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Archivo Narrow"/>
      <p:regular r:id="rId42"/>
      <p:bold r:id="rId43"/>
      <p:italic r:id="rId44"/>
      <p:boldItalic r:id="rId45"/>
    </p:embeddedFont>
    <p:embeddedFont>
      <p:font typeface="Archivo Medium"/>
      <p:regular r:id="rId46"/>
      <p:bold r:id="rId47"/>
      <p:italic r:id="rId48"/>
      <p:boldItalic r:id="rId49"/>
    </p:embeddedFont>
    <p:embeddedFont>
      <p:font typeface="Archivo Thin"/>
      <p:regular r:id="rId50"/>
      <p:bold r:id="rId51"/>
      <p:italic r:id="rId52"/>
      <p:boldItalic r:id="rId53"/>
    </p:embeddedFont>
    <p:embeddedFont>
      <p:font typeface="Archivo"/>
      <p:regular r:id="rId54"/>
      <p:bold r:id="rId55"/>
      <p:italic r:id="rId56"/>
      <p:boldItalic r:id="rId57"/>
    </p:embeddedFont>
    <p:embeddedFont>
      <p:font typeface="Archivo Black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9" roundtripDataSignature="AMtx7mh4ZIqi1/9Iw8AZMd8iQPQGM5Z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ArchivoNarrow-regular.fntdata"/><Relationship Id="rId41" Type="http://schemas.openxmlformats.org/officeDocument/2006/relationships/slide" Target="slides/slide35.xml"/><Relationship Id="rId44" Type="http://schemas.openxmlformats.org/officeDocument/2006/relationships/font" Target="fonts/ArchivoNarrow-italic.fntdata"/><Relationship Id="rId43" Type="http://schemas.openxmlformats.org/officeDocument/2006/relationships/font" Target="fonts/ArchivoNarrow-bold.fntdata"/><Relationship Id="rId46" Type="http://schemas.openxmlformats.org/officeDocument/2006/relationships/font" Target="fonts/ArchivoMedium-regular.fntdata"/><Relationship Id="rId45" Type="http://schemas.openxmlformats.org/officeDocument/2006/relationships/font" Target="fonts/Archivo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chivoMedium-italic.fntdata"/><Relationship Id="rId47" Type="http://schemas.openxmlformats.org/officeDocument/2006/relationships/font" Target="fonts/ArchivoMedium-bold.fntdata"/><Relationship Id="rId49" Type="http://schemas.openxmlformats.org/officeDocument/2006/relationships/font" Target="fonts/Archiv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chivoThin-bold.fntdata"/><Relationship Id="rId50" Type="http://schemas.openxmlformats.org/officeDocument/2006/relationships/font" Target="fonts/ArchivoThin-regular.fntdata"/><Relationship Id="rId53" Type="http://schemas.openxmlformats.org/officeDocument/2006/relationships/font" Target="fonts/ArchivoThin-boldItalic.fntdata"/><Relationship Id="rId52" Type="http://schemas.openxmlformats.org/officeDocument/2006/relationships/font" Target="fonts/ArchivoThin-italic.fntdata"/><Relationship Id="rId11" Type="http://schemas.openxmlformats.org/officeDocument/2006/relationships/slide" Target="slides/slide5.xml"/><Relationship Id="rId55" Type="http://schemas.openxmlformats.org/officeDocument/2006/relationships/font" Target="fonts/Archivo-bold.fntdata"/><Relationship Id="rId10" Type="http://schemas.openxmlformats.org/officeDocument/2006/relationships/slide" Target="slides/slide4.xml"/><Relationship Id="rId54" Type="http://schemas.openxmlformats.org/officeDocument/2006/relationships/font" Target="fonts/Archivo-regular.fntdata"/><Relationship Id="rId13" Type="http://schemas.openxmlformats.org/officeDocument/2006/relationships/slide" Target="slides/slide7.xml"/><Relationship Id="rId57" Type="http://schemas.openxmlformats.org/officeDocument/2006/relationships/font" Target="fonts/Archivo-boldItalic.fntdata"/><Relationship Id="rId12" Type="http://schemas.openxmlformats.org/officeDocument/2006/relationships/slide" Target="slides/slide6.xml"/><Relationship Id="rId56" Type="http://schemas.openxmlformats.org/officeDocument/2006/relationships/font" Target="fonts/Archivo-italic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Archivo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069b60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2069b60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088ba2cde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2088ba2cde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069b600e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2069b600e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088ba2cde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088ba2cde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088ba2cde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2088ba2cde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088ba2cde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2088ba2cde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88ba2cde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2088ba2cde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088ba2cde_0_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2088ba2cde_0_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2088ba2cde_0_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2088ba2cde_0_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387" name="Google Shape;387;g22088ba2cde_0_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2088ba2cde_0_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088ba2cde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2088ba2cde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088ba2cde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2088ba2cde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069b600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2069b600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088ba2cde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2088ba2cde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088ba2cde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2088ba2cde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088ba2cde_0_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2088ba2cde_0_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2088ba2cde_0_7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22088ba2cde_0_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449" name="Google Shape;449;g22088ba2cde_0_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2088ba2cde_0_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088ba2cde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2088ba2cde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088ba2cde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2088ba2cde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088ba2cde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2088ba2cde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088ba2cd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22088ba2cd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088ba2cde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22088ba2cde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088ba2cde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22088ba2cde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8197e3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08197e3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069b600e1_0_3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0" name="Google Shape;520;g22069b600e1_0_3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1" name="Google Shape;521;g22069b600e1_0_3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2069b600e1_0_3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523" name="Google Shape;523;g22069b600e1_0_3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4" name="Google Shape;524;g22069b600e1_0_3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069b600e1_0_4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" name="Google Shape;546;g22069b600e1_0_4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7" name="Google Shape;547;g22069b600e1_0_4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22069b600e1_0_4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549" name="Google Shape;549;g22069b600e1_0_4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0" name="Google Shape;550;g22069b600e1_0_4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069b600e1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2069b600e1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2088ba2cd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22088ba2cd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2088ba2cde_0_146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2088ba2cde_0_146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2088ba2cde_0_146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2088ba2cde_0_146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604" name="Google Shape;604;g22088ba2cde_0_146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2088ba2cde_0_146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2069b600e1_0_60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2" name="Google Shape;632;g22069b600e1_0_60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33" name="Google Shape;633;g22069b600e1_0_60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2069b600e1_0_60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635" name="Google Shape;635;g22069b600e1_0_60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6" name="Google Shape;636;g22069b600e1_0_60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8197e39e_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2208197e39e_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3" name="Google Shape;153;g2208197e39e_1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208197e39e_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Ubicada en la 1 primera clase</a:t>
            </a:r>
            <a:endParaRPr/>
          </a:p>
        </p:txBody>
      </p:sp>
      <p:sp>
        <p:nvSpPr>
          <p:cNvPr id="155" name="Google Shape;155;g2208197e39e_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2208197e39e_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08197e39e_0_9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g2208197e39e_0_9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g2208197e39e_0_9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208197e39e_0_9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94" name="Google Shape;194;g2208197e39e_0_9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2208197e39e_0_9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08197e39e_0_1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" name="Google Shape;219;g2208197e39e_0_1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0" name="Google Shape;220;g2208197e39e_0_1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08197e39e_0_1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22" name="Google Shape;222;g2208197e39e_0_1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g2208197e39e_0_1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69b600e1_0_1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g22069b600e1_0_1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3" name="Google Shape;243;g22069b600e1_0_1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2069b600e1_0_1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45" name="Google Shape;245;g22069b600e1_0_1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22069b600e1_0_1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088ba2cd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2088ba2cd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088ba2cd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2088ba2cd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83" name="Google Shape;283;g22088ba2cd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2088ba2cd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69b600e1_0_34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g22069b600e1_0_34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g22069b600e1_0_34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069b600e1_0_34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g22069b600e1_0_34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g22069b600e1_0_34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g22069b600e1_0_34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g22069b600e1_0_34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069b600e1_0_35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g22069b600e1_0_35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g22069b600e1_0_35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g22069b600e1_0_35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g22069b600e1_0_35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069b600e1_0_35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g22069b600e1_0_35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g22069b600e1_0_35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g22069b600e1_0_35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g22069b600e1_0_35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69b600e1_0_36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g22069b600e1_0_365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g22069b600e1_0_365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g22069b600e1_0_36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g22069b600e1_0_36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g22069b600e1_0_36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69b600e1_0_37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g22069b600e1_0_372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g22069b600e1_0_372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g22069b600e1_0_372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g22069b600e1_0_372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g22069b600e1_0_37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g22069b600e1_0_37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g22069b600e1_0_37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69b600e1_0_38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g22069b600e1_0_38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g22069b600e1_0_38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g22069b600e1_0_38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69b600e1_0_386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g22069b600e1_0_386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g22069b600e1_0_386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g22069b600e1_0_38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g22069b600e1_0_38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g22069b600e1_0_38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69b600e1_0_393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g22069b600e1_0_393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g22069b600e1_0_393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g22069b600e1_0_39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g22069b600e1_0_39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g22069b600e1_0_39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69b600e1_0_40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g22069b600e1_0_400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g22069b600e1_0_40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g22069b600e1_0_40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g22069b600e1_0_40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69b600e1_0_40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g22069b600e1_0_40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g22069b600e1_0_40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g22069b600e1_0_40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g22069b600e1_0_40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069b600e1_0_33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g22069b600e1_0_337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22069b600e1_0_33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22069b600e1_0_33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22069b600e1_0_33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3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4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35.jp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3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Relationship Id="rId4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Relationship Id="rId4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hyperlink" Target="https://drive.google.com/file/d/1Te0ZLRdJjruBjTRqFn7h6knsAPxTdwhI/view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Relationship Id="rId4" Type="http://schemas.openxmlformats.org/officeDocument/2006/relationships/hyperlink" Target="https://docs.google.com/presentation/d/147dz6hwkx2XRtfTlNOS6ApbmE9y1TKsq/edit?usp=sharing&amp;ouid=104717790900407353007&amp;rtpof=true&amp;sd=true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play.google.com/store/apps?hl=es_A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1981650" y="1795563"/>
            <a:ext cx="51807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Diseño UX UI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434650" y="311827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</a:t>
            </a: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i="0" lang="es" sz="1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“Reporte UX”</a:t>
            </a:r>
            <a:endParaRPr i="0" sz="18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69b600e1_0_0"/>
          <p:cNvSpPr txBox="1"/>
          <p:nvPr/>
        </p:nvSpPr>
        <p:spPr>
          <a:xfrm>
            <a:off x="661975" y="14784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Experiencia de Usuario (UX)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7" name="Google Shape;297;g22069b600e1_0_0"/>
          <p:cNvSpPr txBox="1"/>
          <p:nvPr/>
        </p:nvSpPr>
        <p:spPr>
          <a:xfrm>
            <a:off x="661975" y="1975400"/>
            <a:ext cx="50049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hacer que el producto final resulte</a:t>
            </a:r>
            <a:r>
              <a:rPr b="1"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funcional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proporcionar una </a:t>
            </a:r>
            <a:r>
              <a:rPr b="1"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experiencia positiva, eficiente y satisfactoria para el usuario</a:t>
            </a:r>
            <a:r>
              <a:rPr lang="es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8" name="Google Shape;298;g22069b600e1_0_0"/>
          <p:cNvSpPr txBox="1"/>
          <p:nvPr/>
        </p:nvSpPr>
        <p:spPr>
          <a:xfrm>
            <a:off x="1369192" y="784675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99" name="Google Shape;299;g22069b600e1_0_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0" name="Google Shape;300;g22069b600e1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1" name="Google Shape;301;g22069b600e1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g22069b600e1_0_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3" name="Google Shape;303;g22069b600e1_0_0"/>
          <p:cNvGrpSpPr/>
          <p:nvPr/>
        </p:nvGrpSpPr>
        <p:grpSpPr>
          <a:xfrm>
            <a:off x="6220136" y="283925"/>
            <a:ext cx="2591838" cy="2645002"/>
            <a:chOff x="5241175" y="4959100"/>
            <a:chExt cx="539775" cy="517775"/>
          </a:xfrm>
        </p:grpSpPr>
        <p:sp>
          <p:nvSpPr>
            <p:cNvPr id="304" name="Google Shape;304;g22069b600e1_0_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2069b600e1_0_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22069b600e1_0_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22069b600e1_0_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22069b600e1_0_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22069b600e1_0_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g22069b600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22088ba2cde_0_1091"/>
          <p:cNvPicPr preferRelativeResize="0"/>
          <p:nvPr/>
        </p:nvPicPr>
        <p:blipFill rotWithShape="1">
          <a:blip r:embed="rId4">
            <a:alphaModFix/>
          </a:blip>
          <a:srcRect b="0" l="22079" r="22079" t="0"/>
          <a:stretch/>
        </p:blipFill>
        <p:spPr>
          <a:xfrm>
            <a:off x="491250" y="675200"/>
            <a:ext cx="4189824" cy="37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2088ba2cde_0_1091"/>
          <p:cNvSpPr txBox="1"/>
          <p:nvPr/>
        </p:nvSpPr>
        <p:spPr>
          <a:xfrm>
            <a:off x="4894825" y="1177500"/>
            <a:ext cx="38763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puedan realizar sus tareas con el mínimo esfuerzo.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Eficiencia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completen las tareas rápidamente.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Satisfacción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tengan una experiencia positiva y se sientan bien al usar el producto.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que el producto pueda ser usado por personas con diversas habilidades y discapacidades.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Compromiso: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mantener a los usuarios interesados y comprometidos con el producto.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17" name="Google Shape;317;g22088ba2cde_0_1091"/>
          <p:cNvSpPr txBox="1"/>
          <p:nvPr/>
        </p:nvSpPr>
        <p:spPr>
          <a:xfrm>
            <a:off x="5098375" y="675200"/>
            <a:ext cx="346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Objetivos del Diseño UX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069b600e1_0_52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3" name="Google Shape;323;g22069b600e1_0_522"/>
          <p:cNvSpPr txBox="1"/>
          <p:nvPr/>
        </p:nvSpPr>
        <p:spPr>
          <a:xfrm>
            <a:off x="679500" y="15546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Interfaz de Usuario (UI)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g22069b600e1_0_522"/>
          <p:cNvSpPr txBox="1"/>
          <p:nvPr/>
        </p:nvSpPr>
        <p:spPr>
          <a:xfrm>
            <a:off x="679500" y="2096750"/>
            <a:ext cx="5566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diseño UI se encarga de crear elementos visuales e interactivos de un producto para lograr una experiencia de usuario atractiva, intuitiva y cohesiva.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Una vez que se decide la estructura final y se aprueba el prototipo, comienza el diseño UI.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5" name="Google Shape;325;g22069b600e1_0_522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26" name="Google Shape;326;g22069b600e1_0_52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7" name="Google Shape;327;g22069b600e1_0_52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28" name="Google Shape;328;g22069b600e1_0_52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29" name="Google Shape;329;g22069b600e1_0_52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22069b600e1_0_522"/>
          <p:cNvSpPr/>
          <p:nvPr/>
        </p:nvSpPr>
        <p:spPr>
          <a:xfrm>
            <a:off x="6870245" y="486035"/>
            <a:ext cx="1203855" cy="208570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90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g22069b600e1_0_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22088ba2cde_0_1149"/>
          <p:cNvPicPr preferRelativeResize="0"/>
          <p:nvPr/>
        </p:nvPicPr>
        <p:blipFill rotWithShape="1">
          <a:blip r:embed="rId4">
            <a:alphaModFix/>
          </a:blip>
          <a:srcRect b="0" l="30963" r="0" t="0"/>
          <a:stretch/>
        </p:blipFill>
        <p:spPr>
          <a:xfrm>
            <a:off x="656325" y="765200"/>
            <a:ext cx="4189824" cy="37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2088ba2cde_0_1149"/>
          <p:cNvSpPr txBox="1"/>
          <p:nvPr/>
        </p:nvSpPr>
        <p:spPr>
          <a:xfrm>
            <a:off x="4894825" y="1177500"/>
            <a:ext cx="38763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Atractivo estético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interfaces visualmente atractivas que reflejen la identidad de la marca.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Usabilidad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garantizar que los usuarios puedan interactuar fácilmente con la interfaz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Consistencia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mantener un lenguaje de diseño uniforme en todo el producto Accesibilidad: diseñar interfaces que puedan utilizar personas con diversas habilidades y discapacidades.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Compromiso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hacer que la interfaz sea atractiva y agradable de usar para alentar a los usuarios a interactuar con el producto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8" name="Google Shape;338;g22088ba2cde_0_1149"/>
          <p:cNvSpPr txBox="1"/>
          <p:nvPr/>
        </p:nvSpPr>
        <p:spPr>
          <a:xfrm>
            <a:off x="5152550" y="719575"/>
            <a:ext cx="42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Objetivos del Diseño UI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22088ba2cde_0_1172"/>
          <p:cNvPicPr preferRelativeResize="0"/>
          <p:nvPr/>
        </p:nvPicPr>
        <p:blipFill rotWithShape="1">
          <a:blip r:embed="rId4">
            <a:alphaModFix/>
          </a:blip>
          <a:srcRect b="27738" l="30454" r="32867" t="7528"/>
          <a:stretch/>
        </p:blipFill>
        <p:spPr>
          <a:xfrm>
            <a:off x="3561850" y="1443550"/>
            <a:ext cx="2509299" cy="27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2088ba2cde_0_117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5" name="Google Shape;345;g22088ba2cde_0_1172"/>
          <p:cNvSpPr txBox="1"/>
          <p:nvPr/>
        </p:nvSpPr>
        <p:spPr>
          <a:xfrm>
            <a:off x="679500" y="15546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Diferencias entre UX y UI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6" name="Google Shape;346;g22088ba2cde_0_1172"/>
          <p:cNvSpPr txBox="1"/>
          <p:nvPr/>
        </p:nvSpPr>
        <p:spPr>
          <a:xfrm>
            <a:off x="1328575" y="708050"/>
            <a:ext cx="440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47" name="Google Shape;347;g22088ba2cde_0_117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8" name="Google Shape;348;g22088ba2cde_0_117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49" name="Google Shape;349;g22088ba2cde_0_117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0" name="Google Shape;350;g22088ba2cde_0_117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1" name="Google Shape;351;g22088ba2cde_0_1172"/>
          <p:cNvCxnSpPr/>
          <p:nvPr/>
        </p:nvCxnSpPr>
        <p:spPr>
          <a:xfrm flipH="1">
            <a:off x="2980275" y="3076325"/>
            <a:ext cx="555300" cy="4107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g22088ba2cde_0_1172"/>
          <p:cNvCxnSpPr/>
          <p:nvPr/>
        </p:nvCxnSpPr>
        <p:spPr>
          <a:xfrm>
            <a:off x="6071150" y="2516425"/>
            <a:ext cx="483600" cy="3471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g22088ba2cde_0_1172"/>
          <p:cNvSpPr txBox="1"/>
          <p:nvPr/>
        </p:nvSpPr>
        <p:spPr>
          <a:xfrm>
            <a:off x="830475" y="3212125"/>
            <a:ext cx="2705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Interacción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Wireframes y Prototipos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Arquitectura de la Información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Escenarios</a:t>
            </a: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4" name="Google Shape;354;g22088ba2cde_0_1172"/>
          <p:cNvSpPr txBox="1"/>
          <p:nvPr/>
        </p:nvSpPr>
        <p:spPr>
          <a:xfrm>
            <a:off x="6311225" y="2787325"/>
            <a:ext cx="27051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Visual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Colores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Gráfico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Escenarios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Layouts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Tipografía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55" name="Google Shape;355;g22088ba2cde_0_1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088ba2cde_0_1196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1" name="Google Shape;361;g22088ba2cde_0_1196"/>
          <p:cNvSpPr txBox="1"/>
          <p:nvPr/>
        </p:nvSpPr>
        <p:spPr>
          <a:xfrm>
            <a:off x="1328575" y="708050"/>
            <a:ext cx="447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62" name="Google Shape;362;g22088ba2cde_0_119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" name="Google Shape;363;g22088ba2cde_0_119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64" name="Google Shape;364;g22088ba2cde_0_119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65" name="Google Shape;365;g22088ba2cde_0_119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g22088ba2cde_0_1196"/>
          <p:cNvSpPr txBox="1"/>
          <p:nvPr/>
        </p:nvSpPr>
        <p:spPr>
          <a:xfrm>
            <a:off x="589025" y="1446825"/>
            <a:ext cx="36225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Alcance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UX: 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se enfoca en la experiencia más amplia de usar el producto (cómo funciona y cómo satisface las necesidades del usuario).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UI: 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se enfoca en los aspectos superficiales de un producto (cómo se ve y se siente).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7" name="Google Shape;367;g22088ba2cde_0_1196"/>
          <p:cNvSpPr txBox="1"/>
          <p:nvPr/>
        </p:nvSpPr>
        <p:spPr>
          <a:xfrm>
            <a:off x="4842400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: implica investigación de usuarios, creación de perfiles, wireframing, prototipado y pruebas.</a:t>
            </a:r>
            <a:br>
              <a:rPr lang="es">
                <a:latin typeface="Archivo Medium"/>
                <a:ea typeface="Archivo Medium"/>
                <a:cs typeface="Archivo Medium"/>
                <a:sym typeface="Archivo Medium"/>
              </a:rPr>
            </a:b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: implica crear diseños visuales, guías de estilo y elementos interactivos.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68" name="Google Shape;368;g22088ba2cde_0_1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088ba2cde_0_121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4" name="Google Shape;374;g22088ba2cde_0_1212"/>
          <p:cNvSpPr txBox="1"/>
          <p:nvPr/>
        </p:nvSpPr>
        <p:spPr>
          <a:xfrm>
            <a:off x="1328575" y="708050"/>
            <a:ext cx="472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75" name="Google Shape;375;g22088ba2cde_0_12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6" name="Google Shape;376;g22088ba2cde_0_12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7" name="Google Shape;377;g22088ba2cde_0_12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8" name="Google Shape;378;g22088ba2cde_0_12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g22088ba2cde_0_1212"/>
          <p:cNvSpPr txBox="1"/>
          <p:nvPr/>
        </p:nvSpPr>
        <p:spPr>
          <a:xfrm>
            <a:off x="589025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Objetivo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: busca crear un producto fácil de usar, eficiente y que proporcione una experiencia positiva.</a:t>
            </a:r>
            <a:br>
              <a:rPr lang="es">
                <a:latin typeface="Archivo"/>
                <a:ea typeface="Archivo"/>
                <a:cs typeface="Archivo"/>
                <a:sym typeface="Archivo"/>
              </a:rPr>
            </a:b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: busca crear una interfaz visualmente atractiva y cohesiva.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0" name="Google Shape;380;g22088ba2cde_0_1212"/>
          <p:cNvSpPr txBox="1"/>
          <p:nvPr/>
        </p:nvSpPr>
        <p:spPr>
          <a:xfrm>
            <a:off x="4842400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Resultado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UX: 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da como resultado una experiencia de producto bien estructurada, usable y satisfactoria.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UI: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 da como resultado la apariencia final y los elementos interactivos del producto.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81" name="Google Shape;381;g22088ba2cde_0_1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088ba2cde_0_5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1" name="Google Shape;391;g22088ba2cde_0_59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392" name="Google Shape;392;g22088ba2cde_0_5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93" name="Google Shape;393;g22088ba2cde_0_5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g22088ba2cde_0_59"/>
          <p:cNvSpPr txBox="1"/>
          <p:nvPr/>
        </p:nvSpPr>
        <p:spPr>
          <a:xfrm>
            <a:off x="3216869" y="2073750"/>
            <a:ext cx="384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Usabilidad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22088ba2cde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900" y="21788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088ba2cde_0_1230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1" name="Google Shape;401;g22088ba2cde_0_1230"/>
          <p:cNvSpPr txBox="1"/>
          <p:nvPr/>
        </p:nvSpPr>
        <p:spPr>
          <a:xfrm>
            <a:off x="1328577" y="708050"/>
            <a:ext cx="4193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Usabilidad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02" name="Google Shape;402;g22088ba2cde_0_123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g22088ba2cde_0_123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04" name="Google Shape;404;g22088ba2cde_0_123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05" name="Google Shape;405;g22088ba2cde_0_123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22088ba2cde_0_1230"/>
          <p:cNvSpPr/>
          <p:nvPr/>
        </p:nvSpPr>
        <p:spPr>
          <a:xfrm>
            <a:off x="6870245" y="486035"/>
            <a:ext cx="1203855" cy="208570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088ba2cde_0_1230"/>
          <p:cNvSpPr txBox="1"/>
          <p:nvPr/>
        </p:nvSpPr>
        <p:spPr>
          <a:xfrm>
            <a:off x="636175" y="1630650"/>
            <a:ext cx="56781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Hace referencia a cómo usamos las cosas, a la facilidad con la que las utilizamos y a si nos permiten hacer lo que necesitamos o deseamos hacer. Se trata de una </a:t>
            </a:r>
            <a:r>
              <a:rPr b="1"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característica de facilidad de uso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esencialmente aplicada al software, pero relevante para cualquier artefacto humano.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términos generales, un producto o aplicación es fácil de utilizar cuando responde efectivamente a la tarea para la cual se utiliza.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8" name="Google Shape;408;g22088ba2cde_0_1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2088ba2cde_0_1244"/>
          <p:cNvPicPr preferRelativeResize="0"/>
          <p:nvPr/>
        </p:nvPicPr>
        <p:blipFill rotWithShape="1">
          <a:blip r:embed="rId4">
            <a:alphaModFix/>
          </a:blip>
          <a:srcRect b="0" l="8574" r="8582" t="0"/>
          <a:stretch/>
        </p:blipFill>
        <p:spPr>
          <a:xfrm>
            <a:off x="513575" y="765200"/>
            <a:ext cx="4189824" cy="37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22088ba2cde_0_1244"/>
          <p:cNvSpPr txBox="1"/>
          <p:nvPr/>
        </p:nvSpPr>
        <p:spPr>
          <a:xfrm>
            <a:off x="4792650" y="117750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aprendizaje.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El sistema o producto debe ser fácil de aprender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Eficiencia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El nivel de productividad del usuario que ha aprendido a usar el producto debe ser alto para poder completar determinadas tareas.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memorización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El sistema debe ser fácil de recordar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Errores.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 generar el menor número de errores posible.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Satisfacción.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 proporcionar comodidad y actitud positiva durante su uso.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5" name="Google Shape;415;g22088ba2cde_0_1244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Criterios de Usabilidad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" name="Google Shape;137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139" name="Google Shape;139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069b600e1_0_80"/>
          <p:cNvSpPr txBox="1"/>
          <p:nvPr/>
        </p:nvSpPr>
        <p:spPr>
          <a:xfrm>
            <a:off x="555350" y="1475938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Usabilidad y Accesibilidad</a:t>
            </a:r>
            <a:endParaRPr b="1"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1" name="Google Shape;421;g22069b600e1_0_80"/>
          <p:cNvSpPr txBox="1"/>
          <p:nvPr/>
        </p:nvSpPr>
        <p:spPr>
          <a:xfrm>
            <a:off x="636175" y="1939450"/>
            <a:ext cx="56325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usabilidad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tiene en cuenta usuarios específicos, en contextos de uso determinados y con objetivos concretos.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accesibilidad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refiere a la práctica de diseñar productos y servicios de manera que sean utilizables por personas con diversas discapacidades y necesidades. 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2" name="Google Shape;422;g22069b600e1_0_80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3" name="Google Shape;423;g22069b600e1_0_80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Usabilidad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4" name="Google Shape;424;g22069b600e1_0_8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5" name="Google Shape;425;g22069b600e1_0_8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26" name="Google Shape;426;g22069b600e1_0_8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27" name="Google Shape;427;g22069b600e1_0_8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g22069b600e1_0_80"/>
          <p:cNvSpPr/>
          <p:nvPr/>
        </p:nvSpPr>
        <p:spPr>
          <a:xfrm>
            <a:off x="6561750" y="367425"/>
            <a:ext cx="2102700" cy="172980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g22069b600e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088ba2cde_0_1265"/>
          <p:cNvSpPr txBox="1"/>
          <p:nvPr/>
        </p:nvSpPr>
        <p:spPr>
          <a:xfrm>
            <a:off x="530050" y="641475"/>
            <a:ext cx="8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Principios de la usabilidad</a:t>
            </a:r>
            <a:endParaRPr b="0" i="0" sz="2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5" name="Google Shape;435;g22088ba2cde_0_1265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Coherencia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Un producto interactivo debe ser coherente desde el punto de vista gráfico e interactivo para evitar confusiones y complicaciones. Esto consiste en utilizar los mismos botones o iconos interactivos, los mismos colores, la misma terminología y organización en cada una de las pantallas.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Interacción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La interacción tiene que ser predecible, visible y reversible. El objetivo tiene que ser que el usuario se sienta cómodo con la interfaz y pueda saber que al intentar una acción, verá el resultado y lo podrá deshacer si no le gusta.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36" name="Google Shape;436;g22088ba2cde_0_1265"/>
          <p:cNvPicPr preferRelativeResize="0"/>
          <p:nvPr/>
        </p:nvPicPr>
        <p:blipFill rotWithShape="1">
          <a:blip r:embed="rId4">
            <a:alphaModFix/>
          </a:blip>
          <a:srcRect b="10493" l="0" r="38114" t="10493"/>
          <a:stretch/>
        </p:blipFill>
        <p:spPr>
          <a:xfrm>
            <a:off x="4658175" y="276925"/>
            <a:ext cx="4165250" cy="4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088ba2cde_0_1316"/>
          <p:cNvSpPr txBox="1"/>
          <p:nvPr/>
        </p:nvSpPr>
        <p:spPr>
          <a:xfrm>
            <a:off x="530050" y="641475"/>
            <a:ext cx="8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Principios de la usabilidad</a:t>
            </a:r>
            <a:endParaRPr b="0" i="0" sz="2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42" name="Google Shape;442;g22088ba2cde_0_1316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Información, comunicación y retroalimentación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Hay que ayudar a los usuarios a encontrar la información rápida y fácilmente, usar enlaces de texto, títulos y ofrecer instrucciones sencillas y claras.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Control.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personas deben ser capaces de tomar la iniciativa de emprender numerosas acciones.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Opciones.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Hay que ofrecer a los usuarios más de una forma de encontrar lo que buscan para que puedan elegir el método de interacción más apropiado a su situación.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43" name="Google Shape;443;g22088ba2cde_0_1316"/>
          <p:cNvPicPr preferRelativeResize="0"/>
          <p:nvPr/>
        </p:nvPicPr>
        <p:blipFill rotWithShape="1">
          <a:blip r:embed="rId4">
            <a:alphaModFix/>
          </a:blip>
          <a:srcRect b="10908" l="41499" r="0" t="13178"/>
          <a:stretch/>
        </p:blipFill>
        <p:spPr>
          <a:xfrm>
            <a:off x="4725125" y="276925"/>
            <a:ext cx="4098300" cy="4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088ba2cde_0_7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53" name="Google Shape;453;g22088ba2cde_0_72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454" name="Google Shape;454;g22088ba2cde_0_7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55" name="Google Shape;455;g22088ba2cde_0_7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g22088ba2cde_0_72"/>
          <p:cNvSpPr txBox="1"/>
          <p:nvPr/>
        </p:nvSpPr>
        <p:spPr>
          <a:xfrm>
            <a:off x="3216869" y="2073750"/>
            <a:ext cx="384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1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Imágenes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22088ba2cde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135" y="2105413"/>
            <a:ext cx="721775" cy="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088ba2cde_0_1323"/>
          <p:cNvSpPr txBox="1"/>
          <p:nvPr/>
        </p:nvSpPr>
        <p:spPr>
          <a:xfrm>
            <a:off x="555350" y="1475938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Imágenes para productos digitales</a:t>
            </a:r>
            <a:endParaRPr b="1"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3" name="Google Shape;463;g22088ba2cde_0_1323"/>
          <p:cNvSpPr txBox="1"/>
          <p:nvPr/>
        </p:nvSpPr>
        <p:spPr>
          <a:xfrm>
            <a:off x="636175" y="1939450"/>
            <a:ext cx="56325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refiere al proceso de creación, optimización, y gestión de imágenes que se utilizan en productos digitales, como sitios web, aplicaciones móviles, software, y otros medios digitales. Este manejo es fundamental para asegurar que las imágenes sean de alta calidad, se carguen rápidamente, y se presenten de manera adecuada en diferentes dispositivos y pantallas.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4" name="Google Shape;464;g22088ba2cde_0_1323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5" name="Google Shape;465;g22088ba2cde_0_1323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Imágenes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66" name="Google Shape;466;g22088ba2cde_0_132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7" name="Google Shape;467;g22088ba2cde_0_132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68" name="Google Shape;468;g22088ba2cde_0_132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69" name="Google Shape;469;g22088ba2cde_0_132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g22088ba2cde_0_1323"/>
          <p:cNvGrpSpPr/>
          <p:nvPr/>
        </p:nvGrpSpPr>
        <p:grpSpPr>
          <a:xfrm>
            <a:off x="6847764" y="459763"/>
            <a:ext cx="1668847" cy="1540989"/>
            <a:chOff x="1928175" y="312600"/>
            <a:chExt cx="425000" cy="373700"/>
          </a:xfrm>
        </p:grpSpPr>
        <p:sp>
          <p:nvSpPr>
            <p:cNvPr id="471" name="Google Shape;471;g22088ba2cde_0_132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g22088ba2cde_0_132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3" name="Google Shape;473;g22088ba2cde_0_1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088ba2cde_0_1342"/>
          <p:cNvSpPr txBox="1"/>
          <p:nvPr/>
        </p:nvSpPr>
        <p:spPr>
          <a:xfrm>
            <a:off x="4950975" y="929825"/>
            <a:ext cx="38946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y Selección de Imágenes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Involucra la creación o selección de imágenes que sean visualmente atractivas y relevantes para el contenido o el mensaje.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Optimización de Imágenes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Implica reducir el tamaño de los archivos de imagen sin perder calidad, utilizando técnicas como la compresión, para mejorar el rendimiento y tiempos de carga del producto digital.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Adaptación a Diferentes Dispositivos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Asegura que las imágenes se muestren correctamente en una variedad de dispositivos y tamaños de pantalla, utilizando técnicas como imágenes adaptativas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79" name="Google Shape;479;g22088ba2cde_0_1342"/>
          <p:cNvSpPr txBox="1"/>
          <p:nvPr/>
        </p:nvSpPr>
        <p:spPr>
          <a:xfrm>
            <a:off x="5040975" y="573150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80" name="Google Shape;480;g22088ba2cde_0_1342"/>
          <p:cNvPicPr preferRelativeResize="0"/>
          <p:nvPr/>
        </p:nvPicPr>
        <p:blipFill rotWithShape="1">
          <a:blip r:embed="rId4">
            <a:alphaModFix/>
          </a:blip>
          <a:srcRect b="0" l="23500" r="14410" t="0"/>
          <a:stretch/>
        </p:blipFill>
        <p:spPr>
          <a:xfrm>
            <a:off x="533600" y="573150"/>
            <a:ext cx="4189825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088ba2cde_0_1360"/>
          <p:cNvSpPr txBox="1"/>
          <p:nvPr/>
        </p:nvSpPr>
        <p:spPr>
          <a:xfrm>
            <a:off x="4951600" y="113325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Gestión de Formatos de Imagen: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Selección de los formatos de imagen más adecuados (JPG, PNG, SVG, WebP, GIF, etc.) según el uso específico, equilibrio entre calidad y tamaño, y soporte del navegador o dispositivo.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Organización y Almacenamiento: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Implica una gestión eficiente del almacenamiento y organización de las imágenes para facilitar su acceso y utilización dentro del equipo de desarrollo o diseño.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86" name="Google Shape;486;g22088ba2cde_0_1360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87" name="Google Shape;487;g22088ba2cde_0_1360"/>
          <p:cNvPicPr preferRelativeResize="0"/>
          <p:nvPr/>
        </p:nvPicPr>
        <p:blipFill rotWithShape="1">
          <a:blip r:embed="rId4">
            <a:alphaModFix/>
          </a:blip>
          <a:srcRect b="12234" l="23670" r="23670" t="14019"/>
          <a:stretch/>
        </p:blipFill>
        <p:spPr>
          <a:xfrm>
            <a:off x="511475" y="675200"/>
            <a:ext cx="4189826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088ba2cde_0_1366"/>
          <p:cNvSpPr txBox="1"/>
          <p:nvPr/>
        </p:nvSpPr>
        <p:spPr>
          <a:xfrm>
            <a:off x="4951600" y="1133250"/>
            <a:ext cx="38040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Consideraciones Estéticas y Funcionales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Asegura que las imágenes no solo se vean bien, sino que también apoyen la usabilidad y la experiencia del usuario, evitando distracciones o confusiones.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Licencias y Derechos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Garantiza que todas las imágenes utilizadas tengan los derechos de uso adecuados para evitar problemas legales.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93" name="Google Shape;493;g22088ba2cde_0_1366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94" name="Google Shape;494;g22088ba2cde_0_1366"/>
          <p:cNvPicPr preferRelativeResize="0"/>
          <p:nvPr/>
        </p:nvPicPr>
        <p:blipFill rotWithShape="1">
          <a:blip r:embed="rId4">
            <a:alphaModFix/>
          </a:blip>
          <a:srcRect b="4734" l="0" r="0" t="4734"/>
          <a:stretch/>
        </p:blipFill>
        <p:spPr>
          <a:xfrm>
            <a:off x="522825" y="588975"/>
            <a:ext cx="4189825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22088ba2cde_0_1572"/>
          <p:cNvPicPr preferRelativeResize="0"/>
          <p:nvPr/>
        </p:nvPicPr>
        <p:blipFill rotWithShape="1">
          <a:blip r:embed="rId4">
            <a:alphaModFix/>
          </a:blip>
          <a:srcRect b="0" l="3609" r="3609" t="0"/>
          <a:stretch/>
        </p:blipFill>
        <p:spPr>
          <a:xfrm>
            <a:off x="545125" y="675200"/>
            <a:ext cx="4189824" cy="37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2088ba2cde_0_1572"/>
          <p:cNvSpPr txBox="1"/>
          <p:nvPr/>
        </p:nvSpPr>
        <p:spPr>
          <a:xfrm>
            <a:off x="4792650" y="117750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app es un software que se puede instalar en un dispositivo móvil, diseñado para ampliar las capacidades y funciones del mismo.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palabra "App" es una abreviatura de "Application".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Estas aplicaciones se desarrollan con el propósito de satisfacer las necesidades de los usuarios de dispositivos móviles.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poder usar cualquier tipo de aplicación móvil es necesario descargarlas e instalarlas en un dispositivo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01" name="Google Shape;501;g22088ba2cde_0_1572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App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088ba2cde_0_1425"/>
          <p:cNvSpPr txBox="1"/>
          <p:nvPr/>
        </p:nvSpPr>
        <p:spPr>
          <a:xfrm>
            <a:off x="618500" y="1604925"/>
            <a:ext cx="50940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informe de investigación UX es una recopilación de datos transformados en información valiosa a través del análisis.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 propósito es transmitir todos los detalles relevantes sobre el caso de estudio, permitiendo su integración efectiva en el diseño.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7" name="Google Shape;507;g22088ba2cde_0_1425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08" name="Google Shape;508;g22088ba2cde_0_142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9" name="Google Shape;509;g22088ba2cde_0_142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10" name="Google Shape;510;g22088ba2cde_0_142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11" name="Google Shape;511;g22088ba2cde_0_142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" name="Google Shape;512;g22088ba2cde_0_1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22088ba2cde_0_1425"/>
          <p:cNvSpPr txBox="1"/>
          <p:nvPr/>
        </p:nvSpPr>
        <p:spPr>
          <a:xfrm>
            <a:off x="1328573" y="708050"/>
            <a:ext cx="81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4" name="Google Shape;514;g22088ba2cde_0_1425"/>
          <p:cNvGrpSpPr/>
          <p:nvPr/>
        </p:nvGrpSpPr>
        <p:grpSpPr>
          <a:xfrm>
            <a:off x="6791020" y="2092551"/>
            <a:ext cx="1598146" cy="1917887"/>
            <a:chOff x="584925" y="922575"/>
            <a:chExt cx="415200" cy="502525"/>
          </a:xfrm>
        </p:grpSpPr>
        <p:sp>
          <p:nvSpPr>
            <p:cNvPr id="515" name="Google Shape;515;g22088ba2cde_0_142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22088ba2cde_0_142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22088ba2cde_0_142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8197e39e_0_54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¿Ya viste la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“Introducción al programa" 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disponible en el campus virtual?</a:t>
            </a:r>
            <a:r>
              <a:rPr b="1" i="0" lang="es" sz="31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45" name="Google Shape;145;g2208197e39e_0_54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visualización y  resolución de un breve cuestionario es de carácter obligatorio para desbloquear los contenidos de las primeras 2 clases</a:t>
            </a:r>
            <a:endParaRPr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46" name="Google Shape;146;g2208197e39e_0_54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147" name="Google Shape;147;g2208197e39e_0_54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48" name="Google Shape;148;g2208197e39e_0_54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9" name="Google Shape;149;g2208197e39e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069b600e1_0_3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7" name="Google Shape;527;g22069b600e1_0_312"/>
          <p:cNvSpPr txBox="1"/>
          <p:nvPr/>
        </p:nvSpPr>
        <p:spPr>
          <a:xfrm>
            <a:off x="1347800" y="504825"/>
            <a:ext cx="68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 Final</a:t>
            </a:r>
            <a:endParaRPr sz="700"/>
          </a:p>
        </p:txBody>
      </p:sp>
      <p:cxnSp>
        <p:nvCxnSpPr>
          <p:cNvPr id="528" name="Google Shape;528;g22069b600e1_0_312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9" name="Google Shape;529;g22069b600e1_0_312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530" name="Google Shape;530;g22069b600e1_0_3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531" name="Google Shape;531;g22069b600e1_0_3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g22069b600e1_0_312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3" name="Google Shape;533;g22069b600e1_0_312"/>
          <p:cNvGrpSpPr/>
          <p:nvPr/>
        </p:nvGrpSpPr>
        <p:grpSpPr>
          <a:xfrm>
            <a:off x="1347800" y="1029675"/>
            <a:ext cx="3413324" cy="382795"/>
            <a:chOff x="0" y="-9525"/>
            <a:chExt cx="1426200" cy="201641"/>
          </a:xfrm>
        </p:grpSpPr>
        <p:sp>
          <p:nvSpPr>
            <p:cNvPr id="534" name="Google Shape;534;g22069b600e1_0_312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535" name="Google Shape;535;g22069b600e1_0_312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g22069b600e1_0_312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537" name="Google Shape;537;g22069b600e1_0_312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8" name="Google Shape;538;g22069b600e1_0_312"/>
          <p:cNvSpPr txBox="1"/>
          <p:nvPr/>
        </p:nvSpPr>
        <p:spPr>
          <a:xfrm>
            <a:off x="555363" y="1576388"/>
            <a:ext cx="7835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Desarrollarás un caso de estudio que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incluirá</a:t>
            </a: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el reporte completo de diseño UX de una app lo que  implica organizar y documentar de manera sistemática y detallada todas las etapas del proceso. Esto abarca desde la investigación inicial hasta la etapa boceto del prototipo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39" name="Google Shape;539;g22069b600e1_0_312"/>
          <p:cNvSpPr txBox="1"/>
          <p:nvPr/>
        </p:nvSpPr>
        <p:spPr>
          <a:xfrm>
            <a:off x="555363" y="2400300"/>
            <a:ext cx="792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Desarrollo de un caso de estudio que incluya el reporte completo de diseño UX de una app  que detalle cada aspecto del proceso  Plantilla de Informe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0" name="Google Shape;540;g22069b600e1_0_312"/>
          <p:cNvSpPr txBox="1"/>
          <p:nvPr/>
        </p:nvSpPr>
        <p:spPr>
          <a:xfrm>
            <a:off x="555363" y="2971800"/>
            <a:ext cx="4016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1 Planteamiento y research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2. Benchmarking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3. Mapa de Empatía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4. Arquetipos de personas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 Encuestas Cuantitativas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 Entrevistas Cuantitativas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7. User Journey Map 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1" name="Google Shape;541;g22069b600e1_0_312"/>
          <p:cNvSpPr txBox="1"/>
          <p:nvPr/>
        </p:nvSpPr>
        <p:spPr>
          <a:xfrm>
            <a:off x="4761118" y="3004713"/>
            <a:ext cx="277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8. POV y Storytelling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9. Storyboard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10. Producto Mínimo Viable (MVP)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11. Arquitectura de la Información - Card sorting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12. Arquitectura de la Información - Mapa de Sitio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13. Recorridos de usuario: Task Flow + User Flow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14. Prototipado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2" name="Google Shape;542;g22069b600e1_0_312"/>
          <p:cNvSpPr txBox="1"/>
          <p:nvPr/>
        </p:nvSpPr>
        <p:spPr>
          <a:xfrm>
            <a:off x="555363" y="2686050"/>
            <a:ext cx="792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continuación se encuentra un listado de tareas que será utilizado como criterio de evaluación para la Entrega Final.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3" name="Google Shape;543;g22069b600e1_0_312"/>
          <p:cNvSpPr txBox="1"/>
          <p:nvPr/>
        </p:nvSpPr>
        <p:spPr>
          <a:xfrm>
            <a:off x="582300" y="2059150"/>
            <a:ext cx="170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Requerimientos:</a:t>
            </a:r>
            <a:endParaRPr sz="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2069b600e1_0_4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53" name="Google Shape;553;g22069b600e1_0_412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g22069b600e1_0_412"/>
          <p:cNvSpPr txBox="1"/>
          <p:nvPr/>
        </p:nvSpPr>
        <p:spPr>
          <a:xfrm>
            <a:off x="659261" y="2191988"/>
            <a:ext cx="3494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 final de la cursada, serás evaluado mediante la entrega de un Proyecto Integrador, que es fundamental para completar el curso y cumplir con los requisitos de egreso. Este proyecto se construirá de manera progresiva, combinando la resolución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el seguimiento de las  4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presentes a lo largo de la cursada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555" name="Google Shape;555;g22069b600e1_0_412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g22069b600e1_0_412"/>
          <p:cNvSpPr txBox="1"/>
          <p:nvPr/>
        </p:nvSpPr>
        <p:spPr>
          <a:xfrm>
            <a:off x="4830988" y="1730106"/>
            <a:ext cx="245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Formato de entrega:</a:t>
            </a:r>
            <a:endParaRPr sz="700"/>
          </a:p>
        </p:txBody>
      </p:sp>
      <p:sp>
        <p:nvSpPr>
          <p:cNvPr id="557" name="Google Shape;557;g22069b600e1_0_412"/>
          <p:cNvSpPr txBox="1"/>
          <p:nvPr/>
        </p:nvSpPr>
        <p:spPr>
          <a:xfrm>
            <a:off x="644249" y="3433468"/>
            <a:ext cx="349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Rubricas de Evaluación de este proyecto final integrador estará constituido por las 4 Rutas de Avance a lo largo de la cursada.</a:t>
            </a:r>
            <a:endParaRPr sz="1100"/>
          </a:p>
        </p:txBody>
      </p:sp>
      <p:grpSp>
        <p:nvGrpSpPr>
          <p:cNvPr id="558" name="Google Shape;558;g22069b600e1_0_412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559" name="Google Shape;559;g22069b600e1_0_4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560" name="Google Shape;560;g22069b600e1_0_4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g22069b600e1_0_412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2" name="Google Shape;562;g22069b600e1_0_412"/>
          <p:cNvGrpSpPr/>
          <p:nvPr/>
        </p:nvGrpSpPr>
        <p:grpSpPr>
          <a:xfrm>
            <a:off x="1347800" y="1029675"/>
            <a:ext cx="3627112" cy="382795"/>
            <a:chOff x="0" y="-9525"/>
            <a:chExt cx="1426200" cy="201641"/>
          </a:xfrm>
        </p:grpSpPr>
        <p:sp>
          <p:nvSpPr>
            <p:cNvPr id="563" name="Google Shape;563;g22069b600e1_0_412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564" name="Google Shape;564;g22069b600e1_0_412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g22069b600e1_0_412"/>
          <p:cNvSpPr txBox="1"/>
          <p:nvPr/>
        </p:nvSpPr>
        <p:spPr>
          <a:xfrm>
            <a:off x="1648001" y="1059550"/>
            <a:ext cx="276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566" name="Google Shape;566;g22069b600e1_0_412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7" name="Google Shape;567;g22069b600e1_0_412"/>
          <p:cNvSpPr txBox="1"/>
          <p:nvPr/>
        </p:nvSpPr>
        <p:spPr>
          <a:xfrm>
            <a:off x="4819606" y="2011013"/>
            <a:ext cx="36783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final debe ser entregado mediante la carga de un enlace en el campus virtual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se entregará en dos versiones: 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1)  Url de acceso a Google Slides.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2)  Versión PDF optimizado. 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Nombre de los archivos: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proyecto-final-diseñoux_comisión_apellido_nombre</a:t>
            </a:r>
            <a:endParaRPr sz="1100"/>
          </a:p>
        </p:txBody>
      </p:sp>
      <p:sp>
        <p:nvSpPr>
          <p:cNvPr id="568" name="Google Shape;568;g22069b600e1_0_412"/>
          <p:cNvSpPr txBox="1"/>
          <p:nvPr/>
        </p:nvSpPr>
        <p:spPr>
          <a:xfrm>
            <a:off x="670304" y="1615806"/>
            <a:ext cx="3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¿Cómo se construye el proyecto integrador?</a:t>
            </a:r>
            <a:endParaRPr sz="700"/>
          </a:p>
        </p:txBody>
      </p:sp>
      <p:sp>
        <p:nvSpPr>
          <p:cNvPr id="569" name="Google Shape;569;g22069b600e1_0_412"/>
          <p:cNvSpPr txBox="1"/>
          <p:nvPr/>
        </p:nvSpPr>
        <p:spPr>
          <a:xfrm>
            <a:off x="1347800" y="504825"/>
            <a:ext cx="68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 Final</a:t>
            </a:r>
            <a:endParaRPr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069b600e1_0_598"/>
          <p:cNvSpPr/>
          <p:nvPr/>
        </p:nvSpPr>
        <p:spPr>
          <a:xfrm>
            <a:off x="772500" y="3247075"/>
            <a:ext cx="2596660" cy="404507"/>
          </a:xfrm>
          <a:custGeom>
            <a:rect b="b" l="l" r="r" t="t"/>
            <a:pathLst>
              <a:path extrusionOk="0" h="146960" w="1916354">
                <a:moveTo>
                  <a:pt x="0" y="0"/>
                </a:moveTo>
                <a:lnTo>
                  <a:pt x="1916354" y="0"/>
                </a:lnTo>
                <a:lnTo>
                  <a:pt x="1916354" y="146960"/>
                </a:lnTo>
                <a:lnTo>
                  <a:pt x="0" y="146960"/>
                </a:lnTo>
                <a:close/>
              </a:path>
            </a:pathLst>
          </a:custGeom>
          <a:solidFill>
            <a:srgbClr val="FFAB40">
              <a:alpha val="49410"/>
            </a:srgbClr>
          </a:solidFill>
          <a:ln>
            <a:noFill/>
          </a:ln>
        </p:spPr>
      </p:sp>
      <p:sp>
        <p:nvSpPr>
          <p:cNvPr id="575" name="Google Shape;575;g22069b600e1_0_598"/>
          <p:cNvSpPr txBox="1"/>
          <p:nvPr/>
        </p:nvSpPr>
        <p:spPr>
          <a:xfrm>
            <a:off x="679500" y="1505400"/>
            <a:ext cx="37995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continuación, exploraremos un ejemplo de cómo se resolvió un caso de estudio para un Proyecto Final Integrador en el contexto de un diseño UX/UI.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Este ejemplo te guiará a través de las etapas clave del proceso hasta la evaluación final.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6" name="Google Shape;576;g22069b600e1_0_598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7" name="Google Shape;577;g22069b600e1_0_598"/>
          <p:cNvSpPr txBox="1"/>
          <p:nvPr/>
        </p:nvSpPr>
        <p:spPr>
          <a:xfrm>
            <a:off x="1328583" y="708050"/>
            <a:ext cx="68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78" name="Google Shape;578;g22069b600e1_0_598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9" name="Google Shape;579;g22069b600e1_0_598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80" name="Google Shape;580;g22069b600e1_0_59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81" name="Google Shape;581;g22069b600e1_0_59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2" name="Google Shape;582;g22069b600e1_0_5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075" y="1630650"/>
            <a:ext cx="2645475" cy="2645475"/>
          </a:xfrm>
          <a:prstGeom prst="rect">
            <a:avLst/>
          </a:prstGeom>
          <a:noFill/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3" name="Google Shape;583;g22069b600e1_0_5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013" y="76190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22069b600e1_0_598"/>
          <p:cNvSpPr txBox="1"/>
          <p:nvPr/>
        </p:nvSpPr>
        <p:spPr>
          <a:xfrm>
            <a:off x="772500" y="3233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Proyecto Final Integrador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088ba2cde_0_1443"/>
          <p:cNvSpPr/>
          <p:nvPr/>
        </p:nvSpPr>
        <p:spPr>
          <a:xfrm>
            <a:off x="610425" y="3871625"/>
            <a:ext cx="2596660" cy="404507"/>
          </a:xfrm>
          <a:custGeom>
            <a:rect b="b" l="l" r="r" t="t"/>
            <a:pathLst>
              <a:path extrusionOk="0" h="146960" w="1916354">
                <a:moveTo>
                  <a:pt x="0" y="0"/>
                </a:moveTo>
                <a:lnTo>
                  <a:pt x="1916354" y="0"/>
                </a:lnTo>
                <a:lnTo>
                  <a:pt x="1916354" y="146960"/>
                </a:lnTo>
                <a:lnTo>
                  <a:pt x="0" y="146960"/>
                </a:lnTo>
                <a:close/>
              </a:path>
            </a:pathLst>
          </a:custGeom>
          <a:solidFill>
            <a:srgbClr val="FFAB40">
              <a:alpha val="49410"/>
            </a:srgbClr>
          </a:solidFill>
          <a:ln>
            <a:noFill/>
          </a:ln>
        </p:spPr>
      </p:sp>
      <p:sp>
        <p:nvSpPr>
          <p:cNvPr id="590" name="Google Shape;590;g22088ba2cde_0_1443"/>
          <p:cNvSpPr txBox="1"/>
          <p:nvPr/>
        </p:nvSpPr>
        <p:spPr>
          <a:xfrm>
            <a:off x="610425" y="1433950"/>
            <a:ext cx="40914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herramienta de apoyo, te proporcionamos  una plantilla  para ayudarte  a organizar y estructurar del reporte.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Sin embargo, es importante tener en cuenta que esta plantilla no debe ser utilizada como el formato final para la entrega.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Cada estudiante debe personalizarla y ajustarla en función de su caso de estudio y el estilo de presentación que decida utilizar.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Plantilla del Proyecto Final</a:t>
            </a:r>
            <a:r>
              <a:rPr b="1" lang="es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u="sng">
              <a:solidFill>
                <a:srgbClr val="390E8C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1" name="Google Shape;591;g22088ba2cde_0_1443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2" name="Google Shape;592;g22088ba2cde_0_1443"/>
          <p:cNvSpPr txBox="1"/>
          <p:nvPr/>
        </p:nvSpPr>
        <p:spPr>
          <a:xfrm>
            <a:off x="1328583" y="708050"/>
            <a:ext cx="68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93" name="Google Shape;593;g22088ba2cde_0_144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4" name="Google Shape;594;g22088ba2cde_0_144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95" name="Google Shape;595;g22088ba2cde_0_144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96" name="Google Shape;596;g22088ba2cde_0_144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7" name="Google Shape;597;g22088ba2cde_0_14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075" y="1630650"/>
            <a:ext cx="2645475" cy="2645475"/>
          </a:xfrm>
          <a:prstGeom prst="rect">
            <a:avLst/>
          </a:prstGeom>
          <a:noFill/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g22088ba2cde_0_14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13" y="761900"/>
            <a:ext cx="4311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2088ba2cde_0_146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08" name="Google Shape;608;g22088ba2cde_0_146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g22088ba2cde_0_1464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0" name="Google Shape;610;g22088ba2cde_0_146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611" name="Google Shape;611;g22088ba2cde_0_146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612" name="Google Shape;612;g22088ba2cde_0_146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g22088ba2cde_0_1464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g22088ba2cde_0_1464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g22088ba2cde_0_1464"/>
          <p:cNvGrpSpPr/>
          <p:nvPr/>
        </p:nvGrpSpPr>
        <p:grpSpPr>
          <a:xfrm>
            <a:off x="1342709" y="1017797"/>
            <a:ext cx="3147557" cy="382815"/>
            <a:chOff x="0" y="-9525"/>
            <a:chExt cx="1657918" cy="201641"/>
          </a:xfrm>
        </p:grpSpPr>
        <p:sp>
          <p:nvSpPr>
            <p:cNvPr id="616" name="Google Shape;616;g22088ba2cde_0_146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617" name="Google Shape;617;g22088ba2cde_0_146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g22088ba2cde_0_1464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19" name="Google Shape;619;g22088ba2cde_0_1464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620" name="Google Shape;620;g22088ba2cde_0_1464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621" name="Google Shape;621;g22088ba2cde_0_1464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g22088ba2cde_0_1464"/>
          <p:cNvSpPr txBox="1"/>
          <p:nvPr/>
        </p:nvSpPr>
        <p:spPr>
          <a:xfrm>
            <a:off x="508099" y="2061325"/>
            <a:ext cx="38550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Ingresá al  </a:t>
            </a:r>
            <a:r>
              <a:rPr lang="es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6"/>
              </a:rPr>
              <a:t>Play Store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la tienda de aplicaciones creada por Google donde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podrás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encontrar juegos, películas, música, libros y más. 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Descarga alguna App y luego contamos: 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¿te pareció útil? ¿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por qué la elegiste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? ¿te resolvió alguna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problemática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? ¿cual?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23" name="Google Shape;623;g22088ba2cde_0_1464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Investigando el Play Store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24" name="Google Shape;624;g22088ba2cde_0_1464"/>
          <p:cNvSpPr txBox="1"/>
          <p:nvPr/>
        </p:nvSpPr>
        <p:spPr>
          <a:xfrm>
            <a:off x="1642896" y="1045726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2088ba2cde_0_1464"/>
          <p:cNvSpPr txBox="1"/>
          <p:nvPr/>
        </p:nvSpPr>
        <p:spPr>
          <a:xfrm>
            <a:off x="4804999" y="2061325"/>
            <a:ext cx="385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3 aplicaciones que tengas descargadas en tu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móvil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que te resuelvan alguna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problemática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específica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626" name="Google Shape;626;g22088ba2cde_0_1464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627" name="Google Shape;627;g22088ba2cde_0_1464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628" name="Google Shape;628;g22088ba2cde_0_1464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g22088ba2cde_0_1464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y </a:t>
            </a: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</a:t>
            </a: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soluciones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2069b600e1_0_60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9" name="Google Shape;639;g22069b600e1_0_604"/>
          <p:cNvSpPr txBox="1"/>
          <p:nvPr/>
        </p:nvSpPr>
        <p:spPr>
          <a:xfrm>
            <a:off x="932175" y="1952625"/>
            <a:ext cx="73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4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</a:t>
            </a:r>
            <a:r>
              <a:rPr b="1" lang="es" sz="4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Muchas gracias por tu atención</a:t>
            </a:r>
            <a:r>
              <a:rPr b="1" i="0" lang="es" sz="4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! 🚀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8197e39e_1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9" name="Google Shape;159;g2208197e39e_1_0"/>
          <p:cNvCxnSpPr/>
          <p:nvPr/>
        </p:nvCxnSpPr>
        <p:spPr>
          <a:xfrm flipH="1">
            <a:off x="2011467" y="2880995"/>
            <a:ext cx="5124300" cy="300"/>
          </a:xfrm>
          <a:prstGeom prst="straightConnector1">
            <a:avLst/>
          </a:prstGeom>
          <a:noFill/>
          <a:ln cap="rnd" cmpd="sng" w="762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60" name="Google Shape;160;g2208197e39e_1_0"/>
          <p:cNvGrpSpPr/>
          <p:nvPr/>
        </p:nvGrpSpPr>
        <p:grpSpPr>
          <a:xfrm>
            <a:off x="1306793" y="2478771"/>
            <a:ext cx="814916" cy="805164"/>
            <a:chOff x="0" y="0"/>
            <a:chExt cx="1867789" cy="1845437"/>
          </a:xfrm>
        </p:grpSpPr>
        <p:sp>
          <p:nvSpPr>
            <p:cNvPr id="161" name="Google Shape;161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2" name="Google Shape;162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g2208197e39e_1_0"/>
          <p:cNvSpPr/>
          <p:nvPr/>
        </p:nvSpPr>
        <p:spPr>
          <a:xfrm>
            <a:off x="1398016" y="2574676"/>
            <a:ext cx="613272" cy="613272"/>
          </a:xfrm>
          <a:custGeom>
            <a:rect b="b" l="l" r="r" t="t"/>
            <a:pathLst>
              <a:path extrusionOk="0" h="1226544" w="1226544">
                <a:moveTo>
                  <a:pt x="0" y="0"/>
                </a:moveTo>
                <a:lnTo>
                  <a:pt x="1226543" y="0"/>
                </a:lnTo>
                <a:lnTo>
                  <a:pt x="1226543" y="1226544"/>
                </a:lnTo>
                <a:lnTo>
                  <a:pt x="0" y="122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4" name="Google Shape;164;g2208197e39e_1_0"/>
          <p:cNvGrpSpPr/>
          <p:nvPr/>
        </p:nvGrpSpPr>
        <p:grpSpPr>
          <a:xfrm>
            <a:off x="5113609" y="2479091"/>
            <a:ext cx="814916" cy="805164"/>
            <a:chOff x="0" y="0"/>
            <a:chExt cx="1867789" cy="1845437"/>
          </a:xfrm>
        </p:grpSpPr>
        <p:sp>
          <p:nvSpPr>
            <p:cNvPr id="165" name="Google Shape;165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6" name="Google Shape;166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g2208197e39e_1_0"/>
          <p:cNvSpPr/>
          <p:nvPr/>
        </p:nvSpPr>
        <p:spPr>
          <a:xfrm>
            <a:off x="5236080" y="2561137"/>
            <a:ext cx="569907" cy="569907"/>
          </a:xfrm>
          <a:custGeom>
            <a:rect b="b" l="l" r="r" t="t"/>
            <a:pathLst>
              <a:path extrusionOk="0" h="1139814" w="1139814">
                <a:moveTo>
                  <a:pt x="0" y="0"/>
                </a:moveTo>
                <a:lnTo>
                  <a:pt x="1139814" y="0"/>
                </a:lnTo>
                <a:lnTo>
                  <a:pt x="1139814" y="1139815"/>
                </a:lnTo>
                <a:lnTo>
                  <a:pt x="0" y="1139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g2208197e39e_1_0"/>
          <p:cNvGrpSpPr/>
          <p:nvPr/>
        </p:nvGrpSpPr>
        <p:grpSpPr>
          <a:xfrm>
            <a:off x="7030498" y="2478102"/>
            <a:ext cx="814916" cy="805164"/>
            <a:chOff x="0" y="0"/>
            <a:chExt cx="1867789" cy="1845437"/>
          </a:xfrm>
        </p:grpSpPr>
        <p:sp>
          <p:nvSpPr>
            <p:cNvPr id="169" name="Google Shape;169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0" name="Google Shape;170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g2208197e39e_1_0"/>
          <p:cNvSpPr/>
          <p:nvPr/>
        </p:nvSpPr>
        <p:spPr>
          <a:xfrm>
            <a:off x="7135767" y="2578791"/>
            <a:ext cx="604343" cy="604372"/>
          </a:xfrm>
          <a:custGeom>
            <a:rect b="b" l="l" r="r" t="t"/>
            <a:pathLst>
              <a:path extrusionOk="0" h="1208744" w="1208686">
                <a:moveTo>
                  <a:pt x="0" y="0"/>
                </a:moveTo>
                <a:lnTo>
                  <a:pt x="1208685" y="0"/>
                </a:lnTo>
                <a:lnTo>
                  <a:pt x="1208685" y="1208744"/>
                </a:lnTo>
                <a:lnTo>
                  <a:pt x="0" y="120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2" name="Google Shape;172;g2208197e39e_1_0"/>
          <p:cNvGrpSpPr/>
          <p:nvPr/>
        </p:nvGrpSpPr>
        <p:grpSpPr>
          <a:xfrm>
            <a:off x="3293688" y="2479091"/>
            <a:ext cx="814916" cy="805164"/>
            <a:chOff x="0" y="0"/>
            <a:chExt cx="1867789" cy="1845437"/>
          </a:xfrm>
        </p:grpSpPr>
        <p:sp>
          <p:nvSpPr>
            <p:cNvPr id="173" name="Google Shape;173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4" name="Google Shape;174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g2208197e39e_1_0"/>
          <p:cNvSpPr/>
          <p:nvPr/>
        </p:nvSpPr>
        <p:spPr>
          <a:xfrm>
            <a:off x="3371284" y="2551802"/>
            <a:ext cx="659661" cy="659661"/>
          </a:xfrm>
          <a:custGeom>
            <a:rect b="b" l="l" r="r" t="t"/>
            <a:pathLst>
              <a:path extrusionOk="0" h="1319322" w="1319322">
                <a:moveTo>
                  <a:pt x="0" y="0"/>
                </a:moveTo>
                <a:lnTo>
                  <a:pt x="1319322" y="0"/>
                </a:lnTo>
                <a:lnTo>
                  <a:pt x="1319322" y="1319322"/>
                </a:lnTo>
                <a:lnTo>
                  <a:pt x="0" y="1319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6" name="Google Shape;176;g2208197e39e_1_0"/>
          <p:cNvGrpSpPr/>
          <p:nvPr/>
        </p:nvGrpSpPr>
        <p:grpSpPr>
          <a:xfrm>
            <a:off x="970615" y="707444"/>
            <a:ext cx="672303" cy="749609"/>
            <a:chOff x="0" y="-9525"/>
            <a:chExt cx="354123" cy="394843"/>
          </a:xfrm>
        </p:grpSpPr>
        <p:sp>
          <p:nvSpPr>
            <p:cNvPr id="177" name="Google Shape;177;g2208197e39e_1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78" name="Google Shape;178;g2208197e39e_1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2208197e39e_1_0"/>
          <p:cNvSpPr/>
          <p:nvPr/>
        </p:nvSpPr>
        <p:spPr>
          <a:xfrm>
            <a:off x="1043954" y="828476"/>
            <a:ext cx="525605" cy="525605"/>
          </a:xfrm>
          <a:custGeom>
            <a:rect b="b" l="l" r="r" t="t"/>
            <a:pathLst>
              <a:path extrusionOk="0" h="1051209" w="1051209">
                <a:moveTo>
                  <a:pt x="0" y="0"/>
                </a:moveTo>
                <a:lnTo>
                  <a:pt x="1051208" y="0"/>
                </a:lnTo>
                <a:lnTo>
                  <a:pt x="1051208" y="1051209"/>
                </a:lnTo>
                <a:lnTo>
                  <a:pt x="0" y="105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g2208197e39e_1_0"/>
          <p:cNvSpPr txBox="1"/>
          <p:nvPr/>
        </p:nvSpPr>
        <p:spPr>
          <a:xfrm>
            <a:off x="1743375" y="812850"/>
            <a:ext cx="599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Métodos de evaluación</a:t>
            </a:r>
            <a:endParaRPr sz="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1" name="Google Shape;181;g2208197e39e_1_0"/>
          <p:cNvSpPr txBox="1"/>
          <p:nvPr/>
        </p:nvSpPr>
        <p:spPr>
          <a:xfrm>
            <a:off x="711233" y="3327720"/>
            <a:ext cx="2117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sz="1500"/>
          </a:p>
        </p:txBody>
      </p:sp>
      <p:sp>
        <p:nvSpPr>
          <p:cNvPr id="182" name="Google Shape;182;g2208197e39e_1_0"/>
          <p:cNvSpPr txBox="1"/>
          <p:nvPr/>
        </p:nvSpPr>
        <p:spPr>
          <a:xfrm>
            <a:off x="2988913" y="3326731"/>
            <a:ext cx="142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Cuestionarios</a:t>
            </a:r>
            <a:endParaRPr sz="1500"/>
          </a:p>
        </p:txBody>
      </p:sp>
      <p:sp>
        <p:nvSpPr>
          <p:cNvPr id="183" name="Google Shape;183;g2208197e39e_1_0"/>
          <p:cNvSpPr txBox="1"/>
          <p:nvPr/>
        </p:nvSpPr>
        <p:spPr>
          <a:xfrm>
            <a:off x="4729566" y="3327720"/>
            <a:ext cx="1582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1500"/>
          </a:p>
        </p:txBody>
      </p:sp>
      <p:sp>
        <p:nvSpPr>
          <p:cNvPr id="184" name="Google Shape;184;g2208197e39e_1_0"/>
          <p:cNvSpPr txBox="1"/>
          <p:nvPr/>
        </p:nvSpPr>
        <p:spPr>
          <a:xfrm>
            <a:off x="6443010" y="3327720"/>
            <a:ext cx="19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1500"/>
          </a:p>
        </p:txBody>
      </p:sp>
      <p:sp>
        <p:nvSpPr>
          <p:cNvPr id="185" name="Google Shape;185;g2208197e39e_1_0"/>
          <p:cNvSpPr txBox="1"/>
          <p:nvPr/>
        </p:nvSpPr>
        <p:spPr>
          <a:xfrm>
            <a:off x="1046171" y="1679865"/>
            <a:ext cx="7051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Nuestro objetivo es prepararte para enfrentar los desafíos del siglo XXI y facilitar tu inserción en el mercado laboral. Para lograrlo, hemos desarrollado un programa que enfatiza la ejercitación constante y el seguimiento continuo. A continuación, te explicamos cómo serás evaluado a lo largo de la cursada:</a:t>
            </a:r>
            <a:endParaRPr sz="1100"/>
          </a:p>
        </p:txBody>
      </p:sp>
      <p:grpSp>
        <p:nvGrpSpPr>
          <p:cNvPr id="186" name="Google Shape;186;g2208197e39e_1_0"/>
          <p:cNvGrpSpPr/>
          <p:nvPr/>
        </p:nvGrpSpPr>
        <p:grpSpPr>
          <a:xfrm>
            <a:off x="2621450" y="3682625"/>
            <a:ext cx="4071706" cy="659664"/>
            <a:chOff x="0" y="-9525"/>
            <a:chExt cx="354123" cy="394843"/>
          </a:xfrm>
        </p:grpSpPr>
        <p:sp>
          <p:nvSpPr>
            <p:cNvPr id="187" name="Google Shape;187;g2208197e39e_1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88" name="Google Shape;188;g2208197e39e_1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La información detallada de cada evaluación está disponible en el apartado “</a:t>
              </a:r>
              <a:r>
                <a:rPr b="1"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Introducción</a:t>
              </a: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” dentro del Campus Virtual.</a:t>
              </a:r>
              <a:endParaRPr i="0" sz="1100" u="none" cap="none" strike="noStrik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197e39e_0_9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g2208197e39e_0_98"/>
          <p:cNvSpPr txBox="1"/>
          <p:nvPr/>
        </p:nvSpPr>
        <p:spPr>
          <a:xfrm>
            <a:off x="1347800" y="504825"/>
            <a:ext cx="668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</a:t>
            </a:r>
            <a:endParaRPr sz="700"/>
          </a:p>
        </p:txBody>
      </p:sp>
      <p:cxnSp>
        <p:nvCxnSpPr>
          <p:cNvPr id="199" name="Google Shape;199;g2208197e39e_0_98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2208197e39e_0_98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g2208197e39e_0_98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202" name="Google Shape;202;g2208197e39e_0_9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03" name="Google Shape;203;g2208197e39e_0_9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g2208197e39e_0_98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g2208197e39e_0_98"/>
          <p:cNvGrpSpPr/>
          <p:nvPr/>
        </p:nvGrpSpPr>
        <p:grpSpPr>
          <a:xfrm>
            <a:off x="1347799" y="1029675"/>
            <a:ext cx="3708690" cy="382795"/>
            <a:chOff x="0" y="-9525"/>
            <a:chExt cx="1426200" cy="201641"/>
          </a:xfrm>
        </p:grpSpPr>
        <p:sp>
          <p:nvSpPr>
            <p:cNvPr id="206" name="Google Shape;206;g2208197e39e_0_98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07" name="Google Shape;207;g2208197e39e_0_98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g2208197e39e_0_98"/>
          <p:cNvSpPr txBox="1"/>
          <p:nvPr/>
        </p:nvSpPr>
        <p:spPr>
          <a:xfrm>
            <a:off x="1648001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209" name="Google Shape;209;g2208197e39e_0_98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g2208197e39e_0_98"/>
          <p:cNvGrpSpPr/>
          <p:nvPr/>
        </p:nvGrpSpPr>
        <p:grpSpPr>
          <a:xfrm>
            <a:off x="4702675" y="1938250"/>
            <a:ext cx="3708704" cy="1512438"/>
            <a:chOff x="0" y="-9525"/>
            <a:chExt cx="2694300" cy="278508"/>
          </a:xfrm>
        </p:grpSpPr>
        <p:sp>
          <p:nvSpPr>
            <p:cNvPr id="211" name="Google Shape;211;g2208197e39e_0_98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12" name="Google Shape;212;g2208197e39e_0_98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2208197e39e_0_98"/>
          <p:cNvSpPr txBox="1"/>
          <p:nvPr/>
        </p:nvSpPr>
        <p:spPr>
          <a:xfrm>
            <a:off x="761236" y="2308675"/>
            <a:ext cx="3494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 final de la cursada, serás evaluado mediante la entrega de un Proyecto Integrador, que es fundamental para completar el curso y cumplir con los requisitos de egreso. Este proyecto se construirá de manera progresiva, combinando la resolución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el seguimiento de las  4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presentes a lo largo de la cursada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14" name="Google Shape;214;g2208197e39e_0_98"/>
          <p:cNvSpPr txBox="1"/>
          <p:nvPr/>
        </p:nvSpPr>
        <p:spPr>
          <a:xfrm>
            <a:off x="746224" y="3550156"/>
            <a:ext cx="3494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Rúbricas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Evaluación de este proyecto final integrador estará constituido por las 4 Rutas de Avance presentes a lo largo de la cursada.</a:t>
            </a:r>
            <a:endParaRPr sz="1100"/>
          </a:p>
        </p:txBody>
      </p:sp>
      <p:sp>
        <p:nvSpPr>
          <p:cNvPr id="215" name="Google Shape;215;g2208197e39e_0_98"/>
          <p:cNvSpPr txBox="1"/>
          <p:nvPr/>
        </p:nvSpPr>
        <p:spPr>
          <a:xfrm>
            <a:off x="772279" y="1732494"/>
            <a:ext cx="3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¿Cómo se construye el proyecto integrador?</a:t>
            </a:r>
            <a:endParaRPr sz="700"/>
          </a:p>
        </p:txBody>
      </p:sp>
      <p:sp>
        <p:nvSpPr>
          <p:cNvPr id="216" name="Google Shape;216;g2208197e39e_0_98"/>
          <p:cNvSpPr txBox="1"/>
          <p:nvPr/>
        </p:nvSpPr>
        <p:spPr>
          <a:xfrm>
            <a:off x="4829875" y="2086375"/>
            <a:ext cx="3494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Desarrollarás un caso de estudio que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incluirá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 el reporte completo de diseño UX de una app lo que  implica organizar y documentar de manera sistemática y detallada todas las etapas del proceso. Esto abarca desde la investigación inicial hasta la etapa boceto del prototipo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08197e39e_0_1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6" name="Google Shape;226;g2208197e39e_0_121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g2208197e39e_0_121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228" name="Google Shape;228;g2208197e39e_0_1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29" name="Google Shape;229;g2208197e39e_0_1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g2208197e39e_0_121"/>
          <p:cNvSpPr/>
          <p:nvPr/>
        </p:nvSpPr>
        <p:spPr>
          <a:xfrm>
            <a:off x="655304" y="739774"/>
            <a:ext cx="500542" cy="500541"/>
          </a:xfrm>
          <a:custGeom>
            <a:rect b="b" l="l" r="r" t="t"/>
            <a:pathLst>
              <a:path extrusionOk="0" h="1001083" w="1001083">
                <a:moveTo>
                  <a:pt x="0" y="0"/>
                </a:moveTo>
                <a:lnTo>
                  <a:pt x="1001084" y="0"/>
                </a:lnTo>
                <a:lnTo>
                  <a:pt x="1001084" y="1001083"/>
                </a:lnTo>
                <a:lnTo>
                  <a:pt x="0" y="1001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2208197e39e_0_121"/>
          <p:cNvSpPr txBox="1"/>
          <p:nvPr/>
        </p:nvSpPr>
        <p:spPr>
          <a:xfrm>
            <a:off x="1327692" y="730249"/>
            <a:ext cx="279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Class</a:t>
            </a:r>
            <a:endParaRPr sz="700"/>
          </a:p>
        </p:txBody>
      </p:sp>
      <p:sp>
        <p:nvSpPr>
          <p:cNvPr id="232" name="Google Shape;232;g2208197e39e_0_121"/>
          <p:cNvSpPr txBox="1"/>
          <p:nvPr/>
        </p:nvSpPr>
        <p:spPr>
          <a:xfrm>
            <a:off x="795239" y="1643488"/>
            <a:ext cx="6820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espacio "After Class" está diseñado para ofrecerte apoyo adicional y facilitar tu progreso durante la cursada. Aunque es opcional, te recomendamos que utilices este espacio para optimizar tu aprendizaje y el desarrollo de tu proyecto integrador. </a:t>
            </a:r>
            <a:endParaRPr sz="1100"/>
          </a:p>
        </p:txBody>
      </p:sp>
      <p:sp>
        <p:nvSpPr>
          <p:cNvPr id="233" name="Google Shape;233;g2208197e39e_0_121"/>
          <p:cNvSpPr txBox="1"/>
          <p:nvPr/>
        </p:nvSpPr>
        <p:spPr>
          <a:xfrm>
            <a:off x="795239" y="2338388"/>
            <a:ext cx="245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Beneficios de asistir:</a:t>
            </a:r>
            <a:endParaRPr sz="700"/>
          </a:p>
        </p:txBody>
      </p:sp>
      <p:sp>
        <p:nvSpPr>
          <p:cNvPr id="234" name="Google Shape;234;g2208197e39e_0_121"/>
          <p:cNvSpPr txBox="1"/>
          <p:nvPr/>
        </p:nvSpPr>
        <p:spPr>
          <a:xfrm>
            <a:off x="638249" y="2671763"/>
            <a:ext cx="6977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540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Consultas y Asesoría: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Aprovecha este tiempo para resolver cualquier duda o consulta que tengas sobre el contenido de las clases, ejercicios prácticos, o cualquier aspecto relacionado con tu proyecto integrador. Podrás recibir orientación más personalizada de los instructores y obtener aclaraciones que te ayudarán a comprender mejor los conceptos y mejorar tu desempeño.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35" name="Google Shape;235;g2208197e39e_0_121"/>
          <p:cNvGrpSpPr/>
          <p:nvPr/>
        </p:nvGrpSpPr>
        <p:grpSpPr>
          <a:xfrm>
            <a:off x="711338" y="3558549"/>
            <a:ext cx="5115129" cy="618733"/>
            <a:chOff x="0" y="-9525"/>
            <a:chExt cx="2694300" cy="278508"/>
          </a:xfrm>
        </p:grpSpPr>
        <p:sp>
          <p:nvSpPr>
            <p:cNvPr id="236" name="Google Shape;236;g2208197e39e_0_121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37" name="Google Shape;237;g2208197e39e_0_121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2208197e39e_0_121"/>
          <p:cNvSpPr/>
          <p:nvPr/>
        </p:nvSpPr>
        <p:spPr>
          <a:xfrm>
            <a:off x="783807" y="3693089"/>
            <a:ext cx="277743" cy="277743"/>
          </a:xfrm>
          <a:custGeom>
            <a:rect b="b" l="l" r="r" t="t"/>
            <a:pathLst>
              <a:path extrusionOk="0" h="555487" w="555487">
                <a:moveTo>
                  <a:pt x="0" y="0"/>
                </a:moveTo>
                <a:lnTo>
                  <a:pt x="555487" y="0"/>
                </a:lnTo>
                <a:lnTo>
                  <a:pt x="555487" y="555487"/>
                </a:lnTo>
                <a:lnTo>
                  <a:pt x="0" y="555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2208197e39e_0_121"/>
          <p:cNvSpPr txBox="1"/>
          <p:nvPr/>
        </p:nvSpPr>
        <p:spPr>
          <a:xfrm>
            <a:off x="1133456" y="3625323"/>
            <a:ext cx="460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Frecuencia: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Una vez por semana en un día distinto y en la franja horaria de la cursada regular.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69b600e1_0_1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g22069b600e1_0_114"/>
          <p:cNvCxnSpPr/>
          <p:nvPr/>
        </p:nvCxnSpPr>
        <p:spPr>
          <a:xfrm>
            <a:off x="5001620" y="1732777"/>
            <a:ext cx="0" cy="2451000"/>
          </a:xfrm>
          <a:prstGeom prst="straightConnector1">
            <a:avLst/>
          </a:prstGeom>
          <a:noFill/>
          <a:ln cap="flat" cmpd="sng" w="38100">
            <a:solidFill>
              <a:srgbClr val="390E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2069b600e1_0_114"/>
          <p:cNvSpPr/>
          <p:nvPr/>
        </p:nvSpPr>
        <p:spPr>
          <a:xfrm>
            <a:off x="4920956" y="232131"/>
            <a:ext cx="3916458" cy="4605189"/>
          </a:xfrm>
          <a:custGeom>
            <a:rect b="b" l="l" r="r" t="t"/>
            <a:pathLst>
              <a:path extrusionOk="0" h="9210378" w="7832916">
                <a:moveTo>
                  <a:pt x="0" y="0"/>
                </a:moveTo>
                <a:lnTo>
                  <a:pt x="7832917" y="0"/>
                </a:lnTo>
                <a:lnTo>
                  <a:pt x="7832917" y="9210378"/>
                </a:lnTo>
                <a:lnTo>
                  <a:pt x="0" y="9210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838" l="-3119" r="-5898" t="-14229"/>
            </a:stretch>
          </a:blipFill>
          <a:ln>
            <a:noFill/>
          </a:ln>
        </p:spPr>
      </p:sp>
      <p:grpSp>
        <p:nvGrpSpPr>
          <p:cNvPr id="251" name="Google Shape;251;g22069b600e1_0_114"/>
          <p:cNvGrpSpPr/>
          <p:nvPr/>
        </p:nvGrpSpPr>
        <p:grpSpPr>
          <a:xfrm>
            <a:off x="4920956" y="170841"/>
            <a:ext cx="3916795" cy="4711553"/>
            <a:chOff x="0" y="-47625"/>
            <a:chExt cx="2063100" cy="2481724"/>
          </a:xfrm>
        </p:grpSpPr>
        <p:sp>
          <p:nvSpPr>
            <p:cNvPr id="252" name="Google Shape;252;g22069b600e1_0_114"/>
            <p:cNvSpPr/>
            <p:nvPr/>
          </p:nvSpPr>
          <p:spPr>
            <a:xfrm>
              <a:off x="0" y="0"/>
              <a:ext cx="2062990" cy="2434099"/>
            </a:xfrm>
            <a:custGeom>
              <a:rect b="b" l="l" r="r" t="t"/>
              <a:pathLst>
                <a:path extrusionOk="0" h="2434099" w="2062990">
                  <a:moveTo>
                    <a:pt x="0" y="0"/>
                  </a:moveTo>
                  <a:lnTo>
                    <a:pt x="2062990" y="0"/>
                  </a:lnTo>
                  <a:lnTo>
                    <a:pt x="2062990" y="2434099"/>
                  </a:lnTo>
                  <a:lnTo>
                    <a:pt x="0" y="2434099"/>
                  </a:lnTo>
                  <a:close/>
                </a:path>
              </a:pathLst>
            </a:custGeom>
            <a:solidFill>
              <a:srgbClr val="101010">
                <a:alpha val="66670"/>
              </a:srgbClr>
            </a:solidFill>
            <a:ln>
              <a:noFill/>
            </a:ln>
          </p:spPr>
        </p:sp>
        <p:sp>
          <p:nvSpPr>
            <p:cNvPr id="253" name="Google Shape;253;g22069b600e1_0_114"/>
            <p:cNvSpPr txBox="1"/>
            <p:nvPr/>
          </p:nvSpPr>
          <p:spPr>
            <a:xfrm>
              <a:off x="0" y="-47625"/>
              <a:ext cx="2063100" cy="24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g22069b600e1_0_114"/>
          <p:cNvGrpSpPr/>
          <p:nvPr/>
        </p:nvGrpSpPr>
        <p:grpSpPr>
          <a:xfrm>
            <a:off x="7040272" y="4350748"/>
            <a:ext cx="2103918" cy="604862"/>
            <a:chOff x="0" y="-9525"/>
            <a:chExt cx="1108200" cy="318600"/>
          </a:xfrm>
        </p:grpSpPr>
        <p:sp>
          <p:nvSpPr>
            <p:cNvPr id="255" name="Google Shape;255;g22069b600e1_0_114"/>
            <p:cNvSpPr/>
            <p:nvPr/>
          </p:nvSpPr>
          <p:spPr>
            <a:xfrm>
              <a:off x="0" y="0"/>
              <a:ext cx="1108137" cy="308990"/>
            </a:xfrm>
            <a:custGeom>
              <a:rect b="b" l="l" r="r" t="t"/>
              <a:pathLst>
                <a:path extrusionOk="0" h="308990" w="1108137">
                  <a:moveTo>
                    <a:pt x="0" y="0"/>
                  </a:moveTo>
                  <a:lnTo>
                    <a:pt x="1108137" y="0"/>
                  </a:lnTo>
                  <a:lnTo>
                    <a:pt x="1108137" y="308990"/>
                  </a:lnTo>
                  <a:lnTo>
                    <a:pt x="0" y="308990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6" name="Google Shape;256;g22069b600e1_0_114"/>
            <p:cNvSpPr txBox="1"/>
            <p:nvPr/>
          </p:nvSpPr>
          <p:spPr>
            <a:xfrm>
              <a:off x="0" y="-9525"/>
              <a:ext cx="11082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g22069b600e1_0_114"/>
          <p:cNvSpPr txBox="1"/>
          <p:nvPr/>
        </p:nvSpPr>
        <p:spPr>
          <a:xfrm>
            <a:off x="794961" y="711004"/>
            <a:ext cx="190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Diseño</a:t>
            </a:r>
            <a:endParaRPr sz="3500"/>
          </a:p>
        </p:txBody>
      </p:sp>
      <p:grpSp>
        <p:nvGrpSpPr>
          <p:cNvPr id="258" name="Google Shape;258;g22069b600e1_0_114"/>
          <p:cNvGrpSpPr/>
          <p:nvPr/>
        </p:nvGrpSpPr>
        <p:grpSpPr>
          <a:xfrm>
            <a:off x="811500" y="1162250"/>
            <a:ext cx="1192715" cy="306987"/>
            <a:chOff x="0" y="-9525"/>
            <a:chExt cx="731772" cy="161700"/>
          </a:xfrm>
        </p:grpSpPr>
        <p:sp>
          <p:nvSpPr>
            <p:cNvPr id="259" name="Google Shape;259;g22069b600e1_0_114"/>
            <p:cNvSpPr/>
            <p:nvPr/>
          </p:nvSpPr>
          <p:spPr>
            <a:xfrm>
              <a:off x="0" y="0"/>
              <a:ext cx="731772" cy="152141"/>
            </a:xfrm>
            <a:custGeom>
              <a:rect b="b" l="l" r="r" t="t"/>
              <a:pathLst>
                <a:path extrusionOk="0" h="152141" w="731772">
                  <a:moveTo>
                    <a:pt x="0" y="0"/>
                  </a:moveTo>
                  <a:lnTo>
                    <a:pt x="731772" y="0"/>
                  </a:lnTo>
                  <a:lnTo>
                    <a:pt x="731772" y="152141"/>
                  </a:lnTo>
                  <a:lnTo>
                    <a:pt x="0" y="152141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60" name="Google Shape;260;g22069b600e1_0_114"/>
            <p:cNvSpPr txBox="1"/>
            <p:nvPr/>
          </p:nvSpPr>
          <p:spPr>
            <a:xfrm>
              <a:off x="0" y="-9525"/>
              <a:ext cx="73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22069b600e1_0_114"/>
          <p:cNvSpPr txBox="1"/>
          <p:nvPr/>
        </p:nvSpPr>
        <p:spPr>
          <a:xfrm>
            <a:off x="1062656" y="1209077"/>
            <a:ext cx="690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UX UI</a:t>
            </a:r>
            <a:endParaRPr sz="1500"/>
          </a:p>
        </p:txBody>
      </p:sp>
      <p:sp>
        <p:nvSpPr>
          <p:cNvPr id="262" name="Google Shape;262;g22069b600e1_0_114"/>
          <p:cNvSpPr txBox="1"/>
          <p:nvPr/>
        </p:nvSpPr>
        <p:spPr>
          <a:xfrm>
            <a:off x="811505" y="1622836"/>
            <a:ext cx="3777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este trayecto aprenderemos a fundamentar y aplicar técnicas clave en diseño UX. Comenzaremos con los principios de investigación UX y colaboración en diseño, abarcando desde el manejo de imágenes y reportes hasta la creación de user personas. Luego, profundizaremos en métodos de investigación cualitativa y cuantitativa, mapeo de experiencias y estrategias de diseño centradas en el usuario. Posteriormente, nos enfocaremos en la arquitectura de la información, utilizando herramientas y técnicas para organizar y analizar datos. Finalmente, exploraremos el diseño de interfaces mediante wireframing y prototipado, aprendiendo a estructurar y representar interfaces de manera efectiva.</a:t>
            </a:r>
            <a:endParaRPr sz="11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63" name="Google Shape;263;g22069b600e1_0_114"/>
          <p:cNvSpPr txBox="1"/>
          <p:nvPr/>
        </p:nvSpPr>
        <p:spPr>
          <a:xfrm>
            <a:off x="7348315" y="4476394"/>
            <a:ext cx="14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Talento Tech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22587397b_2_15"/>
          <p:cNvSpPr txBox="1"/>
          <p:nvPr/>
        </p:nvSpPr>
        <p:spPr>
          <a:xfrm>
            <a:off x="385175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69" name="Google Shape;269;g2f22587397b_2_15"/>
          <p:cNvSpPr txBox="1"/>
          <p:nvPr/>
        </p:nvSpPr>
        <p:spPr>
          <a:xfrm>
            <a:off x="483457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0" name="Google Shape;270;g2f22587397b_2_15"/>
          <p:cNvSpPr txBox="1"/>
          <p:nvPr/>
        </p:nvSpPr>
        <p:spPr>
          <a:xfrm>
            <a:off x="369650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Reporte UX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1" name="Google Shape;271;g2f22587397b_2_15"/>
          <p:cNvSpPr txBox="1"/>
          <p:nvPr/>
        </p:nvSpPr>
        <p:spPr>
          <a:xfrm>
            <a:off x="333000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Diseño UX UI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Usabilidad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Manejo de imágenes para productos digitales.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Reporte de Investigación UX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Análisis de proyectos finales integradores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2" name="Google Shape;272;g2f22587397b_2_15"/>
          <p:cNvSpPr txBox="1"/>
          <p:nvPr/>
        </p:nvSpPr>
        <p:spPr>
          <a:xfrm>
            <a:off x="63053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3" name="Google Shape;273;g2f22587397b_2_15"/>
          <p:cNvSpPr txBox="1"/>
          <p:nvPr/>
        </p:nvSpPr>
        <p:spPr>
          <a:xfrm>
            <a:off x="72881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4" name="Google Shape;274;g2f22587397b_2_15"/>
          <p:cNvSpPr txBox="1"/>
          <p:nvPr/>
        </p:nvSpPr>
        <p:spPr>
          <a:xfrm>
            <a:off x="61500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Investigación UX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5" name="Google Shape;275;g2f22587397b_2_15"/>
          <p:cNvSpPr txBox="1"/>
          <p:nvPr/>
        </p:nvSpPr>
        <p:spPr>
          <a:xfrm>
            <a:off x="57835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Diseño Centrado en el Usuario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Introducción al Caso de Estudio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UX Research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Validación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Marketing insights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Usuario / Problema /Solución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6" name="Google Shape;276;g2f22587397b_2_15"/>
          <p:cNvSpPr/>
          <p:nvPr/>
        </p:nvSpPr>
        <p:spPr>
          <a:xfrm>
            <a:off x="535975" y="753400"/>
            <a:ext cx="2583000" cy="33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f22587397b_2_15"/>
          <p:cNvSpPr/>
          <p:nvPr/>
        </p:nvSpPr>
        <p:spPr>
          <a:xfrm>
            <a:off x="1935625" y="929825"/>
            <a:ext cx="1581900" cy="1359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088ba2cde_0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7" name="Google Shape;287;g22088ba2cde_0_0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288" name="Google Shape;288;g22088ba2cde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89" name="Google Shape;289;g22088ba2cde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g22088ba2cde_0_0"/>
          <p:cNvSpPr txBox="1"/>
          <p:nvPr/>
        </p:nvSpPr>
        <p:spPr>
          <a:xfrm>
            <a:off x="3216869" y="2073750"/>
            <a:ext cx="384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Diseño UX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22088ba2cd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472" y="2107375"/>
            <a:ext cx="733125" cy="7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