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4" r:id="rId8"/>
    <p:sldId id="286" r:id="rId9"/>
  </p:sldIdLst>
  <p:sldSz cx="24384000" cy="15748000"/>
  <p:notesSz cx="6858000" cy="9144000"/>
  <p:embeddedFontLst>
    <p:embeddedFont>
      <p:font typeface="Calibri" panose="020F0502020204030204" pitchFamily="34" charset="0"/>
      <p:regular r:id="rId11"/>
      <p:bold r:id="rId12"/>
      <p:italic r:id="rId13"/>
      <p:boldItalic r:id="rId14"/>
    </p:embeddedFont>
    <p:embeddedFont>
      <p:font typeface="Helvetica Neue" panose="020B0604020202020204" charset="0"/>
      <p:regular r:id="rId15"/>
      <p:bold r:id="rId16"/>
      <p:italic r:id="rId17"/>
      <p:boldItalic r:id="rId18"/>
    </p:embeddedFont>
    <p:embeddedFont>
      <p:font typeface="Helvetica Neue Ligh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3" roundtripDataSignature="AMtx7mh03CCr+hsS41KRNnj8IzXpkqnY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0" d="100"/>
          <a:sy n="30" d="100"/>
        </p:scale>
        <p:origin x="1152" y="90"/>
      </p:cViewPr>
      <p:guideLst>
        <p:guide orient="horz" pos="496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63"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6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font" Target="fonts/font9.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6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1212944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39" name="Google Shape;39;p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299984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45" name="Google Shape;45;p2: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580869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51" name="Google Shape;51;p3: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579261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57" name="Google Shape;57;p4: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62274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65" name="Google Shape;65;p5: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64904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71" name="Google Shape;71;p6: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3824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95" name="Google Shape;95;p9: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31271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
        <p:nvSpPr>
          <p:cNvPr id="237" name="Google Shape;237;p31:notes"/>
          <p:cNvSpPr>
            <a:spLocks noGrp="1" noRot="1" noChangeAspect="1"/>
          </p:cNvSpPr>
          <p:nvPr>
            <p:ph type="sldImg" idx="2"/>
          </p:nvPr>
        </p:nvSpPr>
        <p:spPr>
          <a:xfrm>
            <a:off x="774700" y="685800"/>
            <a:ext cx="53086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607376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subtítulo" type="title">
  <p:cSld name="TITLE">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4833937" y="3319859"/>
            <a:ext cx="14716126" cy="4643438"/>
          </a:xfrm>
          <a:prstGeom prst="rect">
            <a:avLst/>
          </a:prstGeom>
          <a:noFill/>
          <a:ln>
            <a:noFill/>
          </a:ln>
        </p:spPr>
        <p:txBody>
          <a:bodyPr spcFirstLastPara="1" wrap="square" lIns="71425" tIns="71425" rIns="71425" bIns="71425" anchor="b" anchorCtr="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a:endParaRPr/>
          </a:p>
        </p:txBody>
      </p:sp>
      <p:sp>
        <p:nvSpPr>
          <p:cNvPr id="11" name="Google Shape;11;p33"/>
          <p:cNvSpPr txBox="1">
            <a:spLocks noGrp="1"/>
          </p:cNvSpPr>
          <p:nvPr>
            <p:ph type="body" idx="1"/>
          </p:nvPr>
        </p:nvSpPr>
        <p:spPr>
          <a:xfrm>
            <a:off x="4833937" y="8088312"/>
            <a:ext cx="14716126" cy="1589485"/>
          </a:xfrm>
          <a:prstGeom prst="rect">
            <a:avLst/>
          </a:prstGeom>
          <a:noFill/>
          <a:ln>
            <a:noFill/>
          </a:ln>
        </p:spPr>
        <p:txBody>
          <a:bodyPr spcFirstLastPara="1" wrap="square" lIns="71425" tIns="71425" rIns="71425" bIns="71425" anchor="t" anchorCtr="0">
            <a:normAutofit/>
          </a:bodyPr>
          <a:lstStyle>
            <a:lvl1pPr marL="457200" lvl="0" indent="-228600" algn="ctr">
              <a:lnSpc>
                <a:spcPct val="100000"/>
              </a:lnSpc>
              <a:spcBef>
                <a:spcPts val="0"/>
              </a:spcBef>
              <a:spcAft>
                <a:spcPts val="0"/>
              </a:spcAft>
              <a:buClr>
                <a:srgbClr val="FFFFFF"/>
              </a:buClr>
              <a:buSzPts val="5800"/>
              <a:buFont typeface="Helvetica Neue"/>
              <a:buNone/>
              <a:defRPr sz="5800"/>
            </a:lvl1pPr>
            <a:lvl2pPr marL="914400" lvl="1" indent="-228600" algn="ctr">
              <a:lnSpc>
                <a:spcPct val="100000"/>
              </a:lnSpc>
              <a:spcBef>
                <a:spcPts val="0"/>
              </a:spcBef>
              <a:spcAft>
                <a:spcPts val="0"/>
              </a:spcAft>
              <a:buClr>
                <a:srgbClr val="FFFFFF"/>
              </a:buClr>
              <a:buSzPts val="5800"/>
              <a:buFont typeface="Helvetica Neue"/>
              <a:buNone/>
              <a:defRPr sz="5800"/>
            </a:lvl2pPr>
            <a:lvl3pPr marL="1371600" lvl="2" indent="-228600" algn="ctr">
              <a:lnSpc>
                <a:spcPct val="100000"/>
              </a:lnSpc>
              <a:spcBef>
                <a:spcPts val="0"/>
              </a:spcBef>
              <a:spcAft>
                <a:spcPts val="0"/>
              </a:spcAft>
              <a:buClr>
                <a:srgbClr val="FFFFFF"/>
              </a:buClr>
              <a:buSzPts val="5800"/>
              <a:buFont typeface="Helvetica Neue"/>
              <a:buNone/>
              <a:defRPr sz="5800"/>
            </a:lvl3pPr>
            <a:lvl4pPr marL="1828800" lvl="3" indent="-228600" algn="ctr">
              <a:lnSpc>
                <a:spcPct val="100000"/>
              </a:lnSpc>
              <a:spcBef>
                <a:spcPts val="0"/>
              </a:spcBef>
              <a:spcAft>
                <a:spcPts val="0"/>
              </a:spcAft>
              <a:buClr>
                <a:srgbClr val="FFFFFF"/>
              </a:buClr>
              <a:buSzPts val="5800"/>
              <a:buFont typeface="Helvetica Neue"/>
              <a:buNone/>
              <a:defRPr sz="5800"/>
            </a:lvl4pPr>
            <a:lvl5pPr marL="2286000" lvl="4" indent="-228600" algn="ctr">
              <a:lnSpc>
                <a:spcPct val="100000"/>
              </a:lnSpc>
              <a:spcBef>
                <a:spcPts val="0"/>
              </a:spcBef>
              <a:spcAft>
                <a:spcPts val="0"/>
              </a:spcAft>
              <a:buClr>
                <a:srgbClr val="FFFFFF"/>
              </a:buClr>
              <a:buSzPts val="5800"/>
              <a:buFont typeface="Helvetica Neue"/>
              <a:buNone/>
              <a:defRPr sz="5800"/>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12" name="Google Shape;12;p33"/>
          <p:cNvSpPr txBox="1">
            <a:spLocks noGrp="1"/>
          </p:cNvSpPr>
          <p:nvPr>
            <p:ph type="sldNum" idx="12"/>
          </p:nvPr>
        </p:nvSpPr>
        <p:spPr>
          <a:xfrm>
            <a:off x="11939981" y="14089062"/>
            <a:ext cx="494513" cy="502335"/>
          </a:xfrm>
          <a:prstGeom prst="rect">
            <a:avLst/>
          </a:prstGeom>
          <a:noFill/>
          <a:ln>
            <a:noFill/>
          </a:ln>
        </p:spPr>
        <p:txBody>
          <a:bodyPr spcFirstLastPara="1" wrap="square" lIns="71425" tIns="71425" rIns="71425" bIns="71425" anchor="t" anchorCtr="0">
            <a:sp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iñetas">
  <p:cSld name="Viñetas">
    <p:spTree>
      <p:nvGrpSpPr>
        <p:cNvPr id="1" name="Shape 22"/>
        <p:cNvGrpSpPr/>
        <p:nvPr/>
      </p:nvGrpSpPr>
      <p:grpSpPr>
        <a:xfrm>
          <a:off x="0" y="0"/>
          <a:ext cx="0" cy="0"/>
          <a:chOff x="0" y="0"/>
          <a:chExt cx="0" cy="0"/>
        </a:xfrm>
      </p:grpSpPr>
      <p:sp>
        <p:nvSpPr>
          <p:cNvPr id="23" name="Google Shape;23;p36"/>
          <p:cNvSpPr txBox="1">
            <a:spLocks noGrp="1"/>
          </p:cNvSpPr>
          <p:nvPr>
            <p:ph type="body" idx="1"/>
          </p:nvPr>
        </p:nvSpPr>
        <p:spPr>
          <a:xfrm>
            <a:off x="4387453" y="2801937"/>
            <a:ext cx="15609094" cy="10144126"/>
          </a:xfrm>
          <a:prstGeom prst="rect">
            <a:avLst/>
          </a:prstGeom>
          <a:noFill/>
          <a:ln>
            <a:noFill/>
          </a:ln>
        </p:spPr>
        <p:txBody>
          <a:bodyPr spcFirstLastPara="1" wrap="square" lIns="71425" tIns="71425" rIns="71425" bIns="71425" anchor="ctr" anchorCtr="0">
            <a:normAutofit/>
          </a:bodyPr>
          <a:lstStyle>
            <a:lvl1pPr marL="457200" lvl="0" indent="-394335" algn="l">
              <a:lnSpc>
                <a:spcPct val="100000"/>
              </a:lnSpc>
              <a:spcBef>
                <a:spcPts val="6700"/>
              </a:spcBef>
              <a:spcAft>
                <a:spcPts val="0"/>
              </a:spcAft>
              <a:buClr>
                <a:srgbClr val="FFFFFF"/>
              </a:buClr>
              <a:buSzPts val="2610"/>
              <a:buChar char="•"/>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24" name="Google Shape;24;p36"/>
          <p:cNvSpPr txBox="1">
            <a:spLocks noGrp="1"/>
          </p:cNvSpPr>
          <p:nvPr>
            <p:ph type="sldNum" idx="12"/>
          </p:nvPr>
        </p:nvSpPr>
        <p:spPr>
          <a:xfrm>
            <a:off x="11939981" y="14089062"/>
            <a:ext cx="494513" cy="502335"/>
          </a:xfrm>
          <a:prstGeom prst="rect">
            <a:avLst/>
          </a:prstGeom>
          <a:noFill/>
          <a:ln>
            <a:noFill/>
          </a:ln>
        </p:spPr>
        <p:txBody>
          <a:bodyPr spcFirstLastPara="1" wrap="square" lIns="71425" tIns="71425" rIns="71425" bIns="71425" anchor="t" anchorCtr="0">
            <a:sp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fotos">
  <p:cSld name="3 fotos">
    <p:spTree>
      <p:nvGrpSpPr>
        <p:cNvPr id="1" name="Shape 25"/>
        <p:cNvGrpSpPr/>
        <p:nvPr/>
      </p:nvGrpSpPr>
      <p:grpSpPr>
        <a:xfrm>
          <a:off x="0" y="0"/>
          <a:ext cx="0" cy="0"/>
          <a:chOff x="0" y="0"/>
          <a:chExt cx="0" cy="0"/>
        </a:xfrm>
      </p:grpSpPr>
      <p:sp>
        <p:nvSpPr>
          <p:cNvPr id="26" name="Google Shape;26;p37"/>
          <p:cNvSpPr>
            <a:spLocks noGrp="1"/>
          </p:cNvSpPr>
          <p:nvPr>
            <p:ph type="pic" idx="2"/>
          </p:nvPr>
        </p:nvSpPr>
        <p:spPr>
          <a:xfrm>
            <a:off x="12513468" y="7999015"/>
            <a:ext cx="7500939" cy="5482829"/>
          </a:xfrm>
          <a:prstGeom prst="rect">
            <a:avLst/>
          </a:prstGeom>
          <a:noFill/>
          <a:ln>
            <a:noFill/>
          </a:ln>
        </p:spPr>
      </p:sp>
      <p:sp>
        <p:nvSpPr>
          <p:cNvPr id="27" name="Google Shape;27;p37"/>
          <p:cNvSpPr>
            <a:spLocks noGrp="1"/>
          </p:cNvSpPr>
          <p:nvPr>
            <p:ph type="pic" idx="3"/>
          </p:nvPr>
        </p:nvSpPr>
        <p:spPr>
          <a:xfrm>
            <a:off x="12513468" y="1908968"/>
            <a:ext cx="7500939" cy="5482829"/>
          </a:xfrm>
          <a:prstGeom prst="rect">
            <a:avLst/>
          </a:prstGeom>
          <a:noFill/>
          <a:ln>
            <a:noFill/>
          </a:ln>
        </p:spPr>
      </p:sp>
      <p:sp>
        <p:nvSpPr>
          <p:cNvPr id="28" name="Google Shape;28;p37"/>
          <p:cNvSpPr>
            <a:spLocks noGrp="1"/>
          </p:cNvSpPr>
          <p:nvPr>
            <p:ph type="pic" idx="4"/>
          </p:nvPr>
        </p:nvSpPr>
        <p:spPr>
          <a:xfrm>
            <a:off x="4387453" y="1908968"/>
            <a:ext cx="7500938" cy="11572876"/>
          </a:xfrm>
          <a:prstGeom prst="rect">
            <a:avLst/>
          </a:prstGeom>
          <a:noFill/>
          <a:ln>
            <a:noFill/>
          </a:ln>
        </p:spPr>
      </p:sp>
      <p:sp>
        <p:nvSpPr>
          <p:cNvPr id="29" name="Google Shape;29;p37"/>
          <p:cNvSpPr txBox="1">
            <a:spLocks noGrp="1"/>
          </p:cNvSpPr>
          <p:nvPr>
            <p:ph type="sldNum" idx="12"/>
          </p:nvPr>
        </p:nvSpPr>
        <p:spPr>
          <a:xfrm>
            <a:off x="11939981" y="14089062"/>
            <a:ext cx="494513" cy="502335"/>
          </a:xfrm>
          <a:prstGeom prst="rect">
            <a:avLst/>
          </a:prstGeom>
          <a:noFill/>
          <a:ln>
            <a:noFill/>
          </a:ln>
        </p:spPr>
        <p:txBody>
          <a:bodyPr spcFirstLastPara="1" wrap="square" lIns="71425" tIns="71425" rIns="71425" bIns="71425" anchor="t" anchorCtr="0">
            <a:sp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ita">
  <p:cSld name="Cita">
    <p:spTree>
      <p:nvGrpSpPr>
        <p:cNvPr id="1" name="Shape 30"/>
        <p:cNvGrpSpPr/>
        <p:nvPr/>
      </p:nvGrpSpPr>
      <p:grpSpPr>
        <a:xfrm>
          <a:off x="0" y="0"/>
          <a:ext cx="0" cy="0"/>
          <a:chOff x="0" y="0"/>
          <a:chExt cx="0" cy="0"/>
        </a:xfrm>
      </p:grpSpPr>
      <p:sp>
        <p:nvSpPr>
          <p:cNvPr id="31" name="Google Shape;31;p38"/>
          <p:cNvSpPr txBox="1">
            <a:spLocks noGrp="1"/>
          </p:cNvSpPr>
          <p:nvPr>
            <p:ph type="body" idx="1"/>
          </p:nvPr>
        </p:nvSpPr>
        <p:spPr>
          <a:xfrm>
            <a:off x="4833937" y="9963546"/>
            <a:ext cx="14716126" cy="676175"/>
          </a:xfrm>
          <a:prstGeom prst="rect">
            <a:avLst/>
          </a:prstGeom>
          <a:noFill/>
          <a:ln>
            <a:noFill/>
          </a:ln>
        </p:spPr>
        <p:txBody>
          <a:bodyPr spcFirstLastPara="1" wrap="square" lIns="71425" tIns="71425" rIns="71425" bIns="71425" anchor="t" anchorCtr="0">
            <a:spAutoFit/>
          </a:bodyPr>
          <a:lstStyle>
            <a:lvl1pPr marL="457200" lvl="0" indent="-228600" algn="ctr">
              <a:lnSpc>
                <a:spcPct val="100000"/>
              </a:lnSpc>
              <a:spcBef>
                <a:spcPts val="0"/>
              </a:spcBef>
              <a:spcAft>
                <a:spcPts val="0"/>
              </a:spcAft>
              <a:buClr>
                <a:srgbClr val="FFFFFF"/>
              </a:buClr>
              <a:buSzPts val="3600"/>
              <a:buFont typeface="Helvetica Neue"/>
              <a:buNone/>
              <a:defRPr sz="3600" i="1"/>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32" name="Google Shape;32;p38"/>
          <p:cNvSpPr txBox="1">
            <a:spLocks noGrp="1"/>
          </p:cNvSpPr>
          <p:nvPr>
            <p:ph type="body" idx="2"/>
          </p:nvPr>
        </p:nvSpPr>
        <p:spPr>
          <a:xfrm>
            <a:off x="4833937" y="7035456"/>
            <a:ext cx="14716126" cy="936520"/>
          </a:xfrm>
          <a:prstGeom prst="rect">
            <a:avLst/>
          </a:prstGeom>
          <a:noFill/>
          <a:ln>
            <a:noFill/>
          </a:ln>
        </p:spPr>
        <p:txBody>
          <a:bodyPr spcFirstLastPara="1" wrap="square" lIns="71425" tIns="71425" rIns="71425" bIns="71425" anchor="ctr" anchorCtr="0">
            <a:spAutoFit/>
          </a:bodyPr>
          <a:lstStyle>
            <a:lvl1pPr marL="457200" lvl="0" indent="-2286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marL="914400" lvl="1" indent="-394335" algn="l">
              <a:lnSpc>
                <a:spcPct val="100000"/>
              </a:lnSpc>
              <a:spcBef>
                <a:spcPts val="6700"/>
              </a:spcBef>
              <a:spcAft>
                <a:spcPts val="0"/>
              </a:spcAft>
              <a:buClr>
                <a:srgbClr val="FFFFFF"/>
              </a:buClr>
              <a:buSzPts val="2610"/>
              <a:buChar char="•"/>
              <a:defRPr/>
            </a:lvl2pPr>
            <a:lvl3pPr marL="1371600" lvl="2" indent="-394335" algn="l">
              <a:lnSpc>
                <a:spcPct val="100000"/>
              </a:lnSpc>
              <a:spcBef>
                <a:spcPts val="6700"/>
              </a:spcBef>
              <a:spcAft>
                <a:spcPts val="0"/>
              </a:spcAft>
              <a:buClr>
                <a:srgbClr val="FFFFFF"/>
              </a:buClr>
              <a:buSzPts val="2610"/>
              <a:buChar char="•"/>
              <a:defRPr/>
            </a:lvl3pPr>
            <a:lvl4pPr marL="1828800" lvl="3" indent="-394335" algn="l">
              <a:lnSpc>
                <a:spcPct val="100000"/>
              </a:lnSpc>
              <a:spcBef>
                <a:spcPts val="6700"/>
              </a:spcBef>
              <a:spcAft>
                <a:spcPts val="0"/>
              </a:spcAft>
              <a:buClr>
                <a:srgbClr val="FFFFFF"/>
              </a:buClr>
              <a:buSzPts val="2610"/>
              <a:buChar char="•"/>
              <a:defRPr/>
            </a:lvl4pPr>
            <a:lvl5pPr marL="2286000" lvl="4" indent="-394335" algn="l">
              <a:lnSpc>
                <a:spcPct val="100000"/>
              </a:lnSpc>
              <a:spcBef>
                <a:spcPts val="6700"/>
              </a:spcBef>
              <a:spcAft>
                <a:spcPts val="0"/>
              </a:spcAft>
              <a:buClr>
                <a:srgbClr val="FFFFFF"/>
              </a:buClr>
              <a:buSzPts val="2610"/>
              <a:buChar char="•"/>
              <a:defRPr/>
            </a:lvl5pPr>
            <a:lvl6pPr marL="2743200" lvl="5" indent="-394335" algn="l">
              <a:lnSpc>
                <a:spcPct val="100000"/>
              </a:lnSpc>
              <a:spcBef>
                <a:spcPts val="6700"/>
              </a:spcBef>
              <a:spcAft>
                <a:spcPts val="0"/>
              </a:spcAft>
              <a:buClr>
                <a:srgbClr val="FFFFFF"/>
              </a:buClr>
              <a:buSzPts val="2610"/>
              <a:buChar char="•"/>
              <a:defRPr/>
            </a:lvl6pPr>
            <a:lvl7pPr marL="3200400" lvl="6" indent="-394335" algn="l">
              <a:lnSpc>
                <a:spcPct val="100000"/>
              </a:lnSpc>
              <a:spcBef>
                <a:spcPts val="6700"/>
              </a:spcBef>
              <a:spcAft>
                <a:spcPts val="0"/>
              </a:spcAft>
              <a:buClr>
                <a:srgbClr val="FFFFFF"/>
              </a:buClr>
              <a:buSzPts val="2610"/>
              <a:buChar char="•"/>
              <a:defRPr/>
            </a:lvl7pPr>
            <a:lvl8pPr marL="3657600" lvl="7" indent="-394334" algn="l">
              <a:lnSpc>
                <a:spcPct val="100000"/>
              </a:lnSpc>
              <a:spcBef>
                <a:spcPts val="6700"/>
              </a:spcBef>
              <a:spcAft>
                <a:spcPts val="0"/>
              </a:spcAft>
              <a:buClr>
                <a:srgbClr val="FFFFFF"/>
              </a:buClr>
              <a:buSzPts val="2610"/>
              <a:buChar char="•"/>
              <a:defRPr/>
            </a:lvl8pPr>
            <a:lvl9pPr marL="4114800" lvl="8" indent="-394334" algn="l">
              <a:lnSpc>
                <a:spcPct val="100000"/>
              </a:lnSpc>
              <a:spcBef>
                <a:spcPts val="6700"/>
              </a:spcBef>
              <a:spcAft>
                <a:spcPts val="0"/>
              </a:spcAft>
              <a:buClr>
                <a:srgbClr val="FFFFFF"/>
              </a:buClr>
              <a:buSzPts val="2610"/>
              <a:buChar char="•"/>
              <a:defRPr/>
            </a:lvl9pPr>
          </a:lstStyle>
          <a:p>
            <a:endParaRPr/>
          </a:p>
        </p:txBody>
      </p:sp>
      <p:sp>
        <p:nvSpPr>
          <p:cNvPr id="33" name="Google Shape;33;p38"/>
          <p:cNvSpPr txBox="1">
            <a:spLocks noGrp="1"/>
          </p:cNvSpPr>
          <p:nvPr>
            <p:ph type="sldNum" idx="12"/>
          </p:nvPr>
        </p:nvSpPr>
        <p:spPr>
          <a:xfrm>
            <a:off x="11939981" y="14089062"/>
            <a:ext cx="494513" cy="502335"/>
          </a:xfrm>
          <a:prstGeom prst="rect">
            <a:avLst/>
          </a:prstGeom>
          <a:noFill/>
          <a:ln>
            <a:noFill/>
          </a:ln>
        </p:spPr>
        <p:txBody>
          <a:bodyPr spcFirstLastPara="1" wrap="square" lIns="71425" tIns="71425" rIns="71425" bIns="71425" anchor="t" anchorCtr="0">
            <a:sp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34"/>
        <p:cNvGrpSpPr/>
        <p:nvPr/>
      </p:nvGrpSpPr>
      <p:grpSpPr>
        <a:xfrm>
          <a:off x="0" y="0"/>
          <a:ext cx="0" cy="0"/>
          <a:chOff x="0" y="0"/>
          <a:chExt cx="0" cy="0"/>
        </a:xfrm>
      </p:grpSpPr>
      <p:sp>
        <p:nvSpPr>
          <p:cNvPr id="35" name="Google Shape;35;p39"/>
          <p:cNvSpPr>
            <a:spLocks noGrp="1"/>
          </p:cNvSpPr>
          <p:nvPr>
            <p:ph type="pic" idx="2"/>
          </p:nvPr>
        </p:nvSpPr>
        <p:spPr>
          <a:xfrm>
            <a:off x="3048000" y="1016000"/>
            <a:ext cx="18288000" cy="13716000"/>
          </a:xfrm>
          <a:prstGeom prst="rect">
            <a:avLst/>
          </a:prstGeom>
          <a:noFill/>
          <a:ln>
            <a:noFill/>
          </a:ln>
        </p:spPr>
      </p:sp>
      <p:sp>
        <p:nvSpPr>
          <p:cNvPr id="36" name="Google Shape;36;p39"/>
          <p:cNvSpPr txBox="1">
            <a:spLocks noGrp="1"/>
          </p:cNvSpPr>
          <p:nvPr>
            <p:ph type="sldNum" idx="12"/>
          </p:nvPr>
        </p:nvSpPr>
        <p:spPr>
          <a:xfrm>
            <a:off x="11939981" y="14089062"/>
            <a:ext cx="494513" cy="502335"/>
          </a:xfrm>
          <a:prstGeom prst="rect">
            <a:avLst/>
          </a:prstGeom>
          <a:noFill/>
          <a:ln>
            <a:noFill/>
          </a:ln>
        </p:spPr>
        <p:txBody>
          <a:bodyPr spcFirstLastPara="1" wrap="square" lIns="71425" tIns="71425" rIns="71425" bIns="71425" anchor="t" anchorCtr="0">
            <a:spAutoFit/>
          </a:bodyPr>
          <a:lstStyle>
            <a:lvl1pPr marL="0" marR="0" lvl="0"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body" idx="1"/>
          </p:nvPr>
        </p:nvSpPr>
        <p:spPr>
          <a:xfrm>
            <a:off x="4387453" y="2801937"/>
            <a:ext cx="15609094" cy="10144126"/>
          </a:xfrm>
          <a:prstGeom prst="rect">
            <a:avLst/>
          </a:prstGeom>
          <a:noFill/>
          <a:ln>
            <a:noFill/>
          </a:ln>
        </p:spPr>
        <p:txBody>
          <a:bodyPr spcFirstLastPara="1" wrap="square" lIns="71425" tIns="71425" rIns="71425" bIns="71425" anchor="ctr" anchorCtr="0">
            <a:normAutofit/>
          </a:bodyPr>
          <a:lstStyle>
            <a:lvl1pPr marL="457200" marR="0" lvl="0"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1pPr>
            <a:lvl2pPr marL="914400" marR="0" lvl="1"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2pPr>
            <a:lvl3pPr marL="1371600" marR="0" lvl="2"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3pPr>
            <a:lvl4pPr marL="1828800" marR="0" lvl="3"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4pPr>
            <a:lvl5pPr marL="2286000" marR="0" lvl="4"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5pPr>
            <a:lvl6pPr marL="2743200" marR="0" lvl="5"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6pPr>
            <a:lvl7pPr marL="3200400" marR="0" lvl="6"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7pPr>
            <a:lvl8pPr marL="3657600" marR="0" lvl="7"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8pPr>
            <a:lvl9pPr marL="4114800" marR="0" lvl="8" indent="-688975" algn="l" rtl="0">
              <a:lnSpc>
                <a:spcPct val="100000"/>
              </a:lnSpc>
              <a:spcBef>
                <a:spcPts val="6700"/>
              </a:spcBef>
              <a:spcAft>
                <a:spcPts val="0"/>
              </a:spcAft>
              <a:buClr>
                <a:srgbClr val="FFFFFF"/>
              </a:buClr>
              <a:buSzPts val="7250"/>
              <a:buFont typeface="Helvetica Neue"/>
              <a:buChar char="•"/>
              <a:defRPr sz="5000" b="0" i="0" u="none" strike="noStrike" cap="none">
                <a:solidFill>
                  <a:srgbClr val="FFFFFF"/>
                </a:solidFill>
                <a:latin typeface="Helvetica Neue"/>
                <a:ea typeface="Helvetica Neue"/>
                <a:cs typeface="Helvetica Neue"/>
                <a:sym typeface="Helvetica Neue"/>
              </a:defRPr>
            </a:lvl9pPr>
          </a:lstStyle>
          <a:p>
            <a:endParaRPr/>
          </a:p>
        </p:txBody>
      </p:sp>
      <p:sp>
        <p:nvSpPr>
          <p:cNvPr id="7" name="Google Shape;7;p32"/>
          <p:cNvSpPr txBox="1">
            <a:spLocks noGrp="1"/>
          </p:cNvSpPr>
          <p:nvPr>
            <p:ph type="title"/>
          </p:nvPr>
        </p:nvSpPr>
        <p:spPr>
          <a:xfrm>
            <a:off x="4387453" y="1373187"/>
            <a:ext cx="15609094" cy="3036095"/>
          </a:xfrm>
          <a:prstGeom prst="rect">
            <a:avLst/>
          </a:prstGeom>
          <a:noFill/>
          <a:ln>
            <a:noFill/>
          </a:ln>
        </p:spPr>
        <p:txBody>
          <a:bodyPr spcFirstLastPara="1" wrap="square" lIns="71425" tIns="71425" rIns="71425" bIns="71425" anchor="ctr" anchorCtr="0">
            <a:normAutofit/>
          </a:bodyPr>
          <a:lstStyle>
            <a:lvl1pPr marR="0" lvl="0"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FFFFFF"/>
              </a:buClr>
              <a:buSzPts val="12800"/>
              <a:buFont typeface="Helvetica Neue"/>
              <a:buNone/>
              <a:defRPr sz="12800" b="0" i="0" u="none" strike="noStrike" cap="none">
                <a:solidFill>
                  <a:srgbClr val="FFFFFF"/>
                </a:solidFill>
                <a:latin typeface="Helvetica Neue"/>
                <a:ea typeface="Helvetica Neue"/>
                <a:cs typeface="Helvetica Neue"/>
                <a:sym typeface="Helvetica Neue"/>
              </a:defRPr>
            </a:lvl9pPr>
          </a:lstStyle>
          <a:p>
            <a:endParaRPr/>
          </a:p>
        </p:txBody>
      </p:sp>
      <p:sp>
        <p:nvSpPr>
          <p:cNvPr id="8" name="Google Shape;8;p32"/>
          <p:cNvSpPr txBox="1">
            <a:spLocks noGrp="1"/>
          </p:cNvSpPr>
          <p:nvPr>
            <p:ph type="sldNum" idx="12"/>
          </p:nvPr>
        </p:nvSpPr>
        <p:spPr>
          <a:xfrm>
            <a:off x="11939981" y="14089062"/>
            <a:ext cx="494513" cy="502335"/>
          </a:xfrm>
          <a:prstGeom prst="rect">
            <a:avLst/>
          </a:prstGeom>
          <a:noFill/>
          <a:ln>
            <a:noFill/>
          </a:ln>
        </p:spPr>
        <p:txBody>
          <a:bodyPr spcFirstLastPara="1" wrap="square" lIns="71425" tIns="71425" rIns="71425" bIns="71425" anchor="t" anchorCtr="0">
            <a:spAutoFit/>
          </a:bodyPr>
          <a:lstStyle>
            <a:lvl1pPr marL="0" marR="0" lvl="0"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FFFFFF"/>
              </a:buClr>
              <a:buSzPts val="2400"/>
              <a:buFont typeface="Helvetica Neue Light"/>
              <a:buNone/>
              <a:defRPr sz="2400" b="0" i="0" u="none" strike="noStrike" cap="none">
                <a:solidFill>
                  <a:srgbClr val="FFFFFF"/>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
        <p:cNvGrpSpPr/>
        <p:nvPr/>
      </p:nvGrpSpPr>
      <p:grpSpPr>
        <a:xfrm>
          <a:off x="0" y="0"/>
          <a:ext cx="0" cy="0"/>
          <a:chOff x="0" y="0"/>
          <a:chExt cx="0" cy="0"/>
        </a:xfrm>
      </p:grpSpPr>
      <p:sp>
        <p:nvSpPr>
          <p:cNvPr id="41" name="Google Shape;41;p1"/>
          <p:cNvSpPr txBox="1"/>
          <p:nvPr/>
        </p:nvSpPr>
        <p:spPr>
          <a:xfrm>
            <a:off x="1545022" y="4546674"/>
            <a:ext cx="21283448" cy="1446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8800" b="1" i="0" u="none" strike="noStrike" cap="none" dirty="0">
                <a:solidFill>
                  <a:srgbClr val="000000"/>
                </a:solidFill>
                <a:latin typeface="Arial"/>
                <a:ea typeface="Arial"/>
                <a:cs typeface="Arial"/>
                <a:sym typeface="Arial"/>
              </a:rPr>
              <a:t>SOFTWARE INVENTORY</a:t>
            </a:r>
            <a:endParaRPr sz="8800" b="1" i="0" u="none" strike="noStrike" cap="none" dirty="0">
              <a:solidFill>
                <a:srgbClr val="000000"/>
              </a:solidFill>
              <a:latin typeface="Arial"/>
              <a:ea typeface="Arial"/>
              <a:cs typeface="Arial"/>
              <a:sym typeface="Arial"/>
            </a:endParaRPr>
          </a:p>
        </p:txBody>
      </p:sp>
      <p:sp>
        <p:nvSpPr>
          <p:cNvPr id="42" name="Google Shape;42;p1"/>
          <p:cNvSpPr txBox="1"/>
          <p:nvPr/>
        </p:nvSpPr>
        <p:spPr>
          <a:xfrm>
            <a:off x="1545022" y="7392776"/>
            <a:ext cx="21283448"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4000" b="1" i="0" u="none" strike="noStrike" cap="none" dirty="0">
                <a:solidFill>
                  <a:srgbClr val="000000"/>
                </a:solidFill>
                <a:sym typeface="Arial"/>
              </a:rPr>
              <a:t>INTEGRANTES </a:t>
            </a:r>
            <a:endParaRPr sz="4000" dirty="0"/>
          </a:p>
        </p:txBody>
      </p:sp>
      <p:sp>
        <p:nvSpPr>
          <p:cNvPr id="2" name="Rectángulo 1"/>
          <p:cNvSpPr/>
          <p:nvPr/>
        </p:nvSpPr>
        <p:spPr>
          <a:xfrm>
            <a:off x="1545022" y="8438516"/>
            <a:ext cx="21283448" cy="4277774"/>
          </a:xfrm>
          <a:prstGeom prst="rect">
            <a:avLst/>
          </a:prstGeom>
        </p:spPr>
        <p:txBody>
          <a:bodyPr wrap="square">
            <a:spAutoFit/>
          </a:bodyPr>
          <a:lstStyle/>
          <a:p>
            <a:pPr algn="ctr">
              <a:lnSpc>
                <a:spcPct val="200000"/>
              </a:lnSpc>
            </a:pPr>
            <a:r>
              <a:rPr lang="es-CO" sz="2800" dirty="0">
                <a:latin typeface="Arial" panose="020B0604020202020204" pitchFamily="34" charset="0"/>
                <a:ea typeface="Arial" panose="020B0604020202020204" pitchFamily="34" charset="0"/>
              </a:rPr>
              <a:t>Santiago Forero Gómez</a:t>
            </a:r>
            <a:endParaRPr lang="es-CO" sz="2800" dirty="0">
              <a:latin typeface="Calibri" panose="020F0502020204030204" pitchFamily="34" charset="0"/>
              <a:ea typeface="Calibri" panose="020F0502020204030204" pitchFamily="34" charset="0"/>
            </a:endParaRPr>
          </a:p>
          <a:p>
            <a:pPr algn="ctr">
              <a:lnSpc>
                <a:spcPct val="200000"/>
              </a:lnSpc>
            </a:pPr>
            <a:r>
              <a:rPr lang="es-CO" sz="2800" dirty="0">
                <a:latin typeface="Arial" panose="020B0604020202020204" pitchFamily="34" charset="0"/>
                <a:ea typeface="Arial" panose="020B0604020202020204" pitchFamily="34" charset="0"/>
              </a:rPr>
              <a:t>Juan Daniel Lozano Ortiz</a:t>
            </a:r>
            <a:endParaRPr lang="es-CO" sz="2800" dirty="0">
              <a:latin typeface="Calibri" panose="020F0502020204030204" pitchFamily="34" charset="0"/>
              <a:ea typeface="Calibri" panose="020F0502020204030204" pitchFamily="34" charset="0"/>
            </a:endParaRPr>
          </a:p>
          <a:p>
            <a:pPr algn="ctr">
              <a:lnSpc>
                <a:spcPct val="200000"/>
              </a:lnSpc>
            </a:pPr>
            <a:r>
              <a:rPr lang="es-CO" sz="2800" dirty="0">
                <a:latin typeface="Arial" panose="020B0604020202020204" pitchFamily="34" charset="0"/>
                <a:ea typeface="Arial" panose="020B0604020202020204" pitchFamily="34" charset="0"/>
              </a:rPr>
              <a:t>Lina Marcela Diaz Sotelo</a:t>
            </a:r>
            <a:endParaRPr lang="es-CO" sz="2800" dirty="0">
              <a:latin typeface="Calibri" panose="020F0502020204030204" pitchFamily="34" charset="0"/>
              <a:ea typeface="Calibri" panose="020F0502020204030204" pitchFamily="34" charset="0"/>
            </a:endParaRPr>
          </a:p>
          <a:p>
            <a:pPr algn="ctr">
              <a:lnSpc>
                <a:spcPct val="200000"/>
              </a:lnSpc>
            </a:pPr>
            <a:r>
              <a:rPr lang="es-CO" sz="2800" dirty="0">
                <a:latin typeface="Arial" panose="020B0604020202020204" pitchFamily="34" charset="0"/>
                <a:ea typeface="Arial" panose="020B0604020202020204" pitchFamily="34" charset="0"/>
              </a:rPr>
              <a:t>Estiven Antonio Suarez</a:t>
            </a:r>
            <a:endParaRPr lang="es-CO" sz="2800" dirty="0">
              <a:latin typeface="Calibri" panose="020F0502020204030204" pitchFamily="34" charset="0"/>
              <a:ea typeface="Calibri" panose="020F0502020204030204" pitchFamily="34" charset="0"/>
            </a:endParaRPr>
          </a:p>
          <a:p>
            <a:pPr algn="ctr">
              <a:lnSpc>
                <a:spcPct val="200000"/>
              </a:lnSpc>
            </a:pPr>
            <a:r>
              <a:rPr lang="es-CO" sz="2800" dirty="0">
                <a:latin typeface="Arial" panose="020B0604020202020204" pitchFamily="34" charset="0"/>
                <a:ea typeface="Arial" panose="020B0604020202020204" pitchFamily="34" charset="0"/>
              </a:rPr>
              <a:t>Sergio Ivan Galindo Cruz</a:t>
            </a:r>
            <a:endParaRPr lang="es-CO" sz="2800" dirty="0">
              <a:latin typeface="Calibri" panose="020F0502020204030204" pitchFamily="34" charset="0"/>
              <a:ea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2"/>
          <p:cNvSpPr txBox="1"/>
          <p:nvPr/>
        </p:nvSpPr>
        <p:spPr>
          <a:xfrm>
            <a:off x="4268857" y="5988496"/>
            <a:ext cx="15847943" cy="68018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Se identifica que las microempresas tienen problemas con el almacenamiento, tratamiento y resultado de los datos de sus inventarios y ventas. La falta de un sistema de información eficiente hace que se usen métodos manuales, causando demoras en el proceso y una falta de confiabilidad. Así mismo, como tener que usar varias tablas u hojas para almacenar la misma información generando redundancia. </a:t>
            </a:r>
            <a:br>
              <a:rPr lang="es-ES" sz="2800" b="0" i="0" u="none" strike="noStrike" cap="none">
                <a:solidFill>
                  <a:srgbClr val="000000"/>
                </a:solidFill>
                <a:latin typeface="Arial"/>
                <a:ea typeface="Arial"/>
                <a:cs typeface="Arial"/>
                <a:sym typeface="Arial"/>
              </a:rPr>
            </a:br>
            <a:br>
              <a:rPr lang="es-ES" sz="2800" b="0" i="0" u="none" strike="noStrike" cap="none">
                <a:solidFill>
                  <a:srgbClr val="000000"/>
                </a:solidFill>
                <a:latin typeface="Arial"/>
                <a:ea typeface="Arial"/>
                <a:cs typeface="Arial"/>
                <a:sym typeface="Arial"/>
              </a:rPr>
            </a:br>
            <a:r>
              <a:rPr lang="es-ES" sz="2800" b="0" i="0" u="none" strike="noStrike" cap="none">
                <a:solidFill>
                  <a:srgbClr val="000000"/>
                </a:solidFill>
                <a:latin typeface="Arial"/>
                <a:ea typeface="Arial"/>
                <a:cs typeface="Arial"/>
                <a:sym typeface="Arial"/>
              </a:rPr>
              <a:t>En el estudio realizado se pudo constatar que las aplicaciones que se asemejan a la solución que se busca son bastante costosas y difíciles de comprender por los usuarios.</a:t>
            </a:r>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Al no tener una aplicación o proceso estructurado las microempresas están perdiendo información de su negocio, como el estado de ventas, el inventario, clientes o incluso los productos próximos a vencer, generando en cadena una insatisfacción a sus usuarios finales.</a:t>
            </a:r>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ES" sz="3600" b="0" i="0" u="none" strike="noStrike" cap="none">
                <a:solidFill>
                  <a:srgbClr val="000000"/>
                </a:solidFill>
                <a:latin typeface="Arial"/>
                <a:ea typeface="Arial"/>
                <a:cs typeface="Arial"/>
                <a:sym typeface="Arial"/>
              </a:rPr>
            </a:br>
            <a:br>
              <a:rPr lang="es-ES" sz="2000" b="0" i="0" u="none" strike="noStrike" cap="none">
                <a:solidFill>
                  <a:srgbClr val="000000"/>
                </a:solidFill>
                <a:latin typeface="Arial"/>
                <a:ea typeface="Arial"/>
                <a:cs typeface="Arial"/>
                <a:sym typeface="Arial"/>
              </a:rPr>
            </a:br>
            <a:endParaRPr sz="1600" b="1" i="0" u="none" strike="noStrike" cap="none">
              <a:solidFill>
                <a:srgbClr val="000000"/>
              </a:solidFill>
              <a:latin typeface="Arial"/>
              <a:ea typeface="Arial"/>
              <a:cs typeface="Arial"/>
              <a:sym typeface="Arial"/>
            </a:endParaRPr>
          </a:p>
        </p:txBody>
      </p:sp>
      <p:sp>
        <p:nvSpPr>
          <p:cNvPr id="48" name="Google Shape;48;p2"/>
          <p:cNvSpPr txBox="1"/>
          <p:nvPr/>
        </p:nvSpPr>
        <p:spPr>
          <a:xfrm>
            <a:off x="4731026" y="3233147"/>
            <a:ext cx="873152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4000" b="1" i="0" u="none" strike="noStrike" cap="none">
                <a:solidFill>
                  <a:srgbClr val="000000"/>
                </a:solidFill>
                <a:latin typeface="Arial"/>
                <a:ea typeface="Arial"/>
                <a:cs typeface="Arial"/>
                <a:sym typeface="Arial"/>
              </a:rPr>
              <a:t>PLANTEAMIENTO DEL PROBLEMA</a:t>
            </a:r>
            <a:endParaRPr sz="6600" b="1"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
        <p:cNvGrpSpPr/>
        <p:nvPr/>
      </p:nvGrpSpPr>
      <p:grpSpPr>
        <a:xfrm>
          <a:off x="0" y="0"/>
          <a:ext cx="0" cy="0"/>
          <a:chOff x="0" y="0"/>
          <a:chExt cx="0" cy="0"/>
        </a:xfrm>
      </p:grpSpPr>
      <p:sp>
        <p:nvSpPr>
          <p:cNvPr id="53" name="Google Shape;53;p3"/>
          <p:cNvSpPr txBox="1"/>
          <p:nvPr/>
        </p:nvSpPr>
        <p:spPr>
          <a:xfrm>
            <a:off x="4268857" y="5988496"/>
            <a:ext cx="15847943" cy="723274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dirty="0">
                <a:solidFill>
                  <a:srgbClr val="000000"/>
                </a:solidFill>
                <a:latin typeface="Arial"/>
                <a:ea typeface="Arial"/>
                <a:cs typeface="Arial"/>
                <a:sym typeface="Arial"/>
              </a:rPr>
              <a:t>Se debe tener en cuenta una de las razones que determina la importancia y justificación a fin de desarrollar un sistema automatizado para las microempresas, la cual es registrar, hacer seguimiento, evaluar, controlar y medir el impacto de las estrategias implementadas para eliminar la causa raíz de hallazgos de pérdidas por falta de logística y/o los mismos procesos, para dar así una respuesta inmediata a los diferentes clientes (internos y externos) que soliciten información del estado de los hallazgos, en el momento en que lo requieran evitando pérdida de tiempo. </a:t>
            </a:r>
            <a:endParaRPr dirty="0"/>
          </a:p>
          <a:p>
            <a:pPr marL="0" marR="0" lvl="0" indent="0" algn="l" rtl="0">
              <a:lnSpc>
                <a:spcPct val="100000"/>
              </a:lnSpc>
              <a:spcBef>
                <a:spcPts val="0"/>
              </a:spcBef>
              <a:spcAft>
                <a:spcPts val="0"/>
              </a:spcAft>
              <a:buNone/>
            </a:pP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dirty="0">
                <a:solidFill>
                  <a:srgbClr val="000000"/>
                </a:solidFill>
                <a:latin typeface="Arial"/>
                <a:ea typeface="Arial"/>
                <a:cs typeface="Arial"/>
                <a:sym typeface="Arial"/>
              </a:rPr>
              <a:t>El sistema que se desea desarrollar es de suma importancia porque con el se busca la optimización de los procesos actuales, permitiendo conocer en tiempo real la información del estado de los inventarios que maneje la tienda.</a:t>
            </a:r>
            <a:br>
              <a:rPr lang="es-ES" sz="2800" b="0" i="0" u="none" strike="noStrike" cap="none" dirty="0">
                <a:solidFill>
                  <a:srgbClr val="000000"/>
                </a:solidFill>
                <a:latin typeface="Arial"/>
                <a:ea typeface="Arial"/>
                <a:cs typeface="Arial"/>
                <a:sym typeface="Arial"/>
              </a:rPr>
            </a:br>
            <a:br>
              <a:rPr lang="es-ES" sz="2800" b="0" i="0" u="none" strike="noStrike" cap="none" dirty="0">
                <a:solidFill>
                  <a:srgbClr val="000000"/>
                </a:solidFill>
                <a:latin typeface="Arial"/>
                <a:ea typeface="Arial"/>
                <a:cs typeface="Arial"/>
                <a:sym typeface="Arial"/>
              </a:rPr>
            </a:br>
            <a:endParaRPr sz="28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ES" sz="3600" b="0" i="0" u="none" strike="noStrike" cap="none" dirty="0">
                <a:solidFill>
                  <a:srgbClr val="000000"/>
                </a:solidFill>
                <a:latin typeface="Arial"/>
                <a:ea typeface="Arial"/>
                <a:cs typeface="Arial"/>
                <a:sym typeface="Arial"/>
              </a:rPr>
            </a:br>
            <a:br>
              <a:rPr lang="es-ES" sz="2000" b="0" i="0" u="none" strike="noStrike" cap="none" dirty="0">
                <a:solidFill>
                  <a:srgbClr val="000000"/>
                </a:solidFill>
                <a:latin typeface="Arial"/>
                <a:ea typeface="Arial"/>
                <a:cs typeface="Arial"/>
                <a:sym typeface="Arial"/>
              </a:rPr>
            </a:br>
            <a:endParaRPr sz="1600" b="1" i="0" u="none" strike="noStrike" cap="none" dirty="0">
              <a:solidFill>
                <a:srgbClr val="000000"/>
              </a:solidFill>
              <a:latin typeface="Arial"/>
              <a:ea typeface="Arial"/>
              <a:cs typeface="Arial"/>
              <a:sym typeface="Arial"/>
            </a:endParaRPr>
          </a:p>
        </p:txBody>
      </p:sp>
      <p:sp>
        <p:nvSpPr>
          <p:cNvPr id="54" name="Google Shape;54;p3"/>
          <p:cNvSpPr txBox="1"/>
          <p:nvPr/>
        </p:nvSpPr>
        <p:spPr>
          <a:xfrm>
            <a:off x="4711148" y="3233147"/>
            <a:ext cx="873152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4000" b="1" i="0" u="none" strike="noStrike" cap="none">
                <a:solidFill>
                  <a:srgbClr val="000000"/>
                </a:solidFill>
                <a:latin typeface="Arial"/>
                <a:ea typeface="Arial"/>
                <a:cs typeface="Arial"/>
                <a:sym typeface="Arial"/>
              </a:rPr>
              <a:t>JUSTIFICACION DEL PROYECTO</a:t>
            </a:r>
            <a:endParaRPr sz="6600" b="1"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4"/>
          <p:cNvSpPr txBox="1"/>
          <p:nvPr/>
        </p:nvSpPr>
        <p:spPr>
          <a:xfrm>
            <a:off x="4062177" y="4550324"/>
            <a:ext cx="15847800" cy="372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Desarrollar un sistema de gestión de ventas e inventarios, haciendo uso de tecnologías vigentes en el mercado y en pro de la actualización constante, con el fin de generar a las microempresas un proceso de calidad, eficiencia y rentabilidad que permita ser competitivos en el mercado.</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ES" sz="2400" b="0" i="0" u="none" strike="noStrike" cap="none">
                <a:solidFill>
                  <a:srgbClr val="000000"/>
                </a:solidFill>
                <a:latin typeface="Arial"/>
                <a:ea typeface="Arial"/>
                <a:cs typeface="Arial"/>
                <a:sym typeface="Arial"/>
              </a:rPr>
            </a:b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ES" sz="3600" b="0" i="0" u="none" strike="noStrike" cap="none">
                <a:solidFill>
                  <a:srgbClr val="000000"/>
                </a:solidFill>
                <a:latin typeface="Arial"/>
                <a:ea typeface="Arial"/>
                <a:cs typeface="Arial"/>
                <a:sym typeface="Arial"/>
              </a:rPr>
            </a:br>
            <a:br>
              <a:rPr lang="es-ES" sz="2000" b="0" i="0" u="none" strike="noStrike" cap="none">
                <a:solidFill>
                  <a:srgbClr val="000000"/>
                </a:solidFill>
                <a:latin typeface="Arial"/>
                <a:ea typeface="Arial"/>
                <a:cs typeface="Arial"/>
                <a:sym typeface="Arial"/>
              </a:rPr>
            </a:br>
            <a:endParaRPr sz="1600" b="1" i="0" u="none" strike="noStrike" cap="none">
              <a:solidFill>
                <a:srgbClr val="000000"/>
              </a:solidFill>
              <a:latin typeface="Arial"/>
              <a:ea typeface="Arial"/>
              <a:cs typeface="Arial"/>
              <a:sym typeface="Arial"/>
            </a:endParaRPr>
          </a:p>
        </p:txBody>
      </p:sp>
      <p:sp>
        <p:nvSpPr>
          <p:cNvPr id="60" name="Google Shape;60;p4"/>
          <p:cNvSpPr txBox="1"/>
          <p:nvPr/>
        </p:nvSpPr>
        <p:spPr>
          <a:xfrm>
            <a:off x="4790661" y="3233147"/>
            <a:ext cx="540688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4000" b="1" i="0" u="none" strike="noStrike" cap="none">
                <a:solidFill>
                  <a:srgbClr val="000000"/>
                </a:solidFill>
                <a:latin typeface="Arial"/>
                <a:ea typeface="Arial"/>
                <a:cs typeface="Arial"/>
                <a:sym typeface="Arial"/>
              </a:rPr>
              <a:t>OBJETIVO GENERAL</a:t>
            </a:r>
            <a:endParaRPr sz="6600" b="1" i="0" u="none" strike="noStrike" cap="none">
              <a:solidFill>
                <a:srgbClr val="000000"/>
              </a:solidFill>
              <a:latin typeface="Arial"/>
              <a:ea typeface="Arial"/>
              <a:cs typeface="Arial"/>
              <a:sym typeface="Arial"/>
            </a:endParaRPr>
          </a:p>
        </p:txBody>
      </p:sp>
      <p:sp>
        <p:nvSpPr>
          <p:cNvPr id="61" name="Google Shape;61;p4"/>
          <p:cNvSpPr txBox="1"/>
          <p:nvPr/>
        </p:nvSpPr>
        <p:spPr>
          <a:xfrm>
            <a:off x="4790661" y="7166114"/>
            <a:ext cx="675861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4000" b="1" i="0" u="none" strike="noStrike" cap="none">
                <a:solidFill>
                  <a:srgbClr val="000000"/>
                </a:solidFill>
                <a:latin typeface="Arial"/>
                <a:ea typeface="Arial"/>
                <a:cs typeface="Arial"/>
                <a:sym typeface="Arial"/>
              </a:rPr>
              <a:t>OBJETIVOS ESPECIFICOS</a:t>
            </a:r>
            <a:endParaRPr sz="6600" b="1" i="0" u="none" strike="noStrike" cap="none">
              <a:solidFill>
                <a:srgbClr val="000000"/>
              </a:solidFill>
              <a:latin typeface="Arial"/>
              <a:ea typeface="Arial"/>
              <a:cs typeface="Arial"/>
              <a:sym typeface="Arial"/>
            </a:endParaRPr>
          </a:p>
        </p:txBody>
      </p:sp>
      <p:sp>
        <p:nvSpPr>
          <p:cNvPr id="62" name="Google Shape;62;p4"/>
          <p:cNvSpPr txBox="1"/>
          <p:nvPr/>
        </p:nvSpPr>
        <p:spPr>
          <a:xfrm>
            <a:off x="4062177" y="8332183"/>
            <a:ext cx="16690727" cy="4401205"/>
          </a:xfrm>
          <a:prstGeom prst="rect">
            <a:avLst/>
          </a:prstGeom>
          <a:noFill/>
          <a:ln>
            <a:noFill/>
          </a:ln>
        </p:spPr>
        <p:txBody>
          <a:bodyPr spcFirstLastPara="1" wrap="square" lIns="91425" tIns="45700" rIns="91425" bIns="45700" anchor="t" anchorCtr="0">
            <a:spAutoFit/>
          </a:bodyPr>
          <a:lstStyle/>
          <a:p>
            <a:pPr marL="0" marR="113029" lvl="0" indent="-177800" algn="l" rtl="0">
              <a:lnSpc>
                <a:spcPct val="100000"/>
              </a:lnSpc>
              <a:spcBef>
                <a:spcPts val="0"/>
              </a:spcBef>
              <a:spcAft>
                <a:spcPts val="0"/>
              </a:spcAft>
              <a:buClr>
                <a:srgbClr val="000000"/>
              </a:buClr>
              <a:buSzPts val="2800"/>
              <a:buFont typeface="Arial"/>
              <a:buChar char="•"/>
            </a:pPr>
            <a:r>
              <a:rPr lang="es-ES" sz="2800" b="0" i="0" u="none" strike="noStrike" cap="none">
                <a:solidFill>
                  <a:srgbClr val="000000"/>
                </a:solidFill>
                <a:latin typeface="Arial"/>
                <a:ea typeface="Arial"/>
                <a:cs typeface="Arial"/>
                <a:sym typeface="Arial"/>
              </a:rPr>
              <a:t>Diseñar módulos que permitan una interacción fácil con el sistema de acuerdo a cada rol identificado en la empresa.</a:t>
            </a:r>
            <a:br>
              <a:rPr lang="es-ES" sz="2800" b="0" i="0" u="none" strike="noStrike" cap="none">
                <a:solidFill>
                  <a:srgbClr val="000000"/>
                </a:solidFill>
                <a:latin typeface="Arial"/>
                <a:ea typeface="Arial"/>
                <a:cs typeface="Arial"/>
                <a:sym typeface="Arial"/>
              </a:rPr>
            </a:br>
            <a:endParaRPr sz="2800" b="0" i="0" u="none" strike="noStrike" cap="none">
              <a:solidFill>
                <a:srgbClr val="000000"/>
              </a:solidFill>
              <a:latin typeface="Arial"/>
              <a:ea typeface="Arial"/>
              <a:cs typeface="Arial"/>
              <a:sym typeface="Arial"/>
            </a:endParaRPr>
          </a:p>
          <a:p>
            <a:pPr marL="0" marR="0" lvl="0" indent="-177800" algn="l" rtl="0">
              <a:lnSpc>
                <a:spcPct val="100000"/>
              </a:lnSpc>
              <a:spcBef>
                <a:spcPts val="0"/>
              </a:spcBef>
              <a:spcAft>
                <a:spcPts val="0"/>
              </a:spcAft>
              <a:buClr>
                <a:srgbClr val="000000"/>
              </a:buClr>
              <a:buSzPts val="2800"/>
              <a:buFont typeface="Arial"/>
              <a:buChar char="•"/>
            </a:pPr>
            <a:r>
              <a:rPr lang="es-ES" sz="2800" b="0" i="0" u="none" strike="noStrike" cap="none">
                <a:solidFill>
                  <a:srgbClr val="000000"/>
                </a:solidFill>
                <a:latin typeface="Arial"/>
                <a:ea typeface="Arial"/>
                <a:cs typeface="Arial"/>
                <a:sym typeface="Arial"/>
              </a:rPr>
              <a:t> Crear una base de datos confiable y que tenga alta disponibilidad.</a:t>
            </a:r>
            <a:br>
              <a:rPr lang="es-ES" sz="2800" b="0" i="0" u="none" strike="noStrike" cap="none">
                <a:solidFill>
                  <a:srgbClr val="000000"/>
                </a:solidFill>
                <a:latin typeface="Arial"/>
                <a:ea typeface="Arial"/>
                <a:cs typeface="Arial"/>
                <a:sym typeface="Arial"/>
              </a:rPr>
            </a:br>
            <a:endParaRPr sz="2800" b="0" i="0" u="none" strike="noStrike" cap="none">
              <a:solidFill>
                <a:srgbClr val="000000"/>
              </a:solidFill>
              <a:latin typeface="Arial"/>
              <a:ea typeface="Arial"/>
              <a:cs typeface="Arial"/>
              <a:sym typeface="Arial"/>
            </a:endParaRPr>
          </a:p>
          <a:p>
            <a:pPr marL="0" marR="0" lvl="0" indent="-177800" algn="l" rtl="0">
              <a:lnSpc>
                <a:spcPct val="100000"/>
              </a:lnSpc>
              <a:spcBef>
                <a:spcPts val="0"/>
              </a:spcBef>
              <a:spcAft>
                <a:spcPts val="0"/>
              </a:spcAft>
              <a:buClr>
                <a:srgbClr val="000000"/>
              </a:buClr>
              <a:buSzPts val="2800"/>
              <a:buFont typeface="Arial"/>
              <a:buChar char="•"/>
            </a:pPr>
            <a:r>
              <a:rPr lang="es-ES" sz="2800" b="0" i="0" u="none" strike="noStrike" cap="none">
                <a:solidFill>
                  <a:srgbClr val="000000"/>
                </a:solidFill>
                <a:latin typeface="Arial"/>
                <a:ea typeface="Arial"/>
                <a:cs typeface="Arial"/>
                <a:sym typeface="Arial"/>
              </a:rPr>
              <a:t> Identificar patrones de clientes para mejorar satisfacción en sus compras.</a:t>
            </a:r>
            <a:br>
              <a:rPr lang="es-ES" sz="2800" b="0" i="0" u="none" strike="noStrike" cap="none">
                <a:solidFill>
                  <a:srgbClr val="000000"/>
                </a:solidFill>
                <a:latin typeface="Arial"/>
                <a:ea typeface="Arial"/>
                <a:cs typeface="Arial"/>
                <a:sym typeface="Arial"/>
              </a:rPr>
            </a:br>
            <a:endParaRPr sz="2800" b="0" i="0" u="none" strike="noStrike" cap="none">
              <a:solidFill>
                <a:srgbClr val="000000"/>
              </a:solidFill>
              <a:latin typeface="Arial"/>
              <a:ea typeface="Arial"/>
              <a:cs typeface="Arial"/>
              <a:sym typeface="Arial"/>
            </a:endParaRPr>
          </a:p>
          <a:p>
            <a:pPr marL="0" marR="0" lvl="0" indent="-177800" algn="l" rtl="0">
              <a:lnSpc>
                <a:spcPct val="100000"/>
              </a:lnSpc>
              <a:spcBef>
                <a:spcPts val="0"/>
              </a:spcBef>
              <a:spcAft>
                <a:spcPts val="0"/>
              </a:spcAft>
              <a:buClr>
                <a:srgbClr val="000000"/>
              </a:buClr>
              <a:buSzPts val="2800"/>
              <a:buFont typeface="Arial"/>
              <a:buChar char="•"/>
            </a:pPr>
            <a:r>
              <a:rPr lang="es-ES" sz="2800" b="0" i="0" u="none" strike="noStrike" cap="none">
                <a:solidFill>
                  <a:srgbClr val="000000"/>
                </a:solidFill>
                <a:latin typeface="Arial"/>
                <a:ea typeface="Arial"/>
                <a:cs typeface="Arial"/>
                <a:sym typeface="Arial"/>
              </a:rPr>
              <a:t> Generar informes de inventarios para cuantificar rotación de productos.</a:t>
            </a:r>
            <a:br>
              <a:rPr lang="es-ES" sz="2800" b="0" i="0" u="none" strike="noStrike" cap="none">
                <a:solidFill>
                  <a:srgbClr val="000000"/>
                </a:solidFill>
                <a:latin typeface="Arial"/>
                <a:ea typeface="Arial"/>
                <a:cs typeface="Arial"/>
                <a:sym typeface="Arial"/>
              </a:rPr>
            </a:br>
            <a:endParaRPr sz="2800" b="0" i="0" u="none" strike="noStrike" cap="none">
              <a:solidFill>
                <a:srgbClr val="000000"/>
              </a:solidFill>
              <a:latin typeface="Arial"/>
              <a:ea typeface="Arial"/>
              <a:cs typeface="Arial"/>
              <a:sym typeface="Arial"/>
            </a:endParaRPr>
          </a:p>
          <a:p>
            <a:pPr marL="0" marR="0" lvl="0" indent="-177800" algn="l" rtl="0">
              <a:lnSpc>
                <a:spcPct val="100000"/>
              </a:lnSpc>
              <a:spcBef>
                <a:spcPts val="0"/>
              </a:spcBef>
              <a:spcAft>
                <a:spcPts val="0"/>
              </a:spcAft>
              <a:buClr>
                <a:srgbClr val="000000"/>
              </a:buClr>
              <a:buSzPts val="2800"/>
              <a:buFont typeface="Arial"/>
              <a:buChar char="•"/>
            </a:pPr>
            <a:r>
              <a:rPr lang="es-ES" sz="2800" b="0" i="0" u="none" strike="noStrike" cap="none">
                <a:solidFill>
                  <a:srgbClr val="000000"/>
                </a:solidFill>
                <a:latin typeface="Arial"/>
                <a:ea typeface="Arial"/>
                <a:cs typeface="Arial"/>
                <a:sym typeface="Arial"/>
              </a:rPr>
              <a:t> Analizar y generar informes de ventas para tener un status de las transacciones realizadas.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Google Shape;67;p5"/>
          <p:cNvSpPr txBox="1"/>
          <p:nvPr/>
        </p:nvSpPr>
        <p:spPr>
          <a:xfrm>
            <a:off x="4268857" y="5988496"/>
            <a:ext cx="15847943" cy="67813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El sistema que se desarrollara estará dirigido a microempresas que su actividad económica sea el almacenamiento y/o venta de productos al por mayor o detal.</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a:solidFill>
                  <a:srgbClr val="000000"/>
                </a:solidFill>
                <a:latin typeface="Arial"/>
                <a:ea typeface="Arial"/>
                <a:cs typeface="Arial"/>
                <a:sym typeface="Arial"/>
              </a:rPr>
              <a:t>Este proyecto tendrá una duración aproximada de desarrollo de un año y medio para todas sus fases.</a:t>
            </a:r>
            <a:endParaRPr/>
          </a:p>
          <a:p>
            <a:pPr marL="0" marR="0" lvl="0" indent="0" algn="l" rtl="0">
              <a:lnSpc>
                <a:spcPct val="100000"/>
              </a:lnSpc>
              <a:spcBef>
                <a:spcPts val="80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a:solidFill>
                  <a:srgbClr val="000000"/>
                </a:solidFill>
                <a:latin typeface="Arial"/>
                <a:ea typeface="Arial"/>
                <a:cs typeface="Arial"/>
                <a:sym typeface="Arial"/>
              </a:rPr>
              <a:t>El software estará dirigido en su etapa inicial y de acoplamiento solo para el territorio colombiano rigiéndose de sus normativas vigentes.</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br>
              <a:rPr lang="es-ES" sz="2800" b="0" i="0" u="none" strike="noStrike" cap="none">
                <a:solidFill>
                  <a:srgbClr val="000000"/>
                </a:solidFill>
                <a:latin typeface="Arial"/>
                <a:ea typeface="Arial"/>
                <a:cs typeface="Arial"/>
                <a:sym typeface="Arial"/>
              </a:rPr>
            </a:br>
            <a:br>
              <a:rPr lang="es-ES" sz="2800" b="0" i="0" u="none" strike="noStrike" cap="none">
                <a:solidFill>
                  <a:srgbClr val="000000"/>
                </a:solidFill>
                <a:latin typeface="Arial"/>
                <a:ea typeface="Arial"/>
                <a:cs typeface="Arial"/>
                <a:sym typeface="Arial"/>
              </a:rPr>
            </a:br>
            <a:br>
              <a:rPr lang="es-ES" sz="2800" b="0" i="0" u="none" strike="noStrike" cap="none">
                <a:solidFill>
                  <a:srgbClr val="000000"/>
                </a:solidFill>
                <a:latin typeface="Arial"/>
                <a:ea typeface="Arial"/>
                <a:cs typeface="Arial"/>
                <a:sym typeface="Arial"/>
              </a:rPr>
            </a:br>
            <a:endParaRPr sz="2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ES" sz="3600" b="0" i="0" u="none" strike="noStrike" cap="none">
                <a:solidFill>
                  <a:srgbClr val="000000"/>
                </a:solidFill>
                <a:latin typeface="Arial"/>
                <a:ea typeface="Arial"/>
                <a:cs typeface="Arial"/>
                <a:sym typeface="Arial"/>
              </a:rPr>
            </a:br>
            <a:br>
              <a:rPr lang="es-ES" sz="2000" b="0" i="0" u="none" strike="noStrike" cap="none">
                <a:solidFill>
                  <a:srgbClr val="000000"/>
                </a:solidFill>
                <a:latin typeface="Arial"/>
                <a:ea typeface="Arial"/>
                <a:cs typeface="Arial"/>
                <a:sym typeface="Arial"/>
              </a:rPr>
            </a:br>
            <a:endParaRPr sz="1600" b="1" i="0" u="none" strike="noStrike" cap="none">
              <a:solidFill>
                <a:srgbClr val="000000"/>
              </a:solidFill>
              <a:latin typeface="Arial"/>
              <a:ea typeface="Arial"/>
              <a:cs typeface="Arial"/>
              <a:sym typeface="Arial"/>
            </a:endParaRPr>
          </a:p>
        </p:txBody>
      </p:sp>
      <p:sp>
        <p:nvSpPr>
          <p:cNvPr id="68" name="Google Shape;68;p5"/>
          <p:cNvSpPr txBox="1"/>
          <p:nvPr/>
        </p:nvSpPr>
        <p:spPr>
          <a:xfrm>
            <a:off x="4711148" y="3233147"/>
            <a:ext cx="873152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4000" b="1" i="0" u="none" strike="noStrike" cap="none">
                <a:solidFill>
                  <a:srgbClr val="000000"/>
                </a:solidFill>
                <a:latin typeface="Arial"/>
                <a:ea typeface="Arial"/>
                <a:cs typeface="Arial"/>
                <a:sym typeface="Arial"/>
              </a:rPr>
              <a:t>ALCANCE DEL PROYECTO</a:t>
            </a:r>
            <a:endParaRPr sz="6600" b="1"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
        <p:cNvGrpSpPr/>
        <p:nvPr/>
      </p:nvGrpSpPr>
      <p:grpSpPr>
        <a:xfrm>
          <a:off x="0" y="0"/>
          <a:ext cx="0" cy="0"/>
          <a:chOff x="0" y="0"/>
          <a:chExt cx="0" cy="0"/>
        </a:xfrm>
      </p:grpSpPr>
      <p:sp>
        <p:nvSpPr>
          <p:cNvPr id="73" name="Google Shape;73;p6"/>
          <p:cNvSpPr txBox="1"/>
          <p:nvPr/>
        </p:nvSpPr>
        <p:spPr>
          <a:xfrm>
            <a:off x="4268857" y="5988496"/>
            <a:ext cx="15847943" cy="69249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El ámbito empresarial escogido para desarrollar la primera fase del proyecto formativo son microempresas del sector comercial e industrial, con ellos se desplegarán las estrategias de ventas, inventarios, marketing, relaciones públicas y todos aquellos esfuerzos para alcanzar la mejor posición en el mercado apalancado con la aplicación propuesta. </a:t>
            </a:r>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800" b="0" i="0" u="none" strike="noStrike" cap="none">
                <a:solidFill>
                  <a:srgbClr val="000000"/>
                </a:solidFill>
                <a:latin typeface="Arial"/>
                <a:ea typeface="Arial"/>
                <a:cs typeface="Arial"/>
                <a:sym typeface="Arial"/>
              </a:rPr>
              <a:t>Dentro de este ámbito estarán las microempresas dedicadas a la distribución por mayoreo y detal de bienes.</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ES" sz="3600" b="0" i="0" u="none" strike="noStrike" cap="none">
                <a:solidFill>
                  <a:srgbClr val="000000"/>
                </a:solidFill>
                <a:latin typeface="Arial"/>
                <a:ea typeface="Arial"/>
                <a:cs typeface="Arial"/>
                <a:sym typeface="Arial"/>
              </a:rPr>
            </a:br>
            <a:br>
              <a:rPr lang="es-ES" sz="2800" b="0" i="0" u="none" strike="noStrike" cap="none">
                <a:solidFill>
                  <a:srgbClr val="000000"/>
                </a:solidFill>
                <a:latin typeface="Arial"/>
                <a:ea typeface="Arial"/>
                <a:cs typeface="Arial"/>
                <a:sym typeface="Arial"/>
              </a:rPr>
            </a:br>
            <a:br>
              <a:rPr lang="es-ES" sz="2800" b="0" i="0" u="none" strike="noStrike" cap="none">
                <a:solidFill>
                  <a:srgbClr val="000000"/>
                </a:solidFill>
                <a:latin typeface="Arial"/>
                <a:ea typeface="Arial"/>
                <a:cs typeface="Arial"/>
                <a:sym typeface="Arial"/>
              </a:rPr>
            </a:br>
            <a:br>
              <a:rPr lang="es-ES" sz="2800" b="0" i="0" u="none" strike="noStrike" cap="none">
                <a:solidFill>
                  <a:srgbClr val="000000"/>
                </a:solidFill>
                <a:latin typeface="Arial"/>
                <a:ea typeface="Arial"/>
                <a:cs typeface="Arial"/>
                <a:sym typeface="Arial"/>
              </a:rPr>
            </a:br>
            <a:endParaRPr sz="2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ES" sz="3600" b="0" i="0" u="none" strike="noStrike" cap="none">
                <a:solidFill>
                  <a:srgbClr val="000000"/>
                </a:solidFill>
                <a:latin typeface="Arial"/>
                <a:ea typeface="Arial"/>
                <a:cs typeface="Arial"/>
                <a:sym typeface="Arial"/>
              </a:rPr>
            </a:br>
            <a:br>
              <a:rPr lang="es-ES" sz="2000" b="0" i="0" u="none" strike="noStrike" cap="none">
                <a:solidFill>
                  <a:srgbClr val="000000"/>
                </a:solidFill>
                <a:latin typeface="Arial"/>
                <a:ea typeface="Arial"/>
                <a:cs typeface="Arial"/>
                <a:sym typeface="Arial"/>
              </a:rPr>
            </a:br>
            <a:endParaRPr sz="1600" b="1" i="0" u="none" strike="noStrike" cap="none">
              <a:solidFill>
                <a:srgbClr val="000000"/>
              </a:solidFill>
              <a:latin typeface="Arial"/>
              <a:ea typeface="Arial"/>
              <a:cs typeface="Arial"/>
              <a:sym typeface="Arial"/>
            </a:endParaRPr>
          </a:p>
        </p:txBody>
      </p:sp>
      <p:sp>
        <p:nvSpPr>
          <p:cNvPr id="74" name="Google Shape;74;p6"/>
          <p:cNvSpPr txBox="1"/>
          <p:nvPr/>
        </p:nvSpPr>
        <p:spPr>
          <a:xfrm>
            <a:off x="4711148" y="3233147"/>
            <a:ext cx="8731525"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4000" b="1" i="0" u="none" strike="noStrike" cap="none">
                <a:solidFill>
                  <a:srgbClr val="000000"/>
                </a:solidFill>
                <a:latin typeface="Arial"/>
                <a:ea typeface="Arial"/>
                <a:cs typeface="Arial"/>
                <a:sym typeface="Arial"/>
              </a:rPr>
              <a:t>AMBITO EMPRESARIAL</a:t>
            </a:r>
            <a:endParaRPr sz="6600" b="1"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9"/>
          <p:cNvSpPr txBox="1"/>
          <p:nvPr/>
        </p:nvSpPr>
        <p:spPr>
          <a:xfrm>
            <a:off x="2378971" y="5375692"/>
            <a:ext cx="19844925" cy="122802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dirty="0">
                <a:solidFill>
                  <a:srgbClr val="000000"/>
                </a:solidFill>
                <a:latin typeface="Arial"/>
                <a:ea typeface="Arial"/>
                <a:cs typeface="Arial"/>
                <a:sym typeface="Arial"/>
              </a:rPr>
              <a:t>Como solución para esta problemática se crea la necesidad de construir un software multiplataforma que también sea </a:t>
            </a:r>
            <a:r>
              <a:rPr lang="es-ES" sz="2800" b="0" i="0" u="none" strike="noStrike" cap="none" dirty="0" err="1">
                <a:solidFill>
                  <a:srgbClr val="000000"/>
                </a:solidFill>
                <a:latin typeface="Arial"/>
                <a:ea typeface="Arial"/>
                <a:cs typeface="Arial"/>
                <a:sym typeface="Arial"/>
              </a:rPr>
              <a:t>multi-negocio</a:t>
            </a:r>
            <a:r>
              <a:rPr lang="es-ES" sz="2800" b="0" i="0" u="none" strike="noStrike" cap="none" dirty="0">
                <a:solidFill>
                  <a:srgbClr val="000000"/>
                </a:solidFill>
                <a:latin typeface="Arial"/>
                <a:ea typeface="Arial"/>
                <a:cs typeface="Arial"/>
                <a:sym typeface="Arial"/>
              </a:rPr>
              <a:t>, nos debe permitir llevar el control de las empresas dedicadas a las ventas de productos y cómo requerimientos básicos necesitamos que este software nos permite controlar de manera exacta los siguientes procesos:</a:t>
            </a:r>
            <a:br>
              <a:rPr lang="es-ES" sz="2800" b="0" i="0" u="none" strike="noStrike" cap="none" dirty="0">
                <a:solidFill>
                  <a:srgbClr val="000000"/>
                </a:solidFill>
                <a:latin typeface="Arial"/>
                <a:ea typeface="Arial"/>
                <a:cs typeface="Arial"/>
                <a:sym typeface="Arial"/>
              </a:rPr>
            </a:br>
            <a:br>
              <a:rPr lang="es-ES" sz="2800" b="0" i="0" u="none" strike="noStrike" cap="none" dirty="0">
                <a:solidFill>
                  <a:srgbClr val="000000"/>
                </a:solidFill>
                <a:latin typeface="Arial"/>
                <a:ea typeface="Arial"/>
                <a:cs typeface="Arial"/>
                <a:sym typeface="Arial"/>
              </a:rPr>
            </a:br>
            <a:r>
              <a:rPr lang="es-ES" sz="2800" b="0" i="0" u="none" strike="noStrike" cap="none" dirty="0">
                <a:solidFill>
                  <a:srgbClr val="000000"/>
                </a:solidFill>
                <a:latin typeface="Arial"/>
                <a:ea typeface="Arial"/>
                <a:cs typeface="Arial"/>
                <a:sym typeface="Arial"/>
              </a:rPr>
              <a:t>1. control de productos e inventarios </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dirty="0">
                <a:solidFill>
                  <a:srgbClr val="000000"/>
                </a:solidFill>
                <a:latin typeface="Arial"/>
                <a:ea typeface="Arial"/>
                <a:cs typeface="Arial"/>
                <a:sym typeface="Arial"/>
              </a:rPr>
              <a:t>2. control de proveedores </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dirty="0">
                <a:solidFill>
                  <a:srgbClr val="000000"/>
                </a:solidFill>
                <a:latin typeface="Arial"/>
                <a:ea typeface="Arial"/>
                <a:cs typeface="Arial"/>
                <a:sym typeface="Arial"/>
              </a:rPr>
              <a:t>3. control de roles de usuarios</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dirty="0">
                <a:solidFill>
                  <a:srgbClr val="000000"/>
                </a:solidFill>
                <a:latin typeface="Arial"/>
                <a:ea typeface="Arial"/>
                <a:cs typeface="Arial"/>
                <a:sym typeface="Arial"/>
              </a:rPr>
              <a:t>4. control de compras </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dirty="0">
                <a:solidFill>
                  <a:srgbClr val="000000"/>
                </a:solidFill>
                <a:latin typeface="Arial"/>
                <a:ea typeface="Arial"/>
                <a:cs typeface="Arial"/>
                <a:sym typeface="Arial"/>
              </a:rPr>
              <a:t>5. control de ventas   </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dirty="0">
                <a:solidFill>
                  <a:srgbClr val="000000"/>
                </a:solidFill>
                <a:latin typeface="Arial"/>
                <a:ea typeface="Arial"/>
                <a:cs typeface="Arial"/>
                <a:sym typeface="Arial"/>
              </a:rPr>
              <a:t>6. consulta de reportes en tiempo real </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dirty="0">
                <a:solidFill>
                  <a:srgbClr val="000000"/>
                </a:solidFill>
                <a:latin typeface="Arial"/>
                <a:ea typeface="Arial"/>
                <a:cs typeface="Arial"/>
                <a:sym typeface="Arial"/>
              </a:rPr>
              <a:t>7. seguridad de la información contenida en el software.</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r>
              <a:rPr lang="es-ES" sz="2800" b="0" i="0" u="none" strike="noStrike" cap="none" dirty="0">
                <a:solidFill>
                  <a:srgbClr val="000000"/>
                </a:solidFill>
                <a:latin typeface="Arial"/>
                <a:ea typeface="Arial"/>
                <a:cs typeface="Arial"/>
                <a:sym typeface="Arial"/>
              </a:rPr>
              <a:t>8. plan de contingencia para almacenamiento de la información en caso de fallas en el servicio de internet</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br>
              <a:rPr lang="es-ES" sz="2800" b="0" i="0" u="none" strike="noStrike" cap="none" dirty="0">
                <a:solidFill>
                  <a:srgbClr val="000000"/>
                </a:solidFill>
                <a:latin typeface="Arial"/>
                <a:ea typeface="Arial"/>
                <a:cs typeface="Arial"/>
                <a:sym typeface="Arial"/>
              </a:rPr>
            </a:br>
            <a:r>
              <a:rPr lang="es-ES" sz="2800" b="0" i="0" u="none" strike="noStrike" cap="none" dirty="0">
                <a:solidFill>
                  <a:srgbClr val="000000"/>
                </a:solidFill>
                <a:latin typeface="Arial"/>
                <a:ea typeface="Arial"/>
                <a:cs typeface="Arial"/>
                <a:sym typeface="Arial"/>
              </a:rPr>
              <a:t>Todo esto debe ir desarrollado de manera que las personas que tengan permisos para consultar toda la información lo puedan hacer desde un computador y también desde sus dispositivos móviles en tiempo real. </a:t>
            </a: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800"/>
              </a:spcBef>
              <a:spcAft>
                <a:spcPts val="0"/>
              </a:spcAft>
              <a:buNone/>
            </a:pPr>
            <a:br>
              <a:rPr lang="es-ES" sz="3600" b="0" i="0" u="none" strike="noStrike" cap="none" dirty="0">
                <a:solidFill>
                  <a:srgbClr val="000000"/>
                </a:solidFill>
                <a:latin typeface="Arial"/>
                <a:ea typeface="Arial"/>
                <a:cs typeface="Arial"/>
                <a:sym typeface="Arial"/>
              </a:rPr>
            </a:br>
            <a:br>
              <a:rPr lang="es-ES" sz="3600" b="0" i="0" u="none" strike="noStrike" cap="none" dirty="0">
                <a:solidFill>
                  <a:srgbClr val="000000"/>
                </a:solidFill>
                <a:latin typeface="Arial"/>
                <a:ea typeface="Arial"/>
                <a:cs typeface="Arial"/>
                <a:sym typeface="Arial"/>
              </a:rPr>
            </a:br>
            <a:br>
              <a:rPr lang="es-ES" sz="2800" b="0" i="0" u="none" strike="noStrike" cap="none" dirty="0">
                <a:solidFill>
                  <a:srgbClr val="000000"/>
                </a:solidFill>
                <a:latin typeface="Arial"/>
                <a:ea typeface="Arial"/>
                <a:cs typeface="Arial"/>
                <a:sym typeface="Arial"/>
              </a:rPr>
            </a:br>
            <a:br>
              <a:rPr lang="es-ES" sz="2800" b="0" i="0" u="none" strike="noStrike" cap="none" dirty="0">
                <a:solidFill>
                  <a:srgbClr val="000000"/>
                </a:solidFill>
                <a:latin typeface="Arial"/>
                <a:ea typeface="Arial"/>
                <a:cs typeface="Arial"/>
                <a:sym typeface="Arial"/>
              </a:rPr>
            </a:br>
            <a:br>
              <a:rPr lang="es-ES" sz="2800" b="0" i="0" u="none" strike="noStrike" cap="none" dirty="0">
                <a:solidFill>
                  <a:srgbClr val="000000"/>
                </a:solidFill>
                <a:latin typeface="Arial"/>
                <a:ea typeface="Arial"/>
                <a:cs typeface="Arial"/>
                <a:sym typeface="Arial"/>
              </a:rPr>
            </a:br>
            <a:endParaRPr sz="28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s-ES" sz="3600" b="0" i="0" u="none" strike="noStrike" cap="none" dirty="0">
                <a:solidFill>
                  <a:srgbClr val="000000"/>
                </a:solidFill>
                <a:latin typeface="Arial"/>
                <a:ea typeface="Arial"/>
                <a:cs typeface="Arial"/>
                <a:sym typeface="Arial"/>
              </a:rPr>
            </a:br>
            <a:br>
              <a:rPr lang="es-ES" sz="2000" b="0" i="0" u="none" strike="noStrike" cap="none" dirty="0">
                <a:solidFill>
                  <a:srgbClr val="000000"/>
                </a:solidFill>
                <a:latin typeface="Arial"/>
                <a:ea typeface="Arial"/>
                <a:cs typeface="Arial"/>
                <a:sym typeface="Arial"/>
              </a:rPr>
            </a:br>
            <a:endParaRPr sz="1600" b="1" i="0" u="none" strike="noStrike" cap="none" dirty="0">
              <a:solidFill>
                <a:srgbClr val="000000"/>
              </a:solidFill>
              <a:latin typeface="Arial"/>
              <a:ea typeface="Arial"/>
              <a:cs typeface="Arial"/>
              <a:sym typeface="Arial"/>
            </a:endParaRPr>
          </a:p>
        </p:txBody>
      </p:sp>
      <p:sp>
        <p:nvSpPr>
          <p:cNvPr id="98" name="Google Shape;98;p9"/>
          <p:cNvSpPr txBox="1"/>
          <p:nvPr/>
        </p:nvSpPr>
        <p:spPr>
          <a:xfrm>
            <a:off x="4711148" y="3233147"/>
            <a:ext cx="15624313"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4000" b="1" i="0" u="none" strike="noStrike" cap="none">
                <a:solidFill>
                  <a:srgbClr val="000000"/>
                </a:solidFill>
                <a:latin typeface="Arial"/>
                <a:ea typeface="Arial"/>
                <a:cs typeface="Arial"/>
                <a:sym typeface="Arial"/>
              </a:rPr>
              <a:t>SOLUCION PLANTEADA DESDE EL PUNTO DE VISTA DE SISTEMAS DE INFORMACION</a:t>
            </a:r>
            <a:endParaRPr sz="6600" b="1"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p31"/>
          <p:cNvSpPr/>
          <p:nvPr/>
        </p:nvSpPr>
        <p:spPr>
          <a:xfrm>
            <a:off x="1824930" y="12106142"/>
            <a:ext cx="3839513" cy="92333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5300"/>
              </a:buClr>
              <a:buSzPts val="5400"/>
              <a:buFont typeface="Helvetica Neue"/>
              <a:buNone/>
            </a:pPr>
            <a:r>
              <a:rPr lang="es-ES" sz="5400" b="1" i="0" u="none" strike="noStrike" cap="none">
                <a:solidFill>
                  <a:srgbClr val="FF5300"/>
                </a:solidFill>
                <a:latin typeface="Helvetica Neue"/>
                <a:ea typeface="Helvetica Neue"/>
                <a:cs typeface="Helvetica Neue"/>
                <a:sym typeface="Helvetica Neue"/>
              </a:rPr>
              <a:t>SENA 2022</a:t>
            </a:r>
            <a:endParaRPr sz="1400" b="0" i="0" u="none" strike="noStrike" cap="none">
              <a:solidFill>
                <a:srgbClr val="000000"/>
              </a:solidFill>
              <a:latin typeface="Arial"/>
              <a:ea typeface="Arial"/>
              <a:cs typeface="Arial"/>
              <a:sym typeface="Arial"/>
            </a:endParaRPr>
          </a:p>
        </p:txBody>
      </p:sp>
      <p:sp>
        <p:nvSpPr>
          <p:cNvPr id="240" name="Google Shape;240;p31"/>
          <p:cNvSpPr txBox="1"/>
          <p:nvPr/>
        </p:nvSpPr>
        <p:spPr>
          <a:xfrm>
            <a:off x="9282940" y="7150725"/>
            <a:ext cx="5818119" cy="144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8800" b="1" i="0" u="none" strike="noStrike" cap="none">
                <a:solidFill>
                  <a:srgbClr val="000000"/>
                </a:solidFill>
                <a:latin typeface="Arial"/>
                <a:ea typeface="Arial"/>
                <a:cs typeface="Arial"/>
                <a:sym typeface="Arial"/>
              </a:rPr>
              <a:t>GRACIAS</a:t>
            </a:r>
            <a:endParaRPr sz="8800" b="1"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631</TotalTime>
  <Words>783</Words>
  <Application>Microsoft Office PowerPoint</Application>
  <PresentationFormat>Personalizado</PresentationFormat>
  <Paragraphs>59</Paragraphs>
  <Slides>8</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Helvetica Neue Light</vt:lpstr>
      <vt:lpstr>Arial</vt:lpstr>
      <vt:lpstr>Helvetica Neue</vt:lpstr>
      <vt:lpstr>Calibri</vt:lpstr>
      <vt:lpstr>Black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dc:creator>
  <cp:lastModifiedBy>user</cp:lastModifiedBy>
  <cp:revision>10</cp:revision>
  <dcterms:modified xsi:type="dcterms:W3CDTF">2023-09-20T01:19:45Z</dcterms:modified>
</cp:coreProperties>
</file>