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72" r:id="rId11"/>
    <p:sldId id="287" r:id="rId12"/>
    <p:sldId id="286" r:id="rId13"/>
  </p:sldIdLst>
  <p:sldSz cx="24384000" cy="15748000"/>
  <p:notesSz cx="6858000" cy="9144000"/>
  <p:embeddedFontLst>
    <p:embeddedFont>
      <p:font typeface="Calibri" panose="020F0502020204030204" pitchFamily="34" charset="0"/>
      <p:regular r:id="rId15"/>
      <p:bold r:id="rId16"/>
      <p:italic r:id="rId17"/>
      <p:boldItalic r:id="rId18"/>
    </p:embeddedFont>
    <p:embeddedFont>
      <p:font typeface="Helvetica Neue" panose="020B0604020202020204" charset="0"/>
      <p:regular r:id="rId19"/>
      <p:bold r:id="rId20"/>
      <p:italic r:id="rId21"/>
      <p:boldItalic r:id="rId22"/>
    </p:embeddedFont>
    <p:embeddedFont>
      <p:font typeface="Helvetica Neue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h03CCr+hsS41KRNnj8IzXpkqnY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1152" y="90"/>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63"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6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21294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9" name="Google Shape;39;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9998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51" name="Google Shape;151;p1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6469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151" name="Google Shape;151;p1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805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37" name="Google Shape;237;p3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60737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45" name="Google Shape;45;p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8086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1" name="Google Shape;51;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7926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7" name="Google Shape;57;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227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65" name="Google Shape;65;p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6490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1" name="Google Shape;71;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38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7" name="Google Shape;77;p7: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86099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86" name="Google Shape;86;p8: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7984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95" name="Google Shape;95;p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127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33"/>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33"/>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22"/>
        <p:cNvGrpSpPr/>
        <p:nvPr/>
      </p:nvGrpSpPr>
      <p:grpSpPr>
        <a:xfrm>
          <a:off x="0" y="0"/>
          <a:ext cx="0" cy="0"/>
          <a:chOff x="0" y="0"/>
          <a:chExt cx="0" cy="0"/>
        </a:xfrm>
      </p:grpSpPr>
      <p:sp>
        <p:nvSpPr>
          <p:cNvPr id="23" name="Google Shape;23;p36"/>
          <p:cNvSpPr txBox="1">
            <a:spLocks noGrp="1"/>
          </p:cNvSpPr>
          <p:nvPr>
            <p:ph type="body" idx="1"/>
          </p:nvPr>
        </p:nvSpPr>
        <p:spPr>
          <a:xfrm>
            <a:off x="4387453" y="2801937"/>
            <a:ext cx="15609094" cy="10144126"/>
          </a:xfrm>
          <a:prstGeom prst="rect">
            <a:avLst/>
          </a:prstGeom>
          <a:noFill/>
          <a:ln>
            <a:noFill/>
          </a:ln>
        </p:spPr>
        <p:txBody>
          <a:bodyPr spcFirstLastPara="1" wrap="square" lIns="71425" tIns="71425" rIns="71425" bIns="71425" anchor="ctr" anchorCtr="0">
            <a:norm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4" name="Google Shape;24;p36"/>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25"/>
        <p:cNvGrpSpPr/>
        <p:nvPr/>
      </p:nvGrpSpPr>
      <p:grpSpPr>
        <a:xfrm>
          <a:off x="0" y="0"/>
          <a:ext cx="0" cy="0"/>
          <a:chOff x="0" y="0"/>
          <a:chExt cx="0" cy="0"/>
        </a:xfrm>
      </p:grpSpPr>
      <p:sp>
        <p:nvSpPr>
          <p:cNvPr id="26" name="Google Shape;26;p37"/>
          <p:cNvSpPr>
            <a:spLocks noGrp="1"/>
          </p:cNvSpPr>
          <p:nvPr>
            <p:ph type="pic" idx="2"/>
          </p:nvPr>
        </p:nvSpPr>
        <p:spPr>
          <a:xfrm>
            <a:off x="12513468" y="7999015"/>
            <a:ext cx="7500939" cy="5482829"/>
          </a:xfrm>
          <a:prstGeom prst="rect">
            <a:avLst/>
          </a:prstGeom>
          <a:noFill/>
          <a:ln>
            <a:noFill/>
          </a:ln>
        </p:spPr>
      </p:sp>
      <p:sp>
        <p:nvSpPr>
          <p:cNvPr id="27" name="Google Shape;27;p37"/>
          <p:cNvSpPr>
            <a:spLocks noGrp="1"/>
          </p:cNvSpPr>
          <p:nvPr>
            <p:ph type="pic" idx="3"/>
          </p:nvPr>
        </p:nvSpPr>
        <p:spPr>
          <a:xfrm>
            <a:off x="12513468" y="1908968"/>
            <a:ext cx="7500939" cy="5482829"/>
          </a:xfrm>
          <a:prstGeom prst="rect">
            <a:avLst/>
          </a:prstGeom>
          <a:noFill/>
          <a:ln>
            <a:noFill/>
          </a:ln>
        </p:spPr>
      </p:sp>
      <p:sp>
        <p:nvSpPr>
          <p:cNvPr id="28" name="Google Shape;28;p37"/>
          <p:cNvSpPr>
            <a:spLocks noGrp="1"/>
          </p:cNvSpPr>
          <p:nvPr>
            <p:ph type="pic" idx="4"/>
          </p:nvPr>
        </p:nvSpPr>
        <p:spPr>
          <a:xfrm>
            <a:off x="4387453" y="1908968"/>
            <a:ext cx="7500938" cy="11572876"/>
          </a:xfrm>
          <a:prstGeom prst="rect">
            <a:avLst/>
          </a:prstGeom>
          <a:noFill/>
          <a:ln>
            <a:noFill/>
          </a:ln>
        </p:spPr>
      </p:sp>
      <p:sp>
        <p:nvSpPr>
          <p:cNvPr id="29" name="Google Shape;29;p37"/>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30"/>
        <p:cNvGrpSpPr/>
        <p:nvPr/>
      </p:nvGrpSpPr>
      <p:grpSpPr>
        <a:xfrm>
          <a:off x="0" y="0"/>
          <a:ext cx="0" cy="0"/>
          <a:chOff x="0" y="0"/>
          <a:chExt cx="0" cy="0"/>
        </a:xfrm>
      </p:grpSpPr>
      <p:sp>
        <p:nvSpPr>
          <p:cNvPr id="31" name="Google Shape;31;p38"/>
          <p:cNvSpPr txBox="1">
            <a:spLocks noGrp="1"/>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0">
            <a:sp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2" name="Google Shape;32;p38"/>
          <p:cNvSpPr txBox="1">
            <a:spLocks noGrp="1"/>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0">
            <a:sp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3" name="Google Shape;33;p38"/>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34"/>
        <p:cNvGrpSpPr/>
        <p:nvPr/>
      </p:nvGrpSpPr>
      <p:grpSpPr>
        <a:xfrm>
          <a:off x="0" y="0"/>
          <a:ext cx="0" cy="0"/>
          <a:chOff x="0" y="0"/>
          <a:chExt cx="0" cy="0"/>
        </a:xfrm>
      </p:grpSpPr>
      <p:sp>
        <p:nvSpPr>
          <p:cNvPr id="35" name="Google Shape;35;p39"/>
          <p:cNvSpPr>
            <a:spLocks noGrp="1"/>
          </p:cNvSpPr>
          <p:nvPr>
            <p:ph type="pic" idx="2"/>
          </p:nvPr>
        </p:nvSpPr>
        <p:spPr>
          <a:xfrm>
            <a:off x="3048000" y="1016000"/>
            <a:ext cx="18288000" cy="13716000"/>
          </a:xfrm>
          <a:prstGeom prst="rect">
            <a:avLst/>
          </a:prstGeom>
          <a:noFill/>
          <a:ln>
            <a:noFill/>
          </a:ln>
        </p:spPr>
      </p:sp>
      <p:sp>
        <p:nvSpPr>
          <p:cNvPr id="36" name="Google Shape;36;p39"/>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body" idx="1"/>
          </p:nvPr>
        </p:nvSpPr>
        <p:spPr>
          <a:xfrm>
            <a:off x="4387453" y="2801937"/>
            <a:ext cx="15609094" cy="10144126"/>
          </a:xfrm>
          <a:prstGeom prst="rect">
            <a:avLst/>
          </a:prstGeom>
          <a:noFill/>
          <a:ln>
            <a:noFill/>
          </a:ln>
        </p:spPr>
        <p:txBody>
          <a:bodyPr spcFirstLastPara="1" wrap="square" lIns="71425" tIns="71425" rIns="71425" bIns="71425" anchor="ctr" anchorCtr="0">
            <a:norm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32"/>
          <p:cNvSpPr txBox="1">
            <a:spLocks noGrp="1"/>
          </p:cNvSpPr>
          <p:nvPr>
            <p:ph type="title"/>
          </p:nvPr>
        </p:nvSpPr>
        <p:spPr>
          <a:xfrm>
            <a:off x="4387453" y="1373187"/>
            <a:ext cx="15609094" cy="3036095"/>
          </a:xfrm>
          <a:prstGeom prst="rect">
            <a:avLst/>
          </a:prstGeom>
          <a:noFill/>
          <a:ln>
            <a:noFill/>
          </a:ln>
        </p:spPr>
        <p:txBody>
          <a:bodyPr spcFirstLastPara="1" wrap="square" lIns="71425" tIns="71425" rIns="71425" bIns="71425" anchor="ctr" anchorCtr="0">
            <a:norm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32"/>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
        <p:cNvGrpSpPr/>
        <p:nvPr/>
      </p:nvGrpSpPr>
      <p:grpSpPr>
        <a:xfrm>
          <a:off x="0" y="0"/>
          <a:ext cx="0" cy="0"/>
          <a:chOff x="0" y="0"/>
          <a:chExt cx="0" cy="0"/>
        </a:xfrm>
      </p:grpSpPr>
      <p:sp>
        <p:nvSpPr>
          <p:cNvPr id="41" name="Google Shape;41;p1"/>
          <p:cNvSpPr txBox="1"/>
          <p:nvPr/>
        </p:nvSpPr>
        <p:spPr>
          <a:xfrm>
            <a:off x="1545022" y="4546674"/>
            <a:ext cx="21283448"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8800" b="1" i="0" u="none" strike="noStrike" cap="none" dirty="0">
                <a:solidFill>
                  <a:srgbClr val="000000"/>
                </a:solidFill>
                <a:latin typeface="Arial"/>
                <a:ea typeface="Arial"/>
                <a:cs typeface="Arial"/>
                <a:sym typeface="Arial"/>
              </a:rPr>
              <a:t>SOFTWARE INVENTORY</a:t>
            </a:r>
            <a:endParaRPr sz="8800" b="1" i="0" u="none" strike="noStrike" cap="none" dirty="0">
              <a:solidFill>
                <a:srgbClr val="000000"/>
              </a:solidFill>
              <a:latin typeface="Arial"/>
              <a:ea typeface="Arial"/>
              <a:cs typeface="Arial"/>
              <a:sym typeface="Arial"/>
            </a:endParaRPr>
          </a:p>
        </p:txBody>
      </p:sp>
      <p:sp>
        <p:nvSpPr>
          <p:cNvPr id="42" name="Google Shape;42;p1"/>
          <p:cNvSpPr txBox="1"/>
          <p:nvPr/>
        </p:nvSpPr>
        <p:spPr>
          <a:xfrm>
            <a:off x="1545022" y="7392776"/>
            <a:ext cx="21283448"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4000" b="1" i="0" u="none" strike="noStrike" cap="none" dirty="0">
                <a:solidFill>
                  <a:srgbClr val="000000"/>
                </a:solidFill>
                <a:sym typeface="Arial"/>
              </a:rPr>
              <a:t>INTEGRANTES </a:t>
            </a:r>
            <a:endParaRPr sz="4000" dirty="0"/>
          </a:p>
        </p:txBody>
      </p:sp>
      <p:sp>
        <p:nvSpPr>
          <p:cNvPr id="2" name="Rectángulo 1"/>
          <p:cNvSpPr/>
          <p:nvPr/>
        </p:nvSpPr>
        <p:spPr>
          <a:xfrm>
            <a:off x="1545022" y="8438516"/>
            <a:ext cx="21283448" cy="4277774"/>
          </a:xfrm>
          <a:prstGeom prst="rect">
            <a:avLst/>
          </a:prstGeom>
        </p:spPr>
        <p:txBody>
          <a:bodyPr wrap="square">
            <a:spAutoFit/>
          </a:bodyPr>
          <a:lstStyle/>
          <a:p>
            <a:pPr algn="ctr">
              <a:lnSpc>
                <a:spcPct val="200000"/>
              </a:lnSpc>
            </a:pPr>
            <a:r>
              <a:rPr lang="es-CO" sz="2800" dirty="0">
                <a:latin typeface="Arial" panose="020B0604020202020204" pitchFamily="34" charset="0"/>
                <a:ea typeface="Arial" panose="020B0604020202020204" pitchFamily="34" charset="0"/>
              </a:rPr>
              <a:t>Santiago Forero Gómez</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Juan Daniel Lozano Ortiz</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Lina Marcela Diaz Sotelo</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Estiven Antonio Suarez</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Sergio Ivan Galindo Cruz</a:t>
            </a:r>
            <a:endParaRPr lang="es-CO" sz="2800" dirty="0">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17"/>
          <p:cNvSpPr txBox="1"/>
          <p:nvPr/>
        </p:nvSpPr>
        <p:spPr>
          <a:xfrm>
            <a:off x="94593" y="816910"/>
            <a:ext cx="8731525"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6600" b="1" i="0" u="none" strike="noStrike" cap="none" dirty="0">
                <a:solidFill>
                  <a:schemeClr val="lt1"/>
                </a:solidFill>
                <a:latin typeface="Arial"/>
                <a:ea typeface="Arial"/>
                <a:cs typeface="Arial"/>
                <a:sym typeface="Arial"/>
              </a:rPr>
              <a:t>DIAGRAMA EDT</a:t>
            </a:r>
            <a:endParaRPr sz="6600" b="1" i="0" u="none" strike="noStrike" cap="none" dirty="0">
              <a:solidFill>
                <a:schemeClr val="lt1"/>
              </a:solidFill>
              <a:latin typeface="Arial"/>
              <a:ea typeface="Arial"/>
              <a:cs typeface="Arial"/>
              <a:sym typeface="Arial"/>
            </a:endParaRPr>
          </a:p>
        </p:txBody>
      </p:sp>
      <p:pic>
        <p:nvPicPr>
          <p:cNvPr id="154" name="Google Shape;154;p17"/>
          <p:cNvPicPr preferRelativeResize="0"/>
          <p:nvPr/>
        </p:nvPicPr>
        <p:blipFill rotWithShape="1">
          <a:blip r:embed="rId4">
            <a:alphaModFix/>
          </a:blip>
          <a:srcRect/>
          <a:stretch/>
        </p:blipFill>
        <p:spPr>
          <a:xfrm>
            <a:off x="378371" y="3531476"/>
            <a:ext cx="23616745" cy="117926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p17"/>
          <p:cNvSpPr txBox="1"/>
          <p:nvPr/>
        </p:nvSpPr>
        <p:spPr>
          <a:xfrm>
            <a:off x="94593" y="816910"/>
            <a:ext cx="15123636"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6600" b="1" dirty="0">
                <a:solidFill>
                  <a:schemeClr val="lt1"/>
                </a:solidFill>
              </a:rPr>
              <a:t>CONTROL DE VERSIÓN</a:t>
            </a:r>
            <a:endParaRPr lang="es-ES" sz="6600" b="1" i="0" u="none" strike="noStrike" cap="none" dirty="0">
              <a:solidFill>
                <a:schemeClr val="lt1"/>
              </a:solidFill>
              <a:sym typeface="Arial"/>
            </a:endParaRPr>
          </a:p>
        </p:txBody>
      </p:sp>
      <p:pic>
        <p:nvPicPr>
          <p:cNvPr id="2" name="Imagen 1">
            <a:extLst>
              <a:ext uri="{FF2B5EF4-FFF2-40B4-BE49-F238E27FC236}">
                <a16:creationId xmlns:a16="http://schemas.microsoft.com/office/drawing/2014/main" id="{E93483F7-8D01-4B3A-539D-B01DCD357CF2}"/>
              </a:ext>
            </a:extLst>
          </p:cNvPr>
          <p:cNvPicPr/>
          <p:nvPr/>
        </p:nvPicPr>
        <p:blipFill>
          <a:blip r:embed="rId4"/>
          <a:stretch>
            <a:fillRect/>
          </a:stretch>
        </p:blipFill>
        <p:spPr>
          <a:xfrm>
            <a:off x="346841" y="3499945"/>
            <a:ext cx="23616745" cy="11824138"/>
          </a:xfrm>
          <a:prstGeom prst="rect">
            <a:avLst/>
          </a:prstGeom>
        </p:spPr>
      </p:pic>
    </p:spTree>
    <p:extLst>
      <p:ext uri="{BB962C8B-B14F-4D97-AF65-F5344CB8AC3E}">
        <p14:creationId xmlns:p14="http://schemas.microsoft.com/office/powerpoint/2010/main" val="383166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31"/>
          <p:cNvSpPr/>
          <p:nvPr/>
        </p:nvSpPr>
        <p:spPr>
          <a:xfrm>
            <a:off x="1824930" y="12106142"/>
            <a:ext cx="3839513"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5300"/>
              </a:buClr>
              <a:buSzPts val="5400"/>
              <a:buFont typeface="Helvetica Neue"/>
              <a:buNone/>
            </a:pPr>
            <a:r>
              <a:rPr lang="es-ES" sz="5400" b="1" i="0" u="none" strike="noStrike" cap="none">
                <a:solidFill>
                  <a:srgbClr val="FF5300"/>
                </a:solidFill>
                <a:latin typeface="Helvetica Neue"/>
                <a:ea typeface="Helvetica Neue"/>
                <a:cs typeface="Helvetica Neue"/>
                <a:sym typeface="Helvetica Neue"/>
              </a:rPr>
              <a:t>SENA 2022</a:t>
            </a:r>
            <a:endParaRPr sz="1400" b="0" i="0" u="none" strike="noStrike" cap="none">
              <a:solidFill>
                <a:srgbClr val="000000"/>
              </a:solidFill>
              <a:latin typeface="Arial"/>
              <a:ea typeface="Arial"/>
              <a:cs typeface="Arial"/>
              <a:sym typeface="Arial"/>
            </a:endParaRPr>
          </a:p>
        </p:txBody>
      </p:sp>
      <p:sp>
        <p:nvSpPr>
          <p:cNvPr id="240" name="Google Shape;240;p31"/>
          <p:cNvSpPr txBox="1"/>
          <p:nvPr/>
        </p:nvSpPr>
        <p:spPr>
          <a:xfrm>
            <a:off x="9282940" y="7150725"/>
            <a:ext cx="5818119"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800" b="1" i="0" u="none" strike="noStrike" cap="none">
                <a:solidFill>
                  <a:srgbClr val="000000"/>
                </a:solidFill>
                <a:latin typeface="Arial"/>
                <a:ea typeface="Arial"/>
                <a:cs typeface="Arial"/>
                <a:sym typeface="Arial"/>
              </a:rPr>
              <a:t>GRACIAS</a:t>
            </a:r>
            <a:endParaRPr sz="8800" b="1"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2"/>
          <p:cNvSpPr txBox="1"/>
          <p:nvPr/>
        </p:nvSpPr>
        <p:spPr>
          <a:xfrm>
            <a:off x="4268857" y="5988496"/>
            <a:ext cx="15847943" cy="6801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Se identifica que las microempresas tienen problemas con el almacenamiento, tratamiento y resultado de los datos de sus inventarios y ventas. La falta de un sistema de información eficiente hace que se usen métodos manuales, causando demoras en el proceso y una falta de confiabilidad. Así mismo, como tener que usar varias tablas u hojas para almacenar la misma información generando redundancia. </a:t>
            </a: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r>
              <a:rPr lang="es-ES" sz="2800" b="0" i="0" u="none" strike="noStrike" cap="none">
                <a:solidFill>
                  <a:srgbClr val="000000"/>
                </a:solidFill>
                <a:latin typeface="Arial"/>
                <a:ea typeface="Arial"/>
                <a:cs typeface="Arial"/>
                <a:sym typeface="Arial"/>
              </a:rPr>
              <a:t>En el estudio realizado se pudo constatar que las aplicaciones que se asemejan a la solución que se busca son bastante costosas y difíciles de comprender por los usuarios.</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Al no tener una aplicación o proceso estructurado las microempresas están perdiendo información de su negocio, como el estado de ventas, el inventario, clientes o incluso los productos próximos a vencer, generando en cadena una insatisfacción a sus usuarios finales.</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48" name="Google Shape;48;p2"/>
          <p:cNvSpPr txBox="1"/>
          <p:nvPr/>
        </p:nvSpPr>
        <p:spPr>
          <a:xfrm>
            <a:off x="4731026"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PLANTEAMIENTO DEL PROBLEMA</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sp>
        <p:nvSpPr>
          <p:cNvPr id="53" name="Google Shape;53;p3"/>
          <p:cNvSpPr txBox="1"/>
          <p:nvPr/>
        </p:nvSpPr>
        <p:spPr>
          <a:xfrm>
            <a:off x="4268857" y="5988496"/>
            <a:ext cx="15847943" cy="72327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dirty="0">
                <a:solidFill>
                  <a:srgbClr val="000000"/>
                </a:solidFill>
                <a:latin typeface="Arial"/>
                <a:ea typeface="Arial"/>
                <a:cs typeface="Arial"/>
                <a:sym typeface="Arial"/>
              </a:rPr>
              <a:t>Se debe tener en cuenta una de las razones que determina la importancia y justificación a fin de desarrollar un sistema automatizado para las microempresas, la cual es registrar, hacer seguimiento, evaluar, controlar y medir el impacto de las estrategias implementadas para eliminar la causa raíz de hallazgos de pérdidas por falta de logística y/o los mismos procesos, para dar así una respuesta inmediata a los diferentes clientes (internos y externos) que soliciten información del estado de los hallazgos, en el momento en que lo requieran evitando pérdida de tiempo. </a:t>
            </a:r>
            <a:endParaRPr dirty="0"/>
          </a:p>
          <a:p>
            <a:pPr marL="0" marR="0" lvl="0" indent="0" algn="l"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dirty="0">
                <a:solidFill>
                  <a:srgbClr val="000000"/>
                </a:solidFill>
                <a:latin typeface="Arial"/>
                <a:ea typeface="Arial"/>
                <a:cs typeface="Arial"/>
                <a:sym typeface="Arial"/>
              </a:rPr>
              <a:t>El sistema que se desea desarrollar es de suma importancia porque con el se busca la optimización de los procesos actuales, permitiendo conocer en tiempo real la información del estado de los inventarios que maneje la tienda.</a:t>
            </a: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endParaRPr sz="28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dirty="0">
                <a:solidFill>
                  <a:srgbClr val="000000"/>
                </a:solidFill>
                <a:latin typeface="Arial"/>
                <a:ea typeface="Arial"/>
                <a:cs typeface="Arial"/>
                <a:sym typeface="Arial"/>
              </a:rPr>
            </a:br>
            <a:br>
              <a:rPr lang="es-ES" sz="2000" b="0" i="0" u="none" strike="noStrike" cap="none" dirty="0">
                <a:solidFill>
                  <a:srgbClr val="000000"/>
                </a:solidFill>
                <a:latin typeface="Arial"/>
                <a:ea typeface="Arial"/>
                <a:cs typeface="Arial"/>
                <a:sym typeface="Arial"/>
              </a:rPr>
            </a:br>
            <a:endParaRPr sz="1600" b="1" i="0" u="none" strike="noStrike" cap="none" dirty="0">
              <a:solidFill>
                <a:srgbClr val="000000"/>
              </a:solidFill>
              <a:latin typeface="Arial"/>
              <a:ea typeface="Arial"/>
              <a:cs typeface="Arial"/>
              <a:sym typeface="Arial"/>
            </a:endParaRPr>
          </a:p>
        </p:txBody>
      </p:sp>
      <p:sp>
        <p:nvSpPr>
          <p:cNvPr id="54" name="Google Shape;54;p3"/>
          <p:cNvSpPr txBox="1"/>
          <p:nvPr/>
        </p:nvSpPr>
        <p:spPr>
          <a:xfrm>
            <a:off x="4711148"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JUSTIFICACION DEL PROYECTO</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4"/>
          <p:cNvSpPr txBox="1"/>
          <p:nvPr/>
        </p:nvSpPr>
        <p:spPr>
          <a:xfrm>
            <a:off x="4062177" y="4550324"/>
            <a:ext cx="15847800" cy="372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Desarrollar un sistema de gestión de ventas e inventarios, haciendo uso de tecnologías vigentes en el mercado y en pro de la actualización constante, con el fin de generar a las microempresas un proceso de calidad, eficiencia y rentabilidad que permita ser competitivos en el mercado.</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24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60" name="Google Shape;60;p4"/>
          <p:cNvSpPr txBox="1"/>
          <p:nvPr/>
        </p:nvSpPr>
        <p:spPr>
          <a:xfrm>
            <a:off x="4790661" y="3233147"/>
            <a:ext cx="540688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OBJETIVO GENERAL</a:t>
            </a:r>
            <a:endParaRPr sz="6600" b="1" i="0" u="none" strike="noStrike" cap="none">
              <a:solidFill>
                <a:srgbClr val="000000"/>
              </a:solidFill>
              <a:latin typeface="Arial"/>
              <a:ea typeface="Arial"/>
              <a:cs typeface="Arial"/>
              <a:sym typeface="Arial"/>
            </a:endParaRPr>
          </a:p>
        </p:txBody>
      </p:sp>
      <p:sp>
        <p:nvSpPr>
          <p:cNvPr id="61" name="Google Shape;61;p4"/>
          <p:cNvSpPr txBox="1"/>
          <p:nvPr/>
        </p:nvSpPr>
        <p:spPr>
          <a:xfrm>
            <a:off x="4790661" y="7166114"/>
            <a:ext cx="675861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OBJETIVOS ESPECIFICOS</a:t>
            </a:r>
            <a:endParaRPr sz="6600" b="1" i="0" u="none" strike="noStrike" cap="none">
              <a:solidFill>
                <a:srgbClr val="000000"/>
              </a:solidFill>
              <a:latin typeface="Arial"/>
              <a:ea typeface="Arial"/>
              <a:cs typeface="Arial"/>
              <a:sym typeface="Arial"/>
            </a:endParaRPr>
          </a:p>
        </p:txBody>
      </p:sp>
      <p:sp>
        <p:nvSpPr>
          <p:cNvPr id="62" name="Google Shape;62;p4"/>
          <p:cNvSpPr txBox="1"/>
          <p:nvPr/>
        </p:nvSpPr>
        <p:spPr>
          <a:xfrm>
            <a:off x="4062177" y="8332183"/>
            <a:ext cx="16690727" cy="4401205"/>
          </a:xfrm>
          <a:prstGeom prst="rect">
            <a:avLst/>
          </a:prstGeom>
          <a:noFill/>
          <a:ln>
            <a:noFill/>
          </a:ln>
        </p:spPr>
        <p:txBody>
          <a:bodyPr spcFirstLastPara="1" wrap="square" lIns="91425" tIns="45700" rIns="91425" bIns="45700" anchor="t" anchorCtr="0">
            <a:spAutoFit/>
          </a:bodyPr>
          <a:lstStyle/>
          <a:p>
            <a:pPr marL="0" marR="113029"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Diseñar módulos que permitan una interacción fácil con el sistema de acuerdo a cada rol identificado en la empresa.</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Crear una base de datos confiable y que tenga alta disponibilidad.</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Identificar patrones de clientes para mejorar satisfacción en sus compras.</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Generar informes de inventarios para cuantificar rotación de productos.</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Analizar y generar informes de ventas para tener un status de las transacciones realizadas.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5"/>
          <p:cNvSpPr txBox="1"/>
          <p:nvPr/>
        </p:nvSpPr>
        <p:spPr>
          <a:xfrm>
            <a:off x="4268857" y="5988496"/>
            <a:ext cx="15847943" cy="67813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sistema que se desarrollara estará dirigido a microempresas que su actividad económica sea el almacenamiento y/o venta de productos al por mayor o detal.</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a:solidFill>
                  <a:srgbClr val="000000"/>
                </a:solidFill>
                <a:latin typeface="Arial"/>
                <a:ea typeface="Arial"/>
                <a:cs typeface="Arial"/>
                <a:sym typeface="Arial"/>
              </a:rPr>
              <a:t>Este proyecto tendrá una duración aproximada de desarrollo de un año y medio para todas sus fases.</a:t>
            </a:r>
            <a:endParaRPr/>
          </a:p>
          <a:p>
            <a:pPr marL="0" marR="0" lvl="0" indent="0" algn="l" rtl="0">
              <a:lnSpc>
                <a:spcPct val="100000"/>
              </a:lnSpc>
              <a:spcBef>
                <a:spcPts val="80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a:solidFill>
                  <a:srgbClr val="000000"/>
                </a:solidFill>
                <a:latin typeface="Arial"/>
                <a:ea typeface="Arial"/>
                <a:cs typeface="Arial"/>
                <a:sym typeface="Arial"/>
              </a:rPr>
              <a:t>El software estará dirigido en su etapa inicial y de acoplamiento solo para el territorio colombiano rigiéndose de sus normativas vigentes.</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68" name="Google Shape;68;p5"/>
          <p:cNvSpPr txBox="1"/>
          <p:nvPr/>
        </p:nvSpPr>
        <p:spPr>
          <a:xfrm>
            <a:off x="4711148"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ALCANCE DEL PROYECTO</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6"/>
          <p:cNvSpPr txBox="1"/>
          <p:nvPr/>
        </p:nvSpPr>
        <p:spPr>
          <a:xfrm>
            <a:off x="4268857" y="5988496"/>
            <a:ext cx="15847943" cy="69249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ámbito empresarial escogido para desarrollar la primera fase del proyecto formativo son microempresas del sector comercial e industrial, con ellos se desplegarán las estrategias de ventas, inventarios, marketing, relaciones públicas y todos aquellos esfuerzos para alcanzar la mejor posición en el mercado apalancado con la aplicación propuesta. </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Dentro de este ámbito estarán las microempresas dedicadas a la distribución por mayoreo y detal de bienes.</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74" name="Google Shape;74;p6"/>
          <p:cNvSpPr txBox="1"/>
          <p:nvPr/>
        </p:nvSpPr>
        <p:spPr>
          <a:xfrm>
            <a:off x="4711148"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AMBITO EMPRESARIAL</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pic>
        <p:nvPicPr>
          <p:cNvPr id="80" name="Google Shape;80;p7"/>
          <p:cNvPicPr preferRelativeResize="0"/>
          <p:nvPr/>
        </p:nvPicPr>
        <p:blipFill rotWithShape="1">
          <a:blip r:embed="rId4">
            <a:alphaModFix/>
          </a:blip>
          <a:srcRect/>
          <a:stretch/>
        </p:blipFill>
        <p:spPr>
          <a:xfrm>
            <a:off x="2725799" y="4353497"/>
            <a:ext cx="9252955" cy="3895981"/>
          </a:xfrm>
          <a:prstGeom prst="rect">
            <a:avLst/>
          </a:prstGeom>
          <a:noFill/>
          <a:ln>
            <a:noFill/>
          </a:ln>
        </p:spPr>
      </p:pic>
      <p:pic>
        <p:nvPicPr>
          <p:cNvPr id="81" name="Google Shape;81;p7"/>
          <p:cNvPicPr preferRelativeResize="0"/>
          <p:nvPr/>
        </p:nvPicPr>
        <p:blipFill rotWithShape="1">
          <a:blip r:embed="rId5">
            <a:alphaModFix/>
          </a:blip>
          <a:srcRect/>
          <a:stretch/>
        </p:blipFill>
        <p:spPr>
          <a:xfrm>
            <a:off x="12703421" y="9255684"/>
            <a:ext cx="9323585" cy="3895980"/>
          </a:xfrm>
          <a:prstGeom prst="rect">
            <a:avLst/>
          </a:prstGeom>
          <a:noFill/>
          <a:ln>
            <a:noFill/>
          </a:ln>
        </p:spPr>
      </p:pic>
      <p:pic>
        <p:nvPicPr>
          <p:cNvPr id="82" name="Google Shape;82;p7"/>
          <p:cNvPicPr preferRelativeResize="0"/>
          <p:nvPr/>
        </p:nvPicPr>
        <p:blipFill rotWithShape="1">
          <a:blip r:embed="rId6">
            <a:alphaModFix/>
          </a:blip>
          <a:srcRect/>
          <a:stretch/>
        </p:blipFill>
        <p:spPr>
          <a:xfrm>
            <a:off x="12703422" y="4353497"/>
            <a:ext cx="8142600" cy="3895981"/>
          </a:xfrm>
          <a:prstGeom prst="rect">
            <a:avLst/>
          </a:prstGeom>
          <a:noFill/>
          <a:ln>
            <a:noFill/>
          </a:ln>
        </p:spPr>
      </p:pic>
      <p:pic>
        <p:nvPicPr>
          <p:cNvPr id="83" name="Google Shape;83;p7"/>
          <p:cNvPicPr preferRelativeResize="0"/>
          <p:nvPr/>
        </p:nvPicPr>
        <p:blipFill rotWithShape="1">
          <a:blip r:embed="rId7">
            <a:alphaModFix/>
          </a:blip>
          <a:srcRect/>
          <a:stretch/>
        </p:blipFill>
        <p:spPr>
          <a:xfrm>
            <a:off x="2725798" y="9369010"/>
            <a:ext cx="9252953" cy="3895980"/>
          </a:xfrm>
          <a:prstGeom prst="rect">
            <a:avLst/>
          </a:prstGeom>
          <a:noFill/>
          <a:ln>
            <a:noFill/>
          </a:ln>
        </p:spPr>
      </p:pic>
      <p:sp>
        <p:nvSpPr>
          <p:cNvPr id="7" name="Google Shape;88;p8"/>
          <p:cNvSpPr txBox="1"/>
          <p:nvPr/>
        </p:nvSpPr>
        <p:spPr>
          <a:xfrm>
            <a:off x="126124" y="753848"/>
            <a:ext cx="8731525"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6600" b="1" i="0" u="none" strike="noStrike" cap="none">
                <a:solidFill>
                  <a:schemeClr val="lt1"/>
                </a:solidFill>
                <a:latin typeface="Arial"/>
                <a:ea typeface="Arial"/>
                <a:cs typeface="Arial"/>
                <a:sym typeface="Arial"/>
              </a:rPr>
              <a:t>ENCUESTA</a:t>
            </a:r>
            <a:endParaRPr sz="6600" b="1"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8"/>
          <p:cNvSpPr txBox="1"/>
          <p:nvPr/>
        </p:nvSpPr>
        <p:spPr>
          <a:xfrm>
            <a:off x="126124" y="753848"/>
            <a:ext cx="8731525"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6600" b="1" i="0" u="none" strike="noStrike" cap="none">
                <a:solidFill>
                  <a:schemeClr val="lt1"/>
                </a:solidFill>
                <a:latin typeface="Arial"/>
                <a:ea typeface="Arial"/>
                <a:cs typeface="Arial"/>
                <a:sym typeface="Arial"/>
              </a:rPr>
              <a:t>ENCUESTA</a:t>
            </a:r>
            <a:endParaRPr sz="6600" b="1" i="0" u="none" strike="noStrike" cap="none">
              <a:solidFill>
                <a:schemeClr val="lt1"/>
              </a:solidFill>
              <a:latin typeface="Arial"/>
              <a:ea typeface="Arial"/>
              <a:cs typeface="Arial"/>
              <a:sym typeface="Arial"/>
            </a:endParaRPr>
          </a:p>
        </p:txBody>
      </p:sp>
      <p:pic>
        <p:nvPicPr>
          <p:cNvPr id="89" name="Google Shape;89;p8"/>
          <p:cNvPicPr preferRelativeResize="0"/>
          <p:nvPr/>
        </p:nvPicPr>
        <p:blipFill rotWithShape="1">
          <a:blip r:embed="rId4">
            <a:alphaModFix/>
          </a:blip>
          <a:srcRect/>
          <a:stretch/>
        </p:blipFill>
        <p:spPr>
          <a:xfrm>
            <a:off x="12191999" y="4770783"/>
            <a:ext cx="8828431" cy="3717233"/>
          </a:xfrm>
          <a:prstGeom prst="rect">
            <a:avLst/>
          </a:prstGeom>
          <a:noFill/>
          <a:ln>
            <a:noFill/>
          </a:ln>
        </p:spPr>
      </p:pic>
      <p:pic>
        <p:nvPicPr>
          <p:cNvPr id="90" name="Google Shape;90;p8"/>
          <p:cNvPicPr preferRelativeResize="0"/>
          <p:nvPr/>
        </p:nvPicPr>
        <p:blipFill rotWithShape="1">
          <a:blip r:embed="rId5">
            <a:alphaModFix/>
          </a:blip>
          <a:srcRect/>
          <a:stretch/>
        </p:blipFill>
        <p:spPr>
          <a:xfrm>
            <a:off x="12192000" y="9154375"/>
            <a:ext cx="8300753" cy="3905458"/>
          </a:xfrm>
          <a:prstGeom prst="rect">
            <a:avLst/>
          </a:prstGeom>
          <a:noFill/>
          <a:ln>
            <a:noFill/>
          </a:ln>
        </p:spPr>
      </p:pic>
      <p:pic>
        <p:nvPicPr>
          <p:cNvPr id="91" name="Google Shape;91;p8"/>
          <p:cNvPicPr preferRelativeResize="0"/>
          <p:nvPr/>
        </p:nvPicPr>
        <p:blipFill rotWithShape="1">
          <a:blip r:embed="rId6">
            <a:alphaModFix/>
          </a:blip>
          <a:srcRect/>
          <a:stretch/>
        </p:blipFill>
        <p:spPr>
          <a:xfrm>
            <a:off x="2703316" y="4770783"/>
            <a:ext cx="8861996" cy="3717233"/>
          </a:xfrm>
          <a:prstGeom prst="rect">
            <a:avLst/>
          </a:prstGeom>
          <a:noFill/>
          <a:ln>
            <a:noFill/>
          </a:ln>
        </p:spPr>
      </p:pic>
      <p:pic>
        <p:nvPicPr>
          <p:cNvPr id="92" name="Google Shape;92;p8"/>
          <p:cNvPicPr preferRelativeResize="0"/>
          <p:nvPr/>
        </p:nvPicPr>
        <p:blipFill rotWithShape="1">
          <a:blip r:embed="rId7">
            <a:alphaModFix/>
          </a:blip>
          <a:srcRect/>
          <a:stretch/>
        </p:blipFill>
        <p:spPr>
          <a:xfrm>
            <a:off x="2703317" y="9154375"/>
            <a:ext cx="8798870" cy="37188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9"/>
          <p:cNvSpPr txBox="1"/>
          <p:nvPr/>
        </p:nvSpPr>
        <p:spPr>
          <a:xfrm>
            <a:off x="2378971" y="5375692"/>
            <a:ext cx="19844925" cy="12280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dirty="0">
                <a:solidFill>
                  <a:srgbClr val="000000"/>
                </a:solidFill>
                <a:latin typeface="Arial"/>
                <a:ea typeface="Arial"/>
                <a:cs typeface="Arial"/>
                <a:sym typeface="Arial"/>
              </a:rPr>
              <a:t>Como solución para esta problemática se crea la necesidad de construir un software multiplataforma que también sea </a:t>
            </a:r>
            <a:r>
              <a:rPr lang="es-ES" sz="2800" b="0" i="0" u="none" strike="noStrike" cap="none" dirty="0" err="1">
                <a:solidFill>
                  <a:srgbClr val="000000"/>
                </a:solidFill>
                <a:latin typeface="Arial"/>
                <a:ea typeface="Arial"/>
                <a:cs typeface="Arial"/>
                <a:sym typeface="Arial"/>
              </a:rPr>
              <a:t>multi-negocio</a:t>
            </a:r>
            <a:r>
              <a:rPr lang="es-ES" sz="2800" b="0" i="0" u="none" strike="noStrike" cap="none" dirty="0">
                <a:solidFill>
                  <a:srgbClr val="000000"/>
                </a:solidFill>
                <a:latin typeface="Arial"/>
                <a:ea typeface="Arial"/>
                <a:cs typeface="Arial"/>
                <a:sym typeface="Arial"/>
              </a:rPr>
              <a:t>, nos debe permitir llevar el control de las empresas dedicadas a las ventas de productos y cómo requerimientos básicos necesitamos que este software nos permite controlar de manera exacta los siguientes procesos:</a:t>
            </a: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r>
              <a:rPr lang="es-ES" sz="2800" b="0" i="0" u="none" strike="noStrike" cap="none" dirty="0">
                <a:solidFill>
                  <a:srgbClr val="000000"/>
                </a:solidFill>
                <a:latin typeface="Arial"/>
                <a:ea typeface="Arial"/>
                <a:cs typeface="Arial"/>
                <a:sym typeface="Arial"/>
              </a:rPr>
              <a:t>1. control de productos e inventarios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2. control de proveedores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3. control de roles de usuarios</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4. control de compras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5. control de ventas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6. consulta de reportes en tiempo real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7. seguridad de la información contenida en el software.</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8. plan de contingencia para almacenamiento de la información en caso de fallas en el servicio de internet</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ES" sz="2800" b="0" i="0" u="none" strike="noStrike" cap="none" dirty="0">
                <a:solidFill>
                  <a:srgbClr val="000000"/>
                </a:solidFill>
                <a:latin typeface="Arial"/>
                <a:ea typeface="Arial"/>
                <a:cs typeface="Arial"/>
                <a:sym typeface="Arial"/>
              </a:rPr>
            </a:br>
            <a:r>
              <a:rPr lang="es-ES" sz="2800" b="0" i="0" u="none" strike="noStrike" cap="none" dirty="0">
                <a:solidFill>
                  <a:srgbClr val="000000"/>
                </a:solidFill>
                <a:latin typeface="Arial"/>
                <a:ea typeface="Arial"/>
                <a:cs typeface="Arial"/>
                <a:sym typeface="Arial"/>
              </a:rPr>
              <a:t>Todo esto debe ir desarrollado de manera que las personas que tengan permisos para consultar toda la información lo puedan hacer desde un computador y también desde sus dispositivos móviles en tiempo real.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ES" sz="3600" b="0" i="0" u="none" strike="noStrike" cap="none" dirty="0">
                <a:solidFill>
                  <a:srgbClr val="000000"/>
                </a:solidFill>
                <a:latin typeface="Arial"/>
                <a:ea typeface="Arial"/>
                <a:cs typeface="Arial"/>
                <a:sym typeface="Arial"/>
              </a:rPr>
            </a:br>
            <a:br>
              <a:rPr lang="es-ES" sz="36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endParaRPr sz="28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dirty="0">
                <a:solidFill>
                  <a:srgbClr val="000000"/>
                </a:solidFill>
                <a:latin typeface="Arial"/>
                <a:ea typeface="Arial"/>
                <a:cs typeface="Arial"/>
                <a:sym typeface="Arial"/>
              </a:rPr>
            </a:br>
            <a:br>
              <a:rPr lang="es-ES" sz="2000" b="0" i="0" u="none" strike="noStrike" cap="none" dirty="0">
                <a:solidFill>
                  <a:srgbClr val="000000"/>
                </a:solidFill>
                <a:latin typeface="Arial"/>
                <a:ea typeface="Arial"/>
                <a:cs typeface="Arial"/>
                <a:sym typeface="Arial"/>
              </a:rPr>
            </a:br>
            <a:endParaRPr sz="1600" b="1" i="0" u="none" strike="noStrike" cap="none" dirty="0">
              <a:solidFill>
                <a:srgbClr val="000000"/>
              </a:solidFill>
              <a:latin typeface="Arial"/>
              <a:ea typeface="Arial"/>
              <a:cs typeface="Arial"/>
              <a:sym typeface="Arial"/>
            </a:endParaRPr>
          </a:p>
        </p:txBody>
      </p:sp>
      <p:sp>
        <p:nvSpPr>
          <p:cNvPr id="98" name="Google Shape;98;p9"/>
          <p:cNvSpPr txBox="1"/>
          <p:nvPr/>
        </p:nvSpPr>
        <p:spPr>
          <a:xfrm>
            <a:off x="4711148" y="3233147"/>
            <a:ext cx="15624313"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SOLUCION PLANTEADA DESDE EL PUNTO DE VISTA DE SISTEMAS DE INFORMACION</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790</Words>
  <Application>Microsoft Office PowerPoint</Application>
  <PresentationFormat>Personalizado</PresentationFormat>
  <Paragraphs>63</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Helvetica Neue</vt:lpstr>
      <vt:lpstr>Helvetica Neue Light</vt:lpstr>
      <vt:lpstr>Calibri</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dc:creator>
  <cp:lastModifiedBy>user</cp:lastModifiedBy>
  <cp:revision>8</cp:revision>
  <dcterms:modified xsi:type="dcterms:W3CDTF">2023-07-22T01:48:00Z</dcterms:modified>
</cp:coreProperties>
</file>