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87" r:id="rId4"/>
    <p:sldId id="258" r:id="rId5"/>
    <p:sldId id="260" r:id="rId6"/>
    <p:sldId id="261" r:id="rId7"/>
    <p:sldId id="294" r:id="rId8"/>
    <p:sldId id="270" r:id="rId9"/>
    <p:sldId id="267" r:id="rId10"/>
    <p:sldId id="285" r:id="rId11"/>
    <p:sldId id="271" r:id="rId12"/>
    <p:sldId id="259" r:id="rId13"/>
    <p:sldId id="268" r:id="rId14"/>
  </p:sldIdLst>
  <p:sldSz cx="9144000" cy="5143500" type="screen16x9"/>
  <p:notesSz cx="6858000" cy="9144000"/>
  <p:embeddedFontLst>
    <p:embeddedFont>
      <p:font typeface="Oranienbaum" charset="0"/>
      <p:regular r:id="rId16"/>
    </p:embeddedFont>
    <p:embeddedFont>
      <p:font typeface="Anaheim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EC2FCE4-FE92-4067-88AD-5DD0C9410F05}">
  <a:tblStyle styleId="{EEC2FCE4-FE92-4067-88AD-5DD0C9410F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24" y="-4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e2b3de137c_0_19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e2b3de137c_0_19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e2b3de137c_0_19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e2b3de137c_0_19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2b3de13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2b3de13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b3de137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b3de137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35c3613c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35c3613c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e2b3de137c_0_19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e2b3de137c_0_19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35c3613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35c3613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2b3de137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2b3de137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2b3de137c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2b3de137c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e2b3de137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e2b3de137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40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62465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506834" y="3121664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5400000" flipH="1">
            <a:off x="-22078" y="1685747"/>
            <a:ext cx="1196841" cy="177201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506834" y="-587011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7394334" y="3121664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rot="-5400000">
            <a:off x="7969238" y="1685747"/>
            <a:ext cx="1196841" cy="177201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10800000" flipH="1">
            <a:off x="7394334" y="-587011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549400" y="3413302"/>
            <a:ext cx="40452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2159400" y="1207588"/>
            <a:ext cx="4825200" cy="20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0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25" name="Google Shape;225;p20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1"/>
          </p:nvPr>
        </p:nvSpPr>
        <p:spPr>
          <a:xfrm>
            <a:off x="1385225" y="2356575"/>
            <a:ext cx="3088200" cy="11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35" name="Google Shape;235;p21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ONLY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22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43" name="Google Shape;243;p22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2"/>
          <p:cNvSpPr txBox="1">
            <a:spLocks noGrp="1"/>
          </p:cNvSpPr>
          <p:nvPr>
            <p:ph type="subTitle" idx="1"/>
          </p:nvPr>
        </p:nvSpPr>
        <p:spPr>
          <a:xfrm>
            <a:off x="1189850" y="2186950"/>
            <a:ext cx="2815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32799" y="1034101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562674" y="-1388749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720000" y="1692550"/>
            <a:ext cx="4655400" cy="23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58" name="Google Shape;58;p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209625" y="144000"/>
            <a:ext cx="8724275" cy="4855625"/>
            <a:chOff x="209625" y="144000"/>
            <a:chExt cx="8724275" cy="4855625"/>
          </a:xfrm>
        </p:grpSpPr>
        <p:sp>
          <p:nvSpPr>
            <p:cNvPr id="66" name="Google Shape;66;p8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09625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09625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686100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686100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904176" y="540000"/>
            <a:ext cx="2529280" cy="6410354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5400000">
            <a:off x="65656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3260709" y="-313806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345932" y="2088501"/>
            <a:ext cx="1937723" cy="4353526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5400000" flipH="1">
            <a:off x="10800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1235225" y="470300"/>
            <a:ext cx="2442901" cy="6191431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 rot="5400000" flipH="1">
            <a:off x="3525284" y="2967881"/>
            <a:ext cx="1127185" cy="166885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 rot="10800000">
            <a:off x="875385" y="-295531"/>
            <a:ext cx="932089" cy="1956606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rot="5400000">
            <a:off x="-1198893" y="1625551"/>
            <a:ext cx="1937723" cy="4353526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rot="5400000" flipH="1">
            <a:off x="-98266" y="1479981"/>
            <a:ext cx="1127185" cy="166885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title" hasCustomPrompt="1"/>
          </p:nvPr>
        </p:nvSpPr>
        <p:spPr>
          <a:xfrm>
            <a:off x="3185300" y="870475"/>
            <a:ext cx="5238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5458800" y="2765788"/>
            <a:ext cx="29652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3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873513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8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9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4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5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grpSp>
        <p:nvGrpSpPr>
          <p:cNvPr id="120" name="Google Shape;120;p13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6" r:id="rId11"/>
    <p:sldLayoutId id="2147483667" r:id="rId12"/>
    <p:sldLayoutId id="2147483668" r:id="rId13"/>
    <p:sldLayoutId id="2147483673" r:id="rId14"/>
    <p:sldLayoutId id="2147483674" r:id="rId15"/>
    <p:sldLayoutId id="214748367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ctrTitle"/>
          </p:nvPr>
        </p:nvSpPr>
        <p:spPr>
          <a:xfrm>
            <a:off x="2178025" y="1025257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JAQUE</a:t>
            </a:r>
            <a:br>
              <a:rPr lang="en" dirty="0" smtClean="0"/>
            </a:br>
            <a:r>
              <a:rPr lang="en" dirty="0" smtClean="0"/>
              <a:t>MATE</a:t>
            </a:r>
            <a:endParaRPr dirty="0"/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1"/>
          </p:nvPr>
        </p:nvSpPr>
        <p:spPr>
          <a:xfrm>
            <a:off x="2274425" y="3157099"/>
            <a:ext cx="4580332" cy="896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SERGIO GARCÍA JIMÉNEZ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TUTOR: RICARDO VALECIA</a:t>
            </a:r>
          </a:p>
          <a:p>
            <a:pPr marL="0" lvl="0" indent="0"/>
            <a:r>
              <a:rPr lang="en" dirty="0" smtClean="0"/>
              <a:t>2º </a:t>
            </a:r>
            <a:r>
              <a:rPr lang="en" dirty="0" smtClean="0"/>
              <a:t>DAW 2023-24 IES ADAM PUIG</a:t>
            </a:r>
            <a:endParaRPr dirty="0"/>
          </a:p>
        </p:txBody>
      </p:sp>
      <p:sp>
        <p:nvSpPr>
          <p:cNvPr id="320" name="Google Shape;320;p32"/>
          <p:cNvSpPr/>
          <p:nvPr/>
        </p:nvSpPr>
        <p:spPr>
          <a:xfrm>
            <a:off x="38122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4824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1526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Funcionamiento de la IA</a:t>
            </a:r>
            <a:endParaRPr dirty="0"/>
          </a:p>
        </p:txBody>
      </p:sp>
      <p:grpSp>
        <p:nvGrpSpPr>
          <p:cNvPr id="1215" name="Google Shape;1215;p61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1216" name="Google Shape;1216;p61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1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8" name="Google Shape;1218;p61"/>
          <p:cNvSpPr txBox="1">
            <a:spLocks noGrp="1"/>
          </p:cNvSpPr>
          <p:nvPr>
            <p:ph type="subTitle" idx="4294967295"/>
          </p:nvPr>
        </p:nvSpPr>
        <p:spPr>
          <a:xfrm>
            <a:off x="4719591" y="3641400"/>
            <a:ext cx="17046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 bot comprueba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si son seguros</a:t>
            </a:r>
            <a:endParaRPr dirty="0"/>
          </a:p>
        </p:txBody>
      </p:sp>
      <p:sp>
        <p:nvSpPr>
          <p:cNvPr id="1219" name="Google Shape;1219;p61"/>
          <p:cNvSpPr txBox="1">
            <a:spLocks noGrp="1"/>
          </p:cNvSpPr>
          <p:nvPr>
            <p:ph type="subTitle" idx="4294967295"/>
          </p:nvPr>
        </p:nvSpPr>
        <p:spPr>
          <a:xfrm>
            <a:off x="4719591" y="3177350"/>
            <a:ext cx="17046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Oranienbaum"/>
                <a:ea typeface="Oranienbaum"/>
                <a:cs typeface="Oranienbaum"/>
                <a:sym typeface="Oranienbaum"/>
              </a:rPr>
              <a:t>DEFENSA</a:t>
            </a:r>
            <a:endParaRPr sz="2800" b="1" dirty="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1220" name="Google Shape;1220;p61"/>
          <p:cNvSpPr txBox="1">
            <a:spLocks noGrp="1"/>
          </p:cNvSpPr>
          <p:nvPr>
            <p:ph type="subTitle" idx="4294967295"/>
          </p:nvPr>
        </p:nvSpPr>
        <p:spPr>
          <a:xfrm>
            <a:off x="720033" y="3641400"/>
            <a:ext cx="17046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 bot comprueba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</a:t>
            </a:r>
            <a:r>
              <a:rPr lang="en" dirty="0" smtClean="0"/>
              <a:t>i tiene capturas</a:t>
            </a:r>
            <a:endParaRPr dirty="0"/>
          </a:p>
        </p:txBody>
      </p:sp>
      <p:sp>
        <p:nvSpPr>
          <p:cNvPr id="1221" name="Google Shape;1221;p61"/>
          <p:cNvSpPr txBox="1">
            <a:spLocks noGrp="1"/>
          </p:cNvSpPr>
          <p:nvPr>
            <p:ph type="subTitle" idx="4294967295"/>
          </p:nvPr>
        </p:nvSpPr>
        <p:spPr>
          <a:xfrm>
            <a:off x="720000" y="3177350"/>
            <a:ext cx="17046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Oranienbaum"/>
                <a:ea typeface="Oranienbaum"/>
                <a:cs typeface="Oranienbaum"/>
                <a:sym typeface="Oranienbaum"/>
              </a:rPr>
              <a:t>ATAQUE</a:t>
            </a:r>
            <a:endParaRPr sz="2800" b="1" dirty="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1222" name="Google Shape;1222;p61"/>
          <p:cNvSpPr txBox="1">
            <a:spLocks noGrp="1"/>
          </p:cNvSpPr>
          <p:nvPr>
            <p:ph type="subTitle" idx="4294967295"/>
          </p:nvPr>
        </p:nvSpPr>
        <p:spPr>
          <a:xfrm>
            <a:off x="2719791" y="3641400"/>
            <a:ext cx="17046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s-ES" dirty="0" smtClean="0"/>
              <a:t>El </a:t>
            </a:r>
            <a:r>
              <a:rPr lang="es-ES" dirty="0" err="1" smtClean="0"/>
              <a:t>bot</a:t>
            </a:r>
            <a:r>
              <a:rPr lang="es-ES" dirty="0" smtClean="0"/>
              <a:t> comprueba</a:t>
            </a:r>
          </a:p>
          <a:p>
            <a:pPr marL="0" lvl="0" indent="0" algn="ctr">
              <a:buNone/>
            </a:pPr>
            <a:r>
              <a:rPr lang="es-ES" dirty="0" smtClean="0"/>
              <a:t>si tiene </a:t>
            </a:r>
            <a:r>
              <a:rPr lang="es-ES" dirty="0" smtClean="0"/>
              <a:t>jaques</a:t>
            </a:r>
            <a:endParaRPr lang="es-ES" dirty="0"/>
          </a:p>
        </p:txBody>
      </p:sp>
      <p:sp>
        <p:nvSpPr>
          <p:cNvPr id="1223" name="Google Shape;1223;p61"/>
          <p:cNvSpPr txBox="1">
            <a:spLocks noGrp="1"/>
          </p:cNvSpPr>
          <p:nvPr>
            <p:ph type="subTitle" idx="4294967295"/>
          </p:nvPr>
        </p:nvSpPr>
        <p:spPr>
          <a:xfrm>
            <a:off x="2719791" y="3177350"/>
            <a:ext cx="17046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Oranienbaum"/>
                <a:ea typeface="Oranienbaum"/>
                <a:cs typeface="Oranienbaum"/>
                <a:sym typeface="Oranienbaum"/>
              </a:rPr>
              <a:t>AMENAZA</a:t>
            </a:r>
            <a:endParaRPr sz="2800" b="1" dirty="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1224" name="Google Shape;1224;p61"/>
          <p:cNvSpPr txBox="1">
            <a:spLocks noGrp="1"/>
          </p:cNvSpPr>
          <p:nvPr>
            <p:ph type="subTitle" idx="4294967295"/>
          </p:nvPr>
        </p:nvSpPr>
        <p:spPr>
          <a:xfrm>
            <a:off x="6719408" y="3641400"/>
            <a:ext cx="1792132" cy="808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 bot realiza un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m</a:t>
            </a:r>
            <a:r>
              <a:rPr lang="en" dirty="0" smtClean="0"/>
              <a:t>ovimiento al azar</a:t>
            </a:r>
            <a:endParaRPr dirty="0"/>
          </a:p>
        </p:txBody>
      </p:sp>
      <p:sp>
        <p:nvSpPr>
          <p:cNvPr id="1225" name="Google Shape;1225;p61"/>
          <p:cNvSpPr txBox="1">
            <a:spLocks noGrp="1"/>
          </p:cNvSpPr>
          <p:nvPr>
            <p:ph type="subTitle" idx="4294967295"/>
          </p:nvPr>
        </p:nvSpPr>
        <p:spPr>
          <a:xfrm>
            <a:off x="6719375" y="3177350"/>
            <a:ext cx="17046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smtClean="0">
                <a:latin typeface="Oranienbaum"/>
                <a:ea typeface="Oranienbaum"/>
                <a:cs typeface="Oranienbaum"/>
                <a:sym typeface="Oranienbaum"/>
              </a:rPr>
              <a:t>LIBERTAD</a:t>
            </a:r>
            <a:endParaRPr sz="2800" b="1" dirty="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1226" name="Google Shape;1226;p61"/>
          <p:cNvSpPr/>
          <p:nvPr/>
        </p:nvSpPr>
        <p:spPr>
          <a:xfrm>
            <a:off x="720009" y="1706625"/>
            <a:ext cx="1704600" cy="98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lt2"/>
                </a:solidFill>
                <a:latin typeface="Oranienbaum"/>
                <a:ea typeface="Oranienbaum"/>
                <a:cs typeface="Oranienbaum"/>
                <a:sym typeface="Oranienbaum"/>
              </a:rPr>
              <a:t>CAPTURAS</a:t>
            </a:r>
            <a:endParaRPr sz="2200" b="1" dirty="0">
              <a:solidFill>
                <a:schemeClr val="lt2"/>
              </a:solidFill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1227" name="Google Shape;1227;p61"/>
          <p:cNvSpPr/>
          <p:nvPr/>
        </p:nvSpPr>
        <p:spPr>
          <a:xfrm>
            <a:off x="2719802" y="1706625"/>
            <a:ext cx="1704600" cy="98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lt2"/>
                </a:solidFill>
                <a:latin typeface="Oranienbaum"/>
                <a:ea typeface="Oranienbaum"/>
                <a:cs typeface="Oranienbaum"/>
                <a:sym typeface="Oranienbaum"/>
              </a:rPr>
              <a:t>JAQUES</a:t>
            </a:r>
            <a:endParaRPr sz="2200" b="1" dirty="0">
              <a:solidFill>
                <a:schemeClr val="lt2"/>
              </a:solidFill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1228" name="Google Shape;1228;p61"/>
          <p:cNvSpPr/>
          <p:nvPr/>
        </p:nvSpPr>
        <p:spPr>
          <a:xfrm>
            <a:off x="4719595" y="1706625"/>
            <a:ext cx="1704600" cy="98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lt2"/>
                </a:solidFill>
                <a:latin typeface="Oranienbaum"/>
                <a:ea typeface="Oranienbaum"/>
                <a:cs typeface="Oranienbaum"/>
                <a:sym typeface="Oranienbaum"/>
              </a:rPr>
              <a:t>SEGURIDAD</a:t>
            </a:r>
            <a:endParaRPr sz="2200" b="1" dirty="0">
              <a:solidFill>
                <a:schemeClr val="lt2"/>
              </a:solidFill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1229" name="Google Shape;1229;p61"/>
          <p:cNvSpPr/>
          <p:nvPr/>
        </p:nvSpPr>
        <p:spPr>
          <a:xfrm>
            <a:off x="6719388" y="1706625"/>
            <a:ext cx="1704600" cy="98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lt2"/>
                </a:solidFill>
                <a:latin typeface="Oranienbaum"/>
                <a:ea typeface="Oranienbaum"/>
                <a:cs typeface="Oranienbaum"/>
                <a:sym typeface="Oranienbaum"/>
              </a:rPr>
              <a:t>ESPONTÁNEO</a:t>
            </a:r>
            <a:endParaRPr sz="2200" b="1" dirty="0">
              <a:solidFill>
                <a:schemeClr val="lt2"/>
              </a:solidFill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1230" name="Google Shape;1230;p61"/>
          <p:cNvSpPr/>
          <p:nvPr/>
        </p:nvSpPr>
        <p:spPr>
          <a:xfrm>
            <a:off x="1482775" y="291835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61"/>
          <p:cNvSpPr/>
          <p:nvPr/>
        </p:nvSpPr>
        <p:spPr>
          <a:xfrm>
            <a:off x="3482550" y="291835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61"/>
          <p:cNvSpPr/>
          <p:nvPr/>
        </p:nvSpPr>
        <p:spPr>
          <a:xfrm>
            <a:off x="5482325" y="291835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61"/>
          <p:cNvSpPr/>
          <p:nvPr/>
        </p:nvSpPr>
        <p:spPr>
          <a:xfrm>
            <a:off x="7482100" y="291835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4" name="Google Shape;1234;p61"/>
          <p:cNvCxnSpPr>
            <a:stCxn id="1226" idx="3"/>
            <a:endCxn id="1227" idx="1"/>
          </p:cNvCxnSpPr>
          <p:nvPr/>
        </p:nvCxnSpPr>
        <p:spPr>
          <a:xfrm>
            <a:off x="2424609" y="2198625"/>
            <a:ext cx="29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5" name="Google Shape;1235;p61"/>
          <p:cNvCxnSpPr>
            <a:stCxn id="1227" idx="3"/>
            <a:endCxn id="1228" idx="1"/>
          </p:cNvCxnSpPr>
          <p:nvPr/>
        </p:nvCxnSpPr>
        <p:spPr>
          <a:xfrm>
            <a:off x="4424402" y="2198625"/>
            <a:ext cx="29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6" name="Google Shape;1236;p61"/>
          <p:cNvCxnSpPr>
            <a:stCxn id="1228" idx="3"/>
            <a:endCxn id="1229" idx="1"/>
          </p:cNvCxnSpPr>
          <p:nvPr/>
        </p:nvCxnSpPr>
        <p:spPr>
          <a:xfrm>
            <a:off x="6424195" y="2198625"/>
            <a:ext cx="29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14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968240" y="3436348"/>
            <a:ext cx="3314700" cy="673500"/>
          </a:xfrm>
        </p:spPr>
        <p:txBody>
          <a:bodyPr/>
          <a:lstStyle/>
          <a:p>
            <a:pPr algn="l"/>
            <a:r>
              <a:rPr lang="es-ES" dirty="0" smtClean="0"/>
              <a:t>La parte donde toda guerra empieza</a:t>
            </a:r>
            <a:endParaRPr lang="es-ES" dirty="0"/>
          </a:p>
        </p:txBody>
      </p:sp>
      <p:sp>
        <p:nvSpPr>
          <p:cNvPr id="24" name="Google Shape;541;p43"/>
          <p:cNvSpPr txBox="1">
            <a:spLocks noGrp="1"/>
          </p:cNvSpPr>
          <p:nvPr>
            <p:ph type="title"/>
          </p:nvPr>
        </p:nvSpPr>
        <p:spPr>
          <a:xfrm>
            <a:off x="5539740" y="1090095"/>
            <a:ext cx="1736100" cy="1515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2000" dirty="0" smtClean="0"/>
              <a:t>05</a:t>
            </a:r>
            <a:endParaRPr sz="4500" b="0" dirty="0"/>
          </a:p>
        </p:txBody>
      </p:sp>
      <p:sp>
        <p:nvSpPr>
          <p:cNvPr id="25" name="24 Rectángulo"/>
          <p:cNvSpPr/>
          <p:nvPr/>
        </p:nvSpPr>
        <p:spPr>
          <a:xfrm>
            <a:off x="5095748" y="2547402"/>
            <a:ext cx="284244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500" b="1" dirty="0" smtClean="0">
                <a:solidFill>
                  <a:schemeClr val="tx1"/>
                </a:solidFill>
                <a:latin typeface="Oranienbaum" charset="0"/>
              </a:rPr>
              <a:t>APERTURAS</a:t>
            </a:r>
            <a:endParaRPr lang="es-ES" sz="4500" b="1" dirty="0">
              <a:solidFill>
                <a:schemeClr val="tx1"/>
              </a:solidFill>
              <a:latin typeface="Oranienbaum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121 M</a:t>
            </a:r>
            <a:endParaRPr dirty="0"/>
          </a:p>
        </p:txBody>
      </p:sp>
      <p:sp>
        <p:nvSpPr>
          <p:cNvPr id="359" name="Google Shape;359;p35"/>
          <p:cNvSpPr txBox="1">
            <a:spLocks noGrp="1"/>
          </p:cNvSpPr>
          <p:nvPr>
            <p:ph type="subTitle" idx="1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Son las posibilidades después de tres movimientos en ajedrez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4"/>
          <p:cNvSpPr txBox="1">
            <a:spLocks noGrp="1"/>
          </p:cNvSpPr>
          <p:nvPr>
            <p:ph type="subTitle" idx="1"/>
          </p:nvPr>
        </p:nvSpPr>
        <p:spPr>
          <a:xfrm>
            <a:off x="2167020" y="1017088"/>
            <a:ext cx="4825200" cy="1680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latin typeface="Oranienbaum" charset="0"/>
              </a:rPr>
              <a:t>¡GRACIAS!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6000" b="1" dirty="0" smtClean="0">
              <a:latin typeface="Oranienbaum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latin typeface="Oranienbaum" charset="0"/>
              </a:rPr>
              <a:t>06. PREGUNTAS</a:t>
            </a:r>
            <a:endParaRPr dirty="0"/>
          </a:p>
        </p:txBody>
      </p:sp>
      <p:sp>
        <p:nvSpPr>
          <p:cNvPr id="558" name="Google Shape;558;p44"/>
          <p:cNvSpPr/>
          <p:nvPr/>
        </p:nvSpPr>
        <p:spPr>
          <a:xfrm>
            <a:off x="38122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4"/>
          <p:cNvSpPr/>
          <p:nvPr/>
        </p:nvSpPr>
        <p:spPr>
          <a:xfrm>
            <a:off x="44824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4"/>
          <p:cNvSpPr/>
          <p:nvPr/>
        </p:nvSpPr>
        <p:spPr>
          <a:xfrm>
            <a:off x="51526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4"/>
          <p:cNvSpPr/>
          <p:nvPr/>
        </p:nvSpPr>
        <p:spPr>
          <a:xfrm>
            <a:off x="38122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4"/>
          <p:cNvSpPr/>
          <p:nvPr/>
        </p:nvSpPr>
        <p:spPr>
          <a:xfrm>
            <a:off x="44824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4"/>
          <p:cNvSpPr/>
          <p:nvPr/>
        </p:nvSpPr>
        <p:spPr>
          <a:xfrm>
            <a:off x="51526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>
            <a:spLocks noGrp="1"/>
          </p:cNvSpPr>
          <p:nvPr>
            <p:ph type="title"/>
          </p:nvPr>
        </p:nvSpPr>
        <p:spPr>
          <a:xfrm>
            <a:off x="7200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¿Qué es Jaque Mate?</a:t>
            </a:r>
            <a:endParaRPr b="1" dirty="0"/>
          </a:p>
        </p:txBody>
      </p:sp>
      <p:sp>
        <p:nvSpPr>
          <p:cNvPr id="331" name="Google Shape;331;p33"/>
          <p:cNvSpPr txBox="1">
            <a:spLocks noGrp="1"/>
          </p:cNvSpPr>
          <p:nvPr>
            <p:ph type="body" idx="1"/>
          </p:nvPr>
        </p:nvSpPr>
        <p:spPr>
          <a:xfrm>
            <a:off x="62856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None/>
            </a:pPr>
            <a:endParaRPr lang="es-ES" sz="1600" dirty="0" smtClean="0"/>
          </a:p>
          <a:p>
            <a:pPr algn="ctr">
              <a:buNone/>
            </a:pPr>
            <a:endParaRPr lang="es-ES" sz="1600" dirty="0" smtClean="0"/>
          </a:p>
          <a:p>
            <a:pPr algn="ctr">
              <a:buNone/>
            </a:pPr>
            <a:r>
              <a:rPr lang="es-ES" sz="1600" dirty="0" smtClean="0"/>
              <a:t>Este </a:t>
            </a:r>
            <a:r>
              <a:rPr lang="es-ES" sz="1600" dirty="0" smtClean="0"/>
              <a:t>proyecto está enfocado en mejorar las habilidades de los jugadores </a:t>
            </a:r>
            <a:r>
              <a:rPr lang="es-ES" sz="1600" b="1" dirty="0" smtClean="0"/>
              <a:t>novatos</a:t>
            </a:r>
            <a:r>
              <a:rPr lang="es-ES" sz="1600" dirty="0" smtClean="0"/>
              <a:t>, principiantes e iniciados en </a:t>
            </a:r>
            <a:r>
              <a:rPr lang="es-ES" sz="1600" dirty="0" smtClean="0"/>
              <a:t>el ajedrez.</a:t>
            </a:r>
          </a:p>
          <a:p>
            <a:pPr algn="ctr">
              <a:buNone/>
            </a:pPr>
            <a:endParaRPr lang="es-ES" sz="1600" dirty="0" smtClean="0"/>
          </a:p>
          <a:p>
            <a:pPr algn="ctr">
              <a:buNone/>
            </a:pPr>
            <a:r>
              <a:rPr lang="es-ES" sz="1600" dirty="0" smtClean="0"/>
              <a:t>No obstante muchos jugadores intermedios y </a:t>
            </a:r>
            <a:r>
              <a:rPr lang="es-ES" sz="1600" b="1" dirty="0" smtClean="0"/>
              <a:t>veteranos</a:t>
            </a:r>
            <a:r>
              <a:rPr lang="es-ES" sz="1600" dirty="0" smtClean="0"/>
              <a:t> encontrarán recursos que les van a ser útiles. </a:t>
            </a:r>
            <a:r>
              <a:rPr lang="es-ES" sz="1600" dirty="0" smtClean="0"/>
              <a:t/>
            </a:r>
            <a:br>
              <a:rPr lang="es-ES" sz="1600" dirty="0" smtClean="0"/>
            </a:br>
            <a:endParaRPr lang="es-ES" sz="1600" dirty="0" smtClean="0"/>
          </a:p>
          <a:p>
            <a:pPr algn="ctr">
              <a:buNone/>
            </a:pPr>
            <a:r>
              <a:rPr lang="es-ES" sz="1600" dirty="0" smtClean="0"/>
              <a:t>Para ello mi aplicación les facilitará unas </a:t>
            </a:r>
            <a:r>
              <a:rPr lang="es-ES" sz="1600" b="1" dirty="0" smtClean="0"/>
              <a:t>herramientas</a:t>
            </a:r>
            <a:r>
              <a:rPr lang="es-ES" sz="1600" dirty="0" smtClean="0"/>
              <a:t>, un entrenador de aperturas, una lista de problemas para mejorar su táctica y visualización, y podrán poner a prueba sus conocimientos contra un oponente manejado por el ordenador. </a:t>
            </a:r>
            <a:r>
              <a:rPr lang="es-ES" sz="1400" dirty="0" smtClean="0"/>
              <a:t/>
            </a:r>
            <a:br>
              <a:rPr lang="es-ES" sz="1400" dirty="0" smtClean="0"/>
            </a:br>
            <a:endParaRPr sz="1400" dirty="0"/>
          </a:p>
        </p:txBody>
      </p:sp>
      <p:grpSp>
        <p:nvGrpSpPr>
          <p:cNvPr id="332" name="Google Shape;332;p33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33" name="Google Shape;333;p33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Arquitectura y tecnologías</a:t>
            </a:r>
            <a:endParaRPr dirty="0"/>
          </a:p>
        </p:txBody>
      </p:sp>
      <p:sp>
        <p:nvSpPr>
          <p:cNvPr id="1268" name="Google Shape;1268;p63"/>
          <p:cNvSpPr txBox="1">
            <a:spLocks noGrp="1"/>
          </p:cNvSpPr>
          <p:nvPr>
            <p:ph type="subTitle" idx="1"/>
          </p:nvPr>
        </p:nvSpPr>
        <p:spPr>
          <a:xfrm>
            <a:off x="1182230" y="2232670"/>
            <a:ext cx="2815500" cy="822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Arquitectura web de cliente- servidor con enfoque MVC, utilizando </a:t>
            </a:r>
            <a:r>
              <a:rPr lang="en" b="1" dirty="0" smtClean="0"/>
              <a:t>PHP</a:t>
            </a:r>
            <a:r>
              <a:rPr lang="en" dirty="0" smtClean="0"/>
              <a:t>, </a:t>
            </a:r>
            <a:r>
              <a:rPr lang="en" b="1" dirty="0" smtClean="0"/>
              <a:t>JavaScript</a:t>
            </a:r>
            <a:r>
              <a:rPr lang="en" dirty="0" smtClean="0"/>
              <a:t>, </a:t>
            </a:r>
            <a:r>
              <a:rPr lang="en" b="1" dirty="0" smtClean="0"/>
              <a:t>MySQL</a:t>
            </a:r>
            <a:r>
              <a:rPr lang="en" dirty="0" smtClean="0"/>
              <a:t> y </a:t>
            </a:r>
            <a:r>
              <a:rPr lang="en" b="1" dirty="0" smtClean="0"/>
              <a:t>J</a:t>
            </a:r>
            <a:r>
              <a:rPr lang="es-ES" b="1" dirty="0" smtClean="0"/>
              <a:t>q</a:t>
            </a:r>
            <a:r>
              <a:rPr lang="en" b="1" dirty="0" smtClean="0"/>
              <a:t>uery</a:t>
            </a:r>
            <a:r>
              <a:rPr lang="en" dirty="0" smtClean="0"/>
              <a:t>.</a:t>
            </a:r>
          </a:p>
        </p:txBody>
      </p:sp>
      <p:grpSp>
        <p:nvGrpSpPr>
          <p:cNvPr id="1269" name="Google Shape;1269;p63"/>
          <p:cNvGrpSpPr/>
          <p:nvPr/>
        </p:nvGrpSpPr>
        <p:grpSpPr>
          <a:xfrm>
            <a:off x="3787141" y="1287779"/>
            <a:ext cx="4409656" cy="2624769"/>
            <a:chOff x="4854325" y="1936705"/>
            <a:chExt cx="3569700" cy="2142920"/>
          </a:xfrm>
        </p:grpSpPr>
        <p:sp>
          <p:nvSpPr>
            <p:cNvPr id="1270" name="Google Shape;1270;p63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3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3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63"/>
          <p:cNvGrpSpPr/>
          <p:nvPr/>
        </p:nvGrpSpPr>
        <p:grpSpPr>
          <a:xfrm>
            <a:off x="1273688" y="3426838"/>
            <a:ext cx="897350" cy="179100"/>
            <a:chOff x="1456300" y="2782838"/>
            <a:chExt cx="897350" cy="179100"/>
          </a:xfrm>
        </p:grpSpPr>
        <p:sp>
          <p:nvSpPr>
            <p:cNvPr id="1275" name="Google Shape;1275;p63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3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63"/>
          <p:cNvGrpSpPr/>
          <p:nvPr/>
        </p:nvGrpSpPr>
        <p:grpSpPr>
          <a:xfrm>
            <a:off x="1273688" y="1951788"/>
            <a:ext cx="897350" cy="179100"/>
            <a:chOff x="1456300" y="2782838"/>
            <a:chExt cx="897350" cy="179100"/>
          </a:xfrm>
        </p:grpSpPr>
        <p:sp>
          <p:nvSpPr>
            <p:cNvPr id="1279" name="Google Shape;1279;p63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3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3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63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1283" name="Google Shape;1283;p63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3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C:\Users\ergar\Downloads\arquitectura we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0519" y="1639887"/>
            <a:ext cx="3674517" cy="18195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Principales contenidos</a:t>
            </a:r>
            <a:endParaRPr dirty="0"/>
          </a:p>
        </p:txBody>
      </p:sp>
      <p:sp>
        <p:nvSpPr>
          <p:cNvPr id="346" name="Google Shape;346;p34"/>
          <p:cNvSpPr txBox="1">
            <a:spLocks noGrp="1"/>
          </p:cNvSpPr>
          <p:nvPr>
            <p:ph type="title" idx="7"/>
          </p:nvPr>
        </p:nvSpPr>
        <p:spPr>
          <a:xfrm>
            <a:off x="1448153" y="2438401"/>
            <a:ext cx="821633" cy="829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03</a:t>
            </a:r>
            <a:endParaRPr sz="4800" dirty="0"/>
          </a:p>
        </p:txBody>
      </p:sp>
      <p:sp>
        <p:nvSpPr>
          <p:cNvPr id="348" name="Google Shape;348;p34"/>
          <p:cNvSpPr txBox="1">
            <a:spLocks noGrp="1"/>
          </p:cNvSpPr>
          <p:nvPr>
            <p:ph type="subTitle" idx="9"/>
          </p:nvPr>
        </p:nvSpPr>
        <p:spPr>
          <a:xfrm>
            <a:off x="2315408" y="2490915"/>
            <a:ext cx="1977732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sz="2000" dirty="0" smtClean="0"/>
              <a:t>PROBLEMAS</a:t>
            </a:r>
            <a:endParaRPr sz="2000" dirty="0"/>
          </a:p>
        </p:txBody>
      </p:sp>
      <p:sp>
        <p:nvSpPr>
          <p:cNvPr id="349" name="Google Shape;349;p34"/>
          <p:cNvSpPr txBox="1">
            <a:spLocks noGrp="1"/>
          </p:cNvSpPr>
          <p:nvPr>
            <p:ph type="title" idx="13"/>
          </p:nvPr>
        </p:nvSpPr>
        <p:spPr>
          <a:xfrm>
            <a:off x="4403142" y="2386520"/>
            <a:ext cx="888704" cy="862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04</a:t>
            </a:r>
            <a:endParaRPr sz="4800" dirty="0"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5"/>
          </p:nvPr>
        </p:nvSpPr>
        <p:spPr>
          <a:xfrm>
            <a:off x="5529802" y="2490914"/>
            <a:ext cx="1357381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smtClean="0"/>
              <a:t>IA</a:t>
            </a:r>
            <a:endParaRPr sz="2000" dirty="0"/>
          </a:p>
        </p:txBody>
      </p:sp>
      <p:sp>
        <p:nvSpPr>
          <p:cNvPr id="352" name="Google Shape;352;p34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40;p34"/>
          <p:cNvSpPr txBox="1">
            <a:spLocks/>
          </p:cNvSpPr>
          <p:nvPr/>
        </p:nvSpPr>
        <p:spPr>
          <a:xfrm>
            <a:off x="2007367" y="4083778"/>
            <a:ext cx="2314957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1" name="Google Shape;346;p34"/>
          <p:cNvSpPr txBox="1">
            <a:spLocks/>
          </p:cNvSpPr>
          <p:nvPr/>
        </p:nvSpPr>
        <p:spPr>
          <a:xfrm>
            <a:off x="1477336" y="3485745"/>
            <a:ext cx="821633" cy="82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tabLst/>
              <a:defRPr/>
            </a:pPr>
            <a:r>
              <a:rPr kumimoji="0" lang="en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ranienbaum"/>
                <a:ea typeface="Oranienbaum"/>
                <a:cs typeface="Oranienbaum"/>
                <a:sym typeface="Oranienbaum"/>
              </a:rPr>
              <a:t>05</a:t>
            </a:r>
            <a:endParaRPr kumimoji="0" lang="en" sz="48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32" name="Google Shape;348;p34"/>
          <p:cNvSpPr txBox="1">
            <a:spLocks noGrp="1"/>
          </p:cNvSpPr>
          <p:nvPr>
            <p:ph type="subTitle" idx="9"/>
          </p:nvPr>
        </p:nvSpPr>
        <p:spPr>
          <a:xfrm>
            <a:off x="2344592" y="3538259"/>
            <a:ext cx="1423256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2000" dirty="0" smtClean="0"/>
              <a:t>APERTURAS</a:t>
            </a:r>
            <a:endParaRPr sz="2000" dirty="0"/>
          </a:p>
        </p:txBody>
      </p:sp>
      <p:sp>
        <p:nvSpPr>
          <p:cNvPr id="33" name="Google Shape;349;p34"/>
          <p:cNvSpPr txBox="1">
            <a:spLocks/>
          </p:cNvSpPr>
          <p:nvPr/>
        </p:nvSpPr>
        <p:spPr>
          <a:xfrm>
            <a:off x="4432325" y="3433864"/>
            <a:ext cx="888704" cy="86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tabLst/>
              <a:defRPr/>
            </a:pPr>
            <a:r>
              <a:rPr kumimoji="0" lang="en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ranienbaum"/>
                <a:ea typeface="Oranienbaum"/>
                <a:cs typeface="Oranienbaum"/>
                <a:sym typeface="Oranienbaum"/>
              </a:rPr>
              <a:t>06</a:t>
            </a:r>
            <a:endParaRPr kumimoji="0" lang="en" sz="48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34" name="Google Shape;351;p34"/>
          <p:cNvSpPr txBox="1">
            <a:spLocks noGrp="1"/>
          </p:cNvSpPr>
          <p:nvPr>
            <p:ph type="subTitle" idx="15"/>
          </p:nvPr>
        </p:nvSpPr>
        <p:spPr>
          <a:xfrm>
            <a:off x="5507104" y="3538258"/>
            <a:ext cx="1483841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PREGUNTAS</a:t>
            </a:r>
            <a:endParaRPr sz="2000" dirty="0"/>
          </a:p>
        </p:txBody>
      </p:sp>
      <p:sp>
        <p:nvSpPr>
          <p:cNvPr id="39" name="Google Shape;346;p34"/>
          <p:cNvSpPr txBox="1">
            <a:spLocks noGrp="1"/>
          </p:cNvSpPr>
          <p:nvPr>
            <p:ph type="title" idx="7"/>
          </p:nvPr>
        </p:nvSpPr>
        <p:spPr>
          <a:xfrm>
            <a:off x="1470851" y="1429967"/>
            <a:ext cx="821633" cy="829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01</a:t>
            </a:r>
            <a:endParaRPr sz="4800" dirty="0"/>
          </a:p>
        </p:txBody>
      </p:sp>
      <p:sp>
        <p:nvSpPr>
          <p:cNvPr id="40" name="Google Shape;348;p34"/>
          <p:cNvSpPr txBox="1">
            <a:spLocks noGrp="1"/>
          </p:cNvSpPr>
          <p:nvPr>
            <p:ph type="subTitle" idx="9"/>
          </p:nvPr>
        </p:nvSpPr>
        <p:spPr>
          <a:xfrm>
            <a:off x="2338106" y="1482481"/>
            <a:ext cx="1977732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sz="2000" dirty="0" smtClean="0"/>
              <a:t>INDEX</a:t>
            </a:r>
            <a:endParaRPr sz="2000" dirty="0"/>
          </a:p>
        </p:txBody>
      </p:sp>
      <p:sp>
        <p:nvSpPr>
          <p:cNvPr id="41" name="Google Shape;349;p34"/>
          <p:cNvSpPr txBox="1">
            <a:spLocks noGrp="1"/>
          </p:cNvSpPr>
          <p:nvPr>
            <p:ph type="title" idx="13"/>
          </p:nvPr>
        </p:nvSpPr>
        <p:spPr>
          <a:xfrm>
            <a:off x="4425840" y="1378086"/>
            <a:ext cx="888704" cy="862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02</a:t>
            </a:r>
            <a:endParaRPr sz="4800" dirty="0"/>
          </a:p>
        </p:txBody>
      </p:sp>
      <p:sp>
        <p:nvSpPr>
          <p:cNvPr id="42" name="Google Shape;351;p34"/>
          <p:cNvSpPr txBox="1">
            <a:spLocks noGrp="1"/>
          </p:cNvSpPr>
          <p:nvPr>
            <p:ph type="subTitle" idx="15"/>
          </p:nvPr>
        </p:nvSpPr>
        <p:spPr>
          <a:xfrm>
            <a:off x="5552500" y="1482480"/>
            <a:ext cx="1357381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smtClean="0"/>
              <a:t>USUARIOS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INDEX</a:t>
            </a:r>
            <a:endParaRPr dirty="0"/>
          </a:p>
        </p:txBody>
      </p:sp>
      <p:sp>
        <p:nvSpPr>
          <p:cNvPr id="365" name="Google Shape;365;p36"/>
          <p:cNvSpPr txBox="1">
            <a:spLocks noGrp="1"/>
          </p:cNvSpPr>
          <p:nvPr>
            <p:ph type="subTitle" idx="1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 página principal</a:t>
            </a:r>
            <a:endParaRPr dirty="0"/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712380" y="2773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Index.php</a:t>
            </a:r>
            <a:endParaRPr dirty="0"/>
          </a:p>
        </p:txBody>
      </p:sp>
      <p:grpSp>
        <p:nvGrpSpPr>
          <p:cNvPr id="392" name="Google Shape;392;p37"/>
          <p:cNvGrpSpPr/>
          <p:nvPr/>
        </p:nvGrpSpPr>
        <p:grpSpPr>
          <a:xfrm>
            <a:off x="815900" y="552085"/>
            <a:ext cx="7512200" cy="179100"/>
            <a:chOff x="815900" y="681625"/>
            <a:chExt cx="7512200" cy="179100"/>
          </a:xfrm>
        </p:grpSpPr>
        <p:sp>
          <p:nvSpPr>
            <p:cNvPr id="393" name="Google Shape;393;p37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922019"/>
            <a:ext cx="7892673" cy="3763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USUARIOS</a:t>
            </a:r>
            <a:endParaRPr dirty="0"/>
          </a:p>
        </p:txBody>
      </p:sp>
      <p:sp>
        <p:nvSpPr>
          <p:cNvPr id="365" name="Google Shape;365;p36"/>
          <p:cNvSpPr txBox="1">
            <a:spLocks noGrp="1"/>
          </p:cNvSpPr>
          <p:nvPr>
            <p:ph type="subTitle" idx="1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Usuarios, administración,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inicios de sesión...</a:t>
            </a:r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2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46"/>
          <p:cNvPicPr preferRelativeResize="0"/>
          <p:nvPr/>
        </p:nvPicPr>
        <p:blipFill rotWithShape="1">
          <a:blip r:embed="rId3">
            <a:alphaModFix/>
          </a:blip>
          <a:srcRect l="16992" r="16992" b="1058"/>
          <a:stretch/>
        </p:blipFill>
        <p:spPr>
          <a:xfrm>
            <a:off x="5623700" y="1345600"/>
            <a:ext cx="2685550" cy="26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6"/>
          <p:cNvPicPr preferRelativeResize="0"/>
          <p:nvPr/>
        </p:nvPicPr>
        <p:blipFill rotWithShape="1">
          <a:blip r:embed="rId4">
            <a:alphaModFix amt="65000"/>
          </a:blip>
          <a:srcRect l="16992" r="16992" b="1058"/>
          <a:stretch/>
        </p:blipFill>
        <p:spPr>
          <a:xfrm>
            <a:off x="5623700" y="1345600"/>
            <a:ext cx="2685550" cy="26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6"/>
          <p:cNvSpPr/>
          <p:nvPr/>
        </p:nvSpPr>
        <p:spPr>
          <a:xfrm>
            <a:off x="5420551" y="1126100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8109026" y="1126100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5406539" y="3778350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6"/>
          <p:cNvSpPr/>
          <p:nvPr/>
        </p:nvSpPr>
        <p:spPr>
          <a:xfrm>
            <a:off x="8095014" y="3778350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15 Rectángulo"/>
          <p:cNvSpPr/>
          <p:nvPr/>
        </p:nvSpPr>
        <p:spPr>
          <a:xfrm>
            <a:off x="1623485" y="727740"/>
            <a:ext cx="172354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2000" b="1" dirty="0" smtClean="0">
                <a:solidFill>
                  <a:schemeClr val="tx1"/>
                </a:solidFill>
                <a:latin typeface="Oranienbaum" charset="0"/>
              </a:rPr>
              <a:t>03</a:t>
            </a:r>
            <a:endParaRPr lang="es-ES" sz="12000" b="1" dirty="0">
              <a:solidFill>
                <a:schemeClr val="tx1"/>
              </a:solidFill>
              <a:latin typeface="Oranienbaum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1095248" y="2471202"/>
            <a:ext cx="294183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500" b="1" dirty="0" smtClean="0">
                <a:solidFill>
                  <a:schemeClr val="tx1"/>
                </a:solidFill>
                <a:latin typeface="Oranienbaum" charset="0"/>
              </a:rPr>
              <a:t>PROBLEMAS</a:t>
            </a:r>
            <a:endParaRPr lang="es-ES" sz="4500" b="1" dirty="0">
              <a:solidFill>
                <a:schemeClr val="tx1"/>
              </a:solidFill>
              <a:latin typeface="Oranienbaum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297180" y="338456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000" dirty="0" err="1" smtClean="0">
                <a:solidFill>
                  <a:schemeClr val="bg1"/>
                </a:solidFill>
                <a:latin typeface="Anaheim" charset="0"/>
              </a:rPr>
              <a:t>Aliados</a:t>
            </a:r>
            <a:r>
              <a:rPr lang="en-US" sz="20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naheim" charset="0"/>
              </a:rPr>
              <a:t>tácticos</a:t>
            </a:r>
            <a:r>
              <a:rPr lang="en-US" sz="2000" dirty="0" smtClean="0">
                <a:solidFill>
                  <a:schemeClr val="bg1"/>
                </a:solidFill>
                <a:latin typeface="Anaheim" charset="0"/>
              </a:rPr>
              <a:t> y mates</a:t>
            </a:r>
            <a:endParaRPr lang="en-US" sz="2000" dirty="0">
              <a:solidFill>
                <a:schemeClr val="bg1"/>
              </a:solidFill>
              <a:latin typeface="Anaheim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3"/>
          <p:cNvSpPr txBox="1">
            <a:spLocks noGrp="1"/>
          </p:cNvSpPr>
          <p:nvPr>
            <p:ph type="title"/>
          </p:nvPr>
        </p:nvSpPr>
        <p:spPr>
          <a:xfrm>
            <a:off x="1334760" y="1067235"/>
            <a:ext cx="6367800" cy="1515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2000" dirty="0" smtClean="0"/>
              <a:t>04</a:t>
            </a:r>
            <a:endParaRPr sz="4500" b="0" dirty="0"/>
          </a:p>
        </p:txBody>
      </p:sp>
      <p:sp>
        <p:nvSpPr>
          <p:cNvPr id="542" name="Google Shape;542;p43"/>
          <p:cNvSpPr/>
          <p:nvPr/>
        </p:nvSpPr>
        <p:spPr>
          <a:xfrm rot="-5400000" flipH="1">
            <a:off x="7553753" y="1597685"/>
            <a:ext cx="1310058" cy="3320287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3"/>
          <p:cNvSpPr/>
          <p:nvPr/>
        </p:nvSpPr>
        <p:spPr>
          <a:xfrm rot="5400000">
            <a:off x="259728" y="1597685"/>
            <a:ext cx="1310058" cy="3320287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3"/>
          <p:cNvSpPr/>
          <p:nvPr/>
        </p:nvSpPr>
        <p:spPr>
          <a:xfrm>
            <a:off x="720001" y="1256374"/>
            <a:ext cx="884812" cy="131004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3"/>
          <p:cNvSpPr/>
          <p:nvPr/>
        </p:nvSpPr>
        <p:spPr>
          <a:xfrm rot="10800000">
            <a:off x="7539176" y="1256374"/>
            <a:ext cx="884812" cy="131004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3"/>
          <p:cNvSpPr/>
          <p:nvPr/>
        </p:nvSpPr>
        <p:spPr>
          <a:xfrm>
            <a:off x="38122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3"/>
          <p:cNvSpPr/>
          <p:nvPr/>
        </p:nvSpPr>
        <p:spPr>
          <a:xfrm>
            <a:off x="44824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3"/>
          <p:cNvSpPr/>
          <p:nvPr/>
        </p:nvSpPr>
        <p:spPr>
          <a:xfrm>
            <a:off x="51526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3"/>
          <p:cNvSpPr/>
          <p:nvPr/>
        </p:nvSpPr>
        <p:spPr>
          <a:xfrm>
            <a:off x="38122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3"/>
          <p:cNvSpPr/>
          <p:nvPr/>
        </p:nvSpPr>
        <p:spPr>
          <a:xfrm>
            <a:off x="44824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3"/>
          <p:cNvSpPr/>
          <p:nvPr/>
        </p:nvSpPr>
        <p:spPr>
          <a:xfrm>
            <a:off x="51526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12 Rectángulo"/>
          <p:cNvSpPr/>
          <p:nvPr/>
        </p:nvSpPr>
        <p:spPr>
          <a:xfrm>
            <a:off x="4196588" y="2501682"/>
            <a:ext cx="65434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4500" b="1" dirty="0" smtClean="0">
                <a:solidFill>
                  <a:schemeClr val="tx1"/>
                </a:solidFill>
                <a:latin typeface="Oranienbaum" charset="0"/>
              </a:rPr>
              <a:t>IA</a:t>
            </a:r>
            <a:endParaRPr lang="es-ES" sz="4500" b="1" dirty="0">
              <a:solidFill>
                <a:schemeClr val="tx1"/>
              </a:solidFill>
              <a:latin typeface="Oranienbaum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278380" y="326264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000" dirty="0" err="1" smtClean="0">
                <a:solidFill>
                  <a:schemeClr val="bg1"/>
                </a:solidFill>
                <a:latin typeface="Anaheim" charset="0"/>
              </a:rPr>
              <a:t>Pondrá</a:t>
            </a:r>
            <a:r>
              <a:rPr lang="en-US" sz="2000" dirty="0" smtClean="0">
                <a:solidFill>
                  <a:schemeClr val="bg1"/>
                </a:solidFill>
                <a:latin typeface="Anaheim" charset="0"/>
              </a:rPr>
              <a:t> a </a:t>
            </a:r>
            <a:r>
              <a:rPr lang="en-US" sz="2000" dirty="0" err="1" smtClean="0">
                <a:solidFill>
                  <a:schemeClr val="bg1"/>
                </a:solidFill>
                <a:latin typeface="Anaheim" charset="0"/>
              </a:rPr>
              <a:t>prueba</a:t>
            </a:r>
            <a:r>
              <a:rPr lang="en-US" sz="20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naheim" charset="0"/>
              </a:rPr>
              <a:t>todo</a:t>
            </a:r>
            <a:r>
              <a:rPr lang="en-US" sz="2000" dirty="0" smtClean="0">
                <a:solidFill>
                  <a:schemeClr val="bg1"/>
                </a:solidFill>
                <a:latin typeface="Anaheim" charset="0"/>
              </a:rPr>
              <a:t> lo </a:t>
            </a:r>
            <a:r>
              <a:rPr lang="en-US" sz="2000" dirty="0" err="1" smtClean="0">
                <a:solidFill>
                  <a:schemeClr val="bg1"/>
                </a:solidFill>
                <a:latin typeface="Anaheim" charset="0"/>
              </a:rPr>
              <a:t>aprendido</a:t>
            </a:r>
            <a:endParaRPr lang="en-US" sz="2000" dirty="0">
              <a:solidFill>
                <a:schemeClr val="bg1"/>
              </a:solidFill>
              <a:latin typeface="Anaheim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merican Chess Day by Slidesgo">
  <a:themeElements>
    <a:clrScheme name="Simple Light">
      <a:dk1>
        <a:srgbClr val="523E32"/>
      </a:dk1>
      <a:lt1>
        <a:srgbClr val="816353"/>
      </a:lt1>
      <a:dk2>
        <a:srgbClr val="719972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187</Words>
  <Application>Microsoft Office PowerPoint</Application>
  <PresentationFormat>Presentación en pantalla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Oranienbaum</vt:lpstr>
      <vt:lpstr>Anaheim</vt:lpstr>
      <vt:lpstr>Roboto Condensed Light</vt:lpstr>
      <vt:lpstr>American Chess Day by Slidesgo</vt:lpstr>
      <vt:lpstr>JAQUE MATE</vt:lpstr>
      <vt:lpstr>¿Qué es Jaque Mate?</vt:lpstr>
      <vt:lpstr>Arquitectura y tecnologías</vt:lpstr>
      <vt:lpstr>Principales contenidos</vt:lpstr>
      <vt:lpstr>INDEX</vt:lpstr>
      <vt:lpstr>Index.php</vt:lpstr>
      <vt:lpstr>USUARIOS</vt:lpstr>
      <vt:lpstr>Diapositiva 8</vt:lpstr>
      <vt:lpstr>04</vt:lpstr>
      <vt:lpstr>Funcionamiento de la IA</vt:lpstr>
      <vt:lpstr>05</vt:lpstr>
      <vt:lpstr>121 M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JAQUE MATE</dc:title>
  <dc:creator>Sergio García</dc:creator>
  <cp:lastModifiedBy>Sergio García</cp:lastModifiedBy>
  <cp:revision>11</cp:revision>
  <dcterms:modified xsi:type="dcterms:W3CDTF">2024-06-12T18:11:45Z</dcterms:modified>
</cp:coreProperties>
</file>