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75" r:id="rId2"/>
    <p:sldId id="259" r:id="rId3"/>
    <p:sldId id="260" r:id="rId4"/>
    <p:sldId id="277" r:id="rId5"/>
    <p:sldId id="276" r:id="rId6"/>
    <p:sldId id="262" r:id="rId7"/>
    <p:sldId id="281" r:id="rId8"/>
    <p:sldId id="266" r:id="rId9"/>
    <p:sldId id="267" r:id="rId10"/>
    <p:sldId id="268" r:id="rId11"/>
    <p:sldId id="270" r:id="rId12"/>
    <p:sldId id="271" r:id="rId13"/>
    <p:sldId id="279" r:id="rId14"/>
    <p:sldId id="274" r:id="rId15"/>
    <p:sldId id="28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uvngACmIOhukboMGFT/40FAe3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6341A-F584-5000-4C66-2882A88B8E31}" v="18" dt="2021-09-07T16:48:25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Valencia" userId="S::james.valencia@pucp.edu.pe::1d768c4a-c670-430b-8755-3e093d150425" providerId="AD" clId="Web-{AB16341A-F584-5000-4C66-2882A88B8E31}"/>
    <pc:docChg chg="delSld modSld">
      <pc:chgData name="James Valencia" userId="S::james.valencia@pucp.edu.pe::1d768c4a-c670-430b-8755-3e093d150425" providerId="AD" clId="Web-{AB16341A-F584-5000-4C66-2882A88B8E31}" dt="2021-09-07T16:48:25.857" v="17"/>
      <pc:docMkLst>
        <pc:docMk/>
      </pc:docMkLst>
      <pc:sldChg chg="del">
        <pc:chgData name="James Valencia" userId="S::james.valencia@pucp.edu.pe::1d768c4a-c670-430b-8755-3e093d150425" providerId="AD" clId="Web-{AB16341A-F584-5000-4C66-2882A88B8E31}" dt="2021-09-07T16:47:41.543" v="0"/>
        <pc:sldMkLst>
          <pc:docMk/>
          <pc:sldMk cId="0" sldId="256"/>
        </pc:sldMkLst>
      </pc:sldChg>
      <pc:sldChg chg="delSp">
        <pc:chgData name="James Valencia" userId="S::james.valencia@pucp.edu.pe::1d768c4a-c670-430b-8755-3e093d150425" providerId="AD" clId="Web-{AB16341A-F584-5000-4C66-2882A88B8E31}" dt="2021-09-07T16:47:48.637" v="3"/>
        <pc:sldMkLst>
          <pc:docMk/>
          <pc:sldMk cId="0" sldId="259"/>
        </pc:sldMkLst>
        <pc:picChg chg="del">
          <ac:chgData name="James Valencia" userId="S::james.valencia@pucp.edu.pe::1d768c4a-c670-430b-8755-3e093d150425" providerId="AD" clId="Web-{AB16341A-F584-5000-4C66-2882A88B8E31}" dt="2021-09-07T16:47:48.637" v="3"/>
          <ac:picMkLst>
            <pc:docMk/>
            <pc:sldMk cId="0" sldId="259"/>
            <ac:picMk id="117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7:51.246" v="4"/>
        <pc:sldMkLst>
          <pc:docMk/>
          <pc:sldMk cId="0" sldId="260"/>
        </pc:sldMkLst>
        <pc:picChg chg="del">
          <ac:chgData name="James Valencia" userId="S::james.valencia@pucp.edu.pe::1d768c4a-c670-430b-8755-3e093d150425" providerId="AD" clId="Web-{AB16341A-F584-5000-4C66-2882A88B8E31}" dt="2021-09-07T16:47:51.246" v="4"/>
          <ac:picMkLst>
            <pc:docMk/>
            <pc:sldMk cId="0" sldId="260"/>
            <ac:picMk id="127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8:00.762" v="7"/>
        <pc:sldMkLst>
          <pc:docMk/>
          <pc:sldMk cId="0" sldId="262"/>
        </pc:sldMkLst>
        <pc:picChg chg="del">
          <ac:chgData name="James Valencia" userId="S::james.valencia@pucp.edu.pe::1d768c4a-c670-430b-8755-3e093d150425" providerId="AD" clId="Web-{AB16341A-F584-5000-4C66-2882A88B8E31}" dt="2021-09-07T16:48:00.762" v="7"/>
          <ac:picMkLst>
            <pc:docMk/>
            <pc:sldMk cId="0" sldId="262"/>
            <ac:picMk id="146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8:07.153" v="9"/>
        <pc:sldMkLst>
          <pc:docMk/>
          <pc:sldMk cId="0" sldId="266"/>
        </pc:sldMkLst>
        <pc:picChg chg="del">
          <ac:chgData name="James Valencia" userId="S::james.valencia@pucp.edu.pe::1d768c4a-c670-430b-8755-3e093d150425" providerId="AD" clId="Web-{AB16341A-F584-5000-4C66-2882A88B8E31}" dt="2021-09-07T16:48:07.153" v="9"/>
          <ac:picMkLst>
            <pc:docMk/>
            <pc:sldMk cId="0" sldId="266"/>
            <ac:picMk id="184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8:09.512" v="10"/>
        <pc:sldMkLst>
          <pc:docMk/>
          <pc:sldMk cId="0" sldId="267"/>
        </pc:sldMkLst>
        <pc:picChg chg="del">
          <ac:chgData name="James Valencia" userId="S::james.valencia@pucp.edu.pe::1d768c4a-c670-430b-8755-3e093d150425" providerId="AD" clId="Web-{AB16341A-F584-5000-4C66-2882A88B8E31}" dt="2021-09-07T16:48:09.512" v="10"/>
          <ac:picMkLst>
            <pc:docMk/>
            <pc:sldMk cId="0" sldId="267"/>
            <ac:picMk id="195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8:11.731" v="11"/>
        <pc:sldMkLst>
          <pc:docMk/>
          <pc:sldMk cId="0" sldId="268"/>
        </pc:sldMkLst>
        <pc:picChg chg="del">
          <ac:chgData name="James Valencia" userId="S::james.valencia@pucp.edu.pe::1d768c4a-c670-430b-8755-3e093d150425" providerId="AD" clId="Web-{AB16341A-F584-5000-4C66-2882A88B8E31}" dt="2021-09-07T16:48:11.731" v="11"/>
          <ac:picMkLst>
            <pc:docMk/>
            <pc:sldMk cId="0" sldId="268"/>
            <ac:picMk id="205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8:14.278" v="12"/>
        <pc:sldMkLst>
          <pc:docMk/>
          <pc:sldMk cId="0" sldId="270"/>
        </pc:sldMkLst>
        <pc:picChg chg="del">
          <ac:chgData name="James Valencia" userId="S::james.valencia@pucp.edu.pe::1d768c4a-c670-430b-8755-3e093d150425" providerId="AD" clId="Web-{AB16341A-F584-5000-4C66-2882A88B8E31}" dt="2021-09-07T16:48:14.278" v="12"/>
          <ac:picMkLst>
            <pc:docMk/>
            <pc:sldMk cId="0" sldId="270"/>
            <ac:picMk id="223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8:16.403" v="13"/>
        <pc:sldMkLst>
          <pc:docMk/>
          <pc:sldMk cId="0" sldId="271"/>
        </pc:sldMkLst>
        <pc:picChg chg="del">
          <ac:chgData name="James Valencia" userId="S::james.valencia@pucp.edu.pe::1d768c4a-c670-430b-8755-3e093d150425" providerId="AD" clId="Web-{AB16341A-F584-5000-4C66-2882A88B8E31}" dt="2021-09-07T16:48:16.403" v="13"/>
          <ac:picMkLst>
            <pc:docMk/>
            <pc:sldMk cId="0" sldId="271"/>
            <ac:picMk id="232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8:22.231" v="15"/>
        <pc:sldMkLst>
          <pc:docMk/>
          <pc:sldMk cId="0" sldId="274"/>
        </pc:sldMkLst>
        <pc:picChg chg="del">
          <ac:chgData name="James Valencia" userId="S::james.valencia@pucp.edu.pe::1d768c4a-c670-430b-8755-3e093d150425" providerId="AD" clId="Web-{AB16341A-F584-5000-4C66-2882A88B8E31}" dt="2021-09-07T16:48:22.231" v="15"/>
          <ac:picMkLst>
            <pc:docMk/>
            <pc:sldMk cId="0" sldId="274"/>
            <ac:picMk id="258" creationId="{00000000-0000-0000-0000-000000000000}"/>
          </ac:picMkLst>
        </pc:picChg>
      </pc:sldChg>
      <pc:sldChg chg="addSp delSp modSp">
        <pc:chgData name="James Valencia" userId="S::james.valencia@pucp.edu.pe::1d768c4a-c670-430b-8755-3e093d150425" providerId="AD" clId="Web-{AB16341A-F584-5000-4C66-2882A88B8E31}" dt="2021-09-07T16:47:46.418" v="2"/>
        <pc:sldMkLst>
          <pc:docMk/>
          <pc:sldMk cId="578419495" sldId="275"/>
        </pc:sldMkLst>
        <pc:spChg chg="add mod">
          <ac:chgData name="James Valencia" userId="S::james.valencia@pucp.edu.pe::1d768c4a-c670-430b-8755-3e093d150425" providerId="AD" clId="Web-{AB16341A-F584-5000-4C66-2882A88B8E31}" dt="2021-09-07T16:47:46.418" v="2"/>
          <ac:spMkLst>
            <pc:docMk/>
            <pc:sldMk cId="578419495" sldId="275"/>
            <ac:spMk id="3" creationId="{3C29E29D-4331-4FAA-8563-1A15C56864D2}"/>
          </ac:spMkLst>
        </pc:spChg>
        <pc:spChg chg="del">
          <ac:chgData name="James Valencia" userId="S::james.valencia@pucp.edu.pe::1d768c4a-c670-430b-8755-3e093d150425" providerId="AD" clId="Web-{AB16341A-F584-5000-4C66-2882A88B8E31}" dt="2021-09-07T16:47:46.418" v="2"/>
          <ac:spMkLst>
            <pc:docMk/>
            <pc:sldMk cId="578419495" sldId="275"/>
            <ac:spMk id="8" creationId="{00000000-0000-0000-0000-000000000000}"/>
          </ac:spMkLst>
        </pc:spChg>
        <pc:picChg chg="del">
          <ac:chgData name="James Valencia" userId="S::james.valencia@pucp.edu.pe::1d768c4a-c670-430b-8755-3e093d150425" providerId="AD" clId="Web-{AB16341A-F584-5000-4C66-2882A88B8E31}" dt="2021-09-07T16:47:44.684" v="1"/>
          <ac:picMkLst>
            <pc:docMk/>
            <pc:sldMk cId="578419495" sldId="275"/>
            <ac:picMk id="62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7:58.403" v="6"/>
        <pc:sldMkLst>
          <pc:docMk/>
          <pc:sldMk cId="2073524611" sldId="276"/>
        </pc:sldMkLst>
        <pc:picChg chg="del">
          <ac:chgData name="James Valencia" userId="S::james.valencia@pucp.edu.pe::1d768c4a-c670-430b-8755-3e093d150425" providerId="AD" clId="Web-{AB16341A-F584-5000-4C66-2882A88B8E31}" dt="2021-09-07T16:47:58.403" v="6"/>
          <ac:picMkLst>
            <pc:docMk/>
            <pc:sldMk cId="2073524611" sldId="276"/>
            <ac:picMk id="90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7:55.449" v="5"/>
        <pc:sldMkLst>
          <pc:docMk/>
          <pc:sldMk cId="88641606" sldId="277"/>
        </pc:sldMkLst>
        <pc:picChg chg="del">
          <ac:chgData name="James Valencia" userId="S::james.valencia@pucp.edu.pe::1d768c4a-c670-430b-8755-3e093d150425" providerId="AD" clId="Web-{AB16341A-F584-5000-4C66-2882A88B8E31}" dt="2021-09-07T16:47:55.449" v="5"/>
          <ac:picMkLst>
            <pc:docMk/>
            <pc:sldMk cId="88641606" sldId="277"/>
            <ac:picMk id="61" creationId="{00000000-0000-0000-0000-000000000000}"/>
          </ac:picMkLst>
        </pc:picChg>
      </pc:sldChg>
      <pc:sldChg chg="del">
        <pc:chgData name="James Valencia" userId="S::james.valencia@pucp.edu.pe::1d768c4a-c670-430b-8755-3e093d150425" providerId="AD" clId="Web-{AB16341A-F584-5000-4C66-2882A88B8E31}" dt="2021-09-07T16:48:25.857" v="17"/>
        <pc:sldMkLst>
          <pc:docMk/>
          <pc:sldMk cId="716963273" sldId="278"/>
        </pc:sldMkLst>
      </pc:sldChg>
      <pc:sldChg chg="delSp">
        <pc:chgData name="James Valencia" userId="S::james.valencia@pucp.edu.pe::1d768c4a-c670-430b-8755-3e093d150425" providerId="AD" clId="Web-{AB16341A-F584-5000-4C66-2882A88B8E31}" dt="2021-09-07T16:48:19.450" v="14"/>
        <pc:sldMkLst>
          <pc:docMk/>
          <pc:sldMk cId="2456649455" sldId="279"/>
        </pc:sldMkLst>
        <pc:picChg chg="del">
          <ac:chgData name="James Valencia" userId="S::james.valencia@pucp.edu.pe::1d768c4a-c670-430b-8755-3e093d150425" providerId="AD" clId="Web-{AB16341A-F584-5000-4C66-2882A88B8E31}" dt="2021-09-07T16:48:19.450" v="14"/>
          <ac:picMkLst>
            <pc:docMk/>
            <pc:sldMk cId="2456649455" sldId="279"/>
            <ac:picMk id="8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8:24.231" v="16"/>
        <pc:sldMkLst>
          <pc:docMk/>
          <pc:sldMk cId="1265071198" sldId="280"/>
        </pc:sldMkLst>
        <pc:picChg chg="del">
          <ac:chgData name="James Valencia" userId="S::james.valencia@pucp.edu.pe::1d768c4a-c670-430b-8755-3e093d150425" providerId="AD" clId="Web-{AB16341A-F584-5000-4C66-2882A88B8E31}" dt="2021-09-07T16:48:24.231" v="16"/>
          <ac:picMkLst>
            <pc:docMk/>
            <pc:sldMk cId="1265071198" sldId="280"/>
            <ac:picMk id="10" creationId="{00000000-0000-0000-0000-000000000000}"/>
          </ac:picMkLst>
        </pc:picChg>
      </pc:sldChg>
      <pc:sldChg chg="delSp">
        <pc:chgData name="James Valencia" userId="S::james.valencia@pucp.edu.pe::1d768c4a-c670-430b-8755-3e093d150425" providerId="AD" clId="Web-{AB16341A-F584-5000-4C66-2882A88B8E31}" dt="2021-09-07T16:48:04.840" v="8"/>
        <pc:sldMkLst>
          <pc:docMk/>
          <pc:sldMk cId="3056976776" sldId="281"/>
        </pc:sldMkLst>
        <pc:picChg chg="del">
          <ac:chgData name="James Valencia" userId="S::james.valencia@pucp.edu.pe::1d768c4a-c670-430b-8755-3e093d150425" providerId="AD" clId="Web-{AB16341A-F584-5000-4C66-2882A88B8E31}" dt="2021-09-07T16:48:04.840" v="8"/>
          <ac:picMkLst>
            <pc:docMk/>
            <pc:sldMk cId="3056976776" sldId="281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5136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ee42f15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ee42f15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61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9460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977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9351f2a6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79351f2a6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4" name="Google Shape;254;g79351f2a62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E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617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9351f2a6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79351f2a6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4" name="Google Shape;114;g79351f2a62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90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351f2a6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79351f2a6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4" name="Google Shape;124;g79351f2a62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11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55eaceba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755eaceba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31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7d4b43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7d4b43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95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310fb94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63310fb94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2" name="Google Shape;142;g63310fb94d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4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072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310fb94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2" name="Google Shape;192;g63310fb94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919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3310fb94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2" name="Google Shape;202;g63310fb94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24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3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9;p2"/>
          <p:cNvSpPr txBox="1">
            <a:spLocks noGrp="1"/>
          </p:cNvSpPr>
          <p:nvPr>
            <p:ph type="ctrTitle"/>
          </p:nvPr>
        </p:nvSpPr>
        <p:spPr>
          <a:xfrm>
            <a:off x="680484" y="1726225"/>
            <a:ext cx="8048857" cy="273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ru" dirty="0">
                <a:latin typeface="Ubuntu"/>
                <a:ea typeface="Ubuntu"/>
                <a:cs typeface="Ubuntu"/>
                <a:sym typeface="Ubuntu"/>
              </a:rPr>
              <a:t>Introducción a la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>
              <a:buSzPts val="5200"/>
            </a:pPr>
            <a:r>
              <a:rPr lang="ru" dirty="0">
                <a:latin typeface="Ubuntu"/>
                <a:ea typeface="Ubuntu"/>
                <a:cs typeface="Ubuntu"/>
                <a:sym typeface="Ubuntu"/>
              </a:rPr>
              <a:t>Ciencia de Datos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9E29D-4331-4FAA-8563-1A15C5686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41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310fb94d_0_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PE"/>
              <a:t>10</a:t>
            </a:fld>
            <a:endParaRPr dirty="0"/>
          </a:p>
        </p:txBody>
      </p:sp>
      <p:sp>
        <p:nvSpPr>
          <p:cNvPr id="206" name="Google Shape;206;g63310fb94d_0_76"/>
          <p:cNvSpPr txBox="1"/>
          <p:nvPr/>
        </p:nvSpPr>
        <p:spPr>
          <a:xfrm>
            <a:off x="2367925" y="240475"/>
            <a:ext cx="65517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P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Arboles de Decisión:Un proceso iterativo</a:t>
            </a:r>
            <a:endParaRPr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63310fb94d_0_76"/>
          <p:cNvSpPr txBox="1"/>
          <p:nvPr/>
        </p:nvSpPr>
        <p:spPr>
          <a:xfrm>
            <a:off x="224375" y="1169275"/>
            <a:ext cx="8695250" cy="514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400" b="0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Básicamente, la dinámica del árbol se divide en estos pasos: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400" b="0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1.- Se calculan </a:t>
            </a:r>
            <a:r>
              <a:rPr lang="es-PE" sz="2400" b="1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todos los ginis de las variables predictoras</a:t>
            </a:r>
            <a:r>
              <a:rPr lang="es-PE" sz="2400" b="0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 y se elige la variable que tenga </a:t>
            </a:r>
            <a:r>
              <a:rPr lang="es-PE" sz="2400" b="1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menor Gini como root</a:t>
            </a:r>
            <a:r>
              <a:rPr lang="es-PE" sz="2400" b="0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 (o como nodo a partir de la segunda iteración).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400" b="0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2.- Si el </a:t>
            </a:r>
            <a:r>
              <a:rPr lang="es-PE" sz="2400" b="1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nodo padre tiene menor impureza que los nodos hijos</a:t>
            </a:r>
            <a:r>
              <a:rPr lang="es-PE" sz="2400" b="0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, ese nodo padre “aborta” a sus hijos y se convierte en un </a:t>
            </a:r>
            <a:r>
              <a:rPr lang="es-PE" sz="2400" b="1" i="0" u="none" strike="noStrike" cap="none" dirty="0" err="1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leaf</a:t>
            </a:r>
            <a:r>
              <a:rPr lang="es-PE" sz="2400" b="1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,</a:t>
            </a:r>
            <a:r>
              <a:rPr lang="es-PE" sz="2400" b="0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 es decir, este padre </a:t>
            </a:r>
            <a:r>
              <a:rPr lang="es-PE" sz="2400" b="1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ya no tendrá hijos.</a:t>
            </a:r>
            <a:endParaRPr lang="es-PE" sz="2400" b="0" i="0" u="none" strike="noStrike" cap="none" dirty="0">
              <a:solidFill>
                <a:schemeClr val="dk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400" b="0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3.-Si el </a:t>
            </a:r>
            <a:r>
              <a:rPr lang="es-PE" sz="2400" b="1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nodo padre tiene mayor impureza</a:t>
            </a:r>
            <a:r>
              <a:rPr lang="es-PE" sz="2400" b="0" i="0" u="none" strike="noStrike" cap="none" dirty="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, entonces se queda y se vuelve a iterar con respecto a todas las variables restantes.</a:t>
            </a:r>
            <a:endParaRPr sz="24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>
            <a:spLocks noGrp="1"/>
          </p:cNvSpPr>
          <p:nvPr>
            <p:ph type="title"/>
          </p:nvPr>
        </p:nvSpPr>
        <p:spPr>
          <a:xfrm>
            <a:off x="2911132" y="184204"/>
            <a:ext cx="4024239" cy="8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PE" sz="40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Random</a:t>
            </a:r>
            <a:r>
              <a:rPr lang="es-PE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Forest</a:t>
            </a:r>
            <a:endParaRPr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1" name="Google Shape;22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PE"/>
              <a:t>11</a:t>
            </a:fld>
            <a:endParaRPr dirty="0"/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98613"/>
            <a:ext cx="8839198" cy="329055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0"/>
          <p:cNvSpPr txBox="1"/>
          <p:nvPr/>
        </p:nvSpPr>
        <p:spPr>
          <a:xfrm>
            <a:off x="152400" y="4809287"/>
            <a:ext cx="8839198" cy="180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1100"/>
              <a:buNone/>
              <a:defRPr sz="2400">
                <a:solidFill>
                  <a:schemeClr val="dk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s-PE" dirty="0">
                <a:sym typeface="Calibri"/>
              </a:rPr>
              <a:t>Es un conjunto de árboles entrenados con </a:t>
            </a:r>
            <a:r>
              <a:rPr lang="es-PE" b="1" dirty="0">
                <a:sym typeface="Calibri"/>
              </a:rPr>
              <a:t>diferentes partes de nuestra data</a:t>
            </a:r>
            <a:r>
              <a:rPr lang="es-PE" dirty="0">
                <a:sym typeface="Calibri"/>
              </a:rPr>
              <a:t>. Estos árboles </a:t>
            </a:r>
            <a:r>
              <a:rPr lang="es-PE" b="1" dirty="0">
                <a:sym typeface="Calibri"/>
              </a:rPr>
              <a:t>votan </a:t>
            </a:r>
            <a:r>
              <a:rPr lang="es-PE" dirty="0">
                <a:sym typeface="Calibri"/>
              </a:rPr>
              <a:t>si el </a:t>
            </a:r>
            <a:r>
              <a:rPr lang="es-PE" b="1" dirty="0">
                <a:sym typeface="Calibri"/>
              </a:rPr>
              <a:t>target final será 0 u 1, </a:t>
            </a:r>
            <a:r>
              <a:rPr lang="es-PE" dirty="0">
                <a:sym typeface="Calibri"/>
              </a:rPr>
              <a:t>dependiendo de si hay </a:t>
            </a:r>
            <a:r>
              <a:rPr lang="es-PE" b="1" dirty="0">
                <a:sym typeface="Calibri"/>
              </a:rPr>
              <a:t>más probabilidades</a:t>
            </a:r>
            <a:r>
              <a:rPr lang="es-PE" dirty="0">
                <a:sym typeface="Calibri"/>
              </a:rPr>
              <a:t> de que sean 0 o 1.</a:t>
            </a:r>
            <a:endParaRPr dirty="0"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body" idx="1"/>
          </p:nvPr>
        </p:nvSpPr>
        <p:spPr>
          <a:xfrm>
            <a:off x="457200" y="1250932"/>
            <a:ext cx="8229600" cy="51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PE" sz="3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Ventaja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P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Más robusto (evita el </a:t>
            </a:r>
            <a:r>
              <a:rPr lang="es-P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overfitting</a:t>
            </a:r>
            <a:r>
              <a:rPr lang="es-P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P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Nos dice mejor qué variables son más significativas para predecir el target (clase)</a:t>
            </a:r>
          </a:p>
          <a:p>
            <a:pPr marL="520700" lvl="1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PE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Desventaja</a:t>
            </a:r>
            <a:endParaRPr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P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se puede seguir la lógica como en un árbol de decisión</a:t>
            </a:r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P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 proceso de entrenamiento puede demorar mucho,  lo que implica un mayor costo computacional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1" name="Google Shape;23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PE"/>
              <a:t>12</a:t>
            </a:fld>
            <a:endParaRPr dirty="0"/>
          </a:p>
        </p:txBody>
      </p:sp>
      <p:sp>
        <p:nvSpPr>
          <p:cNvPr id="6" name="Google Shape;220;p10">
            <a:extLst>
              <a:ext uri="{FF2B5EF4-FFF2-40B4-BE49-F238E27FC236}">
                <a16:creationId xmlns:a16="http://schemas.microsoft.com/office/drawing/2014/main" id="{4EB1A537-99CD-44E1-A039-672FEC4904F4}"/>
              </a:ext>
            </a:extLst>
          </p:cNvPr>
          <p:cNvSpPr txBox="1">
            <a:spLocks/>
          </p:cNvSpPr>
          <p:nvPr/>
        </p:nvSpPr>
        <p:spPr>
          <a:xfrm>
            <a:off x="2911132" y="184204"/>
            <a:ext cx="4024239" cy="8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3600"/>
            </a:pPr>
            <a:r>
              <a:rPr lang="es-PE" sz="4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Random Forest</a:t>
            </a:r>
            <a:endParaRPr lang="es-PE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13</a:t>
            </a:fld>
            <a:endParaRPr lang="es-PE" dirty="0"/>
          </a:p>
        </p:txBody>
      </p:sp>
      <p:pic>
        <p:nvPicPr>
          <p:cNvPr id="2050" name="Picture 2" descr="Confusion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5" y="1189846"/>
            <a:ext cx="23812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nfusion Matrix Precis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" t="23531" r="8098" b="7591"/>
          <a:stretch/>
        </p:blipFill>
        <p:spPr bwMode="auto">
          <a:xfrm>
            <a:off x="3173075" y="1159841"/>
            <a:ext cx="2926080" cy="65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nfusion Matrix Reca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22453" r="4734" b="22207"/>
          <a:stretch/>
        </p:blipFill>
        <p:spPr bwMode="auto">
          <a:xfrm>
            <a:off x="6435325" y="1189846"/>
            <a:ext cx="2504050" cy="65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76;g63310fb94d_0_33"/>
          <p:cNvSpPr txBox="1"/>
          <p:nvPr/>
        </p:nvSpPr>
        <p:spPr>
          <a:xfrm>
            <a:off x="4319600" y="161925"/>
            <a:ext cx="4619775" cy="84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Matriz de confusión</a:t>
            </a:r>
            <a:endParaRPr sz="3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Equation_Accurac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957" y="2728064"/>
            <a:ext cx="4268735" cy="83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nfusion Matrix F1-scor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14818" r="8818" b="19003"/>
          <a:stretch/>
        </p:blipFill>
        <p:spPr bwMode="auto">
          <a:xfrm>
            <a:off x="4520500" y="1965246"/>
            <a:ext cx="3573194" cy="69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/>
          <a:srcRect l="2052" t="5225" r="2426" b="22547"/>
          <a:stretch/>
        </p:blipFill>
        <p:spPr>
          <a:xfrm>
            <a:off x="159487" y="4567035"/>
            <a:ext cx="8854159" cy="2127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159487" y="3716986"/>
                <a:ext cx="2064861" cy="709168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TPR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s-MX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s-MX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7" y="3716986"/>
                <a:ext cx="2064861" cy="709168"/>
              </a:xfrm>
              <a:prstGeom prst="rect">
                <a:avLst/>
              </a:prstGeom>
              <a:blipFill>
                <a:blip r:embed="rId9"/>
                <a:stretch>
                  <a:fillRect l="-8850" b="-60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2503933" y="3711863"/>
                <a:ext cx="2068067" cy="70916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FPR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</m:num>
                      <m:den>
                        <m:r>
                          <a:rPr lang="es-MX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  <m:r>
                          <a:rPr lang="es-MX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933" y="3711863"/>
                <a:ext cx="2068067" cy="709168"/>
              </a:xfrm>
              <a:prstGeom prst="rect">
                <a:avLst/>
              </a:prstGeom>
              <a:blipFill>
                <a:blip r:embed="rId10"/>
                <a:stretch>
                  <a:fillRect l="-9145" b="-60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4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9351f2a62_0_60"/>
          <p:cNvSpPr txBox="1">
            <a:spLocks noGrp="1"/>
          </p:cNvSpPr>
          <p:nvPr>
            <p:ph type="title"/>
          </p:nvPr>
        </p:nvSpPr>
        <p:spPr>
          <a:xfrm>
            <a:off x="2635250" y="274650"/>
            <a:ext cx="605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 dirty="0"/>
              <a:t>Curva ROC</a:t>
            </a:r>
            <a:endParaRPr dirty="0"/>
          </a:p>
        </p:txBody>
      </p:sp>
      <p:sp>
        <p:nvSpPr>
          <p:cNvPr id="257" name="Google Shape;257;g79351f2a62_0_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/>
              <a:t>14</a:t>
            </a:fld>
            <a:endParaRPr dirty="0"/>
          </a:p>
        </p:txBody>
      </p:sp>
      <p:pic>
        <p:nvPicPr>
          <p:cNvPr id="259" name="Google Shape;259;g79351f2a62_0_60"/>
          <p:cNvPicPr preferRelativeResize="0"/>
          <p:nvPr/>
        </p:nvPicPr>
        <p:blipFill rotWithShape="1">
          <a:blip r:embed="rId3">
            <a:alphaModFix/>
          </a:blip>
          <a:srcRect l="1364" t="6349" r="7692"/>
          <a:stretch/>
        </p:blipFill>
        <p:spPr>
          <a:xfrm>
            <a:off x="1328025" y="1204125"/>
            <a:ext cx="6867534" cy="53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PE" smtClean="0"/>
              <a:pPr/>
              <a:t>15</a:t>
            </a:fld>
            <a:endParaRPr lang="es-PE" dirty="0"/>
          </a:p>
        </p:txBody>
      </p:sp>
      <p:pic>
        <p:nvPicPr>
          <p:cNvPr id="3074" name="Picture 2" descr="AUC ROC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728790"/>
            <a:ext cx="1952625" cy="1914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UC ROC 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2643315"/>
            <a:ext cx="1952625" cy="1914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UC ROC random outp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4557840"/>
            <a:ext cx="1952625" cy="1914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56;g79351f2a62_0_60"/>
          <p:cNvSpPr txBox="1">
            <a:spLocks noGrp="1"/>
          </p:cNvSpPr>
          <p:nvPr>
            <p:ph type="title"/>
          </p:nvPr>
        </p:nvSpPr>
        <p:spPr>
          <a:xfrm>
            <a:off x="901670" y="145150"/>
            <a:ext cx="605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 dirty="0"/>
              <a:t>AUC</a:t>
            </a:r>
            <a:endParaRPr dirty="0"/>
          </a:p>
        </p:txBody>
      </p:sp>
      <p:sp>
        <p:nvSpPr>
          <p:cNvPr id="5" name="Rectángulo 4"/>
          <p:cNvSpPr/>
          <p:nvPr/>
        </p:nvSpPr>
        <p:spPr>
          <a:xfrm>
            <a:off x="457199" y="1056175"/>
            <a:ext cx="6276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Area</a:t>
            </a:r>
            <a:r>
              <a:rPr lang="es-PE" sz="24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PE" sz="2400" b="1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Under</a:t>
            </a:r>
            <a:r>
              <a:rPr lang="es-PE" sz="24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PE" sz="2400" b="1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lang="es-PE" sz="24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Curve (AUC)</a:t>
            </a:r>
            <a:r>
              <a:rPr lang="es-PE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evidencia la capacidad del modelo para clasificar (distinguir) entre las categorías 0 y 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57196" y="2330565"/>
            <a:ext cx="6276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sz="2400" b="1" u="sng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AUC = 1</a:t>
            </a:r>
            <a:r>
              <a:rPr lang="es-PE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Cuando el modelo </a:t>
            </a:r>
            <a:r>
              <a:rPr lang="es-PE" sz="24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puede clasificar todos los positivos y negativos correctamente</a:t>
            </a:r>
            <a:r>
              <a:rPr lang="es-PE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Sin embargo si AUC=0, quiere decir que clasifica todos los positivos como negativos y todos los negativos como positivos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57195" y="4709501"/>
            <a:ext cx="6276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sz="2400" b="1" u="sng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0.5 &lt; AUC &lt; 1</a:t>
            </a:r>
            <a:r>
              <a:rPr lang="es-PE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Cuando el modelo </a:t>
            </a:r>
            <a:r>
              <a:rPr lang="es-PE" sz="24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más probable</a:t>
            </a:r>
            <a:r>
              <a:rPr lang="es-PE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que pueda </a:t>
            </a:r>
            <a:r>
              <a:rPr lang="es-PE" sz="24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identificar correctamente los TP y TN</a:t>
            </a:r>
            <a:r>
              <a:rPr lang="es-PE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que se equivoque en FP y FN</a:t>
            </a:r>
            <a:endParaRPr lang="es-PE" sz="2400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7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351f2a62_0_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PE"/>
              <a:t>2</a:t>
            </a:fld>
            <a:endParaRPr dirty="0"/>
          </a:p>
        </p:txBody>
      </p:sp>
      <p:sp>
        <p:nvSpPr>
          <p:cNvPr id="118" name="Google Shape;118;g79351f2a62_0_43"/>
          <p:cNvSpPr txBox="1"/>
          <p:nvPr/>
        </p:nvSpPr>
        <p:spPr>
          <a:xfrm>
            <a:off x="2761525" y="230650"/>
            <a:ext cx="5857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es underfitting?</a:t>
            </a:r>
            <a:endParaRPr sz="4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79351f2a62_0_43"/>
          <p:cNvPicPr preferRelativeResize="0"/>
          <p:nvPr/>
        </p:nvPicPr>
        <p:blipFill rotWithShape="1">
          <a:blip r:embed="rId3">
            <a:alphaModFix/>
          </a:blip>
          <a:srcRect l="33134" r="33308"/>
          <a:stretch/>
        </p:blipFill>
        <p:spPr>
          <a:xfrm>
            <a:off x="458450" y="1367750"/>
            <a:ext cx="4556125" cy="4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30;p13"/>
          <p:cNvSpPr txBox="1">
            <a:spLocks/>
          </p:cNvSpPr>
          <p:nvPr/>
        </p:nvSpPr>
        <p:spPr>
          <a:xfrm>
            <a:off x="4835345" y="2406437"/>
            <a:ext cx="4308656" cy="263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 algn="just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Char char="•"/>
            </a:pPr>
            <a:r>
              <a:rPr lang="es-MX" sz="20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Ventaja</a:t>
            </a:r>
            <a:endParaRPr lang="es-MX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20700" lvl="1" indent="0" algn="just">
              <a:buSzPts val="1800"/>
            </a:pPr>
            <a:r>
              <a:rPr lang="es-MX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 modelo es fácil de entrenar y no requiere mayor capacidad de procesamiento.</a:t>
            </a:r>
          </a:p>
          <a:p>
            <a:pPr marL="520700" lvl="1" indent="0" algn="just">
              <a:buSzPts val="1800"/>
            </a:pPr>
            <a:endParaRPr lang="es-MX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just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Char char="•"/>
            </a:pPr>
            <a:r>
              <a:rPr lang="es-MX" sz="20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Desventaja</a:t>
            </a:r>
            <a:endParaRPr lang="es-MX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20700" lvl="1" indent="0" algn="just">
              <a:buSzPts val="1800"/>
            </a:pPr>
            <a:r>
              <a:rPr lang="es-MX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 modelo no es muy preciso y hay mayor probabilidad de no clasificar correctamente</a:t>
            </a:r>
          </a:p>
          <a:p>
            <a:pPr marL="520700" lvl="1" indent="0" algn="just">
              <a:buSzPts val="1800"/>
            </a:pPr>
            <a:endParaRPr lang="es-MX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9351f2a62_0_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PE"/>
              <a:t>3</a:t>
            </a:fld>
            <a:endParaRPr dirty="0"/>
          </a:p>
        </p:txBody>
      </p:sp>
      <p:sp>
        <p:nvSpPr>
          <p:cNvPr id="128" name="Google Shape;128;g79351f2a62_0_35"/>
          <p:cNvSpPr txBox="1"/>
          <p:nvPr/>
        </p:nvSpPr>
        <p:spPr>
          <a:xfrm>
            <a:off x="2761525" y="230650"/>
            <a:ext cx="5857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es overfitting?</a:t>
            </a:r>
            <a:endParaRPr sz="4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79351f2a62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74" y="1309649"/>
            <a:ext cx="5046701" cy="50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30;p13"/>
          <p:cNvSpPr txBox="1">
            <a:spLocks/>
          </p:cNvSpPr>
          <p:nvPr/>
        </p:nvSpPr>
        <p:spPr>
          <a:xfrm>
            <a:off x="4835345" y="2406437"/>
            <a:ext cx="4308656" cy="263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 algn="just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Char char="•"/>
            </a:pPr>
            <a:r>
              <a:rPr lang="es-MX" sz="20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Ventaja</a:t>
            </a:r>
            <a:endParaRPr lang="es-MX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20700" lvl="1" indent="0" algn="just">
              <a:buSzPts val="1800"/>
            </a:pPr>
            <a:r>
              <a:rPr lang="es-MX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 modelo es muy preciso y el error de clasificar es mínimo</a:t>
            </a:r>
          </a:p>
          <a:p>
            <a:pPr marL="520700" lvl="1" indent="0" algn="just">
              <a:buSzPts val="1800"/>
            </a:pPr>
            <a:endParaRPr lang="es-MX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just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Char char="•"/>
            </a:pPr>
            <a:r>
              <a:rPr lang="es-MX" sz="20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Desventaja</a:t>
            </a:r>
            <a:endParaRPr lang="es-MX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20700" lvl="1" indent="0" algn="just">
              <a:buSzPts val="1800"/>
            </a:pPr>
            <a:r>
              <a:rPr lang="es-MX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Solo funciona para determinado </a:t>
            </a:r>
            <a:r>
              <a:rPr lang="es-MX" sz="20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dataset</a:t>
            </a:r>
            <a:endParaRPr lang="es-MX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20700" lvl="1" indent="0" algn="just">
              <a:buSzPts val="1800"/>
            </a:pPr>
            <a:endParaRPr lang="es-MX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1809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s-PE" dirty="0">
                <a:latin typeface="Ubuntu"/>
                <a:ea typeface="Ubuntu"/>
                <a:cs typeface="Ubuntu"/>
                <a:sym typeface="Ubuntu"/>
              </a:rPr>
              <a:t>Aprendizaje Supervisado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" name="Google Shape;66;p15"/>
          <p:cNvSpPr txBox="1">
            <a:spLocks/>
          </p:cNvSpPr>
          <p:nvPr/>
        </p:nvSpPr>
        <p:spPr>
          <a:xfrm>
            <a:off x="245572" y="4394082"/>
            <a:ext cx="8652859" cy="10354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PE" sz="4500" dirty="0"/>
              <a:t>Modelos de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8864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 descr="Resultado de imagen para unsupervised learning supervised learn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25" y="1976976"/>
            <a:ext cx="8524550" cy="37154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219B8B-2295-40EE-B3D9-C18BB6CBD80D}"/>
              </a:ext>
            </a:extLst>
          </p:cNvPr>
          <p:cNvSpPr/>
          <p:nvPr/>
        </p:nvSpPr>
        <p:spPr>
          <a:xfrm>
            <a:off x="6625883" y="3573194"/>
            <a:ext cx="2110154" cy="8299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Clasification</a:t>
            </a:r>
            <a:endParaRPr lang="es-PE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310fb94d_0_40"/>
          <p:cNvSpPr txBox="1">
            <a:spLocks noGrp="1"/>
          </p:cNvSpPr>
          <p:nvPr>
            <p:ph type="ctrTitle"/>
          </p:nvPr>
        </p:nvSpPr>
        <p:spPr>
          <a:xfrm>
            <a:off x="685800" y="968350"/>
            <a:ext cx="7772400" cy="115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¿Qué es lo que pasa si tenemos que predecir data </a:t>
            </a:r>
            <a:r>
              <a:rPr lang="es-PE" sz="3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categórica</a:t>
            </a:r>
            <a:r>
              <a:rPr lang="es-PE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?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5" name="Google Shape;145;g63310fb94d_0_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PE"/>
              <a:t>6</a:t>
            </a:fld>
            <a:endParaRPr dirty="0"/>
          </a:p>
        </p:txBody>
      </p:sp>
      <p:pic>
        <p:nvPicPr>
          <p:cNvPr id="147" name="Google Shape;147;g63310fb94d_0_40"/>
          <p:cNvPicPr preferRelativeResize="0"/>
          <p:nvPr/>
        </p:nvPicPr>
        <p:blipFill rotWithShape="1">
          <a:blip r:embed="rId3">
            <a:alphaModFix/>
          </a:blip>
          <a:srcRect r="5365"/>
          <a:stretch/>
        </p:blipFill>
        <p:spPr>
          <a:xfrm>
            <a:off x="377252" y="2283727"/>
            <a:ext cx="5391175" cy="35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63310fb94d_0_40"/>
          <p:cNvSpPr txBox="1"/>
          <p:nvPr/>
        </p:nvSpPr>
        <p:spPr>
          <a:xfrm>
            <a:off x="5557409" y="2941415"/>
            <a:ext cx="3476625" cy="228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4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En caso tengamos:</a:t>
            </a:r>
            <a:endParaRPr sz="24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s-PE" sz="24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Una variable predictora (Weight) </a:t>
            </a:r>
            <a:endParaRPr sz="24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s-PE" sz="24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Debemos predecir si es obeso o no es obeso (</a:t>
            </a:r>
            <a:r>
              <a:rPr lang="es-PE" sz="2400" b="1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binario</a:t>
            </a:r>
            <a:r>
              <a:rPr lang="es-PE" sz="24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)</a:t>
            </a:r>
            <a:endParaRPr sz="24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</p:txBody>
      </p:sp>
      <p:sp>
        <p:nvSpPr>
          <p:cNvPr id="7" name="Google Shape;189;p1">
            <a:extLst>
              <a:ext uri="{FF2B5EF4-FFF2-40B4-BE49-F238E27FC236}">
                <a16:creationId xmlns:a16="http://schemas.microsoft.com/office/drawing/2014/main" id="{CEE7D5AC-EB22-49F0-8A03-572F7B40D1A7}"/>
              </a:ext>
            </a:extLst>
          </p:cNvPr>
          <p:cNvSpPr txBox="1"/>
          <p:nvPr/>
        </p:nvSpPr>
        <p:spPr>
          <a:xfrm>
            <a:off x="854025" y="6029661"/>
            <a:ext cx="7435949" cy="4841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PE" sz="24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Para estos casos utilizamos modelos de </a:t>
            </a:r>
            <a:r>
              <a:rPr lang="es-PE" sz="2400" b="1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clasificación</a:t>
            </a:r>
            <a:endParaRPr sz="2400" b="1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7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456" y="3471744"/>
            <a:ext cx="3678544" cy="89366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1437"/>
            <a:ext cx="5465457" cy="3609264"/>
          </a:xfrm>
          <a:prstGeom prst="rect">
            <a:avLst/>
          </a:prstGeom>
        </p:spPr>
      </p:pic>
      <p:sp>
        <p:nvSpPr>
          <p:cNvPr id="9" name="Google Shape;148;g63310fb94d_0_40"/>
          <p:cNvSpPr txBox="1"/>
          <p:nvPr/>
        </p:nvSpPr>
        <p:spPr>
          <a:xfrm>
            <a:off x="5543700" y="1340182"/>
            <a:ext cx="3143100" cy="166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El indicador que clasifica se denomina </a:t>
            </a:r>
            <a:r>
              <a:rPr lang="es-PE" sz="2000" b="1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punto de corte</a:t>
            </a: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:</a:t>
            </a:r>
            <a:endParaRPr sz="20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s-PE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Punto de corte (treehold) por defecto siempre es 0.5</a:t>
            </a:r>
            <a:endParaRPr sz="20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</p:txBody>
      </p:sp>
      <p:sp>
        <p:nvSpPr>
          <p:cNvPr id="10" name="Google Shape;220;p10">
            <a:extLst>
              <a:ext uri="{FF2B5EF4-FFF2-40B4-BE49-F238E27FC236}">
                <a16:creationId xmlns:a16="http://schemas.microsoft.com/office/drawing/2014/main" id="{78EA09B2-DBF5-4C6D-AEF2-E32D3BAE0F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0494" y="240475"/>
            <a:ext cx="4854234" cy="8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PE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Regresión Logística</a:t>
            </a:r>
            <a:endParaRPr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Google Shape;189;p1">
            <a:extLst>
              <a:ext uri="{FF2B5EF4-FFF2-40B4-BE49-F238E27FC236}">
                <a16:creationId xmlns:a16="http://schemas.microsoft.com/office/drawing/2014/main" id="{F6397270-EAE4-4758-98A0-D11F270AEDE2}"/>
              </a:ext>
            </a:extLst>
          </p:cNvPr>
          <p:cNvSpPr txBox="1"/>
          <p:nvPr/>
        </p:nvSpPr>
        <p:spPr>
          <a:xfrm>
            <a:off x="614289" y="4740701"/>
            <a:ext cx="7915422" cy="11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Para cada observación se calculará una </a:t>
            </a:r>
            <a:r>
              <a:rPr lang="es-PE" sz="2000" b="1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probabilidad</a:t>
            </a: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 de obtener </a:t>
            </a:r>
            <a:r>
              <a:rPr lang="es-PE" sz="2000" b="1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cada uno de los valores del target</a:t>
            </a: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. Como el </a:t>
            </a:r>
            <a:r>
              <a:rPr lang="es-PE" sz="2000" b="1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target es binario</a:t>
            </a: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 ambas probabilidades </a:t>
            </a:r>
            <a:r>
              <a:rPr lang="es-PE" sz="2000" b="1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suman 1.</a:t>
            </a:r>
            <a:endParaRPr lang="es-PE" sz="20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PE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PE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Si la probabilidad obtenida </a:t>
            </a:r>
            <a:r>
              <a:rPr lang="es-PE" sz="2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es menor al punto de corte</a:t>
            </a:r>
            <a:r>
              <a:rPr lang="es-PE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 entonces el modelo asignará el </a:t>
            </a:r>
            <a:r>
              <a:rPr lang="es-PE" sz="2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target contrario.</a:t>
            </a:r>
            <a:endParaRPr sz="2000" b="1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97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PE"/>
              <a:t>8</a:t>
            </a:fld>
            <a:endParaRPr dirty="0"/>
          </a:p>
        </p:txBody>
      </p:sp>
      <p:sp>
        <p:nvSpPr>
          <p:cNvPr id="186" name="Google Shape;186;p1"/>
          <p:cNvSpPr txBox="1"/>
          <p:nvPr/>
        </p:nvSpPr>
        <p:spPr>
          <a:xfrm>
            <a:off x="319100" y="1004900"/>
            <a:ext cx="83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Nos clasifica, en forma de árbol, qué caminos o patrones sigue la data para que se pueda predecir cierta categoría (o cierto número)</a:t>
            </a:r>
            <a:endParaRPr sz="20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</p:txBody>
      </p:sp>
      <p:pic>
        <p:nvPicPr>
          <p:cNvPr id="187" name="Google Shape;187;p1"/>
          <p:cNvPicPr preferRelativeResize="0"/>
          <p:nvPr/>
        </p:nvPicPr>
        <p:blipFill rotWithShape="1">
          <a:blip r:embed="rId3">
            <a:alphaModFix/>
          </a:blip>
          <a:srcRect l="2555" t="5909" r="3817" b="3125"/>
          <a:stretch/>
        </p:blipFill>
        <p:spPr>
          <a:xfrm>
            <a:off x="319100" y="1979175"/>
            <a:ext cx="6109835" cy="290293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"/>
          <p:cNvSpPr txBox="1"/>
          <p:nvPr/>
        </p:nvSpPr>
        <p:spPr>
          <a:xfrm>
            <a:off x="6795575" y="2690740"/>
            <a:ext cx="1891225" cy="169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600"/>
              <a:buNone/>
              <a:defRPr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s-PE" dirty="0">
                <a:sym typeface="Calibri"/>
              </a:rPr>
              <a:t>Los elementos son: </a:t>
            </a:r>
            <a:endParaRPr dirty="0"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>
                <a:sym typeface="Calibri"/>
              </a:rPr>
              <a:t>Root</a:t>
            </a:r>
            <a:endParaRPr dirty="0"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>
                <a:sym typeface="Calibri"/>
              </a:rPr>
              <a:t>Nodes</a:t>
            </a:r>
            <a:endParaRPr dirty="0"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>
                <a:sym typeface="Calibri"/>
              </a:rPr>
              <a:t>Leaf</a:t>
            </a:r>
            <a:endParaRPr dirty="0">
              <a:sym typeface="Calibri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319100" y="5210149"/>
            <a:ext cx="8367700" cy="14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El criterio más importante es el grado de impureza ( </a:t>
            </a:r>
            <a:r>
              <a:rPr lang="es-PE" sz="2000" b="1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Gini ):  </a:t>
            </a: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Determina qué tan bien alguna variable (columna) separar el target.</a:t>
            </a:r>
            <a:endParaRPr sz="20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El gini se calcula: </a:t>
            </a:r>
            <a:r>
              <a:rPr lang="es-PE" sz="2000" b="1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1 - (probabilidad|1)^2 - (probabilidad|0)^2</a:t>
            </a:r>
            <a:endParaRPr sz="2000" b="1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</p:txBody>
      </p:sp>
      <p:sp>
        <p:nvSpPr>
          <p:cNvPr id="11" name="Google Shape;220;p10">
            <a:extLst>
              <a:ext uri="{FF2B5EF4-FFF2-40B4-BE49-F238E27FC236}">
                <a16:creationId xmlns:a16="http://schemas.microsoft.com/office/drawing/2014/main" id="{7951767D-5454-439A-913D-1524B2B9A240}"/>
              </a:ext>
            </a:extLst>
          </p:cNvPr>
          <p:cNvSpPr txBox="1">
            <a:spLocks/>
          </p:cNvSpPr>
          <p:nvPr/>
        </p:nvSpPr>
        <p:spPr>
          <a:xfrm>
            <a:off x="2450494" y="240475"/>
            <a:ext cx="4854234" cy="8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3600"/>
            </a:pPr>
            <a:r>
              <a:rPr lang="es-MX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Árboles de Decisión</a:t>
            </a:r>
            <a:endParaRPr lang="es-PE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310fb94d_0_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PE"/>
              <a:t>9</a:t>
            </a:fld>
            <a:endParaRPr dirty="0"/>
          </a:p>
        </p:txBody>
      </p:sp>
      <p:sp>
        <p:nvSpPr>
          <p:cNvPr id="196" name="Google Shape;196;g63310fb94d_0_71"/>
          <p:cNvSpPr txBox="1"/>
          <p:nvPr/>
        </p:nvSpPr>
        <p:spPr>
          <a:xfrm>
            <a:off x="2367925" y="240475"/>
            <a:ext cx="65517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P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Arboles de Decisión:Un proceso iterativo</a:t>
            </a:r>
            <a:endParaRPr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63310fb94d_0_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6172" y="917914"/>
            <a:ext cx="4734055" cy="538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63310fb94d_0_71"/>
          <p:cNvSpPr txBox="1"/>
          <p:nvPr/>
        </p:nvSpPr>
        <p:spPr>
          <a:xfrm>
            <a:off x="628357" y="2384431"/>
            <a:ext cx="3514800" cy="29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Nuestro árbol va a iterar por sobre cada columna y </a:t>
            </a:r>
            <a:r>
              <a:rPr lang="es-PE" sz="2000" b="1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calcular el Gini </a:t>
            </a: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en base a los diferentes valores que tengamos: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Gini (Clase=1): 0.364</a:t>
            </a:r>
            <a:endParaRPr sz="20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Gini (G=Hombre):0.360</a:t>
            </a:r>
            <a:endParaRPr sz="20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s-PE" sz="2000" b="0" i="0" u="none" strike="noStrike" cap="none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Calibri"/>
              </a:rPr>
              <a:t>Gini(EstáSolo=1):0.381</a:t>
            </a:r>
            <a:endParaRPr sz="2000" b="0" i="0" u="none" strike="noStrike" cap="none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653</Words>
  <Application>Microsoft Office PowerPoint</Application>
  <PresentationFormat>Presentación en pantalla (4:3)</PresentationFormat>
  <Paragraphs>90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Introducción a la Ciencia de Datos</vt:lpstr>
      <vt:lpstr>Presentación de PowerPoint</vt:lpstr>
      <vt:lpstr>Presentación de PowerPoint</vt:lpstr>
      <vt:lpstr>Aprendizaje Supervisado</vt:lpstr>
      <vt:lpstr>Presentación de PowerPoint</vt:lpstr>
      <vt:lpstr>¿Qué es lo que pasa si tenemos que predecir data categórica?</vt:lpstr>
      <vt:lpstr>Regresión Logística</vt:lpstr>
      <vt:lpstr>Presentación de PowerPoint</vt:lpstr>
      <vt:lpstr>Presentación de PowerPoint</vt:lpstr>
      <vt:lpstr>Presentación de PowerPoint</vt:lpstr>
      <vt:lpstr>Random Forest</vt:lpstr>
      <vt:lpstr>Presentación de PowerPoint</vt:lpstr>
      <vt:lpstr>Presentación de PowerPoint</vt:lpstr>
      <vt:lpstr>Curva ROC</vt:lpstr>
      <vt:lpstr>AUC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Sobrevilla Cabezudo</dc:creator>
  <cp:lastModifiedBy>JAMES JEREMY VALENCIA BECERRA</cp:lastModifiedBy>
  <cp:revision>29</cp:revision>
  <dcterms:created xsi:type="dcterms:W3CDTF">2016-03-21T17:04:11Z</dcterms:created>
  <dcterms:modified xsi:type="dcterms:W3CDTF">2021-09-07T16:48:30Z</dcterms:modified>
</cp:coreProperties>
</file>