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2425" y="134675"/>
            <a:ext cx="1372848" cy="6475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610" y="387589"/>
            <a:ext cx="4261333" cy="2614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9754" y="1125987"/>
            <a:ext cx="4784491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792" y="1275584"/>
            <a:ext cx="7981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5" dirty="0">
                <a:latin typeface="Microsoft Sans Serif"/>
                <a:cs typeface="Microsoft Sans Serif"/>
              </a:rPr>
              <a:t>Sesión</a:t>
            </a:r>
            <a:r>
              <a:rPr sz="3000" b="0" spc="-105" dirty="0">
                <a:latin typeface="Microsoft Sans Serif"/>
                <a:cs typeface="Microsoft Sans Serif"/>
              </a:rPr>
              <a:t> </a:t>
            </a:r>
            <a:r>
              <a:rPr sz="3000" b="0" spc="-40" dirty="0">
                <a:latin typeface="Microsoft Sans Serif"/>
                <a:cs typeface="Microsoft Sans Serif"/>
              </a:rPr>
              <a:t>7:</a:t>
            </a:r>
            <a:r>
              <a:rPr sz="3000" b="0" spc="-105" dirty="0">
                <a:latin typeface="Microsoft Sans Serif"/>
                <a:cs typeface="Microsoft Sans Serif"/>
              </a:rPr>
              <a:t> </a:t>
            </a:r>
            <a:r>
              <a:rPr sz="3000" b="0" spc="65" dirty="0">
                <a:latin typeface="Microsoft Sans Serif"/>
                <a:cs typeface="Microsoft Sans Serif"/>
              </a:rPr>
              <a:t>Introducción</a:t>
            </a:r>
            <a:r>
              <a:rPr sz="3000" b="0" spc="-105" dirty="0">
                <a:latin typeface="Microsoft Sans Serif"/>
                <a:cs typeface="Microsoft Sans Serif"/>
              </a:rPr>
              <a:t> a </a:t>
            </a:r>
            <a:r>
              <a:rPr sz="3000" b="0" spc="-45" dirty="0">
                <a:latin typeface="Microsoft Sans Serif"/>
                <a:cs typeface="Microsoft Sans Serif"/>
              </a:rPr>
              <a:t>las</a:t>
            </a:r>
            <a:r>
              <a:rPr sz="3000" b="0" spc="-105" dirty="0">
                <a:latin typeface="Microsoft Sans Serif"/>
                <a:cs typeface="Microsoft Sans Serif"/>
              </a:rPr>
              <a:t> </a:t>
            </a:r>
            <a:r>
              <a:rPr sz="3000" b="0" spc="-70" dirty="0">
                <a:latin typeface="Microsoft Sans Serif"/>
                <a:cs typeface="Microsoft Sans Serif"/>
              </a:rPr>
              <a:t>Redes</a:t>
            </a:r>
            <a:r>
              <a:rPr sz="3000" b="0" spc="-100" dirty="0">
                <a:latin typeface="Microsoft Sans Serif"/>
                <a:cs typeface="Microsoft Sans Serif"/>
              </a:rPr>
              <a:t> </a:t>
            </a:r>
            <a:r>
              <a:rPr sz="3000" b="0" spc="15" dirty="0">
                <a:latin typeface="Microsoft Sans Serif"/>
                <a:cs typeface="Microsoft Sans Serif"/>
              </a:rPr>
              <a:t>Neuronales.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833" y="2573715"/>
            <a:ext cx="2866312" cy="18442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5755" y="1971924"/>
            <a:ext cx="3830327" cy="2992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325" y="346250"/>
            <a:ext cx="5689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Arial MT"/>
                <a:cs typeface="Arial MT"/>
              </a:rPr>
              <a:t>¿Qué</a:t>
            </a:r>
            <a:r>
              <a:rPr sz="2800" b="0" spc="-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es</a:t>
            </a:r>
            <a:r>
              <a:rPr sz="2800" b="0" spc="-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una</a:t>
            </a:r>
            <a:r>
              <a:rPr sz="2800" b="0" spc="-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función</a:t>
            </a:r>
            <a:r>
              <a:rPr sz="2800" b="0" spc="-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-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activación?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975" y="1085500"/>
            <a:ext cx="5216774" cy="2317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6000" y="4036150"/>
            <a:ext cx="5613650" cy="9957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53437" y="3521412"/>
            <a:ext cx="611505" cy="410209"/>
            <a:chOff x="5553437" y="3521412"/>
            <a:chExt cx="611505" cy="410209"/>
          </a:xfrm>
        </p:grpSpPr>
        <p:sp>
          <p:nvSpPr>
            <p:cNvPr id="7" name="object 7"/>
            <p:cNvSpPr/>
            <p:nvPr/>
          </p:nvSpPr>
          <p:spPr>
            <a:xfrm>
              <a:off x="5558199" y="3526175"/>
              <a:ext cx="601980" cy="400685"/>
            </a:xfrm>
            <a:custGeom>
              <a:avLst/>
              <a:gdLst/>
              <a:ahLst/>
              <a:cxnLst/>
              <a:rect l="l" t="t" r="r" b="b"/>
              <a:pathLst>
                <a:path w="601979" h="400685">
                  <a:moveTo>
                    <a:pt x="300899" y="400499"/>
                  </a:moveTo>
                  <a:lnTo>
                    <a:pt x="0" y="200249"/>
                  </a:lnTo>
                  <a:lnTo>
                    <a:pt x="150449" y="200249"/>
                  </a:lnTo>
                  <a:lnTo>
                    <a:pt x="150449" y="0"/>
                  </a:lnTo>
                  <a:lnTo>
                    <a:pt x="451349" y="0"/>
                  </a:lnTo>
                  <a:lnTo>
                    <a:pt x="451349" y="200249"/>
                  </a:lnTo>
                  <a:lnTo>
                    <a:pt x="601799" y="200249"/>
                  </a:lnTo>
                  <a:lnTo>
                    <a:pt x="300899" y="400499"/>
                  </a:lnTo>
                  <a:close/>
                </a:path>
              </a:pathLst>
            </a:custGeom>
            <a:solidFill>
              <a:srgbClr val="6F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8199" y="3526175"/>
              <a:ext cx="601980" cy="400685"/>
            </a:xfrm>
            <a:custGeom>
              <a:avLst/>
              <a:gdLst/>
              <a:ahLst/>
              <a:cxnLst/>
              <a:rect l="l" t="t" r="r" b="b"/>
              <a:pathLst>
                <a:path w="601979" h="400685">
                  <a:moveTo>
                    <a:pt x="0" y="200249"/>
                  </a:moveTo>
                  <a:lnTo>
                    <a:pt x="150449" y="200249"/>
                  </a:lnTo>
                  <a:lnTo>
                    <a:pt x="150449" y="0"/>
                  </a:lnTo>
                  <a:lnTo>
                    <a:pt x="451349" y="0"/>
                  </a:lnTo>
                  <a:lnTo>
                    <a:pt x="451349" y="200249"/>
                  </a:lnTo>
                  <a:lnTo>
                    <a:pt x="601799" y="200249"/>
                  </a:lnTo>
                  <a:lnTo>
                    <a:pt x="300899" y="400499"/>
                  </a:lnTo>
                  <a:lnTo>
                    <a:pt x="0" y="200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7999" y="1767888"/>
            <a:ext cx="2562860" cy="1705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Arial MT"/>
                <a:cs typeface="Arial MT"/>
              </a:rPr>
              <a:t>Tenemos </a:t>
            </a:r>
            <a:r>
              <a:rPr sz="1400" spc="-5" dirty="0">
                <a:latin typeface="Arial MT"/>
                <a:cs typeface="Arial MT"/>
              </a:rPr>
              <a:t>diversas funciones de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activación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disponibles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Keras: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 MT"/>
              <a:cs typeface="Arial MT"/>
            </a:endParaRPr>
          </a:p>
          <a:p>
            <a:pPr marL="465455" indent="-306070">
              <a:lnSpc>
                <a:spcPts val="1664"/>
              </a:lnSpc>
              <a:buChar char="-"/>
              <a:tabLst>
                <a:tab pos="465455" algn="l"/>
                <a:tab pos="466090" algn="l"/>
              </a:tabLst>
            </a:pPr>
            <a:r>
              <a:rPr sz="1400" spc="-5" dirty="0">
                <a:latin typeface="Arial MT"/>
                <a:cs typeface="Arial MT"/>
              </a:rPr>
              <a:t>Sigmoi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5" dirty="0">
                <a:latin typeface="Arial MT"/>
                <a:cs typeface="Arial MT"/>
              </a:rPr>
              <a:t> function</a:t>
            </a:r>
            <a:endParaRPr sz="1400">
              <a:latin typeface="Arial MT"/>
              <a:cs typeface="Arial MT"/>
            </a:endParaRPr>
          </a:p>
          <a:p>
            <a:pPr marL="465455" indent="-306070">
              <a:lnSpc>
                <a:spcPts val="1650"/>
              </a:lnSpc>
              <a:buChar char="-"/>
              <a:tabLst>
                <a:tab pos="465455" algn="l"/>
                <a:tab pos="466090" algn="l"/>
              </a:tabLst>
            </a:pPr>
            <a:r>
              <a:rPr sz="1400" spc="-5" dirty="0">
                <a:latin typeface="Arial MT"/>
                <a:cs typeface="Arial MT"/>
              </a:rPr>
              <a:t>Softma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5" dirty="0">
                <a:latin typeface="Arial MT"/>
                <a:cs typeface="Arial MT"/>
              </a:rPr>
              <a:t> function</a:t>
            </a:r>
            <a:endParaRPr sz="1400">
              <a:latin typeface="Arial MT"/>
              <a:cs typeface="Arial MT"/>
            </a:endParaRPr>
          </a:p>
          <a:p>
            <a:pPr marL="469900" indent="-288290">
              <a:lnSpc>
                <a:spcPts val="1650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Exponential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</a:t>
            </a:r>
            <a:endParaRPr sz="1400">
              <a:latin typeface="Arial MT"/>
              <a:cs typeface="Arial MT"/>
            </a:endParaRPr>
          </a:p>
          <a:p>
            <a:pPr marL="469900" indent="-288290">
              <a:lnSpc>
                <a:spcPts val="1650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45" dirty="0">
                <a:latin typeface="Arial MT"/>
                <a:cs typeface="Arial MT"/>
              </a:rPr>
              <a:t>Tanh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tangent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</a:t>
            </a:r>
            <a:endParaRPr sz="1400">
              <a:latin typeface="Arial MT"/>
              <a:cs typeface="Arial MT"/>
            </a:endParaRPr>
          </a:p>
          <a:p>
            <a:pPr marL="469900" indent="-288290">
              <a:lnSpc>
                <a:spcPts val="1664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ReLu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4414" y="300953"/>
            <a:ext cx="3445222" cy="2339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4414" y="662903"/>
            <a:ext cx="1577875" cy="2437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924475"/>
            <a:ext cx="3825999" cy="39847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075" y="1324053"/>
            <a:ext cx="3661649" cy="3185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6475" y="869050"/>
            <a:ext cx="4697174" cy="3962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2909" y="356228"/>
            <a:ext cx="3844825" cy="2123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943" y="358460"/>
            <a:ext cx="1834046" cy="2607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000" y="995462"/>
            <a:ext cx="4062729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dirty="0">
                <a:latin typeface="Arial"/>
                <a:cs typeface="Arial"/>
              </a:rPr>
              <a:t>Momentum: </a:t>
            </a:r>
            <a:r>
              <a:rPr sz="1400" spc="-5" dirty="0">
                <a:latin typeface="Arial MT"/>
                <a:cs typeface="Arial MT"/>
              </a:rPr>
              <a:t>Obtiene las gradientes del </a:t>
            </a:r>
            <a:r>
              <a:rPr sz="1400" dirty="0">
                <a:latin typeface="Arial MT"/>
                <a:cs typeface="Arial MT"/>
              </a:rPr>
              <a:t>vector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 momento, y </a:t>
            </a:r>
            <a:r>
              <a:rPr sz="1400" spc="-5" dirty="0">
                <a:latin typeface="Arial MT"/>
                <a:cs typeface="Arial MT"/>
              </a:rPr>
              <a:t>actualiza los pesos </a:t>
            </a:r>
            <a:r>
              <a:rPr sz="1400" dirty="0">
                <a:latin typeface="Arial MT"/>
                <a:cs typeface="Arial MT"/>
              </a:rPr>
              <a:t>simplemente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añadiendolo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la ecuación. En otras palabras, este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optimizador es para acelerar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no para hacer </a:t>
            </a:r>
            <a:r>
              <a:rPr sz="1400" dirty="0">
                <a:latin typeface="Arial MT"/>
                <a:cs typeface="Arial MT"/>
              </a:rPr>
              <a:t>más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rápido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dirty="0">
                <a:latin typeface="Arial MT"/>
                <a:cs typeface="Arial MT"/>
              </a:rPr>
              <a:t>cálculo. </a:t>
            </a:r>
            <a:r>
              <a:rPr sz="1400" spc="-5" dirty="0">
                <a:latin typeface="Arial MT"/>
                <a:cs typeface="Arial MT"/>
              </a:rPr>
              <a:t>El parámetro </a:t>
            </a:r>
            <a:r>
              <a:rPr sz="1400" b="1" spc="-5" dirty="0">
                <a:latin typeface="Arial"/>
                <a:cs typeface="Arial"/>
              </a:rPr>
              <a:t>beta es un símil de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fricción</a:t>
            </a:r>
            <a:r>
              <a:rPr sz="1400" b="1" spc="-5" dirty="0">
                <a:latin typeface="Arial"/>
                <a:cs typeface="Arial"/>
              </a:rPr>
              <a:t> en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 aceleración</a:t>
            </a:r>
            <a:r>
              <a:rPr sz="1400" spc="-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12065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Adam: </a:t>
            </a:r>
            <a:r>
              <a:rPr sz="1400" spc="-5" dirty="0">
                <a:latin typeface="Arial MT"/>
                <a:cs typeface="Arial MT"/>
              </a:rPr>
              <a:t>El optimizador de Adam es una </a:t>
            </a:r>
            <a:r>
              <a:rPr sz="1400" dirty="0">
                <a:latin typeface="Arial MT"/>
                <a:cs typeface="Arial MT"/>
              </a:rPr>
              <a:t> combinación </a:t>
            </a:r>
            <a:r>
              <a:rPr sz="1400" spc="-5" dirty="0">
                <a:latin typeface="Arial MT"/>
                <a:cs typeface="Arial MT"/>
              </a:rPr>
              <a:t>de los algoritmos </a:t>
            </a:r>
            <a:r>
              <a:rPr sz="1400" dirty="0">
                <a:latin typeface="Arial MT"/>
                <a:cs typeface="Arial MT"/>
              </a:rPr>
              <a:t>Momentum (acelera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búsqueda del </a:t>
            </a:r>
            <a:r>
              <a:rPr sz="1400" dirty="0">
                <a:latin typeface="Arial MT"/>
                <a:cs typeface="Arial MT"/>
              </a:rPr>
              <a:t>valor mínimo)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RMSDrop </a:t>
            </a:r>
            <a:r>
              <a:rPr sz="1400" dirty="0">
                <a:latin typeface="Arial MT"/>
                <a:cs typeface="Arial MT"/>
              </a:rPr>
              <a:t>(impide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oscilaciones).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3284" y="3367580"/>
            <a:ext cx="1871867" cy="1708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4688" y="186850"/>
            <a:ext cx="2676524" cy="3581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309" y="510414"/>
            <a:ext cx="2176462" cy="2614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850" y="1085275"/>
            <a:ext cx="7101024" cy="39943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909" y="358014"/>
            <a:ext cx="2176462" cy="2614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000" y="1147862"/>
            <a:ext cx="3752850" cy="1915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La idea de backpropagation es </a:t>
            </a:r>
            <a:r>
              <a:rPr sz="1400" dirty="0">
                <a:latin typeface="Arial MT"/>
                <a:cs typeface="Arial MT"/>
              </a:rPr>
              <a:t>ver </a:t>
            </a:r>
            <a:r>
              <a:rPr sz="1400" spc="-5" dirty="0">
                <a:latin typeface="Arial MT"/>
                <a:cs typeface="Arial MT"/>
              </a:rPr>
              <a:t>junto </a:t>
            </a:r>
            <a:r>
              <a:rPr sz="1400" dirty="0">
                <a:latin typeface="Arial MT"/>
                <a:cs typeface="Arial MT"/>
              </a:rPr>
              <a:t>con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derivadas parciales (autodiff en tensorflow) qué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tanto afectan las </a:t>
            </a:r>
            <a:r>
              <a:rPr sz="1400" dirty="0">
                <a:latin typeface="Arial MT"/>
                <a:cs typeface="Arial MT"/>
              </a:rPr>
              <a:t>variables a </a:t>
            </a:r>
            <a:r>
              <a:rPr sz="1400" spc="-5" dirty="0">
                <a:latin typeface="Arial MT"/>
                <a:cs typeface="Arial MT"/>
              </a:rPr>
              <a:t>los errores de los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127000" algn="just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Estas gradientes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propagan hacia todas las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capas </a:t>
            </a:r>
            <a:r>
              <a:rPr sz="1400" spc="-5" dirty="0">
                <a:latin typeface="Arial MT"/>
                <a:cs typeface="Arial MT"/>
              </a:rPr>
              <a:t>anteriores </a:t>
            </a:r>
            <a:r>
              <a:rPr sz="1400" dirty="0">
                <a:latin typeface="Arial MT"/>
                <a:cs typeface="Arial MT"/>
              </a:rPr>
              <a:t>y se </a:t>
            </a:r>
            <a:r>
              <a:rPr sz="1400" spc="-5" dirty="0">
                <a:latin typeface="Arial MT"/>
                <a:cs typeface="Arial MT"/>
              </a:rPr>
              <a:t>puede </a:t>
            </a:r>
            <a:r>
              <a:rPr sz="1400" dirty="0">
                <a:latin typeface="Arial MT"/>
                <a:cs typeface="Arial MT"/>
              </a:rPr>
              <a:t>ver y corregir </a:t>
            </a:r>
            <a:r>
              <a:rPr sz="1400" spc="-5" dirty="0">
                <a:latin typeface="Arial MT"/>
                <a:cs typeface="Arial MT"/>
              </a:rPr>
              <a:t>los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pesos de la </a:t>
            </a:r>
            <a:r>
              <a:rPr sz="1400" dirty="0">
                <a:latin typeface="Arial MT"/>
                <a:cs typeface="Arial MT"/>
              </a:rPr>
              <a:t>variable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más </a:t>
            </a:r>
            <a:r>
              <a:rPr sz="1400" spc="-5" dirty="0">
                <a:latin typeface="Arial MT"/>
                <a:cs typeface="Arial MT"/>
              </a:rPr>
              <a:t>ha influido en 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error.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0400" y="1034750"/>
            <a:ext cx="4134153" cy="3782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9" y="392649"/>
            <a:ext cx="1704677" cy="2564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425" y="965537"/>
            <a:ext cx="4234180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540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Es un hiperparámetro que </a:t>
            </a:r>
            <a:r>
              <a:rPr sz="1400" dirty="0">
                <a:latin typeface="Arial MT"/>
                <a:cs typeface="Arial MT"/>
              </a:rPr>
              <a:t>controla cuánto cambiar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modelo </a:t>
            </a:r>
            <a:r>
              <a:rPr sz="1400" spc="-5" dirty="0">
                <a:latin typeface="Arial MT"/>
                <a:cs typeface="Arial MT"/>
              </a:rPr>
              <a:t>en </a:t>
            </a:r>
            <a:r>
              <a:rPr sz="1400" dirty="0">
                <a:latin typeface="Arial MT"/>
                <a:cs typeface="Arial MT"/>
              </a:rPr>
              <a:t>respuesta </a:t>
            </a:r>
            <a:r>
              <a:rPr sz="1400" spc="-5" dirty="0">
                <a:latin typeface="Arial MT"/>
                <a:cs typeface="Arial MT"/>
              </a:rPr>
              <a:t>al error estimado </a:t>
            </a:r>
            <a:r>
              <a:rPr sz="1400" dirty="0">
                <a:latin typeface="Arial MT"/>
                <a:cs typeface="Arial MT"/>
              </a:rPr>
              <a:t>cada vez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actualizan los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pesos 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modelo.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Elegir el learning </a:t>
            </a:r>
            <a:r>
              <a:rPr sz="1400" dirty="0">
                <a:latin typeface="Arial MT"/>
                <a:cs typeface="Arial MT"/>
              </a:rPr>
              <a:t>rate </a:t>
            </a:r>
            <a:r>
              <a:rPr sz="1400" spc="-5" dirty="0">
                <a:latin typeface="Arial MT"/>
                <a:cs typeface="Arial MT"/>
              </a:rPr>
              <a:t>es un desafío, </a:t>
            </a:r>
            <a:r>
              <a:rPr sz="1400" dirty="0">
                <a:latin typeface="Arial MT"/>
                <a:cs typeface="Arial MT"/>
              </a:rPr>
              <a:t>ya </a:t>
            </a:r>
            <a:r>
              <a:rPr sz="1400" spc="-5" dirty="0">
                <a:latin typeface="Arial MT"/>
                <a:cs typeface="Arial MT"/>
              </a:rPr>
              <a:t>que un </a:t>
            </a:r>
            <a:r>
              <a:rPr sz="1400" dirty="0">
                <a:latin typeface="Arial MT"/>
                <a:cs typeface="Arial MT"/>
              </a:rPr>
              <a:t>valor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demasiado pequeño puede </a:t>
            </a:r>
            <a:r>
              <a:rPr sz="1400" dirty="0">
                <a:latin typeface="Arial MT"/>
                <a:cs typeface="Arial MT"/>
              </a:rPr>
              <a:t>resultar </a:t>
            </a:r>
            <a:r>
              <a:rPr sz="1400" spc="-5" dirty="0">
                <a:latin typeface="Arial MT"/>
                <a:cs typeface="Arial MT"/>
              </a:rPr>
              <a:t>en un largo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proceso de entrenamiento que podría atascarse, </a:t>
            </a:r>
            <a:r>
              <a:rPr sz="1400" dirty="0">
                <a:latin typeface="Arial MT"/>
                <a:cs typeface="Arial MT"/>
              </a:rPr>
              <a:t> mientras </a:t>
            </a:r>
            <a:r>
              <a:rPr sz="1400" spc="-5" dirty="0">
                <a:latin typeface="Arial MT"/>
                <a:cs typeface="Arial MT"/>
              </a:rPr>
              <a:t>que un </a:t>
            </a:r>
            <a:r>
              <a:rPr sz="1400" dirty="0">
                <a:latin typeface="Arial MT"/>
                <a:cs typeface="Arial MT"/>
              </a:rPr>
              <a:t>valor </a:t>
            </a:r>
            <a:r>
              <a:rPr sz="1400" spc="-5" dirty="0">
                <a:latin typeface="Arial MT"/>
                <a:cs typeface="Arial MT"/>
              </a:rPr>
              <a:t>demasiado grande puede </a:t>
            </a:r>
            <a:r>
              <a:rPr sz="1400" dirty="0">
                <a:latin typeface="Arial MT"/>
                <a:cs typeface="Arial MT"/>
              </a:rPr>
              <a:t> resultar </a:t>
            </a:r>
            <a:r>
              <a:rPr sz="1400" spc="-5" dirty="0">
                <a:latin typeface="Arial MT"/>
                <a:cs typeface="Arial MT"/>
              </a:rPr>
              <a:t>en aprender un </a:t>
            </a:r>
            <a:r>
              <a:rPr sz="1400" dirty="0">
                <a:latin typeface="Arial MT"/>
                <a:cs typeface="Arial MT"/>
              </a:rPr>
              <a:t>conjunto </a:t>
            </a:r>
            <a:r>
              <a:rPr sz="1400" spc="-5" dirty="0">
                <a:latin typeface="Arial MT"/>
                <a:cs typeface="Arial MT"/>
              </a:rPr>
              <a:t>de pesos </a:t>
            </a:r>
            <a:r>
              <a:rPr sz="1400" dirty="0">
                <a:latin typeface="Arial MT"/>
                <a:cs typeface="Arial MT"/>
              </a:rPr>
              <a:t>subóptimo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demasiado </a:t>
            </a:r>
            <a:r>
              <a:rPr sz="1400" dirty="0">
                <a:latin typeface="Arial MT"/>
                <a:cs typeface="Arial MT"/>
              </a:rPr>
              <a:t>rápido o </a:t>
            </a:r>
            <a:r>
              <a:rPr sz="1400" spc="-5" dirty="0">
                <a:latin typeface="Arial MT"/>
                <a:cs typeface="Arial MT"/>
              </a:rPr>
              <a:t>un proceso de entrenamiento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inestable.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6235" y="959375"/>
            <a:ext cx="4055364" cy="37226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A111176E-5504-43C2-A220-D21B2843C881}"/>
              </a:ext>
            </a:extLst>
          </p:cNvPr>
          <p:cNvSpPr txBox="1"/>
          <p:nvPr/>
        </p:nvSpPr>
        <p:spPr>
          <a:xfrm>
            <a:off x="1824673" y="772639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Vanishing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665F4C2-9FD4-4537-8865-EB1FD59A1227}"/>
              </a:ext>
            </a:extLst>
          </p:cNvPr>
          <p:cNvSpPr txBox="1">
            <a:spLocks/>
          </p:cNvSpPr>
          <p:nvPr/>
        </p:nvSpPr>
        <p:spPr>
          <a:xfrm>
            <a:off x="2514600" y="747108"/>
            <a:ext cx="51354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913504">
              <a:spcBef>
                <a:spcPts val="100"/>
              </a:spcBef>
            </a:pPr>
            <a:r>
              <a:rPr lang="es-ES" kern="0" spc="-5" dirty="0" err="1">
                <a:solidFill>
                  <a:sysClr val="windowText" lastClr="000000"/>
                </a:solidFill>
              </a:rPr>
              <a:t>Exploding</a:t>
            </a:r>
            <a:endParaRPr lang="es-ES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F429BCA-6FBF-4739-BAA2-750005BAF7DF}"/>
              </a:ext>
            </a:extLst>
          </p:cNvPr>
          <p:cNvSpPr txBox="1"/>
          <p:nvPr/>
        </p:nvSpPr>
        <p:spPr>
          <a:xfrm>
            <a:off x="629603" y="1751176"/>
            <a:ext cx="3255010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33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Las gradientes </a:t>
            </a:r>
            <a:r>
              <a:rPr sz="1400" dirty="0">
                <a:latin typeface="Arial MT"/>
                <a:cs typeface="Arial MT"/>
              </a:rPr>
              <a:t>resultan ser </a:t>
            </a:r>
            <a:r>
              <a:rPr sz="1400" spc="-5" dirty="0">
                <a:latin typeface="Arial MT"/>
                <a:cs typeface="Arial MT"/>
              </a:rPr>
              <a:t>pequeñas en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cierto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punto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entrenamiento.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Problema: </a:t>
            </a:r>
            <a:r>
              <a:rPr sz="1400" spc="-5" dirty="0">
                <a:latin typeface="Arial MT"/>
                <a:cs typeface="Arial MT"/>
              </a:rPr>
              <a:t>Los pesos pueden llegar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variar </a:t>
            </a:r>
            <a:r>
              <a:rPr sz="1400" spc="-5" dirty="0">
                <a:latin typeface="Arial MT"/>
                <a:cs typeface="Arial MT"/>
              </a:rPr>
              <a:t>tan poco que llega quedarse en un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estado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neutral.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D809A26-44AD-4578-83ED-C2F5072FC2A1}"/>
              </a:ext>
            </a:extLst>
          </p:cNvPr>
          <p:cNvSpPr txBox="1"/>
          <p:nvPr/>
        </p:nvSpPr>
        <p:spPr>
          <a:xfrm>
            <a:off x="4803900" y="1638287"/>
            <a:ext cx="343217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3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Las gradientes </a:t>
            </a:r>
            <a:r>
              <a:rPr sz="1400" dirty="0">
                <a:latin typeface="Arial MT"/>
                <a:cs typeface="Arial MT"/>
              </a:rPr>
              <a:t>resultan ser muy </a:t>
            </a:r>
            <a:r>
              <a:rPr sz="1400" spc="-5" dirty="0">
                <a:latin typeface="Arial MT"/>
                <a:cs typeface="Arial MT"/>
              </a:rPr>
              <a:t>grandes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algoritmo diverge.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Problema: </a:t>
            </a:r>
            <a:r>
              <a:rPr sz="1400" spc="-5" dirty="0">
                <a:latin typeface="Arial MT"/>
                <a:cs typeface="Arial MT"/>
              </a:rPr>
              <a:t>Los pesos </a:t>
            </a:r>
            <a:r>
              <a:rPr sz="1400" dirty="0">
                <a:latin typeface="Arial MT"/>
                <a:cs typeface="Arial MT"/>
              </a:rPr>
              <a:t>varían </a:t>
            </a:r>
            <a:r>
              <a:rPr sz="1400" spc="-5" dirty="0">
                <a:latin typeface="Arial MT"/>
                <a:cs typeface="Arial MT"/>
              </a:rPr>
              <a:t>de tal </a:t>
            </a:r>
            <a:r>
              <a:rPr sz="1400" dirty="0">
                <a:latin typeface="Arial MT"/>
                <a:cs typeface="Arial MT"/>
              </a:rPr>
              <a:t>manera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resulta </a:t>
            </a:r>
            <a:r>
              <a:rPr sz="1400" spc="-5" dirty="0">
                <a:latin typeface="Arial MT"/>
                <a:cs typeface="Arial MT"/>
              </a:rPr>
              <a:t>que el </a:t>
            </a:r>
            <a:r>
              <a:rPr sz="1400" dirty="0">
                <a:latin typeface="Arial MT"/>
                <a:cs typeface="Arial MT"/>
              </a:rPr>
              <a:t>modelo sea </a:t>
            </a:r>
            <a:r>
              <a:rPr sz="1400" spc="-5" dirty="0">
                <a:latin typeface="Arial MT"/>
                <a:cs typeface="Arial MT"/>
              </a:rPr>
              <a:t>inestable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durante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training.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D528BAD-7441-46E3-A732-4DDAFE658C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754" y="3037686"/>
            <a:ext cx="4912919" cy="1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9" y="387589"/>
            <a:ext cx="2548681" cy="2105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1183000"/>
            <a:ext cx="7934324" cy="35813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909" y="358014"/>
            <a:ext cx="2548681" cy="210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000" y="1147862"/>
            <a:ext cx="6737800" cy="175092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6192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Dado los problemas de </a:t>
            </a:r>
            <a:r>
              <a:rPr sz="1400" dirty="0">
                <a:latin typeface="Arial MT"/>
                <a:cs typeface="Arial MT"/>
              </a:rPr>
              <a:t>vanishing y </a:t>
            </a:r>
            <a:r>
              <a:rPr sz="1400" spc="-5" dirty="0">
                <a:latin typeface="Arial MT"/>
                <a:cs typeface="Arial MT"/>
              </a:rPr>
              <a:t>exploits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recomienda </a:t>
            </a:r>
            <a:r>
              <a:rPr sz="1400" spc="-5" dirty="0">
                <a:latin typeface="Arial MT"/>
                <a:cs typeface="Arial MT"/>
              </a:rPr>
              <a:t>la utilización del </a:t>
            </a:r>
            <a:r>
              <a:rPr sz="1400" dirty="0">
                <a:latin typeface="Arial MT"/>
                <a:cs typeface="Arial MT"/>
              </a:rPr>
              <a:t>método </a:t>
            </a:r>
            <a:r>
              <a:rPr sz="1400" spc="-5" dirty="0">
                <a:latin typeface="Arial MT"/>
                <a:cs typeface="Arial MT"/>
              </a:rPr>
              <a:t>Batch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Deep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Esto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Keras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permite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fácilmente.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BN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convertido en la regla más usada dentro de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Deep Learning</a:t>
            </a:r>
            <a:r>
              <a:rPr sz="1400" spc="-5" dirty="0">
                <a:latin typeface="Arial MT"/>
                <a:cs typeface="Arial MT"/>
              </a:rPr>
              <a:t>, tanto así que </a:t>
            </a:r>
            <a:r>
              <a:rPr sz="1400" dirty="0">
                <a:latin typeface="Arial MT"/>
                <a:cs typeface="Arial MT"/>
              </a:rPr>
              <a:t>se sobreentiende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usa en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-5" dirty="0">
                <a:latin typeface="Arial MT"/>
                <a:cs typeface="Arial MT"/>
              </a:rPr>
              <a:t>arquitectura. Sin embargo,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Hongyi Zhang, ha </a:t>
            </a:r>
            <a:r>
              <a:rPr sz="1400" dirty="0">
                <a:latin typeface="Arial MT"/>
                <a:cs typeface="Arial MT"/>
              </a:rPr>
              <a:t>sacado </a:t>
            </a:r>
            <a:r>
              <a:rPr sz="1400" spc="-5" dirty="0">
                <a:latin typeface="Arial MT"/>
                <a:cs typeface="Arial MT"/>
              </a:rPr>
              <a:t>un nuevo </a:t>
            </a:r>
            <a:r>
              <a:rPr sz="1400" dirty="0">
                <a:latin typeface="Arial MT"/>
                <a:cs typeface="Arial MT"/>
              </a:rPr>
              <a:t>método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overperformea al BN: </a:t>
            </a:r>
            <a:r>
              <a:rPr sz="1400" b="1" spc="-5" dirty="0">
                <a:latin typeface="Arial"/>
                <a:cs typeface="Arial"/>
              </a:rPr>
              <a:t>Fixup normalization</a:t>
            </a:r>
            <a:r>
              <a:rPr sz="1400" spc="-5" dirty="0">
                <a:latin typeface="Arial MT"/>
                <a:cs typeface="Arial MT"/>
              </a:rPr>
              <a:t>, que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genera un buen performance en </a:t>
            </a:r>
            <a:r>
              <a:rPr sz="1400" spc="-10" dirty="0">
                <a:latin typeface="Arial MT"/>
                <a:cs typeface="Arial MT"/>
              </a:rPr>
              <a:t>DNN’s </a:t>
            </a:r>
            <a:r>
              <a:rPr sz="1400" dirty="0">
                <a:latin typeface="Arial MT"/>
                <a:cs typeface="Arial MT"/>
              </a:rPr>
              <a:t>(10 mil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layers).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9" y="392649"/>
            <a:ext cx="952351" cy="2055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425" y="965537"/>
            <a:ext cx="4196080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826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Las </a:t>
            </a:r>
            <a:r>
              <a:rPr sz="1400" dirty="0">
                <a:latin typeface="Arial MT"/>
                <a:cs typeface="Arial MT"/>
              </a:rPr>
              <a:t>redes </a:t>
            </a:r>
            <a:r>
              <a:rPr sz="1400" spc="-5" dirty="0">
                <a:latin typeface="Arial MT"/>
                <a:cs typeface="Arial MT"/>
              </a:rPr>
              <a:t>neuronales datan desde el año 1958 </a:t>
            </a:r>
            <a:r>
              <a:rPr sz="1400" dirty="0">
                <a:latin typeface="Arial MT"/>
                <a:cs typeface="Arial MT"/>
              </a:rPr>
              <a:t>con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Frank Rosenblatt quien es el </a:t>
            </a:r>
            <a:r>
              <a:rPr sz="1400" dirty="0">
                <a:latin typeface="Arial MT"/>
                <a:cs typeface="Arial MT"/>
              </a:rPr>
              <a:t>creador </a:t>
            </a:r>
            <a:r>
              <a:rPr sz="1400" spc="-5" dirty="0">
                <a:latin typeface="Arial MT"/>
                <a:cs typeface="Arial MT"/>
              </a:rPr>
              <a:t>del </a:t>
            </a:r>
            <a:r>
              <a:rPr sz="1400" dirty="0">
                <a:latin typeface="Arial MT"/>
                <a:cs typeface="Arial MT"/>
              </a:rPr>
              <a:t>método </a:t>
            </a:r>
            <a:r>
              <a:rPr sz="1400" spc="-5" dirty="0">
                <a:latin typeface="Arial MT"/>
                <a:cs typeface="Arial MT"/>
              </a:rPr>
              <a:t>del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Perceptrón.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En la década del 70 la inteligencia artificial fue punto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críticas y </a:t>
            </a:r>
            <a:r>
              <a:rPr sz="1400" spc="-5" dirty="0">
                <a:latin typeface="Arial MT"/>
                <a:cs typeface="Arial MT"/>
              </a:rPr>
              <a:t>problemas financieros. Las expectativas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eran altas, pero los </a:t>
            </a:r>
            <a:r>
              <a:rPr sz="1400" dirty="0">
                <a:latin typeface="Arial MT"/>
                <a:cs typeface="Arial MT"/>
              </a:rPr>
              <a:t>resultados </a:t>
            </a:r>
            <a:r>
              <a:rPr sz="1400" spc="-5" dirty="0">
                <a:latin typeface="Arial MT"/>
                <a:cs typeface="Arial MT"/>
              </a:rPr>
              <a:t>fueron lamentables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 investigadores perdieron el financiamiento. </a:t>
            </a:r>
            <a:r>
              <a:rPr sz="1400" spc="-40" dirty="0">
                <a:latin typeface="Arial MT"/>
                <a:cs typeface="Arial MT"/>
              </a:rPr>
              <a:t>Todos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esto </a:t>
            </a:r>
            <a:r>
              <a:rPr sz="1400" dirty="0">
                <a:latin typeface="Arial MT"/>
                <a:cs typeface="Arial MT"/>
              </a:rPr>
              <a:t>sucede </a:t>
            </a:r>
            <a:r>
              <a:rPr sz="1400" spc="-5" dirty="0">
                <a:latin typeface="Arial MT"/>
                <a:cs typeface="Arial MT"/>
              </a:rPr>
              <a:t>porque los </a:t>
            </a:r>
            <a:r>
              <a:rPr sz="1400" b="1" spc="-5" dirty="0">
                <a:latin typeface="Arial"/>
                <a:cs typeface="Arial"/>
              </a:rPr>
              <a:t>modelos en ese entonces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eran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limitados</a:t>
            </a:r>
            <a:r>
              <a:rPr sz="1400" spc="-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1905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En los 80 </a:t>
            </a:r>
            <a:r>
              <a:rPr sz="1400" dirty="0">
                <a:latin typeface="Arial MT"/>
                <a:cs typeface="Arial MT"/>
              </a:rPr>
              <a:t>se creía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debía implementar </a:t>
            </a:r>
            <a:r>
              <a:rPr sz="1400" dirty="0">
                <a:latin typeface="Arial MT"/>
                <a:cs typeface="Arial MT"/>
              </a:rPr>
              <a:t>reglas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tomara el pensamiento humano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para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ello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implementa los </a:t>
            </a:r>
            <a:r>
              <a:rPr sz="1400" dirty="0">
                <a:latin typeface="Arial MT"/>
                <a:cs typeface="Arial MT"/>
              </a:rPr>
              <a:t>“if </a:t>
            </a:r>
            <a:r>
              <a:rPr sz="1400" spc="-5" dirty="0">
                <a:latin typeface="Arial MT"/>
                <a:cs typeface="Arial MT"/>
              </a:rPr>
              <a:t>then else”, pero para </a:t>
            </a:r>
            <a:r>
              <a:rPr sz="1400" dirty="0">
                <a:latin typeface="Arial MT"/>
                <a:cs typeface="Arial MT"/>
              </a:rPr>
              <a:t>casos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complejos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statements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eran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demasiados.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75" y="1698724"/>
            <a:ext cx="4127298" cy="23206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909" y="369176"/>
            <a:ext cx="1073943" cy="250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000" y="1147862"/>
            <a:ext cx="4053840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Es una de las técnicas que </a:t>
            </a:r>
            <a:r>
              <a:rPr sz="1400" b="1" spc="-5" dirty="0">
                <a:latin typeface="Arial"/>
                <a:cs typeface="Arial"/>
              </a:rPr>
              <a:t>más </a:t>
            </a:r>
            <a:r>
              <a:rPr sz="1400" b="1" dirty="0">
                <a:latin typeface="Arial"/>
                <a:cs typeface="Arial"/>
              </a:rPr>
              <a:t>funcionan </a:t>
            </a:r>
            <a:r>
              <a:rPr sz="1400" b="1" spc="-5" dirty="0">
                <a:latin typeface="Arial"/>
                <a:cs typeface="Arial"/>
              </a:rPr>
              <a:t>dentro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 una red neuronal </a:t>
            </a:r>
            <a:r>
              <a:rPr sz="1400" dirty="0">
                <a:latin typeface="Arial MT"/>
                <a:cs typeface="Arial MT"/>
              </a:rPr>
              <a:t>y consiste </a:t>
            </a:r>
            <a:r>
              <a:rPr sz="1400" spc="-5" dirty="0">
                <a:latin typeface="Arial MT"/>
                <a:cs typeface="Arial MT"/>
              </a:rPr>
              <a:t>en dropear nodos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temporalmente en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-5" dirty="0">
                <a:latin typeface="Arial MT"/>
                <a:cs typeface="Arial MT"/>
              </a:rPr>
              <a:t>iteración al </a:t>
            </a:r>
            <a:r>
              <a:rPr sz="1400" dirty="0">
                <a:latin typeface="Arial MT"/>
                <a:cs typeface="Arial MT"/>
              </a:rPr>
              <a:t>momento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entrenar. </a:t>
            </a:r>
            <a:r>
              <a:rPr sz="1400" spc="-5" dirty="0">
                <a:latin typeface="Arial MT"/>
                <a:cs typeface="Arial MT"/>
              </a:rPr>
              <a:t>Estos nodos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dropean </a:t>
            </a:r>
            <a:r>
              <a:rPr sz="1400" dirty="0">
                <a:latin typeface="Arial MT"/>
                <a:cs typeface="Arial MT"/>
              </a:rPr>
              <a:t>con </a:t>
            </a:r>
            <a:r>
              <a:rPr sz="1400" spc="-5" dirty="0">
                <a:latin typeface="Arial MT"/>
                <a:cs typeface="Arial MT"/>
              </a:rPr>
              <a:t>una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probabilidad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usualmente 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50%.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5715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Pero </a:t>
            </a:r>
            <a:r>
              <a:rPr sz="1400" dirty="0">
                <a:latin typeface="Arial MT"/>
                <a:cs typeface="Arial MT"/>
              </a:rPr>
              <a:t>cuidado, </a:t>
            </a:r>
            <a:r>
              <a:rPr sz="1400" spc="-5" dirty="0">
                <a:latin typeface="Arial MT"/>
                <a:cs typeface="Arial MT"/>
              </a:rPr>
              <a:t>el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dropeen nodos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temporalmente hará también que los pesos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ajusten doblemente así que tenemos dos opciones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funcionan </a:t>
            </a:r>
            <a:r>
              <a:rPr sz="1400" dirty="0">
                <a:latin typeface="Arial MT"/>
                <a:cs typeface="Arial MT"/>
              </a:rPr>
              <a:t>casi </a:t>
            </a:r>
            <a:r>
              <a:rPr sz="1400" spc="-5" dirty="0">
                <a:latin typeface="Arial MT"/>
                <a:cs typeface="Arial MT"/>
              </a:rPr>
              <a:t>igual: dividir entre </a:t>
            </a:r>
            <a:r>
              <a:rPr sz="1400" dirty="0">
                <a:latin typeface="Arial MT"/>
                <a:cs typeface="Arial MT"/>
              </a:rPr>
              <a:t>(1-p) </a:t>
            </a:r>
            <a:r>
              <a:rPr sz="1400" spc="-5" dirty="0">
                <a:latin typeface="Arial MT"/>
                <a:cs typeface="Arial MT"/>
              </a:rPr>
              <a:t>en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corrección e </a:t>
            </a:r>
            <a:r>
              <a:rPr sz="1400" spc="-5" dirty="0">
                <a:latin typeface="Arial MT"/>
                <a:cs typeface="Arial MT"/>
              </a:rPr>
              <a:t>iteración </a:t>
            </a:r>
            <a:r>
              <a:rPr sz="1400" dirty="0">
                <a:latin typeface="Arial MT"/>
                <a:cs typeface="Arial MT"/>
              </a:rPr>
              <a:t>o multiplicar </a:t>
            </a:r>
            <a:r>
              <a:rPr sz="1400" spc="-5" dirty="0">
                <a:latin typeface="Arial MT"/>
                <a:cs typeface="Arial MT"/>
              </a:rPr>
              <a:t>por </a:t>
            </a:r>
            <a:r>
              <a:rPr sz="1400" dirty="0">
                <a:latin typeface="Arial MT"/>
                <a:cs typeface="Arial MT"/>
              </a:rPr>
              <a:t>(1-p) cada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weigth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derive 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entrenamiento.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0254" y="1208350"/>
            <a:ext cx="4071897" cy="26812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6375" y="4370713"/>
            <a:ext cx="6383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Nota: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aplicado tanto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los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inputs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 hidden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layers, pero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309" y="521576"/>
            <a:ext cx="1073943" cy="250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1392700"/>
            <a:ext cx="8762999" cy="30670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425" y="965537"/>
            <a:ext cx="4203065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10209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Para el procesamiento de una imagen lo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realiza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división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imagen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pixeles.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161925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En el </a:t>
            </a:r>
            <a:r>
              <a:rPr sz="1400" dirty="0">
                <a:latin typeface="Arial MT"/>
                <a:cs typeface="Arial MT"/>
              </a:rPr>
              <a:t>caso </a:t>
            </a:r>
            <a:r>
              <a:rPr sz="1400" spc="-5" dirty="0">
                <a:latin typeface="Arial MT"/>
                <a:cs typeface="Arial MT"/>
              </a:rPr>
              <a:t>de una imagen en blanco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negro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píxel </a:t>
            </a:r>
            <a:r>
              <a:rPr sz="1400" dirty="0">
                <a:latin typeface="Arial MT"/>
                <a:cs typeface="Arial MT"/>
              </a:rPr>
              <a:t>se convierte </a:t>
            </a:r>
            <a:r>
              <a:rPr sz="1400" spc="-5" dirty="0">
                <a:latin typeface="Arial MT"/>
                <a:cs typeface="Arial MT"/>
              </a:rPr>
              <a:t>en un array 2D donde </a:t>
            </a:r>
            <a:r>
              <a:rPr sz="1400" dirty="0">
                <a:latin typeface="Arial MT"/>
                <a:cs typeface="Arial MT"/>
              </a:rPr>
              <a:t>cada valor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estará entre </a:t>
            </a:r>
            <a:r>
              <a:rPr sz="1400" dirty="0">
                <a:latin typeface="Arial MT"/>
                <a:cs typeface="Arial MT"/>
              </a:rPr>
              <a:t>0 (completamente </a:t>
            </a:r>
            <a:r>
              <a:rPr sz="1400" spc="-5" dirty="0">
                <a:latin typeface="Arial MT"/>
                <a:cs typeface="Arial MT"/>
              </a:rPr>
              <a:t>negro)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255 </a:t>
            </a:r>
            <a:r>
              <a:rPr sz="1400" dirty="0">
                <a:latin typeface="Arial MT"/>
                <a:cs typeface="Arial MT"/>
              </a:rPr>
              <a:t> (completamente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blanco)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En el </a:t>
            </a:r>
            <a:r>
              <a:rPr sz="1400" dirty="0">
                <a:latin typeface="Arial MT"/>
                <a:cs typeface="Arial MT"/>
              </a:rPr>
              <a:t>caso </a:t>
            </a:r>
            <a:r>
              <a:rPr sz="1400" spc="-5" dirty="0">
                <a:latin typeface="Arial MT"/>
                <a:cs typeface="Arial MT"/>
              </a:rPr>
              <a:t>de una imagen </a:t>
            </a:r>
            <a:r>
              <a:rPr sz="1400" dirty="0">
                <a:latin typeface="Arial MT"/>
                <a:cs typeface="Arial MT"/>
              </a:rPr>
              <a:t>a color se </a:t>
            </a:r>
            <a:r>
              <a:rPr sz="1400" spc="-5" dirty="0">
                <a:latin typeface="Arial MT"/>
                <a:cs typeface="Arial MT"/>
              </a:rPr>
              <a:t>genera un array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3D en el que </a:t>
            </a:r>
            <a:r>
              <a:rPr sz="1400" dirty="0">
                <a:latin typeface="Arial MT"/>
                <a:cs typeface="Arial MT"/>
              </a:rPr>
              <a:t>cada valor representa </a:t>
            </a:r>
            <a:r>
              <a:rPr sz="1400" spc="-5" dirty="0">
                <a:latin typeface="Arial MT"/>
                <a:cs typeface="Arial MT"/>
              </a:rPr>
              <a:t>el nivel de </a:t>
            </a:r>
            <a:r>
              <a:rPr sz="1400" dirty="0">
                <a:latin typeface="Arial MT"/>
                <a:cs typeface="Arial MT"/>
              </a:rPr>
              <a:t>rojo,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verde y </a:t>
            </a:r>
            <a:r>
              <a:rPr sz="1400" spc="-5" dirty="0">
                <a:latin typeface="Arial MT"/>
                <a:cs typeface="Arial MT"/>
              </a:rPr>
              <a:t>azul en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-5" dirty="0">
                <a:latin typeface="Arial MT"/>
                <a:cs typeface="Arial MT"/>
              </a:rPr>
              <a:t>píxel, además, los </a:t>
            </a:r>
            <a:r>
              <a:rPr sz="1400" dirty="0">
                <a:latin typeface="Arial MT"/>
                <a:cs typeface="Arial MT"/>
              </a:rPr>
              <a:t>valores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también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van</a:t>
            </a:r>
            <a:r>
              <a:rPr sz="1400" spc="-5" dirty="0">
                <a:latin typeface="Arial MT"/>
                <a:cs typeface="Arial MT"/>
              </a:rPr>
              <a:t> 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255.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114" y="385803"/>
            <a:ext cx="3944987" cy="2632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8775" y="965537"/>
            <a:ext cx="4127299" cy="30016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425" y="965537"/>
            <a:ext cx="410273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Emergió del estudio de la </a:t>
            </a:r>
            <a:r>
              <a:rPr sz="1400" dirty="0">
                <a:latin typeface="Arial MT"/>
                <a:cs typeface="Arial MT"/>
              </a:rPr>
              <a:t>corteza visual </a:t>
            </a:r>
            <a:r>
              <a:rPr sz="1400" spc="-5" dirty="0">
                <a:latin typeface="Arial MT"/>
                <a:cs typeface="Arial MT"/>
              </a:rPr>
              <a:t>del </a:t>
            </a:r>
            <a:r>
              <a:rPr sz="1400" dirty="0">
                <a:latin typeface="Arial MT"/>
                <a:cs typeface="Arial MT"/>
              </a:rPr>
              <a:t>cerebro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(responsable </a:t>
            </a:r>
            <a:r>
              <a:rPr sz="1400" spc="-5" dirty="0">
                <a:latin typeface="Arial MT"/>
                <a:cs typeface="Arial MT"/>
              </a:rPr>
              <a:t>del procesamiento </a:t>
            </a:r>
            <a:r>
              <a:rPr sz="1400" dirty="0">
                <a:latin typeface="Arial MT"/>
                <a:cs typeface="Arial MT"/>
              </a:rPr>
              <a:t>visual) y </a:t>
            </a:r>
            <a:r>
              <a:rPr sz="1400" spc="-5" dirty="0">
                <a:latin typeface="Arial MT"/>
                <a:cs typeface="Arial MT"/>
              </a:rPr>
              <a:t>ha </a:t>
            </a:r>
            <a:r>
              <a:rPr sz="1400" dirty="0">
                <a:latin typeface="Arial MT"/>
                <a:cs typeface="Arial MT"/>
              </a:rPr>
              <a:t>sido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usado para el </a:t>
            </a:r>
            <a:r>
              <a:rPr sz="1400" dirty="0">
                <a:latin typeface="Arial MT"/>
                <a:cs typeface="Arial MT"/>
              </a:rPr>
              <a:t>reconocimiento </a:t>
            </a:r>
            <a:r>
              <a:rPr sz="1400" spc="-5" dirty="0">
                <a:latin typeface="Arial MT"/>
                <a:cs typeface="Arial MT"/>
              </a:rPr>
              <a:t>de imágenes desde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1980.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53" y="382826"/>
            <a:ext cx="4657049" cy="2644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1400" y="941050"/>
            <a:ext cx="2637321" cy="18573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825" y="3015912"/>
            <a:ext cx="8096249" cy="18573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2199" y="1410637"/>
            <a:ext cx="4047490" cy="2753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Son arquitecturas algorítmicas que usan dos </a:t>
            </a:r>
            <a:r>
              <a:rPr sz="1400" dirty="0">
                <a:latin typeface="Arial MT"/>
                <a:cs typeface="Arial MT"/>
              </a:rPr>
              <a:t>redes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neuronales, enfrentando una </a:t>
            </a:r>
            <a:r>
              <a:rPr sz="1400" dirty="0">
                <a:latin typeface="Arial MT"/>
                <a:cs typeface="Arial MT"/>
              </a:rPr>
              <a:t>contra </a:t>
            </a:r>
            <a:r>
              <a:rPr sz="1400" spc="-5" dirty="0">
                <a:latin typeface="Arial MT"/>
                <a:cs typeface="Arial MT"/>
              </a:rPr>
              <a:t>la otra </a:t>
            </a:r>
            <a:r>
              <a:rPr sz="1400" dirty="0">
                <a:latin typeface="Arial MT"/>
                <a:cs typeface="Arial MT"/>
              </a:rPr>
              <a:t>(por </a:t>
            </a:r>
            <a:r>
              <a:rPr sz="1400" spc="-5" dirty="0">
                <a:latin typeface="Arial MT"/>
                <a:cs typeface="Arial MT"/>
              </a:rPr>
              <a:t>lo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tanto "adversarial") para generar nuevas instancias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sintéticas </a:t>
            </a:r>
            <a:r>
              <a:rPr sz="1400" spc="-5" dirty="0">
                <a:latin typeface="Arial MT"/>
                <a:cs typeface="Arial MT"/>
              </a:rPr>
              <a:t>de datos que pueden pasar por datos </a:t>
            </a:r>
            <a:r>
              <a:rPr sz="1400" dirty="0">
                <a:latin typeface="Arial MT"/>
                <a:cs typeface="Arial MT"/>
              </a:rPr>
              <a:t> reales.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26034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Se utilizan ampliamente en la generación de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imágenes, la generación de </a:t>
            </a:r>
            <a:r>
              <a:rPr sz="1400" dirty="0">
                <a:latin typeface="Arial MT"/>
                <a:cs typeface="Arial MT"/>
              </a:rPr>
              <a:t>videos y </a:t>
            </a:r>
            <a:r>
              <a:rPr sz="1400" spc="-5" dirty="0">
                <a:latin typeface="Arial MT"/>
                <a:cs typeface="Arial MT"/>
              </a:rPr>
              <a:t>la generación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voces. </a:t>
            </a:r>
            <a:r>
              <a:rPr sz="1400" spc="-5" dirty="0">
                <a:latin typeface="Arial MT"/>
                <a:cs typeface="Arial MT"/>
              </a:rPr>
              <a:t>Es por ello que hasta puede </a:t>
            </a:r>
            <a:r>
              <a:rPr sz="1400" dirty="0">
                <a:latin typeface="Arial MT"/>
                <a:cs typeface="Arial MT"/>
              </a:rPr>
              <a:t>ser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considerado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-5" dirty="0">
                <a:latin typeface="Arial MT"/>
                <a:cs typeface="Arial MT"/>
              </a:rPr>
              <a:t> un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193675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Un </a:t>
            </a:r>
            <a:r>
              <a:rPr sz="1400" dirty="0">
                <a:latin typeface="Arial MT"/>
                <a:cs typeface="Arial MT"/>
              </a:rPr>
              <a:t>mal </a:t>
            </a:r>
            <a:r>
              <a:rPr sz="1400" spc="-5" dirty="0">
                <a:latin typeface="Arial MT"/>
                <a:cs typeface="Arial MT"/>
              </a:rPr>
              <a:t>uso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le da es para </a:t>
            </a:r>
            <a:r>
              <a:rPr sz="1400" dirty="0">
                <a:latin typeface="Arial MT"/>
                <a:cs typeface="Arial MT"/>
              </a:rPr>
              <a:t>crear contenido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multimedia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falso.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81" y="387589"/>
            <a:ext cx="4181085" cy="2105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468" y="1281009"/>
            <a:ext cx="3907699" cy="2616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9" y="402174"/>
            <a:ext cx="1371004" cy="2466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5325" y="4291488"/>
            <a:ext cx="688085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Es una idea de neurona </a:t>
            </a:r>
            <a:r>
              <a:rPr sz="1400" dirty="0">
                <a:latin typeface="Arial MT"/>
                <a:cs typeface="Arial MT"/>
              </a:rPr>
              <a:t>muy </a:t>
            </a:r>
            <a:r>
              <a:rPr sz="1400" spc="-5" dirty="0">
                <a:latin typeface="Arial MT"/>
                <a:cs typeface="Arial MT"/>
              </a:rPr>
              <a:t>básica que </a:t>
            </a:r>
            <a:r>
              <a:rPr sz="1400" dirty="0">
                <a:latin typeface="Arial MT"/>
                <a:cs typeface="Arial MT"/>
              </a:rPr>
              <a:t>consta </a:t>
            </a:r>
            <a:r>
              <a:rPr sz="1400" spc="-5" dirty="0">
                <a:latin typeface="Arial MT"/>
                <a:cs typeface="Arial MT"/>
              </a:rPr>
              <a:t>de una </a:t>
            </a:r>
            <a:r>
              <a:rPr sz="1400" dirty="0">
                <a:latin typeface="Arial MT"/>
                <a:cs typeface="Arial MT"/>
              </a:rPr>
              <a:t>capa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b="1" spc="-5" dirty="0">
                <a:latin typeface="Arial"/>
                <a:cs typeface="Arial"/>
              </a:rPr>
              <a:t>input </a:t>
            </a:r>
            <a:r>
              <a:rPr sz="1400" b="1" dirty="0">
                <a:latin typeface="Arial"/>
                <a:cs typeface="Arial"/>
              </a:rPr>
              <a:t>(x)</a:t>
            </a:r>
            <a:r>
              <a:rPr sz="1400" dirty="0">
                <a:latin typeface="Arial MT"/>
                <a:cs typeface="Arial MT"/>
              </a:rPr>
              <a:t>, </a:t>
            </a:r>
            <a:r>
              <a:rPr sz="1400" spc="-5" dirty="0">
                <a:latin typeface="Arial MT"/>
                <a:cs typeface="Arial MT"/>
              </a:rPr>
              <a:t>una </a:t>
            </a:r>
            <a:r>
              <a:rPr sz="1400" dirty="0">
                <a:latin typeface="Arial MT"/>
                <a:cs typeface="Arial MT"/>
              </a:rPr>
              <a:t>capa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pesos </a:t>
            </a:r>
            <a:r>
              <a:rPr sz="1400" b="1" dirty="0">
                <a:latin typeface="Arial"/>
                <a:cs typeface="Arial"/>
              </a:rPr>
              <a:t>(w)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dirty="0">
                <a:latin typeface="Arial MT"/>
                <a:cs typeface="Arial MT"/>
              </a:rPr>
              <a:t>capa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b="1" spc="-5" dirty="0">
                <a:latin typeface="Arial"/>
                <a:cs typeface="Arial"/>
              </a:rPr>
              <a:t>outputs</a:t>
            </a:r>
            <a:r>
              <a:rPr sz="1400" spc="-5" dirty="0">
                <a:latin typeface="Arial MT"/>
                <a:cs typeface="Arial MT"/>
              </a:rPr>
              <a:t>. Usualmente tiene una función de activación antes del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4327" y="998534"/>
            <a:ext cx="1536589" cy="66912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95714" y="902945"/>
            <a:ext cx="8848725" cy="3308350"/>
            <a:chOff x="295714" y="902945"/>
            <a:chExt cx="8848725" cy="33083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714" y="902945"/>
              <a:ext cx="4245060" cy="25382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8000" y="2309125"/>
              <a:ext cx="4565999" cy="1902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9" y="387589"/>
            <a:ext cx="998248" cy="2614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675" y="835249"/>
            <a:ext cx="6476101" cy="4205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9" y="387589"/>
            <a:ext cx="2904083" cy="2611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425" y="965537"/>
            <a:ext cx="4251325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dirty="0">
                <a:latin typeface="Arial"/>
                <a:cs typeface="Arial"/>
              </a:rPr>
              <a:t>Multi-Layer </a:t>
            </a:r>
            <a:r>
              <a:rPr sz="1400" b="1" spc="-5" dirty="0">
                <a:latin typeface="Arial"/>
                <a:cs typeface="Arial"/>
              </a:rPr>
              <a:t>Perceptron</a:t>
            </a:r>
            <a:r>
              <a:rPr sz="1400" spc="-5" dirty="0">
                <a:latin typeface="Arial MT"/>
                <a:cs typeface="Arial MT"/>
              </a:rPr>
              <a:t>: Es una </a:t>
            </a:r>
            <a:r>
              <a:rPr sz="1400" dirty="0">
                <a:latin typeface="Arial MT"/>
                <a:cs typeface="Arial MT"/>
              </a:rPr>
              <a:t>red </a:t>
            </a:r>
            <a:r>
              <a:rPr sz="1400" spc="-5" dirty="0">
                <a:latin typeface="Arial MT"/>
                <a:cs typeface="Arial MT"/>
              </a:rPr>
              <a:t>de perceptrones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LTU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consta </a:t>
            </a:r>
            <a:r>
              <a:rPr sz="1400" spc="-5" dirty="0">
                <a:latin typeface="Arial MT"/>
                <a:cs typeface="Arial MT"/>
              </a:rPr>
              <a:t>de diferentes </a:t>
            </a:r>
            <a:r>
              <a:rPr sz="1400" dirty="0">
                <a:latin typeface="Arial MT"/>
                <a:cs typeface="Arial MT"/>
              </a:rPr>
              <a:t>capas </a:t>
            </a:r>
            <a:r>
              <a:rPr sz="1400" spc="-5" dirty="0">
                <a:latin typeface="Arial MT"/>
                <a:cs typeface="Arial MT"/>
              </a:rPr>
              <a:t>donde </a:t>
            </a:r>
            <a:r>
              <a:rPr sz="1400" dirty="0">
                <a:latin typeface="Arial MT"/>
                <a:cs typeface="Arial MT"/>
              </a:rPr>
              <a:t>cada </a:t>
            </a:r>
            <a:r>
              <a:rPr sz="1400" spc="-5" dirty="0">
                <a:latin typeface="Arial MT"/>
                <a:cs typeface="Arial MT"/>
              </a:rPr>
              <a:t>una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ellas tiene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 nodo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bias.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Proceso:</a:t>
            </a:r>
            <a:endParaRPr sz="1400">
              <a:latin typeface="Arial"/>
              <a:cs typeface="Arial"/>
            </a:endParaRPr>
          </a:p>
          <a:p>
            <a:pPr marL="12700" marR="5397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Se alimentan los datos de entrada en la </a:t>
            </a:r>
            <a:r>
              <a:rPr sz="1400" dirty="0">
                <a:latin typeface="Arial MT"/>
                <a:cs typeface="Arial MT"/>
              </a:rPr>
              <a:t>capa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entrada </a:t>
            </a:r>
            <a:r>
              <a:rPr sz="1400" dirty="0">
                <a:latin typeface="Arial MT"/>
                <a:cs typeface="Arial MT"/>
              </a:rPr>
              <a:t>y se </a:t>
            </a:r>
            <a:r>
              <a:rPr sz="1400" spc="-5" dirty="0">
                <a:latin typeface="Arial MT"/>
                <a:cs typeface="Arial MT"/>
              </a:rPr>
              <a:t>toma la </a:t>
            </a:r>
            <a:r>
              <a:rPr sz="1400" dirty="0">
                <a:latin typeface="Arial MT"/>
                <a:cs typeface="Arial MT"/>
              </a:rPr>
              <a:t>salida </a:t>
            </a:r>
            <a:r>
              <a:rPr sz="1400" spc="-5" dirty="0">
                <a:latin typeface="Arial MT"/>
                <a:cs typeface="Arial MT"/>
              </a:rPr>
              <a:t>de la </a:t>
            </a:r>
            <a:r>
              <a:rPr sz="1400" dirty="0">
                <a:latin typeface="Arial MT"/>
                <a:cs typeface="Arial MT"/>
              </a:rPr>
              <a:t>capa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salida.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Podemos </a:t>
            </a:r>
            <a:r>
              <a:rPr sz="1400" b="1" spc="-5" dirty="0">
                <a:latin typeface="Arial"/>
                <a:cs typeface="Arial"/>
              </a:rPr>
              <a:t>aumentar el número de Layers en la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capa oculta </a:t>
            </a:r>
            <a:r>
              <a:rPr sz="1400" b="1" dirty="0">
                <a:latin typeface="Arial"/>
                <a:cs typeface="Arial"/>
              </a:rPr>
              <a:t>tanto </a:t>
            </a:r>
            <a:r>
              <a:rPr sz="1400" b="1" spc="-5" dirty="0">
                <a:latin typeface="Arial"/>
                <a:cs typeface="Arial"/>
              </a:rPr>
              <a:t>como queramos</a:t>
            </a:r>
            <a:r>
              <a:rPr sz="1400" spc="-5" dirty="0">
                <a:latin typeface="Arial MT"/>
                <a:cs typeface="Arial MT"/>
              </a:rPr>
              <a:t>, para hacer que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dirty="0">
                <a:latin typeface="Arial MT"/>
                <a:cs typeface="Arial MT"/>
              </a:rPr>
              <a:t>modelo sea más complejo </a:t>
            </a:r>
            <a:r>
              <a:rPr sz="1400" spc="-5" dirty="0">
                <a:latin typeface="Arial MT"/>
                <a:cs typeface="Arial MT"/>
              </a:rPr>
              <a:t>de acuerdo </a:t>
            </a:r>
            <a:r>
              <a:rPr sz="1400" dirty="0">
                <a:latin typeface="Arial MT"/>
                <a:cs typeface="Arial MT"/>
              </a:rPr>
              <a:t>con </a:t>
            </a:r>
            <a:r>
              <a:rPr sz="1400" spc="-5" dirty="0">
                <a:latin typeface="Arial MT"/>
                <a:cs typeface="Arial MT"/>
              </a:rPr>
              <a:t>nuestra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tarea.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4299" y="1280334"/>
            <a:ext cx="4063802" cy="2770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5425" y="4244288"/>
            <a:ext cx="789622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Nota: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Hasta ahora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está </a:t>
            </a:r>
            <a:r>
              <a:rPr sz="1400" dirty="0">
                <a:latin typeface="Arial MT"/>
                <a:cs typeface="Arial MT"/>
              </a:rPr>
              <a:t>viendo </a:t>
            </a:r>
            <a:r>
              <a:rPr sz="1400" spc="-5" dirty="0">
                <a:latin typeface="Arial MT"/>
                <a:cs typeface="Arial MT"/>
              </a:rPr>
              <a:t>una </a:t>
            </a:r>
            <a:r>
              <a:rPr sz="1400" dirty="0">
                <a:latin typeface="Arial MT"/>
                <a:cs typeface="Arial MT"/>
              </a:rPr>
              <a:t>relación </a:t>
            </a:r>
            <a:r>
              <a:rPr sz="1400" spc="-5" dirty="0">
                <a:latin typeface="Arial MT"/>
                <a:cs typeface="Arial MT"/>
              </a:rPr>
              <a:t>lineal dentro de los perceptrones. Eso quiere decir que </a:t>
            </a:r>
            <a:r>
              <a:rPr sz="1400" dirty="0">
                <a:latin typeface="Arial MT"/>
                <a:cs typeface="Arial MT"/>
              </a:rPr>
              <a:t>son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imposibles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ver</a:t>
            </a:r>
            <a:r>
              <a:rPr sz="1400" spc="-5" dirty="0">
                <a:latin typeface="Arial MT"/>
                <a:cs typeface="Arial MT"/>
              </a:rPr>
              <a:t> patrones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complejos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(así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-5" dirty="0">
                <a:latin typeface="Arial MT"/>
                <a:cs typeface="Arial MT"/>
              </a:rPr>
              <a:t> 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regresión</a:t>
            </a:r>
            <a:r>
              <a:rPr sz="1400" spc="-5" dirty="0">
                <a:latin typeface="Arial MT"/>
                <a:cs typeface="Arial MT"/>
              </a:rPr>
              <a:t> logística).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524" y="507889"/>
            <a:ext cx="6231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latin typeface="Arial MT"/>
                <a:cs typeface="Arial MT"/>
              </a:rPr>
              <a:t>¿Cómo</a:t>
            </a:r>
            <a:r>
              <a:rPr sz="2000" b="0" spc="-20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procesamos</a:t>
            </a:r>
            <a:r>
              <a:rPr sz="2000" b="0" spc="-1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imágenes</a:t>
            </a:r>
            <a:r>
              <a:rPr sz="2000" b="0" spc="-15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con</a:t>
            </a:r>
            <a:r>
              <a:rPr sz="2000" b="0" spc="-20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una</a:t>
            </a:r>
            <a:r>
              <a:rPr sz="2000" b="0" spc="-1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Red</a:t>
            </a:r>
            <a:r>
              <a:rPr sz="2000" b="0" spc="-1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Neuronal?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50" y="1536850"/>
            <a:ext cx="4350699" cy="2734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7150" y="1501175"/>
            <a:ext cx="4542925" cy="2734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124" y="387739"/>
            <a:ext cx="40754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latin typeface="Arial MT"/>
                <a:cs typeface="Arial MT"/>
              </a:rPr>
              <a:t>Redes</a:t>
            </a:r>
            <a:r>
              <a:rPr sz="2000" b="0" spc="-3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neuronales</a:t>
            </a:r>
            <a:r>
              <a:rPr sz="2000" b="0" spc="-30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profundas</a:t>
            </a:r>
            <a:r>
              <a:rPr sz="2000" b="0" spc="-30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(DNN)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5849" y="897575"/>
            <a:ext cx="5417051" cy="3941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150" y="2039038"/>
            <a:ext cx="2303145" cy="2341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0"/>
              </a:spcBef>
            </a:pPr>
            <a:r>
              <a:rPr sz="1700" spc="-5" dirty="0">
                <a:latin typeface="Arial MT"/>
                <a:cs typeface="Arial MT"/>
              </a:rPr>
              <a:t>Las </a:t>
            </a:r>
            <a:r>
              <a:rPr sz="1700" dirty="0">
                <a:latin typeface="Arial MT"/>
                <a:cs typeface="Arial MT"/>
              </a:rPr>
              <a:t>redes </a:t>
            </a:r>
            <a:r>
              <a:rPr sz="1700" spc="-5" dirty="0">
                <a:latin typeface="Arial MT"/>
                <a:cs typeface="Arial MT"/>
              </a:rPr>
              <a:t>neuronales 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pueden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tener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diferentes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formas que </a:t>
            </a:r>
            <a:r>
              <a:rPr sz="1700" dirty="0">
                <a:latin typeface="Arial MT"/>
                <a:cs typeface="Arial MT"/>
              </a:rPr>
              <a:t>se </a:t>
            </a:r>
            <a:r>
              <a:rPr sz="1700" spc="-5" dirty="0">
                <a:latin typeface="Arial MT"/>
                <a:cs typeface="Arial MT"/>
              </a:rPr>
              <a:t>definen 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base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las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capas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que </a:t>
            </a:r>
            <a:r>
              <a:rPr sz="1700" dirty="0">
                <a:latin typeface="Arial MT"/>
                <a:cs typeface="Arial MT"/>
              </a:rPr>
              <a:t>mantienen. </a:t>
            </a:r>
            <a:r>
              <a:rPr sz="1700" spc="-5" dirty="0">
                <a:latin typeface="Arial MT"/>
                <a:cs typeface="Arial MT"/>
              </a:rPr>
              <a:t>De qué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tipo, </a:t>
            </a:r>
            <a:r>
              <a:rPr sz="1700" dirty="0">
                <a:latin typeface="Arial MT"/>
                <a:cs typeface="Arial MT"/>
              </a:rPr>
              <a:t>cuántas </a:t>
            </a:r>
            <a:r>
              <a:rPr sz="1700" spc="-5" dirty="0">
                <a:latin typeface="Arial MT"/>
                <a:cs typeface="Arial MT"/>
              </a:rPr>
              <a:t>neuronas </a:t>
            </a:r>
            <a:r>
              <a:rPr sz="1700" dirty="0">
                <a:latin typeface="Arial MT"/>
                <a:cs typeface="Arial MT"/>
              </a:rPr>
              <a:t> y </a:t>
            </a:r>
            <a:r>
              <a:rPr sz="1700" spc="-5" dirty="0">
                <a:latin typeface="Arial MT"/>
                <a:cs typeface="Arial MT"/>
              </a:rPr>
              <a:t>qué funciones 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estaremos 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implementando.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75" y="1986750"/>
            <a:ext cx="3929050" cy="2331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6350" y="854675"/>
            <a:ext cx="2811374" cy="4231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8999" y="1382338"/>
            <a:ext cx="34512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Un dígito </a:t>
            </a:r>
            <a:r>
              <a:rPr sz="1400" dirty="0">
                <a:latin typeface="Arial MT"/>
                <a:cs typeface="Arial MT"/>
              </a:rPr>
              <a:t>(o </a:t>
            </a:r>
            <a:r>
              <a:rPr sz="1400" spc="-5" dirty="0">
                <a:latin typeface="Arial MT"/>
                <a:cs typeface="Arial MT"/>
              </a:rPr>
              <a:t>una imagen) al final es la </a:t>
            </a:r>
            <a:r>
              <a:rPr sz="1400" dirty="0">
                <a:latin typeface="Arial MT"/>
                <a:cs typeface="Arial MT"/>
              </a:rPr>
              <a:t>suma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varios</a:t>
            </a:r>
            <a:r>
              <a:rPr sz="1400" spc="-5" dirty="0">
                <a:latin typeface="Arial MT"/>
                <a:cs typeface="Arial MT"/>
              </a:rPr>
              <a:t> trazos.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2775" y="197563"/>
            <a:ext cx="63214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b="0" spc="-5" dirty="0">
                <a:latin typeface="Arial MT"/>
                <a:cs typeface="Arial MT"/>
              </a:rPr>
              <a:t>Idealmente, </a:t>
            </a:r>
            <a:r>
              <a:rPr b="0" dirty="0">
                <a:latin typeface="Arial MT"/>
                <a:cs typeface="Arial MT"/>
              </a:rPr>
              <a:t>cada capa </a:t>
            </a:r>
            <a:r>
              <a:rPr b="0" spc="-5" dirty="0">
                <a:latin typeface="Arial MT"/>
                <a:cs typeface="Arial MT"/>
              </a:rPr>
              <a:t>debería </a:t>
            </a:r>
            <a:r>
              <a:rPr b="0" dirty="0">
                <a:latin typeface="Arial MT"/>
                <a:cs typeface="Arial MT"/>
              </a:rPr>
              <a:t>reconocer </a:t>
            </a:r>
            <a:r>
              <a:rPr b="0" spc="-5" dirty="0">
                <a:latin typeface="Arial MT"/>
                <a:cs typeface="Arial MT"/>
              </a:rPr>
              <a:t>tipos de trazos. Para luego </a:t>
            </a:r>
            <a:r>
              <a:rPr b="0" dirty="0">
                <a:latin typeface="Arial MT"/>
                <a:cs typeface="Arial MT"/>
              </a:rPr>
              <a:t>responder </a:t>
            </a:r>
            <a:r>
              <a:rPr b="0" spc="-3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la pregunta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si</a:t>
            </a:r>
            <a:r>
              <a:rPr b="0" spc="-5" dirty="0">
                <a:latin typeface="Arial MT"/>
                <a:cs typeface="Arial MT"/>
              </a:rPr>
              <a:t> esa </a:t>
            </a:r>
            <a:r>
              <a:rPr b="0" dirty="0">
                <a:latin typeface="Arial MT"/>
                <a:cs typeface="Arial MT"/>
              </a:rPr>
              <a:t>suma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 trazos </a:t>
            </a:r>
            <a:r>
              <a:rPr b="0" dirty="0">
                <a:latin typeface="Arial MT"/>
                <a:cs typeface="Arial MT"/>
              </a:rPr>
              <a:t>corresponde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los dígitos en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sí.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003" y="3947954"/>
            <a:ext cx="2033504" cy="9489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2575" y="1038424"/>
            <a:ext cx="5756399" cy="3903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0075" y="353362"/>
            <a:ext cx="3192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20" dirty="0"/>
              <a:t> </a:t>
            </a:r>
            <a:r>
              <a:rPr spc="-5" dirty="0"/>
              <a:t>va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calcular</a:t>
            </a:r>
            <a:r>
              <a:rPr spc="-20" dirty="0"/>
              <a:t> </a:t>
            </a:r>
            <a:r>
              <a:rPr spc="-5" dirty="0"/>
              <a:t>una</a:t>
            </a:r>
            <a:r>
              <a:rPr spc="-15" dirty="0"/>
              <a:t> </a:t>
            </a:r>
            <a:r>
              <a:rPr spc="-5" dirty="0"/>
              <a:t>red</a:t>
            </a:r>
            <a:r>
              <a:rPr spc="-15" dirty="0"/>
              <a:t> </a:t>
            </a:r>
            <a:r>
              <a:rPr spc="-5" dirty="0"/>
              <a:t>neuronal?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325" y="1447146"/>
            <a:ext cx="2327910" cy="20027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MT"/>
                <a:cs typeface="Arial MT"/>
              </a:rPr>
              <a:t>La </a:t>
            </a:r>
            <a:r>
              <a:rPr sz="1600" dirty="0">
                <a:latin typeface="Arial MT"/>
                <a:cs typeface="Arial MT"/>
              </a:rPr>
              <a:t>red </a:t>
            </a:r>
            <a:r>
              <a:rPr sz="1600" spc="-5" dirty="0">
                <a:latin typeface="Arial MT"/>
                <a:cs typeface="Arial MT"/>
              </a:rPr>
              <a:t>neuronal </a:t>
            </a:r>
            <a:r>
              <a:rPr sz="1600" dirty="0">
                <a:latin typeface="Arial MT"/>
                <a:cs typeface="Arial MT"/>
              </a:rPr>
              <a:t>calculará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parámetros en </a:t>
            </a:r>
            <a:r>
              <a:rPr sz="1600" dirty="0">
                <a:latin typeface="Arial MT"/>
                <a:cs typeface="Arial MT"/>
              </a:rPr>
              <a:t>cada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Layer, </a:t>
            </a:r>
            <a:r>
              <a:rPr sz="1600" spc="-5" dirty="0">
                <a:latin typeface="Arial MT"/>
                <a:cs typeface="Arial MT"/>
              </a:rPr>
              <a:t>tal que dado un </a:t>
            </a:r>
            <a:r>
              <a:rPr sz="1600" dirty="0">
                <a:latin typeface="Arial MT"/>
                <a:cs typeface="Arial MT"/>
              </a:rPr>
              <a:t> valor </a:t>
            </a:r>
            <a:r>
              <a:rPr sz="1600" spc="-5" dirty="0">
                <a:latin typeface="Arial MT"/>
                <a:cs typeface="Arial MT"/>
              </a:rPr>
              <a:t>del píxel </a:t>
            </a:r>
            <a:r>
              <a:rPr sz="1600" dirty="0">
                <a:latin typeface="Arial MT"/>
                <a:cs typeface="Arial MT"/>
              </a:rPr>
              <a:t>(en </a:t>
            </a:r>
            <a:r>
              <a:rPr sz="1600" spc="-5" dirty="0">
                <a:latin typeface="Arial MT"/>
                <a:cs typeface="Arial MT"/>
              </a:rPr>
              <a:t>este </a:t>
            </a:r>
            <a:r>
              <a:rPr sz="1600" dirty="0">
                <a:latin typeface="Arial MT"/>
                <a:cs typeface="Arial MT"/>
              </a:rPr>
              <a:t> caso) multiplicado </a:t>
            </a:r>
            <a:r>
              <a:rPr sz="1600" spc="-5" dirty="0">
                <a:latin typeface="Arial MT"/>
                <a:cs typeface="Arial MT"/>
              </a:rPr>
              <a:t>por tal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parámetros incremente la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probabilidad de que </a:t>
            </a:r>
            <a:r>
              <a:rPr sz="1600" dirty="0">
                <a:latin typeface="Arial MT"/>
                <a:cs typeface="Arial MT"/>
              </a:rPr>
              <a:t>se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prediga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bien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cada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clase.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1089</Words>
  <Application>Microsoft Office PowerPoint</Application>
  <PresentationFormat>Presentación en pantalla (16:9)</PresentationFormat>
  <Paragraphs>63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Arial MT</vt:lpstr>
      <vt:lpstr>Calibri</vt:lpstr>
      <vt:lpstr>Microsoft Sans Serif</vt:lpstr>
      <vt:lpstr>Office Theme</vt:lpstr>
      <vt:lpstr>Sesión 7: Introducción a las Redes Neuronales.</vt:lpstr>
      <vt:lpstr>Presentación de PowerPoint</vt:lpstr>
      <vt:lpstr>Presentación de PowerPoint</vt:lpstr>
      <vt:lpstr>Presentación de PowerPoint</vt:lpstr>
      <vt:lpstr>Presentación de PowerPoint</vt:lpstr>
      <vt:lpstr>¿Cómo procesamos imágenes con una Red Neuronal?</vt:lpstr>
      <vt:lpstr>Redes neuronales profundas (DNN)</vt:lpstr>
      <vt:lpstr>Idealmente, cada capa debería reconocer tipos de trazos. Para luego responder  a la pregunta si esa suma de trazos corresponde los dígitos en sí.</vt:lpstr>
      <vt:lpstr>¿Qué va a calcular una red neuronal?</vt:lpstr>
      <vt:lpstr>¿Qué es una función de activación?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7: Introducción a las Redes Neuronales.</dc:title>
  <dc:creator>Sergio German Quispe</dc:creator>
  <cp:lastModifiedBy>Sergio German</cp:lastModifiedBy>
  <cp:revision>2</cp:revision>
  <dcterms:created xsi:type="dcterms:W3CDTF">2021-10-02T20:07:50Z</dcterms:created>
  <dcterms:modified xsi:type="dcterms:W3CDTF">2021-10-02T20:11:28Z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