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2ccddab7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02ccddab7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02ccddab7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202ccddab7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02ccddab7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02ccddab7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02ccddab7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202ccddab7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02ccddab7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202ccddab7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2ccddab7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202ccddab7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02ccddab7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202ccddab7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02ccddab7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202ccddab7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02ccddab7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202ccddab7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2ccddab7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02ccddab7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2ccddab7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02ccddab7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2ccddab7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02ccddab7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2ccddab7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02ccddab7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2ccddab7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02ccddab7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2ccddab7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02ccddab7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02ccddab7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02ccddab7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887392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1" type="ftr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1"/>
          <p:cNvSpPr/>
          <p:nvPr>
            <p:ph idx="2" type="pic"/>
          </p:nvPr>
        </p:nvSpPr>
        <p:spPr>
          <a:xfrm>
            <a:off x="3887392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1" type="ftr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1" type="ftr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11" type="ftr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ja en blanco">
  <p:cSld name="Hoja en blanc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457200" y="1022787"/>
            <a:ext cx="82296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type="title"/>
          </p:nvPr>
        </p:nvSpPr>
        <p:spPr>
          <a:xfrm>
            <a:off x="457200" y="274874"/>
            <a:ext cx="8229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1" name="Google Shape;121;p25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73025" y="-77635"/>
            <a:ext cx="89979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1572160" y="1931603"/>
            <a:ext cx="5997000" cy="3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31.png"/><Relationship Id="rId7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1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20.png"/><Relationship Id="rId7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950" y="152400"/>
            <a:ext cx="8602125" cy="4838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5"/>
            <a:ext cx="829350" cy="83480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/>
        </p:nvSpPr>
        <p:spPr>
          <a:xfrm>
            <a:off x="347150" y="2119775"/>
            <a:ext cx="44511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419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ASSESSMENT </a:t>
            </a:r>
            <a:r>
              <a:rPr b="1" lang="es-419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AQUÍ</a:t>
            </a:r>
            <a:r>
              <a:rPr b="1" lang="es-419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SOMOS EVOLUCIÓN</a:t>
            </a:r>
            <a:endParaRPr b="1"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444350" y="3672875"/>
            <a:ext cx="425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SERGIO A. HURTADO SOTO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VP. DE OPERACIONES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250" y="214525"/>
            <a:ext cx="8566301" cy="472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5"/>
            <a:ext cx="829350" cy="83480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6"/>
          <p:cNvSpPr txBox="1"/>
          <p:nvPr/>
        </p:nvSpPr>
        <p:spPr>
          <a:xfrm>
            <a:off x="1101100" y="406450"/>
            <a:ext cx="647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INGESTION - TABLA USUARIOS (DIMENSION TABLE)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6"/>
          <p:cNvSpPr txBox="1"/>
          <p:nvPr/>
        </p:nvSpPr>
        <p:spPr>
          <a:xfrm>
            <a:off x="442450" y="742300"/>
            <a:ext cx="369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4125" y="1087800"/>
            <a:ext cx="4500576" cy="31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250" y="214525"/>
            <a:ext cx="8566301" cy="472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5"/>
            <a:ext cx="829350" cy="83480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7"/>
          <p:cNvSpPr txBox="1"/>
          <p:nvPr/>
        </p:nvSpPr>
        <p:spPr>
          <a:xfrm>
            <a:off x="1101100" y="406450"/>
            <a:ext cx="6325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INGESTION - TABLA FECHAS (DIMENSION TABLE)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7"/>
          <p:cNvSpPr txBox="1"/>
          <p:nvPr/>
        </p:nvSpPr>
        <p:spPr>
          <a:xfrm>
            <a:off x="442450" y="742300"/>
            <a:ext cx="369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1101" y="997925"/>
            <a:ext cx="4544900" cy="35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250" y="214525"/>
            <a:ext cx="8566301" cy="472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5"/>
            <a:ext cx="829350" cy="83480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8"/>
          <p:cNvSpPr txBox="1"/>
          <p:nvPr/>
        </p:nvSpPr>
        <p:spPr>
          <a:xfrm>
            <a:off x="1101100" y="406450"/>
            <a:ext cx="6924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INGESTION - TABLA </a:t>
            </a:r>
            <a:r>
              <a:rPr b="1"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CATEGORÍAS</a:t>
            </a:r>
            <a:r>
              <a:rPr b="1"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(DIMENSION TABLE)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442450" y="742300"/>
            <a:ext cx="369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2801" y="914350"/>
            <a:ext cx="2602175" cy="36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250" y="214525"/>
            <a:ext cx="8566301" cy="472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5"/>
            <a:ext cx="829350" cy="83480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1101100" y="406450"/>
            <a:ext cx="6924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INGESTION - LÓGICA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9"/>
          <p:cNvSpPr txBox="1"/>
          <p:nvPr/>
        </p:nvSpPr>
        <p:spPr>
          <a:xfrm>
            <a:off x="442450" y="742300"/>
            <a:ext cx="369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39"/>
          <p:cNvPicPr preferRelativeResize="0"/>
          <p:nvPr/>
        </p:nvPicPr>
        <p:blipFill rotWithShape="1">
          <a:blip r:embed="rId5">
            <a:alphaModFix/>
          </a:blip>
          <a:srcRect b="46734" l="0" r="0" t="0"/>
          <a:stretch/>
        </p:blipFill>
        <p:spPr>
          <a:xfrm>
            <a:off x="1310175" y="834800"/>
            <a:ext cx="2769150" cy="354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9"/>
          <p:cNvPicPr preferRelativeResize="0"/>
          <p:nvPr/>
        </p:nvPicPr>
        <p:blipFill rotWithShape="1">
          <a:blip r:embed="rId5">
            <a:alphaModFix/>
          </a:blip>
          <a:srcRect b="0" l="0" r="0" t="53682"/>
          <a:stretch/>
        </p:blipFill>
        <p:spPr>
          <a:xfrm>
            <a:off x="4963775" y="834800"/>
            <a:ext cx="3138025" cy="360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250" y="214525"/>
            <a:ext cx="8566301" cy="472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5"/>
            <a:ext cx="829350" cy="83480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0"/>
          <p:cNvSpPr txBox="1"/>
          <p:nvPr/>
        </p:nvSpPr>
        <p:spPr>
          <a:xfrm>
            <a:off x="1101100" y="406450"/>
            <a:ext cx="6924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PROCESSING - RECOMENDACIONES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0"/>
          <p:cNvSpPr txBox="1"/>
          <p:nvPr/>
        </p:nvSpPr>
        <p:spPr>
          <a:xfrm>
            <a:off x="442450" y="742300"/>
            <a:ext cx="369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0"/>
          <p:cNvSpPr txBox="1"/>
          <p:nvPr/>
        </p:nvSpPr>
        <p:spPr>
          <a:xfrm>
            <a:off x="1101100" y="1591150"/>
            <a:ext cx="4256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 CÁLCULO DE MÉTRICAS CLAVE Y REALIZAR RECOMENDACIONES/ALERTAS SOBRE LOS GASTOS SE REALIZÓ UN CODIGO EN PYTHON.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3800" y="963025"/>
            <a:ext cx="3832749" cy="2362524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250" y="214525"/>
            <a:ext cx="8566301" cy="472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5"/>
            <a:ext cx="829350" cy="83480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1"/>
          <p:cNvSpPr txBox="1"/>
          <p:nvPr/>
        </p:nvSpPr>
        <p:spPr>
          <a:xfrm>
            <a:off x="1101100" y="406450"/>
            <a:ext cx="6924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INGESTION - ALERTAS DE GASTOS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1"/>
          <p:cNvSpPr txBox="1"/>
          <p:nvPr/>
        </p:nvSpPr>
        <p:spPr>
          <a:xfrm>
            <a:off x="442450" y="742300"/>
            <a:ext cx="369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4574" y="1071625"/>
            <a:ext cx="3554624" cy="325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4950" y="1071625"/>
            <a:ext cx="3554626" cy="3313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250" y="214525"/>
            <a:ext cx="8566301" cy="472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5"/>
            <a:ext cx="829350" cy="83480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2"/>
          <p:cNvSpPr txBox="1"/>
          <p:nvPr/>
        </p:nvSpPr>
        <p:spPr>
          <a:xfrm>
            <a:off x="1101100" y="406450"/>
            <a:ext cx="6924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INGESTION - RECOMENDACIONES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2"/>
          <p:cNvSpPr txBox="1"/>
          <p:nvPr/>
        </p:nvSpPr>
        <p:spPr>
          <a:xfrm>
            <a:off x="442450" y="742300"/>
            <a:ext cx="369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413" y="1111650"/>
            <a:ext cx="3310774" cy="30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3475" y="1250200"/>
            <a:ext cx="4092950" cy="1340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63471" y="3250648"/>
            <a:ext cx="4092952" cy="8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250" y="214525"/>
            <a:ext cx="8566301" cy="472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5"/>
            <a:ext cx="829350" cy="83480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3"/>
          <p:cNvSpPr txBox="1"/>
          <p:nvPr/>
        </p:nvSpPr>
        <p:spPr>
          <a:xfrm>
            <a:off x="1101100" y="406450"/>
            <a:ext cx="6924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CONSUMPTION - DASHBOARD LOOKER STUDIO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3"/>
          <p:cNvSpPr txBox="1"/>
          <p:nvPr/>
        </p:nvSpPr>
        <p:spPr>
          <a:xfrm>
            <a:off x="442450" y="742300"/>
            <a:ext cx="369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3"/>
          <p:cNvSpPr txBox="1"/>
          <p:nvPr/>
        </p:nvSpPr>
        <p:spPr>
          <a:xfrm>
            <a:off x="1152850" y="1581475"/>
            <a:ext cx="42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CUENTA CON UN DASHBOARD EN LOOKER STUDIO PARA EL CONSUMO Y ANÁLISIS DE LA INFORMACIÓN DE LA BASE DE DATOS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0600" y="1130424"/>
            <a:ext cx="2426050" cy="23796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250" y="214525"/>
            <a:ext cx="8566301" cy="472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5"/>
            <a:ext cx="829350" cy="83480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4"/>
          <p:cNvSpPr txBox="1"/>
          <p:nvPr/>
        </p:nvSpPr>
        <p:spPr>
          <a:xfrm>
            <a:off x="1101100" y="406450"/>
            <a:ext cx="6924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INGESTION - TABLA CATEGORÍAS (DIMENSION TABLE)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4"/>
          <p:cNvSpPr txBox="1"/>
          <p:nvPr/>
        </p:nvSpPr>
        <p:spPr>
          <a:xfrm>
            <a:off x="442450" y="742300"/>
            <a:ext cx="369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8503" y="984150"/>
            <a:ext cx="4976747" cy="37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938" y="152400"/>
            <a:ext cx="860213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5"/>
            <a:ext cx="829350" cy="83480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5"/>
          <p:cNvSpPr/>
          <p:nvPr/>
        </p:nvSpPr>
        <p:spPr>
          <a:xfrm>
            <a:off x="657675" y="3475300"/>
            <a:ext cx="2678700" cy="11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1" lang="es-419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 b="1" i="1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s-419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por su atención.</a:t>
            </a:r>
            <a:endParaRPr b="1" i="1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250" y="214525"/>
            <a:ext cx="8566301" cy="472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5"/>
            <a:ext cx="829350" cy="83480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 txBox="1"/>
          <p:nvPr/>
        </p:nvSpPr>
        <p:spPr>
          <a:xfrm>
            <a:off x="1101100" y="406450"/>
            <a:ext cx="6325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INGESTION - ENTRADAS DEL SISTEMA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1145450" y="1818213"/>
            <a:ext cx="42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SE COMPONE DE UNA ÚNICA ENTRADA, DISPUESTA EN UN FORMULARIO DE GOOGLE CON LOS </a:t>
            </a:r>
            <a: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PARÁMETROS</a:t>
            </a:r>
            <a: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REQUERIDOS.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9279" y="1337601"/>
            <a:ext cx="1773924" cy="2438724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250" y="214525"/>
            <a:ext cx="8566301" cy="472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5"/>
            <a:ext cx="829350" cy="83480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9"/>
          <p:cNvSpPr txBox="1"/>
          <p:nvPr/>
        </p:nvSpPr>
        <p:spPr>
          <a:xfrm>
            <a:off x="1101100" y="406450"/>
            <a:ext cx="6325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INGESTION - REGISTRO DE USUARIO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5175" y="946450"/>
            <a:ext cx="2799701" cy="39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300" y="1591425"/>
            <a:ext cx="3230550" cy="22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9"/>
          <p:cNvSpPr/>
          <p:nvPr/>
        </p:nvSpPr>
        <p:spPr>
          <a:xfrm>
            <a:off x="3954925" y="2193525"/>
            <a:ext cx="764400" cy="7707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250" y="214525"/>
            <a:ext cx="8566301" cy="472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5"/>
            <a:ext cx="829350" cy="83480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 txBox="1"/>
          <p:nvPr/>
        </p:nvSpPr>
        <p:spPr>
          <a:xfrm>
            <a:off x="1101100" y="406450"/>
            <a:ext cx="6325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INGESTION - TRANSACCIÓN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3954925" y="2193525"/>
            <a:ext cx="764400" cy="7707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420" y="1442063"/>
            <a:ext cx="3348717" cy="2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7396" y="1248325"/>
            <a:ext cx="3705376" cy="24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250" y="214525"/>
            <a:ext cx="8566301" cy="472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5"/>
            <a:ext cx="829350" cy="83480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1"/>
          <p:cNvSpPr txBox="1"/>
          <p:nvPr/>
        </p:nvSpPr>
        <p:spPr>
          <a:xfrm>
            <a:off x="1101100" y="406450"/>
            <a:ext cx="6325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INGESTION - INGRESO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1"/>
          <p:cNvSpPr/>
          <p:nvPr/>
        </p:nvSpPr>
        <p:spPr>
          <a:xfrm>
            <a:off x="3954925" y="2193525"/>
            <a:ext cx="764400" cy="7707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275" y="1549225"/>
            <a:ext cx="3267750" cy="21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8375" y="1828246"/>
            <a:ext cx="3989649" cy="150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250" y="214525"/>
            <a:ext cx="8566301" cy="472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5"/>
            <a:ext cx="829350" cy="83480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2"/>
          <p:cNvSpPr txBox="1"/>
          <p:nvPr/>
        </p:nvSpPr>
        <p:spPr>
          <a:xfrm>
            <a:off x="1101100" y="406450"/>
            <a:ext cx="6325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INGESTION - GASTO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2"/>
          <p:cNvSpPr/>
          <p:nvPr/>
        </p:nvSpPr>
        <p:spPr>
          <a:xfrm>
            <a:off x="4141150" y="1781850"/>
            <a:ext cx="764400" cy="7707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175" y="1147900"/>
            <a:ext cx="3438550" cy="22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8450" y="1147900"/>
            <a:ext cx="3106250" cy="210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60275" y="3814574"/>
            <a:ext cx="2782600" cy="10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/>
          <p:nvPr/>
        </p:nvSpPr>
        <p:spPr>
          <a:xfrm>
            <a:off x="6754625" y="3355800"/>
            <a:ext cx="333900" cy="372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250" y="214525"/>
            <a:ext cx="8566301" cy="472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5"/>
            <a:ext cx="829350" cy="83480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3"/>
          <p:cNvSpPr txBox="1"/>
          <p:nvPr/>
        </p:nvSpPr>
        <p:spPr>
          <a:xfrm>
            <a:off x="1101100" y="406450"/>
            <a:ext cx="6325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STORAGE - ALMACENAMIENTO DE INFORMACIÓN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1145450" y="1818213"/>
            <a:ext cx="42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CUENTA CON UN </a:t>
            </a:r>
            <a: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ALMACENAMIENTO</a:t>
            </a:r>
            <a: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DATOS EN GOOGLE SHEETS DE ACUERDO AL MODELO DE BB.DD. PLANTEADO.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7625" y="1168049"/>
            <a:ext cx="1932000" cy="2656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250" y="214525"/>
            <a:ext cx="8566301" cy="472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5"/>
            <a:ext cx="829350" cy="83480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4"/>
          <p:cNvSpPr txBox="1"/>
          <p:nvPr/>
        </p:nvSpPr>
        <p:spPr>
          <a:xfrm>
            <a:off x="1101100" y="406450"/>
            <a:ext cx="6325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INGESTION - MODELO DE BASE DE DATOS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6600" y="1276224"/>
            <a:ext cx="6658501" cy="31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4"/>
          <p:cNvSpPr txBox="1"/>
          <p:nvPr/>
        </p:nvSpPr>
        <p:spPr>
          <a:xfrm>
            <a:off x="442450" y="742300"/>
            <a:ext cx="369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250" y="214525"/>
            <a:ext cx="8566301" cy="472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5"/>
            <a:ext cx="829350" cy="83480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5"/>
          <p:cNvSpPr txBox="1"/>
          <p:nvPr/>
        </p:nvSpPr>
        <p:spPr>
          <a:xfrm>
            <a:off x="1101100" y="406450"/>
            <a:ext cx="6325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INGESTION - TABLA TRANSACCIONES(</a:t>
            </a:r>
            <a:r>
              <a:rPr b="1"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 TABLE</a:t>
            </a:r>
            <a:r>
              <a:rPr b="1"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5"/>
          <p:cNvSpPr txBox="1"/>
          <p:nvPr/>
        </p:nvSpPr>
        <p:spPr>
          <a:xfrm>
            <a:off x="442450" y="742300"/>
            <a:ext cx="369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8525" y="947225"/>
            <a:ext cx="5348275" cy="35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