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bm.com/cloud/blog/agile-vs-" TargetMode="External"/><Relationship Id="rId2" Type="http://schemas.openxmlformats.org/officeDocument/2006/relationships/hyperlink" Target="https://www.scrumstudy.com/whyscrum/scru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dirty="0">
                <a:solidFill>
                  <a:schemeClr val="tx1"/>
                </a:solidFill>
              </a:rPr>
              <a:t>The Best development approach -- Agile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Sergio H. Passos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377505"/>
            <a:ext cx="10058400" cy="1371600"/>
          </a:xfrm>
        </p:spPr>
        <p:txBody>
          <a:bodyPr>
            <a:normAutofit/>
          </a:bodyPr>
          <a:lstStyle/>
          <a:p>
            <a:pPr algn="ctr"/>
            <a:r>
              <a:rPr lang="en-US" dirty="0"/>
              <a:t>Scrum-Agile Roles</a:t>
            </a:r>
          </a:p>
        </p:txBody>
      </p:sp>
      <p:sp>
        <p:nvSpPr>
          <p:cNvPr id="4" name="Content Placeholder 3">
            <a:extLst>
              <a:ext uri="{FF2B5EF4-FFF2-40B4-BE49-F238E27FC236}">
                <a16:creationId xmlns:a16="http://schemas.microsoft.com/office/drawing/2014/main" id="{CD0E45AE-A45A-463B-8F1C-B4BBFED807EC}"/>
              </a:ext>
            </a:extLst>
          </p:cNvPr>
          <p:cNvSpPr>
            <a:spLocks noGrp="1"/>
          </p:cNvSpPr>
          <p:nvPr>
            <p:ph idx="1"/>
          </p:nvPr>
        </p:nvSpPr>
        <p:spPr/>
        <p:txBody>
          <a:bodyPr/>
          <a:lstStyle/>
          <a:p>
            <a:r>
              <a:rPr lang="en-US" b="1" dirty="0"/>
              <a:t>Product Owner: “</a:t>
            </a:r>
            <a:r>
              <a:rPr lang="en-US" b="0" i="0" dirty="0">
                <a:effectLst/>
              </a:rPr>
              <a:t>Agile teams are, by design, flexible and responsive, and it is the responsibility of the </a:t>
            </a:r>
            <a:r>
              <a:rPr lang="en-US" dirty="0"/>
              <a:t>p</a:t>
            </a:r>
            <a:r>
              <a:rPr lang="en-US" b="0" i="0" dirty="0">
                <a:effectLst/>
              </a:rPr>
              <a:t>roduct </a:t>
            </a:r>
            <a:r>
              <a:rPr lang="en-US" dirty="0"/>
              <a:t>o</a:t>
            </a:r>
            <a:r>
              <a:rPr lang="en-US" b="0" i="0" dirty="0">
                <a:effectLst/>
              </a:rPr>
              <a:t>wner to ensure that they are delivering the most value. The business is represented by the product owner who tells the development what is important to deliver. Trust between these two roles is crucial.” (West, 2018)</a:t>
            </a:r>
            <a:endParaRPr lang="en-US" b="1" dirty="0"/>
          </a:p>
          <a:p>
            <a:r>
              <a:rPr lang="en-US" b="1" dirty="0"/>
              <a:t>Scrum Master: “</a:t>
            </a:r>
            <a:r>
              <a:rPr lang="en-US" b="0" i="0" dirty="0">
                <a:effectLst/>
              </a:rPr>
              <a:t>The Scrum Master is the role responsible for gluing everything together and ensuring that scrum is being done well. In practical terms, that means they help the product owner define value, the development team deliver the value, and the scrum team to get to get better. The scrum master is a servant leader which not only describes a supportive style of leadership but describes what they do on a day-to-day basis.” (West, 2018)</a:t>
            </a:r>
          </a:p>
          <a:p>
            <a:r>
              <a:rPr lang="en-US" b="1" dirty="0">
                <a:latin typeface="+mj-lt"/>
              </a:rPr>
              <a:t>Development Team:</a:t>
            </a:r>
            <a:r>
              <a:rPr lang="en-US" dirty="0">
                <a:latin typeface="+mj-lt"/>
              </a:rPr>
              <a:t> “</a:t>
            </a:r>
            <a:r>
              <a:rPr lang="en-US" b="0" i="0" dirty="0">
                <a:effectLst/>
              </a:rPr>
              <a:t>The development team are the people that do the work. the development team can be comprised of all kinds of people including designers, writers, programmers, testers, and more. The development team are skilled members that can accomplish the task” (West, 2018)</a:t>
            </a:r>
          </a:p>
          <a:p>
            <a:endParaRPr lang="en-US" dirty="0">
              <a:latin typeface="+mj-lt"/>
            </a:endParaRP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ABC-9689-4BBA-9AFD-ED3DD38B3DBD}"/>
              </a:ext>
            </a:extLst>
          </p:cNvPr>
          <p:cNvSpPr>
            <a:spLocks noGrp="1"/>
          </p:cNvSpPr>
          <p:nvPr>
            <p:ph type="title"/>
          </p:nvPr>
        </p:nvSpPr>
        <p:spPr>
          <a:xfrm>
            <a:off x="1066800" y="369116"/>
            <a:ext cx="10058400" cy="1371600"/>
          </a:xfrm>
        </p:spPr>
        <p:txBody>
          <a:bodyPr/>
          <a:lstStyle/>
          <a:p>
            <a:pPr algn="ctr"/>
            <a:r>
              <a:rPr lang="en-US" dirty="0"/>
              <a:t>Agile Phases</a:t>
            </a:r>
          </a:p>
        </p:txBody>
      </p:sp>
      <p:sp>
        <p:nvSpPr>
          <p:cNvPr id="3" name="Content Placeholder 2">
            <a:extLst>
              <a:ext uri="{FF2B5EF4-FFF2-40B4-BE49-F238E27FC236}">
                <a16:creationId xmlns:a16="http://schemas.microsoft.com/office/drawing/2014/main" id="{ADC65BDA-C2C8-462D-A9BE-FE42B8F03109}"/>
              </a:ext>
            </a:extLst>
          </p:cNvPr>
          <p:cNvSpPr>
            <a:spLocks noGrp="1"/>
          </p:cNvSpPr>
          <p:nvPr>
            <p:ph idx="1"/>
          </p:nvPr>
        </p:nvSpPr>
        <p:spPr/>
        <p:txBody>
          <a:bodyPr>
            <a:normAutofit lnSpcReduction="10000"/>
          </a:bodyPr>
          <a:lstStyle/>
          <a:p>
            <a:r>
              <a:rPr lang="en-US" b="1" dirty="0">
                <a:latin typeface="+mj-lt"/>
              </a:rPr>
              <a:t>Initial:</a:t>
            </a:r>
            <a:r>
              <a:rPr lang="en-US" dirty="0"/>
              <a:t> “</a:t>
            </a:r>
            <a:r>
              <a:rPr lang="en-US" b="0" i="0" dirty="0">
                <a:solidFill>
                  <a:srgbClr val="333333"/>
                </a:solidFill>
                <a:effectLst/>
                <a:latin typeface="Open Sans" panose="020B0606030504020204" pitchFamily="34" charset="0"/>
              </a:rPr>
              <a:t>This phase includes the processes related to initiation of a project: Create Project Vision, Identify Scrum Master and Stakeholder(s), Form Scrum Team, Develop Epic(s), Create Prioritized Product Backlog, and Conduct Release Planning.” (Scrum Study, 2016)</a:t>
            </a:r>
          </a:p>
          <a:p>
            <a:r>
              <a:rPr lang="en-US" b="1" i="0" dirty="0">
                <a:solidFill>
                  <a:srgbClr val="333333"/>
                </a:solidFill>
                <a:effectLst/>
                <a:latin typeface="Open Sans" panose="020B0604020202020204" pitchFamily="34" charset="0"/>
              </a:rPr>
              <a:t>Plan and Estimate</a:t>
            </a:r>
            <a:r>
              <a:rPr lang="en-US" b="1" i="0" dirty="0">
                <a:effectLst/>
                <a:latin typeface="+mj-lt"/>
              </a:rPr>
              <a:t>: “</a:t>
            </a:r>
            <a:r>
              <a:rPr lang="en-US" b="0" i="0" dirty="0">
                <a:solidFill>
                  <a:srgbClr val="333333"/>
                </a:solidFill>
                <a:effectLst/>
                <a:latin typeface="Open Sans" panose="020B0606030504020204" pitchFamily="34" charset="0"/>
              </a:rPr>
              <a:t>This phase consists of processes related to planning and estimating tasks, which include Create User Stories, Approve, Estimate, and Commit User Stories, Create Tasks, Estimate Tasks, and Create Sprint Backlog.” (Scrum Study, 2016)</a:t>
            </a:r>
          </a:p>
          <a:p>
            <a:r>
              <a:rPr lang="en-US" b="1" i="0" dirty="0">
                <a:solidFill>
                  <a:srgbClr val="333333"/>
                </a:solidFill>
                <a:effectLst/>
                <a:latin typeface="Open Sans" panose="020B0606030504020204" pitchFamily="34" charset="0"/>
              </a:rPr>
              <a:t>Implement</a:t>
            </a:r>
            <a:r>
              <a:rPr lang="en-US" b="1" i="0" dirty="0">
                <a:effectLst/>
                <a:latin typeface="+mj-lt"/>
              </a:rPr>
              <a:t>: “</a:t>
            </a:r>
            <a:r>
              <a:rPr lang="en-US" b="0" i="0" dirty="0">
                <a:solidFill>
                  <a:srgbClr val="333333"/>
                </a:solidFill>
                <a:effectLst/>
                <a:latin typeface="Open Sans" panose="020B0606030504020204" pitchFamily="34" charset="0"/>
              </a:rPr>
              <a:t>This phase is related to the execution of the tasks and activities to create a project's product. These activities include creating the various deliverables, conducting Daily Standup Meetings, and grooming the Product Backlog at regular intervals.” (Scrum Study, 2016)</a:t>
            </a:r>
            <a:endParaRPr lang="en-US" dirty="0">
              <a:latin typeface="Century Gothic" panose="020B0502020202020204" pitchFamily="34" charset="0"/>
            </a:endParaRPr>
          </a:p>
          <a:p>
            <a:r>
              <a:rPr lang="en-US" b="1" i="0" dirty="0">
                <a:solidFill>
                  <a:srgbClr val="333333"/>
                </a:solidFill>
                <a:effectLst/>
                <a:latin typeface="Open Sans" panose="020B0606030504020204" pitchFamily="34" charset="0"/>
              </a:rPr>
              <a:t>Review and Retrospect</a:t>
            </a:r>
            <a:r>
              <a:rPr lang="en-US" b="1" i="0" dirty="0">
                <a:effectLst/>
                <a:latin typeface="+mj-lt"/>
              </a:rPr>
              <a:t>: “</a:t>
            </a:r>
            <a:r>
              <a:rPr lang="en-US" b="0" i="0" dirty="0">
                <a:solidFill>
                  <a:srgbClr val="333333"/>
                </a:solidFill>
                <a:effectLst/>
                <a:latin typeface="Open Sans" panose="020B0606030504020204" pitchFamily="34" charset="0"/>
              </a:rPr>
              <a:t>This phase is concerned with reviewing the deliverables and the work that has been done and determining ways to improve the practices and methods used to do project work.” (Scrum Study, 2016)</a:t>
            </a:r>
            <a:endParaRPr lang="en-US" b="1" i="0" dirty="0">
              <a:effectLst/>
              <a:latin typeface="Century Gothic" panose="020B0502020202020204" pitchFamily="34" charset="0"/>
            </a:endParaRPr>
          </a:p>
          <a:p>
            <a:r>
              <a:rPr lang="en-US" b="1" i="0" dirty="0">
                <a:solidFill>
                  <a:srgbClr val="333333"/>
                </a:solidFill>
                <a:effectLst/>
                <a:latin typeface="Open Sans" panose="020B0606030504020204" pitchFamily="34" charset="0"/>
              </a:rPr>
              <a:t>Release: “</a:t>
            </a:r>
            <a:r>
              <a:rPr lang="en-US" b="0" i="0" dirty="0">
                <a:solidFill>
                  <a:srgbClr val="333333"/>
                </a:solidFill>
                <a:effectLst/>
                <a:latin typeface="Open Sans" panose="020B0606030504020204" pitchFamily="34" charset="0"/>
              </a:rPr>
              <a:t>This phase emphasizes on delivering the Accepted Deliverables to the customer and identifying, documenting, and internalizing the lessons learned during the project.” (Scrum Study, 2016)</a:t>
            </a:r>
          </a:p>
        </p:txBody>
      </p:sp>
    </p:spTree>
    <p:extLst>
      <p:ext uri="{BB962C8B-B14F-4D97-AF65-F5344CB8AC3E}">
        <p14:creationId xmlns:p14="http://schemas.microsoft.com/office/powerpoint/2010/main" val="420236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ABC-9689-4BBA-9AFD-ED3DD38B3DBD}"/>
              </a:ext>
            </a:extLst>
          </p:cNvPr>
          <p:cNvSpPr>
            <a:spLocks noGrp="1"/>
          </p:cNvSpPr>
          <p:nvPr>
            <p:ph type="title"/>
          </p:nvPr>
        </p:nvSpPr>
        <p:spPr>
          <a:xfrm>
            <a:off x="1066800" y="0"/>
            <a:ext cx="10058400" cy="1371600"/>
          </a:xfrm>
        </p:spPr>
        <p:txBody>
          <a:bodyPr/>
          <a:lstStyle/>
          <a:p>
            <a:pPr algn="ctr"/>
            <a:r>
              <a:rPr lang="en-US" dirty="0"/>
              <a:t>Waterfall Phases</a:t>
            </a:r>
          </a:p>
        </p:txBody>
      </p:sp>
      <p:sp>
        <p:nvSpPr>
          <p:cNvPr id="3" name="Content Placeholder 2">
            <a:extLst>
              <a:ext uri="{FF2B5EF4-FFF2-40B4-BE49-F238E27FC236}">
                <a16:creationId xmlns:a16="http://schemas.microsoft.com/office/drawing/2014/main" id="{ADC65BDA-C2C8-462D-A9BE-FE42B8F03109}"/>
              </a:ext>
            </a:extLst>
          </p:cNvPr>
          <p:cNvSpPr>
            <a:spLocks noGrp="1"/>
          </p:cNvSpPr>
          <p:nvPr>
            <p:ph idx="1"/>
          </p:nvPr>
        </p:nvSpPr>
        <p:spPr>
          <a:xfrm>
            <a:off x="1066800" y="945439"/>
            <a:ext cx="10058400" cy="3849624"/>
          </a:xfrm>
        </p:spPr>
        <p:txBody>
          <a:bodyPr>
            <a:noAutofit/>
          </a:bodyPr>
          <a:lstStyle/>
          <a:p>
            <a:r>
              <a:rPr lang="en-US" b="1" i="0" dirty="0">
                <a:solidFill>
                  <a:srgbClr val="282C33"/>
                </a:solidFill>
                <a:effectLst/>
              </a:rPr>
              <a:t>Requirement gathering and documentation</a:t>
            </a:r>
            <a:r>
              <a:rPr lang="en-US" b="1" dirty="0"/>
              <a:t>:</a:t>
            </a:r>
            <a:r>
              <a:rPr lang="en-US" dirty="0"/>
              <a:t> “</a:t>
            </a:r>
            <a:r>
              <a:rPr lang="en-US" b="0" i="0" dirty="0">
                <a:solidFill>
                  <a:srgbClr val="282C33"/>
                </a:solidFill>
                <a:effectLst/>
              </a:rPr>
              <a:t>In this stage, you should gather comprehensive information about what this project requires. You can gather this information in a variety of ways, from interviews to questionnaires to interactive brainstorming. By the end of this phase, the project requirements should be clear, and you should have a requirements document that has been distributed to your team</a:t>
            </a:r>
            <a:r>
              <a:rPr lang="en-US" b="0" i="0" dirty="0">
                <a:solidFill>
                  <a:srgbClr val="333333"/>
                </a:solidFill>
                <a:effectLst/>
              </a:rPr>
              <a:t>.” (Lucid, 2017)</a:t>
            </a:r>
          </a:p>
          <a:p>
            <a:r>
              <a:rPr lang="en-US" b="1" i="0" dirty="0">
                <a:solidFill>
                  <a:srgbClr val="282C33"/>
                </a:solidFill>
                <a:effectLst/>
              </a:rPr>
              <a:t>System design</a:t>
            </a:r>
            <a:r>
              <a:rPr lang="en-US" b="1" i="0" dirty="0">
                <a:effectLst/>
              </a:rPr>
              <a:t>: “</a:t>
            </a:r>
            <a:r>
              <a:rPr lang="en-US" b="0" i="0" dirty="0">
                <a:solidFill>
                  <a:srgbClr val="282C33"/>
                </a:solidFill>
                <a:effectLst/>
              </a:rPr>
              <a:t>Using the established requirements, your team designs the system. No coding takes place during this phase, but the team establishes specs such as programming language or hardware requirements</a:t>
            </a:r>
            <a:r>
              <a:rPr lang="en-US" b="0" i="0" dirty="0">
                <a:solidFill>
                  <a:srgbClr val="333333"/>
                </a:solidFill>
                <a:effectLst/>
              </a:rPr>
              <a:t>.” (Lucid, 2017)</a:t>
            </a:r>
          </a:p>
          <a:p>
            <a:r>
              <a:rPr lang="en-US" b="1" i="0" dirty="0">
                <a:solidFill>
                  <a:srgbClr val="333333"/>
                </a:solidFill>
                <a:effectLst/>
              </a:rPr>
              <a:t>Implement</a:t>
            </a:r>
            <a:r>
              <a:rPr lang="en-US" b="1" i="0" dirty="0">
                <a:effectLst/>
              </a:rPr>
              <a:t>: “</a:t>
            </a:r>
            <a:r>
              <a:rPr lang="en-US" b="0" i="0" dirty="0">
                <a:solidFill>
                  <a:srgbClr val="282C33"/>
                </a:solidFill>
                <a:effectLst/>
              </a:rPr>
              <a:t>Coding takes place in this phase. Programmers take information from the previous stage and create a functional product. They typically implement code in small pieces, which are integrated at the end of this phase or the beginning of the next</a:t>
            </a:r>
            <a:r>
              <a:rPr lang="en-US" b="0" i="0" dirty="0">
                <a:solidFill>
                  <a:srgbClr val="333333"/>
                </a:solidFill>
                <a:effectLst/>
              </a:rPr>
              <a:t>.” (Lucid, 2017)</a:t>
            </a:r>
          </a:p>
          <a:p>
            <a:r>
              <a:rPr lang="en-US" b="1" i="0" dirty="0">
                <a:solidFill>
                  <a:srgbClr val="282C33"/>
                </a:solidFill>
                <a:effectLst/>
              </a:rPr>
              <a:t>Testing</a:t>
            </a:r>
            <a:r>
              <a:rPr lang="en-US" b="1" i="0" dirty="0">
                <a:effectLst/>
              </a:rPr>
              <a:t>: “</a:t>
            </a:r>
            <a:r>
              <a:rPr lang="en-US" b="0" i="0" dirty="0">
                <a:solidFill>
                  <a:srgbClr val="282C33"/>
                </a:solidFill>
                <a:effectLst/>
              </a:rPr>
              <a:t>Once all coding is done, testing of the product can begin. Testers methodically find and report any problems. If serious issues arise, your project may need to return to phase one for reevaluation</a:t>
            </a:r>
            <a:r>
              <a:rPr lang="en-US" b="0" i="0" dirty="0">
                <a:solidFill>
                  <a:srgbClr val="333333"/>
                </a:solidFill>
                <a:effectLst/>
              </a:rPr>
              <a:t>.” (Lucid, 2017)</a:t>
            </a:r>
          </a:p>
          <a:p>
            <a:r>
              <a:rPr lang="en-US" b="1" i="0" dirty="0">
                <a:solidFill>
                  <a:srgbClr val="282C33"/>
                </a:solidFill>
                <a:effectLst/>
              </a:rPr>
              <a:t>Delivery/deployment</a:t>
            </a:r>
            <a:r>
              <a:rPr lang="en-US" b="1" i="0" dirty="0">
                <a:solidFill>
                  <a:srgbClr val="333333"/>
                </a:solidFill>
                <a:effectLst/>
              </a:rPr>
              <a:t>: “</a:t>
            </a:r>
            <a:r>
              <a:rPr lang="en-US" b="0" i="0" dirty="0">
                <a:solidFill>
                  <a:srgbClr val="282C33"/>
                </a:solidFill>
                <a:effectLst/>
              </a:rPr>
              <a:t>In this phase, the product is complete, and your team submits the deliverables to be deployed or released</a:t>
            </a:r>
            <a:r>
              <a:rPr lang="en-US" b="0" i="0" dirty="0">
                <a:solidFill>
                  <a:srgbClr val="333333"/>
                </a:solidFill>
                <a:effectLst/>
              </a:rPr>
              <a:t>.” (Lucid, 2017)</a:t>
            </a:r>
          </a:p>
          <a:p>
            <a:r>
              <a:rPr lang="en-US" b="1" i="0" dirty="0">
                <a:solidFill>
                  <a:srgbClr val="282C33"/>
                </a:solidFill>
                <a:effectLst/>
              </a:rPr>
              <a:t>Maintenance</a:t>
            </a:r>
            <a:r>
              <a:rPr lang="en-US" dirty="0">
                <a:solidFill>
                  <a:srgbClr val="333333"/>
                </a:solidFill>
              </a:rPr>
              <a:t>: </a:t>
            </a:r>
            <a:r>
              <a:rPr lang="en-US" b="1" i="0" dirty="0">
                <a:solidFill>
                  <a:srgbClr val="333333"/>
                </a:solidFill>
                <a:effectLst/>
              </a:rPr>
              <a:t>“</a:t>
            </a:r>
            <a:r>
              <a:rPr lang="en-US" b="0" i="0" dirty="0">
                <a:solidFill>
                  <a:srgbClr val="282C33"/>
                </a:solidFill>
                <a:effectLst/>
              </a:rPr>
              <a:t>The product has been delivered to the client and is being used. As issues arise, your team may need to create patches and updates may to address them. Again, big issues may necessitate a return to phase one</a:t>
            </a:r>
            <a:r>
              <a:rPr lang="en-US" b="0" i="0" dirty="0">
                <a:solidFill>
                  <a:srgbClr val="333333"/>
                </a:solidFill>
                <a:effectLst/>
              </a:rPr>
              <a:t>.” (Lucid, 2017)</a:t>
            </a:r>
          </a:p>
        </p:txBody>
      </p:sp>
    </p:spTree>
    <p:extLst>
      <p:ext uri="{BB962C8B-B14F-4D97-AF65-F5344CB8AC3E}">
        <p14:creationId xmlns:p14="http://schemas.microsoft.com/office/powerpoint/2010/main" val="114074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ABC-9689-4BBA-9AFD-ED3DD38B3DBD}"/>
              </a:ext>
            </a:extLst>
          </p:cNvPr>
          <p:cNvSpPr>
            <a:spLocks noGrp="1"/>
          </p:cNvSpPr>
          <p:nvPr>
            <p:ph type="title"/>
          </p:nvPr>
        </p:nvSpPr>
        <p:spPr>
          <a:xfrm>
            <a:off x="1066800" y="654341"/>
            <a:ext cx="10058400" cy="721453"/>
          </a:xfrm>
        </p:spPr>
        <p:txBody>
          <a:bodyPr/>
          <a:lstStyle/>
          <a:p>
            <a:pPr algn="ctr"/>
            <a:r>
              <a:rPr lang="en-US" dirty="0"/>
              <a:t>Agile</a:t>
            </a:r>
          </a:p>
        </p:txBody>
      </p:sp>
      <p:sp>
        <p:nvSpPr>
          <p:cNvPr id="3" name="Content Placeholder 2">
            <a:extLst>
              <a:ext uri="{FF2B5EF4-FFF2-40B4-BE49-F238E27FC236}">
                <a16:creationId xmlns:a16="http://schemas.microsoft.com/office/drawing/2014/main" id="{ADC65BDA-C2C8-462D-A9BE-FE42B8F03109}"/>
              </a:ext>
            </a:extLst>
          </p:cNvPr>
          <p:cNvSpPr>
            <a:spLocks noGrp="1"/>
          </p:cNvSpPr>
          <p:nvPr>
            <p:ph idx="1"/>
          </p:nvPr>
        </p:nvSpPr>
        <p:spPr>
          <a:xfrm>
            <a:off x="1066800" y="2103120"/>
            <a:ext cx="4889383" cy="3849624"/>
          </a:xfrm>
        </p:spPr>
        <p:txBody>
          <a:bodyPr>
            <a:normAutofit fontScale="92500" lnSpcReduction="20000"/>
          </a:bodyPr>
          <a:lstStyle/>
          <a:p>
            <a:pPr algn="l" fontAlgn="base">
              <a:buFont typeface="Arial" panose="020B0604020202020204" pitchFamily="34" charset="0"/>
              <a:buChar char="•"/>
            </a:pPr>
            <a:r>
              <a:rPr lang="en-US" sz="1600" b="0" i="0" dirty="0">
                <a:effectLst/>
                <a:latin typeface="+mj-lt"/>
              </a:rPr>
              <a:t>Team design facilitates more collaboration.</a:t>
            </a:r>
          </a:p>
          <a:p>
            <a:pPr algn="l" fontAlgn="base">
              <a:buFont typeface="Arial" panose="020B0604020202020204" pitchFamily="34" charset="0"/>
              <a:buChar char="•"/>
            </a:pPr>
            <a:r>
              <a:rPr lang="en-US" sz="1600" b="0" i="0" dirty="0">
                <a:effectLst/>
                <a:latin typeface="+mj-lt"/>
              </a:rPr>
              <a:t>Product development takes an adaptive design approach.</a:t>
            </a:r>
          </a:p>
          <a:p>
            <a:pPr algn="l" fontAlgn="base">
              <a:buFont typeface="Arial" panose="020B0604020202020204" pitchFamily="34" charset="0"/>
              <a:buChar char="•"/>
            </a:pPr>
            <a:r>
              <a:rPr lang="en-US" sz="1600" b="0" i="0" dirty="0">
                <a:effectLst/>
                <a:latin typeface="+mj-lt"/>
              </a:rPr>
              <a:t>Since code is tested with each iteration in the development phase, code defects can inform future design of the software.</a:t>
            </a:r>
          </a:p>
          <a:p>
            <a:pPr algn="l" fontAlgn="base">
              <a:buFont typeface="Arial" panose="020B0604020202020204" pitchFamily="34" charset="0"/>
              <a:buChar char="•"/>
            </a:pPr>
            <a:r>
              <a:rPr lang="en-US" sz="1600" b="0" i="0" dirty="0">
                <a:effectLst/>
                <a:latin typeface="+mj-lt"/>
              </a:rPr>
              <a:t>Tends to yield higher customer satisfaction since frequent feedback leads to increased prioritization of customer needs.</a:t>
            </a:r>
          </a:p>
          <a:p>
            <a:pPr algn="l" fontAlgn="base">
              <a:buFont typeface="Arial" panose="020B0604020202020204" pitchFamily="34" charset="0"/>
              <a:buChar char="•"/>
            </a:pPr>
            <a:r>
              <a:rPr lang="en-US" sz="1600" b="0" i="0" dirty="0">
                <a:effectLst/>
                <a:latin typeface="+mj-lt"/>
              </a:rPr>
              <a:t>Enables </a:t>
            </a:r>
            <a:r>
              <a:rPr lang="en-US" sz="1600" b="0" i="0" strike="noStrike" dirty="0">
                <a:effectLst/>
                <a:latin typeface="+mj-lt"/>
              </a:rPr>
              <a:t>continuous integration </a:t>
            </a:r>
            <a:r>
              <a:rPr lang="en-US" sz="1600" b="0" i="0" dirty="0">
                <a:effectLst/>
                <a:latin typeface="+mj-lt"/>
              </a:rPr>
              <a:t>as each feature is its own workable piece of software.</a:t>
            </a:r>
          </a:p>
          <a:p>
            <a:pPr algn="l" fontAlgn="base">
              <a:buFont typeface="Arial" panose="020B0604020202020204" pitchFamily="34" charset="0"/>
              <a:buChar char="•"/>
            </a:pPr>
            <a:r>
              <a:rPr lang="en-US" sz="1600" b="0" i="0" dirty="0">
                <a:effectLst/>
                <a:latin typeface="+mj-lt"/>
              </a:rPr>
              <a:t>This lean type of software development can lead to lower costs as there is less risk of customer and product misalignment.</a:t>
            </a:r>
          </a:p>
          <a:p>
            <a:endParaRPr lang="en-US" b="0" i="0" dirty="0">
              <a:solidFill>
                <a:srgbClr val="333333"/>
              </a:solidFill>
              <a:effectLst/>
              <a:latin typeface="Open Sans" panose="020B0606030504020204" pitchFamily="34" charset="0"/>
            </a:endParaRPr>
          </a:p>
        </p:txBody>
      </p:sp>
      <p:sp>
        <p:nvSpPr>
          <p:cNvPr id="4" name="Content Placeholder 2">
            <a:extLst>
              <a:ext uri="{FF2B5EF4-FFF2-40B4-BE49-F238E27FC236}">
                <a16:creationId xmlns:a16="http://schemas.microsoft.com/office/drawing/2014/main" id="{3DD1549E-9C72-416E-9A9B-A6147DFB582E}"/>
              </a:ext>
            </a:extLst>
          </p:cNvPr>
          <p:cNvSpPr txBox="1">
            <a:spLocks/>
          </p:cNvSpPr>
          <p:nvPr/>
        </p:nvSpPr>
        <p:spPr>
          <a:xfrm>
            <a:off x="6235819" y="2103120"/>
            <a:ext cx="4889383" cy="185648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l" fontAlgn="base">
              <a:buFont typeface="Arial" panose="020B0604020202020204" pitchFamily="34" charset="0"/>
              <a:buChar char="•"/>
            </a:pPr>
            <a:r>
              <a:rPr lang="en-US" b="0" i="0" dirty="0">
                <a:solidFill>
                  <a:srgbClr val="3D3D3D"/>
                </a:solidFill>
                <a:effectLst/>
                <a:latin typeface="+mj-lt"/>
              </a:rPr>
              <a:t>An agile approach can lack comprehensive documentation. This makes it difficult to onboard new developers, project timelines to stakeholders, and provide accurate cost estimates.</a:t>
            </a:r>
          </a:p>
          <a:p>
            <a:pPr algn="l" fontAlgn="base">
              <a:buFont typeface="Arial" panose="020B0604020202020204" pitchFamily="34" charset="0"/>
              <a:buChar char="•"/>
            </a:pPr>
            <a:r>
              <a:rPr lang="en-US" b="0" i="0" dirty="0">
                <a:solidFill>
                  <a:srgbClr val="3D3D3D"/>
                </a:solidFill>
                <a:effectLst/>
                <a:latin typeface="+mj-lt"/>
              </a:rPr>
              <a:t>Can be difficult to scale.</a:t>
            </a:r>
          </a:p>
          <a:p>
            <a:endParaRPr lang="en-US" dirty="0">
              <a:solidFill>
                <a:srgbClr val="333333"/>
              </a:solidFill>
              <a:latin typeface="Open Sans" panose="020B0606030504020204" pitchFamily="34" charset="0"/>
            </a:endParaRPr>
          </a:p>
        </p:txBody>
      </p:sp>
      <p:sp>
        <p:nvSpPr>
          <p:cNvPr id="7" name="Title 1">
            <a:extLst>
              <a:ext uri="{FF2B5EF4-FFF2-40B4-BE49-F238E27FC236}">
                <a16:creationId xmlns:a16="http://schemas.microsoft.com/office/drawing/2014/main" id="{26398814-637D-4E7D-B2F6-EE30CE2F2876}"/>
              </a:ext>
            </a:extLst>
          </p:cNvPr>
          <p:cNvSpPr txBox="1">
            <a:spLocks/>
          </p:cNvSpPr>
          <p:nvPr/>
        </p:nvSpPr>
        <p:spPr>
          <a:xfrm>
            <a:off x="1406674" y="1375794"/>
            <a:ext cx="4209634" cy="721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Benefit</a:t>
            </a:r>
          </a:p>
        </p:txBody>
      </p:sp>
      <p:sp>
        <p:nvSpPr>
          <p:cNvPr id="8" name="Title 1">
            <a:extLst>
              <a:ext uri="{FF2B5EF4-FFF2-40B4-BE49-F238E27FC236}">
                <a16:creationId xmlns:a16="http://schemas.microsoft.com/office/drawing/2014/main" id="{FDBC8603-A122-41C5-B786-6DD558EB50B7}"/>
              </a:ext>
            </a:extLst>
          </p:cNvPr>
          <p:cNvSpPr txBox="1">
            <a:spLocks/>
          </p:cNvSpPr>
          <p:nvPr/>
        </p:nvSpPr>
        <p:spPr>
          <a:xfrm>
            <a:off x="6575692" y="1375794"/>
            <a:ext cx="4209634" cy="721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Challenges</a:t>
            </a:r>
          </a:p>
        </p:txBody>
      </p:sp>
      <p:sp>
        <p:nvSpPr>
          <p:cNvPr id="10" name="Content Placeholder 2">
            <a:extLst>
              <a:ext uri="{FF2B5EF4-FFF2-40B4-BE49-F238E27FC236}">
                <a16:creationId xmlns:a16="http://schemas.microsoft.com/office/drawing/2014/main" id="{366910ED-9C49-4462-8A83-AC523A07B9FB}"/>
              </a:ext>
            </a:extLst>
          </p:cNvPr>
          <p:cNvSpPr txBox="1">
            <a:spLocks/>
          </p:cNvSpPr>
          <p:nvPr/>
        </p:nvSpPr>
        <p:spPr>
          <a:xfrm>
            <a:off x="5106099" y="5743858"/>
            <a:ext cx="1700168" cy="41777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solidFill>
                  <a:srgbClr val="333333"/>
                </a:solidFill>
                <a:latin typeface="Open Sans" panose="020B0606030504020204" pitchFamily="34" charset="0"/>
              </a:rPr>
              <a:t>(</a:t>
            </a:r>
            <a:r>
              <a:rPr lang="en-US" b="0" i="0" dirty="0">
                <a:effectLst/>
                <a:latin typeface="+mj-lt"/>
              </a:rPr>
              <a:t>Eda , 2020</a:t>
            </a:r>
            <a:r>
              <a:rPr lang="en-US" dirty="0">
                <a:solidFill>
                  <a:srgbClr val="333333"/>
                </a:solidFill>
                <a:latin typeface="Open Sans" panose="020B0606030504020204" pitchFamily="34" charset="0"/>
              </a:rPr>
              <a:t>)</a:t>
            </a:r>
          </a:p>
        </p:txBody>
      </p:sp>
    </p:spTree>
    <p:extLst>
      <p:ext uri="{BB962C8B-B14F-4D97-AF65-F5344CB8AC3E}">
        <p14:creationId xmlns:p14="http://schemas.microsoft.com/office/powerpoint/2010/main" val="142188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ABC-9689-4BBA-9AFD-ED3DD38B3DBD}"/>
              </a:ext>
            </a:extLst>
          </p:cNvPr>
          <p:cNvSpPr>
            <a:spLocks noGrp="1"/>
          </p:cNvSpPr>
          <p:nvPr>
            <p:ph type="title"/>
          </p:nvPr>
        </p:nvSpPr>
        <p:spPr>
          <a:xfrm>
            <a:off x="1066800" y="654341"/>
            <a:ext cx="10058400" cy="721453"/>
          </a:xfrm>
        </p:spPr>
        <p:txBody>
          <a:bodyPr/>
          <a:lstStyle/>
          <a:p>
            <a:pPr algn="ctr"/>
            <a:r>
              <a:rPr lang="en-US" dirty="0"/>
              <a:t>Waterfall</a:t>
            </a:r>
          </a:p>
        </p:txBody>
      </p:sp>
      <p:sp>
        <p:nvSpPr>
          <p:cNvPr id="3" name="Content Placeholder 2">
            <a:extLst>
              <a:ext uri="{FF2B5EF4-FFF2-40B4-BE49-F238E27FC236}">
                <a16:creationId xmlns:a16="http://schemas.microsoft.com/office/drawing/2014/main" id="{ADC65BDA-C2C8-462D-A9BE-FE42B8F03109}"/>
              </a:ext>
            </a:extLst>
          </p:cNvPr>
          <p:cNvSpPr>
            <a:spLocks noGrp="1"/>
          </p:cNvSpPr>
          <p:nvPr>
            <p:ph idx="1"/>
          </p:nvPr>
        </p:nvSpPr>
        <p:spPr>
          <a:xfrm>
            <a:off x="1066800" y="2103120"/>
            <a:ext cx="4889383" cy="3849624"/>
          </a:xfrm>
        </p:spPr>
        <p:txBody>
          <a:bodyPr>
            <a:normAutofit/>
          </a:bodyPr>
          <a:lstStyle/>
          <a:p>
            <a:pPr algn="l" fontAlgn="base">
              <a:buFont typeface="Arial" panose="020B0604020202020204" pitchFamily="34" charset="0"/>
              <a:buChar char="•"/>
            </a:pPr>
            <a:r>
              <a:rPr lang="en-US" b="0" i="0" dirty="0">
                <a:solidFill>
                  <a:srgbClr val="3D3D3D"/>
                </a:solidFill>
                <a:effectLst/>
                <a:latin typeface="+mj-lt"/>
              </a:rPr>
              <a:t>Detailed product requirements and documentation enable new programmers to onboard quickly and easily.</a:t>
            </a:r>
          </a:p>
          <a:p>
            <a:pPr algn="l" fontAlgn="base">
              <a:buFont typeface="Arial" panose="020B0604020202020204" pitchFamily="34" charset="0"/>
              <a:buChar char="•"/>
            </a:pPr>
            <a:r>
              <a:rPr lang="en-US" b="0" i="0" dirty="0">
                <a:solidFill>
                  <a:srgbClr val="3D3D3D"/>
                </a:solidFill>
                <a:effectLst/>
                <a:latin typeface="+mj-lt"/>
              </a:rPr>
              <a:t>Documentation provides a clear scope to the project, enabling project managers to communicate budgets, timelines, and key milestones to interested parties.</a:t>
            </a:r>
          </a:p>
          <a:p>
            <a:endParaRPr lang="en-US" b="0" i="0" dirty="0">
              <a:solidFill>
                <a:srgbClr val="333333"/>
              </a:solidFill>
              <a:effectLst/>
              <a:latin typeface="Open Sans" panose="020B0606030504020204" pitchFamily="34" charset="0"/>
            </a:endParaRPr>
          </a:p>
        </p:txBody>
      </p:sp>
      <p:sp>
        <p:nvSpPr>
          <p:cNvPr id="4" name="Content Placeholder 2">
            <a:extLst>
              <a:ext uri="{FF2B5EF4-FFF2-40B4-BE49-F238E27FC236}">
                <a16:creationId xmlns:a16="http://schemas.microsoft.com/office/drawing/2014/main" id="{3DD1549E-9C72-416E-9A9B-A6147DFB582E}"/>
              </a:ext>
            </a:extLst>
          </p:cNvPr>
          <p:cNvSpPr txBox="1">
            <a:spLocks/>
          </p:cNvSpPr>
          <p:nvPr/>
        </p:nvSpPr>
        <p:spPr>
          <a:xfrm>
            <a:off x="6235819" y="2103120"/>
            <a:ext cx="4889383" cy="282121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l" fontAlgn="base">
              <a:buFont typeface="Arial" panose="020B0604020202020204" pitchFamily="34" charset="0"/>
              <a:buChar char="•"/>
            </a:pPr>
            <a:r>
              <a:rPr lang="en-US" b="0" i="0" dirty="0">
                <a:solidFill>
                  <a:srgbClr val="3D3D3D"/>
                </a:solidFill>
                <a:effectLst/>
                <a:latin typeface="+mj-lt"/>
              </a:rPr>
              <a:t>Clients can find it difficult to outline all of their requirements at the beginning of the project, leading to gaps in documentation.</a:t>
            </a:r>
          </a:p>
          <a:p>
            <a:pPr algn="l" fontAlgn="base">
              <a:buFont typeface="Arial" panose="020B0604020202020204" pitchFamily="34" charset="0"/>
              <a:buChar char="•"/>
            </a:pPr>
            <a:r>
              <a:rPr lang="en-US" b="0" i="0" dirty="0">
                <a:solidFill>
                  <a:srgbClr val="3D3D3D"/>
                </a:solidFill>
                <a:effectLst/>
                <a:latin typeface="+mj-lt"/>
              </a:rPr>
              <a:t>Minimal customer collaboration during the development process can lead to costly changes if the product does not meet expectations.</a:t>
            </a:r>
          </a:p>
          <a:p>
            <a:pPr algn="l" fontAlgn="base">
              <a:buFont typeface="Arial" panose="020B0604020202020204" pitchFamily="34" charset="0"/>
              <a:buChar char="•"/>
            </a:pPr>
            <a:r>
              <a:rPr lang="en-US" b="0" i="0" dirty="0">
                <a:solidFill>
                  <a:srgbClr val="3D3D3D"/>
                </a:solidFill>
                <a:effectLst/>
                <a:latin typeface="+mj-lt"/>
              </a:rPr>
              <a:t>Testers report issues and bugs later in the process, which could have informed an alternative program architecture.</a:t>
            </a:r>
          </a:p>
          <a:p>
            <a:endParaRPr lang="en-US" dirty="0">
              <a:solidFill>
                <a:srgbClr val="333333"/>
              </a:solidFill>
              <a:latin typeface="+mj-lt"/>
            </a:endParaRPr>
          </a:p>
        </p:txBody>
      </p:sp>
      <p:sp>
        <p:nvSpPr>
          <p:cNvPr id="7" name="Title 1">
            <a:extLst>
              <a:ext uri="{FF2B5EF4-FFF2-40B4-BE49-F238E27FC236}">
                <a16:creationId xmlns:a16="http://schemas.microsoft.com/office/drawing/2014/main" id="{26398814-637D-4E7D-B2F6-EE30CE2F2876}"/>
              </a:ext>
            </a:extLst>
          </p:cNvPr>
          <p:cNvSpPr txBox="1">
            <a:spLocks/>
          </p:cNvSpPr>
          <p:nvPr/>
        </p:nvSpPr>
        <p:spPr>
          <a:xfrm>
            <a:off x="1406674" y="1375794"/>
            <a:ext cx="4209634" cy="721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Benefit</a:t>
            </a:r>
          </a:p>
        </p:txBody>
      </p:sp>
      <p:sp>
        <p:nvSpPr>
          <p:cNvPr id="8" name="Title 1">
            <a:extLst>
              <a:ext uri="{FF2B5EF4-FFF2-40B4-BE49-F238E27FC236}">
                <a16:creationId xmlns:a16="http://schemas.microsoft.com/office/drawing/2014/main" id="{FDBC8603-A122-41C5-B786-6DD558EB50B7}"/>
              </a:ext>
            </a:extLst>
          </p:cNvPr>
          <p:cNvSpPr txBox="1">
            <a:spLocks/>
          </p:cNvSpPr>
          <p:nvPr/>
        </p:nvSpPr>
        <p:spPr>
          <a:xfrm>
            <a:off x="6575692" y="1375794"/>
            <a:ext cx="4209634" cy="721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Challenges</a:t>
            </a:r>
          </a:p>
        </p:txBody>
      </p:sp>
      <p:sp>
        <p:nvSpPr>
          <p:cNvPr id="9" name="Content Placeholder 2">
            <a:extLst>
              <a:ext uri="{FF2B5EF4-FFF2-40B4-BE49-F238E27FC236}">
                <a16:creationId xmlns:a16="http://schemas.microsoft.com/office/drawing/2014/main" id="{152806C0-6792-4446-8FE4-B4573E90D375}"/>
              </a:ext>
            </a:extLst>
          </p:cNvPr>
          <p:cNvSpPr txBox="1">
            <a:spLocks/>
          </p:cNvSpPr>
          <p:nvPr/>
        </p:nvSpPr>
        <p:spPr>
          <a:xfrm>
            <a:off x="5106099" y="5743858"/>
            <a:ext cx="1700168" cy="41777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solidFill>
                  <a:srgbClr val="333333"/>
                </a:solidFill>
                <a:latin typeface="Open Sans" panose="020B0606030504020204" pitchFamily="34" charset="0"/>
              </a:rPr>
              <a:t>(</a:t>
            </a:r>
            <a:r>
              <a:rPr lang="en-US" b="0" i="0" dirty="0">
                <a:effectLst/>
                <a:latin typeface="+mj-lt"/>
              </a:rPr>
              <a:t>Eda , 2020</a:t>
            </a:r>
            <a:r>
              <a:rPr lang="en-US" dirty="0">
                <a:solidFill>
                  <a:srgbClr val="333333"/>
                </a:solidFill>
                <a:latin typeface="Open Sans" panose="020B0606030504020204" pitchFamily="34" charset="0"/>
              </a:rPr>
              <a:t>)</a:t>
            </a:r>
          </a:p>
        </p:txBody>
      </p:sp>
    </p:spTree>
    <p:extLst>
      <p:ext uri="{BB962C8B-B14F-4D97-AF65-F5344CB8AC3E}">
        <p14:creationId xmlns:p14="http://schemas.microsoft.com/office/powerpoint/2010/main" val="337691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BA80-7186-4F76-A975-66637D237DF0}"/>
              </a:ext>
            </a:extLst>
          </p:cNvPr>
          <p:cNvSpPr>
            <a:spLocks noGrp="1"/>
          </p:cNvSpPr>
          <p:nvPr>
            <p:ph type="title"/>
          </p:nvPr>
        </p:nvSpPr>
        <p:spPr/>
        <p:txBody>
          <a:bodyPr/>
          <a:lstStyle/>
          <a:p>
            <a:pPr algn="ctr"/>
            <a:r>
              <a:rPr lang="en-US" dirty="0"/>
              <a:t>Final Assessment</a:t>
            </a:r>
          </a:p>
        </p:txBody>
      </p:sp>
      <p:sp>
        <p:nvSpPr>
          <p:cNvPr id="3" name="Content Placeholder 2">
            <a:extLst>
              <a:ext uri="{FF2B5EF4-FFF2-40B4-BE49-F238E27FC236}">
                <a16:creationId xmlns:a16="http://schemas.microsoft.com/office/drawing/2014/main" id="{2F132EE0-0AB1-47B0-9907-DA43E9DFEF1F}"/>
              </a:ext>
            </a:extLst>
          </p:cNvPr>
          <p:cNvSpPr>
            <a:spLocks noGrp="1"/>
          </p:cNvSpPr>
          <p:nvPr>
            <p:ph idx="1"/>
          </p:nvPr>
        </p:nvSpPr>
        <p:spPr/>
        <p:txBody>
          <a:bodyPr>
            <a:normAutofit/>
          </a:bodyPr>
          <a:lstStyle/>
          <a:p>
            <a:pPr algn="ctr"/>
            <a:r>
              <a:rPr lang="en-US" sz="2800" dirty="0"/>
              <a:t>Agile development is where the industry is leading towards. With an ever-changing landscape in software development. Adaptability is key in surviving in todays saturated market.</a:t>
            </a:r>
          </a:p>
        </p:txBody>
      </p:sp>
    </p:spTree>
    <p:extLst>
      <p:ext uri="{BB962C8B-B14F-4D97-AF65-F5344CB8AC3E}">
        <p14:creationId xmlns:p14="http://schemas.microsoft.com/office/powerpoint/2010/main" val="13195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C089-05F2-4FF6-8418-2E352B9D6C5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D32623DF-5DD1-445B-9EC8-813D16E37E14}"/>
              </a:ext>
            </a:extLst>
          </p:cNvPr>
          <p:cNvSpPr>
            <a:spLocks noGrp="1"/>
          </p:cNvSpPr>
          <p:nvPr>
            <p:ph idx="1"/>
          </p:nvPr>
        </p:nvSpPr>
        <p:spPr/>
        <p:txBody>
          <a:bodyPr/>
          <a:lstStyle/>
          <a:p>
            <a:r>
              <a:rPr lang="en-US" i="1" dirty="0">
                <a:effectLst/>
              </a:rPr>
              <a:t>Scrum Phases and Processes. SCRUM Study. (2016). </a:t>
            </a:r>
            <a:r>
              <a:rPr lang="en-US" dirty="0">
                <a:effectLst/>
                <a:hlinkClick r:id="rId2"/>
              </a:rPr>
              <a:t>https://www.scrumstudy.com/whyscrum/scrum-</a:t>
            </a:r>
            <a:r>
              <a:rPr lang="en-US" dirty="0">
                <a:effectLst/>
              </a:rPr>
              <a:t>	</a:t>
            </a:r>
            <a:r>
              <a:rPr lang="en-US" dirty="0" err="1">
                <a:effectLst/>
              </a:rPr>
              <a:t>phasesandprocesses</a:t>
            </a:r>
            <a:r>
              <a:rPr lang="en-US" dirty="0">
                <a:effectLst/>
              </a:rPr>
              <a:t>#:~:text=Scrum%20Phases%20and%20Processes%20%20%20%20Phase,16.%2	0Demonstr%20...%20%201%20more%20rows%20. </a:t>
            </a:r>
          </a:p>
          <a:p>
            <a:r>
              <a:rPr lang="en-US" dirty="0">
                <a:effectLst/>
              </a:rPr>
              <a:t>West, D. </a:t>
            </a:r>
            <a:r>
              <a:rPr lang="en-US" i="1" dirty="0">
                <a:effectLst/>
              </a:rPr>
              <a:t>(2018). Agile Scrum Roles</a:t>
            </a:r>
            <a:r>
              <a:rPr lang="en-US" dirty="0">
                <a:effectLst/>
              </a:rPr>
              <a:t>. Atlassian. https://www.atlassian.com/agile/scrum/roles. </a:t>
            </a:r>
          </a:p>
          <a:p>
            <a:r>
              <a:rPr lang="en-US" i="1" dirty="0">
                <a:effectLst/>
              </a:rPr>
              <a:t>What the Waterfall Project Management Methodology Can (and Can't) Do for You</a:t>
            </a:r>
            <a:r>
              <a:rPr lang="en-US" dirty="0">
                <a:effectLst/>
              </a:rPr>
              <a:t>. Complete Guide to 	Waterfall Project Management Methodology. </a:t>
            </a:r>
            <a:r>
              <a:rPr lang="en-US" i="1" dirty="0">
                <a:effectLst/>
              </a:rPr>
              <a:t>(2018, September 5). </a:t>
            </a:r>
            <a:r>
              <a:rPr lang="en-US" dirty="0">
                <a:effectLst/>
              </a:rPr>
              <a:t>	https://www.lucidchart.com/blog/waterfall-project-management-methodology. </a:t>
            </a:r>
          </a:p>
          <a:p>
            <a:r>
              <a:rPr lang="en-US" dirty="0" err="1">
                <a:effectLst/>
              </a:rPr>
              <a:t>Kavlakoglu</a:t>
            </a:r>
            <a:r>
              <a:rPr lang="en-US" dirty="0">
                <a:effectLst/>
              </a:rPr>
              <a:t>, E. (2020, November 4). </a:t>
            </a:r>
            <a:r>
              <a:rPr lang="en-US" i="1" dirty="0">
                <a:effectLst/>
              </a:rPr>
              <a:t>Agile vs. Waterfall</a:t>
            </a:r>
            <a:r>
              <a:rPr lang="en-US" dirty="0">
                <a:effectLst/>
              </a:rPr>
              <a:t>. IBM. </a:t>
            </a:r>
            <a:r>
              <a:rPr lang="en-US" dirty="0">
                <a:effectLst/>
                <a:hlinkClick r:id="rId3"/>
              </a:rPr>
              <a:t>https://www.ibm.com/cloud/blog/agile-vs-</a:t>
            </a:r>
            <a:r>
              <a:rPr lang="en-US" dirty="0">
                <a:effectLst/>
              </a:rPr>
              <a:t>	waterfall. </a:t>
            </a: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193095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{D22FCEF0-38F2-47CE-9681-47DF4A9A2C20}tf78438558_win32</Template>
  <TotalTime>80</TotalTime>
  <Words>1168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Garamond</vt:lpstr>
      <vt:lpstr>Open Sans</vt:lpstr>
      <vt:lpstr>SavonVTI</vt:lpstr>
      <vt:lpstr>The Best development approach -- Agile</vt:lpstr>
      <vt:lpstr>Scrum-Agile Roles</vt:lpstr>
      <vt:lpstr>Agile Phases</vt:lpstr>
      <vt:lpstr>Waterfall Phases</vt:lpstr>
      <vt:lpstr>Agile</vt:lpstr>
      <vt:lpstr>Waterfall</vt:lpstr>
      <vt:lpstr>Final Assessment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development approach -- Agile</dc:title>
  <dc:creator>Passos, Sergio</dc:creator>
  <cp:lastModifiedBy>Passos, Sergio</cp:lastModifiedBy>
  <cp:revision>7</cp:revision>
  <dcterms:created xsi:type="dcterms:W3CDTF">2021-06-20T07:40:10Z</dcterms:created>
  <dcterms:modified xsi:type="dcterms:W3CDTF">2021-06-20T09:00:19Z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