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72" r:id="rId5"/>
    <p:sldId id="273" r:id="rId6"/>
    <p:sldId id="274" r:id="rId7"/>
    <p:sldId id="270" r:id="rId8"/>
    <p:sldId id="271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Para cambiar la imagen de esta dispositiva, seleccione la imagen y elimínela. A continuación haga clic en el icono Imágenes  en el marcador de posición e inserte su imagen.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931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.linkedin.com/in/david-dali-susanibar-arce-50a3a94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owerdata.es/el-valor-de-la-gestion-de-datos/bid/394449/BPM-SOA-d-nde-est-n-los-l-mites" TargetMode="External"/><Relationship Id="rId2" Type="http://schemas.openxmlformats.org/officeDocument/2006/relationships/hyperlink" Target="http://es.slideshare.net/albertoog/arquitecturas-empresariales-soa-y-bpm-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larcos.esi.uclm.es/pnis/articulos/pnis-07-canovas-bpms.pdf" TargetMode="External"/><Relationship Id="rId4" Type="http://schemas.openxmlformats.org/officeDocument/2006/relationships/hyperlink" Target="http://sisbib.unmsm.edu.pe/bibvirtual/publicaciones/indata/v15_n2/pdf/a16v15n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4400" dirty="0"/>
              <a:t>Desarrollo de Aplicaciones aplicando </a:t>
            </a:r>
            <a:br>
              <a:rPr lang="es-MX" sz="4400" dirty="0"/>
            </a:br>
            <a:r>
              <a:rPr lang="es-MX" dirty="0"/>
              <a:t>BPM - SOA</a:t>
            </a:r>
            <a:br>
              <a:rPr lang="es-ES" sz="4400" dirty="0"/>
            </a:b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3200" dirty="0"/>
              <a:t>Presentación Curso</a:t>
            </a:r>
            <a:endParaRPr lang="es-ES" sz="2000" dirty="0"/>
          </a:p>
          <a:p>
            <a:pPr marL="0" indent="0" algn="l">
              <a:buNone/>
            </a:pPr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r="1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/>
              <a:t>Agenda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dirty="0">
                <a:solidFill>
                  <a:srgbClr val="595959"/>
                </a:solidFill>
                <a:latin typeface="Book Antiqua"/>
              </a:rPr>
              <a:t>Bienvenida al curso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dirty="0">
                <a:solidFill>
                  <a:srgbClr val="595959"/>
                </a:solidFill>
                <a:latin typeface="Book Antiqua"/>
              </a:rPr>
              <a:t>Presentación del moderador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dirty="0">
                <a:solidFill>
                  <a:srgbClr val="595959"/>
                </a:solidFill>
                <a:latin typeface="Book Antiqua"/>
              </a:rPr>
              <a:t>Presentación del equipo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ES" dirty="0">
                <a:solidFill>
                  <a:srgbClr val="595959"/>
                </a:solidFill>
                <a:latin typeface="Book Antiqua"/>
              </a:rPr>
              <a:t>Diplomado:</a:t>
            </a:r>
          </a:p>
          <a:p>
            <a:pPr lvl="1">
              <a:buClr>
                <a:srgbClr val="595959"/>
              </a:buClr>
              <a:buFont typeface="Arial"/>
              <a:buChar char="•"/>
            </a:pPr>
            <a:r>
              <a:rPr lang="es-ES" dirty="0">
                <a:solidFill>
                  <a:srgbClr val="595959"/>
                </a:solidFill>
                <a:latin typeface="Book Antiqua"/>
              </a:rPr>
              <a:t>Silabo</a:t>
            </a:r>
          </a:p>
          <a:p>
            <a:pPr lvl="1">
              <a:buClr>
                <a:srgbClr val="595959"/>
              </a:buClr>
              <a:buFont typeface="Arial"/>
              <a:buChar char="•"/>
            </a:pPr>
            <a:r>
              <a:rPr lang="es-ES" dirty="0">
                <a:solidFill>
                  <a:srgbClr val="595959"/>
                </a:solidFill>
                <a:latin typeface="Book Antiqua"/>
              </a:rPr>
              <a:t>Entregables</a:t>
            </a:r>
          </a:p>
          <a:p>
            <a:pPr marL="0" indent="0">
              <a:buClr>
                <a:srgbClr val="595959"/>
              </a:buClr>
              <a:buNone/>
            </a:pPr>
            <a:endParaRPr lang="es-ES" dirty="0">
              <a:solidFill>
                <a:srgbClr val="595959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: esquinas redondeadas 32"/>
          <p:cNvSpPr/>
          <p:nvPr/>
        </p:nvSpPr>
        <p:spPr>
          <a:xfrm>
            <a:off x="3523870" y="1622798"/>
            <a:ext cx="6084364" cy="11600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: esquinas redondeadas 25"/>
          <p:cNvSpPr/>
          <p:nvPr/>
        </p:nvSpPr>
        <p:spPr>
          <a:xfrm>
            <a:off x="3523870" y="4431326"/>
            <a:ext cx="5980767" cy="2152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Bienvenida al curso</a:t>
            </a:r>
          </a:p>
        </p:txBody>
      </p:sp>
      <p:pic>
        <p:nvPicPr>
          <p:cNvPr id="4" name="Picture 2" descr="Resultado de imagen para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4" y="2820500"/>
            <a:ext cx="2041066" cy="18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49481" t="32285" r="40778" b="52569"/>
          <a:stretch/>
        </p:blipFill>
        <p:spPr>
          <a:xfrm>
            <a:off x="4339956" y="6060833"/>
            <a:ext cx="351692" cy="3938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49481" t="32285" r="40778" b="52569"/>
          <a:stretch/>
        </p:blipFill>
        <p:spPr>
          <a:xfrm>
            <a:off x="3764978" y="6060833"/>
            <a:ext cx="351692" cy="39389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49481" t="32285" r="40778" b="52569"/>
          <a:stretch/>
        </p:blipFill>
        <p:spPr>
          <a:xfrm>
            <a:off x="5475024" y="6060833"/>
            <a:ext cx="351692" cy="39389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9481" t="32285" r="40778" b="52569"/>
          <a:stretch/>
        </p:blipFill>
        <p:spPr>
          <a:xfrm>
            <a:off x="4900046" y="6060833"/>
            <a:ext cx="351692" cy="39389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49481" t="32285" r="40778" b="52569"/>
          <a:stretch/>
        </p:blipFill>
        <p:spPr>
          <a:xfrm>
            <a:off x="7663371" y="6060833"/>
            <a:ext cx="351692" cy="39389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49481" t="32285" r="40778" b="52569"/>
          <a:stretch/>
        </p:blipFill>
        <p:spPr>
          <a:xfrm>
            <a:off x="7088393" y="6060833"/>
            <a:ext cx="351692" cy="3938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l="49481" t="32285" r="40778" b="52569"/>
          <a:stretch/>
        </p:blipFill>
        <p:spPr>
          <a:xfrm>
            <a:off x="8798439" y="6060833"/>
            <a:ext cx="351692" cy="39389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49481" t="32285" r="40778" b="52569"/>
          <a:stretch/>
        </p:blipFill>
        <p:spPr>
          <a:xfrm>
            <a:off x="8223461" y="6060833"/>
            <a:ext cx="351692" cy="39389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l="18562" t="759" r="65925" b="80815"/>
          <a:stretch/>
        </p:blipFill>
        <p:spPr>
          <a:xfrm>
            <a:off x="3997254" y="5175268"/>
            <a:ext cx="560091" cy="47922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/>
          <a:srcRect l="19404" t="30785" r="64231" b="39470"/>
          <a:stretch/>
        </p:blipFill>
        <p:spPr>
          <a:xfrm>
            <a:off x="8103885" y="5015213"/>
            <a:ext cx="590843" cy="77356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l="19404" t="30785" r="64231" b="39470"/>
          <a:stretch/>
        </p:blipFill>
        <p:spPr>
          <a:xfrm rot="16200000">
            <a:off x="4208033" y="4488918"/>
            <a:ext cx="590843" cy="77356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19404" t="30785" r="64231" b="39470"/>
          <a:stretch/>
        </p:blipFill>
        <p:spPr>
          <a:xfrm>
            <a:off x="4561602" y="4972553"/>
            <a:ext cx="590843" cy="77356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3"/>
          <a:srcRect l="18562" t="759" r="65925" b="80815"/>
          <a:stretch/>
        </p:blipFill>
        <p:spPr>
          <a:xfrm>
            <a:off x="7508785" y="5293226"/>
            <a:ext cx="560091" cy="47922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l="18562" t="759" r="65925" b="80815"/>
          <a:stretch/>
        </p:blipFill>
        <p:spPr>
          <a:xfrm>
            <a:off x="7526289" y="4875703"/>
            <a:ext cx="560091" cy="4792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/>
          <a:srcRect l="59433" t="82781" r="18254"/>
          <a:stretch/>
        </p:blipFill>
        <p:spPr>
          <a:xfrm>
            <a:off x="7889111" y="4544889"/>
            <a:ext cx="805617" cy="44782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59433" t="82781" r="18254"/>
          <a:stretch/>
        </p:blipFill>
        <p:spPr>
          <a:xfrm>
            <a:off x="4951167" y="4667493"/>
            <a:ext cx="805617" cy="44782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9504637" y="4816314"/>
            <a:ext cx="2464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/>
              <a:t>Information</a:t>
            </a:r>
          </a:p>
          <a:p>
            <a:pPr algn="ctr"/>
            <a:r>
              <a:rPr lang="es-MX" sz="3200" b="1" dirty="0"/>
              <a:t>Technology</a:t>
            </a:r>
          </a:p>
          <a:p>
            <a:pPr algn="ctr"/>
            <a:r>
              <a:rPr lang="es-MX" sz="3200" b="1" dirty="0"/>
              <a:t>(SOA)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433314" y="1942689"/>
            <a:ext cx="229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Business</a:t>
            </a:r>
          </a:p>
        </p:txBody>
      </p:sp>
      <p:sp>
        <p:nvSpPr>
          <p:cNvPr id="30" name="Flecha: arriba y abajo 29"/>
          <p:cNvSpPr/>
          <p:nvPr/>
        </p:nvSpPr>
        <p:spPr>
          <a:xfrm>
            <a:off x="6096000" y="2820500"/>
            <a:ext cx="635304" cy="1596758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multidocumento 31"/>
          <p:cNvSpPr/>
          <p:nvPr/>
        </p:nvSpPr>
        <p:spPr>
          <a:xfrm>
            <a:off x="7050850" y="3032715"/>
            <a:ext cx="692913" cy="106502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FR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85" y="1662721"/>
            <a:ext cx="1392067" cy="1019192"/>
          </a:xfrm>
          <a:prstGeom prst="rect">
            <a:avLst/>
          </a:prstGeom>
        </p:spPr>
      </p:pic>
      <p:pic>
        <p:nvPicPr>
          <p:cNvPr id="35" name="Picture 2" descr="Resultado de imagen para bp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05" y="1700220"/>
            <a:ext cx="2209823" cy="104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ector: angular 36"/>
          <p:cNvCxnSpPr>
            <a:stCxn id="4" idx="3"/>
            <a:endCxn id="33" idx="1"/>
          </p:cNvCxnSpPr>
          <p:nvPr/>
        </p:nvCxnSpPr>
        <p:spPr>
          <a:xfrm flipV="1">
            <a:off x="2581550" y="2202820"/>
            <a:ext cx="942320" cy="15670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/>
          <p:cNvCxnSpPr>
            <a:stCxn id="4" idx="3"/>
            <a:endCxn id="26" idx="1"/>
          </p:cNvCxnSpPr>
          <p:nvPr/>
        </p:nvCxnSpPr>
        <p:spPr>
          <a:xfrm>
            <a:off x="2581550" y="3769916"/>
            <a:ext cx="942320" cy="17375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6" grpId="0" animBg="1"/>
      <p:bldP spid="2" grpId="0"/>
      <p:bldP spid="28" grpId="0"/>
      <p:bldP spid="29" grpId="0"/>
      <p:bldP spid="30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: esquinas redondeadas 32"/>
          <p:cNvSpPr/>
          <p:nvPr/>
        </p:nvSpPr>
        <p:spPr>
          <a:xfrm>
            <a:off x="3523870" y="1622798"/>
            <a:ext cx="6084364" cy="11600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: esquinas redondeadas 25"/>
          <p:cNvSpPr/>
          <p:nvPr/>
        </p:nvSpPr>
        <p:spPr>
          <a:xfrm>
            <a:off x="3523870" y="4431326"/>
            <a:ext cx="5980767" cy="2152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Bienvenida al curso</a:t>
            </a:r>
          </a:p>
        </p:txBody>
      </p:sp>
      <p:pic>
        <p:nvPicPr>
          <p:cNvPr id="4" name="Picture 2" descr="Resultado de imagen para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4" y="2820500"/>
            <a:ext cx="2041066" cy="18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9504637" y="4816314"/>
            <a:ext cx="2464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/>
              <a:t>Information</a:t>
            </a:r>
          </a:p>
          <a:p>
            <a:pPr algn="ctr"/>
            <a:r>
              <a:rPr lang="es-MX" sz="3200" b="1" dirty="0"/>
              <a:t>Technology</a:t>
            </a:r>
          </a:p>
          <a:p>
            <a:pPr algn="ctr"/>
            <a:r>
              <a:rPr lang="es-MX" sz="3200" b="1" dirty="0"/>
              <a:t>(SOA)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433314" y="1942689"/>
            <a:ext cx="229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Business</a:t>
            </a:r>
          </a:p>
        </p:txBody>
      </p:sp>
      <p:sp>
        <p:nvSpPr>
          <p:cNvPr id="30" name="Flecha: arriba y abajo 29"/>
          <p:cNvSpPr/>
          <p:nvPr/>
        </p:nvSpPr>
        <p:spPr>
          <a:xfrm>
            <a:off x="6096000" y="2820500"/>
            <a:ext cx="635304" cy="1596758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multidocumento 31"/>
          <p:cNvSpPr/>
          <p:nvPr/>
        </p:nvSpPr>
        <p:spPr>
          <a:xfrm>
            <a:off x="7050850" y="3032715"/>
            <a:ext cx="692913" cy="106502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FR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35" y="4592240"/>
            <a:ext cx="2970017" cy="1830530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050850" y="4548322"/>
            <a:ext cx="2061738" cy="1874448"/>
            <a:chOff x="7050850" y="4548322"/>
            <a:chExt cx="2061738" cy="1874448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4"/>
            <a:srcRect l="49481" t="32285" r="40778" b="52569"/>
            <a:stretch/>
          </p:blipFill>
          <p:spPr>
            <a:xfrm>
              <a:off x="7625828" y="6028875"/>
              <a:ext cx="351692" cy="393895"/>
            </a:xfrm>
            <a:prstGeom prst="rect">
              <a:avLst/>
            </a:prstGeom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4"/>
            <a:srcRect l="49481" t="32285" r="40778" b="52569"/>
            <a:stretch/>
          </p:blipFill>
          <p:spPr>
            <a:xfrm>
              <a:off x="7050850" y="6028875"/>
              <a:ext cx="351692" cy="393895"/>
            </a:xfrm>
            <a:prstGeom prst="rect">
              <a:avLst/>
            </a:prstGeom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 rotWithShape="1">
            <a:blip r:embed="rId4"/>
            <a:srcRect l="49481" t="32285" r="40778" b="52569"/>
            <a:stretch/>
          </p:blipFill>
          <p:spPr>
            <a:xfrm>
              <a:off x="8760896" y="6028875"/>
              <a:ext cx="351692" cy="393895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4"/>
            <a:srcRect l="49481" t="32285" r="40778" b="52569"/>
            <a:stretch/>
          </p:blipFill>
          <p:spPr>
            <a:xfrm>
              <a:off x="8185918" y="6028875"/>
              <a:ext cx="351692" cy="393895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4"/>
            <a:srcRect l="18562" t="759" r="65925" b="80815"/>
            <a:stretch/>
          </p:blipFill>
          <p:spPr>
            <a:xfrm>
              <a:off x="7283126" y="5143310"/>
              <a:ext cx="560091" cy="479220"/>
            </a:xfrm>
            <a:prstGeom prst="rect">
              <a:avLst/>
            </a:prstGeom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 rotWithShape="1">
            <a:blip r:embed="rId4"/>
            <a:srcRect l="19404" t="30785" r="64231" b="39470"/>
            <a:stretch/>
          </p:blipFill>
          <p:spPr>
            <a:xfrm rot="16200000">
              <a:off x="7493905" y="4456960"/>
              <a:ext cx="590843" cy="773568"/>
            </a:xfrm>
            <a:prstGeom prst="rect">
              <a:avLst/>
            </a:prstGeom>
          </p:spPr>
        </p:pic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4"/>
            <a:srcRect l="19404" t="30785" r="64231" b="39470"/>
            <a:stretch/>
          </p:blipFill>
          <p:spPr>
            <a:xfrm>
              <a:off x="7847474" y="4940595"/>
              <a:ext cx="590843" cy="773568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59433" t="82781" r="18254"/>
            <a:stretch/>
          </p:blipFill>
          <p:spPr>
            <a:xfrm>
              <a:off x="8237039" y="4635535"/>
              <a:ext cx="805617" cy="447820"/>
            </a:xfrm>
            <a:prstGeom prst="rect">
              <a:avLst/>
            </a:prstGeom>
          </p:spPr>
        </p:pic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762" y="1646740"/>
            <a:ext cx="5774875" cy="1112158"/>
          </a:xfrm>
          <a:prstGeom prst="rect">
            <a:avLst/>
          </a:prstGeom>
        </p:spPr>
      </p:pic>
      <p:cxnSp>
        <p:nvCxnSpPr>
          <p:cNvPr id="23" name="Conector: angular 22"/>
          <p:cNvCxnSpPr>
            <a:stCxn id="4" idx="3"/>
            <a:endCxn id="33" idx="1"/>
          </p:cNvCxnSpPr>
          <p:nvPr/>
        </p:nvCxnSpPr>
        <p:spPr>
          <a:xfrm flipV="1">
            <a:off x="2581550" y="2202820"/>
            <a:ext cx="942320" cy="15670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/>
          <p:cNvCxnSpPr>
            <a:stCxn id="4" idx="3"/>
            <a:endCxn id="26" idx="1"/>
          </p:cNvCxnSpPr>
          <p:nvPr/>
        </p:nvCxnSpPr>
        <p:spPr>
          <a:xfrm>
            <a:off x="2581550" y="3769916"/>
            <a:ext cx="942320" cy="17375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6" grpId="0" animBg="1"/>
      <p:bldP spid="2" grpId="0"/>
      <p:bldP spid="28" grpId="0"/>
      <p:bldP spid="29" grpId="0"/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: esquinas redondeadas 32"/>
          <p:cNvSpPr/>
          <p:nvPr/>
        </p:nvSpPr>
        <p:spPr>
          <a:xfrm>
            <a:off x="3523870" y="1622798"/>
            <a:ext cx="6084364" cy="18941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: esquinas redondeadas 25"/>
          <p:cNvSpPr/>
          <p:nvPr/>
        </p:nvSpPr>
        <p:spPr>
          <a:xfrm>
            <a:off x="3523870" y="4719330"/>
            <a:ext cx="5980767" cy="18643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Bienvenida al curso</a:t>
            </a:r>
          </a:p>
        </p:txBody>
      </p:sp>
      <p:pic>
        <p:nvPicPr>
          <p:cNvPr id="4" name="Picture 2" descr="Resultado de imagen para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4" y="2820500"/>
            <a:ext cx="2041066" cy="18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9504637" y="4816314"/>
            <a:ext cx="2464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/>
              <a:t>Information</a:t>
            </a:r>
          </a:p>
          <a:p>
            <a:pPr algn="ctr"/>
            <a:r>
              <a:rPr lang="es-MX" sz="3200" b="1" dirty="0"/>
              <a:t>Technology</a:t>
            </a:r>
          </a:p>
          <a:p>
            <a:pPr algn="ctr"/>
            <a:r>
              <a:rPr lang="es-MX" sz="3200" b="1" dirty="0"/>
              <a:t>(SOA)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433314" y="1942689"/>
            <a:ext cx="229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Business</a:t>
            </a:r>
          </a:p>
        </p:txBody>
      </p:sp>
      <p:sp>
        <p:nvSpPr>
          <p:cNvPr id="30" name="Flecha: arriba y abajo 29"/>
          <p:cNvSpPr/>
          <p:nvPr/>
        </p:nvSpPr>
        <p:spPr>
          <a:xfrm>
            <a:off x="6096000" y="3561213"/>
            <a:ext cx="635304" cy="1109268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multidocumento 31"/>
          <p:cNvSpPr/>
          <p:nvPr/>
        </p:nvSpPr>
        <p:spPr>
          <a:xfrm>
            <a:off x="6829527" y="3784358"/>
            <a:ext cx="692913" cy="662977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FR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27" y="1664861"/>
            <a:ext cx="1467055" cy="18100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45" y="1664861"/>
            <a:ext cx="1467055" cy="1838582"/>
          </a:xfrm>
          <a:prstGeom prst="rect">
            <a:avLst/>
          </a:prstGeom>
        </p:spPr>
      </p:pic>
      <p:pic>
        <p:nvPicPr>
          <p:cNvPr id="3074" name="Picture 2" descr="Resultado de imagen para soa service discovery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" t="21841" r="7551" b="9939"/>
          <a:stretch/>
        </p:blipFill>
        <p:spPr bwMode="auto">
          <a:xfrm>
            <a:off x="3547923" y="4766052"/>
            <a:ext cx="3375874" cy="176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dock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0"/>
          <a:stretch/>
        </p:blipFill>
        <p:spPr bwMode="auto">
          <a:xfrm>
            <a:off x="7880347" y="4766052"/>
            <a:ext cx="1648343" cy="16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rest soa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16" y="5244319"/>
            <a:ext cx="1482913" cy="7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: angular 14"/>
          <p:cNvCxnSpPr>
            <a:stCxn id="4" idx="3"/>
            <a:endCxn id="33" idx="1"/>
          </p:cNvCxnSpPr>
          <p:nvPr/>
        </p:nvCxnSpPr>
        <p:spPr>
          <a:xfrm flipV="1">
            <a:off x="2581550" y="2569863"/>
            <a:ext cx="942320" cy="12000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/>
          <p:cNvCxnSpPr>
            <a:stCxn id="4" idx="3"/>
            <a:endCxn id="26" idx="1"/>
          </p:cNvCxnSpPr>
          <p:nvPr/>
        </p:nvCxnSpPr>
        <p:spPr>
          <a:xfrm>
            <a:off x="2581550" y="3769916"/>
            <a:ext cx="942320" cy="18815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3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6" grpId="0" animBg="1"/>
      <p:bldP spid="2" grpId="0"/>
      <p:bldP spid="28" grpId="0"/>
      <p:bldP spid="29" grpId="0"/>
      <p:bldP spid="30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del moderador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8482" b="14228"/>
          <a:stretch/>
        </p:blipFill>
        <p:spPr>
          <a:xfrm>
            <a:off x="4081462" y="2281300"/>
            <a:ext cx="4029075" cy="217396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479767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hlinkClick r:id="rId3"/>
              </a:rPr>
              <a:t>https://pe.linkedin.com/in/david-dali-susanibar-arce-50a3a94b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2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del equipo</a:t>
            </a:r>
          </a:p>
        </p:txBody>
      </p:sp>
      <p:pic>
        <p:nvPicPr>
          <p:cNvPr id="7170" name="Picture 2" descr="Resultado de imagen para equi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54" y="1623059"/>
            <a:ext cx="9114692" cy="51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9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Silabo Diplomado SOA - BPM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805568"/>
              </p:ext>
            </p:extLst>
          </p:nvPr>
        </p:nvGraphicFramePr>
        <p:xfrm>
          <a:off x="4409635" y="2749414"/>
          <a:ext cx="3372730" cy="284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Acrobat Document" showAsIcon="1" r:id="rId3" imgW="914400" imgH="771480" progId="AcroExch.Document.7">
                  <p:embed/>
                </p:oleObj>
              </mc:Choice>
              <mc:Fallback>
                <p:oleObj name="Acrobat Document" showAsIcon="1" r:id="rId3" imgW="914400" imgH="77148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9635" y="2749414"/>
                        <a:ext cx="3372730" cy="2845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2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Arquitecturas Empresariales, SOA Y BPM: </a:t>
            </a:r>
            <a:r>
              <a:rPr lang="es-MX" dirty="0">
                <a:hlinkClick r:id="rId2"/>
              </a:rPr>
              <a:t>http://es.slideshare.net/albertoog/arquitecturas-empresariales-soa-y-bpm-10</a:t>
            </a:r>
            <a:endParaRPr lang="es-MX" dirty="0"/>
          </a:p>
          <a:p>
            <a:endParaRPr lang="es-MX" dirty="0"/>
          </a:p>
          <a:p>
            <a:r>
              <a:rPr lang="es-MX" dirty="0"/>
              <a:t>BPM SOA: ¿dónde están los límites?: </a:t>
            </a:r>
            <a:r>
              <a:rPr lang="es-MX" dirty="0">
                <a:hlinkClick r:id="rId3"/>
              </a:rPr>
              <a:t>http://blog.powerdata.es/el-valor-de-la-gestion-de-datos/bid/394449/BPM-SOA-d-nde-est-n-los-l-mites</a:t>
            </a:r>
            <a:endParaRPr lang="es-MX" dirty="0"/>
          </a:p>
          <a:p>
            <a:endParaRPr lang="es-MX" dirty="0"/>
          </a:p>
          <a:p>
            <a:r>
              <a:rPr lang="es-MX" dirty="0"/>
              <a:t>Aplicación BPM: </a:t>
            </a:r>
            <a:r>
              <a:rPr lang="es-MX" dirty="0">
                <a:hlinkClick r:id="rId4"/>
              </a:rPr>
              <a:t>http://sisbib.unmsm.edu.pe/bibvirtual/publicaciones/indata/v15_n2/pdf/a16v15n2.pdf</a:t>
            </a:r>
            <a:endParaRPr lang="es-MX" dirty="0"/>
          </a:p>
          <a:p>
            <a:endParaRPr lang="es-MX" dirty="0"/>
          </a:p>
          <a:p>
            <a:r>
              <a:rPr lang="es-MX" dirty="0"/>
              <a:t>BPMS: </a:t>
            </a:r>
            <a:r>
              <a:rPr lang="es-MX" dirty="0">
                <a:hlinkClick r:id="rId5"/>
              </a:rPr>
              <a:t>http://alarcos.esi.uclm.es/pnis/articulos/pnis-07-canovas-bpms.pdf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967F6BA-A0E9-4090-803B-5E1B26E67236}" vid="{D2858717-EA9D-40E4-B182-4BE6C8B5EBE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del negocio (pantalla panorámica)</Template>
  <TotalTime>0</TotalTime>
  <Words>98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Sales Direction 16X9</vt:lpstr>
      <vt:lpstr>Acrobat Document</vt:lpstr>
      <vt:lpstr>Desarrollo de Aplicaciones aplicando  BPM - SOA </vt:lpstr>
      <vt:lpstr>Agenda</vt:lpstr>
      <vt:lpstr>Bienvenida al curso</vt:lpstr>
      <vt:lpstr>Bienvenida al curso</vt:lpstr>
      <vt:lpstr>Bienvenida al curso</vt:lpstr>
      <vt:lpstr>Presentación del moderador</vt:lpstr>
      <vt:lpstr>Presentación del equipo</vt:lpstr>
      <vt:lpstr>Silabo Diplomado SOA - BPM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2016-08-24T03:33:59Z</dcterms:created>
  <dcterms:modified xsi:type="dcterms:W3CDTF">2016-10-10T03:12:06Z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