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E84AA12-BEEC-4BC2-A3A5-0AAC0DCFACC1}">
  <a:tblStyle styleId="{1E84AA12-BEEC-4BC2-A3A5-0AAC0DCFACC1}" styleName="Table_0">
    <a:wholeTbl>
      <a:tcTxStyle b="off" i="off">
        <a:font>
          <a:latin typeface="Calibri"/>
          <a:ea typeface="Calibri"/>
          <a:cs typeface="Calibri"/>
        </a:font>
        <a:srgbClr val="18032C"/>
      </a:tcTxStyle>
      <a:tcStyle>
        <a:tcBdr>
          <a:left>
            <a:ln cap="flat" cmpd="sng" w="12700">
              <a:solidFill>
                <a:srgbClr val="FFFFFF"/>
              </a:solidFill>
              <a:prstDash val="solid"/>
              <a:round/>
              <a:headEnd len="sm" w="sm" type="none"/>
              <a:tailEnd len="sm" w="sm" type="none"/>
            </a:ln>
          </a:left>
          <a:right>
            <a:ln cap="flat" cmpd="sng" w="12700">
              <a:solidFill>
                <a:srgbClr val="FFFFFF"/>
              </a:solidFill>
              <a:prstDash val="solid"/>
              <a:round/>
              <a:headEnd len="sm" w="sm" type="none"/>
              <a:tailEnd len="sm" w="sm" type="none"/>
            </a:ln>
          </a:right>
          <a:top>
            <a:ln cap="flat" cmpd="sng" w="12700">
              <a:solidFill>
                <a:srgbClr val="FFFFFF"/>
              </a:solidFill>
              <a:prstDash val="solid"/>
              <a:round/>
              <a:headEnd len="sm" w="sm" type="none"/>
              <a:tailEnd len="sm" w="sm" type="none"/>
            </a:ln>
          </a:top>
          <a:bottom>
            <a:ln cap="flat" cmpd="sng" w="12700">
              <a:solidFill>
                <a:srgbClr val="FFFFFF"/>
              </a:solidFill>
              <a:prstDash val="solid"/>
              <a:round/>
              <a:headEnd len="sm" w="sm" type="none"/>
              <a:tailEnd len="sm" w="sm" type="none"/>
            </a:ln>
          </a:bottom>
          <a:insideH>
            <a:ln cap="flat" cmpd="sng" w="12700">
              <a:solidFill>
                <a:srgbClr val="FFFFFF"/>
              </a:solidFill>
              <a:prstDash val="solid"/>
              <a:round/>
              <a:headEnd len="sm" w="sm" type="none"/>
              <a:tailEnd len="sm" w="sm" type="none"/>
            </a:ln>
          </a:insideH>
          <a:insideV>
            <a:ln cap="flat" cmpd="sng" w="12700">
              <a:solidFill>
                <a:srgbClr val="FFFFFF"/>
              </a:solidFill>
              <a:prstDash val="solid"/>
              <a:round/>
              <a:headEnd len="sm" w="sm" type="none"/>
              <a:tailEnd len="sm" w="sm" type="none"/>
            </a:ln>
          </a:insideV>
        </a:tcBdr>
        <a:fill>
          <a:solidFill>
            <a:srgbClr val="EAE9EB"/>
          </a:solidFill>
        </a:fill>
      </a:tcStyle>
    </a:wholeTbl>
    <a:band1H>
      <a:tcTxStyle/>
      <a:tcStyle>
        <a:fill>
          <a:solidFill>
            <a:srgbClr val="D3D1D5"/>
          </a:solidFill>
        </a:fill>
      </a:tcStyle>
    </a:band1H>
    <a:band2H>
      <a:tcTxStyle/>
    </a:band2H>
    <a:band1V>
      <a:tcTxStyle/>
      <a:tcStyle>
        <a:fill>
          <a:solidFill>
            <a:srgbClr val="D3D1D5"/>
          </a:solidFill>
        </a:fill>
      </a:tcStyle>
    </a:band1V>
    <a:band2V>
      <a:tcTxStyle/>
    </a:band2V>
    <a:lastCol>
      <a:tcTxStyle b="on" i="off">
        <a:font>
          <a:latin typeface="Calibri"/>
          <a:ea typeface="Calibri"/>
          <a:cs typeface="Calibri"/>
        </a:font>
        <a:srgbClr val="FFFFFF"/>
      </a:tcTxStyle>
      <a:tcStyle>
        <a:fill>
          <a:solidFill>
            <a:srgbClr val="6B5E78"/>
          </a:solidFill>
        </a:fill>
      </a:tcStyle>
    </a:lastCol>
    <a:firstCol>
      <a:tcTxStyle b="on" i="off">
        <a:font>
          <a:latin typeface="Calibri"/>
          <a:ea typeface="Calibri"/>
          <a:cs typeface="Calibri"/>
        </a:font>
        <a:srgbClr val="FFFFFF"/>
      </a:tcTxStyle>
      <a:tcStyle>
        <a:fill>
          <a:solidFill>
            <a:srgbClr val="6B5E78"/>
          </a:solidFill>
        </a:fill>
      </a:tcStyle>
    </a:firstCol>
    <a:lastRow>
      <a:tcTxStyle b="on" i="off">
        <a:font>
          <a:latin typeface="Calibri"/>
          <a:ea typeface="Calibri"/>
          <a:cs typeface="Calibri"/>
        </a:font>
        <a:srgbClr val="FFFFFF"/>
      </a:tcTxStyle>
      <a:tcStyle>
        <a:tcBdr>
          <a:top>
            <a:ln cap="flat" cmpd="sng" w="38100">
              <a:solidFill>
                <a:srgbClr val="FFFFFF"/>
              </a:solidFill>
              <a:prstDash val="solid"/>
              <a:round/>
              <a:headEnd len="sm" w="sm" type="none"/>
              <a:tailEnd len="sm" w="sm" type="none"/>
            </a:ln>
          </a:top>
        </a:tcBdr>
        <a:fill>
          <a:solidFill>
            <a:srgbClr val="6B5E78"/>
          </a:solidFill>
        </a:fill>
      </a:tcStyle>
    </a:lastRow>
    <a:seCell>
      <a:tcTxStyle/>
    </a:seCell>
    <a:swCell>
      <a:tcTxStyle/>
    </a:swCell>
    <a:firstRow>
      <a:tcTxStyle b="on" i="off">
        <a:font>
          <a:latin typeface="Calibri"/>
          <a:ea typeface="Calibri"/>
          <a:cs typeface="Calibri"/>
        </a:font>
        <a:srgbClr val="FFFFFF"/>
      </a:tcTxStyle>
      <a:tcStyle>
        <a:tcBdr>
          <a:bottom>
            <a:ln cap="flat" cmpd="sng" w="38100">
              <a:solidFill>
                <a:srgbClr val="FFFFFF"/>
              </a:solidFill>
              <a:prstDash val="solid"/>
              <a:round/>
              <a:headEnd len="sm" w="sm" type="none"/>
              <a:tailEnd len="sm" w="sm" type="none"/>
            </a:ln>
          </a:bottom>
        </a:tcBdr>
        <a:fill>
          <a:solidFill>
            <a:srgbClr val="6B5E78"/>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0ff69e137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0ff69e137_1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0ff69e137_1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0ff69e137_1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0ff69e137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0ff69e137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0ff69e137_1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60ff69e137_1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3ad19d4704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3ad19d4704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0ff69e137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0ff69e13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0ff69e137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0ff69e137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ff69e137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0ff69e137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60ff69e137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60ff69e137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60ff69e137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60ff69e137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ff69e137_1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ff69e137_1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0ff69e137_1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0ff69e137_1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F5F5F2"/>
        </a:solidFill>
      </p:bgPr>
    </p:bg>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7854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7854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9900FF"/>
              </a:buClr>
              <a:buSzPts val="1400"/>
              <a:buChar char="●"/>
              <a:defRPr sz="1400"/>
            </a:lvl1pPr>
            <a:lvl2pPr indent="-304800" lvl="1" marL="914400">
              <a:spcBef>
                <a:spcPts val="0"/>
              </a:spcBef>
              <a:spcAft>
                <a:spcPts val="0"/>
              </a:spcAft>
              <a:buClr>
                <a:srgbClr val="9900FF"/>
              </a:buClr>
              <a:buSzPts val="1200"/>
              <a:buChar char="○"/>
              <a:defRPr sz="1200"/>
            </a:lvl2pPr>
            <a:lvl3pPr indent="-304800" lvl="2" marL="1371600">
              <a:spcBef>
                <a:spcPts val="0"/>
              </a:spcBef>
              <a:spcAft>
                <a:spcPts val="0"/>
              </a:spcAft>
              <a:buClr>
                <a:srgbClr val="9900FF"/>
              </a:buClr>
              <a:buSzPts val="1200"/>
              <a:buChar char="■"/>
              <a:defRPr sz="1200"/>
            </a:lvl3pPr>
            <a:lvl4pPr indent="-304800" lvl="3" marL="1828800">
              <a:spcBef>
                <a:spcPts val="0"/>
              </a:spcBef>
              <a:spcAft>
                <a:spcPts val="0"/>
              </a:spcAft>
              <a:buClr>
                <a:srgbClr val="9900FF"/>
              </a:buClr>
              <a:buSzPts val="1200"/>
              <a:buChar char="●"/>
              <a:defRPr sz="1200"/>
            </a:lvl4pPr>
            <a:lvl5pPr indent="-304800" lvl="4" marL="2286000">
              <a:spcBef>
                <a:spcPts val="0"/>
              </a:spcBef>
              <a:spcAft>
                <a:spcPts val="0"/>
              </a:spcAft>
              <a:buClr>
                <a:srgbClr val="9900FF"/>
              </a:buClr>
              <a:buSzPts val="1200"/>
              <a:buChar char="○"/>
              <a:defRPr sz="1200"/>
            </a:lvl5pPr>
            <a:lvl6pPr indent="-304800" lvl="5" marL="2743200">
              <a:spcBef>
                <a:spcPts val="0"/>
              </a:spcBef>
              <a:spcAft>
                <a:spcPts val="0"/>
              </a:spcAft>
              <a:buClr>
                <a:srgbClr val="9900FF"/>
              </a:buClr>
              <a:buSzPts val="1200"/>
              <a:buChar char="■"/>
              <a:defRPr sz="1200"/>
            </a:lvl6pPr>
            <a:lvl7pPr indent="-304800" lvl="6" marL="3200400">
              <a:spcBef>
                <a:spcPts val="0"/>
              </a:spcBef>
              <a:spcAft>
                <a:spcPts val="0"/>
              </a:spcAft>
              <a:buClr>
                <a:srgbClr val="9900FF"/>
              </a:buClr>
              <a:buSzPts val="1200"/>
              <a:buChar char="●"/>
              <a:defRPr sz="1200"/>
            </a:lvl7pPr>
            <a:lvl8pPr indent="-304800" lvl="7" marL="3657600">
              <a:spcBef>
                <a:spcPts val="0"/>
              </a:spcBef>
              <a:spcAft>
                <a:spcPts val="0"/>
              </a:spcAft>
              <a:buClr>
                <a:srgbClr val="9900FF"/>
              </a:buClr>
              <a:buSzPts val="1200"/>
              <a:buChar char="○"/>
              <a:defRPr sz="1200"/>
            </a:lvl8pPr>
            <a:lvl9pPr indent="-304800" lvl="8" marL="4114800">
              <a:spcBef>
                <a:spcPts val="0"/>
              </a:spcBef>
              <a:spcAft>
                <a:spcPts val="0"/>
              </a:spcAft>
              <a:buClr>
                <a:srgbClr val="9900FF"/>
              </a:buClr>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Clr>
                <a:srgbClr val="9900FF"/>
              </a:buClr>
              <a:buSzPts val="1400"/>
              <a:buChar char="●"/>
              <a:defRPr sz="1400"/>
            </a:lvl1pPr>
            <a:lvl2pPr indent="-304800" lvl="1" marL="914400">
              <a:spcBef>
                <a:spcPts val="0"/>
              </a:spcBef>
              <a:spcAft>
                <a:spcPts val="0"/>
              </a:spcAft>
              <a:buClr>
                <a:srgbClr val="9900FF"/>
              </a:buClr>
              <a:buSzPts val="1200"/>
              <a:buChar char="○"/>
              <a:defRPr sz="1200"/>
            </a:lvl2pPr>
            <a:lvl3pPr indent="-304800" lvl="2" marL="1371600">
              <a:spcBef>
                <a:spcPts val="0"/>
              </a:spcBef>
              <a:spcAft>
                <a:spcPts val="0"/>
              </a:spcAft>
              <a:buClr>
                <a:srgbClr val="9900FF"/>
              </a:buClr>
              <a:buSzPts val="1200"/>
              <a:buChar char="■"/>
              <a:defRPr sz="1200"/>
            </a:lvl3pPr>
            <a:lvl4pPr indent="-304800" lvl="3" marL="1828800">
              <a:spcBef>
                <a:spcPts val="0"/>
              </a:spcBef>
              <a:spcAft>
                <a:spcPts val="0"/>
              </a:spcAft>
              <a:buClr>
                <a:srgbClr val="9900FF"/>
              </a:buClr>
              <a:buSzPts val="1200"/>
              <a:buChar char="●"/>
              <a:defRPr sz="1200"/>
            </a:lvl4pPr>
            <a:lvl5pPr indent="-304800" lvl="4" marL="2286000">
              <a:spcBef>
                <a:spcPts val="0"/>
              </a:spcBef>
              <a:spcAft>
                <a:spcPts val="0"/>
              </a:spcAft>
              <a:buClr>
                <a:srgbClr val="9900FF"/>
              </a:buClr>
              <a:buSzPts val="1200"/>
              <a:buChar char="○"/>
              <a:defRPr sz="1200"/>
            </a:lvl5pPr>
            <a:lvl6pPr indent="-304800" lvl="5" marL="2743200">
              <a:spcBef>
                <a:spcPts val="0"/>
              </a:spcBef>
              <a:spcAft>
                <a:spcPts val="0"/>
              </a:spcAft>
              <a:buClr>
                <a:srgbClr val="9900FF"/>
              </a:buClr>
              <a:buSzPts val="1200"/>
              <a:buChar char="■"/>
              <a:defRPr sz="1200"/>
            </a:lvl6pPr>
            <a:lvl7pPr indent="-304800" lvl="6" marL="3200400">
              <a:spcBef>
                <a:spcPts val="0"/>
              </a:spcBef>
              <a:spcAft>
                <a:spcPts val="0"/>
              </a:spcAft>
              <a:buClr>
                <a:srgbClr val="9900FF"/>
              </a:buClr>
              <a:buSzPts val="1200"/>
              <a:buChar char="●"/>
              <a:defRPr sz="1200"/>
            </a:lvl7pPr>
            <a:lvl8pPr indent="-304800" lvl="7" marL="3657600">
              <a:spcBef>
                <a:spcPts val="0"/>
              </a:spcBef>
              <a:spcAft>
                <a:spcPts val="0"/>
              </a:spcAft>
              <a:buClr>
                <a:srgbClr val="9900FF"/>
              </a:buClr>
              <a:buSzPts val="1200"/>
              <a:buChar char="○"/>
              <a:defRPr sz="1200"/>
            </a:lvl8pPr>
            <a:lvl9pPr indent="-304800" lvl="8" marL="4114800">
              <a:spcBef>
                <a:spcPts val="0"/>
              </a:spcBef>
              <a:spcAft>
                <a:spcPts val="0"/>
              </a:spcAft>
              <a:buClr>
                <a:srgbClr val="9900FF"/>
              </a:buClr>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78543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78543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title="web-app-manifest-512x512.png"/>
          <p:cNvPicPr preferRelativeResize="0"/>
          <p:nvPr/>
        </p:nvPicPr>
        <p:blipFill>
          <a:blip r:embed="rId1">
            <a:alphaModFix/>
          </a:blip>
          <a:stretch>
            <a:fillRect/>
          </a:stretch>
        </p:blipFill>
        <p:spPr>
          <a:xfrm>
            <a:off x="8165925" y="351350"/>
            <a:ext cx="666374" cy="66637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[Your Company Name]</a:t>
            </a:r>
            <a:r>
              <a:rPr b="1" lang="en"/>
              <a:t> v</a:t>
            </a:r>
            <a:r>
              <a:rPr b="1" lang="en"/>
              <a:t>s.</a:t>
            </a:r>
            <a:r>
              <a:rPr b="1" lang="en"/>
              <a:t> </a:t>
            </a:r>
            <a:r>
              <a:rPr b="1" lang="en"/>
              <a:t>[Competitor Name]</a:t>
            </a:r>
            <a:endParaRPr b="1"/>
          </a:p>
        </p:txBody>
      </p:sp>
      <p:sp>
        <p:nvSpPr>
          <p:cNvPr id="56" name="Google Shape;56;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Battlecard</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Paylync Value Drivers</a:t>
            </a:r>
            <a:endParaRPr b="1"/>
          </a:p>
        </p:txBody>
      </p:sp>
      <p:graphicFrame>
        <p:nvGraphicFramePr>
          <p:cNvPr id="119" name="Google Shape;119;p22"/>
          <p:cNvGraphicFramePr/>
          <p:nvPr/>
        </p:nvGraphicFramePr>
        <p:xfrm>
          <a:off x="430762" y="1153611"/>
          <a:ext cx="3000000" cy="3000000"/>
        </p:xfrm>
        <a:graphic>
          <a:graphicData uri="http://schemas.openxmlformats.org/drawingml/2006/table">
            <a:tbl>
              <a:tblPr bandRow="1" firstRow="1">
                <a:noFill/>
                <a:tableStyleId>{1E84AA12-BEEC-4BC2-A3A5-0AAC0DCFACC1}</a:tableStyleId>
              </a:tblPr>
              <a:tblGrid>
                <a:gridCol w="2143375"/>
                <a:gridCol w="3249925"/>
                <a:gridCol w="3008250"/>
              </a:tblGrid>
              <a:tr h="250850">
                <a:tc>
                  <a:txBody>
                    <a:bodyPr/>
                    <a:lstStyle/>
                    <a:p>
                      <a:pPr indent="0" lvl="0" marL="0" marR="0" rtl="0" algn="l">
                        <a:spcBef>
                          <a:spcPts val="0"/>
                        </a:spcBef>
                        <a:spcAft>
                          <a:spcPts val="0"/>
                        </a:spcAft>
                        <a:buNone/>
                      </a:pPr>
                      <a:r>
                        <a:t/>
                      </a:r>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None/>
                      </a:pPr>
                      <a:r>
                        <a:rPr lang="en">
                          <a:solidFill>
                            <a:schemeClr val="dk2"/>
                          </a:solidFill>
                        </a:rPr>
                        <a:t>Paylync</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None/>
                      </a:pPr>
                      <a:r>
                        <a:rPr lang="en">
                          <a:solidFill>
                            <a:schemeClr val="dk2"/>
                          </a:solidFill>
                        </a:rPr>
                        <a:t>FinGuard</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r>
              <a:tr h="702375">
                <a:tc>
                  <a:txBody>
                    <a:bodyPr/>
                    <a:lstStyle/>
                    <a:p>
                      <a:pPr indent="0" lvl="0" marL="0" marR="0" rtl="0" algn="l">
                        <a:spcBef>
                          <a:spcPts val="0"/>
                        </a:spcBef>
                        <a:spcAft>
                          <a:spcPts val="0"/>
                        </a:spcAft>
                        <a:buNone/>
                      </a:pPr>
                      <a:r>
                        <a:rPr b="1" lang="en" sz="1000"/>
                        <a:t>Scalability</a:t>
                      </a:r>
                      <a:endParaRPr b="1" sz="1000"/>
                    </a:p>
                    <a:p>
                      <a:pPr indent="0" lvl="0" marL="0" marR="0" rtl="0" algn="l">
                        <a:spcBef>
                          <a:spcPts val="0"/>
                        </a:spcBef>
                        <a:spcAft>
                          <a:spcPts val="0"/>
                        </a:spcAft>
                        <a:buNone/>
                      </a:pPr>
                      <a:r>
                        <a:rPr lang="en" sz="1000"/>
                        <a:t>(Both offer strong scalability, Paylync wins on modular flexibility for rapid expansion)</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SzPts val="1100"/>
                        <a:buFont typeface="Arial"/>
                        <a:buNone/>
                      </a:pPr>
                      <a:r>
                        <a:rPr lang="en" sz="1000"/>
                        <a:t>Built with a </a:t>
                      </a:r>
                      <a:r>
                        <a:rPr b="1" lang="en" sz="1000"/>
                        <a:t>modular architecture</a:t>
                      </a:r>
                      <a:r>
                        <a:rPr lang="en" sz="1000"/>
                        <a:t>, Paylync allows for quick, controlled expansion across new payment corridors and business lines.</a:t>
                      </a:r>
                      <a:br>
                        <a:rPr lang="en" sz="1000"/>
                      </a:br>
                      <a:endParaRPr sz="1000"/>
                    </a:p>
                    <a:p>
                      <a:pPr indent="0" lvl="0" marL="0" marR="0" rtl="0" algn="l">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marR="0" rtl="0" algn="l">
                        <a:spcBef>
                          <a:spcPts val="0"/>
                        </a:spcBef>
                        <a:spcAft>
                          <a:spcPts val="0"/>
                        </a:spcAft>
                        <a:buNone/>
                      </a:pPr>
                      <a:r>
                        <a:rPr lang="en" sz="1000"/>
                        <a:t>Promoted as an "enterprise-grade" platform, designed to handle large volumes of transactions and provide real-time analytics, suggesting high-volume scalability for large institutions.</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r>
              <a:tr h="702375">
                <a:tc>
                  <a:txBody>
                    <a:bodyPr/>
                    <a:lstStyle/>
                    <a:p>
                      <a:pPr indent="0" lvl="0" marL="0" rtl="0" algn="l">
                        <a:spcBef>
                          <a:spcPts val="0"/>
                        </a:spcBef>
                        <a:spcAft>
                          <a:spcPts val="0"/>
                        </a:spcAft>
                        <a:buNone/>
                      </a:pPr>
                      <a:r>
                        <a:rPr b="1" lang="en" sz="1000"/>
                        <a:t>Interface &amp; Usability</a:t>
                      </a:r>
                      <a:endParaRPr b="1" sz="1000"/>
                    </a:p>
                    <a:p>
                      <a:pPr indent="0" lvl="0" marL="0" rtl="0" algn="l">
                        <a:spcBef>
                          <a:spcPts val="0"/>
                        </a:spcBef>
                        <a:spcAft>
                          <a:spcPts val="0"/>
                        </a:spcAft>
                        <a:buNone/>
                      </a:pPr>
                      <a:r>
                        <a:rPr lang="en" sz="1000"/>
                        <a:t>(Paylync wins clearly)</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Our </a:t>
                      </a:r>
                      <a:r>
                        <a:rPr b="1" lang="en" sz="1000"/>
                        <a:t>clean UI</a:t>
                      </a:r>
                      <a:r>
                        <a:rPr lang="en" sz="1000"/>
                        <a:t> combined with a </a:t>
                      </a:r>
                      <a:r>
                        <a:rPr b="1" lang="en" sz="1000"/>
                        <a:t>low-code logic builder </a:t>
                      </a:r>
                      <a:r>
                        <a:rPr lang="en" sz="1000"/>
                        <a:t>and </a:t>
                      </a:r>
                      <a:r>
                        <a:rPr b="1" lang="en" sz="1000"/>
                        <a:t>self-serve configuration</a:t>
                      </a:r>
                      <a:r>
                        <a:rPr lang="en" sz="1000"/>
                        <a:t> empowers your team to manage operations independently.</a:t>
                      </a:r>
                      <a:endParaRPr sz="1000"/>
                    </a:p>
                    <a:p>
                      <a:pPr indent="0" lvl="0" marL="0" marR="0" rtl="0" algn="l">
                        <a:lnSpc>
                          <a:spcPct val="100000"/>
                        </a:lnSpc>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While offering powerful back-end capabilities and automated workflows, specific claims regarding a user-friendly or self-serve interface are not a primary highlight.</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Paylync</a:t>
            </a:r>
            <a:r>
              <a:rPr b="1" lang="en"/>
              <a:t> Differentiators</a:t>
            </a:r>
            <a:endParaRPr b="1"/>
          </a:p>
          <a:p>
            <a:pPr indent="0" lvl="0" marL="0" rtl="0" algn="l">
              <a:spcBef>
                <a:spcPts val="0"/>
              </a:spcBef>
              <a:spcAft>
                <a:spcPts val="0"/>
              </a:spcAft>
              <a:buNone/>
            </a:pPr>
            <a:r>
              <a:t/>
            </a:r>
            <a:endParaRPr/>
          </a:p>
        </p:txBody>
      </p:sp>
      <p:sp>
        <p:nvSpPr>
          <p:cNvPr id="125" name="Google Shape;125;p23"/>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Data Sovereignty Options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Regional data hosting and localized failover by design.</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Pricing Predictability</a:t>
            </a:r>
            <a:br>
              <a:rPr lang="en" sz="1200">
                <a:solidFill>
                  <a:srgbClr val="9900FF"/>
                </a:solidFill>
                <a:latin typeface="Calibri"/>
                <a:ea typeface="Calibri"/>
                <a:cs typeface="Calibri"/>
                <a:sym typeface="Calibri"/>
              </a:rPr>
            </a:br>
            <a:r>
              <a:rPr lang="en" sz="1200">
                <a:latin typeface="Calibri"/>
                <a:ea typeface="Calibri"/>
                <a:cs typeface="Calibri"/>
                <a:sym typeface="Calibri"/>
              </a:rPr>
              <a:t>Forecastable pricing based on active merchants, not API calls.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Out-of-the-Box Compliance</a:t>
            </a:r>
            <a:br>
              <a:rPr lang="en" sz="1200">
                <a:latin typeface="Calibri"/>
                <a:ea typeface="Calibri"/>
                <a:cs typeface="Calibri"/>
                <a:sym typeface="Calibri"/>
              </a:rPr>
            </a:br>
            <a:r>
              <a:rPr lang="en" sz="1200">
                <a:latin typeface="Calibri"/>
                <a:ea typeface="Calibri"/>
                <a:cs typeface="Calibri"/>
                <a:sym typeface="Calibri"/>
              </a:rPr>
              <a:t>Instant readiness for audits with configurable audit packs</a:t>
            </a:r>
            <a:endParaRPr sz="1200">
              <a:latin typeface="Calibri"/>
              <a:ea typeface="Calibri"/>
              <a:cs typeface="Calibri"/>
              <a:sym typeface="Calibri"/>
            </a:endParaRPr>
          </a:p>
          <a:p>
            <a:pPr indent="0" lvl="0" marL="0" rtl="0" algn="l">
              <a:spcBef>
                <a:spcPts val="1200"/>
              </a:spcBef>
              <a:spcAft>
                <a:spcPts val="1200"/>
              </a:spcAft>
              <a:buNone/>
            </a:pPr>
            <a:r>
              <a:t/>
            </a:r>
            <a:endParaRPr/>
          </a:p>
        </p:txBody>
      </p:sp>
      <p:sp>
        <p:nvSpPr>
          <p:cNvPr id="126" name="Google Shape;126;p23"/>
          <p:cNvSpPr txBox="1"/>
          <p:nvPr>
            <p:ph idx="1" type="body"/>
          </p:nvPr>
        </p:nvSpPr>
        <p:spPr>
          <a:xfrm>
            <a:off x="4824875"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Partner Ecosystem</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Over 80 certified integrations with acquirers, KYC providers, and PSPs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Purpose-Built for Regulated Mid-Market Fintechs</a:t>
            </a:r>
            <a:br>
              <a:rPr lang="en" sz="1200">
                <a:solidFill>
                  <a:srgbClr val="9900FF"/>
                </a:solidFill>
                <a:latin typeface="Calibri"/>
                <a:ea typeface="Calibri"/>
                <a:cs typeface="Calibri"/>
                <a:sym typeface="Calibri"/>
              </a:rPr>
            </a:br>
            <a:r>
              <a:rPr lang="en" sz="1200">
                <a:latin typeface="Calibri"/>
                <a:ea typeface="Calibri"/>
                <a:cs typeface="Calibri"/>
                <a:sym typeface="Calibri"/>
              </a:rPr>
              <a:t>Tailored solutions addressing the specific needs and challenges of growing, regulated financial innovators.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User Empowerment &amp; Self-Serve Control</a:t>
            </a:r>
            <a:br>
              <a:rPr lang="en" sz="1200">
                <a:latin typeface="Calibri"/>
                <a:ea typeface="Calibri"/>
                <a:cs typeface="Calibri"/>
                <a:sym typeface="Calibri"/>
              </a:rPr>
            </a:br>
            <a:r>
              <a:rPr lang="en" sz="1200">
                <a:latin typeface="Calibri"/>
                <a:ea typeface="Calibri"/>
                <a:cs typeface="Calibri"/>
                <a:sym typeface="Calibri"/>
              </a:rPr>
              <a:t>Intuitive clean UI with low-code logic builder and self-serve configuration, putting control directly in your hands.</a:t>
            </a:r>
            <a:endParaRPr sz="1200">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SWOT: [Your Product] vs. [Competitor Name]</a:t>
            </a:r>
            <a:endParaRPr/>
          </a:p>
        </p:txBody>
      </p:sp>
      <p:sp>
        <p:nvSpPr>
          <p:cNvPr id="132" name="Google Shape;132;p24"/>
          <p:cNvSpPr txBox="1"/>
          <p:nvPr>
            <p:ph idx="1" type="body"/>
          </p:nvPr>
        </p:nvSpPr>
        <p:spPr>
          <a:xfrm>
            <a:off x="311700" y="1152475"/>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Strengths:</a:t>
            </a:r>
            <a:endParaRPr>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Transparent and predictable pricing model</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Easy-to-use platform with rule-based configurability</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Strong support and localization</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Purpose-built for regulated mid-market fintechs</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Native partnerships with European PSPs</a:t>
            </a:r>
            <a:endParaRPr sz="1000">
              <a:solidFill>
                <a:schemeClr val="dk1"/>
              </a:solidFill>
              <a:latin typeface="Calibri"/>
              <a:ea typeface="Calibri"/>
              <a:cs typeface="Calibri"/>
              <a:sym typeface="Calibri"/>
            </a:endParaRPr>
          </a:p>
        </p:txBody>
      </p:sp>
      <p:sp>
        <p:nvSpPr>
          <p:cNvPr id="133" name="Google Shape;133;p24"/>
          <p:cNvSpPr txBox="1"/>
          <p:nvPr>
            <p:ph idx="2" type="body"/>
          </p:nvPr>
        </p:nvSpPr>
        <p:spPr>
          <a:xfrm>
            <a:off x="4832400" y="1152475"/>
            <a:ext cx="3999900" cy="1704900"/>
          </a:xfrm>
          <a:prstGeom prst="rect">
            <a:avLst/>
          </a:prstGeom>
          <a:solidFill>
            <a:srgbClr val="FDF6EE"/>
          </a:solidFill>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sz="1500">
                <a:solidFill>
                  <a:schemeClr val="dk1"/>
                </a:solidFill>
                <a:latin typeface="Calibri"/>
                <a:ea typeface="Calibri"/>
                <a:cs typeface="Calibri"/>
                <a:sym typeface="Calibri"/>
              </a:rPr>
              <a:t>Weaknesses:</a:t>
            </a:r>
            <a:r>
              <a:rPr lang="en" sz="1500">
                <a:solidFill>
                  <a:schemeClr val="dk1"/>
                </a:solidFill>
                <a:latin typeface="Calibri"/>
                <a:ea typeface="Calibri"/>
                <a:cs typeface="Calibri"/>
                <a:sym typeface="Calibri"/>
              </a:rPr>
              <a:t> </a:t>
            </a:r>
            <a:endParaRPr sz="1500">
              <a:solidFill>
                <a:schemeClr val="dk1"/>
              </a:solidFill>
              <a:latin typeface="Calibri"/>
              <a:ea typeface="Calibri"/>
              <a:cs typeface="Calibri"/>
              <a:sym typeface="Calibri"/>
            </a:endParaRPr>
          </a:p>
          <a:p>
            <a:pPr indent="-296148" lvl="0" marL="457200" rtl="0" algn="l">
              <a:spcBef>
                <a:spcPts val="1200"/>
              </a:spcBef>
              <a:spcAft>
                <a:spcPts val="0"/>
              </a:spcAft>
              <a:buClr>
                <a:schemeClr val="dk1"/>
              </a:buClr>
              <a:buSzPct val="100000"/>
              <a:buChar char="●"/>
            </a:pPr>
            <a:r>
              <a:rPr lang="en" sz="1150">
                <a:solidFill>
                  <a:schemeClr val="dk1"/>
                </a:solidFill>
                <a:latin typeface="Calibri"/>
                <a:ea typeface="Calibri"/>
                <a:cs typeface="Calibri"/>
                <a:sym typeface="Calibri"/>
              </a:rPr>
              <a:t>No advanced behavioral biometrics</a:t>
            </a:r>
            <a:endParaRPr sz="1150">
              <a:solidFill>
                <a:schemeClr val="dk1"/>
              </a:solidFill>
              <a:latin typeface="Calibri"/>
              <a:ea typeface="Calibri"/>
              <a:cs typeface="Calibri"/>
              <a:sym typeface="Calibri"/>
            </a:endParaRPr>
          </a:p>
          <a:p>
            <a:pPr indent="-296148" lvl="0" marL="457200" rtl="0" algn="l">
              <a:spcBef>
                <a:spcPts val="0"/>
              </a:spcBef>
              <a:spcAft>
                <a:spcPts val="0"/>
              </a:spcAft>
              <a:buClr>
                <a:schemeClr val="dk1"/>
              </a:buClr>
              <a:buSzPct val="100000"/>
              <a:buChar char="●"/>
            </a:pPr>
            <a:r>
              <a:rPr lang="en" sz="1150">
                <a:solidFill>
                  <a:schemeClr val="dk1"/>
                </a:solidFill>
                <a:latin typeface="Calibri"/>
                <a:ea typeface="Calibri"/>
                <a:cs typeface="Calibri"/>
                <a:sym typeface="Calibri"/>
              </a:rPr>
              <a:t>Limited AI/ML automation compared to large vendors</a:t>
            </a:r>
            <a:endParaRPr sz="1150">
              <a:solidFill>
                <a:schemeClr val="dk1"/>
              </a:solidFill>
              <a:latin typeface="Calibri"/>
              <a:ea typeface="Calibri"/>
              <a:cs typeface="Calibri"/>
              <a:sym typeface="Calibri"/>
            </a:endParaRPr>
          </a:p>
          <a:p>
            <a:pPr indent="-296148" lvl="0" marL="457200" rtl="0" algn="l">
              <a:spcBef>
                <a:spcPts val="0"/>
              </a:spcBef>
              <a:spcAft>
                <a:spcPts val="0"/>
              </a:spcAft>
              <a:buClr>
                <a:schemeClr val="dk1"/>
              </a:buClr>
              <a:buSzPct val="100000"/>
              <a:buChar char="●"/>
            </a:pPr>
            <a:r>
              <a:rPr lang="en" sz="1150">
                <a:solidFill>
                  <a:schemeClr val="dk1"/>
                </a:solidFill>
                <a:latin typeface="Calibri"/>
                <a:ea typeface="Calibri"/>
                <a:cs typeface="Calibri"/>
                <a:sym typeface="Calibri"/>
              </a:rPr>
              <a:t>Smaller community of practice</a:t>
            </a:r>
            <a:endParaRPr sz="1150">
              <a:solidFill>
                <a:schemeClr val="dk1"/>
              </a:solidFill>
              <a:latin typeface="Calibri"/>
              <a:ea typeface="Calibri"/>
              <a:cs typeface="Calibri"/>
              <a:sym typeface="Calibri"/>
            </a:endParaRPr>
          </a:p>
          <a:p>
            <a:pPr indent="-296148" lvl="0" marL="457200" rtl="0" algn="l">
              <a:spcBef>
                <a:spcPts val="0"/>
              </a:spcBef>
              <a:spcAft>
                <a:spcPts val="0"/>
              </a:spcAft>
              <a:buClr>
                <a:schemeClr val="dk1"/>
              </a:buClr>
              <a:buSzPct val="100000"/>
              <a:buChar char="●"/>
            </a:pPr>
            <a:r>
              <a:rPr lang="en" sz="1150">
                <a:solidFill>
                  <a:schemeClr val="dk1"/>
                </a:solidFill>
                <a:latin typeface="Calibri"/>
                <a:ea typeface="Calibri"/>
                <a:cs typeface="Calibri"/>
                <a:sym typeface="Calibri"/>
              </a:rPr>
              <a:t>Some deployments still require hybrid infrastructure</a:t>
            </a:r>
            <a:br>
              <a:rPr lang="en" sz="1150">
                <a:solidFill>
                  <a:schemeClr val="dk1"/>
                </a:solidFill>
                <a:latin typeface="Calibri"/>
                <a:ea typeface="Calibri"/>
                <a:cs typeface="Calibri"/>
                <a:sym typeface="Calibri"/>
              </a:rPr>
            </a:br>
            <a:endParaRPr sz="1150">
              <a:solidFill>
                <a:schemeClr val="dk1"/>
              </a:solidFill>
              <a:latin typeface="Calibri"/>
              <a:ea typeface="Calibri"/>
              <a:cs typeface="Calibri"/>
              <a:sym typeface="Calibri"/>
            </a:endParaRPr>
          </a:p>
          <a:p>
            <a:pPr indent="0" lvl="0" marL="0" rtl="0" algn="l">
              <a:spcBef>
                <a:spcPts val="1200"/>
              </a:spcBef>
              <a:spcAft>
                <a:spcPts val="1200"/>
              </a:spcAft>
              <a:buNone/>
            </a:pPr>
            <a:r>
              <a:t/>
            </a:r>
            <a:endParaRPr>
              <a:solidFill>
                <a:schemeClr val="dk1"/>
              </a:solidFill>
              <a:latin typeface="Calibri"/>
              <a:ea typeface="Calibri"/>
              <a:cs typeface="Calibri"/>
              <a:sym typeface="Calibri"/>
            </a:endParaRPr>
          </a:p>
        </p:txBody>
      </p:sp>
      <p:sp>
        <p:nvSpPr>
          <p:cNvPr id="134" name="Google Shape;134;p24"/>
          <p:cNvSpPr txBox="1"/>
          <p:nvPr>
            <p:ph idx="1" type="body"/>
          </p:nvPr>
        </p:nvSpPr>
        <p:spPr>
          <a:xfrm>
            <a:off x="311700" y="3164500"/>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Opportunities:</a:t>
            </a:r>
            <a:r>
              <a:rPr lang="en">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Regulatory tightening is increasing demand for flexible compliance tooling</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Cross-border fintech growth across EMEA</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Demand for vendor-neutral orchestration vs. single-stack lock-in</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Bundling fraud, KYC, and compliance into unified flows</a:t>
            </a:r>
            <a:endParaRPr sz="1000">
              <a:solidFill>
                <a:schemeClr val="dk1"/>
              </a:solidFill>
              <a:latin typeface="Calibri"/>
              <a:ea typeface="Calibri"/>
              <a:cs typeface="Calibri"/>
              <a:sym typeface="Calibri"/>
            </a:endParaRPr>
          </a:p>
        </p:txBody>
      </p:sp>
      <p:sp>
        <p:nvSpPr>
          <p:cNvPr id="135" name="Google Shape;135;p24"/>
          <p:cNvSpPr txBox="1"/>
          <p:nvPr>
            <p:ph idx="2" type="body"/>
          </p:nvPr>
        </p:nvSpPr>
        <p:spPr>
          <a:xfrm>
            <a:off x="4832400" y="3164500"/>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Threats: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Open-source and freemium competitors commoditizing basic services</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Larger players offering bundled services at aggressive discounts</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Fintech consolidation leading to standardization</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MSSPs building proprietary platforms or shifting vendor loyalty</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Talk Track</a:t>
            </a:r>
            <a:endParaRPr b="1"/>
          </a:p>
        </p:txBody>
      </p:sp>
      <p:sp>
        <p:nvSpPr>
          <p:cNvPr id="141" name="Google Shape;141;p25"/>
          <p:cNvSpPr txBox="1"/>
          <p:nvPr>
            <p:ph idx="1" type="body"/>
          </p:nvPr>
        </p:nvSpPr>
        <p:spPr>
          <a:xfrm>
            <a:off x="311700" y="1152475"/>
            <a:ext cx="47955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a:solidFill>
                  <a:schemeClr val="dk1"/>
                </a:solidFill>
                <a:latin typeface="Calibri"/>
                <a:ea typeface="Calibri"/>
                <a:cs typeface="Calibri"/>
                <a:sym typeface="Calibri"/>
              </a:rPr>
              <a:t> Positioning Paylync Against FinGuard</a:t>
            </a:r>
            <a:endParaRPr>
              <a:solidFill>
                <a:schemeClr val="dk1"/>
              </a:solidFill>
              <a:latin typeface="Calibri"/>
              <a:ea typeface="Calibri"/>
              <a:cs typeface="Calibri"/>
              <a:sym typeface="Calibri"/>
            </a:endParaRPr>
          </a:p>
          <a:p>
            <a:pPr indent="-293370" lvl="0" marL="457200" rtl="0" algn="l">
              <a:spcBef>
                <a:spcPts val="1200"/>
              </a:spcBef>
              <a:spcAft>
                <a:spcPts val="0"/>
              </a:spcAft>
              <a:buClr>
                <a:schemeClr val="dk1"/>
              </a:buClr>
              <a:buSzPct val="100000"/>
              <a:buFont typeface="Calibri"/>
              <a:buChar char="●"/>
            </a:pPr>
            <a:r>
              <a:rPr b="1" lang="en" sz="1200">
                <a:solidFill>
                  <a:schemeClr val="dk1"/>
                </a:solidFill>
                <a:latin typeface="Calibri"/>
                <a:ea typeface="Calibri"/>
                <a:cs typeface="Calibri"/>
                <a:sym typeface="Calibri"/>
              </a:rPr>
              <a:t>Paylync is purpose-built for regulated fintechs that demand control and transparency.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While FinGuard excels at heavy, black-box ML for large enterprise fraud detection, we empower your team with a clear, configurable rules engine and out-of-the-box compliance that you can easily manage and adapt.</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293370" lvl="0" marL="457200" rtl="0" algn="l">
              <a:spcBef>
                <a:spcPts val="0"/>
              </a:spcBef>
              <a:spcAft>
                <a:spcPts val="0"/>
              </a:spcAft>
              <a:buClr>
                <a:schemeClr val="dk1"/>
              </a:buClr>
              <a:buSzPct val="100000"/>
              <a:buFont typeface="Calibri"/>
              <a:buChar char="●"/>
            </a:pPr>
            <a:r>
              <a:rPr b="1" lang="en" sz="1200">
                <a:solidFill>
                  <a:schemeClr val="dk1"/>
                </a:solidFill>
                <a:latin typeface="Calibri"/>
                <a:ea typeface="Calibri"/>
                <a:cs typeface="Calibri"/>
                <a:sym typeface="Calibri"/>
              </a:rPr>
              <a:t>We offer cost predictability and agility, unlike larger, more complex solutions.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Our usage-based pricing eliminates surprise API call charges, and our modular architecture allows for quick expansion into new markets. You get dedicated support and faster rollout for your specific needs, particularly across EMEA.</a:t>
            </a:r>
            <a:br>
              <a:rPr lang="en" sz="1200">
                <a:solidFill>
                  <a:schemeClr val="dk1"/>
                </a:solidFill>
                <a:latin typeface="Calibri"/>
                <a:ea typeface="Calibri"/>
                <a:cs typeface="Calibri"/>
                <a:sym typeface="Calibri"/>
              </a:rPr>
            </a:br>
            <a:endParaRPr sz="1200">
              <a:solidFill>
                <a:schemeClr val="dk1"/>
              </a:solidFill>
              <a:latin typeface="Calibri"/>
              <a:ea typeface="Calibri"/>
              <a:cs typeface="Calibri"/>
              <a:sym typeface="Calibri"/>
            </a:endParaRPr>
          </a:p>
          <a:p>
            <a:pPr indent="-293370" lvl="0" marL="457200" rtl="0" algn="l">
              <a:spcBef>
                <a:spcPts val="0"/>
              </a:spcBef>
              <a:spcAft>
                <a:spcPts val="0"/>
              </a:spcAft>
              <a:buClr>
                <a:schemeClr val="dk1"/>
              </a:buClr>
              <a:buSzPct val="100000"/>
              <a:buFont typeface="Calibri"/>
              <a:buChar char="●"/>
            </a:pPr>
            <a:r>
              <a:rPr b="1" lang="en" sz="1200">
                <a:solidFill>
                  <a:schemeClr val="dk1"/>
                </a:solidFill>
                <a:latin typeface="Calibri"/>
                <a:ea typeface="Calibri"/>
                <a:cs typeface="Calibri"/>
                <a:sym typeface="Calibri"/>
              </a:rPr>
              <a:t>Paylync simplifies compliance and integration.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We provide instant audit readiness with pre-packaged EU and UK compliance templates. Plus, with over 80 certified integrations, we fit seamlessly into your existing ecosystem, giving you vendor-neutral orchestration rather than single-stack lock-in.</a:t>
            </a:r>
            <a:endParaRPr sz="1200">
              <a:solidFill>
                <a:schemeClr val="dk1"/>
              </a:solidFill>
              <a:latin typeface="Calibri"/>
              <a:ea typeface="Calibri"/>
              <a:cs typeface="Calibri"/>
              <a:sym typeface="Calibri"/>
            </a:endParaRPr>
          </a:p>
        </p:txBody>
      </p:sp>
      <p:sp>
        <p:nvSpPr>
          <p:cNvPr id="142" name="Google Shape;142;p25"/>
          <p:cNvSpPr txBox="1"/>
          <p:nvPr>
            <p:ph idx="2" type="body"/>
          </p:nvPr>
        </p:nvSpPr>
        <p:spPr>
          <a:xfrm>
            <a:off x="5731774" y="1152475"/>
            <a:ext cx="3093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latin typeface="Calibri"/>
                <a:ea typeface="Calibri"/>
                <a:cs typeface="Calibri"/>
                <a:sym typeface="Calibri"/>
              </a:rPr>
              <a:t>Objection Handling:</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rPr lang="en" sz="1200">
                <a:solidFill>
                  <a:schemeClr val="dk1"/>
                </a:solidFill>
                <a:latin typeface="Calibri"/>
                <a:ea typeface="Calibri"/>
                <a:cs typeface="Calibri"/>
                <a:sym typeface="Calibri"/>
              </a:rPr>
              <a:t> </a:t>
            </a:r>
            <a:br>
              <a:rPr lang="en" sz="1200">
                <a:solidFill>
                  <a:schemeClr val="dk1"/>
                </a:solidFill>
                <a:latin typeface="Calibri"/>
                <a:ea typeface="Calibri"/>
                <a:cs typeface="Calibri"/>
                <a:sym typeface="Calibri"/>
              </a:rPr>
            </a:br>
            <a:r>
              <a:rPr i="1" lang="en" sz="1200">
                <a:solidFill>
                  <a:schemeClr val="dk1"/>
                </a:solidFill>
                <a:latin typeface="Calibri"/>
                <a:ea typeface="Calibri"/>
                <a:cs typeface="Calibri"/>
                <a:sym typeface="Calibri"/>
              </a:rPr>
              <a:t>"Why don't you use ML as heavily as FinGuard?"</a:t>
            </a:r>
            <a:endParaRPr i="1" sz="1200">
              <a:solidFill>
                <a:schemeClr val="dk1"/>
              </a:solidFill>
              <a:latin typeface="Calibri"/>
              <a:ea typeface="Calibri"/>
              <a:cs typeface="Calibri"/>
              <a:sym typeface="Calibri"/>
            </a:endParaRPr>
          </a:p>
          <a:p>
            <a:pPr indent="0" lvl="0" marL="0" rtl="0" algn="l">
              <a:spcBef>
                <a:spcPts val="1200"/>
              </a:spcBef>
              <a:spcAft>
                <a:spcPts val="1200"/>
              </a:spcAft>
              <a:buNone/>
            </a:pPr>
            <a:r>
              <a:rPr lang="en" sz="1000">
                <a:solidFill>
                  <a:schemeClr val="dk1"/>
                </a:solidFill>
                <a:latin typeface="Calibri"/>
                <a:ea typeface="Calibri"/>
                <a:cs typeface="Calibri"/>
                <a:sym typeface="Calibri"/>
              </a:rPr>
              <a:t>"We believe in putting control directly in your hands. While we leverage smart automation and robust analytics, our core strength lies in providing a transparent rules engine and self-serve configurability. This gives you the agility to adapt rapidly to new threats and regulatory changes without relying solely on a black box, offering both powerful detection and the flexibility needed in a dynamic market like fintech."</a:t>
            </a:r>
            <a:endParaRPr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785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[Competitor Name] Overview</a:t>
            </a:r>
            <a:endParaRPr sz="2500"/>
          </a:p>
        </p:txBody>
      </p:sp>
      <p:sp>
        <p:nvSpPr>
          <p:cNvPr id="62" name="Google Shape;62;p14"/>
          <p:cNvSpPr txBox="1"/>
          <p:nvPr/>
        </p:nvSpPr>
        <p:spPr>
          <a:xfrm>
            <a:off x="311763" y="1116357"/>
            <a:ext cx="4311000" cy="37866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None/>
            </a:pPr>
            <a:r>
              <a:rPr lang="en" sz="1000">
                <a:solidFill>
                  <a:srgbClr val="41354B"/>
                </a:solidFill>
                <a:latin typeface="Calibri"/>
                <a:ea typeface="Calibri"/>
                <a:cs typeface="Calibri"/>
                <a:sym typeface="Calibri"/>
              </a:rPr>
              <a:t>Description of your competitor. Summarize what the competitor does in 2–3 sentences (focus on positioning and value proposition).</a:t>
            </a:r>
            <a:endParaRPr sz="1000">
              <a:solidFill>
                <a:srgbClr val="41354B"/>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00">
              <a:solidFill>
                <a:srgbClr val="41354B"/>
              </a:solidFill>
              <a:latin typeface="Calibri"/>
              <a:ea typeface="Calibri"/>
              <a:cs typeface="Calibri"/>
              <a:sym typeface="Calibri"/>
            </a:endParaRPr>
          </a:p>
          <a:p>
            <a:pPr indent="0" lvl="0" marL="0" marR="0" rtl="0" algn="l">
              <a:lnSpc>
                <a:spcPct val="115000"/>
              </a:lnSpc>
              <a:spcBef>
                <a:spcPts val="0"/>
              </a:spcBef>
              <a:spcAft>
                <a:spcPts val="0"/>
              </a:spcAft>
              <a:buNone/>
            </a:pPr>
            <a:r>
              <a:rPr lang="en" sz="1000">
                <a:solidFill>
                  <a:srgbClr val="41354B"/>
                </a:solidFill>
                <a:latin typeface="Calibri"/>
                <a:ea typeface="Calibri"/>
                <a:cs typeface="Calibri"/>
                <a:sym typeface="Calibri"/>
              </a:rPr>
              <a:t>List their key capabilities or product pillars (aim for 5–6 bullet points). </a:t>
            </a:r>
            <a:endParaRPr sz="1000">
              <a:solidFill>
                <a:srgbClr val="41354B"/>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00">
              <a:solidFill>
                <a:srgbClr val="41354B"/>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Capability</a:t>
            </a:r>
            <a:r>
              <a:rPr b="1" lang="en" sz="1000">
                <a:solidFill>
                  <a:srgbClr val="41354B"/>
                </a:solidFill>
                <a:latin typeface="Calibri"/>
                <a:ea typeface="Calibri"/>
                <a:cs typeface="Calibri"/>
                <a:sym typeface="Calibri"/>
              </a:rPr>
              <a:t> I</a:t>
            </a:r>
            <a:r>
              <a:rPr lang="en" sz="1000">
                <a:solidFill>
                  <a:srgbClr val="41354B"/>
                </a:solidFill>
                <a:latin typeface="Calibri"/>
                <a:ea typeface="Calibri"/>
                <a:cs typeface="Calibri"/>
                <a:sym typeface="Calibri"/>
              </a:rPr>
              <a:t>: Short description of capability summarising its advantages in relation to what your product does.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Capability II</a:t>
            </a:r>
            <a:r>
              <a:rPr lang="en" sz="1000">
                <a:solidFill>
                  <a:srgbClr val="41354B"/>
                </a:solidFill>
                <a:latin typeface="Calibri"/>
                <a:ea typeface="Calibri"/>
                <a:cs typeface="Calibri"/>
                <a:sym typeface="Calibri"/>
              </a:rPr>
              <a:t>: Short description of capability summarising its advantages in relation to what your product does.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Capability III</a:t>
            </a:r>
            <a:r>
              <a:rPr lang="en" sz="1000">
                <a:solidFill>
                  <a:srgbClr val="41354B"/>
                </a:solidFill>
                <a:latin typeface="Calibri"/>
                <a:ea typeface="Calibri"/>
                <a:cs typeface="Calibri"/>
                <a:sym typeface="Calibri"/>
              </a:rPr>
              <a:t>: Short description of capability summarising its advantages in relation to what your product does.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Capability IV</a:t>
            </a:r>
            <a:r>
              <a:rPr lang="en" sz="1000">
                <a:solidFill>
                  <a:srgbClr val="41354B"/>
                </a:solidFill>
                <a:latin typeface="Calibri"/>
                <a:ea typeface="Calibri"/>
                <a:cs typeface="Calibri"/>
                <a:sym typeface="Calibri"/>
              </a:rPr>
              <a:t>: Short description of capability summarising its advantages in relation to what your product does.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Capability V</a:t>
            </a:r>
            <a:r>
              <a:rPr lang="en" sz="1000">
                <a:solidFill>
                  <a:srgbClr val="41354B"/>
                </a:solidFill>
                <a:latin typeface="Calibri"/>
                <a:ea typeface="Calibri"/>
                <a:cs typeface="Calibri"/>
                <a:sym typeface="Calibri"/>
              </a:rPr>
              <a:t>: Short description of capability summarising its advantages in relation to what your product does.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00">
              <a:latin typeface="Calibri"/>
              <a:ea typeface="Calibri"/>
              <a:cs typeface="Calibri"/>
              <a:sym typeface="Calibri"/>
            </a:endParaRPr>
          </a:p>
        </p:txBody>
      </p:sp>
      <p:sp>
        <p:nvSpPr>
          <p:cNvPr id="63" name="Google Shape;63;p14"/>
          <p:cNvSpPr txBox="1"/>
          <p:nvPr/>
        </p:nvSpPr>
        <p:spPr>
          <a:xfrm>
            <a:off x="5643838" y="1093920"/>
            <a:ext cx="3188400" cy="3170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000" u="none" cap="none" strike="noStrike">
                <a:solidFill>
                  <a:srgbClr val="9900FF"/>
                </a:solidFill>
                <a:latin typeface="Calibri"/>
                <a:ea typeface="Calibri"/>
                <a:cs typeface="Calibri"/>
                <a:sym typeface="Calibri"/>
              </a:rPr>
              <a:t>PRODUCTS</a:t>
            </a:r>
            <a:r>
              <a:rPr b="0" i="0" lang="en" sz="1000" u="none" cap="none" strike="noStrike">
                <a:solidFill>
                  <a:srgbClr val="E9049D"/>
                </a:solidFill>
                <a:latin typeface="Calibri"/>
                <a:ea typeface="Calibri"/>
                <a:cs typeface="Calibri"/>
                <a:sym typeface="Calibri"/>
              </a:rPr>
              <a:t>:</a:t>
            </a:r>
            <a:br>
              <a:rPr b="1" i="0" lang="en" sz="1000" u="none" cap="none" strike="noStrike">
                <a:solidFill>
                  <a:srgbClr val="E9049D"/>
                </a:solidFill>
                <a:latin typeface="Calibri"/>
                <a:ea typeface="Calibri"/>
                <a:cs typeface="Calibri"/>
                <a:sym typeface="Calibri"/>
              </a:rPr>
            </a:br>
            <a:br>
              <a:rPr b="1" i="0" lang="en" sz="1000" u="none" cap="none" strike="noStrike">
                <a:solidFill>
                  <a:srgbClr val="E9049D"/>
                </a:solidFill>
                <a:latin typeface="Calibri"/>
                <a:ea typeface="Calibri"/>
                <a:cs typeface="Calibri"/>
                <a:sym typeface="Calibri"/>
              </a:rPr>
            </a:br>
            <a:r>
              <a:rPr lang="en" sz="1000">
                <a:solidFill>
                  <a:srgbClr val="41354B"/>
                </a:solidFill>
                <a:latin typeface="Calibri"/>
                <a:ea typeface="Calibri"/>
                <a:cs typeface="Calibri"/>
                <a:sym typeface="Calibri"/>
              </a:rPr>
              <a:t>Highlight their main product suite/modules (name + short one-line description for each). Keep it neutral and factual; this is a profile, not a rebuttal</a:t>
            </a:r>
            <a:endParaRPr sz="1000">
              <a:solidFill>
                <a:srgbClr val="41354B"/>
              </a:solidFill>
              <a:latin typeface="Calibri"/>
              <a:ea typeface="Calibri"/>
              <a:cs typeface="Calibri"/>
              <a:sym typeface="Calibri"/>
            </a:endParaRPr>
          </a:p>
          <a:p>
            <a:pPr indent="0" lvl="0" marL="0" marR="0" rtl="0" algn="l">
              <a:spcBef>
                <a:spcPts val="0"/>
              </a:spcBef>
              <a:spcAft>
                <a:spcPts val="0"/>
              </a:spcAft>
              <a:buNone/>
            </a:pPr>
            <a:r>
              <a:t/>
            </a:r>
            <a:endParaRPr sz="1000">
              <a:solidFill>
                <a:srgbClr val="41354B"/>
              </a:solidFill>
              <a:latin typeface="Calibri"/>
              <a:ea typeface="Calibri"/>
              <a:cs typeface="Calibri"/>
              <a:sym typeface="Calibri"/>
            </a:endParaRPr>
          </a:p>
          <a:p>
            <a:pPr indent="0" lvl="0" marL="0" marR="0" rtl="0" algn="l">
              <a:spcBef>
                <a:spcPts val="0"/>
              </a:spcBef>
              <a:spcAft>
                <a:spcPts val="0"/>
              </a:spcAft>
              <a:buNone/>
            </a:pPr>
            <a:r>
              <a:rPr b="1" lang="en" sz="1000">
                <a:solidFill>
                  <a:srgbClr val="41354B"/>
                </a:solidFill>
                <a:latin typeface="Calibri"/>
                <a:ea typeface="Calibri"/>
                <a:cs typeface="Calibri"/>
                <a:sym typeface="Calibri"/>
              </a:rPr>
              <a:t>Product I</a:t>
            </a:r>
            <a:br>
              <a:rPr b="0" i="0" lang="en" sz="1000" u="none" cap="none" strike="noStrike">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Short description of Product I</a:t>
            </a:r>
            <a:r>
              <a:rPr b="0" i="0" lang="en" sz="1000" u="none" cap="none" strike="noStrike">
                <a:solidFill>
                  <a:srgbClr val="41354B"/>
                </a:solidFill>
                <a:latin typeface="Calibri"/>
                <a:ea typeface="Calibri"/>
                <a:cs typeface="Calibri"/>
                <a:sym typeface="Calibri"/>
              </a:rPr>
              <a:t>.</a:t>
            </a:r>
            <a:br>
              <a:rPr b="0" i="0" lang="en" sz="1000" u="none" cap="none" strike="noStrike">
                <a:solidFill>
                  <a:srgbClr val="41354B"/>
                </a:solidFill>
                <a:latin typeface="Calibri"/>
                <a:ea typeface="Calibri"/>
                <a:cs typeface="Calibri"/>
                <a:sym typeface="Calibri"/>
              </a:rPr>
            </a:br>
            <a:endParaRPr b="0" i="0" sz="1000" u="none" cap="none" strike="noStrike">
              <a:solidFill>
                <a:srgbClr val="41354B"/>
              </a:solidFill>
              <a:latin typeface="Calibri"/>
              <a:ea typeface="Calibri"/>
              <a:cs typeface="Calibri"/>
              <a:sym typeface="Calibri"/>
            </a:endParaRPr>
          </a:p>
          <a:p>
            <a:pPr indent="0" lvl="0" marL="0" marR="0" rtl="0" algn="l">
              <a:spcBef>
                <a:spcPts val="0"/>
              </a:spcBef>
              <a:spcAft>
                <a:spcPts val="0"/>
              </a:spcAft>
              <a:buNone/>
            </a:pPr>
            <a:r>
              <a:rPr b="1" lang="en" sz="1000">
                <a:solidFill>
                  <a:srgbClr val="41354B"/>
                </a:solidFill>
                <a:latin typeface="Calibri"/>
                <a:ea typeface="Calibri"/>
                <a:cs typeface="Calibri"/>
                <a:sym typeface="Calibri"/>
              </a:rPr>
              <a:t>Product II</a:t>
            </a:r>
            <a:br>
              <a:rPr b="1" i="0" lang="en" sz="1000" u="none" cap="none" strike="noStrike">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Short description of Product II</a:t>
            </a:r>
            <a:br>
              <a:rPr b="0" i="0" lang="en" sz="1000" u="none" cap="none" strike="noStrike">
                <a:solidFill>
                  <a:srgbClr val="41354B"/>
                </a:solidFill>
                <a:latin typeface="Calibri"/>
                <a:ea typeface="Calibri"/>
                <a:cs typeface="Calibri"/>
                <a:sym typeface="Calibri"/>
              </a:rPr>
            </a:br>
            <a:endParaRPr b="0" i="0" sz="1000" u="none" cap="none" strike="noStrike">
              <a:solidFill>
                <a:srgbClr val="41354B"/>
              </a:solidFill>
              <a:latin typeface="Calibri"/>
              <a:ea typeface="Calibri"/>
              <a:cs typeface="Calibri"/>
              <a:sym typeface="Calibri"/>
            </a:endParaRPr>
          </a:p>
          <a:p>
            <a:pPr indent="0" lvl="0" marL="0" marR="0" rtl="0" algn="l">
              <a:spcBef>
                <a:spcPts val="0"/>
              </a:spcBef>
              <a:spcAft>
                <a:spcPts val="0"/>
              </a:spcAft>
              <a:buNone/>
            </a:pPr>
            <a:r>
              <a:rPr b="1" lang="en" sz="1000">
                <a:solidFill>
                  <a:srgbClr val="41354B"/>
                </a:solidFill>
                <a:latin typeface="Calibri"/>
                <a:ea typeface="Calibri"/>
                <a:cs typeface="Calibri"/>
                <a:sym typeface="Calibri"/>
              </a:rPr>
              <a:t>Product</a:t>
            </a:r>
            <a:r>
              <a:rPr b="1" i="0" lang="en" sz="1000" u="none" cap="none" strike="noStrike">
                <a:solidFill>
                  <a:srgbClr val="41354B"/>
                </a:solidFill>
                <a:latin typeface="Calibri"/>
                <a:ea typeface="Calibri"/>
                <a:cs typeface="Calibri"/>
                <a:sym typeface="Calibri"/>
              </a:rPr>
              <a:t> </a:t>
            </a:r>
            <a:r>
              <a:rPr b="1" lang="en" sz="1000">
                <a:solidFill>
                  <a:srgbClr val="41354B"/>
                </a:solidFill>
                <a:latin typeface="Calibri"/>
                <a:ea typeface="Calibri"/>
                <a:cs typeface="Calibri"/>
                <a:sym typeface="Calibri"/>
              </a:rPr>
              <a:t>III</a:t>
            </a:r>
            <a:br>
              <a:rPr b="1" i="0" lang="en" sz="1000" u="none" cap="none" strike="noStrike">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Short description of Product III</a:t>
            </a:r>
            <a:br>
              <a:rPr b="1" i="0" lang="en" sz="1000" u="none" cap="none" strike="noStrike">
                <a:solidFill>
                  <a:srgbClr val="41354B"/>
                </a:solidFill>
                <a:latin typeface="Calibri"/>
                <a:ea typeface="Calibri"/>
                <a:cs typeface="Calibri"/>
                <a:sym typeface="Calibri"/>
              </a:rPr>
            </a:br>
            <a:br>
              <a:rPr b="1" i="0" lang="en" sz="1000" u="none" cap="none" strike="noStrike">
                <a:solidFill>
                  <a:srgbClr val="41354B"/>
                </a:solidFill>
                <a:latin typeface="Calibri"/>
                <a:ea typeface="Calibri"/>
                <a:cs typeface="Calibri"/>
                <a:sym typeface="Calibri"/>
              </a:rPr>
            </a:br>
            <a:r>
              <a:rPr b="1" lang="en" sz="1000">
                <a:solidFill>
                  <a:srgbClr val="41354B"/>
                </a:solidFill>
                <a:latin typeface="Calibri"/>
                <a:ea typeface="Calibri"/>
                <a:cs typeface="Calibri"/>
                <a:sym typeface="Calibri"/>
              </a:rPr>
              <a:t>Product IV</a:t>
            </a:r>
            <a:br>
              <a:rPr b="1" i="0" lang="en" sz="1000" u="none" cap="none" strike="noStrike">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Short description of Product IV</a:t>
            </a:r>
            <a:br>
              <a:rPr b="1" i="0" lang="en" sz="1000" u="none" cap="none" strike="noStrike">
                <a:solidFill>
                  <a:srgbClr val="41354B"/>
                </a:solidFill>
                <a:latin typeface="Calibri"/>
                <a:ea typeface="Calibri"/>
                <a:cs typeface="Calibri"/>
                <a:sym typeface="Calibri"/>
              </a:rPr>
            </a:br>
            <a:br>
              <a:rPr b="1" i="0" lang="en" sz="1000" u="none" cap="none" strike="noStrike">
                <a:solidFill>
                  <a:srgbClr val="41354B"/>
                </a:solidFill>
                <a:latin typeface="Calibri"/>
                <a:ea typeface="Calibri"/>
                <a:cs typeface="Calibri"/>
                <a:sym typeface="Calibri"/>
              </a:rPr>
            </a:br>
            <a:r>
              <a:rPr b="1" lang="en" sz="1000">
                <a:solidFill>
                  <a:srgbClr val="41354B"/>
                </a:solidFill>
                <a:latin typeface="Calibri"/>
                <a:ea typeface="Calibri"/>
                <a:cs typeface="Calibri"/>
                <a:sym typeface="Calibri"/>
              </a:rPr>
              <a:t>Product V</a:t>
            </a:r>
            <a:br>
              <a:rPr b="1" i="0" lang="en" sz="1000" u="none" cap="none" strike="noStrike">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Short description of Product V</a:t>
            </a:r>
            <a:r>
              <a:rPr b="0" i="0" lang="en" sz="1000" u="none" cap="none" strike="noStrike">
                <a:solidFill>
                  <a:srgbClr val="41354B"/>
                </a:solidFill>
                <a:latin typeface="Calibri"/>
                <a:ea typeface="Calibri"/>
                <a:cs typeface="Calibri"/>
                <a:sym typeface="Calibri"/>
              </a:rPr>
              <a:t>.</a:t>
            </a:r>
            <a:endParaRPr sz="1000"/>
          </a:p>
        </p:txBody>
      </p:sp>
      <p:cxnSp>
        <p:nvCxnSpPr>
          <p:cNvPr id="64" name="Google Shape;64;p14"/>
          <p:cNvCxnSpPr/>
          <p:nvPr/>
        </p:nvCxnSpPr>
        <p:spPr>
          <a:xfrm>
            <a:off x="5431314" y="1407721"/>
            <a:ext cx="0" cy="3123300"/>
          </a:xfrm>
          <a:prstGeom prst="straightConnector1">
            <a:avLst/>
          </a:prstGeom>
          <a:noFill/>
          <a:ln cap="flat" cmpd="sng" w="25400">
            <a:solidFill>
              <a:srgbClr val="9900FF"/>
            </a:solidFill>
            <a:prstDash val="solid"/>
            <a:miter lim="800000"/>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[Your Product] Value Drivers</a:t>
            </a:r>
            <a:endParaRPr b="1"/>
          </a:p>
        </p:txBody>
      </p:sp>
      <p:graphicFrame>
        <p:nvGraphicFramePr>
          <p:cNvPr id="70" name="Google Shape;70;p15"/>
          <p:cNvGraphicFramePr/>
          <p:nvPr/>
        </p:nvGraphicFramePr>
        <p:xfrm>
          <a:off x="430762" y="1153611"/>
          <a:ext cx="3000000" cy="3000000"/>
        </p:xfrm>
        <a:graphic>
          <a:graphicData uri="http://schemas.openxmlformats.org/drawingml/2006/table">
            <a:tbl>
              <a:tblPr bandRow="1" firstRow="1">
                <a:noFill/>
                <a:tableStyleId>{1E84AA12-BEEC-4BC2-A3A5-0AAC0DCFACC1}</a:tableStyleId>
              </a:tblPr>
              <a:tblGrid>
                <a:gridCol w="2143375"/>
                <a:gridCol w="3249925"/>
                <a:gridCol w="3008250"/>
              </a:tblGrid>
              <a:tr h="250850">
                <a:tc>
                  <a:txBody>
                    <a:bodyPr/>
                    <a:lstStyle/>
                    <a:p>
                      <a:pPr indent="0" lvl="0" marL="0" marR="0" rtl="0" algn="l">
                        <a:spcBef>
                          <a:spcPts val="0"/>
                        </a:spcBef>
                        <a:spcAft>
                          <a:spcPts val="0"/>
                        </a:spcAft>
                        <a:buNone/>
                      </a:pPr>
                      <a:r>
                        <a:t/>
                      </a:r>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Clr>
                          <a:srgbClr val="000000"/>
                        </a:buClr>
                        <a:buFont typeface="Arial"/>
                        <a:buNone/>
                      </a:pPr>
                      <a:r>
                        <a:rPr lang="en">
                          <a:solidFill>
                            <a:schemeClr val="dk2"/>
                          </a:solidFill>
                        </a:rPr>
                        <a:t>[Your Company]</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None/>
                      </a:pPr>
                      <a:r>
                        <a:rPr lang="en">
                          <a:solidFill>
                            <a:schemeClr val="dk2"/>
                          </a:solidFill>
                        </a:rPr>
                        <a:t>[Competitor Name]</a:t>
                      </a:r>
                      <a:r>
                        <a:rPr lang="en">
                          <a:solidFill>
                            <a:schemeClr val="dk2"/>
                          </a:solidFill>
                        </a:rPr>
                        <a:t> </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r>
              <a:tr h="702375">
                <a:tc>
                  <a:txBody>
                    <a:bodyPr/>
                    <a:lstStyle/>
                    <a:p>
                      <a:pPr indent="0" lvl="0" marL="0" rtl="0" algn="l">
                        <a:spcBef>
                          <a:spcPts val="0"/>
                        </a:spcBef>
                        <a:spcAft>
                          <a:spcPts val="0"/>
                        </a:spcAft>
                        <a:buSzPts val="1100"/>
                        <a:buNone/>
                      </a:pPr>
                      <a:r>
                        <a:rPr b="1" lang="en" sz="1000"/>
                        <a:t>[Category]</a:t>
                      </a:r>
                      <a:endParaRPr b="1" sz="1000"/>
                    </a:p>
                    <a:p>
                      <a:pPr indent="0" lvl="0" marL="0" marR="0" rtl="0" algn="l">
                        <a:spcBef>
                          <a:spcPts val="0"/>
                        </a:spcBef>
                        <a:spcAft>
                          <a:spcPts val="0"/>
                        </a:spcAft>
                        <a:buNone/>
                      </a:pPr>
                      <a:r>
                        <a:rPr lang="en" sz="1000"/>
                        <a:t>- </a:t>
                      </a:r>
                      <a:r>
                        <a:rPr lang="en" sz="1000"/>
                        <a:t>Fill out the table with categories that matter to your audience. Does your product win in this category?</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SzPts val="1100"/>
                        <a:buFont typeface="Arial"/>
                        <a:buNone/>
                      </a:pPr>
                      <a:r>
                        <a:rPr lang="en" sz="1000"/>
                        <a:t>For each row, write a concise and compelling statement of how your solution delivers value. Prioritise clarity over buzzwords as the battlecard is used in sales calls.</a:t>
                      </a:r>
                      <a:br>
                        <a:rPr lang="en" sz="1000"/>
                      </a:br>
                      <a:endParaRPr sz="1000"/>
                    </a:p>
                    <a:p>
                      <a:pPr indent="0" lvl="0" marL="0" marR="0" rtl="0" algn="l">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marR="0" rtl="0" algn="l">
                        <a:spcBef>
                          <a:spcPts val="0"/>
                        </a:spcBef>
                        <a:spcAft>
                          <a:spcPts val="0"/>
                        </a:spcAft>
                        <a:buNone/>
                      </a:pPr>
                      <a:r>
                        <a:rPr lang="en" sz="1000"/>
                        <a:t>List strengths or claims they make in the market regarding this category (pull from sales enablement, analyst reports, or marketing collateral).</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r>
              <a:tr h="702375">
                <a:tc>
                  <a:txBody>
                    <a:bodyPr/>
                    <a:lstStyle/>
                    <a:p>
                      <a:pPr indent="0" lvl="0" marL="0" rtl="0" algn="l">
                        <a:spcBef>
                          <a:spcPts val="0"/>
                        </a:spcBef>
                        <a:spcAft>
                          <a:spcPts val="0"/>
                        </a:spcAft>
                        <a:buClr>
                          <a:schemeClr val="dk1"/>
                        </a:buClr>
                        <a:buSzPts val="1100"/>
                        <a:buFont typeface="Arial"/>
                        <a:buNone/>
                      </a:pPr>
                      <a:r>
                        <a:rPr b="1" lang="en" sz="1000"/>
                        <a:t>[Category]</a:t>
                      </a:r>
                      <a:endParaRPr b="1" sz="1000"/>
                    </a:p>
                    <a:p>
                      <a:pPr indent="0" lvl="0" marL="0" rtl="0" algn="l">
                        <a:spcBef>
                          <a:spcPts val="0"/>
                        </a:spcBef>
                        <a:spcAft>
                          <a:spcPts val="0"/>
                        </a:spcAft>
                        <a:buClr>
                          <a:schemeClr val="dk1"/>
                        </a:buClr>
                        <a:buFont typeface="Arial"/>
                        <a:buNone/>
                      </a:pPr>
                      <a:r>
                        <a:rPr lang="en" sz="1000"/>
                        <a:t>- Fill out the table with categories that matter to your audience. Does your product win in this category?</a:t>
                      </a:r>
                      <a:endParaRPr b="1"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For each row, write a concise and compelling statement of how your solution delivers value. </a:t>
                      </a:r>
                      <a:r>
                        <a:rPr lang="en" sz="1000"/>
                        <a:t>Prioritise clarity over buzzwords as the battlecard is used in sales calls.</a:t>
                      </a:r>
                      <a:br>
                        <a:rPr lang="en" sz="1000"/>
                      </a:br>
                      <a:endParaRPr sz="1000"/>
                    </a:p>
                    <a:p>
                      <a:pPr indent="0" lvl="0" marL="0" marR="0" rtl="0" algn="l">
                        <a:lnSpc>
                          <a:spcPct val="100000"/>
                        </a:lnSpc>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000"/>
                        <a:t>List strengths or claims they make in the market regarding this category (pull from sales enablement, analyst reports, or marketing collateral).</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r>
              <a:tr h="827775">
                <a:tc>
                  <a:txBody>
                    <a:bodyPr/>
                    <a:lstStyle/>
                    <a:p>
                      <a:pPr indent="0" lvl="0" marL="0" rtl="0" algn="l">
                        <a:spcBef>
                          <a:spcPts val="0"/>
                        </a:spcBef>
                        <a:spcAft>
                          <a:spcPts val="0"/>
                        </a:spcAft>
                        <a:buClr>
                          <a:schemeClr val="dk1"/>
                        </a:buClr>
                        <a:buSzPts val="1100"/>
                        <a:buFont typeface="Arial"/>
                        <a:buNone/>
                      </a:pPr>
                      <a:r>
                        <a:rPr b="1" lang="en" sz="1000"/>
                        <a:t>[Category]</a:t>
                      </a:r>
                      <a:endParaRPr b="1" sz="1000"/>
                    </a:p>
                    <a:p>
                      <a:pPr indent="0" lvl="0" marL="0" rtl="0" algn="l">
                        <a:spcBef>
                          <a:spcPts val="0"/>
                        </a:spcBef>
                        <a:spcAft>
                          <a:spcPts val="0"/>
                        </a:spcAft>
                        <a:buClr>
                          <a:schemeClr val="dk1"/>
                        </a:buClr>
                        <a:buFont typeface="Arial"/>
                        <a:buNone/>
                      </a:pPr>
                      <a:r>
                        <a:rPr lang="en" sz="1000"/>
                        <a:t>- Fill out the table with categories that matter to your audience. Does your product win in this category?</a:t>
                      </a:r>
                      <a:endParaRPr b="1"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SzPts val="1100"/>
                        <a:buFont typeface="Arial"/>
                        <a:buNone/>
                      </a:pPr>
                      <a:r>
                        <a:rPr lang="en" sz="1000"/>
                        <a:t>For each row, write a concise and compelling statement of how your solution delivers value. </a:t>
                      </a:r>
                      <a:r>
                        <a:rPr lang="en" sz="1000"/>
                        <a:t>Prioritise clarity over buzzwords as the battlecard is used in sales calls.</a:t>
                      </a:r>
                      <a:br>
                        <a:rPr lang="en" sz="1000"/>
                      </a:br>
                      <a:endParaRPr sz="1000"/>
                    </a:p>
                    <a:p>
                      <a:pPr indent="0" lvl="0" marL="0" marR="0" rtl="0" algn="l">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Font typeface="Arial"/>
                        <a:buNone/>
                      </a:pPr>
                      <a:r>
                        <a:rPr lang="en" sz="1000"/>
                        <a:t>List strengths or claims they make in the market regarding this category (pull from sales enablement, analyst reports, or marketing collateral).</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r>
              <a:tr h="688250">
                <a:tc>
                  <a:txBody>
                    <a:bodyPr/>
                    <a:lstStyle/>
                    <a:p>
                      <a:pPr indent="0" lvl="0" marL="0" rtl="0" algn="l">
                        <a:spcBef>
                          <a:spcPts val="0"/>
                        </a:spcBef>
                        <a:spcAft>
                          <a:spcPts val="0"/>
                        </a:spcAft>
                        <a:buClr>
                          <a:schemeClr val="dk1"/>
                        </a:buClr>
                        <a:buSzPts val="1100"/>
                        <a:buFont typeface="Arial"/>
                        <a:buNone/>
                      </a:pPr>
                      <a:r>
                        <a:rPr b="1" lang="en" sz="1000"/>
                        <a:t>[Category]</a:t>
                      </a:r>
                      <a:endParaRPr b="1" sz="1000"/>
                    </a:p>
                    <a:p>
                      <a:pPr indent="0" lvl="0" marL="0" rtl="0" algn="l">
                        <a:spcBef>
                          <a:spcPts val="0"/>
                        </a:spcBef>
                        <a:spcAft>
                          <a:spcPts val="0"/>
                        </a:spcAft>
                        <a:buClr>
                          <a:schemeClr val="dk1"/>
                        </a:buClr>
                        <a:buFont typeface="Arial"/>
                        <a:buNone/>
                      </a:pPr>
                      <a:r>
                        <a:rPr lang="en" sz="1000"/>
                        <a:t>- Fill out the table with categories that matter to your audience. Does your product win in this category?</a:t>
                      </a:r>
                      <a:endParaRPr b="1"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For each row, write a concise and compelling statement of how your solution delivers value. </a:t>
                      </a:r>
                      <a:r>
                        <a:rPr lang="en" sz="1000"/>
                        <a:t>Prioritise clarity over buzzwords as the battlecard is used in sales calls.</a:t>
                      </a:r>
                      <a:endParaRPr sz="1000"/>
                    </a:p>
                    <a:p>
                      <a:pPr indent="0" lvl="0" marL="0" marR="0" rtl="0" algn="l">
                        <a:spcBef>
                          <a:spcPts val="0"/>
                        </a:spcBef>
                        <a:spcAft>
                          <a:spcPts val="0"/>
                        </a:spcAft>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000"/>
                        <a:t>List strengths or claims they make in the market regarding this category (pull from sales enablement, analyst reports, or marketing collateral).</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b="1" lang="en"/>
              <a:t>[Your Product] Differentiators</a:t>
            </a:r>
            <a:endParaRPr b="1"/>
          </a:p>
          <a:p>
            <a:pPr indent="0" lvl="0" marL="0" rtl="0" algn="l">
              <a:spcBef>
                <a:spcPts val="0"/>
              </a:spcBef>
              <a:spcAft>
                <a:spcPts val="0"/>
              </a:spcAft>
              <a:buNone/>
            </a:pPr>
            <a:r>
              <a:t/>
            </a:r>
            <a:endParaRPr/>
          </a:p>
        </p:txBody>
      </p:sp>
      <p:sp>
        <p:nvSpPr>
          <p:cNvPr id="76" name="Google Shape;76;p16"/>
          <p:cNvSpPr txBox="1"/>
          <p:nvPr>
            <p:ph idx="1" type="body"/>
          </p:nvPr>
        </p:nvSpPr>
        <p:spPr>
          <a:xfrm>
            <a:off x="311700" y="1152475"/>
            <a:ext cx="39999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NO. OF </a:t>
            </a:r>
            <a:r>
              <a:rPr lang="en" sz="1200">
                <a:solidFill>
                  <a:srgbClr val="9900FF"/>
                </a:solidFill>
                <a:latin typeface="Calibri"/>
                <a:ea typeface="Calibri"/>
                <a:cs typeface="Calibri"/>
                <a:sym typeface="Calibri"/>
              </a:rPr>
              <a:t>DIFFERENTIATORS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List 4–6 differentiators in short bullets.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SHOWCASE KEY AREAS</a:t>
            </a:r>
            <a:br>
              <a:rPr lang="en" sz="1200">
                <a:solidFill>
                  <a:srgbClr val="9900FF"/>
                </a:solidFill>
                <a:latin typeface="Calibri"/>
                <a:ea typeface="Calibri"/>
                <a:cs typeface="Calibri"/>
                <a:sym typeface="Calibri"/>
              </a:rPr>
            </a:br>
            <a:r>
              <a:rPr lang="en" sz="1200">
                <a:latin typeface="Calibri"/>
                <a:ea typeface="Calibri"/>
                <a:cs typeface="Calibri"/>
                <a:sym typeface="Calibri"/>
              </a:rPr>
              <a:t>Tell where your solution stands apart from the competition. This is the “why we win” slide.</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FOCUS ON AREAS THAT IMPACT BUYING DECISION</a:t>
            </a:r>
            <a:br>
              <a:rPr lang="en" sz="1200">
                <a:latin typeface="Calibri"/>
                <a:ea typeface="Calibri"/>
                <a:cs typeface="Calibri"/>
                <a:sym typeface="Calibri"/>
              </a:rPr>
            </a:br>
            <a:r>
              <a:rPr lang="en" sz="1200">
                <a:latin typeface="Calibri"/>
                <a:ea typeface="Calibri"/>
                <a:cs typeface="Calibri"/>
                <a:sym typeface="Calibri"/>
              </a:rPr>
              <a:t>For example, pricing model, deployment options, ecosystem, speed of implementation, specific compliance strengths).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AVOID GENERIC CLAIMS</a:t>
            </a:r>
            <a:br>
              <a:rPr lang="en" sz="1200">
                <a:latin typeface="Calibri"/>
                <a:ea typeface="Calibri"/>
                <a:cs typeface="Calibri"/>
                <a:sym typeface="Calibri"/>
              </a:rPr>
            </a:br>
            <a:r>
              <a:rPr lang="en" sz="1200">
                <a:latin typeface="Calibri"/>
                <a:ea typeface="Calibri"/>
                <a:cs typeface="Calibri"/>
                <a:sym typeface="Calibri"/>
              </a:rPr>
              <a:t>Each bullet should be verifiable or demonstrable.</a:t>
            </a:r>
            <a:endParaRPr sz="1200">
              <a:latin typeface="Calibri"/>
              <a:ea typeface="Calibri"/>
              <a:cs typeface="Calibri"/>
              <a:sym typeface="Calibri"/>
            </a:endParaRPr>
          </a:p>
          <a:p>
            <a:pPr indent="0" lvl="0" marL="0" rtl="0" algn="l">
              <a:spcBef>
                <a:spcPts val="1200"/>
              </a:spcBef>
              <a:spcAft>
                <a:spcPts val="1200"/>
              </a:spcAft>
              <a:buNone/>
            </a:pPr>
            <a:r>
              <a:t/>
            </a:r>
            <a:endParaRPr/>
          </a:p>
        </p:txBody>
      </p:sp>
      <p:sp>
        <p:nvSpPr>
          <p:cNvPr id="77" name="Google Shape;77;p16"/>
          <p:cNvSpPr txBox="1"/>
          <p:nvPr>
            <p:ph idx="1" type="body"/>
          </p:nvPr>
        </p:nvSpPr>
        <p:spPr>
          <a:xfrm>
            <a:off x="4824875" y="1152475"/>
            <a:ext cx="3999900" cy="3416400"/>
          </a:xfrm>
          <a:prstGeom prst="rect">
            <a:avLst/>
          </a:prstGeom>
        </p:spPr>
        <p:txBody>
          <a:bodyPr anchorCtr="0" anchor="t" bIns="91425" lIns="91425" spcFirstLastPara="1" rIns="91425" wrap="square" tIns="91425">
            <a:normAutofit lnSpcReduction="10000"/>
          </a:bodyPr>
          <a:lstStyle/>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NO. OF DIFFERENTIATORS</a:t>
            </a:r>
            <a:r>
              <a:rPr lang="en" sz="1200">
                <a:latin typeface="Calibri"/>
                <a:ea typeface="Calibri"/>
                <a:cs typeface="Calibri"/>
                <a:sym typeface="Calibri"/>
              </a:rPr>
              <a:t> </a:t>
            </a:r>
            <a:br>
              <a:rPr lang="en" sz="1200">
                <a:latin typeface="Calibri"/>
                <a:ea typeface="Calibri"/>
                <a:cs typeface="Calibri"/>
                <a:sym typeface="Calibri"/>
              </a:rPr>
            </a:br>
            <a:r>
              <a:rPr lang="en" sz="1200">
                <a:latin typeface="Calibri"/>
                <a:ea typeface="Calibri"/>
                <a:cs typeface="Calibri"/>
                <a:sym typeface="Calibri"/>
              </a:rPr>
              <a:t>List 4–6 differentiators in short bullets.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SHOWCASE KEY AREAS</a:t>
            </a:r>
            <a:br>
              <a:rPr lang="en" sz="1200">
                <a:solidFill>
                  <a:srgbClr val="9900FF"/>
                </a:solidFill>
                <a:latin typeface="Calibri"/>
                <a:ea typeface="Calibri"/>
                <a:cs typeface="Calibri"/>
                <a:sym typeface="Calibri"/>
              </a:rPr>
            </a:br>
            <a:r>
              <a:rPr lang="en" sz="1200">
                <a:latin typeface="Calibri"/>
                <a:ea typeface="Calibri"/>
                <a:cs typeface="Calibri"/>
                <a:sym typeface="Calibri"/>
              </a:rPr>
              <a:t>Tell where your solution stands apart from the competition. This is the “why we win” slide.</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FOCUS ON AREAS THAT IMPACT BUYING DECISION</a:t>
            </a:r>
            <a:br>
              <a:rPr lang="en" sz="1200">
                <a:latin typeface="Calibri"/>
                <a:ea typeface="Calibri"/>
                <a:cs typeface="Calibri"/>
                <a:sym typeface="Calibri"/>
              </a:rPr>
            </a:br>
            <a:r>
              <a:rPr lang="en" sz="1200">
                <a:latin typeface="Calibri"/>
                <a:ea typeface="Calibri"/>
                <a:cs typeface="Calibri"/>
                <a:sym typeface="Calibri"/>
              </a:rPr>
              <a:t>For example, pricing model, deployment options, ecosystem, speed of implementation, specific compliance strengths).</a:t>
            </a:r>
            <a:br>
              <a:rPr lang="en" sz="1200">
                <a:latin typeface="Calibri"/>
                <a:ea typeface="Calibri"/>
                <a:cs typeface="Calibri"/>
                <a:sym typeface="Calibri"/>
              </a:rPr>
            </a:br>
            <a:endParaRPr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lang="en" sz="1200">
                <a:solidFill>
                  <a:srgbClr val="9900FF"/>
                </a:solidFill>
                <a:latin typeface="Calibri"/>
                <a:ea typeface="Calibri"/>
                <a:cs typeface="Calibri"/>
                <a:sym typeface="Calibri"/>
              </a:rPr>
              <a:t>AVOID GENERIC CLAIMS</a:t>
            </a:r>
            <a:br>
              <a:rPr lang="en" sz="1200">
                <a:latin typeface="Calibri"/>
                <a:ea typeface="Calibri"/>
                <a:cs typeface="Calibri"/>
                <a:sym typeface="Calibri"/>
              </a:rPr>
            </a:br>
            <a:r>
              <a:rPr lang="en" sz="1200">
                <a:latin typeface="Calibri"/>
                <a:ea typeface="Calibri"/>
                <a:cs typeface="Calibri"/>
                <a:sym typeface="Calibri"/>
              </a:rPr>
              <a:t>Each bullet should be verifiable or demonstrable.</a:t>
            </a:r>
            <a:endParaRPr sz="1200">
              <a:latin typeface="Calibri"/>
              <a:ea typeface="Calibri"/>
              <a:cs typeface="Calibri"/>
              <a:sym typeface="Calibri"/>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SWOT: [Your Product] vs. [Competitor Name]</a:t>
            </a:r>
            <a:endParaRPr/>
          </a:p>
        </p:txBody>
      </p:sp>
      <p:sp>
        <p:nvSpPr>
          <p:cNvPr id="83" name="Google Shape;83;p17"/>
          <p:cNvSpPr txBox="1"/>
          <p:nvPr>
            <p:ph idx="1" type="body"/>
          </p:nvPr>
        </p:nvSpPr>
        <p:spPr>
          <a:xfrm>
            <a:off x="311700" y="1152475"/>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Strengths:</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sz="1000">
                <a:solidFill>
                  <a:schemeClr val="dk1"/>
                </a:solidFill>
                <a:latin typeface="Calibri"/>
                <a:ea typeface="Calibri"/>
                <a:cs typeface="Calibri"/>
                <a:sym typeface="Calibri"/>
              </a:rPr>
              <a:t>What your product does better, where you win deals</a:t>
            </a:r>
            <a:endParaRPr sz="1000">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Keep each </a:t>
            </a:r>
            <a:r>
              <a:rPr lang="en" sz="1000">
                <a:solidFill>
                  <a:schemeClr val="dk1"/>
                </a:solidFill>
                <a:latin typeface="Calibri"/>
                <a:ea typeface="Calibri"/>
                <a:cs typeface="Calibri"/>
                <a:sym typeface="Calibri"/>
              </a:rPr>
              <a:t>point</a:t>
            </a:r>
            <a:r>
              <a:rPr lang="en" sz="1000">
                <a:solidFill>
                  <a:schemeClr val="dk1"/>
                </a:solidFill>
                <a:latin typeface="Calibri"/>
                <a:ea typeface="Calibri"/>
                <a:cs typeface="Calibri"/>
                <a:sym typeface="Calibri"/>
              </a:rPr>
              <a:t> to a single sentence</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Balance confidence with honesty</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Make sure these points align with your GTM narrative</a:t>
            </a:r>
            <a:endParaRPr sz="1000">
              <a:solidFill>
                <a:schemeClr val="dk1"/>
              </a:solidFill>
              <a:latin typeface="Calibri"/>
              <a:ea typeface="Calibri"/>
              <a:cs typeface="Calibri"/>
              <a:sym typeface="Calibri"/>
            </a:endParaRPr>
          </a:p>
        </p:txBody>
      </p:sp>
      <p:sp>
        <p:nvSpPr>
          <p:cNvPr id="84" name="Google Shape;84;p17"/>
          <p:cNvSpPr txBox="1"/>
          <p:nvPr>
            <p:ph idx="2" type="body"/>
          </p:nvPr>
        </p:nvSpPr>
        <p:spPr>
          <a:xfrm>
            <a:off x="4832400" y="1152475"/>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Weaknesses: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sz="1000">
                <a:solidFill>
                  <a:schemeClr val="dk1"/>
                </a:solidFill>
                <a:latin typeface="Calibri"/>
                <a:ea typeface="Calibri"/>
                <a:cs typeface="Calibri"/>
                <a:sym typeface="Calibri"/>
              </a:rPr>
              <a:t>Known gaps or limitations (this builds trust)</a:t>
            </a:r>
            <a:endParaRPr sz="1000">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Keep each point to a single sentence</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Balance confidence with honesty</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Make sure these points align with your GTM narrative</a:t>
            </a:r>
            <a:endParaRPr sz="1000">
              <a:solidFill>
                <a:schemeClr val="dk1"/>
              </a:solidFill>
              <a:latin typeface="Calibri"/>
              <a:ea typeface="Calibri"/>
              <a:cs typeface="Calibri"/>
              <a:sym typeface="Calibri"/>
            </a:endParaRPr>
          </a:p>
        </p:txBody>
      </p:sp>
      <p:sp>
        <p:nvSpPr>
          <p:cNvPr id="85" name="Google Shape;85;p17"/>
          <p:cNvSpPr txBox="1"/>
          <p:nvPr>
            <p:ph idx="1" type="body"/>
          </p:nvPr>
        </p:nvSpPr>
        <p:spPr>
          <a:xfrm>
            <a:off x="311700" y="3164500"/>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Opportunities: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sz="1000">
                <a:solidFill>
                  <a:schemeClr val="dk1"/>
                </a:solidFill>
                <a:latin typeface="Calibri"/>
                <a:ea typeface="Calibri"/>
                <a:cs typeface="Calibri"/>
                <a:sym typeface="Calibri"/>
              </a:rPr>
              <a:t>Trends or market shifts you can capitalize on</a:t>
            </a:r>
            <a:endParaRPr sz="1000">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Keep each point to a single sentence</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Balance confidence with honesty</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Make sure these points align with your GTM narrative </a:t>
            </a:r>
            <a:endParaRPr sz="1000">
              <a:solidFill>
                <a:schemeClr val="dk1"/>
              </a:solidFill>
              <a:latin typeface="Calibri"/>
              <a:ea typeface="Calibri"/>
              <a:cs typeface="Calibri"/>
              <a:sym typeface="Calibri"/>
            </a:endParaRPr>
          </a:p>
        </p:txBody>
      </p:sp>
      <p:sp>
        <p:nvSpPr>
          <p:cNvPr id="86" name="Google Shape;86;p17"/>
          <p:cNvSpPr txBox="1"/>
          <p:nvPr>
            <p:ph idx="2" type="body"/>
          </p:nvPr>
        </p:nvSpPr>
        <p:spPr>
          <a:xfrm>
            <a:off x="4832400" y="3164500"/>
            <a:ext cx="3999900" cy="1704900"/>
          </a:xfrm>
          <a:prstGeom prst="rect">
            <a:avLst/>
          </a:prstGeom>
          <a:solidFill>
            <a:srgbClr val="FDF6EE"/>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latin typeface="Calibri"/>
                <a:ea typeface="Calibri"/>
                <a:cs typeface="Calibri"/>
                <a:sym typeface="Calibri"/>
              </a:rPr>
              <a:t>Threats:</a:t>
            </a:r>
            <a:r>
              <a:rPr lang="en">
                <a:solidFill>
                  <a:schemeClr val="dk1"/>
                </a:solidFill>
                <a:latin typeface="Calibri"/>
                <a:ea typeface="Calibri"/>
                <a:cs typeface="Calibri"/>
                <a:sym typeface="Calibri"/>
              </a:rPr>
              <a:t> </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sz="1000">
                <a:solidFill>
                  <a:schemeClr val="dk1"/>
                </a:solidFill>
                <a:latin typeface="Calibri"/>
                <a:ea typeface="Calibri"/>
                <a:cs typeface="Calibri"/>
                <a:sym typeface="Calibri"/>
              </a:rPr>
              <a:t>External risks (e.g., pricing pressure, consolidation, open-source tools)</a:t>
            </a:r>
            <a:endParaRPr sz="1000">
              <a:solidFill>
                <a:schemeClr val="dk1"/>
              </a:solidFill>
              <a:latin typeface="Calibri"/>
              <a:ea typeface="Calibri"/>
              <a:cs typeface="Calibri"/>
              <a:sym typeface="Calibri"/>
            </a:endParaRPr>
          </a:p>
          <a:p>
            <a:pPr indent="-292100" lvl="0" marL="457200" rtl="0" algn="l">
              <a:spcBef>
                <a:spcPts val="120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Keep each point to a single sentence</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Balance confidence with honesty</a:t>
            </a:r>
            <a:endParaRPr sz="1000">
              <a:solidFill>
                <a:schemeClr val="dk1"/>
              </a:solidFill>
              <a:latin typeface="Calibri"/>
              <a:ea typeface="Calibri"/>
              <a:cs typeface="Calibri"/>
              <a:sym typeface="Calibri"/>
            </a:endParaRPr>
          </a:p>
          <a:p>
            <a:pPr indent="-292100" lvl="0" marL="457200" rtl="0" algn="l">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Make sure these points align with your GTM narrative</a:t>
            </a:r>
            <a:endParaRPr sz="10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Talk Track</a:t>
            </a:r>
            <a:endParaRPr b="1"/>
          </a:p>
        </p:txBody>
      </p:sp>
      <p:sp>
        <p:nvSpPr>
          <p:cNvPr id="92" name="Google Shape;92;p18"/>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 3–4 bullet points summarizing how to position the product in light of this competitor.</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 one objection handling point (e.g., “If asked why we don’t use ML as heavily…”).</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confident but conversational language.</a:t>
            </a:r>
            <a:endParaRPr sz="1200">
              <a:solidFill>
                <a:schemeClr val="dk1"/>
              </a:solidFill>
              <a:latin typeface="Calibri"/>
              <a:ea typeface="Calibri"/>
              <a:cs typeface="Calibri"/>
              <a:sym typeface="Calibri"/>
            </a:endParaRPr>
          </a:p>
        </p:txBody>
      </p:sp>
      <p:sp>
        <p:nvSpPr>
          <p:cNvPr id="93" name="Google Shape;93;p18"/>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Write 3–4 bullet points summarizing how to position the product in light of this competitor.</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Include one objection handling point (e.g., “If asked why we don’t use ML as heavily…”).</a:t>
            </a:r>
            <a:endParaRPr sz="1200">
              <a:solidFill>
                <a:schemeClr val="dk1"/>
              </a:solidFill>
              <a:latin typeface="Calibri"/>
              <a:ea typeface="Calibri"/>
              <a:cs typeface="Calibri"/>
              <a:sym typeface="Calibri"/>
            </a:endParaRPr>
          </a:p>
          <a:p>
            <a:pPr indent="0" lvl="0" marL="0" rtl="0" algn="l">
              <a:spcBef>
                <a:spcPts val="1200"/>
              </a:spcBef>
              <a:spcAft>
                <a:spcPts val="0"/>
              </a:spcAft>
              <a:buNone/>
            </a:pPr>
            <a:r>
              <a:t/>
            </a:r>
            <a:endParaRPr sz="1200">
              <a:solidFill>
                <a:schemeClr val="dk1"/>
              </a:solidFill>
              <a:latin typeface="Calibri"/>
              <a:ea typeface="Calibri"/>
              <a:cs typeface="Calibri"/>
              <a:sym typeface="Calibri"/>
            </a:endParaRPr>
          </a:p>
          <a:p>
            <a:pPr indent="-304800" lvl="0" marL="457200" rtl="0" algn="l">
              <a:spcBef>
                <a:spcPts val="120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confident but conversational language.</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Paylync vs. FinGuard</a:t>
            </a:r>
            <a:endParaRPr b="1"/>
          </a:p>
        </p:txBody>
      </p:sp>
      <p:sp>
        <p:nvSpPr>
          <p:cNvPr id="99" name="Google Shape;99;p19"/>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Battlecard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78543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FinGuard</a:t>
            </a:r>
            <a:r>
              <a:rPr b="1" lang="en" sz="2500"/>
              <a:t> Overview</a:t>
            </a:r>
            <a:endParaRPr sz="2500"/>
          </a:p>
        </p:txBody>
      </p:sp>
      <p:sp>
        <p:nvSpPr>
          <p:cNvPr id="105" name="Google Shape;105;p20"/>
          <p:cNvSpPr txBox="1"/>
          <p:nvPr/>
        </p:nvSpPr>
        <p:spPr>
          <a:xfrm>
            <a:off x="311763" y="1116357"/>
            <a:ext cx="4311000" cy="3963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Clr>
                <a:schemeClr val="dk1"/>
              </a:buClr>
              <a:buFont typeface="Arial"/>
              <a:buNone/>
            </a:pPr>
            <a:r>
              <a:rPr lang="en" sz="1000">
                <a:solidFill>
                  <a:srgbClr val="41354B"/>
                </a:solidFill>
                <a:latin typeface="Calibri"/>
                <a:ea typeface="Calibri"/>
                <a:cs typeface="Calibri"/>
                <a:sym typeface="Calibri"/>
              </a:rPr>
              <a:t>FinGuard is an enterprise-grade fintech compliance and fraud detection platform. It delivers a robust suite of tools designed to help financial institutions monitor, detect, and respond to payment anomalies in real time. </a:t>
            </a:r>
            <a:endParaRPr sz="1000">
              <a:solidFill>
                <a:srgbClr val="41354B"/>
              </a:solidFill>
              <a:latin typeface="Calibri"/>
              <a:ea typeface="Calibri"/>
              <a:cs typeface="Calibri"/>
              <a:sym typeface="Calibri"/>
            </a:endParaRPr>
          </a:p>
          <a:p>
            <a:pPr indent="0" lvl="0" marL="0" marR="0" rtl="0" algn="l">
              <a:lnSpc>
                <a:spcPct val="115000"/>
              </a:lnSpc>
              <a:spcBef>
                <a:spcPts val="0"/>
              </a:spcBef>
              <a:spcAft>
                <a:spcPts val="0"/>
              </a:spcAft>
              <a:buNone/>
            </a:pPr>
            <a:r>
              <a:t/>
            </a:r>
            <a:endParaRPr sz="1000">
              <a:solidFill>
                <a:srgbClr val="41354B"/>
              </a:solidFill>
              <a:latin typeface="Calibri"/>
              <a:ea typeface="Calibri"/>
              <a:cs typeface="Calibri"/>
              <a:sym typeface="Calibri"/>
            </a:endParaRPr>
          </a:p>
          <a:p>
            <a:pPr indent="-292100" lvl="0" marL="457200" marR="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Fraud Detection &amp; Mitigation: </a:t>
            </a:r>
            <a:r>
              <a:rPr lang="en" sz="1000">
                <a:solidFill>
                  <a:srgbClr val="41354B"/>
                </a:solidFill>
                <a:latin typeface="Calibri"/>
                <a:ea typeface="Calibri"/>
                <a:cs typeface="Calibri"/>
                <a:sym typeface="Calibri"/>
              </a:rPr>
              <a:t>ML-powered detection of payment fraud across card, ACH, and instant rails.</a:t>
            </a:r>
            <a:br>
              <a:rPr lang="en" sz="1000">
                <a:solidFill>
                  <a:srgbClr val="41354B"/>
                </a:solidFill>
                <a:latin typeface="Calibri"/>
                <a:ea typeface="Calibri"/>
                <a:cs typeface="Calibri"/>
                <a:sym typeface="Calibri"/>
              </a:rPr>
            </a:br>
            <a:endParaRPr sz="1000">
              <a:solidFill>
                <a:srgbClr val="18032C"/>
              </a:solidFill>
              <a:latin typeface="Calibri"/>
              <a:ea typeface="Calibri"/>
              <a:cs typeface="Calibri"/>
              <a:sym typeface="Calibri"/>
            </a:endParaRPr>
          </a:p>
          <a:p>
            <a:pPr indent="-292100" lvl="0" marL="45720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Transaction Analytics: </a:t>
            </a:r>
            <a:r>
              <a:rPr lang="en" sz="1000">
                <a:solidFill>
                  <a:srgbClr val="41354B"/>
                </a:solidFill>
                <a:latin typeface="Calibri"/>
                <a:ea typeface="Calibri"/>
                <a:cs typeface="Calibri"/>
                <a:sym typeface="Calibri"/>
              </a:rPr>
              <a:t>Powerful analytics to segment user behaviors and surface hidden trends.</a:t>
            </a:r>
            <a:br>
              <a:rPr b="1" lang="en" sz="1000">
                <a:solidFill>
                  <a:srgbClr val="41354B"/>
                </a:solidFill>
                <a:latin typeface="Calibri"/>
                <a:ea typeface="Calibri"/>
                <a:cs typeface="Calibri"/>
                <a:sym typeface="Calibri"/>
              </a:rPr>
            </a:br>
            <a:endParaRPr b="1" sz="1000">
              <a:solidFill>
                <a:srgbClr val="41354B"/>
              </a:solidFill>
              <a:latin typeface="Calibri"/>
              <a:ea typeface="Calibri"/>
              <a:cs typeface="Calibri"/>
              <a:sym typeface="Calibri"/>
            </a:endParaRPr>
          </a:p>
          <a:p>
            <a:pPr indent="-292100" lvl="0" marL="45720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Automated Risk Workflows: </a:t>
            </a:r>
            <a:r>
              <a:rPr lang="en" sz="1000">
                <a:solidFill>
                  <a:srgbClr val="41354B"/>
                </a:solidFill>
                <a:latin typeface="Calibri"/>
                <a:ea typeface="Calibri"/>
                <a:cs typeface="Calibri"/>
                <a:sym typeface="Calibri"/>
              </a:rPr>
              <a:t>Decision engines and playbooks to accelerate KYC/KYB and fraud reviews.</a:t>
            </a:r>
            <a:endParaRPr sz="1000">
              <a:solidFill>
                <a:srgbClr val="41354B"/>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sz="1000">
              <a:solidFill>
                <a:srgbClr val="41354B"/>
              </a:solidFill>
              <a:latin typeface="Calibri"/>
              <a:ea typeface="Calibri"/>
              <a:cs typeface="Calibri"/>
              <a:sym typeface="Calibri"/>
            </a:endParaRPr>
          </a:p>
          <a:p>
            <a:pPr indent="-292100" lvl="0" marL="45720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Behavioral Intelligence: </a:t>
            </a:r>
            <a:r>
              <a:rPr lang="en" sz="1000">
                <a:solidFill>
                  <a:srgbClr val="41354B"/>
                </a:solidFill>
                <a:latin typeface="Calibri"/>
                <a:ea typeface="Calibri"/>
                <a:cs typeface="Calibri"/>
                <a:sym typeface="Calibri"/>
              </a:rPr>
              <a:t>Anomaly scoring based on entity behavior across channels.</a:t>
            </a:r>
            <a:endParaRPr sz="1000">
              <a:solidFill>
                <a:srgbClr val="41354B"/>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sz="1000">
              <a:solidFill>
                <a:srgbClr val="41354B"/>
              </a:solidFill>
              <a:latin typeface="Calibri"/>
              <a:ea typeface="Calibri"/>
              <a:cs typeface="Calibri"/>
              <a:sym typeface="Calibri"/>
            </a:endParaRPr>
          </a:p>
          <a:p>
            <a:pPr indent="-292100" lvl="0" marL="45720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Digital Identity Protection: </a:t>
            </a:r>
            <a:r>
              <a:rPr lang="en" sz="1000">
                <a:solidFill>
                  <a:srgbClr val="41354B"/>
                </a:solidFill>
                <a:latin typeface="Calibri"/>
                <a:ea typeface="Calibri"/>
                <a:cs typeface="Calibri"/>
                <a:sym typeface="Calibri"/>
              </a:rPr>
              <a:t>Multi-layer validation and biometric monitoring for authentication integrity.</a:t>
            </a:r>
            <a:endParaRPr sz="1000">
              <a:solidFill>
                <a:srgbClr val="41354B"/>
              </a:solidFill>
              <a:latin typeface="Calibri"/>
              <a:ea typeface="Calibri"/>
              <a:cs typeface="Calibri"/>
              <a:sym typeface="Calibri"/>
            </a:endParaRPr>
          </a:p>
          <a:p>
            <a:pPr indent="0" lvl="0" marL="457200" rtl="0" algn="l">
              <a:lnSpc>
                <a:spcPct val="115000"/>
              </a:lnSpc>
              <a:spcBef>
                <a:spcPts val="0"/>
              </a:spcBef>
              <a:spcAft>
                <a:spcPts val="0"/>
              </a:spcAft>
              <a:buNone/>
            </a:pPr>
            <a:r>
              <a:t/>
            </a:r>
            <a:endParaRPr b="1" sz="1000">
              <a:solidFill>
                <a:srgbClr val="41354B"/>
              </a:solidFill>
              <a:latin typeface="Calibri"/>
              <a:ea typeface="Calibri"/>
              <a:cs typeface="Calibri"/>
              <a:sym typeface="Calibri"/>
            </a:endParaRPr>
          </a:p>
          <a:p>
            <a:pPr indent="-292100" lvl="0" marL="457200" rtl="0" algn="l">
              <a:lnSpc>
                <a:spcPct val="115000"/>
              </a:lnSpc>
              <a:spcBef>
                <a:spcPts val="0"/>
              </a:spcBef>
              <a:spcAft>
                <a:spcPts val="0"/>
              </a:spcAft>
              <a:buClr>
                <a:srgbClr val="9900FF"/>
              </a:buClr>
              <a:buSzPts val="1000"/>
              <a:buFont typeface="Calibri"/>
              <a:buChar char="●"/>
            </a:pPr>
            <a:r>
              <a:rPr b="1" lang="en" sz="1000">
                <a:solidFill>
                  <a:srgbClr val="41354B"/>
                </a:solidFill>
                <a:latin typeface="Calibri"/>
                <a:ea typeface="Calibri"/>
                <a:cs typeface="Calibri"/>
                <a:sym typeface="Calibri"/>
              </a:rPr>
              <a:t>Cloud-native Compliance: </a:t>
            </a:r>
            <a:r>
              <a:rPr lang="en" sz="1000">
                <a:solidFill>
                  <a:srgbClr val="41354B"/>
                </a:solidFill>
                <a:latin typeface="Calibri"/>
                <a:ea typeface="Calibri"/>
                <a:cs typeface="Calibri"/>
                <a:sym typeface="Calibri"/>
              </a:rPr>
              <a:t>Full-scale compliance tooling tailored to PSD2, AMLD6, and local regulations</a:t>
            </a:r>
            <a:r>
              <a:rPr b="1" lang="en" sz="1000">
                <a:solidFill>
                  <a:srgbClr val="41354B"/>
                </a:solidFill>
                <a:latin typeface="Calibri"/>
                <a:ea typeface="Calibri"/>
                <a:cs typeface="Calibri"/>
                <a:sym typeface="Calibri"/>
              </a:rPr>
              <a:t>.</a:t>
            </a:r>
            <a:endParaRPr b="1" sz="1000">
              <a:solidFill>
                <a:srgbClr val="41354B"/>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1000">
              <a:latin typeface="Calibri"/>
              <a:ea typeface="Calibri"/>
              <a:cs typeface="Calibri"/>
              <a:sym typeface="Calibri"/>
            </a:endParaRPr>
          </a:p>
        </p:txBody>
      </p:sp>
      <p:sp>
        <p:nvSpPr>
          <p:cNvPr id="106" name="Google Shape;106;p20"/>
          <p:cNvSpPr txBox="1"/>
          <p:nvPr/>
        </p:nvSpPr>
        <p:spPr>
          <a:xfrm>
            <a:off x="5643838" y="1093920"/>
            <a:ext cx="3188400" cy="3324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 sz="1000" u="none" cap="none" strike="noStrike">
                <a:solidFill>
                  <a:srgbClr val="9900FF"/>
                </a:solidFill>
                <a:latin typeface="Calibri"/>
                <a:ea typeface="Calibri"/>
                <a:cs typeface="Calibri"/>
                <a:sym typeface="Calibri"/>
              </a:rPr>
              <a:t>PRODUCTS</a:t>
            </a:r>
            <a:r>
              <a:rPr b="0" i="0" lang="en" sz="1000" u="none" cap="none" strike="noStrike">
                <a:solidFill>
                  <a:srgbClr val="E9049D"/>
                </a:solidFill>
                <a:latin typeface="Calibri"/>
                <a:ea typeface="Calibri"/>
                <a:cs typeface="Calibri"/>
                <a:sym typeface="Calibri"/>
              </a:rPr>
              <a:t>:</a:t>
            </a:r>
            <a:br>
              <a:rPr b="1" i="0" lang="en" sz="1000" u="none" cap="none" strike="noStrike">
                <a:solidFill>
                  <a:srgbClr val="E9049D"/>
                </a:solidFill>
                <a:latin typeface="Calibri"/>
                <a:ea typeface="Calibri"/>
                <a:cs typeface="Calibri"/>
                <a:sym typeface="Calibri"/>
              </a:rPr>
            </a:br>
            <a:br>
              <a:rPr b="1" i="0" lang="en" sz="1000" u="none" cap="none" strike="noStrike">
                <a:solidFill>
                  <a:srgbClr val="E9049D"/>
                </a:solidFill>
                <a:latin typeface="Calibri"/>
                <a:ea typeface="Calibri"/>
                <a:cs typeface="Calibri"/>
                <a:sym typeface="Calibri"/>
              </a:rPr>
            </a:br>
            <a:r>
              <a:rPr lang="en" sz="1000">
                <a:solidFill>
                  <a:srgbClr val="41354B"/>
                </a:solidFill>
                <a:latin typeface="Calibri"/>
                <a:ea typeface="Calibri"/>
                <a:cs typeface="Calibri"/>
                <a:sym typeface="Calibri"/>
              </a:rPr>
              <a:t>Highlight their main product suite/modules (name + short one-line description for each). Keep it neutral and factual; this is a profile, not a rebuttal</a:t>
            </a:r>
            <a:endParaRPr sz="1000">
              <a:solidFill>
                <a:srgbClr val="41354B"/>
              </a:solidFill>
              <a:latin typeface="Calibri"/>
              <a:ea typeface="Calibri"/>
              <a:cs typeface="Calibri"/>
              <a:sym typeface="Calibri"/>
            </a:endParaRPr>
          </a:p>
          <a:p>
            <a:pPr indent="0" lvl="0" marL="0" marR="0" rtl="0" algn="l">
              <a:spcBef>
                <a:spcPts val="0"/>
              </a:spcBef>
              <a:spcAft>
                <a:spcPts val="0"/>
              </a:spcAft>
              <a:buNone/>
            </a:pPr>
            <a:r>
              <a:t/>
            </a:r>
            <a:endParaRPr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000">
                <a:solidFill>
                  <a:srgbClr val="41354B"/>
                </a:solidFill>
                <a:latin typeface="Calibri"/>
                <a:ea typeface="Calibri"/>
                <a:cs typeface="Calibri"/>
                <a:sym typeface="Calibri"/>
              </a:rPr>
              <a:t>FinGuard Analytics</a:t>
            </a:r>
            <a:br>
              <a:rPr b="1" lang="en" sz="1000">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Real-time analytics for transaction flows</a:t>
            </a:r>
            <a:endParaRPr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000">
                <a:solidFill>
                  <a:srgbClr val="41354B"/>
                </a:solidFill>
                <a:latin typeface="Calibri"/>
                <a:ea typeface="Calibri"/>
                <a:cs typeface="Calibri"/>
                <a:sym typeface="Calibri"/>
              </a:rPr>
              <a:t>FinGuard Workflows</a:t>
            </a:r>
            <a:br>
              <a:rPr b="1" lang="en" sz="1000">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Automation for fraud and compliance ops</a:t>
            </a:r>
            <a:endParaRPr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000">
                <a:solidFill>
                  <a:srgbClr val="41354B"/>
                </a:solidFill>
                <a:latin typeface="Calibri"/>
                <a:ea typeface="Calibri"/>
                <a:cs typeface="Calibri"/>
                <a:sym typeface="Calibri"/>
              </a:rPr>
              <a:t>FinGuard Identity</a:t>
            </a:r>
            <a:br>
              <a:rPr b="1" lang="en" sz="1000">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Identity and biometric orchestration</a:t>
            </a:r>
            <a:endParaRPr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000">
                <a:solidFill>
                  <a:srgbClr val="41354B"/>
                </a:solidFill>
                <a:latin typeface="Calibri"/>
                <a:ea typeface="Calibri"/>
                <a:cs typeface="Calibri"/>
                <a:sym typeface="Calibri"/>
              </a:rPr>
              <a:t>FinGuard Compliance</a:t>
            </a:r>
            <a:br>
              <a:rPr b="1" lang="en" sz="1000">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Rule libraries and reporting dashboards</a:t>
            </a:r>
            <a:endParaRPr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t/>
            </a:r>
            <a:endParaRPr b="1" sz="1000">
              <a:solidFill>
                <a:srgbClr val="41354B"/>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b="1" lang="en" sz="1000">
                <a:solidFill>
                  <a:srgbClr val="41354B"/>
                </a:solidFill>
                <a:latin typeface="Calibri"/>
                <a:ea typeface="Calibri"/>
                <a:cs typeface="Calibri"/>
                <a:sym typeface="Calibri"/>
              </a:rPr>
              <a:t>FinGuard Insights</a:t>
            </a:r>
            <a:br>
              <a:rPr b="1" lang="en" sz="1000">
                <a:solidFill>
                  <a:srgbClr val="41354B"/>
                </a:solidFill>
                <a:latin typeface="Calibri"/>
                <a:ea typeface="Calibri"/>
                <a:cs typeface="Calibri"/>
                <a:sym typeface="Calibri"/>
              </a:rPr>
            </a:br>
            <a:r>
              <a:rPr lang="en" sz="1000">
                <a:solidFill>
                  <a:srgbClr val="41354B"/>
                </a:solidFill>
                <a:latin typeface="Calibri"/>
                <a:ea typeface="Calibri"/>
                <a:cs typeface="Calibri"/>
                <a:sym typeface="Calibri"/>
              </a:rPr>
              <a:t>Risk scoring, heatmaps, and predictive flags</a:t>
            </a:r>
            <a:endParaRPr sz="1000">
              <a:solidFill>
                <a:srgbClr val="41354B"/>
              </a:solidFill>
              <a:latin typeface="Calibri"/>
              <a:ea typeface="Calibri"/>
              <a:cs typeface="Calibri"/>
              <a:sym typeface="Calibri"/>
            </a:endParaRPr>
          </a:p>
          <a:p>
            <a:pPr indent="0" lvl="0" marL="0" marR="0" rtl="0" algn="l">
              <a:spcBef>
                <a:spcPts val="0"/>
              </a:spcBef>
              <a:spcAft>
                <a:spcPts val="0"/>
              </a:spcAft>
              <a:buNone/>
            </a:pPr>
            <a:r>
              <a:t/>
            </a:r>
            <a:endParaRPr b="1" sz="1000">
              <a:solidFill>
                <a:srgbClr val="41354B"/>
              </a:solidFill>
              <a:latin typeface="Calibri"/>
              <a:ea typeface="Calibri"/>
              <a:cs typeface="Calibri"/>
              <a:sym typeface="Calibri"/>
            </a:endParaRPr>
          </a:p>
        </p:txBody>
      </p:sp>
      <p:cxnSp>
        <p:nvCxnSpPr>
          <p:cNvPr id="107" name="Google Shape;107;p20"/>
          <p:cNvCxnSpPr/>
          <p:nvPr/>
        </p:nvCxnSpPr>
        <p:spPr>
          <a:xfrm>
            <a:off x="5431314" y="1407721"/>
            <a:ext cx="0" cy="3123300"/>
          </a:xfrm>
          <a:prstGeom prst="straightConnector1">
            <a:avLst/>
          </a:prstGeom>
          <a:noFill/>
          <a:ln cap="flat" cmpd="sng" w="25400">
            <a:solidFill>
              <a:srgbClr val="9900FF"/>
            </a:solidFill>
            <a:prstDash val="solid"/>
            <a:miter lim="800000"/>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7854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Paylync Value Drivers</a:t>
            </a:r>
            <a:endParaRPr b="1"/>
          </a:p>
        </p:txBody>
      </p:sp>
      <p:graphicFrame>
        <p:nvGraphicFramePr>
          <p:cNvPr id="113" name="Google Shape;113;p21"/>
          <p:cNvGraphicFramePr/>
          <p:nvPr/>
        </p:nvGraphicFramePr>
        <p:xfrm>
          <a:off x="430762" y="1153611"/>
          <a:ext cx="3000000" cy="3000000"/>
        </p:xfrm>
        <a:graphic>
          <a:graphicData uri="http://schemas.openxmlformats.org/drawingml/2006/table">
            <a:tbl>
              <a:tblPr bandRow="1" firstRow="1">
                <a:noFill/>
                <a:tableStyleId>{1E84AA12-BEEC-4BC2-A3A5-0AAC0DCFACC1}</a:tableStyleId>
              </a:tblPr>
              <a:tblGrid>
                <a:gridCol w="2143375"/>
                <a:gridCol w="3249925"/>
                <a:gridCol w="3008250"/>
              </a:tblGrid>
              <a:tr h="250850">
                <a:tc>
                  <a:txBody>
                    <a:bodyPr/>
                    <a:lstStyle/>
                    <a:p>
                      <a:pPr indent="0" lvl="0" marL="0" marR="0" rtl="0" algn="l">
                        <a:spcBef>
                          <a:spcPts val="0"/>
                        </a:spcBef>
                        <a:spcAft>
                          <a:spcPts val="0"/>
                        </a:spcAft>
                        <a:buNone/>
                      </a:pPr>
                      <a:r>
                        <a:t/>
                      </a:r>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None/>
                      </a:pPr>
                      <a:r>
                        <a:rPr lang="en">
                          <a:solidFill>
                            <a:schemeClr val="dk2"/>
                          </a:solidFill>
                        </a:rPr>
                        <a:t>Paylync</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c>
                  <a:txBody>
                    <a:bodyPr/>
                    <a:lstStyle/>
                    <a:p>
                      <a:pPr indent="0" lvl="0" marL="0" marR="0" rtl="0" algn="l">
                        <a:spcBef>
                          <a:spcPts val="0"/>
                        </a:spcBef>
                        <a:spcAft>
                          <a:spcPts val="0"/>
                        </a:spcAft>
                        <a:buNone/>
                      </a:pPr>
                      <a:r>
                        <a:rPr lang="en">
                          <a:solidFill>
                            <a:schemeClr val="dk2"/>
                          </a:solidFill>
                        </a:rPr>
                        <a:t>FinGuard</a:t>
                      </a:r>
                      <a:endParaRPr>
                        <a:solidFill>
                          <a:schemeClr val="dk2"/>
                        </a:solidFill>
                      </a:endParaRPr>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EEDCC8"/>
                    </a:solidFill>
                  </a:tcPr>
                </a:tc>
              </a:tr>
              <a:tr h="702375">
                <a:tc>
                  <a:txBody>
                    <a:bodyPr/>
                    <a:lstStyle/>
                    <a:p>
                      <a:pPr indent="0" lvl="0" marL="0" marR="0" rtl="0" algn="l">
                        <a:spcBef>
                          <a:spcPts val="0"/>
                        </a:spcBef>
                        <a:spcAft>
                          <a:spcPts val="0"/>
                        </a:spcAft>
                        <a:buNone/>
                      </a:pPr>
                      <a:r>
                        <a:rPr b="1" lang="en" sz="1000"/>
                        <a:t>Risk Management</a:t>
                      </a:r>
                      <a:endParaRPr b="1" sz="1000"/>
                    </a:p>
                    <a:p>
                      <a:pPr indent="0" lvl="0" marL="0" marR="0" rtl="0" algn="l">
                        <a:spcBef>
                          <a:spcPts val="0"/>
                        </a:spcBef>
                        <a:spcAft>
                          <a:spcPts val="0"/>
                        </a:spcAft>
                        <a:buNone/>
                      </a:pPr>
                      <a:r>
                        <a:rPr lang="en" sz="1000"/>
                        <a:t>(Paylync wins on transparent control, FinGuard on advanced ML)</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SzPts val="1100"/>
                        <a:buFont typeface="Arial"/>
                        <a:buNone/>
                      </a:pPr>
                      <a:r>
                        <a:rPr lang="en" sz="1000"/>
                        <a:t>Our </a:t>
                      </a:r>
                      <a:r>
                        <a:rPr b="1" lang="en" sz="1000"/>
                        <a:t>transparent rules engine</a:t>
                      </a:r>
                      <a:r>
                        <a:rPr lang="en" sz="1000"/>
                        <a:t> gives you complete control over parameters, allowing for precise, real-time adaptation to evolving threats.</a:t>
                      </a:r>
                      <a:br>
                        <a:rPr lang="en" sz="1000"/>
                      </a:br>
                      <a:endParaRPr sz="1000"/>
                    </a:p>
                    <a:p>
                      <a:pPr indent="0" lvl="0" marL="0" marR="0" rtl="0" algn="l">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marR="0" rtl="0" algn="l">
                        <a:spcBef>
                          <a:spcPts val="0"/>
                        </a:spcBef>
                        <a:spcAft>
                          <a:spcPts val="0"/>
                        </a:spcAft>
                        <a:buNone/>
                      </a:pPr>
                      <a:r>
                        <a:rPr lang="en" sz="1000"/>
                        <a:t>Emphasizes </a:t>
                      </a:r>
                      <a:r>
                        <a:rPr b="1" lang="en" sz="1000"/>
                        <a:t>ML-powered fraud detection</a:t>
                      </a:r>
                      <a:r>
                        <a:rPr lang="en" sz="1000"/>
                        <a:t> across diverse payment types (card, ACH, instant) and advanced behavioral intelligence for anomaly scoring. Positioned as an enterprise-grade platform for robust detection</a:t>
                      </a:r>
                      <a:r>
                        <a:rPr lang="en" sz="1000"/>
                        <a:t>.</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r>
              <a:tr h="702375">
                <a:tc>
                  <a:txBody>
                    <a:bodyPr/>
                    <a:lstStyle/>
                    <a:p>
                      <a:pPr indent="0" lvl="0" marL="0" rtl="0" algn="l">
                        <a:spcBef>
                          <a:spcPts val="0"/>
                        </a:spcBef>
                        <a:spcAft>
                          <a:spcPts val="0"/>
                        </a:spcAft>
                        <a:buNone/>
                      </a:pPr>
                      <a:r>
                        <a:rPr b="1" lang="en" sz="1000"/>
                        <a:t>Cost Control</a:t>
                      </a:r>
                      <a:br>
                        <a:rPr b="1" lang="en" sz="1000"/>
                      </a:br>
                      <a:r>
                        <a:rPr lang="en" sz="1000"/>
                        <a:t>(Paylync wins clearly)</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SzPts val="1100"/>
                        <a:buFont typeface="Arial"/>
                        <a:buNone/>
                      </a:pPr>
                      <a:r>
                        <a:rPr lang="en" sz="1000"/>
                        <a:t>We offer </a:t>
                      </a:r>
                      <a:r>
                        <a:rPr b="1" lang="en" sz="1000"/>
                        <a:t>usage-based pricing</a:t>
                      </a:r>
                      <a:r>
                        <a:rPr lang="en" sz="1000"/>
                        <a:t> tied directly to transaction volumes and active merchants, ensuring </a:t>
                      </a:r>
                      <a:r>
                        <a:rPr b="1" lang="en" sz="1000"/>
                        <a:t>predictable costs</a:t>
                      </a:r>
                      <a:r>
                        <a:rPr lang="en" sz="1000"/>
                        <a:t> without surprises from API calls.</a:t>
                      </a:r>
                      <a:endParaRPr sz="1000"/>
                    </a:p>
                    <a:p>
                      <a:pPr indent="0" lvl="0" marL="0" marR="0" rtl="0" algn="l">
                        <a:lnSpc>
                          <a:spcPct val="100000"/>
                        </a:lnSpc>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Clr>
                          <a:schemeClr val="dk1"/>
                        </a:buClr>
                        <a:buFont typeface="Arial"/>
                        <a:buNone/>
                      </a:pPr>
                      <a:r>
                        <a:rPr lang="en" sz="1000"/>
                        <a:t>Focuses on delivering an enterprise-grade solution; specific claims around pricing transparency or cost predictability comparable to Paylync are not highlighted.</a:t>
                      </a:r>
                      <a:endParaRPr sz="12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r>
              <a:tr h="827775">
                <a:tc>
                  <a:txBody>
                    <a:bodyPr/>
                    <a:lstStyle/>
                    <a:p>
                      <a:pPr indent="0" lvl="0" marL="0" rtl="0" algn="l">
                        <a:spcBef>
                          <a:spcPts val="0"/>
                        </a:spcBef>
                        <a:spcAft>
                          <a:spcPts val="0"/>
                        </a:spcAft>
                        <a:buClr>
                          <a:schemeClr val="dk1"/>
                        </a:buClr>
                        <a:buSzPts val="1100"/>
                        <a:buFont typeface="Arial"/>
                        <a:buNone/>
                      </a:pPr>
                      <a:r>
                        <a:rPr b="1" lang="en" sz="1000"/>
                        <a:t>Compliance Fit</a:t>
                      </a:r>
                      <a:endParaRPr b="1" sz="1000"/>
                    </a:p>
                    <a:p>
                      <a:pPr indent="0" lvl="0" marL="0" rtl="0" algn="l">
                        <a:spcBef>
                          <a:spcPts val="0"/>
                        </a:spcBef>
                        <a:spcAft>
                          <a:spcPts val="0"/>
                        </a:spcAft>
                        <a:buClr>
                          <a:schemeClr val="dk1"/>
                        </a:buClr>
                        <a:buSzPts val="1100"/>
                        <a:buFont typeface="Arial"/>
                        <a:buNone/>
                      </a:pPr>
                      <a:r>
                        <a:rPr lang="en" sz="1000"/>
                        <a:t>(Paylync wins on ease of deployment and tailored regional fit)</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Clr>
                          <a:schemeClr val="dk1"/>
                        </a:buClr>
                        <a:buSzPts val="1100"/>
                        <a:buFont typeface="Arial"/>
                        <a:buNone/>
                      </a:pPr>
                      <a:r>
                        <a:rPr lang="en" sz="1000"/>
                        <a:t>Benefit from </a:t>
                      </a:r>
                      <a:r>
                        <a:rPr b="1" lang="en" sz="1000"/>
                        <a:t>pre-packaged templates</a:t>
                      </a:r>
                      <a:r>
                        <a:rPr lang="en" sz="1000"/>
                        <a:t> for EU, UK, and emerging market regulations, enabling </a:t>
                      </a:r>
                      <a:r>
                        <a:rPr b="1" lang="en" sz="1000"/>
                        <a:t>instant audit </a:t>
                      </a:r>
                      <a:r>
                        <a:rPr lang="en" sz="1000"/>
                        <a:t>readiness with configurable audit packs.</a:t>
                      </a:r>
                      <a:endParaRPr sz="1000"/>
                    </a:p>
                    <a:p>
                      <a:pPr indent="0" lvl="0" marL="0" marR="0" rtl="0" algn="l">
                        <a:spcBef>
                          <a:spcPts val="0"/>
                        </a:spcBef>
                        <a:spcAft>
                          <a:spcPts val="0"/>
                        </a:spcAft>
                        <a:buClr>
                          <a:srgbClr val="18032C"/>
                        </a:buClr>
                        <a:buSzPts val="1200"/>
                        <a:buFont typeface="Arial"/>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c>
                  <a:txBody>
                    <a:bodyPr/>
                    <a:lstStyle/>
                    <a:p>
                      <a:pPr indent="0" lvl="0" marL="0" rtl="0" algn="l">
                        <a:spcBef>
                          <a:spcPts val="0"/>
                        </a:spcBef>
                        <a:spcAft>
                          <a:spcPts val="0"/>
                        </a:spcAft>
                        <a:buSzPts val="1100"/>
                        <a:buNone/>
                      </a:pPr>
                      <a:r>
                        <a:rPr lang="en" sz="1000"/>
                        <a:t>Delivers full-scale, cloud-native compliance tooling specifically tailored to major regulations like PSD2 and AMLD6, alongside local regulatory requirements.</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rgbClr val="F5F5F2"/>
                    </a:solidFill>
                  </a:tcPr>
                </a:tc>
              </a:tr>
              <a:tr h="688250">
                <a:tc>
                  <a:txBody>
                    <a:bodyPr/>
                    <a:lstStyle/>
                    <a:p>
                      <a:pPr indent="0" lvl="0" marL="0" rtl="0" algn="l">
                        <a:spcBef>
                          <a:spcPts val="0"/>
                        </a:spcBef>
                        <a:spcAft>
                          <a:spcPts val="0"/>
                        </a:spcAft>
                        <a:buClr>
                          <a:schemeClr val="dk1"/>
                        </a:buClr>
                        <a:buSzPts val="1100"/>
                        <a:buFont typeface="Arial"/>
                        <a:buNone/>
                      </a:pPr>
                      <a:r>
                        <a:rPr b="1" lang="en" sz="1000"/>
                        <a:t>Agility &amp; Support </a:t>
                      </a:r>
                      <a:endParaRPr b="1" sz="1000"/>
                    </a:p>
                    <a:p>
                      <a:pPr indent="0" lvl="0" marL="0" rtl="0" algn="l">
                        <a:spcBef>
                          <a:spcPts val="0"/>
                        </a:spcBef>
                        <a:spcAft>
                          <a:spcPts val="0"/>
                        </a:spcAft>
                        <a:buClr>
                          <a:schemeClr val="dk1"/>
                        </a:buClr>
                        <a:buSzPts val="1100"/>
                        <a:buFont typeface="Arial"/>
                        <a:buNone/>
                      </a:pPr>
                      <a:r>
                        <a:rPr lang="en" sz="1000"/>
                        <a:t>(Paylync wins clearly)</a:t>
                      </a:r>
                      <a:endParaRPr b="1"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SzPts val="1100"/>
                        <a:buNone/>
                      </a:pPr>
                      <a:r>
                        <a:rPr lang="en" sz="1000"/>
                        <a:t>Our dedicated success teams ensure a faster rollout for niche use cases, and our modular architecture supports quick expansion.	</a:t>
                      </a:r>
                      <a:endParaRPr sz="1000"/>
                    </a:p>
                    <a:p>
                      <a:pPr indent="0" lvl="0" marL="0" marR="0" rtl="0" algn="l">
                        <a:spcBef>
                          <a:spcPts val="0"/>
                        </a:spcBef>
                        <a:spcAft>
                          <a:spcPts val="0"/>
                        </a:spcAft>
                        <a:buNone/>
                      </a:pPr>
                      <a:r>
                        <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c>
                  <a:txBody>
                    <a:bodyPr/>
                    <a:lstStyle/>
                    <a:p>
                      <a:pPr indent="0" lvl="0" marL="0" rtl="0" algn="l">
                        <a:spcBef>
                          <a:spcPts val="0"/>
                        </a:spcBef>
                        <a:spcAft>
                          <a:spcPts val="0"/>
                        </a:spcAft>
                        <a:buSzPts val="1100"/>
                        <a:buNone/>
                      </a:pPr>
                      <a:r>
                        <a:rPr lang="en" sz="1000"/>
                        <a:t>Positioned as a robust enterprise platform; emphasis is on comprehensive feature sets rather than agile deployment for niche or mid-market needs.</a:t>
                      </a:r>
                      <a:endParaRPr sz="1000"/>
                    </a:p>
                  </a:txBody>
                  <a:tcPr marT="45725" marB="45725" marR="91450" marL="91450">
                    <a:lnL cap="flat" cmpd="sng" w="9525">
                      <a:solidFill>
                        <a:srgbClr val="F5F5F2"/>
                      </a:solidFill>
                      <a:prstDash val="solid"/>
                      <a:round/>
                      <a:headEnd len="sm" w="sm" type="none"/>
                      <a:tailEnd len="sm" w="sm" type="none"/>
                    </a:lnL>
                    <a:lnR cap="flat" cmpd="sng" w="9525">
                      <a:solidFill>
                        <a:srgbClr val="F5F5F2"/>
                      </a:solidFill>
                      <a:prstDash val="solid"/>
                      <a:round/>
                      <a:headEnd len="sm" w="sm" type="none"/>
                      <a:tailEnd len="sm" w="sm" type="none"/>
                    </a:lnR>
                    <a:lnT cap="flat" cmpd="sng" w="9525">
                      <a:solidFill>
                        <a:srgbClr val="F5F5F2"/>
                      </a:solidFill>
                      <a:prstDash val="solid"/>
                      <a:round/>
                      <a:headEnd len="sm" w="sm" type="none"/>
                      <a:tailEnd len="sm" w="sm" type="none"/>
                    </a:lnT>
                    <a:lnB cap="flat" cmpd="sng" w="9525">
                      <a:solidFill>
                        <a:srgbClr val="F5F5F2"/>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