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CD16276E-3161-4BBE-9B70-6DB40404E7BF}">
  <a:tblStyle styleId="{CD16276E-3161-4BBE-9B70-6DB40404E7BF}" styleName="Table_0">
    <a:wholeTbl>
      <a:tcTxStyle b="off" i="off">
        <a:font>
          <a:latin typeface="Calibri"/>
          <a:ea typeface="Calibri"/>
          <a:cs typeface="Calibri"/>
        </a:font>
        <a:srgbClr val="18032C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AE9EB"/>
          </a:solidFill>
        </a:fill>
      </a:tcStyle>
    </a:wholeTbl>
    <a:band1H>
      <a:tcTxStyle/>
      <a:tcStyle>
        <a:fill>
          <a:solidFill>
            <a:srgbClr val="D3D1D5"/>
          </a:solidFill>
        </a:fill>
      </a:tcStyle>
    </a:band1H>
    <a:band2H>
      <a:tcTxStyle/>
    </a:band2H>
    <a:band1V>
      <a:tcTxStyle/>
      <a:tcStyle>
        <a:fill>
          <a:solidFill>
            <a:srgbClr val="D3D1D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6B5E78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rgbClr val="FFFFFF"/>
      </a:tcTxStyle>
      <a:tcStyle>
        <a:fill>
          <a:solidFill>
            <a:srgbClr val="6B5E78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6B5E78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6B5E78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11" Type="http://schemas.openxmlformats.org/officeDocument/2006/relationships/slide" Target="slides/slide5.xml"/><Relationship Id="rId22" Type="http://schemas.openxmlformats.org/officeDocument/2006/relationships/slide" Target="slides/slide16.xml"/><Relationship Id="rId10" Type="http://schemas.openxmlformats.org/officeDocument/2006/relationships/slide" Target="slides/slide4.xml"/><Relationship Id="rId21" Type="http://schemas.openxmlformats.org/officeDocument/2006/relationships/slide" Target="slides/slide15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3.xml"/><Relationship Id="rId6" Type="http://schemas.openxmlformats.org/officeDocument/2006/relationships/notesMaster" Target="notesMasters/notesMaster1.xml"/><Relationship Id="rId18" Type="http://schemas.openxmlformats.org/officeDocument/2006/relationships/slide" Target="slides/slide12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6108d9bef9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6108d9bef9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108d9bef9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108d9bef9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108d9bef9_0_1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108d9bef9_0_1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108d9bef9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6108d9bef9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36108d9bef9_0_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36108d9bef9_0_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6108d9bef9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6108d9bef9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6108d9bef9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6108d9bef9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108d9bef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108d9bef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108d9bef9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108d9bef9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6108d9bef9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6108d9bef9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108d9bef9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108d9bef9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108d9bef9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108d9bef9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108d9bef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108d9bef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108d9bef9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108d9bef9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108d9bef9_0_1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108d9bef9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108d9bef9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108d9bef9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F5F5F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rgbClr val="9900FF"/>
              </a:buClr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 title="web-app-manifest-512x512.png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8165925" y="351350"/>
            <a:ext cx="666374" cy="666374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[Product / feature name]</a:t>
            </a:r>
            <a:endParaRPr b="1"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Launch Brief &amp; Go-to-Market Strategy</a:t>
            </a:r>
            <a:endParaRPr/>
          </a:p>
        </p:txBody>
      </p:sp>
      <p:sp>
        <p:nvSpPr>
          <p:cNvPr id="57" name="Google Shape;57;p13"/>
          <p:cNvSpPr txBox="1"/>
          <p:nvPr/>
        </p:nvSpPr>
        <p:spPr>
          <a:xfrm>
            <a:off x="311700" y="3576550"/>
            <a:ext cx="3741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Owner: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9900FF"/>
                </a:solidFill>
              </a:rPr>
              <a:t>[Product Marketing Manager Name]</a:t>
            </a:r>
            <a:endParaRPr sz="1100">
              <a:solidFill>
                <a:srgbClr val="99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Version: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9900FF"/>
                </a:solidFill>
              </a:rPr>
              <a:t>v1.0</a:t>
            </a:r>
            <a:r>
              <a:rPr lang="en" sz="1100">
                <a:solidFill>
                  <a:schemeClr val="dk1"/>
                </a:solidFill>
              </a:rPr>
              <a:t> | </a:t>
            </a:r>
            <a:r>
              <a:rPr b="1" lang="en" sz="1100">
                <a:solidFill>
                  <a:schemeClr val="dk1"/>
                </a:solidFill>
              </a:rPr>
              <a:t>Date: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9900FF"/>
                </a:solidFill>
              </a:rPr>
              <a:t>[MM/DD/YYYY]</a:t>
            </a:r>
            <a:endParaRPr>
              <a:solidFill>
                <a:srgbClr val="99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2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Key Messaging &amp; Positioning</a:t>
            </a:r>
            <a:endParaRPr/>
          </a:p>
        </p:txBody>
      </p:sp>
      <p:sp>
        <p:nvSpPr>
          <p:cNvPr id="145" name="Google Shape;145;p22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Translate the product into market-facing messaging.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6" name="Google Shape;146;p22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1997775"/>
                <a:gridCol w="6362500"/>
              </a:tblGrid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Positioning Statement: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Use the following formula:</a:t>
                      </a:r>
                      <a:br>
                        <a:rPr b="0" lang="en" sz="1000">
                          <a:solidFill>
                            <a:schemeClr val="dk1"/>
                          </a:solidFill>
                        </a:rPr>
                      </a:b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“</a:t>
                      </a:r>
                      <a:r>
                        <a:rPr b="0" i="1" lang="en" sz="1000">
                          <a:solidFill>
                            <a:schemeClr val="dk1"/>
                          </a:solidFill>
                        </a:rPr>
                        <a:t>For [target persona], who [problem], [product] is a [category] that [value proposition]. Unlike [competitive alternative], it [differentiator]</a:t>
                      </a: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”.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Messaging Pillar 1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[Persona A]: Value message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[Persona B]: Value message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Messaging Pillar 1: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[Persona A]: Value message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[Persona B]: Value message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Messaging Pillar 1: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[Persona A]: Value message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[Persona B]: Value message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3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Competitive Landscape</a:t>
            </a:r>
            <a:endParaRPr/>
          </a:p>
        </p:txBody>
      </p:sp>
      <p:sp>
        <p:nvSpPr>
          <p:cNvPr id="152" name="Google Shape;152;p23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Compare with other solutions from competitors.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3" name="Google Shape;153;p23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1661650"/>
                <a:gridCol w="3567425"/>
                <a:gridCol w="3172475"/>
              </a:tblGrid>
              <a:tr h="250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Competitor Name 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Why We Win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Watchouts / Gaps to Acknowledge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" sz="1000"/>
                        <a:t>[Competitor Name] 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For each row, write a concise and compelling statement of how your solution delivers value. Prioritise clarity over buzzwords as the battlecard is used in sales calls.</a:t>
                      </a:r>
                      <a:br>
                        <a:rPr lang="en" sz="1000"/>
                      </a:b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List strengths or claims your competitor make in the market in that category (pull from sales enablement, analyst reports, or marketing collateral).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/>
                        <a:t>[Competitor Name] 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For each row, write a concise and compelling statement of how your solution delivers value. Prioritise clarity over buzzwords as the battlecard is used in sales calls.</a:t>
                      </a:r>
                      <a:br>
                        <a:rPr lang="en" sz="1000"/>
                      </a:b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/>
                        <a:t>List strengths or claims your competitor make in the market in that category (pull from sales enablement, analyst reports, or marketing collateral).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 sz="1000"/>
                        <a:t>[Competitor Name] 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For each row, write a concise and compelling statement of how your solution delivers value. Prioritise clarity over buzzwords as the battlecard is used in sales calls.</a:t>
                      </a:r>
                      <a:br>
                        <a:rPr lang="en" sz="1000"/>
                      </a:b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/>
                        <a:t>List strengths or claims your competitor make in the market in that category (pull from sales enablement, analyst reports, or marketing collateral).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688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 sz="1000"/>
                        <a:t>[Competitor Name] 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For each row, write a concise and compelling statement of how your solution delivers value. Prioritise clarity over buzzwords as the battlecard is used in sales calls.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/>
                        <a:t>List strengths or claims your competitor make in the market in that category (pull from sales enablement, analyst reports, or marketing collateral).</a:t>
                      </a:r>
                      <a:endParaRPr sz="12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Pricing &amp; Packaging</a:t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Describe how this fits into your commercial model.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0" name="Google Shape;160;p24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1997775"/>
                <a:gridCol w="6362500"/>
              </a:tblGrid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Packaging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Is this part of an existing plan or a new SKU?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Pricing Structure: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Per user / per usage / flat rate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Free vs. paid tiers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Discounting guidelines (if any)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Monetization Strategy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Freemium to Paid?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Retention play?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Cross-Functional Launch Readiness Checklist</a:t>
            </a:r>
            <a:endParaRPr/>
          </a:p>
        </p:txBody>
      </p:sp>
      <p:sp>
        <p:nvSpPr>
          <p:cNvPr id="166" name="Google Shape;166;p25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Track cross-functional GTM alignment.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7" name="Google Shape;167;p25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1744725"/>
                <a:gridCol w="1776525"/>
                <a:gridCol w="2058275"/>
                <a:gridCol w="1608075"/>
                <a:gridCol w="1213975"/>
              </a:tblGrid>
              <a:tr h="274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Tasks</a:t>
                      </a:r>
                      <a:endParaRPr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Collateral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Function</a:t>
                      </a:r>
                      <a:r>
                        <a:rPr lang="en">
                          <a:solidFill>
                            <a:schemeClr val="dk2"/>
                          </a:solidFill>
                        </a:rPr>
                        <a:t> 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Status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2"/>
                          </a:solidFill>
                        </a:rPr>
                        <a:t>Notes</a:t>
                      </a:r>
                      <a:endParaRPr>
                        <a:solidFill>
                          <a:schemeClr val="dk2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EDCC8"/>
                    </a:solidFill>
                  </a:tcPr>
                </a:tc>
              </a:tr>
              <a:tr h="5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" sz="1000"/>
                        <a:t>Product Alignment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/>
                        <a:t>Product Brief / </a:t>
                      </a:r>
                      <a:r>
                        <a:rPr lang="en" sz="1000"/>
                        <a:t>Data Sheet / Release Note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Management / Documentation</a:t>
                      </a: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/>
                        <a:t>TO DO / ONGOING / DONE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534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000"/>
                        <a:t>Sales Enablement</a:t>
                      </a:r>
                      <a:endParaRPr b="1"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/>
                        <a:t>Deck / P</a:t>
                      </a:r>
                      <a:r>
                        <a:rPr lang="en" sz="1000"/>
                        <a:t>laybooks / Internal FAQ / Training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/>
                        <a:t>Sales / CS / SUPPORT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TO DO / ONGOING / DONE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0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 sz="1000"/>
                        <a:t>Legal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Terms / billing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/>
                        <a:t>Legal / Finance	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TO DO / ONGOING / DONE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5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 sz="1000"/>
                        <a:t>Ops / CRM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Product IDs, SFDC mappings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/>
                        <a:t>Sales Operations / Marketing Operations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TO DO / ONGOING / DONE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 sz="1000"/>
                        <a:t>Announcement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Email / In-app messages / LinkedIn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/>
                        <a:t>Marketing Automation / Brand Marketing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 DO / ONGOING / DONE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5238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 sz="1000"/>
                        <a:t>Brand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Video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" sz="1000"/>
                        <a:t>Graphic Design / Brand Marketing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 DO / ONGOING / DONE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6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Marketing &amp; Enablement Plan</a:t>
            </a:r>
            <a:endParaRPr/>
          </a:p>
        </p:txBody>
      </p:sp>
      <p:sp>
        <p:nvSpPr>
          <p:cNvPr id="173" name="Google Shape;173;p26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Plan your GTM tactics across the funnel. Include dates and links to each of them.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74" name="Google Shape;174;p26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2096300"/>
                <a:gridCol w="6263975"/>
              </a:tblGrid>
              <a:tr h="18632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Launch Tiers &amp; Channels: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Website update - DATE [MM/DD/YYYY]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In-app messaging - DATE [MM/DD/YYYY]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Email - DATE [MM/DD/YYYY]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Blog - DATE [MM/DD/YYYY]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Social, PR - DATE [MM/DD/YYYY]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Webinars or events - DATE [MM/DD/YYYY]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9759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Sales Materials: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Pitch decks -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DATE [MM/DD/YYYY]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One-pagers </a:t>
                      </a:r>
                      <a:r>
                        <a:rPr lang="en" sz="1000"/>
                        <a:t>-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DATE [MM/DD/YYYY]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Competitive battlecards </a:t>
                      </a:r>
                      <a:r>
                        <a:rPr lang="en" sz="1000"/>
                        <a:t>-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DATE [MM/DD/YYYY]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740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Training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Internal walkthroughs </a:t>
                      </a:r>
                      <a:r>
                        <a:rPr lang="en" sz="1000"/>
                        <a:t>-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DATE [MM/DD/YYYY]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LMS or videos </a:t>
                      </a:r>
                      <a:r>
                        <a:rPr lang="en" sz="1000"/>
                        <a:t>- 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DATE [MM/DD/YYYY]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Post-Launch Success Tracking</a:t>
            </a:r>
            <a:endParaRPr/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Define what will be tracked and how. Include the owner and the cadence (how often they will be reviewed) or last time reviewed.. 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81" name="Google Shape;181;p27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1644325"/>
                <a:gridCol w="4261300"/>
                <a:gridCol w="1112375"/>
                <a:gridCol w="1342275"/>
              </a:tblGrid>
              <a:tr h="7420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KPI to Monitor: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Adoption: 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Feature usage: 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Support tickets: 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Qualitative feedback: 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Owner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Last time reviewed</a:t>
                      </a:r>
                      <a:br>
                        <a:rPr b="0" lang="en" sz="1000">
                          <a:solidFill>
                            <a:schemeClr val="dk1"/>
                          </a:solidFill>
                        </a:rPr>
                      </a:b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DATE [MM/DD/YYYY]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677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KPI to Monitor: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Adoption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Feature usage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Support tickets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Qualitative feedback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Owner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Last time reviewed</a:t>
                      </a:r>
                      <a:br>
                        <a:rPr lang="en" sz="1000">
                          <a:solidFill>
                            <a:schemeClr val="dk1"/>
                          </a:solidFill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DATE [MM/DD/YYYY]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6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KPI to Monitor: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Adoption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Feature usage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Support tickets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Qualitative feedback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Owner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Last time reviewed</a:t>
                      </a:r>
                      <a:br>
                        <a:rPr lang="en" sz="1000">
                          <a:solidFill>
                            <a:schemeClr val="dk1"/>
                          </a:solidFill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DATE [MM/DD/YYYY]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636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KPI to Monitor: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Adoption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Feature usage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Support tickets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Qualitative feedback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Owner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Last time reviewed</a:t>
                      </a:r>
                      <a:br>
                        <a:rPr lang="en" sz="1000">
                          <a:solidFill>
                            <a:schemeClr val="dk1"/>
                          </a:solidFill>
                        </a:rPr>
                      </a:br>
                      <a:r>
                        <a:rPr lang="en" sz="1000">
                          <a:solidFill>
                            <a:schemeClr val="dk1"/>
                          </a:solidFill>
                        </a:rPr>
                        <a:t>DATE [MM/DD/YYYY]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8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Appendix: Screenshots or Prototypes</a:t>
            </a:r>
            <a:endParaRPr/>
          </a:p>
        </p:txBody>
      </p:sp>
      <p:sp>
        <p:nvSpPr>
          <p:cNvPr id="187" name="Google Shape;187;p28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Include links to Figma or prototypes or screenshots to showcase the product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8" name="Google Shape;18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175" y="1294025"/>
            <a:ext cx="4417101" cy="27381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7725" y="1349100"/>
            <a:ext cx="4256451" cy="288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9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Appendix: Case Study (Early Access Program)</a:t>
            </a:r>
            <a:endParaRPr/>
          </a:p>
        </p:txBody>
      </p:sp>
      <p:sp>
        <p:nvSpPr>
          <p:cNvPr id="195" name="Google Shape;195;p29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Include links to Figma or prototypes or screenshots to showcase the product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96" name="Google Shape;196;p29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1997775"/>
                <a:gridCol w="6362500"/>
              </a:tblGrid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Customer’s name and user’s name and title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State name of the customer (company) and user’s name and title.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Location and industry: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Location, Industry: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Use case: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Customer quote or stats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Use case and benefits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Product Launch Overview</a:t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Provide a high-level summary of the launch.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Product / Feature Name: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[Product / feature name]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Launch Tier: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[Tier 1 / 2 / 3]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Planned Launch Date: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[MM/DD/YYYY] - or initial date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Product Area / Squad: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 Name of Product Area / Squad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PM Contact: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Name of Product Manager / Owner responsible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4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PMM Contact:</a:t>
            </a:r>
            <a:endParaRPr b="1"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Launch Status: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[Planning / In Development / Ready / Live]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Internal Stakeholders: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List them all [Sales, Support, CS, Legal, etc.]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Customer Segment: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[SMB / Mid-Market / Enterprise / Developers]</a:t>
            </a:r>
            <a:endParaRPr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rgbClr val="41354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Calibri"/>
              <a:buChar char="●"/>
            </a:pPr>
            <a:r>
              <a:rPr b="1"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Sales Impact: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[New Logo / Expansion / Retention]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Product Launch Timeline</a:t>
            </a:r>
            <a:endParaRPr/>
          </a:p>
        </p:txBody>
      </p:sp>
      <p:grpSp>
        <p:nvGrpSpPr>
          <p:cNvPr id="70" name="Google Shape;70;p15"/>
          <p:cNvGrpSpPr/>
          <p:nvPr/>
        </p:nvGrpSpPr>
        <p:grpSpPr>
          <a:xfrm>
            <a:off x="103" y="1212882"/>
            <a:ext cx="2407572" cy="3037774"/>
            <a:chOff x="1083025" y="1574025"/>
            <a:chExt cx="1834900" cy="2315200"/>
          </a:xfrm>
        </p:grpSpPr>
        <p:sp>
          <p:nvSpPr>
            <p:cNvPr id="71" name="Google Shape;71;p15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9900FF"/>
                  </a:solidFill>
                </a:rPr>
                <a:t>20</a:t>
              </a:r>
              <a:r>
                <a:rPr lang="en" sz="1100">
                  <a:solidFill>
                    <a:srgbClr val="9900FF"/>
                  </a:solidFill>
                </a:rPr>
                <a:t>X</a:t>
              </a:r>
              <a:r>
                <a:rPr lang="en" sz="1100">
                  <a:solidFill>
                    <a:srgbClr val="9900FF"/>
                  </a:solidFill>
                </a:rPr>
                <a:t>X</a:t>
              </a:r>
              <a:endParaRPr sz="1100">
                <a:solidFill>
                  <a:srgbClr val="9900FF"/>
                </a:solidFill>
              </a:endParaRPr>
            </a:p>
          </p:txBody>
        </p:sp>
        <p:sp>
          <p:nvSpPr>
            <p:cNvPr id="72" name="Google Shape;72;p15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9900FF"/>
                  </a:solidFill>
                </a:rPr>
                <a:t>Internal release</a:t>
              </a:r>
              <a:endParaRPr b="1" sz="1100">
                <a:solidFill>
                  <a:srgbClr val="9900FF"/>
                </a:solidFill>
              </a:endParaRPr>
            </a:p>
          </p:txBody>
        </p:sp>
        <p:sp>
          <p:nvSpPr>
            <p:cNvPr id="73" name="Google Shape;73;p15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9900FF"/>
                  </a:solidFill>
                </a:rPr>
                <a:t>Product available to internal teams for training, QA, and final enablement asset validation.</a:t>
              </a:r>
              <a:endParaRPr sz="1000">
                <a:solidFill>
                  <a:srgbClr val="9900FF"/>
                </a:solidFill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</a:endParaRPr>
            </a:p>
          </p:txBody>
        </p:sp>
        <p:cxnSp>
          <p:nvCxnSpPr>
            <p:cNvPr id="74" name="Google Shape;74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75" name="Google Shape;75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5F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EDC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2242397" y="1212882"/>
            <a:ext cx="2407572" cy="3037774"/>
            <a:chOff x="1083025" y="1574025"/>
            <a:chExt cx="1834900" cy="2315200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9900FF"/>
                  </a:solidFill>
                </a:rPr>
                <a:t>20XX</a:t>
              </a:r>
              <a:endParaRPr sz="1100">
                <a:solidFill>
                  <a:srgbClr val="9900FF"/>
                </a:solidFill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9900FF"/>
                  </a:solidFill>
                </a:rPr>
                <a:t>Limited release</a:t>
              </a:r>
              <a:endParaRPr b="1" sz="1100">
                <a:solidFill>
                  <a:srgbClr val="9900FF"/>
                </a:solidFill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9900FF"/>
                  </a:solidFill>
                </a:rPr>
                <a:t>Feature released to select customers for feedback, usage tracking, and refinement before public launch.</a:t>
              </a:r>
              <a:endParaRPr sz="1000">
                <a:solidFill>
                  <a:srgbClr val="9900FF"/>
                </a:solidFill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</a:endParaRPr>
            </a:p>
          </p:txBody>
        </p:sp>
        <p:cxnSp>
          <p:nvCxnSpPr>
            <p:cNvPr id="81" name="Google Shape;81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2" name="Google Shape;82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5F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83" name="Google Shape;83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EDC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4" name="Google Shape;84;p15"/>
          <p:cNvGrpSpPr/>
          <p:nvPr/>
        </p:nvGrpSpPr>
        <p:grpSpPr>
          <a:xfrm>
            <a:off x="4488492" y="1211949"/>
            <a:ext cx="2407572" cy="3037774"/>
            <a:chOff x="1083025" y="1574025"/>
            <a:chExt cx="1834900" cy="2315200"/>
          </a:xfrm>
        </p:grpSpPr>
        <p:sp>
          <p:nvSpPr>
            <p:cNvPr id="85" name="Google Shape;85;p15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9900FF"/>
                  </a:solidFill>
                </a:rPr>
                <a:t>20XX</a:t>
              </a:r>
              <a:endParaRPr sz="1100">
                <a:solidFill>
                  <a:srgbClr val="9900FF"/>
                </a:solidFill>
              </a:endParaRPr>
            </a:p>
          </p:txBody>
        </p:sp>
        <p:sp>
          <p:nvSpPr>
            <p:cNvPr id="86" name="Google Shape;86;p15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9900FF"/>
                  </a:solidFill>
                </a:rPr>
                <a:t>Launch</a:t>
              </a:r>
              <a:endParaRPr b="1" sz="1100">
                <a:solidFill>
                  <a:srgbClr val="9900FF"/>
                </a:solidFill>
              </a:endParaRPr>
            </a:p>
          </p:txBody>
        </p:sp>
        <p:sp>
          <p:nvSpPr>
            <p:cNvPr id="87" name="Google Shape;87;p15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9900FF"/>
                  </a:solidFill>
                </a:rPr>
                <a:t>General availability with full GTM support across marketing, sales, and customer success channels.</a:t>
              </a:r>
              <a:endParaRPr sz="1000">
                <a:solidFill>
                  <a:srgbClr val="9900FF"/>
                </a:solidFill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</a:endParaRPr>
            </a:p>
          </p:txBody>
        </p:sp>
        <p:cxnSp>
          <p:nvCxnSpPr>
            <p:cNvPr id="88" name="Google Shape;88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89" name="Google Shape;89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5F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0" name="Google Shape;90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EDC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91" name="Google Shape;91;p15"/>
          <p:cNvGrpSpPr/>
          <p:nvPr/>
        </p:nvGrpSpPr>
        <p:grpSpPr>
          <a:xfrm>
            <a:off x="6736448" y="1211934"/>
            <a:ext cx="2407572" cy="3037774"/>
            <a:chOff x="1083025" y="1574025"/>
            <a:chExt cx="1834900" cy="2315200"/>
          </a:xfrm>
        </p:grpSpPr>
        <p:sp>
          <p:nvSpPr>
            <p:cNvPr id="92" name="Google Shape;92;p15"/>
            <p:cNvSpPr txBox="1"/>
            <p:nvPr/>
          </p:nvSpPr>
          <p:spPr>
            <a:xfrm>
              <a:off x="1604274" y="1574025"/>
              <a:ext cx="624300" cy="24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1600"/>
                </a:spcAft>
                <a:buNone/>
              </a:pPr>
              <a:r>
                <a:rPr lang="en" sz="1100">
                  <a:solidFill>
                    <a:srgbClr val="9900FF"/>
                  </a:solidFill>
                </a:rPr>
                <a:t>20XX</a:t>
              </a:r>
              <a:endParaRPr sz="1100">
                <a:solidFill>
                  <a:srgbClr val="9900FF"/>
                </a:solidFill>
              </a:endParaRPr>
            </a:p>
          </p:txBody>
        </p:sp>
        <p:sp>
          <p:nvSpPr>
            <p:cNvPr id="93" name="Google Shape;93;p15"/>
            <p:cNvSpPr txBox="1"/>
            <p:nvPr/>
          </p:nvSpPr>
          <p:spPr>
            <a:xfrm>
              <a:off x="1235825" y="2695025"/>
              <a:ext cx="1505100" cy="44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100">
                  <a:solidFill>
                    <a:srgbClr val="9900FF"/>
                  </a:solidFill>
                </a:rPr>
                <a:t>Post launch</a:t>
              </a:r>
              <a:endParaRPr b="1" sz="1100">
                <a:solidFill>
                  <a:srgbClr val="9900FF"/>
                </a:solidFill>
              </a:endParaRPr>
            </a:p>
          </p:txBody>
        </p:sp>
        <p:sp>
          <p:nvSpPr>
            <p:cNvPr id="94" name="Google Shape;94;p15"/>
            <p:cNvSpPr txBox="1"/>
            <p:nvPr/>
          </p:nvSpPr>
          <p:spPr>
            <a:xfrm>
              <a:off x="1215700" y="3151825"/>
              <a:ext cx="1545600" cy="737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r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000">
                  <a:solidFill>
                    <a:srgbClr val="9900FF"/>
                  </a:solidFill>
                </a:rPr>
                <a:t>Performance monitoring, customer feedback analysis, and follow-up activities (e.g., testimonials, iterations).</a:t>
              </a:r>
              <a:endParaRPr sz="1000">
                <a:solidFill>
                  <a:srgbClr val="9900FF"/>
                </a:solidFill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t/>
              </a:r>
              <a:endParaRPr sz="1000">
                <a:solidFill>
                  <a:srgbClr val="9900FF"/>
                </a:solidFill>
              </a:endParaRPr>
            </a:p>
            <a:p>
              <a:pPr indent="0" lvl="0" marL="0" rtl="0" algn="r">
                <a:lnSpc>
                  <a:spcPct val="115000"/>
                </a:lnSpc>
                <a:spcBef>
                  <a:spcPts val="1600"/>
                </a:spcBef>
                <a:spcAft>
                  <a:spcPts val="1600"/>
                </a:spcAft>
                <a:buNone/>
              </a:pPr>
              <a:r>
                <a:t/>
              </a:r>
              <a:endParaRPr sz="1000">
                <a:solidFill>
                  <a:srgbClr val="9900FF"/>
                </a:solidFill>
              </a:endParaRPr>
            </a:p>
          </p:txBody>
        </p:sp>
        <p:cxnSp>
          <p:nvCxnSpPr>
            <p:cNvPr id="95" name="Google Shape;95;p15"/>
            <p:cNvCxnSpPr/>
            <p:nvPr/>
          </p:nvCxnSpPr>
          <p:spPr>
            <a:xfrm>
              <a:off x="2180202" y="1695421"/>
              <a:ext cx="718500" cy="741900"/>
            </a:xfrm>
            <a:prstGeom prst="straightConnector1">
              <a:avLst/>
            </a:prstGeom>
            <a:noFill/>
            <a:ln cap="flat" cmpd="sng" w="9525">
              <a:solidFill>
                <a:srgbClr val="9900FF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6" name="Google Shape;96;p15"/>
            <p:cNvSpPr/>
            <p:nvPr/>
          </p:nvSpPr>
          <p:spPr>
            <a:xfrm flipH="1">
              <a:off x="1083025" y="2306625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F5F5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 </a:t>
              </a:r>
              <a:endParaRPr/>
            </a:p>
          </p:txBody>
        </p:sp>
        <p:sp>
          <p:nvSpPr>
            <p:cNvPr id="97" name="Google Shape;97;p15"/>
            <p:cNvSpPr/>
            <p:nvPr/>
          </p:nvSpPr>
          <p:spPr>
            <a:xfrm>
              <a:off x="1083125" y="2460449"/>
              <a:ext cx="1834800" cy="143400"/>
            </a:xfrm>
            <a:prstGeom prst="parallelogram">
              <a:avLst>
                <a:gd fmla="val 96952" name="adj"/>
              </a:avLst>
            </a:prstGeom>
            <a:solidFill>
              <a:srgbClr val="EEDCC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Product Launch Goals &amp; KPIs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311700" y="847675"/>
            <a:ext cx="39999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Clarify what success looks like.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04" name="Google Shape;104;p16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1997775"/>
                <a:gridCol w="6362500"/>
              </a:tblGrid>
              <a:tr h="70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Strategic Objective: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[Retention, Acquisition, Market Differentiation, etc.]</a:t>
                      </a:r>
                      <a:br>
                        <a:rPr lang="en" sz="1000">
                          <a:solidFill>
                            <a:schemeClr val="dk1"/>
                          </a:solidFill>
                        </a:rPr>
                      </a:b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Primary KPIs: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Feature adoption within X days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Revenue influenced / pipeline created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% increase in engagement or NPS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Secondary KPIs: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Demo requests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CTR on launch comms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Usage by persona/segment</a:t>
                      </a:r>
                      <a:br>
                        <a:rPr lang="en" sz="1000"/>
                      </a:b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Problems &amp; Opportunities</a:t>
            </a:r>
            <a:endParaRPr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Describe the market problem and the opportunity the product addresses.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1" name="Google Shape;111;p17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1997775"/>
                <a:gridCol w="6362500"/>
              </a:tblGrid>
              <a:tr h="70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Customer Problem Statement:</a:t>
                      </a:r>
                      <a:endParaRPr b="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What pain point are we solving? 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How do customers experience it today?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Opportunity: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What are we enabling or unlocking for the customer?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Market Context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Data, quotes, trends that validate the opportunity</a:t>
                      </a:r>
                      <a:br>
                        <a:rPr lang="en" sz="1000"/>
                      </a:br>
                      <a:endParaRPr sz="10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8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Personas &amp; Use Cases</a:t>
            </a:r>
            <a:endParaRPr/>
          </a:p>
        </p:txBody>
      </p:sp>
      <p:sp>
        <p:nvSpPr>
          <p:cNvPr id="117" name="Google Shape;117;p18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Define who you are building for.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18" name="Google Shape;118;p18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1997775"/>
                <a:gridCol w="6362500"/>
              </a:tblGrid>
              <a:tr h="70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Primary Personas: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[e.g., Head of Finance, Bookkeeper, Developer]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Goals: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Challenges: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Tech Stack: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Motivators: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Use Cases</a:t>
                      </a:r>
                      <a:r>
                        <a:rPr b="1" lang="en">
                          <a:solidFill>
                            <a:schemeClr val="dk1"/>
                          </a:solidFill>
                        </a:rPr>
                        <a:t>: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[Use Case 1]: Describe scenario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[Use Case 2]: Describe scenario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Primary Personas:</a:t>
                      </a:r>
                      <a:br>
                        <a:rPr lang="en">
                          <a:solidFill>
                            <a:schemeClr val="dk1"/>
                          </a:solidFill>
                        </a:rPr>
                      </a:b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[e.g., Head of Finance, Bookkeeper, Developer]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Goals: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Challenges: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Tech Stack: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Motivators: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Use Cases: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[Use Case 1]: Describe scenario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[Use Case 2]: Describe scenario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9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Target Market &amp; ICP Fit</a:t>
            </a:r>
            <a:endParaRPr/>
          </a:p>
        </p:txBody>
      </p:sp>
      <p:sp>
        <p:nvSpPr>
          <p:cNvPr id="124" name="Google Shape;124;p19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</a:t>
            </a: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Define the market and customer profiles most aligned with this launch.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25" name="Google Shape;125;p19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1997775"/>
                <a:gridCol w="6362500"/>
              </a:tblGrid>
              <a:tr h="7023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Ideal Customer Profile (ICP):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Industry: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Size: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Maturity level: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Geography: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Customer Segments Targeted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[SMB / Mid-market / Enterprise]</a:t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[Net new / Existing / Specific regions]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Market Readiness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Are customers educated and demanding this? Or is it disruptive?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0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Product </a:t>
            </a:r>
            <a:r>
              <a:rPr b="1" lang="en" sz="2500"/>
              <a:t>Summary</a:t>
            </a:r>
            <a:endParaRPr/>
          </a:p>
        </p:txBody>
      </p:sp>
      <p:sp>
        <p:nvSpPr>
          <p:cNvPr id="131" name="Google Shape;131;p20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Define what is being launched.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2" name="Google Shape;132;p20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1997775"/>
                <a:gridCol w="6362500"/>
              </a:tblGrid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Name and d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escription</a:t>
                      </a:r>
                      <a:r>
                        <a:rPr lang="en">
                          <a:solidFill>
                            <a:schemeClr val="dk1"/>
                          </a:solidFill>
                        </a:rPr>
                        <a:t>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1-2 lines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What it does: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Description of the job-to-be-done of this product or feature.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How it works: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High-level description of how it works.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Key capabilities and limitations </a:t>
                      </a:r>
                      <a:endParaRPr b="1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Bullet lists or sentences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1"/>
          <p:cNvSpPr txBox="1"/>
          <p:nvPr>
            <p:ph type="title"/>
          </p:nvPr>
        </p:nvSpPr>
        <p:spPr>
          <a:xfrm>
            <a:off x="311700" y="445025"/>
            <a:ext cx="7854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/>
              <a:t>Product Summary</a:t>
            </a:r>
            <a:endParaRPr/>
          </a:p>
        </p:txBody>
      </p:sp>
      <p:sp>
        <p:nvSpPr>
          <p:cNvPr id="138" name="Google Shape;138;p21"/>
          <p:cNvSpPr txBox="1"/>
          <p:nvPr>
            <p:ph idx="1" type="body"/>
          </p:nvPr>
        </p:nvSpPr>
        <p:spPr>
          <a:xfrm>
            <a:off x="311700" y="847675"/>
            <a:ext cx="8479200" cy="33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41354B"/>
                </a:solidFill>
                <a:latin typeface="Calibri"/>
                <a:ea typeface="Calibri"/>
                <a:cs typeface="Calibri"/>
                <a:sym typeface="Calibri"/>
              </a:rPr>
              <a:t>Instructions: Define what is being launched.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9" name="Google Shape;139;p21"/>
          <p:cNvGraphicFramePr/>
          <p:nvPr/>
        </p:nvGraphicFramePr>
        <p:xfrm>
          <a:off x="430762" y="122981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{CD16276E-3161-4BBE-9B70-6DB40404E7BF}</a:tableStyleId>
              </a:tblPr>
              <a:tblGrid>
                <a:gridCol w="1997775"/>
                <a:gridCol w="6362500"/>
              </a:tblGrid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</a:rPr>
                        <a:t>Value proposition: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100"/>
                        <a:buNone/>
                      </a:pPr>
                      <a:r>
                        <a:t/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" sz="1000">
                          <a:solidFill>
                            <a:schemeClr val="dk1"/>
                          </a:solidFill>
                        </a:rPr>
                        <a:t>What problem are we solving?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70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Target market:</a:t>
                      </a:r>
                      <a:endParaRPr b="1"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Who are we solving this for?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Our differentiator:</a:t>
                      </a:r>
                      <a:endParaRPr b="0"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What’s unique or why are we best suited to pursue this?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5F5F2"/>
                    </a:solidFill>
                  </a:tcPr>
                </a:tc>
              </a:tr>
              <a:tr h="8277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b="1" lang="en">
                          <a:solidFill>
                            <a:schemeClr val="dk1"/>
                          </a:solidFill>
                        </a:rPr>
                        <a:t>Product benefits: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 sz="1000"/>
                        <a:t>What benefits do the customers get? Name them all.</a:t>
                      </a:r>
                      <a:endParaRPr sz="1000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18032C"/>
                        </a:buClr>
                        <a:buSzPts val="1200"/>
                        <a:buFont typeface="Arial"/>
                        <a:buNone/>
                      </a:pPr>
                      <a:r>
                        <a:t/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5F5F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