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7294E6-C518-45B3-9716-13F8E7D812E8}">
  <a:tblStyle styleId="{7B7294E6-C518-45B3-9716-13F8E7D812E8}" styleName="Table_0">
    <a:wholeTbl>
      <a:tcTxStyle b="off" i="off">
        <a:font>
          <a:latin typeface="Calibri"/>
          <a:ea typeface="Calibri"/>
          <a:cs typeface="Calibri"/>
        </a:font>
        <a:srgbClr val="18032C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9EB"/>
          </a:solidFill>
        </a:fill>
      </a:tcStyle>
    </a:wholeTbl>
    <a:band1H>
      <a:tcTxStyle/>
      <a:tcStyle>
        <a:fill>
          <a:solidFill>
            <a:srgbClr val="D3D1D5"/>
          </a:solidFill>
        </a:fill>
      </a:tcStyle>
    </a:band1H>
    <a:band2H>
      <a:tcTxStyle/>
    </a:band2H>
    <a:band1V>
      <a:tcTxStyle/>
      <a:tcStyle>
        <a:fill>
          <a:solidFill>
            <a:srgbClr val="D3D1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B5E78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B5E78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B5E78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B5E78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9cf02c1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9cf02c1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29cf02c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29cf02c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29cf02c1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29cf02c1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29cf02c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29cf02c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29cf02c1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29cf02c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29cf02c1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29cf02c1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29cf02c1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29cf02c1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29cf02c1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29cf02c1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29cf02c1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29cf02c1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29cf02c1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29cf02c1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108d9be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108d9be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29cf02c1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29cf02c1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29cf02c1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29cf02c1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29cf02c1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29cf02c1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29cf02c1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29cf02c1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29cf02c1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29cf02c1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29cf02c1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29cf02c1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29cf02c1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29cf02c1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29cf02c1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29cf02c1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2952135f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2952135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29cf02c1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29cf02c1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2952135f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2952135f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29cf02c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29cf02c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9cf02c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29cf02c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29cf02c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29cf02c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29cf02c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29cf02c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EEDCC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web-app-manifest-512x512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65925" y="351350"/>
            <a:ext cx="666374" cy="6663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GTM Value Proposition Canvas</a:t>
            </a:r>
            <a:endParaRPr b="1" sz="44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[Product / feature name]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576550"/>
            <a:ext cx="8333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Brief Description</a:t>
            </a:r>
            <a:r>
              <a:rPr b="1" lang="en" sz="1100">
                <a:solidFill>
                  <a:schemeClr val="dk1"/>
                </a:solidFill>
              </a:rPr>
              <a:t>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[Product Name and Description]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Owner: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[Product Marketing Manager Name]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Version: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v1.0</a:t>
            </a:r>
            <a:r>
              <a:rPr lang="en" sz="1100">
                <a:solidFill>
                  <a:schemeClr val="dk1"/>
                </a:solidFill>
              </a:rPr>
              <a:t> | </a:t>
            </a:r>
            <a:r>
              <a:rPr b="1" lang="en" sz="1100">
                <a:solidFill>
                  <a:schemeClr val="dk1"/>
                </a:solidFill>
              </a:rPr>
              <a:t>Date: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[MM/DD/YYYY]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Map 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Products &amp; Services</a:t>
            </a:r>
            <a:endParaRPr b="1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List the key components, features, and capabilities of your product or service.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Are they matching any of the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information about the customer, creating gains and relieving pains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what you are offering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 Relievers</a:t>
            </a:r>
            <a:endParaRPr b="1"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Describe specifically how your product eliminates frustrations, mitigates risks, or removes obstacles.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your product or service help your customer solve problems, reduce costs, simplify tasks,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improve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emotional state, or address shortcomings of current solutions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solve your customer’s pains.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Gain Creators</a:t>
            </a:r>
            <a:endParaRPr b="1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Describe how your product creates desired outcomes or enables success, satisfaction, or improvement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your product or service meet your customer’s aspirations, save them costs or efforts, compare to existing solutions, and ease their lives or jobs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you deliver real gains.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Proposition Message</a:t>
            </a:r>
            <a:r>
              <a:rPr b="1" lang="en"/>
              <a:t> </a:t>
            </a:r>
            <a:endParaRPr b="1"/>
          </a:p>
        </p:txBody>
      </p:sp>
      <p:sp>
        <p:nvSpPr>
          <p:cNvPr id="170" name="Google Shape;170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Note: This structure becomes the source for website hero copy, sales decks, pitch openers, or campaign headlines.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[customer segment]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who want / need  to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[customer job or goal]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struggle with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[pain or frustration]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[Product name]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[key feature or solution]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[pain relief]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enables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[desired gain]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they can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[outcome or transformation]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 Slides:</a:t>
            </a:r>
            <a:br>
              <a:rPr b="1" lang="en"/>
            </a:br>
            <a:r>
              <a:rPr b="1" lang="en"/>
              <a:t>Fintech Tap-to-Pay Use Case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GTM Value Proposition Canvas</a:t>
            </a:r>
            <a:endParaRPr b="1" sz="4400"/>
          </a:p>
        </p:txBody>
      </p:sp>
      <p:sp>
        <p:nvSpPr>
          <p:cNvPr id="182" name="Google Shape;18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QuickTap: </a:t>
            </a:r>
            <a:r>
              <a:rPr lang="en"/>
              <a:t>Tap to Pay for Tradespeople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11700" y="3576550"/>
            <a:ext cx="8333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Brief Description: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QuickTap is a Tap-to-Pay (softPOS) feature integrated into their Billaro mobile invoicing app. The target audience is self-employed tradespeople (plumbers, electricians, carpenters, etc.).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Owner: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Sergio Lozano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Version: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v1.0</a:t>
            </a:r>
            <a:r>
              <a:rPr lang="en" sz="1100">
                <a:solidFill>
                  <a:schemeClr val="dk1"/>
                </a:solidFill>
              </a:rPr>
              <a:t> | </a:t>
            </a:r>
            <a:r>
              <a:rPr b="1" lang="en" sz="1100">
                <a:solidFill>
                  <a:schemeClr val="dk1"/>
                </a:solidFill>
              </a:rPr>
              <a:t>Date: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27/06/2025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GTM Value Proposition Canvas</a:t>
            </a:r>
            <a:endParaRPr b="1" sz="2500"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Note: Keep text boxes minimal. Add footnotes or continuation slides if needed.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{7B7294E6-C518-45B3-9716-13F8E7D812E8}</a:tableStyleId>
              </a:tblPr>
              <a:tblGrid>
                <a:gridCol w="1450625"/>
                <a:gridCol w="2645075"/>
                <a:gridCol w="1489775"/>
                <a:gridCol w="2774675"/>
              </a:tblGrid>
              <a:tr h="375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Customer Profile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Value Map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 hMerge="1"/>
              </a:tr>
              <a:tr h="93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 sz="1200"/>
                        <a:t>Jobs-to-be-done</a:t>
                      </a:r>
                      <a:endParaRPr b="1"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</a:t>
                      </a:r>
                      <a:r>
                        <a:rPr lang="en" sz="1000"/>
                        <a:t>Get paid immediately after the job</a:t>
                      </a:r>
                      <a:br>
                        <a:rPr lang="en" sz="1000"/>
                      </a:br>
                      <a:r>
                        <a:rPr lang="en" sz="1000"/>
                        <a:t>- Generate an invoice correctly</a:t>
                      </a:r>
                      <a:br>
                        <a:rPr lang="en" sz="1000"/>
                      </a:br>
                      <a:r>
                        <a:rPr lang="en" sz="1000"/>
                        <a:t>- Keep bookkeeping accurate without extra admin.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 sz="1200"/>
                        <a:t>Product &amp; Services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QuickTap (Tap-to-Pay feature) </a:t>
                      </a:r>
                      <a:br>
                        <a:rPr lang="en" sz="1000"/>
                      </a:br>
                      <a:r>
                        <a:rPr lang="en" sz="1000"/>
                        <a:t>- Fully integrated within Billaro’s mobile invoicing app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Pains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Customers forget to pay later </a:t>
                      </a:r>
                      <a:br>
                        <a:rPr lang="en" sz="1000"/>
                      </a:br>
                      <a:r>
                        <a:rPr lang="en" sz="1000"/>
                        <a:t>- Hassle of bank transfers or cash </a:t>
                      </a:r>
                      <a:br>
                        <a:rPr lang="en" sz="1000"/>
                      </a:br>
                      <a:r>
                        <a:rPr lang="en" sz="1000"/>
                        <a:t>- Lost payments cause tax/accounting mistakes </a:t>
                      </a:r>
                      <a:br>
                        <a:rPr lang="en" sz="1000"/>
                      </a:br>
                      <a:r>
                        <a:rPr lang="en" sz="1000"/>
                        <a:t>- Worry about seeming unprofessional without card readers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Pain Relievers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</a:t>
                      </a:r>
                      <a:r>
                        <a:rPr lang="en" sz="1000"/>
                        <a:t>Phone-based card payments—no hardware required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Instant capture reduces forgotten invoices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Auto-generated invoices with compliant tax info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Seamless synchronization with bookkeeping for clean records</a:t>
                      </a:r>
                      <a:br>
                        <a:rPr lang="en" sz="1000"/>
                      </a:b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200"/>
                        <a:t>Gains</a:t>
                      </a:r>
                      <a:endParaRPr b="1"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Get paid on the spot </a:t>
                      </a:r>
                      <a:br>
                        <a:rPr lang="en" sz="1000"/>
                      </a:br>
                      <a:r>
                        <a:rPr lang="en" sz="1000"/>
                        <a:t>- No manual bank transfers </a:t>
                      </a:r>
                      <a:br>
                        <a:rPr lang="en" sz="1000"/>
                      </a:br>
                      <a:r>
                        <a:rPr lang="en" sz="1000"/>
                        <a:t>- Immediate invoice confirmation </a:t>
                      </a:r>
                      <a:br>
                        <a:rPr lang="en" sz="1000"/>
                      </a:br>
                      <a:r>
                        <a:rPr lang="en" sz="1000"/>
                        <a:t>- Look modern and professional </a:t>
                      </a:r>
                      <a:br>
                        <a:rPr lang="en" sz="1000"/>
                      </a:br>
                      <a:r>
                        <a:rPr lang="en" sz="1000"/>
                        <a:t>- Less paperwork at tax time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Gain Creators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Stronger cash flow from quick payments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Greater client confidence in digital payments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Elevated professional image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Less admin time, fewer mistakes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- Peace of mind with accurate records and audit-ready data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GTM Value Proposition Canvas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39999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VALUE MAP</a:t>
            </a: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0"/>
          <p:cNvSpPr txBox="1"/>
          <p:nvPr>
            <p:ph idx="2" type="body"/>
          </p:nvPr>
        </p:nvSpPr>
        <p:spPr>
          <a:xfrm>
            <a:off x="4832400" y="1152475"/>
            <a:ext cx="3999900" cy="33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CUSTOMER PROFILE</a:t>
            </a: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1554650" y="1622875"/>
            <a:ext cx="26493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Product/Service: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are you offering?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30"/>
          <p:cNvGrpSpPr/>
          <p:nvPr/>
        </p:nvGrpSpPr>
        <p:grpSpPr>
          <a:xfrm>
            <a:off x="311710" y="1546675"/>
            <a:ext cx="3540863" cy="3428075"/>
            <a:chOff x="312738" y="1622875"/>
            <a:chExt cx="3997813" cy="3428075"/>
          </a:xfrm>
        </p:grpSpPr>
        <p:grpSp>
          <p:nvGrpSpPr>
            <p:cNvPr id="200" name="Google Shape;200;p30"/>
            <p:cNvGrpSpPr/>
            <p:nvPr/>
          </p:nvGrpSpPr>
          <p:grpSpPr>
            <a:xfrm>
              <a:off x="312738" y="1622875"/>
              <a:ext cx="3997813" cy="3428075"/>
              <a:chOff x="312738" y="1622875"/>
              <a:chExt cx="3997813" cy="3428075"/>
            </a:xfrm>
          </p:grpSpPr>
          <p:grpSp>
            <p:nvGrpSpPr>
              <p:cNvPr id="201" name="Google Shape;201;p30"/>
              <p:cNvGrpSpPr/>
              <p:nvPr/>
            </p:nvGrpSpPr>
            <p:grpSpPr>
              <a:xfrm>
                <a:off x="312738" y="1622875"/>
                <a:ext cx="3997813" cy="3428075"/>
                <a:chOff x="312738" y="1622875"/>
                <a:chExt cx="3997813" cy="3428075"/>
              </a:xfrm>
            </p:grpSpPr>
            <p:grpSp>
              <p:nvGrpSpPr>
                <p:cNvPr id="202" name="Google Shape;202;p30"/>
                <p:cNvGrpSpPr/>
                <p:nvPr/>
              </p:nvGrpSpPr>
              <p:grpSpPr>
                <a:xfrm>
                  <a:off x="312738" y="1622875"/>
                  <a:ext cx="3997813" cy="3428075"/>
                  <a:chOff x="311700" y="1152275"/>
                  <a:chExt cx="3997813" cy="3428075"/>
                </a:xfrm>
              </p:grpSpPr>
              <p:sp>
                <p:nvSpPr>
                  <p:cNvPr id="203" name="Google Shape;203;p30"/>
                  <p:cNvSpPr/>
                  <p:nvPr/>
                </p:nvSpPr>
                <p:spPr>
                  <a:xfrm>
                    <a:off x="313813" y="1152500"/>
                    <a:ext cx="3995675" cy="1700050"/>
                  </a:xfrm>
                  <a:custGeom>
                    <a:rect b="b" l="l" r="r" t="t"/>
                    <a:pathLst>
                      <a:path extrusionOk="0" h="68002" w="159827">
                        <a:moveTo>
                          <a:pt x="0" y="0"/>
                        </a:moveTo>
                        <a:lnTo>
                          <a:pt x="159827" y="0"/>
                        </a:lnTo>
                        <a:lnTo>
                          <a:pt x="159827" y="68002"/>
                        </a:lnTo>
                        <a:lnTo>
                          <a:pt x="80130" y="68002"/>
                        </a:lnTo>
                        <a:close/>
                      </a:path>
                    </a:pathLst>
                  </a:custGeom>
                  <a:solidFill>
                    <a:srgbClr val="F5F5F2"/>
                  </a:solidFill>
                  <a:ln cap="flat" cmpd="sng" w="19050">
                    <a:solidFill>
                      <a:srgbClr val="EEDCC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204" name="Google Shape;204;p30"/>
                  <p:cNvSpPr/>
                  <p:nvPr/>
                </p:nvSpPr>
                <p:spPr>
                  <a:xfrm>
                    <a:off x="313813" y="2860700"/>
                    <a:ext cx="3995700" cy="1719650"/>
                  </a:xfrm>
                  <a:custGeom>
                    <a:rect b="b" l="l" r="r" t="t"/>
                    <a:pathLst>
                      <a:path extrusionOk="0" h="68786" w="159828">
                        <a:moveTo>
                          <a:pt x="0" y="68786"/>
                        </a:moveTo>
                        <a:lnTo>
                          <a:pt x="159828" y="68786"/>
                        </a:lnTo>
                        <a:lnTo>
                          <a:pt x="159828" y="0"/>
                        </a:lnTo>
                        <a:lnTo>
                          <a:pt x="80222" y="0"/>
                        </a:lnTo>
                        <a:close/>
                      </a:path>
                    </a:pathLst>
                  </a:custGeom>
                  <a:solidFill>
                    <a:srgbClr val="F5F5F2"/>
                  </a:solidFill>
                  <a:ln cap="flat" cmpd="sng" w="19050">
                    <a:solidFill>
                      <a:srgbClr val="EEDCC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205" name="Google Shape;205;p30"/>
                  <p:cNvSpPr/>
                  <p:nvPr/>
                </p:nvSpPr>
                <p:spPr>
                  <a:xfrm>
                    <a:off x="311700" y="1152275"/>
                    <a:ext cx="1992375" cy="3416775"/>
                  </a:xfrm>
                  <a:custGeom>
                    <a:rect b="b" l="l" r="r" t="t"/>
                    <a:pathLst>
                      <a:path extrusionOk="0" h="136671" w="79695">
                        <a:moveTo>
                          <a:pt x="0" y="0"/>
                        </a:moveTo>
                        <a:lnTo>
                          <a:pt x="0" y="136671"/>
                        </a:lnTo>
                        <a:lnTo>
                          <a:pt x="79695" y="68161"/>
                        </a:lnTo>
                        <a:close/>
                      </a:path>
                    </a:pathLst>
                  </a:custGeom>
                  <a:solidFill>
                    <a:srgbClr val="F5F5F2"/>
                  </a:solidFill>
                  <a:ln cap="flat" cmpd="sng" w="9525">
                    <a:solidFill>
                      <a:srgbClr val="EEDCC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</p:grpSp>
            <p:sp>
              <p:nvSpPr>
                <p:cNvPr id="206" name="Google Shape;206;p30"/>
                <p:cNvSpPr txBox="1"/>
                <p:nvPr/>
              </p:nvSpPr>
              <p:spPr>
                <a:xfrm>
                  <a:off x="515898" y="2658975"/>
                  <a:ext cx="1262100" cy="15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Product/Service:</a:t>
                  </a:r>
                  <a:endParaRPr b="1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9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- Billaro mobile app</a:t>
                  </a:r>
                  <a:endParaRPr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9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- QuickTap feature for Tap-to-Pay</a:t>
                  </a:r>
                  <a:endParaRPr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7" name="Google Shape;207;p30"/>
              <p:cNvSpPr txBox="1"/>
              <p:nvPr/>
            </p:nvSpPr>
            <p:spPr>
              <a:xfrm>
                <a:off x="1609412" y="1699075"/>
                <a:ext cx="2505600" cy="131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Gains Creators:</a:t>
                </a:r>
                <a:endParaRPr b="1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Faster cash flow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Trusted by clients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Simplifies tax time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Clean records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Focus on work, not admin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30"/>
            <p:cNvSpPr txBox="1"/>
            <p:nvPr/>
          </p:nvSpPr>
          <p:spPr>
            <a:xfrm>
              <a:off x="1641025" y="3568700"/>
              <a:ext cx="2505600" cy="136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Pain Relievers</a:t>
              </a:r>
              <a:endParaRPr b="1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Accept payments with phone only</a:t>
              </a:r>
              <a:endPara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Instant invoices</a:t>
              </a:r>
              <a:endPara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Auto tax-compliant receipts</a:t>
              </a:r>
              <a:endPara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- Payments sync directly with bookkeeping</a:t>
              </a:r>
              <a:endPara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30"/>
          <p:cNvGrpSpPr/>
          <p:nvPr/>
        </p:nvGrpSpPr>
        <p:grpSpPr>
          <a:xfrm>
            <a:off x="4408355" y="836722"/>
            <a:ext cx="4848000" cy="4848000"/>
            <a:chOff x="4408355" y="912922"/>
            <a:chExt cx="4848000" cy="4848000"/>
          </a:xfrm>
        </p:grpSpPr>
        <p:grpSp>
          <p:nvGrpSpPr>
            <p:cNvPr id="210" name="Google Shape;210;p30"/>
            <p:cNvGrpSpPr/>
            <p:nvPr/>
          </p:nvGrpSpPr>
          <p:grpSpPr>
            <a:xfrm>
              <a:off x="4408355" y="912922"/>
              <a:ext cx="4848000" cy="4848000"/>
              <a:chOff x="4408355" y="912922"/>
              <a:chExt cx="4848000" cy="4848000"/>
            </a:xfrm>
          </p:grpSpPr>
          <p:sp>
            <p:nvSpPr>
              <p:cNvPr id="211" name="Google Shape;211;p30"/>
              <p:cNvSpPr/>
              <p:nvPr/>
            </p:nvSpPr>
            <p:spPr>
              <a:xfrm>
                <a:off x="5118300" y="1622875"/>
                <a:ext cx="3428100" cy="3428100"/>
              </a:xfrm>
              <a:prstGeom prst="ellipse">
                <a:avLst/>
              </a:prstGeom>
              <a:solidFill>
                <a:srgbClr val="F5F5F2"/>
              </a:solidFill>
              <a:ln cap="flat" cmpd="sng" w="19050">
                <a:solidFill>
                  <a:srgbClr val="EEDCC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 rot="2700000">
                <a:off x="5118328" y="1622896"/>
                <a:ext cx="3428054" cy="3428054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rgbClr val="F5F5F2"/>
              </a:solidFill>
              <a:ln cap="flat" cmpd="sng" w="19050">
                <a:solidFill>
                  <a:srgbClr val="EEDCC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3" name="Google Shape;213;p30"/>
              <p:cNvCxnSpPr/>
              <p:nvPr/>
            </p:nvCxnSpPr>
            <p:spPr>
              <a:xfrm rot="10800000">
                <a:off x="5118300" y="3336925"/>
                <a:ext cx="1725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EDCC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4" name="Google Shape;214;p30"/>
            <p:cNvGrpSpPr/>
            <p:nvPr/>
          </p:nvGrpSpPr>
          <p:grpSpPr>
            <a:xfrm>
              <a:off x="5539825" y="1966675"/>
              <a:ext cx="2855726" cy="2565475"/>
              <a:chOff x="5539825" y="1966675"/>
              <a:chExt cx="2855726" cy="2565475"/>
            </a:xfrm>
          </p:grpSpPr>
          <p:sp>
            <p:nvSpPr>
              <p:cNvPr id="215" name="Google Shape;215;p30"/>
              <p:cNvSpPr txBox="1"/>
              <p:nvPr/>
            </p:nvSpPr>
            <p:spPr>
              <a:xfrm>
                <a:off x="5732325" y="1966675"/>
                <a:ext cx="1909500" cy="94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Gains:</a:t>
                </a:r>
                <a:b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Instant payment confirmation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Professional payment process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No manual admin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Confident, accurate tax filing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Peace of mind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30"/>
              <p:cNvSpPr txBox="1"/>
              <p:nvPr/>
            </p:nvSpPr>
            <p:spPr>
              <a:xfrm>
                <a:off x="5539825" y="3535850"/>
                <a:ext cx="2102100" cy="9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Pains:</a:t>
                </a:r>
                <a:endParaRPr b="1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Forgotten payments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Manual bank transfers are tedious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Payment errors affect taxes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No card reader feels unprofessional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30"/>
              <p:cNvSpPr txBox="1"/>
              <p:nvPr/>
            </p:nvSpPr>
            <p:spPr>
              <a:xfrm>
                <a:off x="7321251" y="2547313"/>
                <a:ext cx="1074300" cy="15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Jobs-to-be-done</a:t>
                </a:r>
                <a:b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Get paid on-site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Issue correct invoices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 Keep books clean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18" name="Google Shape;218;p30"/>
          <p:cNvCxnSpPr/>
          <p:nvPr/>
        </p:nvCxnSpPr>
        <p:spPr>
          <a:xfrm>
            <a:off x="3852575" y="3260713"/>
            <a:ext cx="527400" cy="0"/>
          </a:xfrm>
          <a:prstGeom prst="straightConnector1">
            <a:avLst/>
          </a:prstGeom>
          <a:noFill/>
          <a:ln cap="flat" cmpd="sng" w="19050">
            <a:solidFill>
              <a:srgbClr val="EEDCC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 rot="10800000">
            <a:off x="4591625" y="3260725"/>
            <a:ext cx="527400" cy="0"/>
          </a:xfrm>
          <a:prstGeom prst="straightConnector1">
            <a:avLst/>
          </a:prstGeom>
          <a:noFill/>
          <a:ln cap="flat" cmpd="sng" w="19050">
            <a:solidFill>
              <a:srgbClr val="EEDCC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0"/>
          <p:cNvSpPr txBox="1"/>
          <p:nvPr/>
        </p:nvSpPr>
        <p:spPr>
          <a:xfrm>
            <a:off x="311700" y="121925"/>
            <a:ext cx="579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Transfer the information from the table to the diagram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Profile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Practical framework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76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this is: </a:t>
            </a:r>
            <a:b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 practical template to craft value propositions that drive successful launches.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it solves: </a:t>
            </a:r>
            <a:b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Moves beyond generic claims to articulate how your product solves real customer pains and creates tangible gains.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Who it is for: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Product marketers, product managers, founders, and anyone owning a GTM motion.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Outcome: </a:t>
            </a:r>
            <a:b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Clarity on what your product does, for whom, and why it matters;  ready to fuel messaging, sales enablement, and positioning.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Customer’s Jobs-to-be-done</a:t>
            </a:r>
            <a:endParaRPr b="1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Get paid on-site at the moment the job is completed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Generate accurate, tax-compliant invoices without extra effort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Keep financial records organized for tax season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Manage payments without carrying additional hardware (like card readers)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2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does a successful day look like for them?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Payment done, invoice sent, books updated—all while still with the customer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 they need to get done to succeed professionally or personally?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Get paid quickly and correctly collecting the payment for functional purpose, and feeling professional and in control.</a:t>
            </a:r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For: Self-employed tradespeople (plumbers, electricians, carpenters, etc.).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they trying to get done?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Customer’s Pains</a:t>
            </a:r>
            <a:endParaRPr b="1"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Clients forget to pay when asked later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Dealing with cash or manual transfers is messy and prone to error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Worry about payment mistakes leading to tax or accounting issues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Chasing late payments wastes time and feels uncomfortable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Not having a card reader looks unprofessional and affects trust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makes their work slow, stressful, or costly?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Following up on late payments, doing manual invoicing after hours, reconciling payments with tax records, and dealing with cash or transfers.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are they afraid of messing up or losing?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Losing money from missed payments, errors in financial records, tax penalties, or damaging their professional reputation.</a:t>
            </a:r>
            <a:endParaRPr/>
          </a:p>
        </p:txBody>
      </p:sp>
      <p:sp>
        <p:nvSpPr>
          <p:cNvPr id="241" name="Google Shape;241;p33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your customer’s frustrations and risks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Customer’s Gains</a:t>
            </a:r>
            <a:endParaRPr b="1"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Get paid instantly and professionally, right after completing the job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No need for cash, bank transfers, or waiting for clients to pay later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Automatically generate professional, tax-compliant invoices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Keep financial records clean with no additional admin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Experience peace of mind during tax season, audits, or financial reviews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does “better” look like to them?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Payment done on the spot, invoice handled automatically, no follow-up needed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Are these emotional gains, like peace of mind, status, or confidence?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Yes, feeling more professional, confident, and stress-free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would they consider a pleasant surprise?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Realising they no longer have to spend evenings sorting invoices or chasing payments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what your customer really wants.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Value Map 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Products &amp; Services</a:t>
            </a:r>
            <a:endParaRPr b="1"/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QuickTap: Tap-to-Pay (softPOS) feature built into Billaro’s mobile invoicing app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Accept card payments directly from a phone without hardware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Automatically create tax-compliant invoices upon payment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Sync payments instantly with bookkeeping records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Are they matching any of the previous information about the customer, creating gains and relieving pains?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Yes, the feature directly 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- Enables getting paid on-site.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- Eliminates late payments, admin hassles, and hardware needs.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- Provides faster payment, improved professionalism, and reduced admin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what you are offering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Pain Relievers</a:t>
            </a:r>
            <a:endParaRPr b="1"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Customers can tap and pay on the tradesperson’s phone; no card reader needed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Stops forgotten payments by enabling instant transactions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Automatically generates accurate, tax-compliant invoices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Payments sync to bookkeeping, removing manual admin and errors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Reduces stress about late payments, tax filing, and payment tracking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your product or service help your customer solve problems, reduce costs, simplify tasks, improve emotional state, or address shortcomings of current solutions?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It removes the need for hardware and payment follow-up. It also helps reduce costs as it lowers the admin effort and improves peace of mind. Current manual methods are prone to mistakes; QuickTap eliminates this risk.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7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solve your customer’s pains.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Gain Creators</a:t>
            </a:r>
            <a:endParaRPr b="1"/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Enables faster payments, improving cash flow immediately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Creates a more professional customer experience, no more “Can you transfer it later?” conversations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Reduces paperwork and stress around taxes and audits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Frees up evenings and weekends from admin work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Strengthens customer trust with seamless, modern payment methods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8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How does your product or service meet your customer’s aspirations, save them costs or efforts, compare to existing solutions, and ease their lives or jobs?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Tradesperson gets paid faster. Work feels more professional and admin tasks are reduced,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saving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hours of admin time per month and hardware costs.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It offers a better experience than manual transfers or expensive card terminals.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It also eases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tradespeople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lives as payments, invoicing, and bookkeeping become automatic and stress-free.</a:t>
            </a:r>
            <a:endParaRPr/>
          </a:p>
        </p:txBody>
      </p:sp>
      <p:sp>
        <p:nvSpPr>
          <p:cNvPr id="278" name="Google Shape;278;p38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you deliver real gains.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Turn Every Job Into Predictable Income</a:t>
            </a:r>
            <a:endParaRPr b="1"/>
          </a:p>
        </p:txBody>
      </p:sp>
      <p:sp>
        <p:nvSpPr>
          <p:cNvPr id="284" name="Google Shape;284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You’re not just a worker, you’re a business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independent tradespeople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want to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turn every job into predictable income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have a professional standing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struggle with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delays, accounting errors, and awkward conversations about money,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QuickTap by Billaro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on-the-spot payment experience with instant, tax-ready invoicing,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prevents late payments, eliminates manual admin errors, and enables full visibility over where their money is and when it’s coming,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they can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manage their finances like a real business, make smarter decisions, and stop losing sleep over cash flow.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README: How to Use This Template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761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Complete the canvas template with your customer segment on the left and your value proposition on the right.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Step 2</a:t>
            </a: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Use the detailed section slides to brainstorm, refine, and validate each component.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Step 3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Turn the completed canvas into a refreshing value proposition message.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Step 4:</a:t>
            </a: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Use the message to align GTM assets: website copy, sales decks, campaigns, product pages. 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Here you have some tips: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Start with the customer, no the product</a:t>
            </a:r>
            <a:endParaRPr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Avoid generic benefit like “save time” unless deeply contextualised.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○"/>
            </a:pPr>
            <a:r>
              <a:rPr lang="en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Test your assumptions with customers where possible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GTM Value Proposition Canvas</a:t>
            </a:r>
            <a:endParaRPr b="1" sz="250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Note: Keep text boxes minimal. Add footnotes or continuation slides if needed.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{7B7294E6-C518-45B3-9716-13F8E7D812E8}</a:tableStyleId>
              </a:tblPr>
              <a:tblGrid>
                <a:gridCol w="1450625"/>
                <a:gridCol w="2645075"/>
                <a:gridCol w="1489775"/>
                <a:gridCol w="2774675"/>
              </a:tblGrid>
              <a:tr h="3756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Customer Profile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Value Map</a:t>
                      </a:r>
                      <a:endParaRPr b="1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 hMerge="1"/>
              </a:tr>
              <a:tr h="93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 sz="1200"/>
                        <a:t>Jobs-to-be-done</a:t>
                      </a:r>
                      <a:endParaRPr b="1"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Keep it brief here; dive deeper in the dedicated slides.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 sz="1200"/>
                        <a:t>Product &amp; Services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Keep it brief here; dive deeper in the dedicated slides.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93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Pains</a:t>
                      </a:r>
                      <a:endParaRPr b="1" sz="12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Keep it brief here; dive deeper in the dedicated slides.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Pain Relievers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Keep it brief here; dive deeper in the dedicated slides.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9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200"/>
                        <a:t>Gains</a:t>
                      </a:r>
                      <a:endParaRPr b="1"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Keep it brief here; dive deeper in the dedicated slides.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/>
                        <a:t>Gain Creators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Keep it brief here; dive deeper in the dedicated slides.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GTM Value Proposition Canvas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VALUE MAP</a:t>
            </a: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3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CUSTOMER PROFILE</a:t>
            </a:r>
            <a:endParaRPr sz="12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554650" y="1622875"/>
            <a:ext cx="2649300" cy="15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Product/Service: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are you offering?</a:t>
            </a:r>
            <a:endParaRPr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7"/>
          <p:cNvGrpSpPr/>
          <p:nvPr/>
        </p:nvGrpSpPr>
        <p:grpSpPr>
          <a:xfrm>
            <a:off x="311710" y="1546675"/>
            <a:ext cx="3540863" cy="3428075"/>
            <a:chOff x="312738" y="1622875"/>
            <a:chExt cx="3997813" cy="3428075"/>
          </a:xfrm>
        </p:grpSpPr>
        <p:grpSp>
          <p:nvGrpSpPr>
            <p:cNvPr id="86" name="Google Shape;86;p17"/>
            <p:cNvGrpSpPr/>
            <p:nvPr/>
          </p:nvGrpSpPr>
          <p:grpSpPr>
            <a:xfrm>
              <a:off x="312738" y="1622875"/>
              <a:ext cx="3997813" cy="3428075"/>
              <a:chOff x="312738" y="1622875"/>
              <a:chExt cx="3997813" cy="3428075"/>
            </a:xfrm>
          </p:grpSpPr>
          <p:grpSp>
            <p:nvGrpSpPr>
              <p:cNvPr id="87" name="Google Shape;87;p17"/>
              <p:cNvGrpSpPr/>
              <p:nvPr/>
            </p:nvGrpSpPr>
            <p:grpSpPr>
              <a:xfrm>
                <a:off x="312738" y="1622875"/>
                <a:ext cx="3997813" cy="3428075"/>
                <a:chOff x="312738" y="1622875"/>
                <a:chExt cx="3997813" cy="3428075"/>
              </a:xfrm>
            </p:grpSpPr>
            <p:grpSp>
              <p:nvGrpSpPr>
                <p:cNvPr id="88" name="Google Shape;88;p17"/>
                <p:cNvGrpSpPr/>
                <p:nvPr/>
              </p:nvGrpSpPr>
              <p:grpSpPr>
                <a:xfrm>
                  <a:off x="312738" y="1622875"/>
                  <a:ext cx="3997813" cy="3428075"/>
                  <a:chOff x="311700" y="1152275"/>
                  <a:chExt cx="3997813" cy="3428075"/>
                </a:xfrm>
              </p:grpSpPr>
              <p:sp>
                <p:nvSpPr>
                  <p:cNvPr id="89" name="Google Shape;89;p17"/>
                  <p:cNvSpPr/>
                  <p:nvPr/>
                </p:nvSpPr>
                <p:spPr>
                  <a:xfrm>
                    <a:off x="313813" y="1152500"/>
                    <a:ext cx="3995675" cy="1700050"/>
                  </a:xfrm>
                  <a:custGeom>
                    <a:rect b="b" l="l" r="r" t="t"/>
                    <a:pathLst>
                      <a:path extrusionOk="0" h="68002" w="159827">
                        <a:moveTo>
                          <a:pt x="0" y="0"/>
                        </a:moveTo>
                        <a:lnTo>
                          <a:pt x="159827" y="0"/>
                        </a:lnTo>
                        <a:lnTo>
                          <a:pt x="159827" y="68002"/>
                        </a:lnTo>
                        <a:lnTo>
                          <a:pt x="80130" y="68002"/>
                        </a:lnTo>
                        <a:close/>
                      </a:path>
                    </a:pathLst>
                  </a:custGeom>
                  <a:solidFill>
                    <a:srgbClr val="F5F5F2"/>
                  </a:solidFill>
                  <a:ln cap="flat" cmpd="sng" w="19050">
                    <a:solidFill>
                      <a:srgbClr val="EEDCC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90" name="Google Shape;90;p17"/>
                  <p:cNvSpPr/>
                  <p:nvPr/>
                </p:nvSpPr>
                <p:spPr>
                  <a:xfrm>
                    <a:off x="313813" y="2860700"/>
                    <a:ext cx="3995700" cy="1719650"/>
                  </a:xfrm>
                  <a:custGeom>
                    <a:rect b="b" l="l" r="r" t="t"/>
                    <a:pathLst>
                      <a:path extrusionOk="0" h="68786" w="159828">
                        <a:moveTo>
                          <a:pt x="0" y="68786"/>
                        </a:moveTo>
                        <a:lnTo>
                          <a:pt x="159828" y="68786"/>
                        </a:lnTo>
                        <a:lnTo>
                          <a:pt x="159828" y="0"/>
                        </a:lnTo>
                        <a:lnTo>
                          <a:pt x="80222" y="0"/>
                        </a:lnTo>
                        <a:close/>
                      </a:path>
                    </a:pathLst>
                  </a:custGeom>
                  <a:solidFill>
                    <a:srgbClr val="F5F5F2"/>
                  </a:solidFill>
                  <a:ln cap="flat" cmpd="sng" w="19050">
                    <a:solidFill>
                      <a:srgbClr val="EEDCC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  <p:sp>
                <p:nvSpPr>
                  <p:cNvPr id="91" name="Google Shape;91;p17"/>
                  <p:cNvSpPr/>
                  <p:nvPr/>
                </p:nvSpPr>
                <p:spPr>
                  <a:xfrm>
                    <a:off x="311700" y="1152275"/>
                    <a:ext cx="1992375" cy="3416775"/>
                  </a:xfrm>
                  <a:custGeom>
                    <a:rect b="b" l="l" r="r" t="t"/>
                    <a:pathLst>
                      <a:path extrusionOk="0" h="136671" w="79695">
                        <a:moveTo>
                          <a:pt x="0" y="0"/>
                        </a:moveTo>
                        <a:lnTo>
                          <a:pt x="0" y="136671"/>
                        </a:lnTo>
                        <a:lnTo>
                          <a:pt x="79695" y="68161"/>
                        </a:lnTo>
                        <a:close/>
                      </a:path>
                    </a:pathLst>
                  </a:custGeom>
                  <a:solidFill>
                    <a:srgbClr val="F5F5F2"/>
                  </a:solidFill>
                  <a:ln cap="flat" cmpd="sng" w="9525">
                    <a:solidFill>
                      <a:srgbClr val="EEDCC8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sp>
            </p:grpSp>
            <p:sp>
              <p:nvSpPr>
                <p:cNvPr id="92" name="Google Shape;92;p17"/>
                <p:cNvSpPr txBox="1"/>
                <p:nvPr/>
              </p:nvSpPr>
              <p:spPr>
                <a:xfrm>
                  <a:off x="515900" y="2658975"/>
                  <a:ext cx="1212900" cy="157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Product/Service:</a:t>
                  </a:r>
                  <a:endParaRPr b="1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900">
                      <a:solidFill>
                        <a:schemeClr val="dk2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What are you offering?</a:t>
                  </a:r>
                  <a:endParaRPr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3" name="Google Shape;93;p17"/>
              <p:cNvSpPr txBox="1"/>
              <p:nvPr/>
            </p:nvSpPr>
            <p:spPr>
              <a:xfrm>
                <a:off x="1609400" y="1782150"/>
                <a:ext cx="2505600" cy="141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Gains Creators:</a:t>
                </a:r>
                <a:endParaRPr b="1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How does it deliver or enables desired gains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p17"/>
            <p:cNvSpPr txBox="1"/>
            <p:nvPr/>
          </p:nvSpPr>
          <p:spPr>
            <a:xfrm>
              <a:off x="1641015" y="3357825"/>
              <a:ext cx="2505600" cy="15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Pain Relievers</a:t>
              </a:r>
              <a:endParaRPr b="1"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How does your product address key pains?</a:t>
              </a:r>
              <a:endParaRPr sz="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7"/>
          <p:cNvGrpSpPr/>
          <p:nvPr/>
        </p:nvGrpSpPr>
        <p:grpSpPr>
          <a:xfrm>
            <a:off x="4408355" y="836722"/>
            <a:ext cx="4848000" cy="4848000"/>
            <a:chOff x="4408355" y="912922"/>
            <a:chExt cx="4848000" cy="4848000"/>
          </a:xfrm>
        </p:grpSpPr>
        <p:grpSp>
          <p:nvGrpSpPr>
            <p:cNvPr id="96" name="Google Shape;96;p17"/>
            <p:cNvGrpSpPr/>
            <p:nvPr/>
          </p:nvGrpSpPr>
          <p:grpSpPr>
            <a:xfrm>
              <a:off x="4408355" y="912922"/>
              <a:ext cx="4848000" cy="4848000"/>
              <a:chOff x="4408355" y="912922"/>
              <a:chExt cx="4848000" cy="484800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5118300" y="1622875"/>
                <a:ext cx="3428100" cy="3428100"/>
              </a:xfrm>
              <a:prstGeom prst="ellipse">
                <a:avLst/>
              </a:prstGeom>
              <a:solidFill>
                <a:srgbClr val="F5F5F2"/>
              </a:solidFill>
              <a:ln cap="flat" cmpd="sng" w="19050">
                <a:solidFill>
                  <a:srgbClr val="EEDCC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rot="2700000">
                <a:off x="5118328" y="1622896"/>
                <a:ext cx="3428054" cy="3428054"/>
              </a:xfrm>
              <a:prstGeom prst="pie">
                <a:avLst>
                  <a:gd fmla="val 0" name="adj1"/>
                  <a:gd fmla="val 16200000" name="adj2"/>
                </a:avLst>
              </a:prstGeom>
              <a:solidFill>
                <a:srgbClr val="F5F5F2"/>
              </a:solidFill>
              <a:ln cap="flat" cmpd="sng" w="19050">
                <a:solidFill>
                  <a:srgbClr val="EEDCC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9" name="Google Shape;99;p17"/>
              <p:cNvCxnSpPr/>
              <p:nvPr/>
            </p:nvCxnSpPr>
            <p:spPr>
              <a:xfrm rot="10800000">
                <a:off x="5118300" y="3336925"/>
                <a:ext cx="1725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EEDCC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0" name="Google Shape;100;p17"/>
            <p:cNvGrpSpPr/>
            <p:nvPr/>
          </p:nvGrpSpPr>
          <p:grpSpPr>
            <a:xfrm>
              <a:off x="5732325" y="1916275"/>
              <a:ext cx="2663226" cy="2694400"/>
              <a:chOff x="5732325" y="1916275"/>
              <a:chExt cx="2663226" cy="2694400"/>
            </a:xfrm>
          </p:grpSpPr>
          <p:sp>
            <p:nvSpPr>
              <p:cNvPr id="101" name="Google Shape;101;p17"/>
              <p:cNvSpPr txBox="1"/>
              <p:nvPr/>
            </p:nvSpPr>
            <p:spPr>
              <a:xfrm>
                <a:off x="5732325" y="1916275"/>
                <a:ext cx="1865400" cy="99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Gains: </a:t>
                </a:r>
                <a:endParaRPr b="1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outcomes or benefits do they want?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7"/>
              <p:cNvSpPr txBox="1"/>
              <p:nvPr/>
            </p:nvSpPr>
            <p:spPr>
              <a:xfrm>
                <a:off x="5732325" y="3668675"/>
                <a:ext cx="1865400" cy="94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Pains:</a:t>
                </a: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b="1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annoys, blocks, or risks them?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7"/>
              <p:cNvSpPr txBox="1"/>
              <p:nvPr/>
            </p:nvSpPr>
            <p:spPr>
              <a:xfrm>
                <a:off x="7321251" y="2547313"/>
                <a:ext cx="1074300" cy="157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Jobs-to-be-done</a:t>
                </a:r>
                <a:endParaRPr b="1"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>
                    <a:solidFill>
                      <a:schemeClr val="dk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are they trying to get done? Whether it’s functional, emotional</a:t>
                </a:r>
                <a:endParaRPr sz="9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4" name="Google Shape;104;p17"/>
          <p:cNvCxnSpPr/>
          <p:nvPr/>
        </p:nvCxnSpPr>
        <p:spPr>
          <a:xfrm>
            <a:off x="3852575" y="3260713"/>
            <a:ext cx="527400" cy="0"/>
          </a:xfrm>
          <a:prstGeom prst="straightConnector1">
            <a:avLst/>
          </a:prstGeom>
          <a:noFill/>
          <a:ln cap="flat" cmpd="sng" w="19050">
            <a:solidFill>
              <a:srgbClr val="EEDCC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/>
          <p:nvPr/>
        </p:nvCxnSpPr>
        <p:spPr>
          <a:xfrm rot="10800000">
            <a:off x="4591625" y="3260725"/>
            <a:ext cx="527400" cy="0"/>
          </a:xfrm>
          <a:prstGeom prst="straightConnector1">
            <a:avLst/>
          </a:prstGeom>
          <a:noFill/>
          <a:ln cap="flat" cmpd="sng" w="19050">
            <a:solidFill>
              <a:srgbClr val="EEDCC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311700" y="121925"/>
            <a:ext cx="579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Transfer the information from the table to the diagram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 Profile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Customer’s Jobs-to-be-done</a:t>
            </a:r>
            <a:endParaRPr b="1"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List the tasks, problems, or goals your customer is trying to accomplish.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Include functional jobs (concrete tasks), emotional jobs (how they want to feel), and social jobs (how they want to be perceived).</a:t>
            </a:r>
            <a:endParaRPr/>
          </a:p>
        </p:txBody>
      </p:sp>
      <p:sp>
        <p:nvSpPr>
          <p:cNvPr id="118" name="Google Shape;118;p19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does a successful day look like for them?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 they need to get done to succeed professionally or personally?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your customer’s jobs-to-be-done, what they’re trying to achieve or accomplish in a given situation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Customer’s Pains</a:t>
            </a:r>
            <a:endParaRPr b="1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Document the blockers, frustrations, obstacles, or risks customers experience in getting their jobs done.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Include negative consequences or bad outcomes they are worried about.</a:t>
            </a:r>
            <a:endParaRPr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makes their work slow, stressful, or costly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are they afraid of messing up or losing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customer’s frustrations and risks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Customer’s Gains</a:t>
            </a:r>
            <a:endParaRPr b="1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Content: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Outline desired outcomes, benefits, or aspirations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Include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both expected and non-expected gains, namely basic expectations and surprising outcomes.</a:t>
            </a:r>
            <a:endParaRPr/>
          </a:p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4832400" y="1387025"/>
            <a:ext cx="3999900" cy="31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Answer These Questions:</a:t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does “better” look like to them?</a:t>
            </a: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Are these emotional gains, like peace of mind, status, or confidence?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What would they consider a 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pleasant</a:t>
            </a:r>
            <a:r>
              <a:rPr lang="en" sz="12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surprise? </a:t>
            </a:r>
            <a:endParaRPr sz="12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11700" y="1017725"/>
            <a:ext cx="785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what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your customer really wants.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