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58" r:id="rId5"/>
    <p:sldId id="292" r:id="rId6"/>
    <p:sldId id="259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3" r:id="rId26"/>
    <p:sldId id="280" r:id="rId27"/>
    <p:sldId id="282" r:id="rId28"/>
    <p:sldId id="283" r:id="rId29"/>
    <p:sldId id="284" r:id="rId30"/>
    <p:sldId id="285" r:id="rId31"/>
    <p:sldId id="288" r:id="rId32"/>
    <p:sldId id="286" r:id="rId33"/>
    <p:sldId id="287" r:id="rId34"/>
    <p:sldId id="289" r:id="rId35"/>
    <p:sldId id="290" r:id="rId36"/>
    <p:sldId id="291" r:id="rId37"/>
    <p:sldId id="281" r:id="rId38"/>
    <p:sldId id="261" r:id="rId3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69"/>
  </p:normalViewPr>
  <p:slideViewPr>
    <p:cSldViewPr snapToGrid="0" snapToObjects="1">
      <p:cViewPr varScale="1">
        <p:scale>
          <a:sx n="102" d="100"/>
          <a:sy n="102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DC05-692C-E74A-896E-80D826AD999D}" type="datetimeFigureOut">
              <a:rPr lang="en-ES" smtClean="0"/>
              <a:t>29/11/21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439A-2255-A140-8BF1-5C29D5F5C46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4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439A-2255-A140-8BF1-5C29D5F5C464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51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DFA-610E-E64D-B1E1-0DC5CBB7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581B-5901-F142-8832-5FF30846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BEE0-6D84-E54C-9BAA-8A05A8D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E3AD-23E6-2845-B715-FE1BABD4367A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26A-0E7F-2C4D-92CF-9E1AB63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DE2-1C13-AD4E-B5AE-A5300FB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5EB-A95D-D24D-BC80-18F410C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A43-078F-3045-BFAA-CC211BA8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34-9870-F54B-86B8-18FDA7A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B99-F0A2-554E-AB00-49EC8EF682B7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CFF7-EEBE-264A-8DE9-9BD1212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C83-6683-7C49-9598-19F0F79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22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C029-075E-0341-8EA0-83BCF490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5DE3-05C7-8A48-9304-17EB9A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562-D705-FD4F-913E-F22DFF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DDED-5E92-C842-A990-8B34246F0707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A09B-D586-F940-B701-8DA064E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3D10-27CA-F44A-956E-031C59E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7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525-C2DD-FE4D-B492-D5AD12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4EA1-1D49-D346-A2A4-6A2C9C13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DA6-FF22-474D-9768-AA86F5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2535-6C69-1C45-B1BB-5662901FDB85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D4A-9C67-D845-A79C-411EAF6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F2A-B04D-C147-9B81-236AC0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2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5E9-F8EE-7E40-AE8C-AE3665E4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286-2B0E-1743-9294-C58CCEB2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8484-3F81-6E40-B0C3-E06E804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4E2-215A-E042-978E-8D53D10B4CB1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E07-4305-454E-B384-27FF820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139C-B6AF-B24D-A015-0094EB6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00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18E-AA90-0642-ACF2-2716657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E1A-E921-574C-8434-03C4AF5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AD11-BCD8-A244-90B4-F98800BA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1719-4C23-2747-B878-B727995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F1B1-186B-B744-AF26-96C1155BEBD3}" type="datetime1">
              <a:rPr lang="es-ES_tradnl" smtClean="0"/>
              <a:t>29/11/21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2E1-DF65-4248-B622-51BF22F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83B4-6EE8-724B-A0F1-7E06435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0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0CEC-273B-FD41-BFBD-B668198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B8B-8734-8F44-AF4F-8F637F8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2F95-C6C7-2545-8639-49F4E51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DC5A-DB56-6549-89AE-BBBB96E3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9B53-BDCE-1E4D-8A30-C3902605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DDB8-7FF2-B840-B95E-A09FAA4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9CC-E627-0D49-9997-D2AF4F1252B8}" type="datetime1">
              <a:rPr lang="es-ES_tradnl" smtClean="0"/>
              <a:t>29/11/21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63F34-3C15-3B47-8537-14F28A8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60F-3E85-8548-AEC6-AA833FD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95-68C3-934D-AE4F-A4EEFF4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DA6D-FE05-E241-AEA0-48BC06E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38B3-C24C-0644-AF33-5B3086E9B5A5}" type="datetime1">
              <a:rPr lang="es-ES_tradnl" smtClean="0"/>
              <a:t>29/11/21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51AD-5A7F-BF4B-AF8F-5A1131F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D460-1F21-484E-8EA9-A3FC0AF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81B7B-4139-DA4C-A78C-42B6C0B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550-3D7C-5D4F-910E-9C13E7619C37}" type="datetime1">
              <a:rPr lang="es-ES_tradnl" smtClean="0"/>
              <a:t>29/11/21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2F90-88BA-9448-8790-DC57251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7FE6-99BD-B14E-8705-89527F8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5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F8F-1F65-874C-BDC3-4D36A9EC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262-6D46-9240-9EAD-5FA331C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A692-4B52-E544-820F-75FFAEB9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7AE3-DA39-7744-9B52-9D8F566F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6D41-7438-A94F-B281-4B7362D3B28B}" type="datetime1">
              <a:rPr lang="es-ES_tradnl" smtClean="0"/>
              <a:t>29/11/21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87D3-463C-5E45-A45F-377065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2D35-858C-0647-A557-A082E33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7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877-63AA-D046-A657-964641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79AFA-28D7-C74C-BD4C-95F4D1AC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FF7D-A754-A44E-91B3-7B2200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3F1-BE09-CE4D-A81D-BD11A3C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4878-83DE-7C48-A90B-FDCC442C4A53}" type="datetime1">
              <a:rPr lang="es-ES_tradnl" smtClean="0"/>
              <a:t>29/11/21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7088-E7FB-6F42-91AE-DAE7787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ADC-6DF1-2249-9F2F-8862F3B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1698-08CB-A24E-905D-89692CC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60F5-39F8-0F48-A379-18B37EB2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90F8-ACF3-034C-9D18-874D701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DC7-DC8B-734E-8AE3-A54946DEEA8C}" type="datetime1">
              <a:rPr lang="es-ES_tradnl" smtClean="0"/>
              <a:t>29/11/21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F3D3-2D67-574F-A19A-1106B1A5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7A12-9A26-A64D-9A03-F4C7C551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51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Luis/hour-of-code-uva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dotnet/core/tutorials/top-level-templat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anonymous-type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Luis" TargetMode="External"/><Relationship Id="rId2" Type="http://schemas.openxmlformats.org/officeDocument/2006/relationships/hyperlink" Target="https://twitter.com/rdealbad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hyperlink" Target="https://dotnet.microsoft.com/download/dotnet/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267-7F0D-2644-BF8B-14E919F7D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Hour of Code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EFED-8F74-9045-BE30-F42A91D8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Introducción al lenguage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25780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58-B37A-474F-A19E-3EFB56A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B52-ED69-E240-9EA0-FC15E1B9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Aunque en el taller vamos a usar Visual Studio Code, en realidad solo nos haría falta un navegador Web</a:t>
            </a:r>
          </a:p>
          <a:p>
            <a:r>
              <a:rPr lang="en-ES" dirty="0"/>
              <a:t>Navega a la siguiente aplicación Web</a:t>
            </a:r>
          </a:p>
          <a:p>
            <a:pPr lvl="1"/>
            <a:r>
              <a:rPr lang="en-GB" dirty="0">
                <a:hlinkClick r:id="rId2"/>
              </a:rPr>
              <a:t>https://dotnetfiddle.net</a:t>
            </a:r>
            <a:endParaRPr lang="en-GB" dirty="0"/>
          </a:p>
          <a:p>
            <a:r>
              <a:rPr lang="en-GB" dirty="0" err="1"/>
              <a:t>Escoge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menú</a:t>
            </a:r>
            <a:r>
              <a:rPr lang="en-GB" dirty="0"/>
              <a:t> de la </a:t>
            </a:r>
            <a:r>
              <a:rPr lang="en-GB" dirty="0" err="1"/>
              <a:t>izquierda</a:t>
            </a:r>
            <a:endParaRPr lang="en-GB" dirty="0"/>
          </a:p>
          <a:p>
            <a:pPr lvl="1"/>
            <a:r>
              <a:rPr lang="en-GB" dirty="0"/>
              <a:t>Language &gt; C#</a:t>
            </a:r>
          </a:p>
          <a:p>
            <a:pPr lvl="1"/>
            <a:r>
              <a:rPr lang="en-GB" dirty="0"/>
              <a:t>Project Type &gt; Console</a:t>
            </a:r>
          </a:p>
          <a:p>
            <a:pPr lvl="1"/>
            <a:r>
              <a:rPr lang="en-GB" dirty="0"/>
              <a:t>Compiler &gt; .NET 6</a:t>
            </a:r>
          </a:p>
          <a:p>
            <a:r>
              <a:rPr lang="en-GB" dirty="0" err="1"/>
              <a:t>Ejecuta</a:t>
            </a:r>
            <a:r>
              <a:rPr lang="en-GB" dirty="0"/>
              <a:t> el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pulsando</a:t>
            </a:r>
            <a:r>
              <a:rPr lang="en-GB" dirty="0"/>
              <a:t> 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/>
              <a:t>" </a:t>
            </a:r>
            <a:r>
              <a:rPr lang="en-GB" dirty="0" err="1"/>
              <a:t>en</a:t>
            </a:r>
            <a:r>
              <a:rPr lang="en-GB" dirty="0"/>
              <a:t> el panel superior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604D-2539-4C4E-9D42-0EA01F1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53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EAB-A1A7-5F42-A427-1342332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*.cs y *.csproj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3816-3923-0843-9E7F-22D6B2E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ES" dirty="0"/>
              <a:t> indica que contiene código en C# (C-Sharp)</a:t>
            </a:r>
          </a:p>
          <a:p>
            <a:pPr lvl="1"/>
            <a:r>
              <a:rPr lang="en-ES" dirty="0"/>
              <a:t>Contiene el (poco) código fuente de nuestra aplicación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elloworld.csproj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ES" dirty="0"/>
              <a:t> indica que es un fichero de proyecto (proj) de C# (cs)</a:t>
            </a:r>
          </a:p>
          <a:p>
            <a:pPr lvl="1"/>
            <a:r>
              <a:rPr lang="en-ES" dirty="0"/>
              <a:t>Indica al compilador lo que necesita:</a:t>
            </a:r>
          </a:p>
          <a:p>
            <a:pPr lvl="2"/>
            <a:r>
              <a:rPr lang="en-ES" dirty="0"/>
              <a:t>T</a:t>
            </a:r>
            <a:r>
              <a:rPr lang="en-GB" dirty="0" err="1"/>
              <a:t>i</a:t>
            </a:r>
            <a:r>
              <a:rPr lang="en-ES" dirty="0"/>
              <a:t>po de aplicación que se está compilando</a:t>
            </a:r>
          </a:p>
          <a:p>
            <a:pPr lvl="2"/>
            <a:r>
              <a:rPr lang="en-ES" dirty="0"/>
              <a:t>Versión del SDK de .NET que hay que utilizar</a:t>
            </a:r>
          </a:p>
          <a:p>
            <a:pPr lvl="2"/>
            <a:r>
              <a:rPr lang="en-ES" dirty="0"/>
              <a:t>Ficheros que ha de incluir para compilar (por defecto, todos)</a:t>
            </a:r>
          </a:p>
          <a:p>
            <a:pPr lvl="2"/>
            <a:r>
              <a:rPr lang="en-ES" dirty="0"/>
              <a:t>Características del lenguage para habilitar o deshabilitar</a:t>
            </a:r>
          </a:p>
          <a:p>
            <a:pPr lvl="2"/>
            <a:r>
              <a:rPr lang="en-ES" dirty="0"/>
              <a:t>Pquetes de NuGet que utiliza la aplicación</a:t>
            </a:r>
          </a:p>
          <a:p>
            <a:pPr lvl="2"/>
            <a:r>
              <a:rPr lang="en-ES" dirty="0"/>
              <a:t>¡…y muchas más cosas! (una vez que te adentras en la madriguera del conejo)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9D61D-9D9C-9043-AF16-E15B8C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68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3DF-422D-4549-8CFE-BAD72DD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EB2E-8049-F144-860E-C5558C2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el código de ejemplo hay muchos métodos con la siguiente signatura:</a:t>
            </a:r>
          </a:p>
          <a:p>
            <a:endParaRPr lang="en-ES" dirty="0"/>
          </a:p>
          <a:p>
            <a:r>
              <a:rPr lang="en-ES" dirty="0"/>
              <a:t>Esto le causa problemas al compilador: ¡no sabe cuál es el punto de entrada del programa!</a:t>
            </a:r>
          </a:p>
          <a:p>
            <a:r>
              <a:rPr lang="en-ES" dirty="0"/>
              <a:t>Abre el fichero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/src/src.csproj</a:t>
            </a:r>
            <a:r>
              <a:rPr lang="en-ES" dirty="0"/>
              <a:t> y busca en qué línea se le indica al compilador el auténtico punto de entrada del programa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DF8C-50F3-884A-A6CE-9304E76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12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82AF-2BA0-9B45-A9BB-601A5EB8CFF3}"/>
              </a:ext>
            </a:extLst>
          </p:cNvPr>
          <p:cNvSpPr txBox="1"/>
          <p:nvPr/>
        </p:nvSpPr>
        <p:spPr>
          <a:xfrm>
            <a:off x="2443842" y="2695540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299-DA4E-1545-BCCD-318D2D5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*.sln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7D0-03DC-6541-8BB0-69FB285D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/>
              <a:t>También os podréis encontrar hoy con ficheros *.sln</a:t>
            </a:r>
          </a:p>
          <a:p>
            <a:r>
              <a:rPr lang="en-ES" dirty="0"/>
              <a:t>Son ficheros de solución de Visual Studio (no solo C#)</a:t>
            </a:r>
          </a:p>
          <a:p>
            <a:r>
              <a:rPr lang="en-ES" dirty="0"/>
              <a:t>La jerarquía es sencilla:</a:t>
            </a:r>
          </a:p>
          <a:p>
            <a:pPr lvl="1"/>
            <a:r>
              <a:rPr lang="en-ES" dirty="0"/>
              <a:t>Una solución puede referenciar uno o más proyectos</a:t>
            </a:r>
          </a:p>
          <a:p>
            <a:pPr lvl="1"/>
            <a:r>
              <a:rPr lang="en-ES" dirty="0"/>
              <a:t>Un proyecto representa un artefacto:</a:t>
            </a:r>
          </a:p>
          <a:p>
            <a:pPr lvl="2"/>
            <a:r>
              <a:rPr lang="en-ES" dirty="0"/>
              <a:t>Una aplicación .EXE</a:t>
            </a:r>
          </a:p>
          <a:p>
            <a:pPr lvl="2"/>
            <a:r>
              <a:rPr lang="en-ES" dirty="0"/>
              <a:t>Una biblioteca .DLL</a:t>
            </a:r>
          </a:p>
          <a:p>
            <a:r>
              <a:rPr lang="en-ES" dirty="0"/>
              <a:t>Con dotnet new console no se crea por defecto</a:t>
            </a:r>
          </a:p>
          <a:p>
            <a:r>
              <a:rPr lang="en-ES" dirty="0"/>
              <a:t>En este taller no los vamos a usar (pero pueden aparecer en el de Unity)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A688-7A43-A943-B31D-8BF71BD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487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32E-C538-C040-84FA-74AD796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VSCode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54E7-F43B-6C42-AC5E-A399691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en-ES" dirty="0"/>
              <a:t>Para ejecutar desde Visual Studio Code:</a:t>
            </a:r>
          </a:p>
          <a:p>
            <a:pPr lvl="1"/>
            <a:r>
              <a:rPr lang="en-ES" dirty="0"/>
              <a:t>Opción 1) Busca el menú de “Run &amp; Debug”</a:t>
            </a:r>
          </a:p>
          <a:p>
            <a:pPr lvl="1"/>
            <a:r>
              <a:rPr lang="en-ES" dirty="0"/>
              <a:t>Opción 2) Pulsa F5</a:t>
            </a:r>
          </a:p>
          <a:p>
            <a:r>
              <a:rPr lang="en-ES" dirty="0"/>
              <a:t>VS Code te pedirá añadir los recursos que faltan para automatizar la tarea</a:t>
            </a:r>
          </a:p>
          <a:p>
            <a:pPr lvl="1"/>
            <a:r>
              <a:rPr lang="en-ES" dirty="0"/>
              <a:t>Se creará un directorio llamado .vscode:</a:t>
            </a:r>
          </a:p>
          <a:p>
            <a:pPr lvl="2"/>
            <a:r>
              <a:rPr lang="en-ES" dirty="0"/>
              <a:t>.vscode/launch.json &gt; Información para ejecutar tu aplicación</a:t>
            </a:r>
          </a:p>
          <a:p>
            <a:pPr lvl="2"/>
            <a:r>
              <a:rPr lang="en-ES" dirty="0"/>
              <a:t>.vscode/tasks.json &gt; Información para construir y limpiar los artefactos de tu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EC03-C5AC-5747-91F9-526592A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751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BD8-41F7-1C43-B3A9-1C1020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CLI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5B31-0B77-9048-B0B7-B10A948D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32"/>
          </a:xfrm>
        </p:spPr>
        <p:txBody>
          <a:bodyPr/>
          <a:lstStyle/>
          <a:p>
            <a:r>
              <a:rPr lang="en-ES" dirty="0"/>
              <a:t>El comando "dotnet" es todo lo que necesitas</a:t>
            </a:r>
          </a:p>
          <a:p>
            <a:r>
              <a:rPr lang="en-ES" dirty="0"/>
              <a:t>Por defecto, "dotnet run"...:</a:t>
            </a:r>
          </a:p>
          <a:p>
            <a:pPr lvl="1"/>
            <a:r>
              <a:rPr lang="en-ES" dirty="0"/>
              <a:t>Coge el único fichero *.csproj que haya en el directorio</a:t>
            </a:r>
          </a:p>
          <a:p>
            <a:pPr lvl="1"/>
            <a:r>
              <a:rPr lang="en-ES" dirty="0"/>
              <a:t>Compila el artefacto que represente</a:t>
            </a:r>
          </a:p>
          <a:p>
            <a:pPr lvl="1"/>
            <a:r>
              <a:rPr lang="en-ES" dirty="0"/>
              <a:t>Si el artefacto es una aplicación ejecutable, ¡la ejecuta!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DB-BCBB-1449-956A-30F08A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15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7E573-CEA8-5849-A6B5-35310CEC320F}"/>
              </a:ext>
            </a:extLst>
          </p:cNvPr>
          <p:cNvSpPr txBox="1"/>
          <p:nvPr/>
        </p:nvSpPr>
        <p:spPr>
          <a:xfrm>
            <a:off x="2443842" y="4129994"/>
            <a:ext cx="730431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Las capas de nuestro programa…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16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punto de entrada / método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17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439886" y="399040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16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clase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18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058886" y="3511436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151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espacio de nombres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19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3032465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57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192-07E3-514D-AFC7-51EF0161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52FC-3352-2D45-BC86-EEA588D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Materiales disponibles en GitHub</a:t>
            </a:r>
          </a:p>
          <a:p>
            <a:pPr lvl="1"/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https://github.com/SergioLuis/</a:t>
            </a:r>
            <a:r>
              <a:rPr lang="en-GB" sz="2800" b="1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hour-of-code-uva-2021</a:t>
            </a:r>
            <a:endParaRPr lang="en-GB" sz="2800" b="1" dirty="0">
              <a:latin typeface="Consolas" panose="020B0609020204030204" pitchFamily="49" charset="0"/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slides.pptx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viendo</a:t>
            </a:r>
            <a:endParaRPr lang="en-GB" dirty="0"/>
          </a:p>
          <a:p>
            <a:pPr lvl="1"/>
            <a:r>
              <a:rPr lang="en-GB" dirty="0"/>
              <a:t>Hay </a:t>
            </a:r>
            <a:r>
              <a:rPr lang="en-GB" dirty="0" err="1"/>
              <a:t>diapositivas</a:t>
            </a:r>
            <a:r>
              <a:rPr lang="en-GB" dirty="0"/>
              <a:t> extra con </a:t>
            </a:r>
            <a:r>
              <a:rPr lang="en-GB" dirty="0" err="1"/>
              <a:t>contenido</a:t>
            </a:r>
            <a:r>
              <a:rPr lang="en-GB" dirty="0"/>
              <a:t> que no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taller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El </a:t>
            </a:r>
            <a:r>
              <a:rPr lang="en-GB" dirty="0" err="1"/>
              <a:t>código</a:t>
            </a:r>
            <a:r>
              <a:rPr lang="en-GB" dirty="0"/>
              <a:t> de </a:t>
            </a:r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el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trabajar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DC9B-D6DD-7645-85FE-3F4D2DB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730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Los espacios de nombres que usamos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20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255349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395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¡Nuestro código </a:t>
            </a:r>
            <a:r>
              <a:rPr lang="en-ES" i="1" dirty="0"/>
              <a:t>“útil”</a:t>
            </a:r>
            <a:r>
              <a:rPr lang="en-E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21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875314" y="4697980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30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44D-CB0D-5547-BBA3-4BC08A6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FC1D-3679-3047-89D9-A894C82A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has instalado .NET 6, tu Hello World seguramente tenga un aspecto muy diferente…</a:t>
            </a:r>
          </a:p>
          <a:p>
            <a:r>
              <a:rPr lang="en-ES" dirty="0"/>
              <a:t>Esto no quiere decir que los elementos que te acabamos de enseñar ya no existan – simplemente están implícitos</a:t>
            </a:r>
          </a:p>
          <a:p>
            <a:r>
              <a:rPr lang="en-ES" dirty="0"/>
              <a:t>Aunque ocultar el </a:t>
            </a:r>
            <a:r>
              <a:rPr lang="en-ES" i="1" dirty="0"/>
              <a:t>boilerplate</a:t>
            </a:r>
            <a:r>
              <a:rPr lang="en-ES" dirty="0"/>
              <a:t> es estupendo cuando ya conoces el lenguaje, obviarlo mientras aprendes te oculta información</a:t>
            </a:r>
          </a:p>
          <a:p>
            <a:r>
              <a:rPr lang="en-ES" dirty="0"/>
              <a:t>Aprende más sobre directivas </a:t>
            </a:r>
            <a:r>
              <a:rPr lang="en-ES" i="1" dirty="0"/>
              <a:t>using</a:t>
            </a:r>
            <a:r>
              <a:rPr lang="en-ES" dirty="0"/>
              <a:t> implícitas y </a:t>
            </a:r>
            <a:r>
              <a:rPr lang="en-ES" i="1" dirty="0"/>
              <a:t>top-level statements</a:t>
            </a:r>
            <a:r>
              <a:rPr lang="en-ES" dirty="0"/>
              <a:t>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en-gb</a:t>
            </a:r>
            <a:r>
              <a:rPr lang="en-GB" dirty="0">
                <a:hlinkClick r:id="rId2"/>
              </a:rPr>
              <a:t>/dotnet/core/tutorials/top-level-templates</a:t>
            </a:r>
            <a:endParaRPr lang="en-ES" dirty="0"/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985-D6F9-154A-982F-5ACD320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430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BA9-73ED-484E-B8DA-10186DE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24-CF8A-DA4D-B7A7-4B75F8D4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59"/>
          </a:xfrm>
        </p:spPr>
        <p:txBody>
          <a:bodyPr>
            <a:normAutofit/>
          </a:bodyPr>
          <a:lstStyle/>
          <a:p>
            <a:r>
              <a:rPr lang="en-ES" dirty="0"/>
              <a:t>Vamos a hacer lo siguiente:</a:t>
            </a:r>
          </a:p>
          <a:p>
            <a:pPr lvl="1"/>
            <a:r>
              <a:rPr lang="en-ES" dirty="0"/>
              <a:t>Modificar ligeramente el programa</a:t>
            </a:r>
            <a:endParaRPr lang="en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ES" dirty="0"/>
              <a:t>Poner un punto de interrupción</a:t>
            </a:r>
          </a:p>
          <a:p>
            <a:pPr lvl="2"/>
            <a:r>
              <a:rPr lang="en-ES" dirty="0"/>
              <a:t>Bien activando la “bolita roja” a la izquierda del número de linea con el cursor…</a:t>
            </a:r>
          </a:p>
          <a:p>
            <a:pPr lvl="2"/>
            <a:r>
              <a:rPr lang="en-ES" dirty="0"/>
              <a:t>O pulsando F9 cuando estemos sobre la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73A2-0FDC-7E41-B854-9DF391F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23</a:t>
            </a:fld>
            <a:endParaRPr lang="en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A4F3-544E-8144-97B9-0A03D21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83917"/>
            <a:ext cx="6718300" cy="21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73640B5-2442-8745-8B75-39D5EA9B33BC}"/>
              </a:ext>
            </a:extLst>
          </p:cNvPr>
          <p:cNvSpPr/>
          <p:nvPr/>
        </p:nvSpPr>
        <p:spPr>
          <a:xfrm>
            <a:off x="1691821" y="543820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526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D470-B9ED-0C4A-BCED-4B65994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4BC-E924-B14D-8249-8D93DA88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depurador de .NET es </a:t>
            </a:r>
            <a:r>
              <a:rPr lang="en-ES" b="1" dirty="0"/>
              <a:t>muy</a:t>
            </a:r>
            <a:r>
              <a:rPr lang="en-ES" dirty="0"/>
              <a:t> potente</a:t>
            </a:r>
          </a:p>
          <a:p>
            <a:r>
              <a:rPr lang="en-ES" dirty="0"/>
              <a:t>La siguiente vez que ejecutéis la aplicación con VS Code…</a:t>
            </a:r>
          </a:p>
          <a:p>
            <a:pPr lvl="1"/>
            <a:r>
              <a:rPr lang="en-ES" dirty="0"/>
              <a:t>La ejecución se pausará al llegar al punto de interrupción</a:t>
            </a:r>
          </a:p>
          <a:p>
            <a:pPr lvl="1"/>
            <a:r>
              <a:rPr lang="en-ES" dirty="0"/>
              <a:t>Tendréis la posibilidad de modificar el contador de programa (casi) a voluntad</a:t>
            </a:r>
          </a:p>
          <a:p>
            <a:pPr lvl="1"/>
            <a:r>
              <a:rPr lang="en-ES" dirty="0"/>
              <a:t>Podréis examinar el valor de las variables globales y locales</a:t>
            </a:r>
          </a:p>
          <a:p>
            <a:pPr lvl="1"/>
            <a:r>
              <a:rPr lang="en-ES" dirty="0"/>
              <a:t>¡…podréis modificar en vivo el contenido de dichas variables!</a:t>
            </a:r>
          </a:p>
          <a:p>
            <a:pPr lvl="1"/>
            <a:r>
              <a:rPr lang="en-ES" dirty="0"/>
              <a:t>Y también podréis evaluar expresiones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B4F2-4F3B-1443-AD02-206C7A5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018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BF7-0137-2441-82A4-3A7CB2C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 básico sobre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9BA3-A1B5-504C-BA97-CCB6CA684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Tipos por defecto / Operadores / Control de flujo / Entrada y salida básica / Clases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384F-A069-9440-9280-C5371B80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0978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131"/>
          </a:xfrm>
        </p:spPr>
        <p:txBody>
          <a:bodyPr/>
          <a:lstStyle/>
          <a:p>
            <a:r>
              <a:rPr lang="en-ES" dirty="0"/>
              <a:t>C# es un lenguaje fuertemente tipado</a:t>
            </a:r>
          </a:p>
          <a:p>
            <a:r>
              <a:rPr lang="en-ES" dirty="0"/>
              <a:t>Cada variable y cada constante tiene un tipo declarado</a:t>
            </a:r>
          </a:p>
          <a:p>
            <a:r>
              <a:rPr lang="en-ES" dirty="0"/>
              <a:t>Cada función declara el tipo del valor del retorno, así como el tipo de cada uno de los parámetros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3062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 primitivos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10515599" cy="2520908"/>
          </a:xfrm>
        </p:spPr>
        <p:txBody>
          <a:bodyPr numCol="2">
            <a:norm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yte</a:t>
            </a:r>
          </a:p>
          <a:p>
            <a:r>
              <a:rPr lang="en-GB" dirty="0"/>
              <a:t>s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hort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nteger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ong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loat</a:t>
            </a:r>
          </a:p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ES" i="1" dirty="0"/>
              <a:t>…y algunos más que nos dejamos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27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109D-BD8F-6F47-BF72-31E1E66FB695}"/>
              </a:ext>
            </a:extLst>
          </p:cNvPr>
          <p:cNvSpPr txBox="1"/>
          <p:nvPr/>
        </p:nvSpPr>
        <p:spPr>
          <a:xfrm>
            <a:off x="838200" y="153698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C# define tipos primitivos para representaciones numéricas, de caracteres, de cadenas de caracteres, de valores booleanos…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…y la </a:t>
            </a:r>
            <a:r>
              <a:rPr lang="en-ES" sz="2800" i="1" dirty="0"/>
              <a:t>class library</a:t>
            </a:r>
            <a:r>
              <a:rPr lang="en-ES" sz="2800" dirty="0"/>
              <a:t> de .NET define tipos para representar conceptos un poco más abstractos, como fechas, UUIDs, ventanas temporales…</a:t>
            </a:r>
          </a:p>
        </p:txBody>
      </p:sp>
    </p:spTree>
    <p:extLst>
      <p:ext uri="{BB962C8B-B14F-4D97-AF65-F5344CB8AC3E}">
        <p14:creationId xmlns:p14="http://schemas.microsoft.com/office/powerpoint/2010/main" val="52788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17E3-A1C9-8340-B94C-AFE40E94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527D-82E9-ED4C-9A22-D4143770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ES" dirty="0"/>
              <a:t>En la diapositiva anterior faltan unos cuantos tipos primitivos</a:t>
            </a:r>
          </a:p>
          <a:p>
            <a:r>
              <a:rPr lang="en-ES" dirty="0"/>
              <a:t>Para empezar, faltan las representaciones sin signo de los tipos numéricos:</a:t>
            </a:r>
          </a:p>
          <a:p>
            <a:pPr lvl="1"/>
            <a:r>
              <a:rPr lang="en-ES" dirty="0"/>
              <a:t>De la misma manera que tenemos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ES" dirty="0"/>
              <a:t> para representar enteros de 32 bits con signo…</a:t>
            </a:r>
          </a:p>
          <a:p>
            <a:pPr lvl="1"/>
            <a:r>
              <a:rPr lang="en-ES" dirty="0"/>
              <a:t>…existe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ES" dirty="0"/>
              <a:t> para representar enteros de 32 bits sin signo</a:t>
            </a:r>
          </a:p>
          <a:p>
            <a:r>
              <a:rPr lang="en-ES" dirty="0"/>
              <a:t>Pregunta: mientras que para casi todos los tipos numéricos su variante sin signo empieza por 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ES" dirty="0"/>
              <a:t>’, hay un tipo que se define al revés – la forma menos común es la que sí tiene signo. ¿Podrías descubrir cuál es?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ES" dirty="0">
                <a:solidFill>
                  <a:schemeClr val="bg1"/>
                </a:solidFill>
              </a:rPr>
              <a:t>s sbyte :)</a:t>
            </a:r>
          </a:p>
          <a:p>
            <a:r>
              <a:rPr lang="en-ES" dirty="0"/>
              <a:t>Tienes más información sobre todos los tipos primitivos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-us/dotnet/</a:t>
            </a:r>
            <a:r>
              <a:rPr lang="en-GB" dirty="0" err="1">
                <a:hlinkClick r:id="rId2"/>
              </a:rPr>
              <a:t>csharp</a:t>
            </a:r>
            <a:r>
              <a:rPr lang="en-GB" dirty="0">
                <a:hlinkClick r:id="rId2"/>
              </a:rPr>
              <a:t>/language-reference/</a:t>
            </a:r>
            <a:r>
              <a:rPr lang="en-GB" dirty="0" err="1">
                <a:hlinkClick r:id="rId2"/>
              </a:rPr>
              <a:t>builtin</a:t>
            </a:r>
            <a:r>
              <a:rPr lang="en-GB" dirty="0">
                <a:hlinkClick r:id="rId2"/>
              </a:rPr>
              <a:t>-types/built-in-types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A976-F269-9746-B4C8-37BBFC24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2191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819F-B14D-A044-A4F9-1B86DBB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aritméticos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AFD9-E30B-B148-9524-2D247E43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652"/>
          </a:xfrm>
        </p:spPr>
        <p:txBody>
          <a:bodyPr/>
          <a:lstStyle/>
          <a:p>
            <a:r>
              <a:rPr lang="en-ES" dirty="0"/>
              <a:t>Realizan operaciones aritméticas sobre tipos numéricos (para sorpresa de: nadie)</a:t>
            </a:r>
          </a:p>
          <a:p>
            <a:r>
              <a:rPr lang="en-ES" dirty="0"/>
              <a:t>Los operadores aritméticos pueden ser unarios o binarios</a:t>
            </a:r>
          </a:p>
          <a:p>
            <a:pPr lvl="1"/>
            <a:r>
              <a:rPr lang="en-ES" dirty="0"/>
              <a:t>Unarios: operan sobre una única variable</a:t>
            </a:r>
          </a:p>
          <a:p>
            <a:pPr lvl="1"/>
            <a:r>
              <a:rPr lang="en-ES" dirty="0"/>
              <a:t>Binarios: operan sobre dos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B730-6D48-164E-900D-E303574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29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EE1EF-7EAF-674A-8089-5B410E0FEB8A}"/>
              </a:ext>
            </a:extLst>
          </p:cNvPr>
          <p:cNvSpPr txBox="1"/>
          <p:nvPr/>
        </p:nvSpPr>
        <p:spPr>
          <a:xfrm>
            <a:off x="2443842" y="4118214"/>
            <a:ext cx="7304315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a++; // Operador unario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a + b; // Operador binario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3F5-EF0F-F942-9F96-C7144B4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nosotros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B0F-3408-5946-A9C3-1E08E30D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sz="3200" b="1" dirty="0"/>
              <a:t>Rubén de Alba</a:t>
            </a:r>
            <a:r>
              <a:rPr lang="en-ES" dirty="0"/>
              <a:t> – Senior Software Engineer @ Unity Technologies</a:t>
            </a:r>
          </a:p>
          <a:p>
            <a:r>
              <a:rPr lang="en-ES" sz="3200" b="1" dirty="0"/>
              <a:t>Sergio Luis</a:t>
            </a:r>
            <a:r>
              <a:rPr lang="en-ES" dirty="0"/>
              <a:t> – Software Engineer @ Unity Technologies</a:t>
            </a:r>
          </a:p>
          <a:p>
            <a:endParaRPr lang="en-ES" dirty="0"/>
          </a:p>
          <a:p>
            <a:r>
              <a:rPr lang="en-ES" dirty="0"/>
              <a:t>Plastic SCM – Equipo de Core</a:t>
            </a:r>
          </a:p>
          <a:p>
            <a:r>
              <a:rPr lang="en-ES" dirty="0"/>
              <a:t>C# es nuestro lenguage para </a:t>
            </a:r>
            <a:r>
              <a:rPr lang="en-ES" i="1" dirty="0"/>
              <a:t>casi</a:t>
            </a:r>
            <a:r>
              <a:rPr lang="en-ES" dirty="0"/>
              <a:t> todo</a:t>
            </a:r>
          </a:p>
          <a:p>
            <a:pPr lvl="1"/>
            <a:r>
              <a:rPr lang="en-ES" dirty="0"/>
              <a:t>Plastic SCM (cliente, servidor, GUIs nativas y multiplataforma, plugins…)</a:t>
            </a:r>
          </a:p>
          <a:p>
            <a:pPr lvl="1"/>
            <a:r>
              <a:rPr lang="en-ES" dirty="0"/>
              <a:t>Semantic Merge</a:t>
            </a:r>
          </a:p>
          <a:p>
            <a:pPr lvl="1"/>
            <a:r>
              <a:rPr lang="en-ES" dirty="0"/>
              <a:t>Webs (plasticscm.com / semanticmerge.com)</a:t>
            </a:r>
          </a:p>
          <a:p>
            <a:pPr lvl="1"/>
            <a:r>
              <a:rPr lang="en-ES" dirty="0"/>
              <a:t>DevOps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3705-3D70-E345-B432-F469D083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125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D991-AC9C-3242-B202-6F170A7D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7DA-A8EE-3249-BECE-89B6C649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923"/>
          </a:xfrm>
        </p:spPr>
        <p:txBody>
          <a:bodyPr>
            <a:normAutofit/>
          </a:bodyPr>
          <a:lstStyle/>
          <a:p>
            <a:r>
              <a:rPr lang="en-ES" dirty="0"/>
              <a:t>Son siempre binarios</a:t>
            </a:r>
          </a:p>
          <a:p>
            <a:r>
              <a:rPr lang="en-ES" dirty="0"/>
              <a:t>Los operadores de comparación pueden utilizarse para:</a:t>
            </a:r>
          </a:p>
          <a:p>
            <a:pPr lvl="1"/>
            <a:r>
              <a:rPr lang="en-ES" dirty="0"/>
              <a:t>Determinar la (des)igualdad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 y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ES" dirty="0"/>
              <a:t>)</a:t>
            </a:r>
          </a:p>
          <a:p>
            <a:pPr lvl="1"/>
            <a:r>
              <a:rPr lang="en-ES" dirty="0"/>
              <a:t>Determinar un orden de precedencia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E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EF66-C0E8-B64C-844B-D70FA0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C3477-69C6-1C4E-9212-D84D53713B4E}"/>
              </a:ext>
            </a:extLst>
          </p:cNvPr>
          <p:cNvSpPr txBox="1"/>
          <p:nvPr/>
        </p:nvSpPr>
        <p:spPr>
          <a:xfrm>
            <a:off x="2443842" y="3767485"/>
            <a:ext cx="7304315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== b); // False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b); // True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98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1E0F-AA4B-7C4A-8A0C-688AE57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42E8-52B6-9D4F-BF01-0A350496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216"/>
          </a:xfrm>
        </p:spPr>
        <p:txBody>
          <a:bodyPr/>
          <a:lstStyle/>
          <a:p>
            <a:r>
              <a:rPr lang="en-ES" dirty="0"/>
              <a:t>En Java hay algo completamente prohibidísimo: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A9C5-9BDA-0642-B304-4C5EC948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31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71080-7578-2145-9EDA-E8EB0291D932}"/>
              </a:ext>
            </a:extLst>
          </p:cNvPr>
          <p:cNvSpPr txBox="1"/>
          <p:nvPr/>
        </p:nvSpPr>
        <p:spPr>
          <a:xfrm>
            <a:off x="2443842" y="2464778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a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b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System.out.println(a == b); // False!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98510A-6A06-4A45-9994-210A17B068D4}"/>
              </a:ext>
            </a:extLst>
          </p:cNvPr>
          <p:cNvSpPr txBox="1">
            <a:spLocks/>
          </p:cNvSpPr>
          <p:nvPr/>
        </p:nvSpPr>
        <p:spPr>
          <a:xfrm>
            <a:off x="838200" y="3800044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En C# (en general*) también puedes comparar strings con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':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8B4BA-BAC1-9F42-BB24-D9625554D919}"/>
              </a:ext>
            </a:extLst>
          </p:cNvPr>
          <p:cNvSpPr txBox="1"/>
          <p:nvPr/>
        </p:nvSpPr>
        <p:spPr>
          <a:xfrm>
            <a:off x="2443841" y="4381931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a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b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Console.WriteLine(a == b); // True!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D9E2CE-1BB7-A347-9073-77FF3E8B8A51}"/>
              </a:ext>
            </a:extLst>
          </p:cNvPr>
          <p:cNvSpPr txBox="1">
            <a:spLocks/>
          </p:cNvSpPr>
          <p:nvPr/>
        </p:nvSpPr>
        <p:spPr>
          <a:xfrm>
            <a:off x="838200" y="5659931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ES" sz="1800" i="1" dirty="0"/>
              <a:t>* Hasta que entráis en el maravilloso mundo de los encodings</a:t>
            </a:r>
          </a:p>
        </p:txBody>
      </p:sp>
    </p:spTree>
    <p:extLst>
      <p:ext uri="{BB962C8B-B14F-4D97-AF65-F5344CB8AC3E}">
        <p14:creationId xmlns:p14="http://schemas.microsoft.com/office/powerpoint/2010/main" val="1837523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37A6-1F1A-F341-93A5-F00731E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lógica booleana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0E8-7A03-804C-9ABA-D09F6F80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6818"/>
          </a:xfrm>
        </p:spPr>
        <p:txBody>
          <a:bodyPr>
            <a:normAutofit/>
          </a:bodyPr>
          <a:lstStyle/>
          <a:p>
            <a:r>
              <a:rPr lang="en-ES" dirty="0"/>
              <a:t>De la misma forma que los aritméticos, pueden ser unarios o binarios</a:t>
            </a:r>
          </a:p>
          <a:p>
            <a:pPr lvl="1"/>
            <a:r>
              <a:rPr lang="en-ES" dirty="0"/>
              <a:t>Unarios: negación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lógicos: AND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'), OR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') y OR exclusivo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condicionales: AND condicional (‘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ES" dirty="0"/>
              <a:t>') y OR condicional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E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9C28E-54EE-FD41-A471-B985E50E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32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78347-80BE-B24F-A0EA-2B4BAC673BCF}"/>
              </a:ext>
            </a:extLst>
          </p:cNvPr>
          <p:cNvSpPr txBox="1"/>
          <p:nvPr/>
        </p:nvSpPr>
        <p:spPr>
          <a:xfrm>
            <a:off x="2443842" y="3717380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Will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always run...?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Method_A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Method_A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175-0E2C-DA42-AF3F-6B65AA77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4F92-68BC-FF44-8C1B-0564628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617"/>
          </a:xfrm>
        </p:spPr>
        <p:txBody>
          <a:bodyPr>
            <a:normAutofit/>
          </a:bodyPr>
          <a:lstStyle/>
          <a:p>
            <a:r>
              <a:rPr lang="en-ES" dirty="0"/>
              <a:t>Los operadores de lógica booleana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',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 y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 se pueden utilizar también con tipos numéricos</a:t>
            </a:r>
          </a:p>
          <a:p>
            <a:r>
              <a:rPr lang="en-ES" dirty="0"/>
              <a:t>¿Adivinas cuál es el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A385-D86D-4C4E-B8A7-DED0D8A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33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4F4AB-3CE8-2B44-8F14-7D7230C4450D}"/>
              </a:ext>
            </a:extLst>
          </p:cNvPr>
          <p:cNvSpPr txBox="1"/>
          <p:nvPr/>
        </p:nvSpPr>
        <p:spPr>
          <a:xfrm>
            <a:off x="3829422" y="3535759"/>
            <a:ext cx="453315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4;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 = 5;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| b;</a:t>
            </a:r>
          </a:p>
        </p:txBody>
      </p:sp>
    </p:spTree>
    <p:extLst>
      <p:ext uri="{BB962C8B-B14F-4D97-AF65-F5344CB8AC3E}">
        <p14:creationId xmlns:p14="http://schemas.microsoft.com/office/powerpoint/2010/main" val="287995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BF2-7088-2F40-9301-E9CB258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Control de flujo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BFF6-9BA1-C849-9B46-4D0BE5BE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761"/>
          </a:xfrm>
        </p:spPr>
        <p:txBody>
          <a:bodyPr>
            <a:normAutofit/>
          </a:bodyPr>
          <a:lstStyle/>
          <a:p>
            <a:r>
              <a:rPr lang="en-ES" dirty="0"/>
              <a:t>C# soporta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ES" dirty="0"/>
              <a:t>'</a:t>
            </a:r>
          </a:p>
          <a:p>
            <a:r>
              <a:rPr lang="en-ES" dirty="0"/>
              <a:t>Si lo usas probablemente te hagan un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 ColaDelParo</a:t>
            </a:r>
            <a:r>
              <a:rPr lang="en-ES" dirty="0"/>
              <a:t>' directo</a:t>
            </a:r>
          </a:p>
          <a:p>
            <a:r>
              <a:rPr lang="en-ES" dirty="0"/>
              <a:t>Por lo demás, disponéis de las palabras clave habituales – funcionan como en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17E3-EE17-B344-B03C-951B687B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34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0CB88-8170-F54C-84E7-D15AC488CF3F}"/>
              </a:ext>
            </a:extLst>
          </p:cNvPr>
          <p:cNvSpPr txBox="1"/>
          <p:nvPr/>
        </p:nvSpPr>
        <p:spPr>
          <a:xfrm>
            <a:off x="838199" y="3930323"/>
            <a:ext cx="10515599" cy="20928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if / else if /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58995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9404-5A9F-2F41-B5A3-845B2EA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Entrada y salida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53D8-D8F9-1D45-B6CC-85BB8C14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Existen muchas formas de intercambiar información con una aplicación</a:t>
            </a:r>
          </a:p>
          <a:p>
            <a:r>
              <a:rPr lang="en-ES" dirty="0"/>
              <a:t>La más sencilla es a través de la consola</a:t>
            </a:r>
          </a:p>
          <a:p>
            <a:r>
              <a:rPr lang="en-ES" dirty="0"/>
              <a:t>La clase Console proporciona una amplia variedad de métodos y propiedades para interactuar con la consola</a:t>
            </a:r>
          </a:p>
          <a:p>
            <a:r>
              <a:rPr lang="en-ES" dirty="0"/>
              <a:t>Las dos más usadas son, sin duda:</a:t>
            </a:r>
          </a:p>
          <a:p>
            <a:pPr lvl="1"/>
            <a:r>
              <a:rPr lang="en-ES" dirty="0"/>
              <a:t>Console.WriteLine: escribe en la consola y termina con retorno de línea</a:t>
            </a:r>
          </a:p>
          <a:p>
            <a:pPr lvl="1"/>
            <a:r>
              <a:rPr lang="en-ES" dirty="0"/>
              <a:t>Console.ReadLine: lee desde la consola hasta el siguiente retorno de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35AC-BE98-3241-B6E7-DDCAA43D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339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A81-F459-4848-B3E1-6CEE665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Parseo de datos a tipos primitivos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4817-59BE-DB48-A6F6-4014F1C7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 lo que devuelve Console.ReadLine son strings</a:t>
            </a:r>
          </a:p>
          <a:p>
            <a:r>
              <a:rPr lang="en-ES" dirty="0"/>
              <a:t>¿Cómo convertimos lo leído a un tipo primitivo?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int.Parse(string s) : void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int.TryParse(string s, out int result) : 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833F6-E09C-3E45-81A0-11CE465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25709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ACB-D4BD-EC42-A0AB-98740410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976-C940-6C42-BF16-2DFA0838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94"/>
          </a:xfrm>
        </p:spPr>
        <p:txBody>
          <a:bodyPr>
            <a:normAutofit/>
          </a:bodyPr>
          <a:lstStyle/>
          <a:p>
            <a:r>
              <a:rPr lang="en-ES" dirty="0"/>
              <a:t>C# es un lenguaje fuertemente tipado, no permite </a:t>
            </a:r>
            <a:r>
              <a:rPr lang="en-ES" i="1" dirty="0"/>
              <a:t>tipos anónimos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1E2A-88D5-164B-B226-53EA0EB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37</a:t>
            </a:fld>
            <a:endParaRPr lang="en-ES"/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35AEDF67-54E8-AC41-A48B-98D66813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30" y="2360361"/>
            <a:ext cx="3157339" cy="15054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6BDC1C-6774-9F4D-A840-B9998B3B8242}"/>
              </a:ext>
            </a:extLst>
          </p:cNvPr>
          <p:cNvSpPr txBox="1">
            <a:spLocks/>
          </p:cNvSpPr>
          <p:nvPr/>
        </p:nvSpPr>
        <p:spPr>
          <a:xfrm>
            <a:off x="838199" y="3961853"/>
            <a:ext cx="10515600" cy="215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Los tipos anónimos permiten encapsular propiedades de solo lectura en un objeto sin tener que definir antes una clase para dicho objeto</a:t>
            </a:r>
          </a:p>
          <a:p>
            <a:r>
              <a:rPr lang="en-ES" dirty="0"/>
              <a:t>Aprende más sobre los tipos anónimos aquí: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docs.microsoft.com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-us/dotnet/</a:t>
            </a:r>
            <a:r>
              <a:rPr lang="en-GB" dirty="0" err="1">
                <a:hlinkClick r:id="rId3"/>
              </a:rPr>
              <a:t>csharp</a:t>
            </a:r>
            <a:r>
              <a:rPr lang="en-GB" dirty="0">
                <a:hlinkClick r:id="rId3"/>
              </a:rPr>
              <a:t>/fundamentals/types/anonymous-types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266951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F85-40BB-BB40-8545-FE58638D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¡Gracias!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C132-69D1-1C44-B6E9-57D70FAB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714" y="5735637"/>
            <a:ext cx="9144000" cy="903514"/>
          </a:xfrm>
        </p:spPr>
        <p:txBody>
          <a:bodyPr anchor="b"/>
          <a:lstStyle/>
          <a:p>
            <a:pPr algn="r"/>
            <a:r>
              <a:rPr lang="en-ES" dirty="0"/>
              <a:t>Rubén de Alba de Andrés - @</a:t>
            </a:r>
            <a:r>
              <a:rPr lang="en-ES" dirty="0">
                <a:hlinkClick r:id="rId2"/>
              </a:rPr>
              <a:t>rdealbad</a:t>
            </a:r>
            <a:endParaRPr lang="en-ES" dirty="0"/>
          </a:p>
          <a:p>
            <a:pPr algn="r"/>
            <a:r>
              <a:rPr lang="en-ES" dirty="0"/>
              <a:t>Sergio Luis Para - @</a:t>
            </a:r>
            <a:r>
              <a:rPr lang="en-ES" dirty="0">
                <a:hlinkClick r:id="rId3"/>
              </a:rPr>
              <a:t>S_Luis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7064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00F-E884-424E-805E-FE05B80F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el lenguage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561-B7E9-C040-8F79-B282DBB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2000 – Comienza el desarrollo de C# en Microsoft</a:t>
            </a:r>
          </a:p>
          <a:p>
            <a:r>
              <a:rPr lang="en-ES" dirty="0"/>
              <a:t>2004 – Aparece Mono, una re-implementación Open Source</a:t>
            </a:r>
          </a:p>
          <a:p>
            <a:pPr lvl="1"/>
            <a:r>
              <a:rPr lang="en-ES" dirty="0"/>
              <a:t>Mono lleva compatibilidad .NET a GNU/Linux, Mac OS X, Android e iOS</a:t>
            </a:r>
          </a:p>
          <a:p>
            <a:r>
              <a:rPr lang="en-ES" dirty="0"/>
              <a:t>2014 – Aparece la Fundación .NET: cambio al Open Source</a:t>
            </a:r>
          </a:p>
          <a:p>
            <a:r>
              <a:rPr lang="en-ES" dirty="0"/>
              <a:t>2016 – Microsoft compra Xamarin, principal contribuidora de Mono</a:t>
            </a:r>
          </a:p>
          <a:p>
            <a:pPr lvl="1"/>
            <a:r>
              <a:rPr lang="en-ES" dirty="0"/>
              <a:t>Aparecen .NET Standard y .NET Core</a:t>
            </a:r>
          </a:p>
          <a:p>
            <a:pPr lvl="1"/>
            <a:r>
              <a:rPr lang="en-ES" dirty="0"/>
              <a:t>El soporte multiplataforma se afianza</a:t>
            </a:r>
          </a:p>
          <a:p>
            <a:pPr lvl="1"/>
            <a:r>
              <a:rPr lang="en-ES" dirty="0"/>
              <a:t>Se unifican las familias Mono / .NET Core / .NET Framework =&gt; Todo es .NET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DC68-C41E-B044-BCD7-433EA5C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78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5B86-1A62-D54E-B3B4-E66087F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primer programa en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0E32-B678-7C42-A182-6760EA4CB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46E-CDAD-4942-9DE1-B3D61CDB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48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D3-E3F5-1044-8E09-9D4FC7C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Instalar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A051-412C-AC41-B554-737C14F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>
            <a:normAutofit lnSpcReduction="10000"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Descargar .NET 5 o 6 desde el sitio Web oficial de Microsoft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https://dotnet.microsoft.com/download/dotnet/5.0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https://dotnet.microsoft.com/download/dotnet/6.0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Ejecutar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instalador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descargado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los pasos del gestor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GNU/Linux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una terminal 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el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toolchain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DB3-C268-504F-80E8-16E0ECC24870}"/>
              </a:ext>
            </a:extLst>
          </p:cNvPr>
          <p:cNvSpPr txBox="1"/>
          <p:nvPr/>
        </p:nvSpPr>
        <p:spPr>
          <a:xfrm>
            <a:off x="2656114" y="4423908"/>
            <a:ext cx="687977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--version</a:t>
            </a:r>
          </a:p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6.0.100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81B5-891F-0C48-99E2-87A1861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08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079D-9754-7049-A0ED-445DD51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Crear un proyecto de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2182-9D64-0445-B560-B49F7FA8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0444"/>
          </a:xfrm>
        </p:spPr>
        <p:txBody>
          <a:bodyPr/>
          <a:lstStyle/>
          <a:p>
            <a:r>
              <a:rPr lang="en-ES" dirty="0"/>
              <a:t>Crear un nuevo directorio llamado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ES" dirty="0"/>
              <a:t>”</a:t>
            </a:r>
          </a:p>
          <a:p>
            <a:r>
              <a:rPr lang="en-ES" dirty="0"/>
              <a:t>Navegar dentro del directorio en la terminal</a:t>
            </a:r>
          </a:p>
          <a:p>
            <a:r>
              <a:rPr lang="en-ES" dirty="0"/>
              <a:t>Ejecutar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console</a:t>
            </a:r>
            <a:r>
              <a:rPr lang="en-E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48F-0FAD-5A42-AF1C-47CD52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BBF08-E197-0A4F-A66D-3FA95BF70B42}"/>
              </a:ext>
            </a:extLst>
          </p:cNvPr>
          <p:cNvSpPr txBox="1"/>
          <p:nvPr/>
        </p:nvSpPr>
        <p:spPr>
          <a:xfrm>
            <a:off x="968828" y="3461008"/>
            <a:ext cx="10254343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mkdir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new console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"Console App" was created successfully.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post-creation actions...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'dotnet restore' on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Determining projects to restore...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Restored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 194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succeeded.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5A0-9F74-6D44-B501-EC87C0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665E-71A6-524A-A39F-98AB90F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404"/>
          </a:xfrm>
        </p:spPr>
        <p:txBody>
          <a:bodyPr>
            <a:normAutofit/>
          </a:bodyPr>
          <a:lstStyle/>
          <a:p>
            <a:r>
              <a:rPr lang="en-ES" dirty="0"/>
              <a:t>Con .NET se pueden crear muchos tipos de proyectos distintos</a:t>
            </a:r>
          </a:p>
          <a:p>
            <a:pPr lvl="1"/>
            <a:r>
              <a:rPr lang="en-ES" dirty="0"/>
              <a:t>Aplicaciones de consola</a:t>
            </a:r>
          </a:p>
          <a:p>
            <a:pPr lvl="1"/>
            <a:r>
              <a:rPr lang="en-ES" dirty="0"/>
              <a:t>Bibliotecas para compartir código entre aplicaciones</a:t>
            </a:r>
          </a:p>
          <a:p>
            <a:pPr lvl="1"/>
            <a:r>
              <a:rPr lang="en-ES" dirty="0"/>
              <a:t>Páginas Web y API RESTs con ASP.NET y Razor</a:t>
            </a:r>
          </a:p>
          <a:p>
            <a:pPr lvl="1"/>
            <a:r>
              <a:rPr lang="en-ES" dirty="0"/>
              <a:t>Tests unitarios con NUnit, xUnit…</a:t>
            </a:r>
          </a:p>
          <a:p>
            <a:r>
              <a:rPr lang="en-ES" dirty="0"/>
              <a:t>Ejecuta "dotnet new --list" y comprueba qué puedes crear por defecto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9265-E796-C843-A5C8-229E087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8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C264-4B7B-B945-98F6-5A78C5FDE92E}"/>
              </a:ext>
            </a:extLst>
          </p:cNvPr>
          <p:cNvSpPr txBox="1"/>
          <p:nvPr/>
        </p:nvSpPr>
        <p:spPr>
          <a:xfrm>
            <a:off x="2041071" y="5313302"/>
            <a:ext cx="8109857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--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E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8D1-3C9E-E44C-A9C3-51E9DBF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Abrir el directorio en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640B-B659-F949-97B8-8EC95AE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89917"/>
          </a:xfrm>
        </p:spPr>
        <p:txBody>
          <a:bodyPr>
            <a:normAutofit fontScale="92500"/>
          </a:bodyPr>
          <a:lstStyle/>
          <a:p>
            <a:r>
              <a:rPr lang="en-ES" dirty="0"/>
              <a:t>Existen varios IDEs capaces de entenderse con C# y .NET</a:t>
            </a:r>
          </a:p>
          <a:p>
            <a:pPr lvl="1"/>
            <a:r>
              <a:rPr lang="en-ES" dirty="0"/>
              <a:t>Visual Studio</a:t>
            </a:r>
          </a:p>
          <a:p>
            <a:pPr lvl="1"/>
            <a:r>
              <a:rPr lang="en-ES" dirty="0"/>
              <a:t>JetBrains Rider</a:t>
            </a:r>
          </a:p>
          <a:p>
            <a:pPr lvl="1"/>
            <a:r>
              <a:rPr lang="en-ES" dirty="0"/>
              <a:t>Kite</a:t>
            </a:r>
          </a:p>
          <a:p>
            <a:pPr lvl="1"/>
            <a:r>
              <a:rPr lang="en-ES" dirty="0"/>
              <a:t>LINQ Pad</a:t>
            </a:r>
          </a:p>
          <a:p>
            <a:pPr lvl="1"/>
            <a:r>
              <a:rPr lang="en-ES" dirty="0"/>
              <a:t>…el bloc de notas y mucha paciencia…</a:t>
            </a:r>
          </a:p>
          <a:p>
            <a:r>
              <a:rPr lang="en-ES" dirty="0"/>
              <a:t>En este taller usaremos Visual Studio Code con la extensión OmniSharp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7A9A-D842-9B40-8ABE-7A1CECF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9</a:t>
            </a:fld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83DD-960F-3444-AAE5-B4574006247C}"/>
              </a:ext>
            </a:extLst>
          </p:cNvPr>
          <p:cNvSpPr txBox="1"/>
          <p:nvPr/>
        </p:nvSpPr>
        <p:spPr>
          <a:xfrm>
            <a:off x="2443842" y="4750481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 Studio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File &gt; Open Folder...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2151</Words>
  <Application>Microsoft Macintosh PowerPoint</Application>
  <PresentationFormat>Widescreen</PresentationFormat>
  <Paragraphs>289</Paragraphs>
  <Slides>38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Hour of Code 2021</vt:lpstr>
      <vt:lpstr>Sobre este taller</vt:lpstr>
      <vt:lpstr>Un poco sobre nosotros</vt:lpstr>
      <vt:lpstr>Un poco sobre el lenguage</vt:lpstr>
      <vt:lpstr>Nuestro primer programa en C#</vt:lpstr>
      <vt:lpstr>Instalar .NET</vt:lpstr>
      <vt:lpstr>Crear un proyecto de consola</vt:lpstr>
      <vt:lpstr>Ejercicio de amplicación (I)</vt:lpstr>
      <vt:lpstr>Abrir el directorio en VS Code</vt:lpstr>
      <vt:lpstr>Ejercicio de ampliación (II)</vt:lpstr>
      <vt:lpstr>Ficheros *.cs y *.csproj</vt:lpstr>
      <vt:lpstr>Ejercicio de ampliación (IV)</vt:lpstr>
      <vt:lpstr>Ficheros *.sln</vt:lpstr>
      <vt:lpstr>Ejecutar desde VSCode</vt:lpstr>
      <vt:lpstr>Ejecutar desde CLI</vt:lpstr>
      <vt:lpstr>Las capas de nuestro programa…</vt:lpstr>
      <vt:lpstr>El punto de entrada / método principal</vt:lpstr>
      <vt:lpstr>La clase principal</vt:lpstr>
      <vt:lpstr>Nuestro espacio de nombres</vt:lpstr>
      <vt:lpstr>Los espacios de nombres que usamos</vt:lpstr>
      <vt:lpstr>¡Nuestro código “útil”!</vt:lpstr>
      <vt:lpstr>Ejercicio de ampliación (IV)</vt:lpstr>
      <vt:lpstr>Depurando la aplicación (I)</vt:lpstr>
      <vt:lpstr>Depurando la aplicación (II)</vt:lpstr>
      <vt:lpstr>Lo básico sobre C#</vt:lpstr>
      <vt:lpstr>Tipos</vt:lpstr>
      <vt:lpstr>Tipos primitivos</vt:lpstr>
      <vt:lpstr>Ejercicio de ampliación (V)</vt:lpstr>
      <vt:lpstr>Operadores aritméticos</vt:lpstr>
      <vt:lpstr>Operadores de comparación (I)</vt:lpstr>
      <vt:lpstr>Operadores de comparación (II)</vt:lpstr>
      <vt:lpstr>Operadores de lógica booleana</vt:lpstr>
      <vt:lpstr>Ejercicio de ampliación (VI)</vt:lpstr>
      <vt:lpstr>Control de flujo</vt:lpstr>
      <vt:lpstr>Entrada y salida básica</vt:lpstr>
      <vt:lpstr>Parseo de datos a tipos primitivos</vt:lpstr>
      <vt:lpstr>Ejercicio de ampliación (VI)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2021</dc:title>
  <dc:creator>Sergio Luis</dc:creator>
  <cp:lastModifiedBy>Sergio Luis</cp:lastModifiedBy>
  <cp:revision>60</cp:revision>
  <dcterms:created xsi:type="dcterms:W3CDTF">2021-11-27T16:25:18Z</dcterms:created>
  <dcterms:modified xsi:type="dcterms:W3CDTF">2021-11-30T00:11:20Z</dcterms:modified>
</cp:coreProperties>
</file>