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79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61" r:id="rId25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6DC05-692C-E74A-896E-80D826AD999D}" type="datetimeFigureOut">
              <a:rPr lang="en-ES" smtClean="0"/>
              <a:t>27/11/21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7439A-2255-A140-8BF1-5C29D5F5C46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6422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7439A-2255-A140-8BF1-5C29D5F5C464}" type="slidenum">
              <a:rPr lang="en-ES" smtClean="0"/>
              <a:t>8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15181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EDFA-610E-E64D-B1E1-0DC5CBB7B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7581B-5901-F142-8832-5FF30846F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BEE0-6D84-E54C-9BAA-8A05A8D4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E3AD-23E6-2845-B715-FE1BABD4367A}" type="datetime1">
              <a:rPr lang="es-ES_tradnl" smtClean="0"/>
              <a:t>27/11/21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1026A-0E7F-2C4D-92CF-9E1AB631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30DE2-1C13-AD4E-B5AE-A5300FB1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844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25EB-A95D-D24D-BC80-18F410C5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60A43-078F-3045-BFAA-CC211BA86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17634-9870-F54B-86B8-18FDA7AB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5B99-F0A2-554E-AB00-49EC8EF682B7}" type="datetime1">
              <a:rPr lang="es-ES_tradnl" smtClean="0"/>
              <a:t>27/11/21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5CFF7-EEBE-264A-8DE9-9BD12122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F4C83-6683-7C49-9598-19F0F79B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1229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9C029-075E-0341-8EA0-83BCF4900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05DE3-05C7-8A48-9304-17EB9AB42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7E562-D705-FD4F-913E-F22DFFE1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DDED-5E92-C842-A990-8B34246F0707}" type="datetime1">
              <a:rPr lang="es-ES_tradnl" smtClean="0"/>
              <a:t>27/11/21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EA09B-D586-F940-B701-8DA064E5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3D10-27CA-F44A-956E-031C59E7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4730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5525-C2DD-FE4D-B492-D5AD1278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44EA1-1D49-D346-A2A4-6A2C9C134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FBDA6-FF22-474D-9768-AA86F536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2535-6C69-1C45-B1BB-5662901FDB85}" type="datetime1">
              <a:rPr lang="es-ES_tradnl" smtClean="0"/>
              <a:t>27/11/21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C9D4A-9C67-D845-A79C-411EAF66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5DF2A-B04D-C147-9B81-236AC0CD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1023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45E9-F8EE-7E40-AE8C-AE3665E4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96286-2B0E-1743-9294-C58CCEB29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58484-3F81-6E40-B0C3-E06E8047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4E2-215A-E042-978E-8D53D10B4CB1}" type="datetime1">
              <a:rPr lang="es-ES_tradnl" smtClean="0"/>
              <a:t>27/11/21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4E07-4305-454E-B384-27FF8202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139C-B6AF-B24D-A015-0094EB63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0005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1718E-AA90-0642-ACF2-2716657B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CE1A-E921-574C-8434-03C4AF54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0AD11-BCD8-A244-90B4-F98800BA6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21719-4C23-2747-B878-B7279950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F1B1-186B-B744-AF26-96C1155BEBD3}" type="datetime1">
              <a:rPr lang="es-ES_tradnl" smtClean="0"/>
              <a:t>27/11/21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2B2E1-DF65-4248-B622-51BF22F1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183B4-6EE8-724B-A0F1-7E06435E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8091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0CEC-273B-FD41-BFBD-B6681984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27B8B-8734-8F44-AF4F-8F637F80D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E2F95-C6C7-2545-8639-49F4E513B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0DC5A-DB56-6549-89AE-BBBB96E31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E9B53-BDCE-1E4D-8A30-C39026058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5DDB8-7FF2-B840-B95E-A09FAA44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29CC-E627-0D49-9997-D2AF4F1252B8}" type="datetime1">
              <a:rPr lang="es-ES_tradnl" smtClean="0"/>
              <a:t>27/11/21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63F34-3C15-3B47-8537-14F28A88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CE60F-3E85-8548-AEC6-AA833FD0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9430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BC95-68C3-934D-AE4F-A4EEFF4E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BDA6D-FE05-E241-AEA0-48BC06ED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38B3-C24C-0644-AF33-5B3086E9B5A5}" type="datetime1">
              <a:rPr lang="es-ES_tradnl" smtClean="0"/>
              <a:t>27/11/21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E51AD-5A7F-BF4B-AF8F-5A1131F2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8D460-1F21-484E-8EA9-A3FC0AF9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222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81B7B-4139-DA4C-A78C-42B6C0BF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E550-3D7C-5D4F-910E-9C13E7619C37}" type="datetime1">
              <a:rPr lang="es-ES_tradnl" smtClean="0"/>
              <a:t>27/11/21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F2F90-88BA-9448-8790-DC57251C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A7FE6-99BD-B14E-8705-89527F88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0573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3F8F-1F65-874C-BDC3-4D36A9EC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BF262-6D46-9240-9EAD-5FA331C5E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EA692-4B52-E544-820F-75FFAEB96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37AE3-DA39-7744-9B52-9D8F566F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6D41-7438-A94F-B281-4B7362D3B28B}" type="datetime1">
              <a:rPr lang="es-ES_tradnl" smtClean="0"/>
              <a:t>27/11/21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987D3-463C-5E45-A45F-377065B4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92D35-858C-0647-A557-A082E33A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8721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2877-63AA-D046-A657-9646413E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79AFA-28D7-C74C-BD4C-95F4D1AC5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5FF7D-A754-A44E-91B3-7B2200210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A93F1-BE09-CE4D-A81D-BD11A3C8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4878-83DE-7C48-A90B-FDCC442C4A53}" type="datetime1">
              <a:rPr lang="es-ES_tradnl" smtClean="0"/>
              <a:t>27/11/21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A7088-E7FB-6F42-91AE-DAE77873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BBADC-6DF1-2249-9F2F-8862F3BC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8121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21698-08CB-A24E-905D-89692CC3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360F5-39F8-0F48-A379-18B37EB23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290F8-ACF3-034C-9D18-874D70119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AADC7-DC8B-734E-8AE3-A54946DEEA8C}" type="datetime1">
              <a:rPr lang="es-ES_tradnl" smtClean="0"/>
              <a:t>27/11/21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FF3D3-2D67-574F-A19A-1106B1A58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17A12-9A26-A64D-9A03-F4C7C5512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6519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gioLuis/hour-of-code-uva-202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gb/dotnet/core/tutorials/top-level-templat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_Luis" TargetMode="External"/><Relationship Id="rId2" Type="http://schemas.openxmlformats.org/officeDocument/2006/relationships/hyperlink" Target="https://twitter.com/rdealbad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download/dotnet/6.0" TargetMode="External"/><Relationship Id="rId2" Type="http://schemas.openxmlformats.org/officeDocument/2006/relationships/hyperlink" Target="https://dotnet.microsoft.com/download/dotnet/5.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fiddle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8267-7F0D-2644-BF8B-14E919F7D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S" dirty="0"/>
              <a:t>Hour of Code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CEFED-8F74-9045-BE30-F42A91D8C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ES" dirty="0"/>
              <a:t>Introducción al lenguage de programación C#</a:t>
            </a:r>
          </a:p>
        </p:txBody>
      </p:sp>
    </p:spTree>
    <p:extLst>
      <p:ext uri="{BB962C8B-B14F-4D97-AF65-F5344CB8AC3E}">
        <p14:creationId xmlns:p14="http://schemas.microsoft.com/office/powerpoint/2010/main" val="257806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7EAB-A1A7-5F42-A427-13423321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"Hello, world</a:t>
            </a:r>
            <a:r>
              <a:rPr lang="en-ES" dirty="0">
                <a:latin typeface="Calibri" panose="020F0502020204030204" pitchFamily="34" charset="0"/>
                <a:cs typeface="Calibri" panose="020F0502020204030204" pitchFamily="34" charset="0"/>
              </a:rPr>
              <a:t>!" – Ficheros *.cs y *.csproj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3816-3923-0843-9E7F-22D6B2E05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Program.cs</a:t>
            </a:r>
          </a:p>
          <a:p>
            <a:pPr lvl="1"/>
            <a:r>
              <a:rPr lang="en-ES" dirty="0"/>
              <a:t>La extensión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*.cs</a:t>
            </a:r>
            <a:r>
              <a:rPr lang="en-ES" dirty="0"/>
              <a:t> indica que contiene código en C# (C-Sharp)</a:t>
            </a:r>
          </a:p>
          <a:p>
            <a:pPr lvl="1"/>
            <a:r>
              <a:rPr lang="en-ES" dirty="0"/>
              <a:t>Contiene el (poco) código fuente de nuestra aplicación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elloworld.csproj</a:t>
            </a:r>
          </a:p>
          <a:p>
            <a:pPr lvl="1"/>
            <a:r>
              <a:rPr lang="en-ES" dirty="0"/>
              <a:t>La extensión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*.csproj</a:t>
            </a:r>
            <a:r>
              <a:rPr lang="en-ES" dirty="0"/>
              <a:t> indica que es un fichero de proyecto (proj) de C# (cs)</a:t>
            </a:r>
          </a:p>
          <a:p>
            <a:pPr lvl="1"/>
            <a:r>
              <a:rPr lang="en-ES" dirty="0"/>
              <a:t>Indica al compilador lo que necesita:</a:t>
            </a:r>
          </a:p>
          <a:p>
            <a:pPr lvl="2"/>
            <a:r>
              <a:rPr lang="en-ES" dirty="0"/>
              <a:t>T</a:t>
            </a:r>
            <a:r>
              <a:rPr lang="en-GB" dirty="0" err="1"/>
              <a:t>i</a:t>
            </a:r>
            <a:r>
              <a:rPr lang="en-ES" dirty="0"/>
              <a:t>po de aplicación que se está compilando</a:t>
            </a:r>
          </a:p>
          <a:p>
            <a:pPr lvl="2"/>
            <a:r>
              <a:rPr lang="en-ES" dirty="0"/>
              <a:t>Versión del SDK de .NET que hay que utilizar</a:t>
            </a:r>
          </a:p>
          <a:p>
            <a:pPr lvl="2"/>
            <a:r>
              <a:rPr lang="en-ES" dirty="0"/>
              <a:t>Ficheros que ha de incluir para compilar (por defecto, todos)</a:t>
            </a:r>
          </a:p>
          <a:p>
            <a:pPr lvl="2"/>
            <a:r>
              <a:rPr lang="en-ES" dirty="0"/>
              <a:t>Características del lenguage para habilitar o deshabilitar</a:t>
            </a:r>
          </a:p>
          <a:p>
            <a:pPr lvl="2"/>
            <a:r>
              <a:rPr lang="en-ES" dirty="0"/>
              <a:t>Pquetes de NuGet que utiliza la aplicación</a:t>
            </a:r>
          </a:p>
          <a:p>
            <a:pPr lvl="2"/>
            <a:r>
              <a:rPr lang="en-ES" dirty="0"/>
              <a:t>¡…y muchas más cosas! (una vez que te adentras en la madriguera del conejo)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9D61D-9D9C-9043-AF16-E15B8C56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10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6680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73DF-422D-4549-8CFE-BAD72DDA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Ejercicio de ampliación (IV)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EB2E-8049-F144-860E-C5558C227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En el código de ejemplo hay muchos métodos con la siguiente signatura:</a:t>
            </a:r>
          </a:p>
          <a:p>
            <a:endParaRPr lang="en-ES" dirty="0"/>
          </a:p>
          <a:p>
            <a:r>
              <a:rPr lang="en-ES" dirty="0"/>
              <a:t>Esto le causa problemas al compilador: ¡no sabe cuál es el punto de entrada del programa!</a:t>
            </a:r>
          </a:p>
          <a:p>
            <a:r>
              <a:rPr lang="en-ES" dirty="0"/>
              <a:t>Abre el fichero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/src/src.csproj</a:t>
            </a:r>
            <a:r>
              <a:rPr lang="en-ES" dirty="0"/>
              <a:t> y busca en qué línea se le indica al compilador el auténtico punto de entrada del programa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0DF8C-50F3-884A-A6CE-9304E761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11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582AF-2BA0-9B45-A9BB-601A5EB8CFF3}"/>
              </a:ext>
            </a:extLst>
          </p:cNvPr>
          <p:cNvSpPr txBox="1"/>
          <p:nvPr/>
        </p:nvSpPr>
        <p:spPr>
          <a:xfrm>
            <a:off x="2443842" y="2695540"/>
            <a:ext cx="7304315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E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85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C299-DA4E-1545-BCCD-318D2D5A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"Hello, world</a:t>
            </a:r>
            <a:r>
              <a:rPr lang="en-ES" dirty="0">
                <a:latin typeface="Calibri" panose="020F0502020204030204" pitchFamily="34" charset="0"/>
                <a:cs typeface="Calibri" panose="020F0502020204030204" pitchFamily="34" charset="0"/>
              </a:rPr>
              <a:t>!" – Ficheros *.sln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D7D0-03DC-6541-8BB0-69FB285DB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ES" dirty="0"/>
              <a:t>También os podréis encontrar hoy con ficheros *.sln</a:t>
            </a:r>
          </a:p>
          <a:p>
            <a:r>
              <a:rPr lang="en-ES" dirty="0"/>
              <a:t>Son ficheros de solución de C-Sharp.</a:t>
            </a:r>
          </a:p>
          <a:p>
            <a:r>
              <a:rPr lang="en-ES" dirty="0"/>
              <a:t>La jerarquía es sencilla:</a:t>
            </a:r>
          </a:p>
          <a:p>
            <a:pPr lvl="1"/>
            <a:r>
              <a:rPr lang="en-ES" dirty="0"/>
              <a:t>Una solución puede referenciar uno o más proyectos</a:t>
            </a:r>
          </a:p>
          <a:p>
            <a:pPr lvl="1"/>
            <a:r>
              <a:rPr lang="en-ES" dirty="0"/>
              <a:t>Un proyecto representa un artefacto:</a:t>
            </a:r>
          </a:p>
          <a:p>
            <a:pPr lvl="2"/>
            <a:r>
              <a:rPr lang="en-ES" dirty="0"/>
              <a:t>Una aplicación .EXE</a:t>
            </a:r>
          </a:p>
          <a:p>
            <a:pPr lvl="2"/>
            <a:r>
              <a:rPr lang="en-ES" dirty="0"/>
              <a:t>Una biblioteca .DLL</a:t>
            </a:r>
          </a:p>
          <a:p>
            <a:r>
              <a:rPr lang="en-ES" dirty="0"/>
              <a:t>Con dotnet new console no se crea por defecto</a:t>
            </a:r>
          </a:p>
          <a:p>
            <a:r>
              <a:rPr lang="en-ES" dirty="0"/>
              <a:t>En este taller no los vamos a usar (pero pueden aparecer en el de Unity)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5A688-7A43-A943-B31D-8BF71BDD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24870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C32E-C538-C040-84FA-74AD7961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"Hello, world</a:t>
            </a:r>
            <a:r>
              <a:rPr lang="en-ES" dirty="0">
                <a:latin typeface="Calibri" panose="020F0502020204030204" pitchFamily="34" charset="0"/>
                <a:cs typeface="Calibri" panose="020F0502020204030204" pitchFamily="34" charset="0"/>
              </a:rPr>
              <a:t>!" – Ejecutar desde VSCode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954E7-F43B-6C42-AC5E-A399691CA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8889"/>
          </a:xfrm>
        </p:spPr>
        <p:txBody>
          <a:bodyPr/>
          <a:lstStyle/>
          <a:p>
            <a:r>
              <a:rPr lang="en-ES" dirty="0"/>
              <a:t>Para ejecutar desde Visual Studio Code:</a:t>
            </a:r>
          </a:p>
          <a:p>
            <a:pPr lvl="1"/>
            <a:r>
              <a:rPr lang="en-ES" dirty="0"/>
              <a:t>Opción 1) Busca el menú de “Run &amp; Debug”</a:t>
            </a:r>
          </a:p>
          <a:p>
            <a:pPr lvl="1"/>
            <a:r>
              <a:rPr lang="en-ES" dirty="0"/>
              <a:t>Opción 2) Pulsa F5</a:t>
            </a:r>
          </a:p>
          <a:p>
            <a:r>
              <a:rPr lang="en-ES" dirty="0"/>
              <a:t>VS Code te pedirá añadir los recursos que faltan para automatizar la tarea</a:t>
            </a:r>
          </a:p>
          <a:p>
            <a:pPr lvl="1"/>
            <a:r>
              <a:rPr lang="en-ES" dirty="0"/>
              <a:t>Se creará un directorio llamado .vscode:</a:t>
            </a:r>
          </a:p>
          <a:p>
            <a:pPr lvl="2"/>
            <a:r>
              <a:rPr lang="en-ES" dirty="0"/>
              <a:t>.vscode/launch.json &gt; Información para ejecutar tu aplicación</a:t>
            </a:r>
          </a:p>
          <a:p>
            <a:pPr lvl="2"/>
            <a:r>
              <a:rPr lang="en-ES" dirty="0"/>
              <a:t>.vscode/tasks.json &gt; Información para construir y limpiar los artefactos de tu aplicación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6EC03-C5AC-5747-91F9-526592A0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97511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8BD8-41F7-1C43-B3A9-1C1020A1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"Hello, world</a:t>
            </a:r>
            <a:r>
              <a:rPr lang="en-ES" dirty="0">
                <a:latin typeface="Calibri" panose="020F0502020204030204" pitchFamily="34" charset="0"/>
                <a:cs typeface="Calibri" panose="020F0502020204030204" pitchFamily="34" charset="0"/>
              </a:rPr>
              <a:t>!" – Ejecutar desde CLI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D5B31-0B77-9048-B0B7-B10A948DD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9432"/>
          </a:xfrm>
        </p:spPr>
        <p:txBody>
          <a:bodyPr/>
          <a:lstStyle/>
          <a:p>
            <a:r>
              <a:rPr lang="en-ES" dirty="0"/>
              <a:t>El comando "dotnet" es todo lo que necesitas</a:t>
            </a:r>
          </a:p>
          <a:p>
            <a:r>
              <a:rPr lang="en-ES" dirty="0"/>
              <a:t>Por defecto, "dotnet run"...:</a:t>
            </a:r>
          </a:p>
          <a:p>
            <a:pPr lvl="1"/>
            <a:r>
              <a:rPr lang="en-ES" dirty="0"/>
              <a:t>Coge el único fichero *.csproj que haya en el directorio</a:t>
            </a:r>
          </a:p>
          <a:p>
            <a:pPr lvl="1"/>
            <a:r>
              <a:rPr lang="en-ES" dirty="0"/>
              <a:t>Compila el artefacto que represente</a:t>
            </a:r>
          </a:p>
          <a:p>
            <a:pPr lvl="1"/>
            <a:r>
              <a:rPr lang="en-ES" dirty="0"/>
              <a:t>Si el artefacto es una aplicación ejecutable, ¡la ejecuta!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9CBDB-BCBB-1449-956A-30F08A90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14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7E573-CEA8-5849-A6B5-35310CEC320F}"/>
              </a:ext>
            </a:extLst>
          </p:cNvPr>
          <p:cNvSpPr txBox="1"/>
          <p:nvPr/>
        </p:nvSpPr>
        <p:spPr>
          <a:xfrm>
            <a:off x="2443842" y="4760205"/>
            <a:ext cx="7304315" cy="83099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dotnet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</a:t>
            </a:r>
          </a:p>
          <a:p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E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9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B187-EEB2-5444-9E28-8888B50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Las capas de nuestro programa…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A5DB-8000-EF44-ADF5-C37405F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15</a:t>
            </a:fld>
            <a:endParaRPr lang="en-E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A67CD87-F296-4441-988E-BB016144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555" y="1825625"/>
            <a:ext cx="62748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4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B187-EEB2-5444-9E28-8888B50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El punto de entrada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A5DB-8000-EF44-ADF5-C37405F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16</a:t>
            </a:fld>
            <a:endParaRPr lang="en-E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A67CD87-F296-4441-988E-BB016144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555" y="1825625"/>
            <a:ext cx="6274890" cy="435133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4C169E8E-2DF3-EA49-895D-C7E4917033BC}"/>
              </a:ext>
            </a:extLst>
          </p:cNvPr>
          <p:cNvSpPr/>
          <p:nvPr/>
        </p:nvSpPr>
        <p:spPr>
          <a:xfrm>
            <a:off x="3439886" y="3990408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57167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B187-EEB2-5444-9E28-8888B50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La clase principal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A5DB-8000-EF44-ADF5-C37405F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17</a:t>
            </a:fld>
            <a:endParaRPr lang="en-E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A67CD87-F296-4441-988E-BB016144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555" y="1825625"/>
            <a:ext cx="6274890" cy="435133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4C169E8E-2DF3-EA49-895D-C7E4917033BC}"/>
              </a:ext>
            </a:extLst>
          </p:cNvPr>
          <p:cNvSpPr/>
          <p:nvPr/>
        </p:nvSpPr>
        <p:spPr>
          <a:xfrm>
            <a:off x="3058886" y="3511436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81512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B187-EEB2-5444-9E28-8888B50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Nuestro espacio de nombres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A5DB-8000-EF44-ADF5-C37405F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18</a:t>
            </a:fld>
            <a:endParaRPr lang="en-E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A67CD87-F296-4441-988E-BB016144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555" y="1825625"/>
            <a:ext cx="6274890" cy="435133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4C169E8E-2DF3-EA49-895D-C7E4917033BC}"/>
              </a:ext>
            </a:extLst>
          </p:cNvPr>
          <p:cNvSpPr/>
          <p:nvPr/>
        </p:nvSpPr>
        <p:spPr>
          <a:xfrm>
            <a:off x="2677886" y="3032465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8573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B187-EEB2-5444-9E28-8888B50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Los espacios de nombres que usamos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A5DB-8000-EF44-ADF5-C37405F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19</a:t>
            </a:fld>
            <a:endParaRPr lang="en-E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A67CD87-F296-4441-988E-BB016144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555" y="1825625"/>
            <a:ext cx="6274890" cy="435133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4C169E8E-2DF3-EA49-895D-C7E4917033BC}"/>
              </a:ext>
            </a:extLst>
          </p:cNvPr>
          <p:cNvSpPr/>
          <p:nvPr/>
        </p:nvSpPr>
        <p:spPr>
          <a:xfrm>
            <a:off x="2677886" y="2553494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9395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9192-07E3-514D-AFC7-51EF0161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Sobre este taller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252FC-3352-2D45-BC86-EEA588D01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Materiales disponibles en GitHub</a:t>
            </a:r>
          </a:p>
          <a:p>
            <a:pPr lvl="1"/>
            <a:r>
              <a:rPr lang="en-GB" dirty="0">
                <a:latin typeface="Consolas" panose="020B0609020204030204" pitchFamily="49" charset="0"/>
                <a:ea typeface="Fira Code" panose="020B0809050000020004" pitchFamily="49" charset="0"/>
                <a:cs typeface="Consolas" panose="020B0609020204030204" pitchFamily="49" charset="0"/>
                <a:hlinkClick r:id="rId2"/>
              </a:rPr>
              <a:t>https://github.com/SergioLuis/</a:t>
            </a:r>
            <a:r>
              <a:rPr lang="en-GB" sz="2800" b="1" dirty="0">
                <a:latin typeface="Consolas" panose="020B0609020204030204" pitchFamily="49" charset="0"/>
                <a:ea typeface="Fira Code" panose="020B0809050000020004" pitchFamily="49" charset="0"/>
                <a:cs typeface="Consolas" panose="020B0609020204030204" pitchFamily="49" charset="0"/>
                <a:hlinkClick r:id="rId2"/>
              </a:rPr>
              <a:t>hour-of-code-uva-2021</a:t>
            </a:r>
            <a:endParaRPr lang="en-GB" sz="2800" b="1" dirty="0">
              <a:latin typeface="Consolas" panose="020B0609020204030204" pitchFamily="49" charset="0"/>
              <a:ea typeface="Fira Code" panose="020B08090500000200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slides.pptx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dirty="0" err="1"/>
              <a:t>Esta</a:t>
            </a:r>
            <a:r>
              <a:rPr lang="en-GB" dirty="0"/>
              <a:t> </a:t>
            </a:r>
            <a:r>
              <a:rPr lang="en-GB" dirty="0" err="1"/>
              <a:t>presentación</a:t>
            </a:r>
            <a:r>
              <a:rPr lang="en-GB" dirty="0"/>
              <a:t> que </a:t>
            </a:r>
            <a:r>
              <a:rPr lang="en-GB" dirty="0" err="1"/>
              <a:t>estás</a:t>
            </a:r>
            <a:r>
              <a:rPr lang="en-GB" dirty="0"/>
              <a:t> </a:t>
            </a:r>
            <a:r>
              <a:rPr lang="en-GB" dirty="0" err="1"/>
              <a:t>viendo</a:t>
            </a:r>
            <a:endParaRPr lang="en-GB" dirty="0"/>
          </a:p>
          <a:p>
            <a:pPr lvl="1"/>
            <a:r>
              <a:rPr lang="en-GB" dirty="0"/>
              <a:t>Hay </a:t>
            </a:r>
            <a:r>
              <a:rPr lang="en-GB" dirty="0" err="1"/>
              <a:t>diapositivas</a:t>
            </a:r>
            <a:r>
              <a:rPr lang="en-GB" dirty="0"/>
              <a:t> extra con </a:t>
            </a:r>
            <a:r>
              <a:rPr lang="en-GB" dirty="0" err="1"/>
              <a:t>contenido</a:t>
            </a:r>
            <a:r>
              <a:rPr lang="en-GB" dirty="0"/>
              <a:t> que no </a:t>
            </a:r>
            <a:r>
              <a:rPr lang="en-GB" dirty="0" err="1"/>
              <a:t>vamos</a:t>
            </a:r>
            <a:r>
              <a:rPr lang="en-GB" dirty="0"/>
              <a:t> a </a:t>
            </a:r>
            <a:r>
              <a:rPr lang="en-GB" dirty="0" err="1"/>
              <a:t>ver</a:t>
            </a:r>
            <a:r>
              <a:rPr lang="en-GB" dirty="0"/>
              <a:t> </a:t>
            </a:r>
            <a:r>
              <a:rPr lang="en-GB" dirty="0" err="1"/>
              <a:t>durante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taller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dirty="0"/>
              <a:t>El </a:t>
            </a:r>
            <a:r>
              <a:rPr lang="en-GB" dirty="0" err="1"/>
              <a:t>código</a:t>
            </a:r>
            <a:r>
              <a:rPr lang="en-GB" dirty="0"/>
              <a:t> de </a:t>
            </a:r>
            <a:r>
              <a:rPr lang="en-GB" dirty="0" err="1"/>
              <a:t>ejemplo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el que </a:t>
            </a:r>
            <a:r>
              <a:rPr lang="en-GB" dirty="0" err="1"/>
              <a:t>vamos</a:t>
            </a:r>
            <a:r>
              <a:rPr lang="en-GB" dirty="0"/>
              <a:t> a </a:t>
            </a:r>
            <a:r>
              <a:rPr lang="en-GB" dirty="0" err="1"/>
              <a:t>trabajar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0DC9B-D6DD-7645-85FE-3F4D2DB4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57302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B187-EEB2-5444-9E28-8888B50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¡Nuestro código </a:t>
            </a:r>
            <a:r>
              <a:rPr lang="en-ES" i="1" dirty="0"/>
              <a:t>“útil”</a:t>
            </a:r>
            <a:r>
              <a:rPr lang="en-ES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A5DB-8000-EF44-ADF5-C37405F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20</a:t>
            </a:fld>
            <a:endParaRPr lang="en-E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A67CD87-F296-4441-988E-BB016144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555" y="1825625"/>
            <a:ext cx="6274890" cy="435133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4C169E8E-2DF3-EA49-895D-C7E4917033BC}"/>
              </a:ext>
            </a:extLst>
          </p:cNvPr>
          <p:cNvSpPr/>
          <p:nvPr/>
        </p:nvSpPr>
        <p:spPr>
          <a:xfrm>
            <a:off x="3875314" y="4697980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00305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D44D-CB0D-5547-BBA3-4BC08A6E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Ejercicio de ampliación (IV)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FFC1D-3679-3047-89D9-A894C82A7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Si has instalado .NET 6, tu Hello World seguramente tenga un aspecto muy diferente…</a:t>
            </a:r>
          </a:p>
          <a:p>
            <a:r>
              <a:rPr lang="en-ES" dirty="0"/>
              <a:t>Esto no quiere decir que los elementos que te acabamos de enseñar ya no existan – simplemente son implícitos</a:t>
            </a:r>
          </a:p>
          <a:p>
            <a:r>
              <a:rPr lang="en-ES" dirty="0"/>
              <a:t>Aunque ocultar el </a:t>
            </a:r>
            <a:r>
              <a:rPr lang="en-ES" i="1" dirty="0"/>
              <a:t>boilerplate</a:t>
            </a:r>
            <a:r>
              <a:rPr lang="en-ES" dirty="0"/>
              <a:t> es estupendo cuando ya conoces el lenguaje, obviarlo mientras aprendes te oculta información</a:t>
            </a:r>
          </a:p>
          <a:p>
            <a:r>
              <a:rPr lang="en-ES" dirty="0"/>
              <a:t>Aprende más sobre directivas </a:t>
            </a:r>
            <a:r>
              <a:rPr lang="en-ES" i="1" dirty="0"/>
              <a:t>using</a:t>
            </a:r>
            <a:r>
              <a:rPr lang="en-ES" dirty="0"/>
              <a:t> implícitas y </a:t>
            </a:r>
            <a:r>
              <a:rPr lang="en-ES" i="1" dirty="0"/>
              <a:t>top-level statements</a:t>
            </a:r>
            <a:r>
              <a:rPr lang="en-ES" dirty="0"/>
              <a:t> aquí:</a:t>
            </a:r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docs.microsoft.com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en-gb</a:t>
            </a:r>
            <a:r>
              <a:rPr lang="en-GB" dirty="0">
                <a:hlinkClick r:id="rId2"/>
              </a:rPr>
              <a:t>/dotnet/core/tutorials/top-level-templates</a:t>
            </a:r>
            <a:endParaRPr lang="en-ES" dirty="0"/>
          </a:p>
          <a:p>
            <a:pPr lvl="1"/>
            <a:endParaRPr lang="en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0F985-D6F9-154A-982F-5ACD3209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04301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7BA9-73ED-484E-B8DA-10186DEA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Depurando la aplicación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4524-CF8A-DA4D-B7A7-4B75F8D4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2959"/>
          </a:xfrm>
        </p:spPr>
        <p:txBody>
          <a:bodyPr>
            <a:normAutofit/>
          </a:bodyPr>
          <a:lstStyle/>
          <a:p>
            <a:r>
              <a:rPr lang="en-ES" dirty="0"/>
              <a:t>Vamos a hacer lo siguiente:</a:t>
            </a:r>
          </a:p>
          <a:p>
            <a:pPr lvl="1"/>
            <a:r>
              <a:rPr lang="en-ES" dirty="0"/>
              <a:t>Modificar ligeramente el programa</a:t>
            </a:r>
            <a:endParaRPr lang="en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ES" dirty="0"/>
              <a:t>Poner un punto de interrupción</a:t>
            </a:r>
          </a:p>
          <a:p>
            <a:pPr lvl="2"/>
            <a:r>
              <a:rPr lang="en-ES" dirty="0"/>
              <a:t>Bien activando la “bolita roja” a la izquierda del número de linea con el cursor…</a:t>
            </a:r>
          </a:p>
          <a:p>
            <a:pPr lvl="2"/>
            <a:r>
              <a:rPr lang="en-ES" dirty="0"/>
              <a:t>O pulsando F9 cuando estemos sobre la línea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473A2-0FDC-7E41-B854-9DF391F2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22</a:t>
            </a:fld>
            <a:endParaRPr lang="en-E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3A4F3-544E-8144-97B9-0A03D21C5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0" y="3983917"/>
            <a:ext cx="6718300" cy="2197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373640B5-2442-8745-8B75-39D5EA9B33BC}"/>
              </a:ext>
            </a:extLst>
          </p:cNvPr>
          <p:cNvSpPr/>
          <p:nvPr/>
        </p:nvSpPr>
        <p:spPr>
          <a:xfrm>
            <a:off x="1691821" y="5438209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4526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D470-B9ED-0C4A-BCED-4B659946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Depurando la aplicación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B84BC-E924-B14D-8249-8D93DA88C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El depurador de .NET es </a:t>
            </a:r>
            <a:r>
              <a:rPr lang="en-ES" b="1" dirty="0"/>
              <a:t>muy</a:t>
            </a:r>
            <a:r>
              <a:rPr lang="en-ES" dirty="0"/>
              <a:t> potente</a:t>
            </a:r>
          </a:p>
          <a:p>
            <a:r>
              <a:rPr lang="en-ES" dirty="0"/>
              <a:t>La siguiente vez que ejecutéis la aplicación con VS Code…</a:t>
            </a:r>
          </a:p>
          <a:p>
            <a:pPr lvl="1"/>
            <a:r>
              <a:rPr lang="en-ES" dirty="0"/>
              <a:t>La ejecución se pausará al llegar al punto de interrupción</a:t>
            </a:r>
          </a:p>
          <a:p>
            <a:pPr lvl="1"/>
            <a:r>
              <a:rPr lang="en-ES" dirty="0"/>
              <a:t>Tendréis la posibilidad de modificar el contador de programa (casi) a voluntad</a:t>
            </a:r>
          </a:p>
          <a:p>
            <a:pPr lvl="1"/>
            <a:r>
              <a:rPr lang="en-ES" dirty="0"/>
              <a:t>Podréis examinar el valor de las variables globales y locales</a:t>
            </a:r>
          </a:p>
          <a:p>
            <a:pPr lvl="1"/>
            <a:r>
              <a:rPr lang="en-ES" dirty="0"/>
              <a:t>¡…podréis modificar en vivo el contenido de dichas variables!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6B4F2-4F3B-1443-AD02-206C7A5D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00184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7F85-40BB-BB40-8545-FE58638D9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S" dirty="0"/>
              <a:t>¡Gracias!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5C132-69D1-1C44-B6E9-57D70FABA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4714" y="5735637"/>
            <a:ext cx="9144000" cy="903514"/>
          </a:xfrm>
        </p:spPr>
        <p:txBody>
          <a:bodyPr anchor="b"/>
          <a:lstStyle/>
          <a:p>
            <a:pPr algn="r"/>
            <a:r>
              <a:rPr lang="en-ES" dirty="0"/>
              <a:t>Rubén de Alba de Andrés - @</a:t>
            </a:r>
            <a:r>
              <a:rPr lang="en-ES" dirty="0">
                <a:hlinkClick r:id="rId2"/>
              </a:rPr>
              <a:t>rdealbad</a:t>
            </a:r>
            <a:endParaRPr lang="en-ES" dirty="0"/>
          </a:p>
          <a:p>
            <a:pPr algn="r"/>
            <a:r>
              <a:rPr lang="en-ES" dirty="0"/>
              <a:t>Sergio Luis Para - @</a:t>
            </a:r>
            <a:r>
              <a:rPr lang="en-ES" dirty="0">
                <a:hlinkClick r:id="rId3"/>
              </a:rPr>
              <a:t>S_Luis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97064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C3F5-EF0F-F942-9F96-C7144B4D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Un poco sobre nosotros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FB0F-3408-5946-A9C3-1E08E30DE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sz="3200" b="1" dirty="0"/>
              <a:t>Rubén de Alba</a:t>
            </a:r>
            <a:r>
              <a:rPr lang="en-ES" dirty="0"/>
              <a:t> – Senior Software Engineer @ Unity Technologies</a:t>
            </a:r>
          </a:p>
          <a:p>
            <a:r>
              <a:rPr lang="en-ES" sz="3200" b="1" dirty="0"/>
              <a:t>Sergio Luis</a:t>
            </a:r>
            <a:r>
              <a:rPr lang="en-ES" dirty="0"/>
              <a:t> – Software Engineer @ Unity Technologies</a:t>
            </a:r>
          </a:p>
          <a:p>
            <a:endParaRPr lang="en-ES" dirty="0"/>
          </a:p>
          <a:p>
            <a:r>
              <a:rPr lang="en-ES" dirty="0"/>
              <a:t>Plastic SCM – Equipo de Core</a:t>
            </a:r>
          </a:p>
          <a:p>
            <a:r>
              <a:rPr lang="en-ES" dirty="0"/>
              <a:t>C# es nuestro lenguage para </a:t>
            </a:r>
            <a:r>
              <a:rPr lang="en-ES" i="1" dirty="0"/>
              <a:t>casi</a:t>
            </a:r>
            <a:r>
              <a:rPr lang="en-ES" dirty="0"/>
              <a:t> todo</a:t>
            </a:r>
          </a:p>
          <a:p>
            <a:pPr lvl="1"/>
            <a:r>
              <a:rPr lang="en-ES" dirty="0"/>
              <a:t>Plastic SCM (cliente, servidor, GUIs nativas y multiplataforma, plugins…)</a:t>
            </a:r>
          </a:p>
          <a:p>
            <a:pPr lvl="1"/>
            <a:r>
              <a:rPr lang="en-ES" dirty="0"/>
              <a:t>Semantic Merge</a:t>
            </a:r>
          </a:p>
          <a:p>
            <a:pPr lvl="1"/>
            <a:r>
              <a:rPr lang="en-ES" dirty="0"/>
              <a:t>Webs (plasticscm.com / semanticmerge.com)</a:t>
            </a:r>
          </a:p>
          <a:p>
            <a:pPr lvl="1"/>
            <a:r>
              <a:rPr lang="en-ES" dirty="0"/>
              <a:t>DevOps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23705-3D70-E345-B432-F469D083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4125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500F-E884-424E-805E-FE05B80F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Un poco sobre el lenguage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6561-B7E9-C040-8F79-B282DBBBA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2000 – Comienza el desarrollo de C# en Microsoft</a:t>
            </a:r>
          </a:p>
          <a:p>
            <a:r>
              <a:rPr lang="en-ES" dirty="0"/>
              <a:t>2004 – Aparece Mono, una re-implementación Open Source</a:t>
            </a:r>
          </a:p>
          <a:p>
            <a:pPr lvl="1"/>
            <a:r>
              <a:rPr lang="en-ES" dirty="0"/>
              <a:t>Mono lleva compatibilidad .NET a GNU/Linux, Mac OS X, Android e iOS</a:t>
            </a:r>
          </a:p>
          <a:p>
            <a:r>
              <a:rPr lang="en-ES" dirty="0"/>
              <a:t>2014 – Aparece la Fundación .NET: cambio al Open Source</a:t>
            </a:r>
          </a:p>
          <a:p>
            <a:r>
              <a:rPr lang="en-ES" dirty="0"/>
              <a:t>2016 – Microsoft compra Xamarin, principal contribuidora de Mono</a:t>
            </a:r>
          </a:p>
          <a:p>
            <a:pPr lvl="1"/>
            <a:r>
              <a:rPr lang="en-ES" dirty="0"/>
              <a:t>Aparecen .NET Standard y .NET Core</a:t>
            </a:r>
          </a:p>
          <a:p>
            <a:pPr lvl="1"/>
            <a:r>
              <a:rPr lang="en-ES" dirty="0"/>
              <a:t>El soporte multiplataforma se afianza</a:t>
            </a:r>
          </a:p>
          <a:p>
            <a:pPr lvl="1"/>
            <a:r>
              <a:rPr lang="en-ES" dirty="0"/>
              <a:t>Se unifican las familias Mono / .NET Core / .NET Framework =&gt; Todo es .NET</a:t>
            </a:r>
          </a:p>
          <a:p>
            <a:endParaRPr lang="en-ES" dirty="0"/>
          </a:p>
          <a:p>
            <a:endParaRPr lang="en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1DC68-C41E-B044-BCD7-433EA5C8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0785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EFD3-E3F5-1044-8E09-9D4FC7C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>
                <a:latin typeface="Consolas" panose="020B0609020204030204" pitchFamily="49" charset="0"/>
                <a:ea typeface="Fira Code" panose="020B0809050000020004" pitchFamily="49" charset="0"/>
                <a:cs typeface="Consolas" panose="020B0609020204030204" pitchFamily="49" charset="0"/>
              </a:rPr>
              <a:t>"Hello, world!"</a:t>
            </a:r>
            <a:r>
              <a:rPr lang="en-ES" dirty="0">
                <a:latin typeface="Corbel" panose="020B0503020204020204" pitchFamily="34" charset="0"/>
                <a:cs typeface="Consolas" panose="020B0609020204030204" pitchFamily="49" charset="0"/>
              </a:rPr>
              <a:t> </a:t>
            </a:r>
            <a:r>
              <a:rPr lang="en-ES" dirty="0">
                <a:latin typeface="Calibri" panose="020F0502020204030204" pitchFamily="34" charset="0"/>
                <a:cs typeface="Calibri" panose="020F0502020204030204" pitchFamily="34" charset="0"/>
              </a:rPr>
              <a:t>– Instalar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A051-412C-AC41-B554-737C14F4D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3346"/>
          </a:xfrm>
        </p:spPr>
        <p:txBody>
          <a:bodyPr>
            <a:normAutofit lnSpcReduction="10000"/>
          </a:bodyPr>
          <a:lstStyle/>
          <a:p>
            <a:r>
              <a:rPr lang="en-ES" dirty="0">
                <a:latin typeface="Calibri" panose="020F0502020204030204" pitchFamily="34" charset="0"/>
                <a:cs typeface="Calibri" panose="020F0502020204030204" pitchFamily="34" charset="0"/>
              </a:rPr>
              <a:t>Descargar .NET 5 o 6 desde el sitio Web oficial de Microsoft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https://dotnet.microsoft.com/download/dotnet/5.0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https://dotnet.microsoft.com/download/dotnet/6.0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Ejecutar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instalador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descargado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seguir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los pasos del gestor de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paquetes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correspondiente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GNU/Linux</a:t>
            </a:r>
          </a:p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Abrir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una terminal y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comprobar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que el </a:t>
            </a:r>
            <a:r>
              <a:rPr lang="en-GB" i="1" dirty="0">
                <a:latin typeface="Calibri" panose="020F0502020204030204" pitchFamily="34" charset="0"/>
                <a:cs typeface="Calibri" panose="020F0502020204030204" pitchFamily="34" charset="0"/>
              </a:rPr>
              <a:t>toolchain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está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el </a:t>
            </a:r>
            <a:r>
              <a:rPr lang="en-GB" dirty="0">
                <a:latin typeface="Consolas" panose="020B0609020204030204" pitchFamily="49" charset="0"/>
                <a:ea typeface="Fira Code" panose="020B0809050000020004" pitchFamily="49" charset="0"/>
                <a:cs typeface="Consolas" panose="020B0609020204030204" pitchFamily="49" charset="0"/>
              </a:rPr>
              <a:t>PATH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DB3-C268-504F-80E8-16E0ECC24870}"/>
              </a:ext>
            </a:extLst>
          </p:cNvPr>
          <p:cNvSpPr txBox="1"/>
          <p:nvPr/>
        </p:nvSpPr>
        <p:spPr>
          <a:xfrm>
            <a:off x="2656114" y="4858864"/>
            <a:ext cx="6879771" cy="95410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E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dotnet --version</a:t>
            </a:r>
          </a:p>
          <a:p>
            <a:r>
              <a:rPr lang="en-E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6.0.100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781B5-891F-0C48-99E2-87A1861E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5608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079D-9754-7049-A0ED-445DD518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ES" dirty="0"/>
              <a:t> – Crear un proyecto de consola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2182-9D64-0445-B560-B49F7FA8C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500444"/>
          </a:xfrm>
        </p:spPr>
        <p:txBody>
          <a:bodyPr/>
          <a:lstStyle/>
          <a:p>
            <a:r>
              <a:rPr lang="en-ES" dirty="0"/>
              <a:t>Crear un nuevo directorio llamado "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ES" dirty="0"/>
              <a:t>”</a:t>
            </a:r>
          </a:p>
          <a:p>
            <a:r>
              <a:rPr lang="en-ES" dirty="0"/>
              <a:t>Navegar dentro del directorio en la terminal</a:t>
            </a:r>
          </a:p>
          <a:p>
            <a:r>
              <a:rPr lang="en-ES" dirty="0"/>
              <a:t>Ejecutar "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dotnet new console</a:t>
            </a:r>
            <a:r>
              <a:rPr lang="en-ES" dirty="0"/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5A48F-0FAD-5A42-AF1C-47CD521E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6</a:t>
            </a:fld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BBF08-E197-0A4F-A66D-3FA95BF70B42}"/>
              </a:ext>
            </a:extLst>
          </p:cNvPr>
          <p:cNvSpPr txBox="1"/>
          <p:nvPr/>
        </p:nvSpPr>
        <p:spPr>
          <a:xfrm>
            <a:off x="968828" y="3531931"/>
            <a:ext cx="10254343" cy="255454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mkdir helloworld</a:t>
            </a:r>
          </a:p>
          <a:p>
            <a:r>
              <a:rPr lang="en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cd helloworld</a:t>
            </a:r>
          </a:p>
          <a:p>
            <a:r>
              <a:rPr lang="en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dotnet new console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template "Console App" was created successfully.</a:t>
            </a:r>
            <a:endParaRPr lang="en-E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Processing post-creation actions...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Running 'dotnet restore' on /Users/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sluisp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helloworld.csproj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Determining projects to restore...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Restored /Users/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sluisp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helloworld.csproj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 194 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succeeded.</a:t>
            </a:r>
            <a:endParaRPr lang="en-E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50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5A0-9F74-6D44-B501-EC87C0AC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Ejercicio de amplicación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2665E-71A6-524A-A39F-98AB90F38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9404"/>
          </a:xfrm>
        </p:spPr>
        <p:txBody>
          <a:bodyPr>
            <a:normAutofit/>
          </a:bodyPr>
          <a:lstStyle/>
          <a:p>
            <a:r>
              <a:rPr lang="en-ES" dirty="0"/>
              <a:t>Con .NET se pueden crear muchos tipos de proyectos distintos</a:t>
            </a:r>
          </a:p>
          <a:p>
            <a:pPr lvl="1"/>
            <a:r>
              <a:rPr lang="en-ES" dirty="0"/>
              <a:t>Aplicaciones de consola</a:t>
            </a:r>
          </a:p>
          <a:p>
            <a:pPr lvl="1"/>
            <a:r>
              <a:rPr lang="en-ES" dirty="0"/>
              <a:t>Bibliotecas para compartir código entre aplicaciones</a:t>
            </a:r>
          </a:p>
          <a:p>
            <a:pPr lvl="1"/>
            <a:r>
              <a:rPr lang="en-ES" dirty="0"/>
              <a:t>Páginas Web y API RESTs con ASP.NET y Razor</a:t>
            </a:r>
          </a:p>
          <a:p>
            <a:pPr lvl="1"/>
            <a:r>
              <a:rPr lang="en-ES" dirty="0"/>
              <a:t>Tests unitarios con NUnit, xUnit…</a:t>
            </a:r>
          </a:p>
          <a:p>
            <a:r>
              <a:rPr lang="en-ES" dirty="0"/>
              <a:t>Ejecuta "dotnet new --list" y comprueba qué puedes crear por defecto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59265-E796-C843-A5C8-229E087F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7</a:t>
            </a:fld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CC264-4B7B-B945-98F6-5A78C5FDE92E}"/>
              </a:ext>
            </a:extLst>
          </p:cNvPr>
          <p:cNvSpPr txBox="1"/>
          <p:nvPr/>
        </p:nvSpPr>
        <p:spPr>
          <a:xfrm>
            <a:off x="2041071" y="5313302"/>
            <a:ext cx="8109857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E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s-E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dotnet</a:t>
            </a:r>
            <a:r>
              <a:rPr lang="es-E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 --</a:t>
            </a:r>
            <a:r>
              <a:rPr lang="es-E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en-E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76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28D1-3C9E-E44C-A9C3-51E9DBF5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ES" dirty="0"/>
              <a:t> – Abrir el directorio en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1640B-B659-F949-97B8-8EC95AE3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789917"/>
          </a:xfrm>
        </p:spPr>
        <p:txBody>
          <a:bodyPr>
            <a:normAutofit fontScale="92500"/>
          </a:bodyPr>
          <a:lstStyle/>
          <a:p>
            <a:r>
              <a:rPr lang="en-ES" dirty="0"/>
              <a:t>Existen varios IDEs capaces de entenderse con C# y .NET</a:t>
            </a:r>
          </a:p>
          <a:p>
            <a:pPr lvl="1"/>
            <a:r>
              <a:rPr lang="en-ES" dirty="0"/>
              <a:t>Visual Studio</a:t>
            </a:r>
          </a:p>
          <a:p>
            <a:pPr lvl="1"/>
            <a:r>
              <a:rPr lang="en-ES" dirty="0"/>
              <a:t>JetBrains Rider</a:t>
            </a:r>
          </a:p>
          <a:p>
            <a:pPr lvl="1"/>
            <a:r>
              <a:rPr lang="en-ES" dirty="0"/>
              <a:t>Kite</a:t>
            </a:r>
          </a:p>
          <a:p>
            <a:pPr lvl="1"/>
            <a:r>
              <a:rPr lang="en-ES" dirty="0"/>
              <a:t>LINQ Pad</a:t>
            </a:r>
          </a:p>
          <a:p>
            <a:pPr lvl="1"/>
            <a:r>
              <a:rPr lang="en-ES" dirty="0"/>
              <a:t>…el bloc de notas y mucha paciencia…</a:t>
            </a:r>
          </a:p>
          <a:p>
            <a:r>
              <a:rPr lang="en-ES" dirty="0"/>
              <a:t>En este taller usaremos Visual Studio Code con la extensión OmniSharp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37A9A-D842-9B40-8ABE-7A1CECF4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8</a:t>
            </a:fld>
            <a:endParaRPr lang="en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383DD-960F-3444-AAE5-B4574006247C}"/>
              </a:ext>
            </a:extLst>
          </p:cNvPr>
          <p:cNvSpPr txBox="1"/>
          <p:nvPr/>
        </p:nvSpPr>
        <p:spPr>
          <a:xfrm>
            <a:off x="2443842" y="5166597"/>
            <a:ext cx="7304315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Visual Studio 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File &gt; Open Folder...</a:t>
            </a:r>
            <a:endParaRPr lang="en-E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74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C258-B37A-474F-A19E-3EFB56A4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Ejercicio de ampliación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A2B52-ED69-E240-9EA0-FC15E1B9C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Aunque en el taller vamos a usar Visual Studio Code, en realidad solo nos haría falta un navegador Web</a:t>
            </a:r>
          </a:p>
          <a:p>
            <a:r>
              <a:rPr lang="en-ES" dirty="0"/>
              <a:t>Navega a la siguiente aplicación Web</a:t>
            </a:r>
          </a:p>
          <a:p>
            <a:pPr lvl="1"/>
            <a:r>
              <a:rPr lang="en-GB" dirty="0">
                <a:hlinkClick r:id="rId2"/>
              </a:rPr>
              <a:t>https://dotnetfiddle.net</a:t>
            </a:r>
            <a:endParaRPr lang="en-GB" dirty="0"/>
          </a:p>
          <a:p>
            <a:r>
              <a:rPr lang="en-GB" dirty="0" err="1"/>
              <a:t>Escoge</a:t>
            </a:r>
            <a:r>
              <a:rPr lang="en-GB" dirty="0"/>
              <a:t> las </a:t>
            </a:r>
            <a:r>
              <a:rPr lang="en-GB" dirty="0" err="1"/>
              <a:t>siguientes</a:t>
            </a:r>
            <a:r>
              <a:rPr lang="en-GB" dirty="0"/>
              <a:t> </a:t>
            </a:r>
            <a:r>
              <a:rPr lang="en-GB" dirty="0" err="1"/>
              <a:t>opciones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el </a:t>
            </a:r>
            <a:r>
              <a:rPr lang="en-GB" dirty="0" err="1"/>
              <a:t>menú</a:t>
            </a:r>
            <a:r>
              <a:rPr lang="en-GB" dirty="0"/>
              <a:t> de la </a:t>
            </a:r>
            <a:r>
              <a:rPr lang="en-GB" dirty="0" err="1"/>
              <a:t>izquierda</a:t>
            </a:r>
            <a:endParaRPr lang="en-GB" dirty="0"/>
          </a:p>
          <a:p>
            <a:pPr lvl="1"/>
            <a:r>
              <a:rPr lang="en-GB" dirty="0"/>
              <a:t>Language &gt; C#</a:t>
            </a:r>
          </a:p>
          <a:p>
            <a:pPr lvl="1"/>
            <a:r>
              <a:rPr lang="en-GB" dirty="0"/>
              <a:t>Project Type &gt; Console</a:t>
            </a:r>
          </a:p>
          <a:p>
            <a:pPr lvl="1"/>
            <a:r>
              <a:rPr lang="en-GB" dirty="0"/>
              <a:t>Compiler &gt; .NET 6</a:t>
            </a:r>
          </a:p>
          <a:p>
            <a:r>
              <a:rPr lang="en-GB" dirty="0" err="1"/>
              <a:t>Ejecuta</a:t>
            </a:r>
            <a:r>
              <a:rPr lang="en-GB" dirty="0"/>
              <a:t> el </a:t>
            </a:r>
            <a:r>
              <a:rPr lang="en-GB" dirty="0" err="1"/>
              <a:t>programa</a:t>
            </a:r>
            <a:r>
              <a:rPr lang="en-GB" dirty="0"/>
              <a:t> </a:t>
            </a:r>
            <a:r>
              <a:rPr lang="en-GB" dirty="0" err="1"/>
              <a:t>pulsando</a:t>
            </a:r>
            <a:r>
              <a:rPr lang="en-GB" dirty="0"/>
              <a:t> "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GB" dirty="0"/>
              <a:t>" </a:t>
            </a:r>
            <a:r>
              <a:rPr lang="en-GB" dirty="0" err="1"/>
              <a:t>en</a:t>
            </a:r>
            <a:r>
              <a:rPr lang="en-GB" dirty="0"/>
              <a:t> el panel superior</a:t>
            </a:r>
            <a:endParaRPr lang="en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F604D-2539-4C4E-9D42-0EA01F1B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3853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1299</Words>
  <Application>Microsoft Macintosh PowerPoint</Application>
  <PresentationFormat>Widescreen</PresentationFormat>
  <Paragraphs>174</Paragraphs>
  <Slides>24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Corbel</vt:lpstr>
      <vt:lpstr>Office Theme</vt:lpstr>
      <vt:lpstr>Hour of Code 2021</vt:lpstr>
      <vt:lpstr>Sobre este taller</vt:lpstr>
      <vt:lpstr>Un poco sobre nosotros</vt:lpstr>
      <vt:lpstr>Un poco sobre el lenguage</vt:lpstr>
      <vt:lpstr>"Hello, world!" – Instalar .NET</vt:lpstr>
      <vt:lpstr>"Hello, world!" – Crear un proyecto de consola</vt:lpstr>
      <vt:lpstr>Ejercicio de amplicación (I)</vt:lpstr>
      <vt:lpstr>"Hello, world!" – Abrir el directorio en VS Code</vt:lpstr>
      <vt:lpstr>Ejercicio de ampliación (II)</vt:lpstr>
      <vt:lpstr>"Hello, world!" – Ficheros *.cs y *.csproj</vt:lpstr>
      <vt:lpstr>Ejercicio de ampliación (IV)</vt:lpstr>
      <vt:lpstr>"Hello, world!" – Ficheros *.sln</vt:lpstr>
      <vt:lpstr>"Hello, world!" – Ejecutar desde VSCode</vt:lpstr>
      <vt:lpstr>"Hello, world!" – Ejecutar desde CLI</vt:lpstr>
      <vt:lpstr>Las capas de nuestro programa…</vt:lpstr>
      <vt:lpstr>El punto de entrada</vt:lpstr>
      <vt:lpstr>La clase principal</vt:lpstr>
      <vt:lpstr>Nuestro espacio de nombres</vt:lpstr>
      <vt:lpstr>Los espacios de nombres que usamos</vt:lpstr>
      <vt:lpstr>¡Nuestro código “útil”!</vt:lpstr>
      <vt:lpstr>Ejercicio de ampliación (IV)</vt:lpstr>
      <vt:lpstr>Depurando la aplicación (I)</vt:lpstr>
      <vt:lpstr>Depurando la aplicación (II)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of Code 2021</dc:title>
  <dc:creator>Sergio Luis</dc:creator>
  <cp:lastModifiedBy>Sergio Luis</cp:lastModifiedBy>
  <cp:revision>42</cp:revision>
  <dcterms:created xsi:type="dcterms:W3CDTF">2021-11-27T16:25:18Z</dcterms:created>
  <dcterms:modified xsi:type="dcterms:W3CDTF">2021-11-27T19:09:16Z</dcterms:modified>
</cp:coreProperties>
</file>