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2"/>
  </p:notesMasterIdLst>
  <p:sldIdLst>
    <p:sldId id="256" r:id="rId2"/>
    <p:sldId id="314" r:id="rId3"/>
    <p:sldId id="260" r:id="rId4"/>
    <p:sldId id="309" r:id="rId5"/>
    <p:sldId id="257" r:id="rId6"/>
    <p:sldId id="258" r:id="rId7"/>
    <p:sldId id="292" r:id="rId8"/>
    <p:sldId id="259" r:id="rId9"/>
    <p:sldId id="262" r:id="rId10"/>
    <p:sldId id="263" r:id="rId11"/>
    <p:sldId id="264" r:id="rId12"/>
    <p:sldId id="265" r:id="rId13"/>
    <p:sldId id="266" r:id="rId14"/>
    <p:sldId id="279" r:id="rId15"/>
    <p:sldId id="267" r:id="rId16"/>
    <p:sldId id="268" r:id="rId17"/>
    <p:sldId id="269" r:id="rId18"/>
    <p:sldId id="315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93" r:id="rId29"/>
    <p:sldId id="280" r:id="rId30"/>
    <p:sldId id="282" r:id="rId31"/>
    <p:sldId id="283" r:id="rId32"/>
    <p:sldId id="294" r:id="rId33"/>
    <p:sldId id="295" r:id="rId34"/>
    <p:sldId id="284" r:id="rId35"/>
    <p:sldId id="285" r:id="rId36"/>
    <p:sldId id="288" r:id="rId37"/>
    <p:sldId id="286" r:id="rId38"/>
    <p:sldId id="287" r:id="rId39"/>
    <p:sldId id="289" r:id="rId40"/>
    <p:sldId id="290" r:id="rId41"/>
    <p:sldId id="291" r:id="rId42"/>
    <p:sldId id="296" r:id="rId43"/>
    <p:sldId id="297" r:id="rId44"/>
    <p:sldId id="298" r:id="rId45"/>
    <p:sldId id="299" r:id="rId46"/>
    <p:sldId id="300" r:id="rId47"/>
    <p:sldId id="303" r:id="rId48"/>
    <p:sldId id="304" r:id="rId49"/>
    <p:sldId id="306" r:id="rId50"/>
    <p:sldId id="305" r:id="rId51"/>
    <p:sldId id="307" r:id="rId52"/>
    <p:sldId id="301" r:id="rId53"/>
    <p:sldId id="302" r:id="rId54"/>
    <p:sldId id="281" r:id="rId55"/>
    <p:sldId id="308" r:id="rId56"/>
    <p:sldId id="313" r:id="rId57"/>
    <p:sldId id="310" r:id="rId58"/>
    <p:sldId id="311" r:id="rId59"/>
    <p:sldId id="312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261" r:id="rId81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27"/>
    <p:restoredTop sz="94787"/>
  </p:normalViewPr>
  <p:slideViewPr>
    <p:cSldViewPr snapToGrid="0" snapToObjects="1">
      <p:cViewPr>
        <p:scale>
          <a:sx n="85" d="100"/>
          <a:sy n="85" d="100"/>
        </p:scale>
        <p:origin x="14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6DC05-692C-E74A-896E-80D826AD999D}" type="datetimeFigureOut">
              <a:rPr lang="en-ES" smtClean="0"/>
              <a:t>30/11/21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7439A-2255-A140-8BF1-5C29D5F5C46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6422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7439A-2255-A140-8BF1-5C29D5F5C464}" type="slidenum">
              <a:rPr lang="en-ES" smtClean="0"/>
              <a:t>11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15181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EDFA-610E-E64D-B1E1-0DC5CBB7B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7581B-5901-F142-8832-5FF30846F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BEE0-6D84-E54C-9BAA-8A05A8D4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E3AD-23E6-2845-B715-FE1BABD4367A}" type="datetime1">
              <a:rPr lang="es-ES_tradnl" smtClean="0"/>
              <a:t>30/11/21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026A-0E7F-2C4D-92CF-9E1AB631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30DE2-1C13-AD4E-B5AE-A5300FB1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844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25EB-A95D-D24D-BC80-18F410C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60A43-078F-3045-BFAA-CC211BA86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17634-9870-F54B-86B8-18FDA7AB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5B99-F0A2-554E-AB00-49EC8EF682B7}" type="datetime1">
              <a:rPr lang="es-ES_tradnl" smtClean="0"/>
              <a:t>30/11/21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5CFF7-EEBE-264A-8DE9-9BD12122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4C83-6683-7C49-9598-19F0F79B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1229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9C029-075E-0341-8EA0-83BCF4900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05DE3-05C7-8A48-9304-17EB9AB42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7E562-D705-FD4F-913E-F22DFFE1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DDED-5E92-C842-A990-8B34246F0707}" type="datetime1">
              <a:rPr lang="es-ES_tradnl" smtClean="0"/>
              <a:t>30/11/21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EA09B-D586-F940-B701-8DA064E5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3D10-27CA-F44A-956E-031C59E7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4730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5525-C2DD-FE4D-B492-D5AD1278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4EA1-1D49-D346-A2A4-6A2C9C134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FBDA6-FF22-474D-9768-AA86F536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32535-6C69-1C45-B1BB-5662901FDB85}" type="datetime1">
              <a:rPr lang="es-ES_tradnl" smtClean="0"/>
              <a:t>30/11/21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C9D4A-9C67-D845-A79C-411EAF66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DF2A-B04D-C147-9B81-236AC0CD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1023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45E9-F8EE-7E40-AE8C-AE3665E4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6286-2B0E-1743-9294-C58CCEB29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8484-3F81-6E40-B0C3-E06E8047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4E2-215A-E042-978E-8D53D10B4CB1}" type="datetime1">
              <a:rPr lang="es-ES_tradnl" smtClean="0"/>
              <a:t>30/11/21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4E07-4305-454E-B384-27FF8202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139C-B6AF-B24D-A015-0094EB63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0005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718E-AA90-0642-ACF2-2716657B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CE1A-E921-574C-8434-03C4AF5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0AD11-BCD8-A244-90B4-F98800BA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21719-4C23-2747-B878-B7279950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F1B1-186B-B744-AF26-96C1155BEBD3}" type="datetime1">
              <a:rPr lang="es-ES_tradnl" smtClean="0"/>
              <a:t>30/11/21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2B2E1-DF65-4248-B622-51BF22F1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183B4-6EE8-724B-A0F1-7E06435E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8091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0CEC-273B-FD41-BFBD-B6681984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27B8B-8734-8F44-AF4F-8F637F80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E2F95-C6C7-2545-8639-49F4E513B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0DC5A-DB56-6549-89AE-BBBB96E31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E9B53-BDCE-1E4D-8A30-C39026058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5DDB8-7FF2-B840-B95E-A09FAA44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29CC-E627-0D49-9997-D2AF4F1252B8}" type="datetime1">
              <a:rPr lang="es-ES_tradnl" smtClean="0"/>
              <a:t>30/11/21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63F34-3C15-3B47-8537-14F28A88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CE60F-3E85-8548-AEC6-AA833FD0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9430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BC95-68C3-934D-AE4F-A4EEFF4E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BDA6D-FE05-E241-AEA0-48BC06ED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38B3-C24C-0644-AF33-5B3086E9B5A5}" type="datetime1">
              <a:rPr lang="es-ES_tradnl" smtClean="0"/>
              <a:t>30/11/21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E51AD-5A7F-BF4B-AF8F-5A1131F2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8D460-1F21-484E-8EA9-A3FC0AF9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222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81B7B-4139-DA4C-A78C-42B6C0BF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E550-3D7C-5D4F-910E-9C13E7619C37}" type="datetime1">
              <a:rPr lang="es-ES_tradnl" smtClean="0"/>
              <a:t>30/11/21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F2F90-88BA-9448-8790-DC57251C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A7FE6-99BD-B14E-8705-89527F8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0573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3F8F-1F65-874C-BDC3-4D36A9EC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F262-6D46-9240-9EAD-5FA331C5E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EA692-4B52-E544-820F-75FFAEB96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37AE3-DA39-7744-9B52-9D8F566F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6D41-7438-A94F-B281-4B7362D3B28B}" type="datetime1">
              <a:rPr lang="es-ES_tradnl" smtClean="0"/>
              <a:t>30/11/21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987D3-463C-5E45-A45F-377065B4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92D35-858C-0647-A557-A082E33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8721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2877-63AA-D046-A657-9646413E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79AFA-28D7-C74C-BD4C-95F4D1AC5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5FF7D-A754-A44E-91B3-7B2200210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A93F1-BE09-CE4D-A81D-BD11A3C8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4878-83DE-7C48-A90B-FDCC442C4A53}" type="datetime1">
              <a:rPr lang="es-ES_tradnl" smtClean="0"/>
              <a:t>30/11/21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A7088-E7FB-6F42-91AE-DAE77873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BBADC-6DF1-2249-9F2F-8862F3BC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8121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21698-08CB-A24E-905D-89692CC3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360F5-39F8-0F48-A379-18B37EB2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90F8-ACF3-034C-9D18-874D70119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AADC7-DC8B-734E-8AE3-A54946DEEA8C}" type="datetime1">
              <a:rPr lang="es-ES_tradnl" smtClean="0"/>
              <a:t>30/11/21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F3D3-2D67-574F-A19A-1106B1A58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7A12-9A26-A64D-9A03-F4C7C5512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ECC7-594B-3F4D-BC70-865823762D9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6519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fiddle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gb/dotnet/core/tutorials/top-level-templat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gioLuis/hour-of-code-uva-202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built-in-typ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fundamentals/types/anonymous-types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net.sockets.socket.connect?view=net-5.0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HoC-Unity-20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dotnet/6.0" TargetMode="External"/><Relationship Id="rId2" Type="http://schemas.openxmlformats.org/officeDocument/2006/relationships/hyperlink" Target="https://dotnet.microsoft.com/download/dotnet/5.0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_Luis" TargetMode="External"/><Relationship Id="rId2" Type="http://schemas.openxmlformats.org/officeDocument/2006/relationships/hyperlink" Target="https://twitter.com/rdealbad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8267-7F0D-2644-BF8B-14E919F7D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Hour of Code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CEFED-8F74-9045-BE30-F42A91D8C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S" dirty="0"/>
              <a:t>Introducción al lenguage de programación C#</a:t>
            </a:r>
          </a:p>
        </p:txBody>
      </p:sp>
    </p:spTree>
    <p:extLst>
      <p:ext uri="{BB962C8B-B14F-4D97-AF65-F5344CB8AC3E}">
        <p14:creationId xmlns:p14="http://schemas.microsoft.com/office/powerpoint/2010/main" val="257806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5A0-9F74-6D44-B501-EC87C0AC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amplicación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665E-71A6-524A-A39F-98AB90F3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9404"/>
          </a:xfrm>
        </p:spPr>
        <p:txBody>
          <a:bodyPr>
            <a:normAutofit/>
          </a:bodyPr>
          <a:lstStyle/>
          <a:p>
            <a:r>
              <a:rPr lang="en-ES" dirty="0"/>
              <a:t>Con .NET se pueden crear muchos tipos de proyectos distintos</a:t>
            </a:r>
          </a:p>
          <a:p>
            <a:pPr lvl="1"/>
            <a:r>
              <a:rPr lang="en-ES" dirty="0"/>
              <a:t>Aplicaciones de consola</a:t>
            </a:r>
          </a:p>
          <a:p>
            <a:pPr lvl="1"/>
            <a:r>
              <a:rPr lang="en-ES" dirty="0"/>
              <a:t>Bibliotecas para compartir código entre aplicaciones</a:t>
            </a:r>
          </a:p>
          <a:p>
            <a:pPr lvl="1"/>
            <a:r>
              <a:rPr lang="en-ES" dirty="0"/>
              <a:t>Páginas Web y API RESTs con ASP.NET y Razor</a:t>
            </a:r>
          </a:p>
          <a:p>
            <a:pPr lvl="1"/>
            <a:r>
              <a:rPr lang="en-ES" dirty="0"/>
              <a:t>Tests unitarios con NUnit, xUnit…</a:t>
            </a:r>
          </a:p>
          <a:p>
            <a:r>
              <a:rPr lang="en-ES" dirty="0"/>
              <a:t>Ejecuta "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dotnet new --list</a:t>
            </a:r>
            <a:r>
              <a:rPr lang="en-ES" dirty="0"/>
              <a:t>" y comprueba qué puedes crear por defecto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59265-E796-C843-A5C8-229E087F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10</a:t>
            </a:fld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CC264-4B7B-B945-98F6-5A78C5FDE92E}"/>
              </a:ext>
            </a:extLst>
          </p:cNvPr>
          <p:cNvSpPr txBox="1"/>
          <p:nvPr/>
        </p:nvSpPr>
        <p:spPr>
          <a:xfrm>
            <a:off x="2041071" y="5313302"/>
            <a:ext cx="8109857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E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s-E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s-E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--</a:t>
            </a:r>
            <a:r>
              <a:rPr lang="es-E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en-E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6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28D1-3C9E-E44C-A9C3-51E9DBF5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Abrir el directorio en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640B-B659-F949-97B8-8EC95AE3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789917"/>
          </a:xfrm>
        </p:spPr>
        <p:txBody>
          <a:bodyPr>
            <a:normAutofit fontScale="92500"/>
          </a:bodyPr>
          <a:lstStyle/>
          <a:p>
            <a:r>
              <a:rPr lang="en-ES" dirty="0"/>
              <a:t>Existen varios IDEs capaces de entenderse con C# y .NET</a:t>
            </a:r>
          </a:p>
          <a:p>
            <a:pPr lvl="1"/>
            <a:r>
              <a:rPr lang="en-ES" dirty="0"/>
              <a:t>Visual Studio</a:t>
            </a:r>
          </a:p>
          <a:p>
            <a:pPr lvl="1"/>
            <a:r>
              <a:rPr lang="en-ES" dirty="0"/>
              <a:t>JetBrains Rider</a:t>
            </a:r>
          </a:p>
          <a:p>
            <a:pPr lvl="1"/>
            <a:r>
              <a:rPr lang="en-ES" dirty="0"/>
              <a:t>Kite</a:t>
            </a:r>
          </a:p>
          <a:p>
            <a:pPr lvl="1"/>
            <a:r>
              <a:rPr lang="en-ES" dirty="0"/>
              <a:t>LINQ Pad</a:t>
            </a:r>
          </a:p>
          <a:p>
            <a:pPr lvl="1"/>
            <a:r>
              <a:rPr lang="en-ES" dirty="0"/>
              <a:t>…el bloc de notas y mucha paciencia…</a:t>
            </a:r>
          </a:p>
          <a:p>
            <a:r>
              <a:rPr lang="en-ES" dirty="0"/>
              <a:t>En este taller usaremos Visual Studio Code con la extensión OmniSharp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37A9A-D842-9B40-8ABE-7A1CECF4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11</a:t>
            </a:fld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383DD-960F-3444-AAE5-B4574006247C}"/>
              </a:ext>
            </a:extLst>
          </p:cNvPr>
          <p:cNvSpPr txBox="1"/>
          <p:nvPr/>
        </p:nvSpPr>
        <p:spPr>
          <a:xfrm>
            <a:off x="2443842" y="4750481"/>
            <a:ext cx="7304315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Visual Studio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File &gt; Open Folder...</a:t>
            </a:r>
            <a:endParaRPr lang="en-E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74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C258-B37A-474F-A19E-3EFB56A4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A2B52-ED69-E240-9EA0-FC15E1B9C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Aunque en el taller vamos a usar Visual Studio Code, en realidad solo nos haría falta un navegador Web</a:t>
            </a:r>
          </a:p>
          <a:p>
            <a:r>
              <a:rPr lang="en-ES" dirty="0"/>
              <a:t>Navega a la siguiente aplicación Web</a:t>
            </a:r>
          </a:p>
          <a:p>
            <a:pPr lvl="1"/>
            <a:r>
              <a:rPr lang="en-GB" dirty="0">
                <a:hlinkClick r:id="rId2"/>
              </a:rPr>
              <a:t>https://dotnetfiddle.net</a:t>
            </a:r>
            <a:endParaRPr lang="en-GB" dirty="0"/>
          </a:p>
          <a:p>
            <a:r>
              <a:rPr lang="en-GB" dirty="0" err="1"/>
              <a:t>Escoge</a:t>
            </a:r>
            <a:r>
              <a:rPr lang="en-GB" dirty="0"/>
              <a:t> las </a:t>
            </a:r>
            <a:r>
              <a:rPr lang="en-GB" dirty="0" err="1"/>
              <a:t>siguientes</a:t>
            </a:r>
            <a:r>
              <a:rPr lang="en-GB" dirty="0"/>
              <a:t> </a:t>
            </a:r>
            <a:r>
              <a:rPr lang="en-GB" dirty="0" err="1"/>
              <a:t>opciones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el </a:t>
            </a:r>
            <a:r>
              <a:rPr lang="en-GB" dirty="0" err="1"/>
              <a:t>menú</a:t>
            </a:r>
            <a:r>
              <a:rPr lang="en-GB" dirty="0"/>
              <a:t> de la </a:t>
            </a:r>
            <a:r>
              <a:rPr lang="en-GB" dirty="0" err="1"/>
              <a:t>izquierda</a:t>
            </a:r>
            <a:endParaRPr lang="en-GB" dirty="0"/>
          </a:p>
          <a:p>
            <a:pPr lvl="1"/>
            <a:r>
              <a:rPr lang="en-GB" dirty="0"/>
              <a:t>Language &gt; C#</a:t>
            </a:r>
          </a:p>
          <a:p>
            <a:pPr lvl="1"/>
            <a:r>
              <a:rPr lang="en-GB" dirty="0"/>
              <a:t>Project Type &gt; Console</a:t>
            </a:r>
          </a:p>
          <a:p>
            <a:pPr lvl="1"/>
            <a:r>
              <a:rPr lang="en-GB" dirty="0"/>
              <a:t>Compiler &gt; .NET 6</a:t>
            </a:r>
          </a:p>
          <a:p>
            <a:r>
              <a:rPr lang="en-GB" dirty="0" err="1"/>
              <a:t>Ejecuta</a:t>
            </a:r>
            <a:r>
              <a:rPr lang="en-GB" dirty="0"/>
              <a:t> el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pulsando</a:t>
            </a:r>
            <a:r>
              <a:rPr lang="en-GB" dirty="0"/>
              <a:t> "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GB" dirty="0"/>
              <a:t>" </a:t>
            </a:r>
            <a:r>
              <a:rPr lang="en-GB" dirty="0" err="1"/>
              <a:t>en</a:t>
            </a:r>
            <a:r>
              <a:rPr lang="en-GB" dirty="0"/>
              <a:t> el panel superior</a:t>
            </a:r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F604D-2539-4C4E-9D42-0EA01F1B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3853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7EAB-A1A7-5F42-A427-13423321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cs typeface="Calibri" panose="020F0502020204030204" pitchFamily="34" charset="0"/>
              </a:rPr>
              <a:t>Ficheros *.cs y *.csproj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3816-3923-0843-9E7F-22D6B2E0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Program.cs</a:t>
            </a:r>
          </a:p>
          <a:p>
            <a:pPr lvl="1"/>
            <a:r>
              <a:rPr lang="en-ES" dirty="0"/>
              <a:t>La extensión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*.cs</a:t>
            </a:r>
            <a:r>
              <a:rPr lang="en-ES" dirty="0"/>
              <a:t> indica que contiene código en C# (C-Sharp)</a:t>
            </a:r>
          </a:p>
          <a:p>
            <a:pPr lvl="1"/>
            <a:r>
              <a:rPr lang="en-ES" dirty="0"/>
              <a:t>Contiene el (poco) código fuente de nuestra aplicación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elloworld.csproj</a:t>
            </a:r>
          </a:p>
          <a:p>
            <a:pPr lvl="1"/>
            <a:r>
              <a:rPr lang="en-ES" dirty="0"/>
              <a:t>La extensión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*.csproj</a:t>
            </a:r>
            <a:r>
              <a:rPr lang="en-ES" dirty="0"/>
              <a:t> indica que es un fichero de proyecto (proj) de C# (cs)</a:t>
            </a:r>
          </a:p>
          <a:p>
            <a:pPr lvl="1"/>
            <a:r>
              <a:rPr lang="en-ES" dirty="0"/>
              <a:t>Indica al compilador lo que necesita:</a:t>
            </a:r>
          </a:p>
          <a:p>
            <a:pPr lvl="2"/>
            <a:r>
              <a:rPr lang="en-ES" dirty="0"/>
              <a:t>T</a:t>
            </a:r>
            <a:r>
              <a:rPr lang="en-GB" dirty="0" err="1"/>
              <a:t>i</a:t>
            </a:r>
            <a:r>
              <a:rPr lang="en-ES" dirty="0"/>
              <a:t>po de aplicación que se está compilando</a:t>
            </a:r>
          </a:p>
          <a:p>
            <a:pPr lvl="2"/>
            <a:r>
              <a:rPr lang="en-ES" dirty="0"/>
              <a:t>Versión del SDK de .NET que hay que utilizar</a:t>
            </a:r>
          </a:p>
          <a:p>
            <a:pPr lvl="2"/>
            <a:r>
              <a:rPr lang="en-ES" dirty="0"/>
              <a:t>Ficheros que ha de incluir para compilar (por defecto, todos)</a:t>
            </a:r>
          </a:p>
          <a:p>
            <a:pPr lvl="2"/>
            <a:r>
              <a:rPr lang="en-ES" dirty="0"/>
              <a:t>Características del lenguage para habilitar o deshabilitar</a:t>
            </a:r>
          </a:p>
          <a:p>
            <a:pPr lvl="2"/>
            <a:r>
              <a:rPr lang="en-ES" dirty="0"/>
              <a:t>Pquetes de NuGet que utiliza la aplicación</a:t>
            </a:r>
          </a:p>
          <a:p>
            <a:pPr lvl="2"/>
            <a:r>
              <a:rPr lang="en-ES" dirty="0"/>
              <a:t>¡…y muchas más cosas! (una vez que te adentras en la madriguera del conejo)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9D61D-9D9C-9043-AF16-E15B8C56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6680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73DF-422D-4549-8CFE-BAD72DDA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EB2E-8049-F144-860E-C5558C22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En el código de ejemplo hay muchos métodos con la siguiente signatura:</a:t>
            </a:r>
          </a:p>
          <a:p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0DF8C-50F3-884A-A6CE-9304E761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14</a:t>
            </a:fld>
            <a:endParaRPr lang="en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20D671-2BD9-1842-87A8-DA2A441F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2255148"/>
            <a:ext cx="6985000" cy="21209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8585D8-6C2D-BA4D-8CBE-E7666C358576}"/>
              </a:ext>
            </a:extLst>
          </p:cNvPr>
          <p:cNvSpPr txBox="1">
            <a:spLocks/>
          </p:cNvSpPr>
          <p:nvPr/>
        </p:nvSpPr>
        <p:spPr>
          <a:xfrm>
            <a:off x="838200" y="4136231"/>
            <a:ext cx="10515600" cy="183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ES" dirty="0"/>
              <a:t>Esto le causa un gran dolor al compilador, ¡no sabe cuál es el punto de entrada del programa!</a:t>
            </a:r>
          </a:p>
          <a:p>
            <a:r>
              <a:rPr lang="en-ES" dirty="0"/>
              <a:t>Abre el fichero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/src/src.csproj</a:t>
            </a:r>
            <a:r>
              <a:rPr lang="en-ES" dirty="0"/>
              <a:t> y busca en qué línea se le indica al compilador el auténtico punto de entrada del programa</a:t>
            </a:r>
          </a:p>
        </p:txBody>
      </p:sp>
    </p:spTree>
    <p:extLst>
      <p:ext uri="{BB962C8B-B14F-4D97-AF65-F5344CB8AC3E}">
        <p14:creationId xmlns:p14="http://schemas.microsoft.com/office/powerpoint/2010/main" val="203585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C299-DA4E-1545-BCCD-318D2D5A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cs typeface="Calibri" panose="020F0502020204030204" pitchFamily="34" charset="0"/>
              </a:rPr>
              <a:t>Ficheros *.sln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D7D0-03DC-6541-8BB0-69FB285D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ES" dirty="0"/>
              <a:t>También os podréis encontrar hoy con ficheros *.sln</a:t>
            </a:r>
          </a:p>
          <a:p>
            <a:r>
              <a:rPr lang="en-ES" dirty="0"/>
              <a:t>Son ficheros de solución de Visual Studio (no solo C#)</a:t>
            </a:r>
          </a:p>
          <a:p>
            <a:r>
              <a:rPr lang="en-ES" dirty="0"/>
              <a:t>La jerarquía es sencilla:</a:t>
            </a:r>
          </a:p>
          <a:p>
            <a:pPr lvl="1"/>
            <a:r>
              <a:rPr lang="en-ES" dirty="0"/>
              <a:t>Una solución puede referenciar uno o más proyectos</a:t>
            </a:r>
          </a:p>
          <a:p>
            <a:pPr lvl="1"/>
            <a:r>
              <a:rPr lang="en-ES" dirty="0"/>
              <a:t>Un proyecto representa un artefacto:</a:t>
            </a:r>
          </a:p>
          <a:p>
            <a:pPr lvl="2"/>
            <a:r>
              <a:rPr lang="en-ES" dirty="0"/>
              <a:t>Una aplicación .EXE</a:t>
            </a:r>
          </a:p>
          <a:p>
            <a:pPr lvl="2"/>
            <a:r>
              <a:rPr lang="en-ES" dirty="0"/>
              <a:t>Una biblioteca .DLL</a:t>
            </a:r>
          </a:p>
          <a:p>
            <a:r>
              <a:rPr lang="en-ES" dirty="0"/>
              <a:t>Con dotnet new console no se crea por defecto</a:t>
            </a:r>
          </a:p>
          <a:p>
            <a:r>
              <a:rPr lang="en-ES" dirty="0"/>
              <a:t>En este taller no los vamos a usar (pero pueden aparecer en el de Unity)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5A688-7A43-A943-B31D-8BF71BDD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2487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C32E-C538-C040-84FA-74AD7961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cs typeface="Calibri" panose="020F0502020204030204" pitchFamily="34" charset="0"/>
              </a:rPr>
              <a:t>Ejecutar desde VSCode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54E7-F43B-6C42-AC5E-A399691C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8889"/>
          </a:xfrm>
        </p:spPr>
        <p:txBody>
          <a:bodyPr/>
          <a:lstStyle/>
          <a:p>
            <a:r>
              <a:rPr lang="en-ES" dirty="0"/>
              <a:t>Para ejecutar desde Visual Studio Code:</a:t>
            </a:r>
          </a:p>
          <a:p>
            <a:pPr lvl="1"/>
            <a:r>
              <a:rPr lang="en-ES" dirty="0"/>
              <a:t>Opción 1) Busca el menú de “Run &amp; Debug”</a:t>
            </a:r>
          </a:p>
          <a:p>
            <a:pPr lvl="1"/>
            <a:r>
              <a:rPr lang="en-ES" dirty="0"/>
              <a:t>Opción 2) Pulsa F5</a:t>
            </a:r>
          </a:p>
          <a:p>
            <a:r>
              <a:rPr lang="en-ES" dirty="0"/>
              <a:t>VS Code te pedirá añadir los recursos que faltan para automatizar la tarea</a:t>
            </a:r>
          </a:p>
          <a:p>
            <a:pPr lvl="1"/>
            <a:r>
              <a:rPr lang="en-ES" dirty="0"/>
              <a:t>Se creará un directorio llamado .vscode:</a:t>
            </a:r>
          </a:p>
          <a:p>
            <a:pPr lvl="2"/>
            <a:r>
              <a:rPr lang="en-ES" dirty="0"/>
              <a:t>.vscode/launch.json &gt; Información para ejecutar tu aplicación</a:t>
            </a:r>
          </a:p>
          <a:p>
            <a:pPr lvl="2"/>
            <a:r>
              <a:rPr lang="en-ES" dirty="0"/>
              <a:t>.vscode/tasks.json &gt; Información para construir y limpiar los artefactos de tu aplicación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6EC03-C5AC-5747-91F9-526592A0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97511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8BD8-41F7-1C43-B3A9-1C1020A1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>
                <a:cs typeface="Calibri" panose="020F0502020204030204" pitchFamily="34" charset="0"/>
              </a:rPr>
              <a:t>Ejecutar desde CLI (I)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5B31-0B77-9048-B0B7-B10A948DD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9432"/>
          </a:xfrm>
        </p:spPr>
        <p:txBody>
          <a:bodyPr/>
          <a:lstStyle/>
          <a:p>
            <a:r>
              <a:rPr lang="en-ES" dirty="0"/>
              <a:t>El comando "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n-ES" dirty="0"/>
              <a:t>" es todo lo que necesitas</a:t>
            </a:r>
          </a:p>
          <a:p>
            <a:r>
              <a:rPr lang="en-ES" dirty="0"/>
              <a:t>Por defecto, "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dotnet run</a:t>
            </a:r>
            <a:r>
              <a:rPr lang="en-ES" dirty="0"/>
              <a:t>"...:</a:t>
            </a:r>
          </a:p>
          <a:p>
            <a:pPr lvl="1"/>
            <a:r>
              <a:rPr lang="en-ES" dirty="0"/>
              <a:t>Escoge el único fichero *.csproj que haya en el directorio</a:t>
            </a:r>
          </a:p>
          <a:p>
            <a:pPr lvl="1"/>
            <a:r>
              <a:rPr lang="en-ES" dirty="0"/>
              <a:t>Compila el artefacto que represente</a:t>
            </a:r>
          </a:p>
          <a:p>
            <a:pPr lvl="1"/>
            <a:r>
              <a:rPr lang="en-ES" dirty="0"/>
              <a:t>Si el artefacto es una aplicación ejecutable, ¡la ejecuta!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9CBDB-BCBB-1449-956A-30F08A90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17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7E573-CEA8-5849-A6B5-35310CEC320F}"/>
              </a:ext>
            </a:extLst>
          </p:cNvPr>
          <p:cNvSpPr txBox="1"/>
          <p:nvPr/>
        </p:nvSpPr>
        <p:spPr>
          <a:xfrm>
            <a:off x="2443842" y="4129994"/>
            <a:ext cx="7304315" cy="83099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</a:t>
            </a:r>
          </a:p>
          <a:p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s-E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E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EF064-B4E5-544C-8F92-8A8712A07799}"/>
              </a:ext>
            </a:extLst>
          </p:cNvPr>
          <p:cNvSpPr txBox="1"/>
          <p:nvPr/>
        </p:nvSpPr>
        <p:spPr>
          <a:xfrm>
            <a:off x="838199" y="585132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ES" dirty="0">
                <a:solidFill>
                  <a:schemeClr val="bg2">
                    <a:lumMod val="50000"/>
                  </a:schemeClr>
                </a:solidFill>
              </a:rPr>
              <a:t>Ejemplo </a:t>
            </a:r>
            <a:r>
              <a:rPr lang="en-E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</a:p>
        </p:txBody>
      </p:sp>
    </p:spTree>
    <p:extLst>
      <p:ext uri="{BB962C8B-B14F-4D97-AF65-F5344CB8AC3E}">
        <p14:creationId xmlns:p14="http://schemas.microsoft.com/office/powerpoint/2010/main" val="154809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5D27-B4BE-1841-8D1A-1B572F72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Ejecutar desde CLI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6C22-DA75-C044-A91E-72EB8640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1542"/>
          </a:xfrm>
        </p:spPr>
        <p:txBody>
          <a:bodyPr>
            <a:normAutofit/>
          </a:bodyPr>
          <a:lstStyle/>
          <a:p>
            <a:r>
              <a:rPr lang="en-ES" dirty="0"/>
              <a:t>Si existen varios ficheros *.csproj en el mismo directorio…</a:t>
            </a:r>
          </a:p>
          <a:p>
            <a:pPr lvl="1"/>
            <a:r>
              <a:rPr lang="en-ES" dirty="0"/>
              <a:t>Es necesario especificar cuál de ellos representa el artefacto que queremos ejecutar</a:t>
            </a:r>
          </a:p>
          <a:p>
            <a:r>
              <a:rPr lang="en-ES" dirty="0"/>
              <a:t>Si además queremos pasarle argumentos a nuestra aplicación…</a:t>
            </a:r>
          </a:p>
          <a:p>
            <a:pPr lvl="1"/>
            <a:r>
              <a:rPr lang="en-ES" dirty="0"/>
              <a:t>Los especificaremos después del subcomando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ES" dirty="0"/>
              <a:t>' o después del fichero *.csproj, separándolos del resto de argumentos por un doble guión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ES" dirty="0"/>
              <a:t>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61229-E873-E54B-A796-E129575B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18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F3F48-725A-0349-8FA8-CE381401945C}"/>
              </a:ext>
            </a:extLst>
          </p:cNvPr>
          <p:cNvSpPr txBox="1"/>
          <p:nvPr/>
        </p:nvSpPr>
        <p:spPr>
          <a:xfrm>
            <a:off x="2443842" y="4342065"/>
            <a:ext cx="7304315" cy="132343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s-E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 </a:t>
            </a:r>
            <a:r>
              <a:rPr lang="es-E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helloworld.csproj</a:t>
            </a: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 Sergio</a:t>
            </a:r>
          </a:p>
          <a:p>
            <a:r>
              <a:rPr lang="es-E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Sergio!</a:t>
            </a:r>
          </a:p>
          <a:p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s-E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 -- Santiago</a:t>
            </a:r>
          </a:p>
          <a:p>
            <a:r>
              <a:rPr lang="es-E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Santiago!</a:t>
            </a:r>
            <a:endParaRPr lang="en-E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71736-09A5-3940-BF6E-954AD2EAB4FD}"/>
              </a:ext>
            </a:extLst>
          </p:cNvPr>
          <p:cNvSpPr txBox="1"/>
          <p:nvPr/>
        </p:nvSpPr>
        <p:spPr>
          <a:xfrm>
            <a:off x="838199" y="585132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ES" dirty="0">
                <a:solidFill>
                  <a:schemeClr val="bg2">
                    <a:lumMod val="50000"/>
                  </a:schemeClr>
                </a:solidFill>
              </a:rPr>
              <a:t>Ejemplo </a:t>
            </a:r>
            <a:r>
              <a:rPr lang="en-E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ProgramArguments</a:t>
            </a:r>
          </a:p>
        </p:txBody>
      </p:sp>
    </p:spTree>
    <p:extLst>
      <p:ext uri="{BB962C8B-B14F-4D97-AF65-F5344CB8AC3E}">
        <p14:creationId xmlns:p14="http://schemas.microsoft.com/office/powerpoint/2010/main" val="1926779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Las capas de nuestro programa…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19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C11A-0969-8140-80D9-1E5D240B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Introducción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320CC-4BA9-6A4C-81E2-AF9563B6F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Sobre este taller / Sobre nosotros / Sobre el lenguaje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08E9C-2902-344C-ABEA-200580DA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39664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El punto de entrada / método principal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20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3439886" y="4020387"/>
            <a:ext cx="1045029" cy="2612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5716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La clase principal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21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3058886" y="3526426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8151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Nuestro espacio de nombres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22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2662896" y="3032465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8573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Los espacios de nombres que usamos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23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2662896" y="2553494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93959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B187-EEB2-5444-9E28-8888B50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¡Nuestro código </a:t>
            </a:r>
            <a:r>
              <a:rPr lang="en-ES" i="1" dirty="0"/>
              <a:t>“útil”</a:t>
            </a:r>
            <a:r>
              <a:rPr lang="en-E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A5DB-8000-EF44-ADF5-C37405F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24</a:t>
            </a:fld>
            <a:endParaRPr lang="en-E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A67CD87-F296-4441-988E-BB016144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555" y="1825625"/>
            <a:ext cx="6274890" cy="435133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4C169E8E-2DF3-EA49-895D-C7E4917033BC}"/>
              </a:ext>
            </a:extLst>
          </p:cNvPr>
          <p:cNvSpPr/>
          <p:nvPr/>
        </p:nvSpPr>
        <p:spPr>
          <a:xfrm>
            <a:off x="3875314" y="4697980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00305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D44D-CB0D-5547-BBA3-4BC08A6E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FFC1D-3679-3047-89D9-A894C82A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Si has instalado .NET 6, tu Hello World seguramente tenga un aspecto muy diferente…</a:t>
            </a:r>
          </a:p>
          <a:p>
            <a:r>
              <a:rPr lang="en-ES" dirty="0"/>
              <a:t>Esto no quiere decir que los elementos que te acabamos de enseñar ya no existan – simplemente están implícitos</a:t>
            </a:r>
          </a:p>
          <a:p>
            <a:r>
              <a:rPr lang="en-ES" dirty="0"/>
              <a:t>Aunque ocultar el </a:t>
            </a:r>
            <a:r>
              <a:rPr lang="en-ES" i="1" dirty="0"/>
              <a:t>boilerplate</a:t>
            </a:r>
            <a:r>
              <a:rPr lang="en-ES" dirty="0"/>
              <a:t> es estupendo cuando ya conoces el lenguaje, obviarlo mientras aprendes te oculta información</a:t>
            </a:r>
          </a:p>
          <a:p>
            <a:r>
              <a:rPr lang="en-ES" dirty="0"/>
              <a:t>Aprende más sobre directivas </a:t>
            </a:r>
            <a:r>
              <a:rPr lang="en-ES" i="1" dirty="0"/>
              <a:t>using</a:t>
            </a:r>
            <a:r>
              <a:rPr lang="en-ES" dirty="0"/>
              <a:t> implícitas y </a:t>
            </a:r>
            <a:r>
              <a:rPr lang="en-ES" i="1" dirty="0"/>
              <a:t>top-level statements</a:t>
            </a:r>
            <a:r>
              <a:rPr lang="en-ES" dirty="0"/>
              <a:t> aquí: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docs.microsoft.com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en-gb</a:t>
            </a:r>
            <a:r>
              <a:rPr lang="en-GB" dirty="0">
                <a:hlinkClick r:id="rId2"/>
              </a:rPr>
              <a:t>/dotnet/core/tutorials/top-level-templates</a:t>
            </a:r>
            <a:endParaRPr lang="en-ES" dirty="0"/>
          </a:p>
          <a:p>
            <a:pPr lvl="1"/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0F985-D6F9-154A-982F-5ACD3209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04301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7BA9-73ED-484E-B8DA-10186DEA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Depurando la aplicación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4524-CF8A-DA4D-B7A7-4B75F8D4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2959"/>
          </a:xfrm>
        </p:spPr>
        <p:txBody>
          <a:bodyPr>
            <a:normAutofit/>
          </a:bodyPr>
          <a:lstStyle/>
          <a:p>
            <a:r>
              <a:rPr lang="en-ES" dirty="0"/>
              <a:t>Vamos a hacer lo siguiente:</a:t>
            </a:r>
          </a:p>
          <a:p>
            <a:pPr lvl="1"/>
            <a:r>
              <a:rPr lang="en-ES" dirty="0"/>
              <a:t>Modificar ligeramente el programa</a:t>
            </a:r>
            <a:endParaRPr lang="en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ES" dirty="0"/>
              <a:t>Poner un punto de interrupción</a:t>
            </a:r>
          </a:p>
          <a:p>
            <a:pPr lvl="2"/>
            <a:r>
              <a:rPr lang="en-ES" dirty="0"/>
              <a:t>Bien activando la “bolita roja” a la izquierda del número de linea con el cursor…</a:t>
            </a:r>
          </a:p>
          <a:p>
            <a:pPr lvl="2"/>
            <a:r>
              <a:rPr lang="en-ES" dirty="0"/>
              <a:t>O pulsando F9 cuando estemos sobre la línea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473A2-0FDC-7E41-B854-9DF391F2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26</a:t>
            </a:fld>
            <a:endParaRPr lang="en-E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3A4F3-544E-8144-97B9-0A03D21C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3983917"/>
            <a:ext cx="6718300" cy="2197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73640B5-2442-8745-8B75-39D5EA9B33BC}"/>
              </a:ext>
            </a:extLst>
          </p:cNvPr>
          <p:cNvSpPr/>
          <p:nvPr/>
        </p:nvSpPr>
        <p:spPr>
          <a:xfrm>
            <a:off x="1691821" y="5438209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45262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D470-B9ED-0C4A-BCED-4B659946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Depurando la aplicación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84BC-E924-B14D-8249-8D93DA88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El depurador de .NET es </a:t>
            </a:r>
            <a:r>
              <a:rPr lang="en-ES" b="1" dirty="0"/>
              <a:t>muy</a:t>
            </a:r>
            <a:r>
              <a:rPr lang="en-ES" dirty="0"/>
              <a:t> potente</a:t>
            </a:r>
          </a:p>
          <a:p>
            <a:r>
              <a:rPr lang="en-ES" dirty="0"/>
              <a:t>La siguiente vez que ejecutéis la aplicación con VS Code…</a:t>
            </a:r>
          </a:p>
          <a:p>
            <a:pPr lvl="1"/>
            <a:r>
              <a:rPr lang="en-ES" dirty="0"/>
              <a:t>La ejecución se pausará al llegar al punto de interrupción</a:t>
            </a:r>
          </a:p>
          <a:p>
            <a:pPr lvl="1"/>
            <a:r>
              <a:rPr lang="en-ES" dirty="0"/>
              <a:t>Tendréis la posibilidad de modificar el contador de programa (casi) a voluntad</a:t>
            </a:r>
          </a:p>
          <a:p>
            <a:pPr lvl="1"/>
            <a:r>
              <a:rPr lang="en-ES" dirty="0"/>
              <a:t>Podréis examinar el valor de las variables globales y locales</a:t>
            </a:r>
          </a:p>
          <a:p>
            <a:pPr lvl="1"/>
            <a:r>
              <a:rPr lang="en-ES" dirty="0"/>
              <a:t>¡…podréis modificar en vivo el contenido de dichas variables!</a:t>
            </a:r>
          </a:p>
          <a:p>
            <a:pPr lvl="1"/>
            <a:r>
              <a:rPr lang="en-ES" dirty="0"/>
              <a:t>Y también podréis evaluar expresiones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6B4F2-4F3B-1443-AD02-206C7A5D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27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4BDC2-47E7-1546-B41D-E5D8E3CF2786}"/>
              </a:ext>
            </a:extLst>
          </p:cNvPr>
          <p:cNvSpPr txBox="1"/>
          <p:nvPr/>
        </p:nvSpPr>
        <p:spPr>
          <a:xfrm>
            <a:off x="838199" y="585132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ES" dirty="0">
                <a:solidFill>
                  <a:schemeClr val="bg2">
                    <a:lumMod val="50000"/>
                  </a:schemeClr>
                </a:solidFill>
              </a:rPr>
              <a:t>Ejemplo </a:t>
            </a:r>
            <a:r>
              <a:rPr lang="en-E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Debugger</a:t>
            </a:r>
          </a:p>
        </p:txBody>
      </p:sp>
    </p:spTree>
    <p:extLst>
      <p:ext uri="{BB962C8B-B14F-4D97-AF65-F5344CB8AC3E}">
        <p14:creationId xmlns:p14="http://schemas.microsoft.com/office/powerpoint/2010/main" val="1100184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1BF7-0137-2441-82A4-3A7CB2CC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Lo básico sobre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99BA3-A1B5-504C-BA97-CCB6CA684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Tipos por defecto / Operadores / Control de flujo / Entrada y salida básica / Clases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3384F-A069-9440-9280-C5371B80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09782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2155-6515-0449-9BDF-ED387B5F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Tipos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4DA6-0E01-FD49-9153-A5587DE5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r>
              <a:rPr lang="en-ES" dirty="0"/>
              <a:t>C# es un lenguaje fuertemente tipado</a:t>
            </a:r>
          </a:p>
          <a:p>
            <a:r>
              <a:rPr lang="en-ES" dirty="0"/>
              <a:t>Cada variable y cada constante tiene un tipo declarado</a:t>
            </a:r>
          </a:p>
          <a:p>
            <a:r>
              <a:rPr lang="en-ES" dirty="0"/>
              <a:t>Cada función declara el tipo del valor del retorno, así como el tipo de cada uno de los parámetros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61753-A74B-AF46-92D9-18E36E44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29</a:t>
            </a:fld>
            <a:endParaRPr lang="en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6E009-5BC8-7842-8B29-E54CF5BF0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3000375"/>
            <a:ext cx="89408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2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9192-07E3-514D-AFC7-51EF0161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Sobre este taller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52FC-3352-2D45-BC86-EEA588D0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Materiales disponibles en GitHub</a:t>
            </a:r>
          </a:p>
          <a:p>
            <a:pPr lvl="1"/>
            <a:r>
              <a:rPr lang="en-GB" dirty="0">
                <a:latin typeface="Consolas" panose="020B0609020204030204" pitchFamily="49" charset="0"/>
                <a:ea typeface="Fira Code" panose="020B0809050000020004" pitchFamily="49" charset="0"/>
                <a:cs typeface="Consolas" panose="020B0609020204030204" pitchFamily="49" charset="0"/>
                <a:hlinkClick r:id="rId2"/>
              </a:rPr>
              <a:t>https://github.com/SergioLuis/</a:t>
            </a:r>
            <a:r>
              <a:rPr lang="en-GB" sz="2800" b="1" dirty="0">
                <a:latin typeface="Consolas" panose="020B0609020204030204" pitchFamily="49" charset="0"/>
                <a:ea typeface="Fira Code" panose="020B0809050000020004" pitchFamily="49" charset="0"/>
                <a:cs typeface="Consolas" panose="020B0609020204030204" pitchFamily="49" charset="0"/>
                <a:hlinkClick r:id="rId2"/>
              </a:rPr>
              <a:t>hour-of-code-uva-2021</a:t>
            </a:r>
            <a:endParaRPr lang="en-GB" sz="2800" b="1" dirty="0">
              <a:latin typeface="Consolas" panose="020B0609020204030204" pitchFamily="49" charset="0"/>
              <a:ea typeface="Fira Code" panose="020B08090500000200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slides.pptx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dirty="0" err="1"/>
              <a:t>Esta</a:t>
            </a:r>
            <a:r>
              <a:rPr lang="en-GB" dirty="0"/>
              <a:t> </a:t>
            </a:r>
            <a:r>
              <a:rPr lang="en-GB" dirty="0" err="1"/>
              <a:t>presentación</a:t>
            </a:r>
            <a:r>
              <a:rPr lang="en-GB" dirty="0"/>
              <a:t> que </a:t>
            </a:r>
            <a:r>
              <a:rPr lang="en-GB" dirty="0" err="1"/>
              <a:t>estás</a:t>
            </a:r>
            <a:r>
              <a:rPr lang="en-GB" dirty="0"/>
              <a:t> </a:t>
            </a:r>
            <a:r>
              <a:rPr lang="en-GB" dirty="0" err="1"/>
              <a:t>viendo</a:t>
            </a:r>
            <a:endParaRPr lang="en-GB" dirty="0"/>
          </a:p>
          <a:p>
            <a:pPr lvl="1"/>
            <a:r>
              <a:rPr lang="en-GB" dirty="0"/>
              <a:t>Hay </a:t>
            </a:r>
            <a:r>
              <a:rPr lang="en-GB" dirty="0" err="1"/>
              <a:t>diapositivas</a:t>
            </a:r>
            <a:r>
              <a:rPr lang="en-GB" dirty="0"/>
              <a:t> extra con </a:t>
            </a:r>
            <a:r>
              <a:rPr lang="en-GB" dirty="0" err="1"/>
              <a:t>contenido</a:t>
            </a:r>
            <a:r>
              <a:rPr lang="en-GB" dirty="0"/>
              <a:t> que no </a:t>
            </a:r>
            <a:r>
              <a:rPr lang="en-GB" dirty="0" err="1"/>
              <a:t>vamos</a:t>
            </a:r>
            <a:r>
              <a:rPr lang="en-GB" dirty="0"/>
              <a:t> a </a:t>
            </a:r>
            <a:r>
              <a:rPr lang="en-GB" dirty="0" err="1"/>
              <a:t>ver</a:t>
            </a:r>
            <a:r>
              <a:rPr lang="en-GB" dirty="0"/>
              <a:t> </a:t>
            </a:r>
            <a:r>
              <a:rPr lang="en-GB" dirty="0" err="1"/>
              <a:t>durante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taller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dirty="0"/>
              <a:t>El </a:t>
            </a:r>
            <a:r>
              <a:rPr lang="en-GB" dirty="0" err="1"/>
              <a:t>código</a:t>
            </a:r>
            <a:r>
              <a:rPr lang="en-GB" dirty="0"/>
              <a:t> de </a:t>
            </a:r>
            <a:r>
              <a:rPr lang="en-GB" dirty="0" err="1"/>
              <a:t>ejemplo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el que </a:t>
            </a:r>
            <a:r>
              <a:rPr lang="en-GB" dirty="0" err="1"/>
              <a:t>vamos</a:t>
            </a:r>
            <a:r>
              <a:rPr lang="en-GB" dirty="0"/>
              <a:t> a </a:t>
            </a:r>
            <a:r>
              <a:rPr lang="en-GB" dirty="0" err="1"/>
              <a:t>trabajar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0DC9B-D6DD-7645-85FE-3F4D2DB4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57302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2155-6515-0449-9BDF-ED387B5F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Tipos primitivos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4DA6-0E01-FD49-9153-A5587DE5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429000"/>
            <a:ext cx="10515599" cy="2520908"/>
          </a:xfrm>
        </p:spPr>
        <p:txBody>
          <a:bodyPr numCol="2">
            <a:normAutofit/>
          </a:bodyPr>
          <a:lstStyle/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ES" sz="2400" dirty="0">
                <a:latin typeface="Consolas" panose="020B0609020204030204" pitchFamily="49" charset="0"/>
                <a:cs typeface="Consolas" panose="020B0609020204030204" pitchFamily="49" charset="0"/>
              </a:rPr>
              <a:t>ool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ES" sz="2400" dirty="0">
                <a:latin typeface="Consolas" panose="020B0609020204030204" pitchFamily="49" charset="0"/>
                <a:cs typeface="Consolas" panose="020B0609020204030204" pitchFamily="49" charset="0"/>
              </a:rPr>
              <a:t>yte</a:t>
            </a:r>
          </a:p>
          <a:p>
            <a:r>
              <a:rPr lang="en-GB" sz="2400" dirty="0"/>
              <a:t>s</a:t>
            </a:r>
            <a:r>
              <a:rPr lang="en-ES" sz="2400" dirty="0">
                <a:latin typeface="Consolas" panose="020B0609020204030204" pitchFamily="49" charset="0"/>
                <a:cs typeface="Consolas" panose="020B0609020204030204" pitchFamily="49" charset="0"/>
              </a:rPr>
              <a:t>tring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ES" sz="2400" dirty="0">
                <a:latin typeface="Consolas" panose="020B0609020204030204" pitchFamily="49" charset="0"/>
                <a:cs typeface="Consolas" panose="020B0609020204030204" pitchFamily="49" charset="0"/>
              </a:rPr>
              <a:t>har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ES" sz="2400" dirty="0">
                <a:latin typeface="Consolas" panose="020B0609020204030204" pitchFamily="49" charset="0"/>
                <a:cs typeface="Consolas" panose="020B0609020204030204" pitchFamily="49" charset="0"/>
              </a:rPr>
              <a:t>hort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ES" sz="2400" dirty="0">
                <a:latin typeface="Consolas" panose="020B0609020204030204" pitchFamily="49" charset="0"/>
                <a:cs typeface="Consolas" panose="020B0609020204030204" pitchFamily="49" charset="0"/>
              </a:rPr>
              <a:t>nteger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ES" sz="2400" dirty="0">
                <a:latin typeface="Consolas" panose="020B0609020204030204" pitchFamily="49" charset="0"/>
                <a:cs typeface="Consolas" panose="020B0609020204030204" pitchFamily="49" charset="0"/>
              </a:rPr>
              <a:t>ong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ES" sz="2400" dirty="0">
                <a:latin typeface="Consolas" panose="020B0609020204030204" pitchFamily="49" charset="0"/>
                <a:cs typeface="Consolas" panose="020B0609020204030204" pitchFamily="49" charset="0"/>
              </a:rPr>
              <a:t>loat</a:t>
            </a:r>
          </a:p>
          <a:p>
            <a:r>
              <a:rPr lang="en-ES" sz="2400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ES" sz="2400" i="1" dirty="0"/>
              <a:t>…y algunos más que nos dejamos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61753-A74B-AF46-92D9-18E36E44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30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7109D-BD8F-6F47-BF72-31E1E66FB695}"/>
              </a:ext>
            </a:extLst>
          </p:cNvPr>
          <p:cNvSpPr txBox="1"/>
          <p:nvPr/>
        </p:nvSpPr>
        <p:spPr>
          <a:xfrm>
            <a:off x="838200" y="1536985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2800" dirty="0"/>
              <a:t>C# define tipos primitivos para representaciones numéricas, de caracteres, de cadenas de caracteres, de valores booleanos…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2800" dirty="0"/>
              <a:t>…y la </a:t>
            </a:r>
            <a:r>
              <a:rPr lang="en-ES" sz="2800" i="1" dirty="0"/>
              <a:t>class library</a:t>
            </a:r>
            <a:r>
              <a:rPr lang="en-ES" sz="2800" dirty="0"/>
              <a:t> de .NET define tipos para representar conceptos un poco más abstractos, como fechas, UUIDs, ventanas temporales…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1E949-0214-6C4E-9EEB-D711C279AA80}"/>
              </a:ext>
            </a:extLst>
          </p:cNvPr>
          <p:cNvSpPr txBox="1"/>
          <p:nvPr/>
        </p:nvSpPr>
        <p:spPr>
          <a:xfrm>
            <a:off x="838199" y="585132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ES" dirty="0">
                <a:solidFill>
                  <a:schemeClr val="bg2">
                    <a:lumMod val="50000"/>
                  </a:schemeClr>
                </a:solidFill>
              </a:rPr>
              <a:t>Ejemplo </a:t>
            </a:r>
            <a:r>
              <a:rPr lang="en-E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BuiltInTypes</a:t>
            </a:r>
          </a:p>
        </p:txBody>
      </p:sp>
    </p:spTree>
    <p:extLst>
      <p:ext uri="{BB962C8B-B14F-4D97-AF65-F5344CB8AC3E}">
        <p14:creationId xmlns:p14="http://schemas.microsoft.com/office/powerpoint/2010/main" val="527883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17E3-A1C9-8340-B94C-AFE40E94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527D-82E9-ED4C-9A22-D4143770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ES" dirty="0"/>
              <a:t>En la diapositiva anterior faltan unos cuantos tipos primitivos</a:t>
            </a:r>
          </a:p>
          <a:p>
            <a:r>
              <a:rPr lang="en-ES" dirty="0"/>
              <a:t>Para empezar, faltan las representaciones sin signo de los tipos numéricos:</a:t>
            </a:r>
          </a:p>
          <a:p>
            <a:pPr lvl="1"/>
            <a:r>
              <a:rPr lang="en-ES" dirty="0"/>
              <a:t>De la misma manera que tenemos el tipo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ES" dirty="0"/>
              <a:t> para representar enteros de 32 bits con signo…</a:t>
            </a:r>
          </a:p>
          <a:p>
            <a:pPr lvl="1"/>
            <a:r>
              <a:rPr lang="en-ES" dirty="0"/>
              <a:t>…existe el tipo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ES" dirty="0"/>
              <a:t> para representar enteros de 32 bits sin signo</a:t>
            </a:r>
          </a:p>
          <a:p>
            <a:r>
              <a:rPr lang="en-ES" dirty="0"/>
              <a:t>Pregunta: mientras que para casi todos los tipos numéricos su variante sin signo empieza por ‘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ES" dirty="0"/>
              <a:t>’, hay un tipo que se define al revés – la forma menos común es la que sí tiene signo. ¿Podrías descubrir cuál es? </a:t>
            </a:r>
            <a:r>
              <a:rPr lang="en-GB" dirty="0">
                <a:solidFill>
                  <a:schemeClr val="bg1"/>
                </a:solidFill>
              </a:rPr>
              <a:t>e</a:t>
            </a:r>
            <a:r>
              <a:rPr lang="en-ES" dirty="0">
                <a:solidFill>
                  <a:schemeClr val="bg1"/>
                </a:solidFill>
              </a:rPr>
              <a:t>s sbyte :)</a:t>
            </a:r>
          </a:p>
          <a:p>
            <a:r>
              <a:rPr lang="en-ES" dirty="0"/>
              <a:t>Tienes más información sobre todos los tipos primitivos aquí: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docs.microsoft.com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en</a:t>
            </a:r>
            <a:r>
              <a:rPr lang="en-GB" dirty="0">
                <a:hlinkClick r:id="rId2"/>
              </a:rPr>
              <a:t>-us/dotnet/</a:t>
            </a:r>
            <a:r>
              <a:rPr lang="en-GB" dirty="0" err="1">
                <a:hlinkClick r:id="rId2"/>
              </a:rPr>
              <a:t>csharp</a:t>
            </a:r>
            <a:r>
              <a:rPr lang="en-GB" dirty="0">
                <a:hlinkClick r:id="rId2"/>
              </a:rPr>
              <a:t>/language-reference/</a:t>
            </a:r>
            <a:r>
              <a:rPr lang="en-GB" dirty="0" err="1">
                <a:hlinkClick r:id="rId2"/>
              </a:rPr>
              <a:t>builtin</a:t>
            </a:r>
            <a:r>
              <a:rPr lang="en-GB" dirty="0">
                <a:hlinkClick r:id="rId2"/>
              </a:rPr>
              <a:t>-types/built-in-types</a:t>
            </a:r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BA976-F269-9746-B4C8-37BBFC24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22191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9047-C58A-DD4C-8378-F98EB926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Tipos primitivos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051F-A2D8-1D49-B8BB-24423B1B9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6508"/>
          </a:xfrm>
        </p:spPr>
        <p:txBody>
          <a:bodyPr/>
          <a:lstStyle/>
          <a:p>
            <a:r>
              <a:rPr lang="en-ES" dirty="0"/>
              <a:t>Los tipos primitivos también son conocidos como “</a:t>
            </a:r>
            <a:r>
              <a:rPr lang="en-ES" i="1" dirty="0"/>
              <a:t>value types</a:t>
            </a:r>
            <a:r>
              <a:rPr lang="en-ES" dirty="0"/>
              <a:t>”</a:t>
            </a:r>
          </a:p>
          <a:p>
            <a:pPr lvl="1"/>
            <a:r>
              <a:rPr lang="en-ES" dirty="0"/>
              <a:t>Cuando se pasan a una función como argumentos, se copia su valor a la pila</a:t>
            </a:r>
          </a:p>
          <a:p>
            <a:pPr lvl="1"/>
            <a:r>
              <a:rPr lang="en-ES" dirty="0"/>
              <a:t>La función puede entonces modificar el parámetro…</a:t>
            </a:r>
          </a:p>
          <a:p>
            <a:pPr lvl="1"/>
            <a:r>
              <a:rPr lang="en-ES" dirty="0"/>
              <a:t>…sin que por ello se vea afectado el valor original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D1354-2887-784C-BCF1-EBD5CD85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32</a:t>
            </a:fld>
            <a:endParaRPr lang="en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7F3CD-23D2-B446-A461-72BDA59FF5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02445" y="3040517"/>
            <a:ext cx="6787109" cy="393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92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4011-8108-D34D-B3E7-456D0856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(VI)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24B0-A5DA-9543-9A56-C15138E62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7267"/>
          </a:xfrm>
        </p:spPr>
        <p:txBody>
          <a:bodyPr>
            <a:normAutofit fontScale="62500" lnSpcReduction="20000"/>
          </a:bodyPr>
          <a:lstStyle/>
          <a:p>
            <a:r>
              <a:rPr lang="en-ES" dirty="0"/>
              <a:t>Los “value types” también se pueden pasar a una función como referencia</a:t>
            </a:r>
          </a:p>
          <a:p>
            <a:r>
              <a:rPr lang="en-ES" dirty="0"/>
              <a:t>En ese caso, la función tiene acceso a la dirección de memoria original</a:t>
            </a:r>
          </a:p>
          <a:p>
            <a:r>
              <a:rPr lang="en-ES" dirty="0"/>
              <a:t>Cualquier modificación sobre esta será definitiva</a:t>
            </a:r>
          </a:p>
          <a:p>
            <a:r>
              <a:rPr lang="en-ES" dirty="0"/>
              <a:t>¡Aquí no hay ningún ejercicio! Supongo que solo me apetecía contártelo…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BBA2-59C5-0F47-9291-19F534E9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33</a:t>
            </a:fld>
            <a:endParaRPr lang="en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87AF4-9321-5141-B707-B36ECEA0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683" y="2767767"/>
            <a:ext cx="6424633" cy="3725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8F694D-0D46-2842-8A3C-84331BD78927}"/>
              </a:ext>
            </a:extLst>
          </p:cNvPr>
          <p:cNvSpPr txBox="1"/>
          <p:nvPr/>
        </p:nvSpPr>
        <p:spPr>
          <a:xfrm>
            <a:off x="838199" y="585132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ES" dirty="0">
                <a:solidFill>
                  <a:schemeClr val="bg2">
                    <a:lumMod val="50000"/>
                  </a:schemeClr>
                </a:solidFill>
              </a:rPr>
              <a:t>Ejemplo </a:t>
            </a:r>
            <a:r>
              <a:rPr lang="en-E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ValueTypes</a:t>
            </a:r>
          </a:p>
        </p:txBody>
      </p:sp>
    </p:spTree>
    <p:extLst>
      <p:ext uri="{BB962C8B-B14F-4D97-AF65-F5344CB8AC3E}">
        <p14:creationId xmlns:p14="http://schemas.microsoft.com/office/powerpoint/2010/main" val="1894295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819F-B14D-A044-A4F9-1B86DBBC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Operadores aritméticos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AFD9-E30B-B148-9524-2D247E43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7652"/>
          </a:xfrm>
        </p:spPr>
        <p:txBody>
          <a:bodyPr/>
          <a:lstStyle/>
          <a:p>
            <a:r>
              <a:rPr lang="en-ES" dirty="0"/>
              <a:t>Realizan operaciones aritméticas sobre tipos numéricos </a:t>
            </a:r>
            <a:r>
              <a:rPr lang="en-ES" dirty="0">
                <a:solidFill>
                  <a:schemeClr val="bg2">
                    <a:lumMod val="50000"/>
                  </a:schemeClr>
                </a:solidFill>
              </a:rPr>
              <a:t>(para sorpresa de: </a:t>
            </a:r>
            <a:r>
              <a:rPr lang="en-ES" i="1" dirty="0">
                <a:solidFill>
                  <a:schemeClr val="bg2">
                    <a:lumMod val="50000"/>
                  </a:schemeClr>
                </a:solidFill>
              </a:rPr>
              <a:t>nadie</a:t>
            </a:r>
            <a:r>
              <a:rPr lang="en-ES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ES" dirty="0"/>
              <a:t>Los operadores aritméticos pueden ser unarios o binarios</a:t>
            </a:r>
          </a:p>
          <a:p>
            <a:pPr lvl="1"/>
            <a:r>
              <a:rPr lang="en-ES" dirty="0"/>
              <a:t>Unarios: operan sobre una única variable</a:t>
            </a:r>
          </a:p>
          <a:p>
            <a:pPr lvl="1"/>
            <a:r>
              <a:rPr lang="en-ES" dirty="0"/>
              <a:t>Binarios: operan sobre dos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BB730-6D48-164E-900D-E3035745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34</a:t>
            </a:fld>
            <a:endParaRPr lang="en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1188C-9F95-A94A-B523-162C3320F2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94438" y="3642777"/>
            <a:ext cx="5403121" cy="2549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67CB6A-79B4-8947-85A5-4D5351B66FB6}"/>
              </a:ext>
            </a:extLst>
          </p:cNvPr>
          <p:cNvSpPr txBox="1"/>
          <p:nvPr/>
        </p:nvSpPr>
        <p:spPr>
          <a:xfrm>
            <a:off x="838199" y="585132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ES" dirty="0">
                <a:solidFill>
                  <a:schemeClr val="bg2">
                    <a:lumMod val="50000"/>
                  </a:schemeClr>
                </a:solidFill>
              </a:rPr>
              <a:t>Ejemplo </a:t>
            </a:r>
            <a:r>
              <a:rPr lang="en-E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ArithmeticOperators</a:t>
            </a:r>
          </a:p>
        </p:txBody>
      </p:sp>
    </p:spTree>
    <p:extLst>
      <p:ext uri="{BB962C8B-B14F-4D97-AF65-F5344CB8AC3E}">
        <p14:creationId xmlns:p14="http://schemas.microsoft.com/office/powerpoint/2010/main" val="3609553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D991-AC9C-3242-B202-6F170A7D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Operadores de comparación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B7DA-A8EE-3249-BECE-89B6C649A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6923"/>
          </a:xfrm>
        </p:spPr>
        <p:txBody>
          <a:bodyPr>
            <a:normAutofit/>
          </a:bodyPr>
          <a:lstStyle/>
          <a:p>
            <a:r>
              <a:rPr lang="en-ES" dirty="0"/>
              <a:t>Son siempre binarios</a:t>
            </a:r>
          </a:p>
          <a:p>
            <a:r>
              <a:rPr lang="en-ES" dirty="0"/>
              <a:t>Los operadores de comparación pueden utilizarse para:</a:t>
            </a:r>
          </a:p>
          <a:p>
            <a:pPr lvl="1"/>
            <a:r>
              <a:rPr lang="en-ES" dirty="0"/>
              <a:t>Determinar la (des)igualdad entre los operandos (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ES" dirty="0"/>
              <a:t> y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ES" dirty="0"/>
              <a:t>)</a:t>
            </a:r>
          </a:p>
          <a:p>
            <a:pPr lvl="1"/>
            <a:r>
              <a:rPr lang="en-ES" dirty="0"/>
              <a:t>Determinar una relación de precedencia entre los operandos (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ES" dirty="0"/>
              <a:t>,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ES" dirty="0"/>
              <a:t>,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ES" dirty="0"/>
              <a:t>,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E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4EF66-C0E8-B64C-844B-D70FA0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35</a:t>
            </a:fld>
            <a:endParaRPr lang="en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A575D-ED98-FE4F-9DAF-897DFE095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0" y="3217264"/>
            <a:ext cx="65659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98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1E0F-AA4B-7C4A-8A0C-688AE573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Operadores de comparación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42E8-52B6-9D4F-BF01-0A350496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4216"/>
          </a:xfrm>
        </p:spPr>
        <p:txBody>
          <a:bodyPr/>
          <a:lstStyle/>
          <a:p>
            <a:r>
              <a:rPr lang="en-ES" dirty="0"/>
              <a:t>En Java hay algo completamente prohibidísimo: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7A9C5-9BDA-0642-B304-4C5EC948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36</a:t>
            </a:fld>
            <a:endParaRPr lang="en-E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98510A-6A06-4A45-9994-210A17B068D4}"/>
              </a:ext>
            </a:extLst>
          </p:cNvPr>
          <p:cNvSpPr txBox="1">
            <a:spLocks/>
          </p:cNvSpPr>
          <p:nvPr/>
        </p:nvSpPr>
        <p:spPr>
          <a:xfrm>
            <a:off x="838200" y="3845014"/>
            <a:ext cx="10515600" cy="50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ES" dirty="0"/>
              <a:t>En C# (en general*) también puedes comparar strings con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ES" dirty="0"/>
              <a:t>':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D9E2CE-1BB7-A347-9073-77FF3E8B8A51}"/>
              </a:ext>
            </a:extLst>
          </p:cNvPr>
          <p:cNvSpPr txBox="1">
            <a:spLocks/>
          </p:cNvSpPr>
          <p:nvPr/>
        </p:nvSpPr>
        <p:spPr>
          <a:xfrm>
            <a:off x="838200" y="5659931"/>
            <a:ext cx="10515600" cy="5042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ES" sz="1800" i="1" dirty="0"/>
              <a:t>* Hasta que entráis en el maravilloso mundo de los encodings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28576C-50FD-1F4C-95C3-340A6E64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48" y="1891052"/>
            <a:ext cx="6565900" cy="2349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F3583D-AD5E-7F45-B1ED-E07A64A6F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48" y="3845014"/>
            <a:ext cx="62865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23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37A6-1F1A-F341-93A5-F00731E9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Operadores de lógica booleana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A0E8-7A03-804C-9ABA-D09F6F80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6818"/>
          </a:xfrm>
        </p:spPr>
        <p:txBody>
          <a:bodyPr>
            <a:normAutofit/>
          </a:bodyPr>
          <a:lstStyle/>
          <a:p>
            <a:r>
              <a:rPr lang="en-ES" dirty="0"/>
              <a:t>De la misma forma que los aritméticos, pueden ser unarios o binarios</a:t>
            </a:r>
          </a:p>
          <a:p>
            <a:pPr lvl="1"/>
            <a:r>
              <a:rPr lang="en-ES" dirty="0"/>
              <a:t>Unarios: negación ('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ES" dirty="0"/>
              <a:t>')</a:t>
            </a:r>
          </a:p>
          <a:p>
            <a:pPr lvl="1"/>
            <a:r>
              <a:rPr lang="en-ES" dirty="0"/>
              <a:t>Binarios lógicos: AND lógico ('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ES" dirty="0"/>
              <a:t>'), OR lógico ('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ES" dirty="0"/>
              <a:t>') y OR exclusivo lógico ('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ES" dirty="0"/>
              <a:t>')</a:t>
            </a:r>
          </a:p>
          <a:p>
            <a:pPr lvl="1"/>
            <a:r>
              <a:rPr lang="en-ES" dirty="0"/>
              <a:t>Binarios condicionales: AND condicional (‘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ES" dirty="0"/>
              <a:t>') y OR condicional ('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ES" dirty="0"/>
              <a:t>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9C28E-54EE-FD41-A471-B985E50E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37</a:t>
            </a:fld>
            <a:endParaRPr lang="en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1D391-0F93-9D4A-8AC5-D88836764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3026659"/>
            <a:ext cx="6807200" cy="260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AB04B5-A717-8C4E-A8F7-2C2E52B1982E}"/>
              </a:ext>
            </a:extLst>
          </p:cNvPr>
          <p:cNvSpPr txBox="1"/>
          <p:nvPr/>
        </p:nvSpPr>
        <p:spPr>
          <a:xfrm>
            <a:off x="838199" y="585132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ES" dirty="0">
                <a:solidFill>
                  <a:schemeClr val="bg2">
                    <a:lumMod val="50000"/>
                  </a:schemeClr>
                </a:solidFill>
              </a:rPr>
              <a:t>Ejemplo </a:t>
            </a:r>
            <a:r>
              <a:rPr lang="en-E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BooleanOperators</a:t>
            </a:r>
          </a:p>
        </p:txBody>
      </p:sp>
    </p:spTree>
    <p:extLst>
      <p:ext uri="{BB962C8B-B14F-4D97-AF65-F5344CB8AC3E}">
        <p14:creationId xmlns:p14="http://schemas.microsoft.com/office/powerpoint/2010/main" val="351440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8175-0E2C-DA42-AF3F-6B65AA77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(VII)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4F92-68BC-FF44-8C1B-0564628CF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6617"/>
          </a:xfrm>
        </p:spPr>
        <p:txBody>
          <a:bodyPr>
            <a:normAutofit/>
          </a:bodyPr>
          <a:lstStyle/>
          <a:p>
            <a:r>
              <a:rPr lang="en-ES" dirty="0"/>
              <a:t>Los operadores de lógica booleana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ES" dirty="0"/>
              <a:t>',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ES" dirty="0"/>
              <a:t>' y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ES" dirty="0"/>
              <a:t>' se pueden utilizar también con tipos numéricos</a:t>
            </a:r>
          </a:p>
          <a:p>
            <a:r>
              <a:rPr lang="en-ES" dirty="0"/>
              <a:t>¿Adivinas cuál es el resultado?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2A385-D86D-4C4E-B8A7-DED0D8AA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38</a:t>
            </a:fld>
            <a:endParaRPr lang="en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4385EB-34BF-C441-83CE-B190F579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50" y="2786816"/>
            <a:ext cx="35687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56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EBF2-7088-2F40-9301-E9CB2585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Control de flujo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BFF6-9BA1-C849-9B46-4D0BE5BE6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9761"/>
          </a:xfrm>
        </p:spPr>
        <p:txBody>
          <a:bodyPr>
            <a:normAutofit/>
          </a:bodyPr>
          <a:lstStyle/>
          <a:p>
            <a:r>
              <a:rPr lang="en-ES" dirty="0"/>
              <a:t>C# soporta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ES" dirty="0"/>
              <a:t>'</a:t>
            </a:r>
          </a:p>
          <a:p>
            <a:r>
              <a:rPr lang="en-ES" dirty="0"/>
              <a:t>Si lo usas probablemente te hagan un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goto ColaDelParo</a:t>
            </a:r>
            <a:r>
              <a:rPr lang="en-ES" dirty="0"/>
              <a:t>' directo</a:t>
            </a:r>
          </a:p>
          <a:p>
            <a:r>
              <a:rPr lang="en-ES" dirty="0"/>
              <a:t>Por lo demás, disponéis de las palabras clave habituales – funcionan como en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517E3-EE17-B344-B03C-951B687B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39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0CB88-8170-F54C-84E7-D15AC488CF3F}"/>
              </a:ext>
            </a:extLst>
          </p:cNvPr>
          <p:cNvSpPr txBox="1"/>
          <p:nvPr/>
        </p:nvSpPr>
        <p:spPr>
          <a:xfrm>
            <a:off x="838199" y="3930323"/>
            <a:ext cx="10515599" cy="20928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2800" dirty="0">
                <a:latin typeface="Consolas" panose="020B0609020204030204" pitchFamily="49" charset="0"/>
                <a:cs typeface="Consolas" panose="020B0609020204030204" pitchFamily="49" charset="0"/>
              </a:rPr>
              <a:t>if / else if /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280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2800" dirty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2800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do 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58995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9BAC-1C7F-9044-A6FF-58892E4B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Sobre este taller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44E9-294C-E044-8B37-9E545075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Aprender un lenguaje de programación requiere años de experiencia</a:t>
            </a:r>
          </a:p>
          <a:p>
            <a:r>
              <a:rPr lang="en-ES" dirty="0"/>
              <a:t>El lenguaje además cambia con cada revisión – siempre hay algo nuevo por aprender</a:t>
            </a:r>
          </a:p>
          <a:p>
            <a:r>
              <a:rPr lang="en-ES" i="1" dirty="0"/>
              <a:t>Please bear with us</a:t>
            </a:r>
          </a:p>
          <a:p>
            <a:pPr lvl="1"/>
            <a:r>
              <a:rPr lang="en-ES" dirty="0"/>
              <a:t>Vamos a tratar de enseñar mucho material en muy poco tiempo…</a:t>
            </a:r>
          </a:p>
          <a:p>
            <a:pPr lvl="1"/>
            <a:r>
              <a:rPr lang="en-ES" dirty="0"/>
              <a:t>…y aún así solo rozaremos la punta del iceberg</a:t>
            </a:r>
          </a:p>
          <a:p>
            <a:pPr lvl="1"/>
            <a:r>
              <a:rPr lang="en-ES" dirty="0"/>
              <a:t>Te vamos a enseñar sobre-simplificaciones y te vamos a “mentir” sobre cómo funcionan algunas cosas</a:t>
            </a:r>
          </a:p>
          <a:p>
            <a:r>
              <a:rPr lang="en-ES" dirty="0"/>
              <a:t>¡No desesperes! Esta es solo una primera toma de contacto y el IDE nos ayudará a completar lo que no sepamos</a:t>
            </a:r>
          </a:p>
          <a:p>
            <a:pPr lvl="1"/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F638-7567-D245-AC12-6D50AA15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75749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9404-5A9F-2F41-B5A3-845B2EA5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Entrada y salida básica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53D8-D8F9-1D45-B6CC-85BB8C14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Existen muchas formas de intercambiar información con una aplicación</a:t>
            </a:r>
          </a:p>
          <a:p>
            <a:r>
              <a:rPr lang="en-ES" dirty="0"/>
              <a:t>La más sencilla es a través de la consola</a:t>
            </a:r>
          </a:p>
          <a:p>
            <a:r>
              <a:rPr lang="en-ES" dirty="0"/>
              <a:t>La clase Console proporciona una amplia variedad de métodos y propiedades para interactuar con la consola</a:t>
            </a:r>
          </a:p>
          <a:p>
            <a:r>
              <a:rPr lang="en-ES" dirty="0"/>
              <a:t>Las dos más usadas son, sin duda:</a:t>
            </a:r>
          </a:p>
          <a:p>
            <a:pPr lvl="1"/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ES" dirty="0"/>
              <a:t>: escribe en la consola y termina con retorno de línea</a:t>
            </a:r>
          </a:p>
          <a:p>
            <a:pPr lvl="1"/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ES" dirty="0"/>
              <a:t>: lee desde la consola hasta el siguiente retorno de línea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A35AC-BE98-3241-B6E7-DDCAA43D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40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63E13-46B3-C448-B33A-CE80F161F5F3}"/>
              </a:ext>
            </a:extLst>
          </p:cNvPr>
          <p:cNvSpPr txBox="1"/>
          <p:nvPr/>
        </p:nvSpPr>
        <p:spPr>
          <a:xfrm>
            <a:off x="838199" y="585132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ES" dirty="0">
                <a:solidFill>
                  <a:schemeClr val="bg2">
                    <a:lumMod val="50000"/>
                  </a:schemeClr>
                </a:solidFill>
              </a:rPr>
              <a:t>Ejemplo </a:t>
            </a:r>
            <a:r>
              <a:rPr lang="en-E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ConsoleInputOutput</a:t>
            </a:r>
          </a:p>
        </p:txBody>
      </p:sp>
    </p:spTree>
    <p:extLst>
      <p:ext uri="{BB962C8B-B14F-4D97-AF65-F5344CB8AC3E}">
        <p14:creationId xmlns:p14="http://schemas.microsoft.com/office/powerpoint/2010/main" val="2773390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DA81-F459-4848-B3E1-6CEE665E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Parseo de datos a tipos primitivos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D4817-59BE-DB48-A6F6-4014F1C7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Todo lo que devuelve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ES" dirty="0"/>
              <a:t> son strings</a:t>
            </a:r>
          </a:p>
          <a:p>
            <a:r>
              <a:rPr lang="en-ES" dirty="0"/>
              <a:t>¿Cómo convertimos lo leído a un tipo primitivo?</a:t>
            </a:r>
          </a:p>
          <a:p>
            <a:pPr lvl="1"/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int.Parse(string s) : void</a:t>
            </a:r>
          </a:p>
          <a:p>
            <a:pPr lvl="1"/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int.TryParse(string s, out int result) : bool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833F6-E09C-3E45-81A0-11CE465B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25709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90B8-BA2F-7C43-845A-FB19A5FC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496F-E133-D343-A123-49AC36D0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Todos sabéis lo que es una clase</a:t>
            </a:r>
          </a:p>
          <a:p>
            <a:pPr lvl="1"/>
            <a:r>
              <a:rPr lang="en-ES" dirty="0"/>
              <a:t>Un </a:t>
            </a:r>
            <a:r>
              <a:rPr lang="en-ES" i="1" dirty="0"/>
              <a:t>blueprint</a:t>
            </a:r>
            <a:r>
              <a:rPr lang="en-ES" dirty="0"/>
              <a:t> para modelar </a:t>
            </a:r>
            <a:r>
              <a:rPr lang="en-ES" b="1" dirty="0"/>
              <a:t>datos</a:t>
            </a:r>
            <a:r>
              <a:rPr lang="en-ES" dirty="0"/>
              <a:t> y su </a:t>
            </a:r>
            <a:r>
              <a:rPr lang="en-ES" b="1" dirty="0"/>
              <a:t>comportamiento</a:t>
            </a:r>
            <a:r>
              <a:rPr lang="en-ES" dirty="0"/>
              <a:t> asociado</a:t>
            </a:r>
          </a:p>
          <a:p>
            <a:pPr lvl="1"/>
            <a:r>
              <a:rPr lang="en-ES" dirty="0"/>
              <a:t>¡…tenéis una asignatura completa dedicada a la Orientación a Objetos!</a:t>
            </a:r>
          </a:p>
          <a:p>
            <a:r>
              <a:rPr lang="en-ES" dirty="0"/>
              <a:t>En C# las clases se declaran con la palabra reservada 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ES" dirty="0"/>
              <a:t>’</a:t>
            </a:r>
          </a:p>
          <a:p>
            <a:r>
              <a:rPr lang="en-ES" dirty="0"/>
              <a:t>Una clase puede contener un amplio rango de elementos…</a:t>
            </a:r>
          </a:p>
          <a:p>
            <a:pPr lvl="1"/>
            <a:r>
              <a:rPr lang="en-ES" dirty="0"/>
              <a:t>…vamos a ver los más comunes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7BAAC-B068-2742-A12F-A6285A63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78620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9B4-D843-6742-B1A9-7AFEEF39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el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94754-D0DD-D745-A8EF-5B2CDF04D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Constructor</a:t>
            </a:r>
          </a:p>
          <a:p>
            <a:pPr lvl="1"/>
            <a:r>
              <a:rPr lang="en-ES" dirty="0"/>
              <a:t>Una clase puede tener varios (¿infinitos?) constructores…</a:t>
            </a:r>
          </a:p>
          <a:p>
            <a:pPr lvl="1"/>
            <a:r>
              <a:rPr lang="en-ES" dirty="0"/>
              <a:t>…cada uno aceptando distintos parámetros (no puede haber dos constructores con la misma signatura)</a:t>
            </a:r>
          </a:p>
          <a:p>
            <a:pPr lvl="1"/>
            <a:r>
              <a:rPr lang="en-ES" dirty="0"/>
              <a:t>Si no se declara ninguno, se creará en tiempo de compilación un constructor vacío implícito</a:t>
            </a:r>
          </a:p>
          <a:p>
            <a:pPr lvl="1"/>
            <a:r>
              <a:rPr lang="en-ES" dirty="0"/>
              <a:t>Cuando se crea una nueva instancia de la clase (¡un nuevo objeto!) se llama al constructor</a:t>
            </a:r>
          </a:p>
          <a:p>
            <a:pPr lvl="1"/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7B77E-0E89-F94B-8D05-42BA7A63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83898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7B9A-FA52-DC4D-8974-95723797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el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DFC26-C953-5741-A8F3-165C76BD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44</a:t>
            </a:fld>
            <a:endParaRPr lang="en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18C15-22B2-694A-BAC5-7176671A6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098550"/>
            <a:ext cx="8801100" cy="525780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E7378436-1F0E-DC41-B100-D1C997686564}"/>
              </a:ext>
            </a:extLst>
          </p:cNvPr>
          <p:cNvSpPr/>
          <p:nvPr/>
        </p:nvSpPr>
        <p:spPr>
          <a:xfrm>
            <a:off x="2079278" y="3780854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10023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9560-43B9-A94C-87A8-B62EE10E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miembros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43BE-0ECB-114D-8C13-E310F6C8B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Miembros</a:t>
            </a:r>
          </a:p>
          <a:p>
            <a:pPr lvl="1"/>
            <a:r>
              <a:rPr lang="en-ES" dirty="0"/>
              <a:t>Del objeto, sirven para modelar la parte de “datos”</a:t>
            </a:r>
          </a:p>
          <a:p>
            <a:pPr lvl="1"/>
            <a:r>
              <a:rPr lang="en-ES" dirty="0"/>
              <a:t>Un miembro es cualquier variable de cualquier tipo declarada dentro de la clase</a:t>
            </a:r>
          </a:p>
          <a:p>
            <a:pPr lvl="1"/>
            <a:r>
              <a:rPr lang="en-ES" dirty="0"/>
              <a:t>Para respetar los principios de encapsulación de Orientación a Objetos, la mayoría de estos miembros tendrá visibilidad privada o protegida</a:t>
            </a:r>
          </a:p>
          <a:p>
            <a:pPr lvl="1"/>
            <a:r>
              <a:rPr lang="en-ES" dirty="0"/>
              <a:t>…la visibilidad por defecto es privata ('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ES" dirty="0"/>
              <a:t>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FFEFC-6FDA-D84F-9E1C-F29F6E75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70997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D8A0-913B-2543-871B-163D249D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miembros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E0114-9283-294C-869B-EDB5C5E4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46</a:t>
            </a:fld>
            <a:endParaRPr lang="en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375D8-568A-4840-BDE5-F9166C23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098550"/>
            <a:ext cx="8801100" cy="52578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8D29F303-BA3B-9E43-8BD9-C98EFD959AB0}"/>
              </a:ext>
            </a:extLst>
          </p:cNvPr>
          <p:cNvSpPr/>
          <p:nvPr/>
        </p:nvSpPr>
        <p:spPr>
          <a:xfrm>
            <a:off x="2079278" y="3117469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08DD82D-B90D-A449-BEA1-32458F5B5FA9}"/>
              </a:ext>
            </a:extLst>
          </p:cNvPr>
          <p:cNvSpPr/>
          <p:nvPr/>
        </p:nvSpPr>
        <p:spPr>
          <a:xfrm>
            <a:off x="2079278" y="2805488"/>
            <a:ext cx="1045029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52588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CBED-8E17-E847-BA5B-E0F740E6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propiedades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5F8AF-A678-1147-90EE-1E9E01A9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Propiedades</a:t>
            </a:r>
          </a:p>
          <a:p>
            <a:pPr lvl="1"/>
            <a:r>
              <a:rPr lang="en-ES" dirty="0"/>
              <a:t>Son una forma de exponer de manera controlada los miembros</a:t>
            </a:r>
          </a:p>
          <a:p>
            <a:pPr lvl="1"/>
            <a:r>
              <a:rPr lang="en-ES" dirty="0"/>
              <a:t>Son el equivalente de C# a los </a:t>
            </a:r>
            <a:r>
              <a:rPr lang="en-ES" i="1" dirty="0"/>
              <a:t>getters</a:t>
            </a:r>
            <a:r>
              <a:rPr lang="en-ES" dirty="0"/>
              <a:t> y los </a:t>
            </a:r>
            <a:r>
              <a:rPr lang="en-ES" i="1" dirty="0"/>
              <a:t>setters</a:t>
            </a:r>
          </a:p>
          <a:p>
            <a:pPr lvl="1"/>
            <a:r>
              <a:rPr lang="en-ES" dirty="0"/>
              <a:t>Las propiedades pueden ser de uno de estos tres tipos</a:t>
            </a:r>
          </a:p>
          <a:p>
            <a:pPr lvl="2"/>
            <a:r>
              <a:rPr lang="en-ES" dirty="0"/>
              <a:t>Propiedades con </a:t>
            </a:r>
            <a:r>
              <a:rPr lang="en-ES" i="1" dirty="0"/>
              <a:t>backing field</a:t>
            </a:r>
            <a:r>
              <a:rPr lang="en-ES" dirty="0"/>
              <a:t>: la propiedad sirve únicamente para acceder a un miembro privado de la clase</a:t>
            </a:r>
          </a:p>
          <a:p>
            <a:pPr lvl="2"/>
            <a:r>
              <a:rPr lang="en-ES" dirty="0"/>
              <a:t>Propiedades </a:t>
            </a:r>
            <a:r>
              <a:rPr lang="en-ES" i="1" dirty="0"/>
              <a:t>autoimplemented</a:t>
            </a:r>
            <a:r>
              <a:rPr lang="en-ES" dirty="0"/>
              <a:t>: la propiedad no tiene </a:t>
            </a:r>
            <a:r>
              <a:rPr lang="en-ES" i="1" dirty="0"/>
              <a:t>backing field</a:t>
            </a:r>
            <a:r>
              <a:rPr lang="en-ES" dirty="0"/>
              <a:t>, expone un dato que era público desde el principio</a:t>
            </a:r>
          </a:p>
          <a:p>
            <a:pPr lvl="2"/>
            <a:r>
              <a:rPr lang="en-ES" dirty="0"/>
              <a:t>Propiedades calculadas: el valor de la propiedad se calcula cada vez que se accede a él</a:t>
            </a:r>
          </a:p>
          <a:p>
            <a:pPr lvl="1"/>
            <a:r>
              <a:rPr lang="en-ES" dirty="0"/>
              <a:t>Además las propiedades pueden ser de solo lectura o de lectura y escritura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1E776-6C28-7F4D-975D-173F572A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558776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7B19-AC59-CA4D-9D8E-B09548B8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propiedades de solo lectura con </a:t>
            </a:r>
            <a:r>
              <a:rPr lang="en-ES" i="1" dirty="0"/>
              <a:t>backing field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0E187-FA7B-7847-8B1D-35D24ADA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48</a:t>
            </a:fld>
            <a:endParaRPr lang="en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AD53B-8A97-9348-84EF-D6FA433D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95450" y="1862236"/>
            <a:ext cx="8801100" cy="43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535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D37F-5599-9444-97DB-64E0D73E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propiedades de solo lectura autoimplementadas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3E40C-C690-0243-B8D8-89551B7A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49</a:t>
            </a:fld>
            <a:endParaRPr lang="en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1AAD7-0A8E-6647-8A8C-77287AD10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1394619"/>
            <a:ext cx="8661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4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C3F5-EF0F-F942-9F96-C7144B4D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Sobre nosotros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FB0F-3408-5946-A9C3-1E08E30D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sz="3200" b="1" dirty="0"/>
              <a:t>Rubén de Alba</a:t>
            </a:r>
            <a:r>
              <a:rPr lang="en-ES" dirty="0"/>
              <a:t> – Senior Software Engineer @ Unity Technologies</a:t>
            </a:r>
          </a:p>
          <a:p>
            <a:r>
              <a:rPr lang="en-ES" sz="3200" b="1" dirty="0"/>
              <a:t>Sergio Luis</a:t>
            </a:r>
            <a:r>
              <a:rPr lang="en-ES" dirty="0"/>
              <a:t> – Software Engineer @ Unity Technologies</a:t>
            </a:r>
          </a:p>
          <a:p>
            <a:endParaRPr lang="en-ES" dirty="0"/>
          </a:p>
          <a:p>
            <a:r>
              <a:rPr lang="en-ES" dirty="0"/>
              <a:t>Plastic SCM – Equipo de Core</a:t>
            </a:r>
          </a:p>
          <a:p>
            <a:r>
              <a:rPr lang="en-ES" dirty="0"/>
              <a:t>C# es nuestro lenguage para </a:t>
            </a:r>
            <a:r>
              <a:rPr lang="en-ES" i="1" dirty="0"/>
              <a:t>casi</a:t>
            </a:r>
            <a:r>
              <a:rPr lang="en-ES" dirty="0"/>
              <a:t> todo</a:t>
            </a:r>
          </a:p>
          <a:p>
            <a:pPr lvl="1"/>
            <a:r>
              <a:rPr lang="en-ES" dirty="0"/>
              <a:t>Plastic SCM (cliente, servidor, GUIs nativas y multiplataforma, plugins…)</a:t>
            </a:r>
          </a:p>
          <a:p>
            <a:pPr lvl="1"/>
            <a:r>
              <a:rPr lang="en-ES" dirty="0"/>
              <a:t>Semantic Merge</a:t>
            </a:r>
          </a:p>
          <a:p>
            <a:pPr lvl="1"/>
            <a:r>
              <a:rPr lang="en-ES" dirty="0"/>
              <a:t>Webs (plasticscm.com / semanticmerge.com)</a:t>
            </a:r>
          </a:p>
          <a:p>
            <a:pPr lvl="1"/>
            <a:r>
              <a:rPr lang="en-ES" dirty="0"/>
              <a:t>DevOps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23705-3D70-E345-B432-F469D083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41250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A0B3-120B-E947-B0B9-034BAB52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propiedades de lectura y escritura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8FD67-0B6F-CB41-8820-99C3195D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50</a:t>
            </a:fld>
            <a:endParaRPr lang="en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D8CC2-BE1D-F84F-851D-641425873E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95450" y="1573680"/>
            <a:ext cx="8801100" cy="478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86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83A4-C796-444F-91C7-9D2C11C2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propiedades calculadas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BCAC1-DA58-B941-BCC8-B3A88216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51</a:t>
            </a:fld>
            <a:endParaRPr lang="en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8CB8D-DA92-4545-ABD0-884C29ED9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1027906"/>
            <a:ext cx="98933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589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868F-5796-0043-B354-32F4BC84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métodos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BBE3-737F-7143-BE29-7369F4F3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4675"/>
          </a:xfrm>
        </p:spPr>
        <p:txBody>
          <a:bodyPr/>
          <a:lstStyle/>
          <a:p>
            <a:r>
              <a:rPr lang="en-ES" dirty="0"/>
              <a:t>Métodos</a:t>
            </a:r>
          </a:p>
          <a:p>
            <a:pPr lvl="1"/>
            <a:r>
              <a:rPr lang="en-ES" dirty="0"/>
              <a:t>Del objeto, sirven para modelar la parte de “</a:t>
            </a:r>
            <a:r>
              <a:rPr lang="en-ES" i="1" dirty="0"/>
              <a:t>comportamiento</a:t>
            </a:r>
            <a:r>
              <a:rPr lang="en-ES" dirty="0"/>
              <a:t>”</a:t>
            </a:r>
          </a:p>
          <a:p>
            <a:pPr lvl="1"/>
            <a:r>
              <a:rPr lang="en-ES" dirty="0"/>
              <a:t>Los métodos pueden ser de instancia o estáticos</a:t>
            </a:r>
          </a:p>
          <a:p>
            <a:pPr lvl="2"/>
            <a:r>
              <a:rPr lang="en-ES" dirty="0"/>
              <a:t>Los métodos de instancia van </a:t>
            </a:r>
            <a:r>
              <a:rPr lang="en-ES" b="1" dirty="0"/>
              <a:t>asociados al objeto</a:t>
            </a:r>
            <a:r>
              <a:rPr lang="en-ES" dirty="0"/>
              <a:t> – es necesario disponer de una instancia de la clase para ejecutarlos. Su comportamiento podrá depender pues del estado del objeto.</a:t>
            </a:r>
          </a:p>
          <a:p>
            <a:pPr lvl="2"/>
            <a:r>
              <a:rPr lang="en-ES" dirty="0"/>
              <a:t>Los métodos estáticos van </a:t>
            </a:r>
            <a:r>
              <a:rPr lang="en-ES" b="1" dirty="0"/>
              <a:t>asociados a la clase</a:t>
            </a:r>
            <a:r>
              <a:rPr lang="en-ES" dirty="0"/>
              <a:t> – no es necesario disponer de una instancia para ejecutarlos. Su comportamiento dependerá pues únicamente de los parámetros con los que se realice la llamada*.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9E1D9-C27C-E64D-A5A8-11218D33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52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4A191-76A4-CB4E-8316-9101F15FD8F8}"/>
              </a:ext>
            </a:extLst>
          </p:cNvPr>
          <p:cNvSpPr txBox="1"/>
          <p:nvPr/>
        </p:nvSpPr>
        <p:spPr>
          <a:xfrm>
            <a:off x="838200" y="598701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ES" i="1" dirty="0">
                <a:solidFill>
                  <a:schemeClr val="bg2">
                    <a:lumMod val="50000"/>
                  </a:schemeClr>
                </a:solidFill>
              </a:rPr>
              <a:t>*te estoy mintiendo pero durante este taller supondremos que es así</a:t>
            </a:r>
          </a:p>
        </p:txBody>
      </p:sp>
    </p:spTree>
    <p:extLst>
      <p:ext uri="{BB962C8B-B14F-4D97-AF65-F5344CB8AC3E}">
        <p14:creationId xmlns:p14="http://schemas.microsoft.com/office/powerpoint/2010/main" val="3482217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EF08-CFC7-CC45-B37D-E788D7B2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Clases – métodos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B39C9-5CF6-3448-8285-5F53D0B4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53</a:t>
            </a:fld>
            <a:endParaRPr lang="en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62722-3AB7-F041-9524-ED6B4EAB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01" y="1106787"/>
            <a:ext cx="9514998" cy="4823423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3FAB15F3-24BC-0640-8BC2-6672141FD0F2}"/>
              </a:ext>
            </a:extLst>
          </p:cNvPr>
          <p:cNvSpPr/>
          <p:nvPr/>
        </p:nvSpPr>
        <p:spPr>
          <a:xfrm>
            <a:off x="1470408" y="2568328"/>
            <a:ext cx="980303" cy="2459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23344B2-21FB-9C4A-9719-951D22D776C3}"/>
              </a:ext>
            </a:extLst>
          </p:cNvPr>
          <p:cNvSpPr/>
          <p:nvPr/>
        </p:nvSpPr>
        <p:spPr>
          <a:xfrm>
            <a:off x="1470407" y="3975192"/>
            <a:ext cx="980303" cy="2459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CC683-CD00-1C41-8872-1E774170B280}"/>
              </a:ext>
            </a:extLst>
          </p:cNvPr>
          <p:cNvSpPr txBox="1"/>
          <p:nvPr/>
        </p:nvSpPr>
        <p:spPr>
          <a:xfrm>
            <a:off x="838199" y="585132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ES" dirty="0">
                <a:solidFill>
                  <a:schemeClr val="bg2">
                    <a:lumMod val="50000"/>
                  </a:schemeClr>
                </a:solidFill>
              </a:rPr>
              <a:t>Ejemplo </a:t>
            </a:r>
            <a:r>
              <a:rPr lang="en-E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957120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7ACB-D4BD-EC42-A0AB-98740410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Ejercicio de ampliación (VIII)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9976-C940-6C42-BF16-2DFA0838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794"/>
          </a:xfrm>
        </p:spPr>
        <p:txBody>
          <a:bodyPr>
            <a:normAutofit/>
          </a:bodyPr>
          <a:lstStyle/>
          <a:p>
            <a:r>
              <a:rPr lang="en-ES" dirty="0"/>
              <a:t>C# es un lenguaje fuertemente tipado, no permite </a:t>
            </a:r>
            <a:r>
              <a:rPr lang="en-ES" i="1" dirty="0"/>
              <a:t>tipos anónimos</a:t>
            </a:r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11E2A-88D5-164B-B226-53EA0EBF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54</a:t>
            </a:fld>
            <a:endParaRPr lang="en-ES"/>
          </a:p>
        </p:txBody>
      </p:sp>
      <p:pic>
        <p:nvPicPr>
          <p:cNvPr id="6" name="Picture 5" descr="A picture containing square&#10;&#10;Description automatically generated">
            <a:extLst>
              <a:ext uri="{FF2B5EF4-FFF2-40B4-BE49-F238E27FC236}">
                <a16:creationId xmlns:a16="http://schemas.microsoft.com/office/drawing/2014/main" id="{35AEDF67-54E8-AC41-A48B-98D66813D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330" y="2360361"/>
            <a:ext cx="3157339" cy="150544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6BDC1C-6774-9F4D-A840-B9998B3B8242}"/>
              </a:ext>
            </a:extLst>
          </p:cNvPr>
          <p:cNvSpPr txBox="1">
            <a:spLocks/>
          </p:cNvSpPr>
          <p:nvPr/>
        </p:nvSpPr>
        <p:spPr>
          <a:xfrm>
            <a:off x="838199" y="3961853"/>
            <a:ext cx="10515600" cy="2150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ES" dirty="0"/>
              <a:t>Los tipos anónimos permiten encapsular propiedades de solo lectura en un objeto sin tener que definir antes una clase para dicho objeto</a:t>
            </a:r>
          </a:p>
          <a:p>
            <a:r>
              <a:rPr lang="en-ES" dirty="0"/>
              <a:t>Aprende más sobre los tipos anónimos aquí: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docs.microsoft.com</a:t>
            </a:r>
            <a:r>
              <a:rPr lang="en-GB" dirty="0">
                <a:hlinkClick r:id="rId3"/>
              </a:rPr>
              <a:t>/</a:t>
            </a:r>
            <a:r>
              <a:rPr lang="en-GB" dirty="0" err="1">
                <a:hlinkClick r:id="rId3"/>
              </a:rPr>
              <a:t>en</a:t>
            </a:r>
            <a:r>
              <a:rPr lang="en-GB" dirty="0">
                <a:hlinkClick r:id="rId3"/>
              </a:rPr>
              <a:t>-us/dotnet/</a:t>
            </a:r>
            <a:r>
              <a:rPr lang="en-GB" dirty="0" err="1">
                <a:hlinkClick r:id="rId3"/>
              </a:rPr>
              <a:t>csharp</a:t>
            </a:r>
            <a:r>
              <a:rPr lang="en-GB" dirty="0">
                <a:hlinkClick r:id="rId3"/>
              </a:rPr>
              <a:t>/fundamentals/types/anonymous-types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2669519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20C3-E366-BC4C-AFF5-05A17855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¡Hora de golpear el teclado!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2C6B-0E58-784A-AFBD-579D95D97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Vamos a practicar lo aprendido</a:t>
            </a:r>
          </a:p>
          <a:p>
            <a:r>
              <a:rPr lang="en-ES" dirty="0"/>
              <a:t>En el código de ejemplo tenéis un fichero llamado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Exercise_A.cs</a:t>
            </a:r>
            <a:r>
              <a:rPr lang="en-ES" dirty="0"/>
              <a:t> con el </a:t>
            </a:r>
            <a:r>
              <a:rPr lang="en-ES" i="1" dirty="0"/>
              <a:t>boilerplate</a:t>
            </a:r>
            <a:r>
              <a:rPr lang="en-ES" dirty="0"/>
              <a:t> necesario para comenzar a programar</a:t>
            </a:r>
          </a:p>
          <a:p>
            <a:r>
              <a:rPr lang="en-ES" dirty="0"/>
              <a:t>Tendréis que hacer un programa que:</a:t>
            </a:r>
          </a:p>
          <a:p>
            <a:pPr lvl="1"/>
            <a:r>
              <a:rPr lang="en-ES" dirty="0"/>
              <a:t>Recibe un número como argumento</a:t>
            </a:r>
          </a:p>
          <a:p>
            <a:pPr lvl="2"/>
            <a:r>
              <a:rPr lang="en-ES" dirty="0"/>
              <a:t>Si no recibe ninguno, pregunta por él y lo lee de la entrada estándar</a:t>
            </a:r>
          </a:p>
          <a:p>
            <a:pPr lvl="1"/>
            <a:r>
              <a:rPr lang="en-ES" dirty="0"/>
              <a:t>Verifica que el número es un entero positivo y, si no lo es, termina con un error</a:t>
            </a:r>
          </a:p>
          <a:p>
            <a:pPr lvl="1"/>
            <a:r>
              <a:rPr lang="en-ES" dirty="0"/>
              <a:t>Calcula el factorial de dicho número</a:t>
            </a:r>
          </a:p>
          <a:p>
            <a:pPr lvl="1"/>
            <a:r>
              <a:rPr lang="en-ES" dirty="0"/>
              <a:t>Muestra el resultado</a:t>
            </a:r>
          </a:p>
          <a:p>
            <a:pPr lvl="1"/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E9DC9-8B8E-6F4E-B93F-A25229CA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55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26934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43F6-76A1-F145-B04A-4AF08714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Lo no tan básico sobre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F2E56-35C9-A54B-8F25-3A85FD9D5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Manejo de errores /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ES" dirty="0"/>
              <a:t> y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isposable</a:t>
            </a:r>
            <a:r>
              <a:rPr lang="en-ES" dirty="0"/>
              <a:t> / Polimorfismo / Ejercicios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998B8-AB80-1F41-BDC8-FD851F0B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56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230552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7A7A-4978-7847-9686-07AEB4F1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Manejo de errores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1804-FACD-2547-A8FF-E8C48C1B3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Somethimes… shit happens</a:t>
            </a:r>
          </a:p>
          <a:p>
            <a:r>
              <a:rPr lang="en-ES" dirty="0"/>
              <a:t>Una función a la que hemos llamado puede lanzar una excepción…</a:t>
            </a:r>
          </a:p>
          <a:p>
            <a:r>
              <a:rPr lang="en-ES" dirty="0"/>
              <a:t>…o nosotros mismos podemos lanzar una para indicar una condición de error y abortar la ejecución</a:t>
            </a:r>
          </a:p>
          <a:p>
            <a:r>
              <a:rPr lang="en-ES" dirty="0"/>
              <a:t>Al contrario que en Java, en C# NO es necesario declarar las excepciones que lanza una función</a:t>
            </a:r>
          </a:p>
          <a:p>
            <a:r>
              <a:rPr lang="en-ES" dirty="0"/>
              <a:t>Sigue siendo de buena educación documentar las excepciones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docs.microsoft.com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en</a:t>
            </a:r>
            <a:r>
              <a:rPr lang="en-GB" dirty="0">
                <a:hlinkClick r:id="rId2"/>
              </a:rPr>
              <a:t>-us/dotnet/</a:t>
            </a:r>
            <a:r>
              <a:rPr lang="en-GB" dirty="0" err="1">
                <a:hlinkClick r:id="rId2"/>
              </a:rPr>
              <a:t>api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system.net.sockets.socket.connect?view</a:t>
            </a:r>
            <a:r>
              <a:rPr lang="en-GB" dirty="0">
                <a:hlinkClick r:id="rId2"/>
              </a:rPr>
              <a:t>=</a:t>
            </a:r>
            <a:r>
              <a:rPr lang="en-GB" u="sng" dirty="0">
                <a:hlinkClick r:id="rId2"/>
              </a:rPr>
              <a:t>net-5.0</a:t>
            </a:r>
            <a:endParaRPr lang="en-E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D5651-778B-804D-AEC6-ACF368EA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57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091195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1EA4-FEC0-8F44-978B-205C560D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Manejo de errores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49032-4877-024D-A1DA-F34F82B96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1896"/>
          </a:xfrm>
        </p:spPr>
        <p:txBody>
          <a:bodyPr/>
          <a:lstStyle/>
          <a:p>
            <a:r>
              <a:rPr lang="en-ES" dirty="0"/>
              <a:t>Capturar todas las excepciones:</a:t>
            </a:r>
          </a:p>
          <a:p>
            <a:pPr lvl="1"/>
            <a:r>
              <a:rPr lang="en-ES" dirty="0"/>
              <a:t>Puede que no nos queramos pensar mucho el manejo de errores de nuestra aplicación</a:t>
            </a:r>
          </a:p>
          <a:p>
            <a:pPr lvl="1"/>
            <a:r>
              <a:rPr lang="en-ES" dirty="0"/>
              <a:t>Para capturar toda posible excepción, añade un único bloque catch en la que captures una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FB49F-C573-4B4C-84AA-23412AD5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58</a:t>
            </a:fld>
            <a:endParaRPr lang="en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691420-8931-2949-B550-4FFBE47F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3339060"/>
            <a:ext cx="4470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396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0303-1BE6-2B4F-981F-907E0D40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Manejo de errores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3B13-ADD8-244F-B611-DA5037BB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>
            <a:normAutofit/>
          </a:bodyPr>
          <a:lstStyle/>
          <a:p>
            <a:r>
              <a:rPr lang="en-ES" dirty="0"/>
              <a:t>Capturar excepciones concretas</a:t>
            </a:r>
          </a:p>
          <a:p>
            <a:pPr lvl="1"/>
            <a:r>
              <a:rPr lang="en-ES" dirty="0"/>
              <a:t>Si solo te interesa manejar ciertos tipos de error, o quieres manejar distintos errores de manera diferente, añade tantos bloques catch como excepciones quieras manejar</a:t>
            </a:r>
          </a:p>
          <a:p>
            <a:pPr lvl="1"/>
            <a:r>
              <a:rPr lang="en-ES" dirty="0"/>
              <a:t>Los bloques catch se evalúan en orden</a:t>
            </a:r>
          </a:p>
          <a:p>
            <a:pPr lvl="2"/>
            <a:r>
              <a:rPr lang="en-ES" dirty="0"/>
              <a:t>Un bloque catch puede capturar la excepción del tipo declarado, o de cualquiera de sus subtipos</a:t>
            </a:r>
          </a:p>
          <a:p>
            <a:pPr lvl="1"/>
            <a:r>
              <a:rPr lang="en-ES" dirty="0"/>
              <a:t>Da igual si nos equivocamos con el orden – el compilador lo detecta como un error y nos impedirá compilar el programa hasta que no lo solucionemos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FC21E-F17F-6E4F-8E8B-69A89670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59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2214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500F-E884-424E-805E-FE05B80F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Sobre el lenguage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6561-B7E9-C040-8F79-B282DBBB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2000 – Comienza el desarrollo de C# en Microsoft</a:t>
            </a:r>
          </a:p>
          <a:p>
            <a:r>
              <a:rPr lang="en-ES" dirty="0"/>
              <a:t>2004 – Aparece Mono, una re-implementación Open Source</a:t>
            </a:r>
          </a:p>
          <a:p>
            <a:pPr lvl="1"/>
            <a:r>
              <a:rPr lang="en-ES" dirty="0"/>
              <a:t>Mono lleva compatibilidad .NET a GNU/Linux, Mac OS X, Android e iOS</a:t>
            </a:r>
          </a:p>
          <a:p>
            <a:r>
              <a:rPr lang="en-ES" dirty="0"/>
              <a:t>2014 – Aparece la Fundación .NET: cambio al Open Source</a:t>
            </a:r>
          </a:p>
          <a:p>
            <a:r>
              <a:rPr lang="en-ES" dirty="0"/>
              <a:t>2016 – Microsoft compra Xamarin, principal contribuidora de Mono</a:t>
            </a:r>
          </a:p>
          <a:p>
            <a:pPr lvl="1"/>
            <a:r>
              <a:rPr lang="en-ES" dirty="0"/>
              <a:t>Aparecen .NET Standard y .NET Core</a:t>
            </a:r>
          </a:p>
          <a:p>
            <a:pPr lvl="1"/>
            <a:r>
              <a:rPr lang="en-ES" dirty="0"/>
              <a:t>El soporte multiplataforma se afianza</a:t>
            </a:r>
          </a:p>
          <a:p>
            <a:pPr lvl="1"/>
            <a:r>
              <a:rPr lang="en-ES" dirty="0"/>
              <a:t>Se unifican las familias Mono / .NET Core / .NET Framework =&gt; Todo es .NET</a:t>
            </a:r>
          </a:p>
          <a:p>
            <a:endParaRPr lang="en-ES" dirty="0"/>
          </a:p>
          <a:p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1DC68-C41E-B044-BCD7-433EA5C8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078502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9B77-BA28-5E44-92FF-00599AC0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Manejo de errores (III)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52823-746C-1B46-B1CB-261BE43F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60</a:t>
            </a:fld>
            <a:endParaRPr lang="en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6F2B1-F3C7-4B47-955B-EBE234A211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25172" y="1422088"/>
            <a:ext cx="594165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478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BFF2-0DD3-C348-9EDF-58B56083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El bloque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ES" dirty="0"/>
              <a:t>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94F6-051E-C94D-9B5D-A2E8D0EEB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41444"/>
          </a:xfrm>
        </p:spPr>
        <p:txBody>
          <a:bodyPr/>
          <a:lstStyle/>
          <a:p>
            <a:r>
              <a:rPr lang="en-ES" dirty="0"/>
              <a:t>El bloque finally:</a:t>
            </a:r>
          </a:p>
          <a:p>
            <a:pPr lvl="1"/>
            <a:r>
              <a:rPr lang="en-ES" dirty="0"/>
              <a:t>Sirve para declarar las sentencias que siempre queremos que se ejecuten, independientemente de que suceda un error en el bloque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lvl="1"/>
            <a:r>
              <a:rPr lang="en-ES" dirty="0"/>
              <a:t>Se utiliza normalmente para código de limpieza – cerrar ficheros, conexiones… limpiar la casa antes de salir</a:t>
            </a:r>
          </a:p>
          <a:p>
            <a:pPr lvl="1"/>
            <a:r>
              <a:rPr lang="en-ES" dirty="0"/>
              <a:t>Es opcional (el bloque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ES" dirty="0"/>
              <a:t> se convierte en opcional si aparece un bloque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E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991E3-D441-1B4D-804D-D52DF1B0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61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054496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4EB8-439F-664B-856B-CB24A888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El bloque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ES" dirty="0"/>
              <a:t> (II)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F7BD6-CC82-A349-9163-8CB542CC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62</a:t>
            </a:fld>
            <a:endParaRPr lang="en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040F8-3C71-FB42-8DBD-DE82A32C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1422000"/>
            <a:ext cx="5346700" cy="443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8EC463-13FF-3B4B-9DD9-132966C01E44}"/>
              </a:ext>
            </a:extLst>
          </p:cNvPr>
          <p:cNvSpPr txBox="1"/>
          <p:nvPr/>
        </p:nvSpPr>
        <p:spPr>
          <a:xfrm>
            <a:off x="838199" y="585132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ES" dirty="0">
                <a:solidFill>
                  <a:schemeClr val="bg2">
                    <a:lumMod val="50000"/>
                  </a:schemeClr>
                </a:solidFill>
              </a:rPr>
              <a:t>Ejemplo </a:t>
            </a:r>
            <a:r>
              <a:rPr lang="en-E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ErrorHandling</a:t>
            </a:r>
          </a:p>
        </p:txBody>
      </p:sp>
    </p:spTree>
    <p:extLst>
      <p:ext uri="{BB962C8B-B14F-4D97-AF65-F5344CB8AC3E}">
        <p14:creationId xmlns:p14="http://schemas.microsoft.com/office/powerpoint/2010/main" val="20573591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ACFB-6A95-704D-9AF8-9D89F39D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Nuestras propias excepciones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4B56-DD6C-0341-9CB9-97BC27D7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Lanzar excepciones</a:t>
            </a:r>
          </a:p>
          <a:p>
            <a:pPr lvl="1"/>
            <a:r>
              <a:rPr lang="en-ES" dirty="0"/>
              <a:t>Una forma </a:t>
            </a:r>
            <a:r>
              <a:rPr lang="en-ES" i="1" dirty="0">
                <a:solidFill>
                  <a:schemeClr val="bg2">
                    <a:lumMod val="50000"/>
                  </a:schemeClr>
                </a:solidFill>
              </a:rPr>
              <a:t>(egoísta)</a:t>
            </a:r>
            <a:r>
              <a:rPr lang="en-ES" dirty="0"/>
              <a:t> de no tener que lidiar con una condición de error es… lanzar una excepción y quien venga detrás que arrée</a:t>
            </a:r>
          </a:p>
          <a:p>
            <a:pPr lvl="1"/>
            <a:r>
              <a:rPr lang="en-ES" dirty="0"/>
              <a:t>Las excepciones son objetos como otro cualquiera</a:t>
            </a:r>
          </a:p>
          <a:p>
            <a:pPr lvl="1"/>
            <a:r>
              <a:rPr lang="en-ES" dirty="0"/>
              <a:t>Podemos declarar nuestras propias excepciones heredando de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</a:p>
          <a:p>
            <a:pPr lvl="1"/>
            <a:r>
              <a:rPr lang="en-ES" dirty="0"/>
              <a:t>Podemos lanzar excepciones usando la palabra reservada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3DD30-68D1-744D-BCC8-AFE817F1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63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935346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B4AC-DE56-E844-A8C5-693E942E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Nuestras propias excepciones (II)</a:t>
            </a:r>
            <a:endParaRPr lang="en-E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DEF15-7D17-0740-AA31-15BAF8B0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64</a:t>
            </a:fld>
            <a:endParaRPr lang="en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86367-216E-1248-AAFB-BFAEAA4166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10202" y="974499"/>
            <a:ext cx="7571595" cy="588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707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949-DFEB-E846-A25D-2015B442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Propiedades de las excepciones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2C79-39D4-A142-A33B-D083DD044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855"/>
            <a:ext cx="10515600" cy="1921916"/>
          </a:xfrm>
        </p:spPr>
        <p:txBody>
          <a:bodyPr/>
          <a:lstStyle/>
          <a:p>
            <a:r>
              <a:rPr lang="en-ES" dirty="0"/>
              <a:t>Propiedades de Exception</a:t>
            </a:r>
          </a:p>
          <a:p>
            <a:pPr lvl="1"/>
            <a:r>
              <a:rPr lang="en-ES" dirty="0"/>
              <a:t>Message: en teoría debería ser un mensaje descriptivo de la causa del error</a:t>
            </a:r>
          </a:p>
          <a:p>
            <a:pPr lvl="1"/>
            <a:r>
              <a:rPr lang="en-ES" dirty="0"/>
              <a:t>StackTrace: pila de llamadas en el momento de producirse el error</a:t>
            </a:r>
          </a:p>
          <a:p>
            <a:pPr lvl="2"/>
            <a:r>
              <a:rPr lang="en-ES" dirty="0"/>
              <a:t>Si la aplicación incluye los símbolos de debug (ficheros *.pdb) en la StackTrace podrás ver hasta el fichero y la línea donde se disparó la excepción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5B7BD-B847-FE43-810F-F67AE97B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65</a:t>
            </a:fld>
            <a:endParaRPr lang="en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4545D-476F-BC48-A050-3EEDD58D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9366"/>
            <a:ext cx="6733146" cy="3612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3F4400-F596-5942-B3F5-E3BE6BC1A36B}"/>
              </a:ext>
            </a:extLst>
          </p:cNvPr>
          <p:cNvSpPr txBox="1"/>
          <p:nvPr/>
        </p:nvSpPr>
        <p:spPr>
          <a:xfrm>
            <a:off x="838199" y="585132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ES" dirty="0">
                <a:solidFill>
                  <a:schemeClr val="bg2">
                    <a:lumMod val="50000"/>
                  </a:schemeClr>
                </a:solidFill>
              </a:rPr>
              <a:t>Ejemplo </a:t>
            </a:r>
            <a:r>
              <a:rPr lang="en-E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CustomExceptions</a:t>
            </a:r>
          </a:p>
        </p:txBody>
      </p:sp>
    </p:spTree>
    <p:extLst>
      <p:ext uri="{BB962C8B-B14F-4D97-AF65-F5344CB8AC3E}">
        <p14:creationId xmlns:p14="http://schemas.microsoft.com/office/powerpoint/2010/main" val="17415049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43A7-235C-E44C-8283-945133EA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Liberación de recursos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097A-E799-074D-8CC9-A2A0CB81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C# / .NET tiene recolección de basura</a:t>
            </a:r>
          </a:p>
          <a:p>
            <a:pPr lvl="1"/>
            <a:r>
              <a:rPr lang="en-ES" dirty="0"/>
              <a:t>Cuando una variable deja de estar referenciada, el </a:t>
            </a:r>
            <a:r>
              <a:rPr lang="en-ES" i="1" dirty="0"/>
              <a:t>runtime</a:t>
            </a:r>
            <a:r>
              <a:rPr lang="en-ES" dirty="0"/>
              <a:t> libera su memoria</a:t>
            </a:r>
          </a:p>
          <a:p>
            <a:r>
              <a:rPr lang="en-ES" dirty="0"/>
              <a:t>A veces los objetos utilizan memoria nativa no manejada por el </a:t>
            </a:r>
            <a:r>
              <a:rPr lang="en-ES" i="1" dirty="0"/>
              <a:t>runtime</a:t>
            </a:r>
          </a:p>
          <a:p>
            <a:pPr lvl="1"/>
            <a:r>
              <a:rPr lang="en-ES" dirty="0"/>
              <a:t>Si el objeto se libera antes que su memoria nativa, esta queda reservada indefinidamente, produciendo </a:t>
            </a:r>
            <a:r>
              <a:rPr lang="en-ES" i="1" dirty="0"/>
              <a:t>memory leaks</a:t>
            </a:r>
          </a:p>
          <a:p>
            <a:r>
              <a:rPr lang="en-ES" dirty="0"/>
              <a:t>El patrón usual es que estos objetos especiales implementen la interfaz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isposable</a:t>
            </a:r>
          </a:p>
          <a:p>
            <a:pPr lvl="1"/>
            <a:r>
              <a:rPr lang="en-ES" dirty="0"/>
              <a:t>Llamando a su método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ES" dirty="0"/>
              <a:t> el objeto debería liberar los recursos nativos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FFA69-E60B-EA41-84BE-CEEC7DDD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66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3315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3108-E557-1D4F-81A5-B0EAA2A4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ry</a:t>
            </a:r>
            <a:r>
              <a:rPr lang="en-ES" dirty="0"/>
              <a:t> /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ES" dirty="0"/>
              <a:t> con IDisposable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F3CC7-1DEC-6540-81EE-1DB1A75A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67</a:t>
            </a:fld>
            <a:endParaRPr lang="en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D0D88-9BA3-D249-9D29-DD890D5A3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289050"/>
            <a:ext cx="4648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984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B720-771F-634D-B3FA-25CA40B9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El problema de usar múltiples recursos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CF598-1E65-3144-9AF2-532D516F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68</a:t>
            </a:fld>
            <a:endParaRPr lang="en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2357B-0983-724C-8526-0E27C610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98" y="1147565"/>
            <a:ext cx="4139603" cy="57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65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D673-16BE-AE47-AABE-C78AEA6F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La palabra reservada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F19B-5C3D-6341-AC18-6BB686369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6847"/>
          </a:xfrm>
        </p:spPr>
        <p:txBody>
          <a:bodyPr/>
          <a:lstStyle/>
          <a:p>
            <a:r>
              <a:rPr lang="en-ES" dirty="0"/>
              <a:t>Es puro azúcar sintáctico</a:t>
            </a:r>
          </a:p>
          <a:p>
            <a:pPr lvl="1"/>
            <a:r>
              <a:rPr lang="en-ES" dirty="0"/>
              <a:t>El compilador la convierte a exactamente la misma estructura que hemos visto antes</a:t>
            </a:r>
          </a:p>
          <a:p>
            <a:pPr lvl="1"/>
            <a:r>
              <a:rPr lang="en-ES" dirty="0"/>
              <a:t>Permite al desarrollador olvidarse de liberar los recursos – una vez se sale del scope del using, estos se liberan, pues se llama a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C3A87-0E10-E148-9192-DBCFF2AC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69</a:t>
            </a:fld>
            <a:endParaRPr lang="en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5B5C5-E7AD-A445-A694-AD9E71C1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3491511"/>
            <a:ext cx="77089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9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5B86-1A62-D54E-B3B4-E66087F7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Nuestro primer programa en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00E32-B678-7C42-A182-6760EA4CB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4F46E-CDAD-4942-9DE1-B3D61CDB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548059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9777-4F1E-1749-AC26-96EE7C60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FileStream, StreamReader y StreamWriter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8522-50E5-2744-A6C8-1EE6A062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0500"/>
          </a:xfrm>
        </p:spPr>
        <p:txBody>
          <a:bodyPr/>
          <a:lstStyle/>
          <a:p>
            <a:r>
              <a:rPr lang="en-ES" dirty="0"/>
              <a:t>Seguramente no los necesitéis hoy…</a:t>
            </a:r>
          </a:p>
          <a:p>
            <a:pPr lvl="1"/>
            <a:r>
              <a:rPr lang="en-ES" dirty="0"/>
              <a:t>…pero es mejor conocerlos cuanto antes</a:t>
            </a:r>
          </a:p>
          <a:p>
            <a:r>
              <a:rPr lang="en-ES" dirty="0"/>
              <a:t>Mientras aprendéis, los lugares más comunes donde aparecerán será leyendo desde, y escribiendo hacia ficheros</a:t>
            </a:r>
          </a:p>
          <a:p>
            <a:pPr lvl="1"/>
            <a:r>
              <a:rPr lang="en-ES" dirty="0"/>
              <a:t>Los FileStreams de .NET es la forma más básica de acceder a ficheros</a:t>
            </a:r>
          </a:p>
          <a:p>
            <a:pPr lvl="1"/>
            <a:r>
              <a:rPr lang="en-ES" dirty="0"/>
              <a:t>Existen streams de múltiples tipos – ficheros, red, memoria, Zip…</a:t>
            </a:r>
          </a:p>
          <a:p>
            <a:pPr lvl="1"/>
            <a:r>
              <a:rPr lang="en-ES" dirty="0"/>
              <a:t>Un stream es una forma de representar un flujo de bytes de entrada o de salida</a:t>
            </a:r>
          </a:p>
          <a:p>
            <a:pPr lvl="1"/>
            <a:r>
              <a:rPr lang="en-ES" dirty="0"/>
              <a:t>Los StreamWriter y StreamReader envuelven un stream para escribir y leer texto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6E478-1E8E-F943-99DF-CFB671A7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70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C1AE2-582C-BB4B-ACCF-0D87F3E20E26}"/>
              </a:ext>
            </a:extLst>
          </p:cNvPr>
          <p:cNvSpPr txBox="1"/>
          <p:nvPr/>
        </p:nvSpPr>
        <p:spPr>
          <a:xfrm>
            <a:off x="838199" y="585132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ES" dirty="0">
                <a:solidFill>
                  <a:schemeClr val="bg2">
                    <a:lumMod val="50000"/>
                  </a:schemeClr>
                </a:solidFill>
              </a:rPr>
              <a:t>Ejemplo </a:t>
            </a:r>
            <a:r>
              <a:rPr lang="en-E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587952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C1C0-D872-1B4A-8FF1-46038488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D064-9452-BF4A-B5ED-4D560DCA4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El polimorfismo es (académicamente) la capacidad de enviar mensajes sintácticamente iguales a objetos de diferentes tipos</a:t>
            </a:r>
          </a:p>
          <a:p>
            <a:r>
              <a:rPr lang="en-ES" dirty="0"/>
              <a:t>En C# el polimorfismo se consigue de dos maneras</a:t>
            </a:r>
          </a:p>
          <a:p>
            <a:pPr lvl="1"/>
            <a:r>
              <a:rPr lang="en-ES" dirty="0"/>
              <a:t>Interfaces</a:t>
            </a:r>
          </a:p>
          <a:p>
            <a:pPr lvl="1"/>
            <a:r>
              <a:rPr lang="en-ES" dirty="0"/>
              <a:t>Herencia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BBAD1-1776-614E-9231-936C9231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71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168898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D184-7EBC-744C-B2B6-EA91FBC1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026AD-A6CB-3045-B3F1-59AAAEA2F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En C# las interfaces no tienen comportamiento asociado</a:t>
            </a:r>
          </a:p>
          <a:p>
            <a:pPr lvl="1"/>
            <a:r>
              <a:rPr lang="en-ES" dirty="0"/>
              <a:t>¡…todavía…! Los diseñadores del lenguaje están considerando añadirlo</a:t>
            </a:r>
          </a:p>
          <a:p>
            <a:r>
              <a:rPr lang="en-ES" dirty="0"/>
              <a:t>Las interfaces pueden declarar</a:t>
            </a:r>
          </a:p>
          <a:p>
            <a:pPr lvl="1"/>
            <a:r>
              <a:rPr lang="en-ES" dirty="0"/>
              <a:t>Métodos</a:t>
            </a:r>
          </a:p>
          <a:p>
            <a:pPr lvl="1"/>
            <a:r>
              <a:rPr lang="en-ES" dirty="0"/>
              <a:t>Propiedades</a:t>
            </a:r>
          </a:p>
          <a:p>
            <a:r>
              <a:rPr lang="en-ES" dirty="0"/>
              <a:t>Las clases que implementen una interfaz pueden hacerlo…</a:t>
            </a:r>
          </a:p>
          <a:p>
            <a:pPr lvl="1"/>
            <a:r>
              <a:rPr lang="en-ES" dirty="0"/>
              <a:t>De manera implícita</a:t>
            </a:r>
          </a:p>
          <a:p>
            <a:pPr lvl="1"/>
            <a:r>
              <a:rPr lang="en-ES" dirty="0"/>
              <a:t>De manera explícita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7F38F-11EE-0742-8A82-CC7A02B3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72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780399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7D47-9FCE-6C44-8E1A-F767D32C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Implementación implícita y explícita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7BB8B-E82B-0A43-9B69-6AC44922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73</a:t>
            </a:fld>
            <a:endParaRPr lang="en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15AA0-FB29-4F48-8DDB-ECE3D9FE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28" y="1026319"/>
            <a:ext cx="8361744" cy="569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142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4268-9088-F24F-ADD1-01689E21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Herencia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62F2-D534-1645-99A9-975BC99E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Se pueden heredar solo clases marcadas como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ES" dirty="0"/>
              <a:t> o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</a:p>
          <a:p>
            <a:pPr lvl="1"/>
            <a:r>
              <a:rPr lang="en-ES" dirty="0"/>
              <a:t>Las clases abstractas NO pueden ser instanciadas</a:t>
            </a:r>
          </a:p>
          <a:p>
            <a:pPr lvl="1"/>
            <a:r>
              <a:rPr lang="en-ES" dirty="0"/>
              <a:t>Las clases virtuales SÍ pueden ser instanciadas</a:t>
            </a:r>
          </a:p>
          <a:p>
            <a:r>
              <a:rPr lang="en-ES" dirty="0"/>
              <a:t>Además, los métodos y propiedades que se pueden sobreescribir (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ES" dirty="0"/>
              <a:t>) tienen que estar marcados como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ES" dirty="0"/>
              <a:t> o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</a:p>
          <a:p>
            <a:pPr lvl="1"/>
            <a:r>
              <a:rPr lang="en-ES" dirty="0"/>
              <a:t>Los métodos virtuales tienen implementación tanto en la clase base como en las clases derivadas</a:t>
            </a:r>
          </a:p>
          <a:p>
            <a:pPr lvl="1"/>
            <a:r>
              <a:rPr lang="en-ES" dirty="0"/>
              <a:t>Los métodos abstractos </a:t>
            </a:r>
            <a:r>
              <a:rPr lang="en-ES" b="1" dirty="0"/>
              <a:t>solo</a:t>
            </a:r>
            <a:r>
              <a:rPr lang="en-ES" dirty="0"/>
              <a:t> tienen implementación en las clases derivadas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9F4B7-6967-2A47-83CA-FDB5E9C7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74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966926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830D-5D09-8140-A4F9-9F55A507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Limitaciones de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asbtract</a:t>
            </a:r>
            <a:r>
              <a:rPr lang="en-ES" dirty="0"/>
              <a:t> y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9EE9-0B8F-E747-B851-B879F936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Si los métodos virtual tienen implementación en la clase base…</a:t>
            </a:r>
          </a:p>
          <a:p>
            <a:pPr lvl="1"/>
            <a:r>
              <a:rPr lang="en-ES" dirty="0"/>
              <a:t>…las clases derivadas pueden escoger no sobreescribirlos, y basar su comportamiento en el de la clase base</a:t>
            </a:r>
          </a:p>
          <a:p>
            <a:r>
              <a:rPr lang="en-ES" dirty="0"/>
              <a:t>Si los métodos abstract no tienen implementación en la clase base…</a:t>
            </a:r>
          </a:p>
          <a:p>
            <a:pPr lvl="1"/>
            <a:r>
              <a:rPr lang="en-ES" dirty="0"/>
              <a:t>…las clases derivadas están obligadas a implementarlos…</a:t>
            </a:r>
          </a:p>
          <a:p>
            <a:pPr lvl="1"/>
            <a:r>
              <a:rPr lang="en-ES" dirty="0"/>
              <a:t>…o declararse a sí mismas como abstractas para que sea un descendiente de esta quien lo implemente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D5EE2-E39A-B840-B292-0FFD77DE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75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994380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7128-52B7-6841-B6B9-A16B7A72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La herencia aprendiendo un nuevo lenguaje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0BB78-5F85-EB4B-B47D-DB4D1EB21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Historias del abuelo cebolleta:</a:t>
            </a:r>
          </a:p>
          <a:p>
            <a:pPr lvl="1"/>
            <a:r>
              <a:rPr lang="en-ES" dirty="0"/>
              <a:t>La herencia es un mecanismo peligroso y la Orientación a Objetos la mayor mentira que os enseñarán en esta Universidad</a:t>
            </a:r>
          </a:p>
          <a:p>
            <a:pPr lvl="1"/>
            <a:r>
              <a:rPr lang="en-ES" dirty="0"/>
              <a:t>Es una idea excelente… cuando se usa con cabeza</a:t>
            </a:r>
          </a:p>
          <a:p>
            <a:r>
              <a:rPr lang="en-ES" dirty="0"/>
              <a:t>No vamos a adentrarnos más por hoy en la herencia</a:t>
            </a:r>
          </a:p>
          <a:p>
            <a:r>
              <a:rPr lang="en-ES" dirty="0"/>
              <a:t>Será un mecanismo que veréis superficialmente (si asistís) en el taller de Unity esta tarde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EE773-1878-4140-B407-91723F71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76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091221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D099-E3EA-6A43-94E7-AF8FDFCE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Eventos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D7E9-C027-BF42-ACFF-E05A4962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Un evento es la forma de implementar un patrón observador</a:t>
            </a:r>
          </a:p>
          <a:p>
            <a:r>
              <a:rPr lang="en-ES" dirty="0"/>
              <a:t>A los eventos se subscribe con el operador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ES" dirty="0"/>
              <a:t> y se desubscribe con el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-=</a:t>
            </a:r>
          </a:p>
          <a:p>
            <a:r>
              <a:rPr lang="en-ES" dirty="0">
                <a:cs typeface="Calibri" panose="020F0502020204030204" pitchFamily="34" charset="0"/>
              </a:rPr>
              <a:t>Si nos queda tiempo, veremos un ejemplo sencillo en el laboratorio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7291D-CCC0-0F4D-955C-9DF16BA3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77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558773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8C85-DD6B-E944-BF8F-ED2DB1B6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¡Hora de golpear el teclado!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A54E2-0DDB-E04B-8859-E0B77C456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S" dirty="0"/>
              <a:t>Vamos a practicar lo aprendido</a:t>
            </a:r>
          </a:p>
          <a:p>
            <a:r>
              <a:rPr lang="en-ES" dirty="0"/>
              <a:t>En el código de ejemplo tenéis un fichero llamado 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Exercise_B.cs</a:t>
            </a:r>
            <a:r>
              <a:rPr lang="en-ES" dirty="0"/>
              <a:t> con el </a:t>
            </a:r>
            <a:r>
              <a:rPr lang="en-ES" i="1" dirty="0"/>
              <a:t>boilerplate</a:t>
            </a:r>
            <a:r>
              <a:rPr lang="en-ES" dirty="0"/>
              <a:t> necesario para comenzar a programar</a:t>
            </a:r>
          </a:p>
          <a:p>
            <a:r>
              <a:rPr lang="en-ES" dirty="0"/>
              <a:t>Tendréis que modificar vuestro ejercicio anterior para:</a:t>
            </a:r>
          </a:p>
          <a:p>
            <a:pPr lvl="1"/>
            <a:r>
              <a:rPr lang="en-ES" dirty="0"/>
              <a:t>Que la entrada y salida de consola se encapsule en un objeto</a:t>
            </a:r>
          </a:p>
          <a:p>
            <a:pPr lvl="1"/>
            <a:r>
              <a:rPr lang="en-ES" dirty="0"/>
              <a:t>Que el tipo concreto que lo implemente quede oculto tras una interfaz</a:t>
            </a:r>
          </a:p>
          <a:p>
            <a:pPr lvl="1"/>
            <a:r>
              <a:rPr lang="en-ES" dirty="0"/>
              <a:t>Que el cálculo del factorial se haga en un método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E0155-8DFD-8245-BC01-26EB8FD9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78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63421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1575-AFFD-0747-8299-CD47A064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¡Eso es todo!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6FCD-000E-8049-A776-D99F5D9E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6591"/>
          </a:xfrm>
        </p:spPr>
        <p:txBody>
          <a:bodyPr/>
          <a:lstStyle/>
          <a:p>
            <a:r>
              <a:rPr lang="en-ES" dirty="0"/>
              <a:t>Si esta tarde acudís al taller de Unity…</a:t>
            </a:r>
          </a:p>
          <a:p>
            <a:pPr lvl="1"/>
            <a:r>
              <a:rPr lang="en-ES" dirty="0"/>
              <a:t>Necesitaréis instalar </a:t>
            </a:r>
            <a:r>
              <a:rPr lang="en-ES" b="1" dirty="0"/>
              <a:t>Unity 2020 LTS</a:t>
            </a:r>
            <a:r>
              <a:rPr lang="en-ES" dirty="0"/>
              <a:t> a través del Hub</a:t>
            </a:r>
          </a:p>
          <a:p>
            <a:pPr lvl="1"/>
            <a:r>
              <a:rPr lang="en-ES" dirty="0"/>
              <a:t>Necesitaréis instalar </a:t>
            </a:r>
            <a:r>
              <a:rPr lang="en-ES" b="1" dirty="0"/>
              <a:t>Visual Studio Community</a:t>
            </a:r>
            <a:r>
              <a:rPr lang="en-ES" dirty="0"/>
              <a:t> (disponible a través del Hub también)</a:t>
            </a:r>
          </a:p>
          <a:p>
            <a:pPr lvl="1"/>
            <a:r>
              <a:rPr lang="en-ES" dirty="0"/>
              <a:t>Necesitaréis instalar </a:t>
            </a:r>
            <a:r>
              <a:rPr lang="en-ES" b="1" dirty="0"/>
              <a:t>Zoom</a:t>
            </a:r>
            <a:r>
              <a:rPr lang="en-ES" dirty="0"/>
              <a:t> y traer unos </a:t>
            </a:r>
            <a:r>
              <a:rPr lang="en-ES" b="1" dirty="0"/>
              <a:t>cascos con micrófono</a:t>
            </a:r>
          </a:p>
          <a:p>
            <a:pPr lvl="1"/>
            <a:r>
              <a:rPr lang="en-ES" dirty="0"/>
              <a:t>Necesitaréis </a:t>
            </a:r>
            <a:r>
              <a:rPr lang="en-ES" b="1" dirty="0"/>
              <a:t>descargar</a:t>
            </a:r>
            <a:r>
              <a:rPr lang="en-ES" dirty="0"/>
              <a:t> el siguiente ZIP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522B2-7B8D-0B42-B95E-AE54A527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79</a:t>
            </a:fld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0E688-68FD-9D4E-8DEE-B037BF9B8457}"/>
              </a:ext>
            </a:extLst>
          </p:cNvPr>
          <p:cNvSpPr txBox="1"/>
          <p:nvPr/>
        </p:nvSpPr>
        <p:spPr>
          <a:xfrm>
            <a:off x="1138628" y="4714507"/>
            <a:ext cx="9914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hlinkClick r:id="rId2"/>
              </a:rPr>
              <a:t>https://</a:t>
            </a:r>
            <a:r>
              <a:rPr lang="en-GB" sz="3200" dirty="0" err="1">
                <a:hlinkClick r:id="rId2"/>
              </a:rPr>
              <a:t>tinyurl.com</a:t>
            </a:r>
            <a:r>
              <a:rPr lang="en-GB" sz="3200" dirty="0">
                <a:hlinkClick r:id="rId2"/>
              </a:rPr>
              <a:t>/HoC-Unity-2021</a:t>
            </a:r>
            <a:endParaRPr lang="en-ES" sz="3200" dirty="0"/>
          </a:p>
        </p:txBody>
      </p:sp>
    </p:spTree>
    <p:extLst>
      <p:ext uri="{BB962C8B-B14F-4D97-AF65-F5344CB8AC3E}">
        <p14:creationId xmlns:p14="http://schemas.microsoft.com/office/powerpoint/2010/main" val="252907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EFD3-E3F5-1044-8E09-9D4FC7C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Instalar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A051-412C-AC41-B554-737C14F4D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3346"/>
          </a:xfrm>
        </p:spPr>
        <p:txBody>
          <a:bodyPr>
            <a:normAutofit lnSpcReduction="10000"/>
          </a:bodyPr>
          <a:lstStyle/>
          <a:p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Descargar .NET 5 o 6 desde el sitio Web oficial de Microsoft</a:t>
            </a:r>
          </a:p>
          <a:p>
            <a:pPr lvl="1"/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https://dotnet.microsoft.com/download/dotnet/5.0</a:t>
            </a: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https://dotnet.microsoft.com/download/dotnet/6.0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Ejecutar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instalador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descargado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seguir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los pasos del gestor de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paquetes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correspondiente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GNU/Linux</a:t>
            </a:r>
          </a:p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Abrir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una terminal y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comprobar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que el 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toolchain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está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en-GB" dirty="0">
                <a:latin typeface="Consolas" panose="020B0609020204030204" pitchFamily="49" charset="0"/>
                <a:ea typeface="Fira Code" panose="020B0809050000020004" pitchFamily="49" charset="0"/>
                <a:cs typeface="Consolas" panose="020B0609020204030204" pitchFamily="49" charset="0"/>
              </a:rPr>
              <a:t>PATH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DB3-C268-504F-80E8-16E0ECC24870}"/>
              </a:ext>
            </a:extLst>
          </p:cNvPr>
          <p:cNvSpPr txBox="1"/>
          <p:nvPr/>
        </p:nvSpPr>
        <p:spPr>
          <a:xfrm>
            <a:off x="2656114" y="4423908"/>
            <a:ext cx="6879771" cy="95410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E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dotnet --version</a:t>
            </a:r>
          </a:p>
          <a:p>
            <a:r>
              <a:rPr lang="en-E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6.0.100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781B5-891F-0C48-99E2-87A1861E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560893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7F85-40BB-BB40-8545-FE58638D9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¡Gracias!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5C132-69D1-1C44-B6E9-57D70FABA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4714" y="5735637"/>
            <a:ext cx="9144000" cy="903514"/>
          </a:xfrm>
        </p:spPr>
        <p:txBody>
          <a:bodyPr anchor="b"/>
          <a:lstStyle/>
          <a:p>
            <a:pPr algn="r"/>
            <a:r>
              <a:rPr lang="en-ES" dirty="0"/>
              <a:t>Rubén de Alba de Andrés - @</a:t>
            </a:r>
            <a:r>
              <a:rPr lang="en-ES" dirty="0">
                <a:hlinkClick r:id="rId2"/>
              </a:rPr>
              <a:t>rdealbad</a:t>
            </a:r>
            <a:endParaRPr lang="en-ES" dirty="0"/>
          </a:p>
          <a:p>
            <a:pPr algn="r"/>
            <a:r>
              <a:rPr lang="en-ES" dirty="0"/>
              <a:t>Sergio Luis Para - @</a:t>
            </a:r>
            <a:r>
              <a:rPr lang="en-ES" dirty="0">
                <a:hlinkClick r:id="rId3"/>
              </a:rPr>
              <a:t>S_Luis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97064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079D-9754-7049-A0ED-445DD518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Crear un proyecto de consola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2182-9D64-0445-B560-B49F7FA8C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00444"/>
          </a:xfrm>
        </p:spPr>
        <p:txBody>
          <a:bodyPr/>
          <a:lstStyle/>
          <a:p>
            <a:r>
              <a:rPr lang="en-ES" dirty="0"/>
              <a:t>Crear un nuevo directorio llamado "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ES" dirty="0"/>
              <a:t>”</a:t>
            </a:r>
          </a:p>
          <a:p>
            <a:r>
              <a:rPr lang="en-ES" dirty="0"/>
              <a:t>Navegar dentro del directorio en la terminal</a:t>
            </a:r>
          </a:p>
          <a:p>
            <a:r>
              <a:rPr lang="en-ES" dirty="0"/>
              <a:t>Ejecutar "</a:t>
            </a:r>
            <a:r>
              <a:rPr lang="en-ES" dirty="0">
                <a:latin typeface="Consolas" panose="020B0609020204030204" pitchFamily="49" charset="0"/>
                <a:cs typeface="Consolas" panose="020B0609020204030204" pitchFamily="49" charset="0"/>
              </a:rPr>
              <a:t>dotnet new console</a:t>
            </a:r>
            <a:r>
              <a:rPr lang="en-ES" dirty="0"/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5A48F-0FAD-5A42-AF1C-47CD521E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ECC7-594B-3F4D-BC70-865823762D99}" type="slidenum">
              <a:rPr lang="en-ES" smtClean="0"/>
              <a:t>9</a:t>
            </a:fld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BBF08-E197-0A4F-A66D-3FA95BF70B42}"/>
              </a:ext>
            </a:extLst>
          </p:cNvPr>
          <p:cNvSpPr txBox="1"/>
          <p:nvPr/>
        </p:nvSpPr>
        <p:spPr>
          <a:xfrm>
            <a:off x="968828" y="3461008"/>
            <a:ext cx="10254343" cy="255454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mkdir helloworld</a:t>
            </a:r>
          </a:p>
          <a:p>
            <a:r>
              <a:rPr lang="en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helloworld</a:t>
            </a:r>
          </a:p>
          <a:p>
            <a:r>
              <a:rPr lang="en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dotnet new console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template "Console App" was created successfully.</a:t>
            </a:r>
            <a:endParaRPr lang="en-E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Processing post-creation actions...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Running 'dotnet restore' on /Users/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sluisp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helloworld.csproj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Determining projects to restore...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Restored /Users/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sluisp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helloworld.csproj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 194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succeeded.</a:t>
            </a:r>
            <a:endParaRPr lang="en-E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0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4010</Words>
  <Application>Microsoft Macintosh PowerPoint</Application>
  <PresentationFormat>Widescreen</PresentationFormat>
  <Paragraphs>512</Paragraphs>
  <Slides>80</Slides>
  <Notes>1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Calibri Light</vt:lpstr>
      <vt:lpstr>Consolas</vt:lpstr>
      <vt:lpstr>Office Theme</vt:lpstr>
      <vt:lpstr>Hour of Code 2021</vt:lpstr>
      <vt:lpstr>Introducción</vt:lpstr>
      <vt:lpstr>Sobre este taller (I)</vt:lpstr>
      <vt:lpstr>Sobre este taller (II)</vt:lpstr>
      <vt:lpstr>Sobre nosotros</vt:lpstr>
      <vt:lpstr>Sobre el lenguage</vt:lpstr>
      <vt:lpstr>Nuestro primer programa en C#</vt:lpstr>
      <vt:lpstr>Instalar .NET</vt:lpstr>
      <vt:lpstr>Crear un proyecto de consola</vt:lpstr>
      <vt:lpstr>Ejercicio de amplicación (I)</vt:lpstr>
      <vt:lpstr>Abrir el directorio en VS Code</vt:lpstr>
      <vt:lpstr>Ejercicio de ampliación (II)</vt:lpstr>
      <vt:lpstr>Ficheros *.cs y *.csproj</vt:lpstr>
      <vt:lpstr>Ejercicio de ampliación (IV)</vt:lpstr>
      <vt:lpstr>Ficheros *.sln</vt:lpstr>
      <vt:lpstr>Ejecutar desde VSCode</vt:lpstr>
      <vt:lpstr>Ejecutar desde CLI (I)</vt:lpstr>
      <vt:lpstr>Ejecutar desde CLI (II)</vt:lpstr>
      <vt:lpstr>Las capas de nuestro programa…</vt:lpstr>
      <vt:lpstr>El punto de entrada / método principal</vt:lpstr>
      <vt:lpstr>La clase principal</vt:lpstr>
      <vt:lpstr>Nuestro espacio de nombres</vt:lpstr>
      <vt:lpstr>Los espacios de nombres que usamos</vt:lpstr>
      <vt:lpstr>¡Nuestro código “útil”!</vt:lpstr>
      <vt:lpstr>Ejercicio de ampliación (IV)</vt:lpstr>
      <vt:lpstr>Depurando la aplicación (I)</vt:lpstr>
      <vt:lpstr>Depurando la aplicación (II)</vt:lpstr>
      <vt:lpstr>Lo básico sobre C#</vt:lpstr>
      <vt:lpstr>Tipos</vt:lpstr>
      <vt:lpstr>Tipos primitivos (I)</vt:lpstr>
      <vt:lpstr>Ejercicio de ampliación (V)</vt:lpstr>
      <vt:lpstr>Tipos primitivos (II)</vt:lpstr>
      <vt:lpstr>Ejercicio de ampliación (VI)</vt:lpstr>
      <vt:lpstr>Operadores aritméticos</vt:lpstr>
      <vt:lpstr>Operadores de comparación (I)</vt:lpstr>
      <vt:lpstr>Operadores de comparación (II)</vt:lpstr>
      <vt:lpstr>Operadores de lógica booleana</vt:lpstr>
      <vt:lpstr>Ejercicio de ampliación (VII)</vt:lpstr>
      <vt:lpstr>Control de flujo</vt:lpstr>
      <vt:lpstr>Entrada y salida básica</vt:lpstr>
      <vt:lpstr>Parseo de datos a tipos primitivos</vt:lpstr>
      <vt:lpstr>Clases (I)</vt:lpstr>
      <vt:lpstr>Clases – el constructor</vt:lpstr>
      <vt:lpstr>Clases – el constructor</vt:lpstr>
      <vt:lpstr>Clases – miembros</vt:lpstr>
      <vt:lpstr>Clases – miembros</vt:lpstr>
      <vt:lpstr>Clases – propiedades</vt:lpstr>
      <vt:lpstr>Clases – propiedades de solo lectura con backing field</vt:lpstr>
      <vt:lpstr>Clases – propiedades de solo lectura autoimplementadas</vt:lpstr>
      <vt:lpstr>Clases – propiedades de lectura y escritura</vt:lpstr>
      <vt:lpstr>Clases – propiedades calculadas</vt:lpstr>
      <vt:lpstr>Clases – métodos</vt:lpstr>
      <vt:lpstr>Clases – métodos</vt:lpstr>
      <vt:lpstr>Ejercicio de ampliación (VIII)</vt:lpstr>
      <vt:lpstr>¡Hora de golpear el teclado! (I)</vt:lpstr>
      <vt:lpstr>Lo no tan básico sobre C#</vt:lpstr>
      <vt:lpstr>Manejo de errores</vt:lpstr>
      <vt:lpstr>Manejo de errores (II)</vt:lpstr>
      <vt:lpstr>Manejo de errores (III)</vt:lpstr>
      <vt:lpstr>Manejo de errores (III)</vt:lpstr>
      <vt:lpstr>El bloque finally (I)</vt:lpstr>
      <vt:lpstr>El bloque finally (II)</vt:lpstr>
      <vt:lpstr>Nuestras propias excepciones (I)</vt:lpstr>
      <vt:lpstr>Nuestras propias excepciones (II)</vt:lpstr>
      <vt:lpstr>Propiedades de las excepciones</vt:lpstr>
      <vt:lpstr>Liberación de recursos</vt:lpstr>
      <vt:lpstr>try / finally con IDisposable</vt:lpstr>
      <vt:lpstr>El problema de usar múltiples recursos</vt:lpstr>
      <vt:lpstr>La palabra reservada using</vt:lpstr>
      <vt:lpstr>FileStream, StreamReader y StreamWriter</vt:lpstr>
      <vt:lpstr>Polimorfismo</vt:lpstr>
      <vt:lpstr>Interfaces</vt:lpstr>
      <vt:lpstr>Implementación implícita y explícita</vt:lpstr>
      <vt:lpstr>Herencia</vt:lpstr>
      <vt:lpstr>Limitaciones de asbtract y virtual</vt:lpstr>
      <vt:lpstr>La herencia aprendiendo un nuevo lenguaje</vt:lpstr>
      <vt:lpstr>Eventos</vt:lpstr>
      <vt:lpstr>¡Hora de golpear el teclado! (II)</vt:lpstr>
      <vt:lpstr>¡Eso es todo!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of Code 2021</dc:title>
  <dc:creator>Sergio Luis</dc:creator>
  <cp:lastModifiedBy>Sergio Luis</cp:lastModifiedBy>
  <cp:revision>114</cp:revision>
  <dcterms:created xsi:type="dcterms:W3CDTF">2021-11-27T16:25:18Z</dcterms:created>
  <dcterms:modified xsi:type="dcterms:W3CDTF">2021-12-01T10:32:37Z</dcterms:modified>
</cp:coreProperties>
</file>