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92" r:id="rId4"/>
    <p:sldId id="311" r:id="rId5"/>
    <p:sldId id="312" r:id="rId6"/>
    <p:sldId id="313" r:id="rId7"/>
    <p:sldId id="306" r:id="rId8"/>
    <p:sldId id="314" r:id="rId9"/>
    <p:sldId id="315" r:id="rId10"/>
    <p:sldId id="316" r:id="rId11"/>
    <p:sldId id="318" r:id="rId12"/>
    <p:sldId id="320" r:id="rId13"/>
    <p:sldId id="321" r:id="rId14"/>
    <p:sldId id="319" r:id="rId15"/>
    <p:sldId id="323" r:id="rId16"/>
    <p:sldId id="317" r:id="rId17"/>
    <p:sldId id="322" r:id="rId18"/>
    <p:sldId id="285" r:id="rId19"/>
    <p:sldId id="32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9"/>
    <p:restoredTop sz="94718"/>
  </p:normalViewPr>
  <p:slideViewPr>
    <p:cSldViewPr>
      <p:cViewPr varScale="1">
        <p:scale>
          <a:sx n="71" d="100"/>
          <a:sy n="71" d="100"/>
        </p:scale>
        <p:origin x="-90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2017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Defining Request and Response Bodies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You can add other objects as values</a:t>
            </a:r>
          </a:p>
          <a:p>
            <a:r>
              <a:rPr lang="en-US" dirty="0" smtClean="0"/>
              <a:t>Simply use a </a:t>
            </a:r>
            <a:r>
              <a:rPr lang="en-US" b="1" dirty="0" smtClean="0"/>
              <a:t>type</a:t>
            </a:r>
            <a:r>
              <a:rPr lang="en-US" dirty="0" smtClean="0"/>
              <a:t> of </a:t>
            </a:r>
            <a:r>
              <a:rPr lang="en-US" b="1" dirty="0" smtClean="0"/>
              <a:t>object</a:t>
            </a:r>
          </a:p>
          <a:p>
            <a:r>
              <a:rPr lang="en-US" dirty="0" smtClean="0"/>
              <a:t>Then add a new level with </a:t>
            </a:r>
            <a:r>
              <a:rPr lang="en-US" b="1" dirty="0" smtClean="0"/>
              <a:t>properties:</a:t>
            </a:r>
            <a:endParaRPr lang="en-US" dirty="0" smtClean="0"/>
          </a:p>
          <a:p>
            <a:r>
              <a:rPr lang="en-US" dirty="0" smtClean="0"/>
              <a:t>And continue just like you did before</a:t>
            </a:r>
          </a:p>
          <a:p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/>
          <a:stretch/>
        </p:blipFill>
        <p:spPr>
          <a:xfrm>
            <a:off x="2514600" y="2952749"/>
            <a:ext cx="3594100" cy="18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objects with $ref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As you can imagine, this can add a lot of indentation</a:t>
            </a:r>
          </a:p>
          <a:p>
            <a:r>
              <a:rPr lang="en-US" dirty="0" smtClean="0"/>
              <a:t>So you can use $ref from within your definition using the </a:t>
            </a:r>
            <a:r>
              <a:rPr lang="en-US" b="1" dirty="0" err="1" smtClean="0"/>
              <a:t>additionalProperties</a:t>
            </a:r>
            <a:r>
              <a:rPr lang="en-US" dirty="0" smtClean="0"/>
              <a:t> key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"/>
          <a:stretch/>
        </p:blipFill>
        <p:spPr>
          <a:xfrm>
            <a:off x="163286" y="2343150"/>
            <a:ext cx="4495800" cy="116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99798"/>
            <a:ext cx="2819400" cy="15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You can also add arrays</a:t>
            </a:r>
          </a:p>
          <a:p>
            <a:r>
              <a:rPr lang="en-US" dirty="0" smtClean="0"/>
              <a:t>Simply use a </a:t>
            </a:r>
            <a:r>
              <a:rPr lang="en-US" b="1" dirty="0" smtClean="0"/>
              <a:t>type</a:t>
            </a:r>
            <a:r>
              <a:rPr lang="en-US" dirty="0" smtClean="0"/>
              <a:t> of </a:t>
            </a:r>
            <a:r>
              <a:rPr lang="en-US" b="1" dirty="0" smtClean="0"/>
              <a:t>array</a:t>
            </a:r>
          </a:p>
          <a:p>
            <a:r>
              <a:rPr lang="en-US" dirty="0" smtClean="0"/>
              <a:t>Then add a key of </a:t>
            </a:r>
            <a:r>
              <a:rPr lang="en-US" b="1" dirty="0" smtClean="0"/>
              <a:t>items</a:t>
            </a:r>
            <a:endParaRPr lang="en-US" dirty="0" smtClean="0"/>
          </a:p>
          <a:p>
            <a:r>
              <a:rPr lang="en-US" dirty="0" smtClean="0"/>
              <a:t>And define the </a:t>
            </a:r>
            <a:r>
              <a:rPr lang="en-US" b="1" dirty="0" smtClean="0"/>
              <a:t>type</a:t>
            </a:r>
            <a:r>
              <a:rPr lang="en-US" dirty="0" smtClean="0"/>
              <a:t> and any other properties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"/>
          <a:stretch/>
        </p:blipFill>
        <p:spPr>
          <a:xfrm>
            <a:off x="1600200" y="3105150"/>
            <a:ext cx="4826194" cy="13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array with $ref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For a more complex type, use $ref for the array items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>
          <a:xfrm>
            <a:off x="2372179" y="1504949"/>
            <a:ext cx="4889500" cy="113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9767"/>
          <a:stretch/>
        </p:blipFill>
        <p:spPr>
          <a:xfrm>
            <a:off x="2393950" y="2876549"/>
            <a:ext cx="3930650" cy="22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 requests, you can specify that certain elements are required or optional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required</a:t>
            </a:r>
            <a:r>
              <a:rPr lang="en-US" dirty="0" smtClean="0"/>
              <a:t> key for this</a:t>
            </a:r>
          </a:p>
          <a:p>
            <a:pPr lvl="1"/>
            <a:r>
              <a:rPr lang="en-US" dirty="0" smtClean="0"/>
              <a:t>Contains a list of all properties that are required</a:t>
            </a:r>
            <a:endParaRPr lang="en-US" dirty="0"/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18776"/>
            <a:ext cx="2590800" cy="24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 </a:t>
            </a:r>
            <a:r>
              <a:rPr lang="en-US" b="1" dirty="0" smtClean="0"/>
              <a:t>response</a:t>
            </a:r>
            <a:r>
              <a:rPr lang="en-US" dirty="0" smtClean="0"/>
              <a:t>:, under the response code</a:t>
            </a:r>
          </a:p>
          <a:p>
            <a:r>
              <a:rPr lang="en-US" b="1" dirty="0" smtClean="0"/>
              <a:t>schema:</a:t>
            </a:r>
            <a:endParaRPr lang="en-US" dirty="0" smtClean="0"/>
          </a:p>
          <a:p>
            <a:pPr lvl="1"/>
            <a:r>
              <a:rPr lang="en-US" dirty="0" smtClean="0"/>
              <a:t>Add a level</a:t>
            </a:r>
          </a:p>
          <a:p>
            <a:pPr lvl="1"/>
            <a:r>
              <a:rPr lang="en-US" dirty="0" smtClean="0"/>
              <a:t>Key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$ref</a:t>
            </a:r>
          </a:p>
          <a:p>
            <a:pPr lvl="1"/>
            <a:r>
              <a:rPr lang="en-US" dirty="0" smtClean="0"/>
              <a:t>Value of the reference path, in quotes</a:t>
            </a:r>
          </a:p>
          <a:p>
            <a:r>
              <a:rPr lang="en-US" dirty="0" smtClean="0"/>
              <a:t>If the response is an array instead of an object, then add: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type: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array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you can have different schemas for different response codes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Response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5562"/>
          <a:stretch/>
        </p:blipFill>
        <p:spPr>
          <a:xfrm>
            <a:off x="609600" y="951007"/>
            <a:ext cx="4419600" cy="1437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35" y="2481954"/>
            <a:ext cx="4400136" cy="2661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43" y="31813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The </a:t>
            </a:r>
            <a:r>
              <a:rPr lang="en-US" b="1" dirty="0" smtClean="0"/>
              <a:t>album</a:t>
            </a:r>
            <a:r>
              <a:rPr lang="en-US" dirty="0" smtClean="0"/>
              <a:t> schema is identical to the </a:t>
            </a:r>
            <a:r>
              <a:rPr lang="en-US" b="1" dirty="0" err="1" smtClean="0"/>
              <a:t>newAlbum</a:t>
            </a:r>
            <a:r>
              <a:rPr lang="en-US" dirty="0" smtClean="0"/>
              <a:t> schema except it has an </a:t>
            </a:r>
            <a:r>
              <a:rPr lang="en-US" b="1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657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previous example, album and </a:t>
            </a:r>
            <a:r>
              <a:rPr lang="en-US" dirty="0" err="1" smtClean="0"/>
              <a:t>newAlbum</a:t>
            </a:r>
            <a:r>
              <a:rPr lang="en-US" dirty="0" smtClean="0"/>
              <a:t> had a lot of duplication</a:t>
            </a:r>
          </a:p>
          <a:p>
            <a:r>
              <a:rPr lang="en-US" dirty="0" smtClean="0"/>
              <a:t>Can use the </a:t>
            </a:r>
            <a:r>
              <a:rPr lang="en-US" b="1" dirty="0" err="1" smtClean="0"/>
              <a:t>allOf</a:t>
            </a:r>
            <a:r>
              <a:rPr lang="en-US" dirty="0" smtClean="0"/>
              <a:t> key to combine several objects into 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343150"/>
            <a:ext cx="5448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Headers and Examples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Responses can also have custom headers</a:t>
            </a:r>
          </a:p>
          <a:p>
            <a:r>
              <a:rPr lang="en-US" dirty="0" smtClean="0"/>
              <a:t>You can include example bodies in OAS files</a:t>
            </a:r>
          </a:p>
          <a:p>
            <a:r>
              <a:rPr lang="en-US" dirty="0" smtClean="0"/>
              <a:t>Refer to the Open API Specification on how these work</a:t>
            </a:r>
          </a:p>
          <a:p>
            <a:r>
              <a:rPr lang="en-US" dirty="0" smtClean="0"/>
              <a:t>(Just search on “Open API Specification”)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not common, but sometimes the request body uses form data instead of JSON</a:t>
            </a:r>
          </a:p>
          <a:p>
            <a:r>
              <a:rPr lang="en-US" dirty="0" smtClean="0"/>
              <a:t>For form data, each parameter is a property</a:t>
            </a:r>
          </a:p>
          <a:p>
            <a:r>
              <a:rPr lang="en-US" b="1" dirty="0" smtClean="0"/>
              <a:t>in </a:t>
            </a:r>
            <a:r>
              <a:rPr lang="en-US" dirty="0" smtClean="0"/>
              <a:t>key has value </a:t>
            </a:r>
            <a:r>
              <a:rPr lang="en-US" b="1" dirty="0" err="1" smtClean="0"/>
              <a:t>formData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parameters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 name: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firstFileName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formData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required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string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4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</a:t>
            </a:r>
          </a:p>
          <a:p>
            <a:pPr lvl="1"/>
            <a:r>
              <a:rPr lang="en-US" sz="2500" dirty="0" smtClean="0"/>
              <a:t>What is a schema?</a:t>
            </a:r>
          </a:p>
          <a:p>
            <a:pPr lvl="1"/>
            <a:r>
              <a:rPr lang="en-US" sz="2500" dirty="0" smtClean="0"/>
              <a:t>References</a:t>
            </a:r>
          </a:p>
          <a:p>
            <a:pPr lvl="1"/>
            <a:r>
              <a:rPr lang="en-US" sz="2500" dirty="0" smtClean="0"/>
              <a:t>Request bodies</a:t>
            </a:r>
          </a:p>
          <a:p>
            <a:pPr lvl="1"/>
            <a:r>
              <a:rPr lang="en-US" sz="2500" dirty="0"/>
              <a:t>Response </a:t>
            </a:r>
            <a:r>
              <a:rPr lang="en-US" sz="2500" dirty="0" smtClean="0"/>
              <a:t>bodies</a:t>
            </a:r>
          </a:p>
          <a:p>
            <a:pPr lvl="1"/>
            <a:r>
              <a:rPr lang="en-US" sz="2500" dirty="0" smtClean="0"/>
              <a:t>Form data</a:t>
            </a:r>
            <a:endParaRPr lang="en-US" sz="25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Certain kinds of requests have extra data</a:t>
            </a:r>
          </a:p>
          <a:p>
            <a:pPr lvl="1"/>
            <a:r>
              <a:rPr lang="en-US" dirty="0" smtClean="0"/>
              <a:t>POST, PUT, etc.</a:t>
            </a:r>
          </a:p>
          <a:p>
            <a:r>
              <a:rPr lang="en-US" dirty="0" smtClean="0"/>
              <a:t>Called the request body</a:t>
            </a:r>
          </a:p>
          <a:p>
            <a:r>
              <a:rPr lang="en-US" dirty="0" smtClean="0"/>
              <a:t>Typically data is formatted in JSON (or sometimes XML)</a:t>
            </a:r>
          </a:p>
          <a:p>
            <a:r>
              <a:rPr lang="en-US" dirty="0" smtClean="0"/>
              <a:t>Nearly all responses return a response body</a:t>
            </a:r>
          </a:p>
          <a:p>
            <a:r>
              <a:rPr lang="en-US" dirty="0" smtClean="0"/>
              <a:t>Also typically formatted in JSON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The schema indicates the structure of the data</a:t>
            </a:r>
          </a:p>
          <a:p>
            <a:r>
              <a:rPr lang="en-US" dirty="0" smtClean="0"/>
              <a:t>OAS schema object is based off the JSON Schema Specification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json-schema.org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What are the keys in key/value pairs?</a:t>
            </a:r>
          </a:p>
          <a:p>
            <a:r>
              <a:rPr lang="en-US" dirty="0" smtClean="0"/>
              <a:t>What type of data are the values?</a:t>
            </a:r>
          </a:p>
          <a:p>
            <a:r>
              <a:rPr lang="en-US" dirty="0" smtClean="0"/>
              <a:t>Can be many levels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$ref is a special OAS key that indicates that the value is a reference to a structure somewhere else in the YAML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b="22936"/>
          <a:stretch/>
        </p:blipFill>
        <p:spPr>
          <a:xfrm>
            <a:off x="191360" y="3630778"/>
            <a:ext cx="4992372" cy="151272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1"/>
          <a:stretch/>
        </p:blipFill>
        <p:spPr>
          <a:xfrm>
            <a:off x="180474" y="2175209"/>
            <a:ext cx="64364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b="1" dirty="0" smtClean="0"/>
              <a:t>parameters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 j</a:t>
            </a:r>
            <a:r>
              <a:rPr lang="en-US" dirty="0" smtClean="0"/>
              <a:t>ust for reference </a:t>
            </a:r>
            <a:r>
              <a:rPr lang="en-US" dirty="0"/>
              <a:t>(</a:t>
            </a:r>
            <a:r>
              <a:rPr lang="en-US" dirty="0" smtClean="0"/>
              <a:t>not shown in docs)</a:t>
            </a:r>
          </a:p>
          <a:p>
            <a:r>
              <a:rPr lang="en-US" b="1" dirty="0" smtClean="0"/>
              <a:t>in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</a:t>
            </a:r>
            <a:r>
              <a:rPr lang="en-US" dirty="0" smtClean="0"/>
              <a:t>et to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body</a:t>
            </a:r>
          </a:p>
          <a:p>
            <a:r>
              <a:rPr lang="en-US" b="1" dirty="0" smtClean="0"/>
              <a:t>required</a:t>
            </a:r>
            <a:r>
              <a:rPr lang="mr-IN" dirty="0"/>
              <a:t> –</a:t>
            </a:r>
            <a:r>
              <a:rPr lang="en-US" dirty="0"/>
              <a:t> </a:t>
            </a:r>
            <a:r>
              <a:rPr lang="en-US" dirty="0" smtClean="0"/>
              <a:t>typically set </a:t>
            </a:r>
            <a:r>
              <a:rPr lang="en-US" dirty="0"/>
              <a:t>to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b="1" dirty="0" smtClean="0"/>
              <a:t>schema </a:t>
            </a:r>
            <a:r>
              <a:rPr lang="mr-IN" dirty="0"/>
              <a:t>–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Add a level</a:t>
            </a:r>
          </a:p>
          <a:p>
            <a:pPr lvl="1"/>
            <a:r>
              <a:rPr lang="en-US" dirty="0" smtClean="0"/>
              <a:t>Key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$ref</a:t>
            </a:r>
          </a:p>
          <a:p>
            <a:pPr lvl="1"/>
            <a:r>
              <a:rPr lang="en-US" dirty="0" smtClean="0"/>
              <a:t>Value of the reference path, in quotes</a:t>
            </a:r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Request Body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0"/>
          <a:stretch/>
        </p:blipFill>
        <p:spPr>
          <a:xfrm>
            <a:off x="1371600" y="1581150"/>
            <a:ext cx="6436432" cy="2362200"/>
          </a:xfrm>
        </p:spPr>
      </p:pic>
    </p:spTree>
    <p:extLst>
      <p:ext uri="{BB962C8B-B14F-4D97-AF65-F5344CB8AC3E}">
        <p14:creationId xmlns:p14="http://schemas.microsoft.com/office/powerpoint/2010/main" val="2234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Create a key called </a:t>
            </a:r>
            <a:r>
              <a:rPr lang="en-US" b="1" dirty="0" smtClean="0"/>
              <a:t>descriptions </a:t>
            </a:r>
            <a:r>
              <a:rPr lang="en-US" dirty="0" smtClean="0"/>
              <a:t>at the end of the file</a:t>
            </a:r>
          </a:p>
          <a:p>
            <a:r>
              <a:rPr lang="en-US" dirty="0" smtClean="0"/>
              <a:t>Add a level and give it the name from the </a:t>
            </a:r>
            <a:r>
              <a:rPr lang="en-US" b="1" dirty="0" smtClean="0"/>
              <a:t>$ref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Add a </a:t>
            </a:r>
            <a:r>
              <a:rPr lang="en-US" b="1" dirty="0" smtClean="0"/>
              <a:t>properties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For each top level element in the JSON, add a key of its name.</a:t>
            </a:r>
          </a:p>
          <a:p>
            <a:r>
              <a:rPr lang="en-US" dirty="0" smtClean="0"/>
              <a:t>Add a </a:t>
            </a:r>
            <a:r>
              <a:rPr lang="en-US" b="1" dirty="0" smtClean="0"/>
              <a:t>type</a:t>
            </a:r>
            <a:r>
              <a:rPr lang="en-US" dirty="0" smtClean="0"/>
              <a:t> key that says what type of data it is</a:t>
            </a:r>
          </a:p>
          <a:p>
            <a:r>
              <a:rPr lang="en-US" dirty="0" smtClean="0"/>
              <a:t>Add other keys for other data (more later)</a:t>
            </a:r>
          </a:p>
          <a:p>
            <a:endParaRPr lang="en-US" dirty="0"/>
          </a:p>
          <a:p>
            <a:pPr lvl="1"/>
            <a:endParaRPr lang="en-US" b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b="-931"/>
          <a:stretch/>
        </p:blipFill>
        <p:spPr>
          <a:xfrm>
            <a:off x="1066800" y="1352550"/>
            <a:ext cx="633647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40222</TotalTime>
  <Words>595</Words>
  <Application>Microsoft Office PowerPoint</Application>
  <PresentationFormat>On-screen Show (16:9)</PresentationFormat>
  <Paragraphs>129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Schemas</vt:lpstr>
      <vt:lpstr>Introduction</vt:lpstr>
      <vt:lpstr>Request and Response Bodies</vt:lpstr>
      <vt:lpstr>What is a schema?</vt:lpstr>
      <vt:lpstr>$ref</vt:lpstr>
      <vt:lpstr>Request Body</vt:lpstr>
      <vt:lpstr>Example Request Body</vt:lpstr>
      <vt:lpstr>Schema section</vt:lpstr>
      <vt:lpstr>Example Schema</vt:lpstr>
      <vt:lpstr>Schema objects</vt:lpstr>
      <vt:lpstr>Schema objects with $ref</vt:lpstr>
      <vt:lpstr>Schema array</vt:lpstr>
      <vt:lpstr>Schema array with $ref</vt:lpstr>
      <vt:lpstr>Required</vt:lpstr>
      <vt:lpstr>Response Body</vt:lpstr>
      <vt:lpstr>Example Response</vt:lpstr>
      <vt:lpstr>allOf</vt:lpstr>
      <vt:lpstr>Headers and Examples</vt:lpstr>
      <vt:lpstr>Form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268</cp:revision>
  <dcterms:created xsi:type="dcterms:W3CDTF">2014-12-23T16:50:33Z</dcterms:created>
  <dcterms:modified xsi:type="dcterms:W3CDTF">2017-08-01T16:02:07Z</dcterms:modified>
</cp:coreProperties>
</file>