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59" r:id="rId6"/>
    <p:sldId id="261" r:id="rId7"/>
    <p:sldId id="262" r:id="rId8"/>
    <p:sldId id="263" r:id="rId9"/>
    <p:sldId id="265" r:id="rId10"/>
    <p:sldId id="264" r:id="rId11"/>
    <p:sldId id="270" r:id="rId12"/>
    <p:sldId id="267" r:id="rId13"/>
    <p:sldId id="269" r:id="rId14"/>
    <p:sldId id="268" r:id="rId15"/>
    <p:sldId id="271" r:id="rId16"/>
    <p:sldId id="266" r:id="rId17"/>
    <p:sldId id="272" r:id="rId18"/>
    <p:sldId id="275" r:id="rId19"/>
    <p:sldId id="276" r:id="rId20"/>
    <p:sldId id="273" r:id="rId21"/>
    <p:sldId id="280" r:id="rId22"/>
    <p:sldId id="277" r:id="rId23"/>
    <p:sldId id="274" r:id="rId24"/>
    <p:sldId id="278" r:id="rId25"/>
    <p:sldId id="279" r:id="rId26"/>
    <p:sldId id="281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4660"/>
  </p:normalViewPr>
  <p:slideViewPr>
    <p:cSldViewPr>
      <p:cViewPr varScale="1">
        <p:scale>
          <a:sx n="83" d="100"/>
          <a:sy n="83" d="100"/>
        </p:scale>
        <p:origin x="-137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A7E4-BB44-4779-A2D4-A030B436B48B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A59A-F386-4C8E-8502-16760C46B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56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A7E4-BB44-4779-A2D4-A030B436B48B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A59A-F386-4C8E-8502-16760C46B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066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A7E4-BB44-4779-A2D4-A030B436B48B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A59A-F386-4C8E-8502-16760C46B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50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A7E4-BB44-4779-A2D4-A030B436B48B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A59A-F386-4C8E-8502-16760C46B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993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A7E4-BB44-4779-A2D4-A030B436B48B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A59A-F386-4C8E-8502-16760C46B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23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A7E4-BB44-4779-A2D4-A030B436B48B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A59A-F386-4C8E-8502-16760C46B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109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A7E4-BB44-4779-A2D4-A030B436B48B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A59A-F386-4C8E-8502-16760C46B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339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A7E4-BB44-4779-A2D4-A030B436B48B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A59A-F386-4C8E-8502-16760C46B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719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A7E4-BB44-4779-A2D4-A030B436B48B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A59A-F386-4C8E-8502-16760C46B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560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A7E4-BB44-4779-A2D4-A030B436B48B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A59A-F386-4C8E-8502-16760C46B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60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A7E4-BB44-4779-A2D4-A030B436B48B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A59A-F386-4C8E-8502-16760C46B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35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5A7E4-BB44-4779-A2D4-A030B436B48B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1A59A-F386-4C8E-8502-16760C46B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047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PCA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7888102" cy="487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2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20864"/>
            <a:ext cx="7920880" cy="481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6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Visualización de los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593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627784" y="395372"/>
            <a:ext cx="428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meanSd</a:t>
            </a:r>
            <a:r>
              <a:rPr lang="es-ES" b="1" dirty="0" smtClean="0"/>
              <a:t> </a:t>
            </a:r>
            <a:r>
              <a:rPr lang="es-ES" b="1" dirty="0" err="1" smtClean="0"/>
              <a:t>Plot</a:t>
            </a:r>
            <a:r>
              <a:rPr lang="es-ES" b="1" dirty="0" smtClean="0"/>
              <a:t> – sin transformación (normal)</a:t>
            </a:r>
            <a:endParaRPr lang="es-ES" b="1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939365"/>
            <a:ext cx="8064894" cy="497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0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60" y="908720"/>
            <a:ext cx="8635826" cy="5331762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1691680" y="364014"/>
            <a:ext cx="623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Matrix</a:t>
            </a:r>
            <a:r>
              <a:rPr lang="es-ES" b="1" dirty="0" smtClean="0"/>
              <a:t> de conteos (</a:t>
            </a:r>
            <a:r>
              <a:rPr lang="es-ES" b="1" dirty="0" err="1" smtClean="0"/>
              <a:t>count</a:t>
            </a:r>
            <a:r>
              <a:rPr lang="es-ES" b="1" dirty="0" smtClean="0"/>
              <a:t> </a:t>
            </a:r>
            <a:r>
              <a:rPr lang="es-ES" b="1" dirty="0" err="1" smtClean="0"/>
              <a:t>Matrix</a:t>
            </a:r>
            <a:r>
              <a:rPr lang="es-ES" b="1" dirty="0" smtClean="0"/>
              <a:t>) – sin transformación (normal)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546710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627784" y="395372"/>
            <a:ext cx="361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meanSd</a:t>
            </a:r>
            <a:r>
              <a:rPr lang="es-ES" b="1" dirty="0" smtClean="0"/>
              <a:t> </a:t>
            </a:r>
            <a:r>
              <a:rPr lang="es-ES" b="1" dirty="0" err="1" smtClean="0"/>
              <a:t>Plot</a:t>
            </a:r>
            <a:r>
              <a:rPr lang="es-ES" b="1" dirty="0" smtClean="0"/>
              <a:t> – transformación “</a:t>
            </a:r>
            <a:r>
              <a:rPr lang="es-ES" b="1" dirty="0" err="1" smtClean="0"/>
              <a:t>vst</a:t>
            </a:r>
            <a:r>
              <a:rPr lang="es-ES" b="1" dirty="0" smtClean="0"/>
              <a:t>”</a:t>
            </a:r>
            <a:endParaRPr lang="es-ES" b="1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894907"/>
            <a:ext cx="8208910" cy="5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76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691680" y="364014"/>
            <a:ext cx="556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Matrix</a:t>
            </a:r>
            <a:r>
              <a:rPr lang="es-ES" b="1" dirty="0" smtClean="0"/>
              <a:t> de conteos (</a:t>
            </a:r>
            <a:r>
              <a:rPr lang="es-ES" b="1" dirty="0" err="1" smtClean="0"/>
              <a:t>count</a:t>
            </a:r>
            <a:r>
              <a:rPr lang="es-ES" b="1" dirty="0" smtClean="0"/>
              <a:t> </a:t>
            </a:r>
            <a:r>
              <a:rPr lang="es-ES" b="1" dirty="0" err="1" smtClean="0"/>
              <a:t>Matrix</a:t>
            </a:r>
            <a:r>
              <a:rPr lang="es-ES" b="1" dirty="0" smtClean="0"/>
              <a:t>) – transformación ”</a:t>
            </a:r>
            <a:r>
              <a:rPr lang="es-ES" b="1" dirty="0" err="1" smtClean="0"/>
              <a:t>vst</a:t>
            </a:r>
            <a:r>
              <a:rPr lang="es-ES" b="1" dirty="0" smtClean="0"/>
              <a:t>”</a:t>
            </a:r>
            <a:endParaRPr lang="es-ES" b="1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1124744"/>
            <a:ext cx="8732270" cy="539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67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48" y="980728"/>
            <a:ext cx="7930904" cy="4896544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2627784" y="395372"/>
            <a:ext cx="41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meanSd</a:t>
            </a:r>
            <a:r>
              <a:rPr lang="es-ES" b="1" dirty="0" smtClean="0"/>
              <a:t> </a:t>
            </a:r>
            <a:r>
              <a:rPr lang="es-ES" b="1" dirty="0" err="1" smtClean="0"/>
              <a:t>Plot</a:t>
            </a:r>
            <a:r>
              <a:rPr lang="es-ES" b="1" dirty="0" smtClean="0"/>
              <a:t> – transformación logarítmica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425594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691680" y="364014"/>
            <a:ext cx="623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Matrix</a:t>
            </a:r>
            <a:r>
              <a:rPr lang="es-ES" b="1" dirty="0" smtClean="0"/>
              <a:t> de conteos (</a:t>
            </a:r>
            <a:r>
              <a:rPr lang="es-ES" b="1" dirty="0" err="1" smtClean="0"/>
              <a:t>count</a:t>
            </a:r>
            <a:r>
              <a:rPr lang="es-ES" b="1" dirty="0" smtClean="0"/>
              <a:t> </a:t>
            </a:r>
            <a:r>
              <a:rPr lang="es-ES" b="1" dirty="0" err="1" smtClean="0"/>
              <a:t>Matrix</a:t>
            </a:r>
            <a:r>
              <a:rPr lang="es-ES" b="1" dirty="0" smtClean="0"/>
              <a:t>) – sin transformación (normal)</a:t>
            </a:r>
            <a:endParaRPr lang="es-ES" b="1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24" y="1124744"/>
            <a:ext cx="8863952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90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0768"/>
            <a:ext cx="7948386" cy="4907338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2950786" y="476672"/>
            <a:ext cx="32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Clusttering</a:t>
            </a:r>
            <a:r>
              <a:rPr lang="es-ES" sz="2800" b="1" dirty="0" smtClean="0"/>
              <a:t> Muestras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1449899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68760"/>
            <a:ext cx="8397796" cy="5184804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2653455" y="745540"/>
            <a:ext cx="4025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PCA – </a:t>
            </a:r>
            <a:r>
              <a:rPr lang="es-ES" sz="2800" b="1" dirty="0" err="1" smtClean="0"/>
              <a:t>Clusttering</a:t>
            </a:r>
            <a:r>
              <a:rPr lang="es-ES" sz="2800" b="1" dirty="0" smtClean="0"/>
              <a:t> anterior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67182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19" y="980728"/>
            <a:ext cx="7930162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09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48680"/>
            <a:ext cx="8064896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12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DEGs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683568" y="1772816"/>
            <a:ext cx="7863948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De aquí se han obtenido la lista de </a:t>
            </a:r>
            <a:r>
              <a:rPr lang="es-ES" sz="2000" dirty="0" err="1" smtClean="0"/>
              <a:t>DEGs</a:t>
            </a:r>
            <a:r>
              <a:rPr lang="es-ES" sz="2000" dirty="0"/>
              <a:t> </a:t>
            </a:r>
            <a:r>
              <a:rPr lang="es-ES" sz="2000" dirty="0" smtClean="0"/>
              <a:t> (</a:t>
            </a:r>
            <a:r>
              <a:rPr lang="es-ES" sz="2000" dirty="0" err="1" smtClean="0"/>
              <a:t>Differential</a:t>
            </a:r>
            <a:r>
              <a:rPr lang="es-ES" sz="2000" dirty="0" smtClean="0"/>
              <a:t> </a:t>
            </a:r>
            <a:r>
              <a:rPr lang="es-ES" sz="2000" dirty="0" err="1" smtClean="0"/>
              <a:t>Expressed</a:t>
            </a:r>
            <a:r>
              <a:rPr lang="es-ES" sz="2000" dirty="0" smtClean="0"/>
              <a:t> Genes), </a:t>
            </a:r>
          </a:p>
          <a:p>
            <a:r>
              <a:rPr lang="es-ES" sz="2000" dirty="0" smtClean="0"/>
              <a:t>los cuales se han utilizado para:</a:t>
            </a:r>
          </a:p>
          <a:p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Análisis con WGCNA.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Análisis funcional: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Gene </a:t>
            </a:r>
            <a:r>
              <a:rPr lang="es-ES" sz="2000" dirty="0" err="1" smtClean="0"/>
              <a:t>Ontology</a:t>
            </a:r>
            <a:r>
              <a:rPr lang="es-ES" sz="2000" dirty="0" smtClean="0"/>
              <a:t> con DAVID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Gráficos con </a:t>
            </a:r>
            <a:r>
              <a:rPr lang="es-ES" sz="2000" dirty="0" err="1" smtClean="0"/>
              <a:t>topGO</a:t>
            </a:r>
            <a:r>
              <a:rPr lang="es-ES" sz="2000" dirty="0" smtClean="0"/>
              <a:t> en R =&gt; Análisis de Enriquecimiento Funcional.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080300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WGCNA</a:t>
            </a:r>
            <a:endParaRPr lang="es-ES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3851920" y="1484784"/>
            <a:ext cx="1621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Weighted</a:t>
            </a:r>
            <a:endParaRPr lang="es-ES" sz="2400" b="1" dirty="0" smtClean="0"/>
          </a:p>
          <a:p>
            <a:r>
              <a:rPr lang="es-ES" sz="2400" b="1" dirty="0" err="1" smtClean="0"/>
              <a:t>Correlation</a:t>
            </a:r>
            <a:endParaRPr lang="es-ES" sz="2400" b="1" dirty="0"/>
          </a:p>
          <a:p>
            <a:r>
              <a:rPr lang="es-ES" sz="2400" b="1" dirty="0" smtClean="0"/>
              <a:t>Network</a:t>
            </a:r>
          </a:p>
          <a:p>
            <a:r>
              <a:rPr lang="es-ES" sz="2400" b="1" dirty="0" err="1"/>
              <a:t>A</a:t>
            </a:r>
            <a:r>
              <a:rPr lang="es-ES" sz="2400" b="1" dirty="0" err="1" smtClean="0"/>
              <a:t>nalysis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4160235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497247"/>
            <a:ext cx="8208910" cy="586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69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6673"/>
            <a:ext cx="8266518" cy="590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61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Gene </a:t>
            </a:r>
            <a:r>
              <a:rPr lang="es-ES" dirty="0" err="1" smtClean="0"/>
              <a:t>Ontology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DAVID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964488" cy="3763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592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3i71xaburhd42.cloudfront.net/fed15cfce04639d1cf6e65280c01afbb4fb79491/10-Figure3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750" y="476672"/>
            <a:ext cx="5288508" cy="551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23529" y="908720"/>
            <a:ext cx="35283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DAVID ofrece tres grupos de ontologías:</a:t>
            </a:r>
          </a:p>
          <a:p>
            <a:endParaRPr lang="es-ES" dirty="0" smtClean="0"/>
          </a:p>
          <a:p>
            <a:r>
              <a:rPr lang="es-ES" dirty="0" smtClean="0"/>
              <a:t>BP = </a:t>
            </a:r>
            <a:r>
              <a:rPr lang="es-ES" dirty="0" err="1" smtClean="0"/>
              <a:t>Biological</a:t>
            </a:r>
            <a:r>
              <a:rPr lang="es-ES" dirty="0" smtClean="0"/>
              <a:t> </a:t>
            </a:r>
            <a:r>
              <a:rPr lang="es-ES" dirty="0" err="1" smtClean="0"/>
              <a:t>Processes</a:t>
            </a:r>
            <a:endParaRPr lang="es-ES" dirty="0" smtClean="0"/>
          </a:p>
          <a:p>
            <a:r>
              <a:rPr lang="es-ES" dirty="0" smtClean="0"/>
              <a:t>MF = Molecular </a:t>
            </a:r>
            <a:r>
              <a:rPr lang="es-ES" dirty="0" err="1" smtClean="0"/>
              <a:t>Functions</a:t>
            </a:r>
            <a:endParaRPr lang="es-ES" dirty="0" smtClean="0"/>
          </a:p>
          <a:p>
            <a:r>
              <a:rPr lang="es-ES" dirty="0" smtClean="0"/>
              <a:t>CC = Celular </a:t>
            </a:r>
            <a:r>
              <a:rPr lang="es-ES" dirty="0" err="1" smtClean="0"/>
              <a:t>Components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Los cuadros rojos indican los términos de Gene </a:t>
            </a:r>
            <a:r>
              <a:rPr lang="es-ES" dirty="0" err="1"/>
              <a:t>O</a:t>
            </a:r>
            <a:r>
              <a:rPr lang="es-ES" dirty="0" err="1" smtClean="0"/>
              <a:t>ntology</a:t>
            </a:r>
            <a:r>
              <a:rPr lang="es-ES" dirty="0" smtClean="0"/>
              <a:t> (GO) para el enriquecimiento.</a:t>
            </a:r>
          </a:p>
          <a:p>
            <a:endParaRPr lang="es-ES" dirty="0"/>
          </a:p>
          <a:p>
            <a:r>
              <a:rPr lang="es-ES" dirty="0" smtClean="0"/>
              <a:t>El color del cuadro índica la importancia relativa (rojo oscuro = más significativo, amarillo claro = menos significativo).</a:t>
            </a:r>
          </a:p>
          <a:p>
            <a:endParaRPr lang="es-ES" dirty="0"/>
          </a:p>
          <a:p>
            <a:r>
              <a:rPr lang="es-ES" dirty="0" smtClean="0"/>
              <a:t>Las flechas rojas indican relaciones entre los términos.</a:t>
            </a:r>
          </a:p>
        </p:txBody>
      </p:sp>
    </p:spTree>
    <p:extLst>
      <p:ext uri="{BB962C8B-B14F-4D97-AF65-F5344CB8AC3E}">
        <p14:creationId xmlns:p14="http://schemas.microsoft.com/office/powerpoint/2010/main" val="337266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127.0.0.1:21827/chunk_output/s/FF504C28/c15ivee29damu/000006.png?resize=37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7" name="1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08720"/>
            <a:ext cx="7235544" cy="516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0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63" y="548681"/>
            <a:ext cx="8070274" cy="57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4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84" y="476673"/>
            <a:ext cx="8272032" cy="590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4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447801"/>
            <a:ext cx="8352926" cy="596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9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06" y="404665"/>
            <a:ext cx="8473788" cy="604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6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5588287" cy="3454578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212976"/>
            <a:ext cx="5588287" cy="3454578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5148064" y="160606"/>
            <a:ext cx="366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Diferencias PCA con y sin paciente 88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362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expresión diferencial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63" y="1935749"/>
            <a:ext cx="7623310" cy="4706634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3937191" y="1851956"/>
            <a:ext cx="155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Gráfico 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9998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198</Words>
  <Application>Microsoft Office PowerPoint</Application>
  <PresentationFormat>Presentación en pantalla (4:3)</PresentationFormat>
  <Paragraphs>38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Tema de Office</vt:lpstr>
      <vt:lpstr>PCA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Análisis de expresión diferencial</vt:lpstr>
      <vt:lpstr>Presentación de PowerPoint</vt:lpstr>
      <vt:lpstr>Visualización de los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DEGs</vt:lpstr>
      <vt:lpstr>WGCNA</vt:lpstr>
      <vt:lpstr>Presentación de PowerPoint</vt:lpstr>
      <vt:lpstr>Presentación de PowerPoint</vt:lpstr>
      <vt:lpstr>Gene Ontology DAVID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</dc:title>
  <dc:creator>clara</dc:creator>
  <cp:lastModifiedBy>clara</cp:lastModifiedBy>
  <cp:revision>7</cp:revision>
  <dcterms:created xsi:type="dcterms:W3CDTF">2023-01-16T13:43:44Z</dcterms:created>
  <dcterms:modified xsi:type="dcterms:W3CDTF">2023-01-16T14:29:09Z</dcterms:modified>
</cp:coreProperties>
</file>