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60" r:id="rId5"/>
    <p:sldId id="258" r:id="rId6"/>
    <p:sldId id="261" r:id="rId7"/>
    <p:sldId id="262" r:id="rId8"/>
    <p:sldId id="263" r:id="rId9"/>
    <p:sldId id="264" r:id="rId10"/>
    <p:sldId id="267" r:id="rId11"/>
    <p:sldId id="265" r:id="rId12"/>
    <p:sldId id="270" r:id="rId13"/>
    <p:sldId id="266" r:id="rId14"/>
    <p:sldId id="268" r:id="rId15"/>
    <p:sldId id="269" r:id="rId16"/>
    <p:sldId id="272" r:id="rId17"/>
    <p:sldId id="271"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81" autoAdjust="0"/>
  </p:normalViewPr>
  <p:slideViewPr>
    <p:cSldViewPr snapToGrid="0">
      <p:cViewPr varScale="1">
        <p:scale>
          <a:sx n="52" d="100"/>
          <a:sy n="52" d="100"/>
        </p:scale>
        <p:origin x="13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44DEA-AF37-4F6A-9A3B-A68E72633E60}" type="datetimeFigureOut">
              <a:rPr lang="es-419" smtClean="0"/>
              <a:t>28/3/2019</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87DAF-5218-4933-A328-DF9F93756ADD}" type="slidenum">
              <a:rPr lang="es-419" smtClean="0"/>
              <a:t>‹Nº›</a:t>
            </a:fld>
            <a:endParaRPr lang="es-419"/>
          </a:p>
        </p:txBody>
      </p:sp>
    </p:spTree>
    <p:extLst>
      <p:ext uri="{BB962C8B-B14F-4D97-AF65-F5344CB8AC3E}">
        <p14:creationId xmlns:p14="http://schemas.microsoft.com/office/powerpoint/2010/main" val="119092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Primera aproximación </a:t>
            </a:r>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3</a:t>
            </a:fld>
            <a:endParaRPr lang="es-419"/>
          </a:p>
        </p:txBody>
      </p:sp>
    </p:spTree>
    <p:extLst>
      <p:ext uri="{BB962C8B-B14F-4D97-AF65-F5344CB8AC3E}">
        <p14:creationId xmlns:p14="http://schemas.microsoft.com/office/powerpoint/2010/main" val="33425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Último</a:t>
            </a:r>
            <a:r>
              <a:rPr lang="es-419" baseline="0" dirty="0"/>
              <a:t> paso de interpolación. Se resuelve el último caso crítico. Paramos ahí para no sacrificar el buen contorno del perro. </a:t>
            </a:r>
            <a:r>
              <a:rPr lang="es-419" dirty="0"/>
              <a:t>Uso de una relación para el contorno de la nariz.</a:t>
            </a:r>
          </a:p>
          <a:p>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12</a:t>
            </a:fld>
            <a:endParaRPr lang="es-419"/>
          </a:p>
        </p:txBody>
      </p:sp>
    </p:spTree>
    <p:extLst>
      <p:ext uri="{BB962C8B-B14F-4D97-AF65-F5344CB8AC3E}">
        <p14:creationId xmlns:p14="http://schemas.microsoft.com/office/powerpoint/2010/main" val="242869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a:t>Gif</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13</a:t>
            </a:fld>
            <a:endParaRPr lang="es-419"/>
          </a:p>
        </p:txBody>
      </p:sp>
    </p:spTree>
    <p:extLst>
      <p:ext uri="{BB962C8B-B14F-4D97-AF65-F5344CB8AC3E}">
        <p14:creationId xmlns:p14="http://schemas.microsoft.com/office/powerpoint/2010/main" val="120091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Errores</a:t>
            </a:r>
            <a:r>
              <a:rPr lang="es-419" baseline="0" dirty="0"/>
              <a:t> normalmente menores al 8%. Existen 3 errores &gt;10% que generan una cota de error experimental del 13%</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14</a:t>
            </a:fld>
            <a:endParaRPr lang="es-419"/>
          </a:p>
        </p:txBody>
      </p:sp>
    </p:spTree>
    <p:extLst>
      <p:ext uri="{BB962C8B-B14F-4D97-AF65-F5344CB8AC3E}">
        <p14:creationId xmlns:p14="http://schemas.microsoft.com/office/powerpoint/2010/main" val="244730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sz="1200" b="0" i="0" kern="1200" dirty="0">
                <a:solidFill>
                  <a:schemeClr val="tx1"/>
                </a:solidFill>
                <a:effectLst/>
                <a:latin typeface="+mn-lt"/>
                <a:ea typeface="+mn-ea"/>
                <a:cs typeface="+mn-cs"/>
              </a:rPr>
              <a:t>El gráfico Q-Q ayuda a comparar gráficamente dos distribuciones. La Q viene de </a:t>
            </a:r>
            <a:r>
              <a:rPr lang="es-419" sz="1200" b="0" i="1" kern="1200" dirty="0" err="1">
                <a:solidFill>
                  <a:schemeClr val="tx1"/>
                </a:solidFill>
                <a:effectLst/>
                <a:latin typeface="+mn-lt"/>
                <a:ea typeface="+mn-ea"/>
                <a:cs typeface="+mn-cs"/>
              </a:rPr>
              <a:t>quantile</a:t>
            </a:r>
            <a:r>
              <a:rPr lang="es-419" sz="1200" b="0" i="1" kern="1200" dirty="0">
                <a:solidFill>
                  <a:schemeClr val="tx1"/>
                </a:solidFill>
                <a:effectLst/>
                <a:latin typeface="+mn-lt"/>
                <a:ea typeface="+mn-ea"/>
                <a:cs typeface="+mn-cs"/>
              </a:rPr>
              <a:t> </a:t>
            </a:r>
            <a:r>
              <a:rPr lang="es-419" sz="1200" b="0" i="0" kern="1200" dirty="0">
                <a:solidFill>
                  <a:schemeClr val="tx1"/>
                </a:solidFill>
                <a:effectLst/>
                <a:latin typeface="+mn-lt"/>
                <a:ea typeface="+mn-ea"/>
                <a:cs typeface="+mn-cs"/>
              </a:rPr>
              <a:t>en inglés, </a:t>
            </a:r>
            <a:r>
              <a:rPr lang="es-419" sz="1200" b="0" i="0" kern="1200" dirty="0" err="1">
                <a:solidFill>
                  <a:schemeClr val="tx1"/>
                </a:solidFill>
                <a:effectLst/>
                <a:latin typeface="+mn-lt"/>
                <a:ea typeface="+mn-ea"/>
                <a:cs typeface="+mn-cs"/>
              </a:rPr>
              <a:t>cuantil</a:t>
            </a:r>
            <a:r>
              <a:rPr lang="es-419" sz="1200" b="0" i="0" kern="1200" dirty="0">
                <a:solidFill>
                  <a:schemeClr val="tx1"/>
                </a:solidFill>
                <a:effectLst/>
                <a:latin typeface="+mn-lt"/>
                <a:ea typeface="+mn-ea"/>
                <a:cs typeface="+mn-cs"/>
              </a:rPr>
              <a:t> en español, pues comparamos los </a:t>
            </a:r>
            <a:r>
              <a:rPr lang="es-419" sz="1200" b="0" i="0" kern="1200" dirty="0" err="1">
                <a:solidFill>
                  <a:schemeClr val="tx1"/>
                </a:solidFill>
                <a:effectLst/>
                <a:latin typeface="+mn-lt"/>
                <a:ea typeface="+mn-ea"/>
                <a:cs typeface="+mn-cs"/>
              </a:rPr>
              <a:t>cuantiles</a:t>
            </a:r>
            <a:r>
              <a:rPr lang="es-419" sz="1200" b="0" i="0" kern="1200" dirty="0">
                <a:solidFill>
                  <a:schemeClr val="tx1"/>
                </a:solidFill>
                <a:effectLst/>
                <a:latin typeface="+mn-lt"/>
                <a:ea typeface="+mn-ea"/>
                <a:cs typeface="+mn-cs"/>
              </a:rPr>
              <a:t> de dos distribuciones. En esta entrada, compararemos nuestros datos con los valores teóricos de una distribución normal estándar. Si la distribución de nuestros datos es normal, el gráfico será aproximadamente una línea recta.</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15</a:t>
            </a:fld>
            <a:endParaRPr lang="es-419"/>
          </a:p>
        </p:txBody>
      </p:sp>
    </p:spTree>
    <p:extLst>
      <p:ext uri="{BB962C8B-B14F-4D97-AF65-F5344CB8AC3E}">
        <p14:creationId xmlns:p14="http://schemas.microsoft.com/office/powerpoint/2010/main" val="319975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Determinación de</a:t>
            </a:r>
            <a:r>
              <a:rPr lang="es-419" baseline="0" dirty="0"/>
              <a:t> la selección de los puntos a utilizar para la aproximación</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4</a:t>
            </a:fld>
            <a:endParaRPr lang="es-419"/>
          </a:p>
        </p:txBody>
      </p:sp>
    </p:spTree>
    <p:extLst>
      <p:ext uri="{BB962C8B-B14F-4D97-AF65-F5344CB8AC3E}">
        <p14:creationId xmlns:p14="http://schemas.microsoft.com/office/powerpoint/2010/main" val="314755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Inserte explicación de </a:t>
            </a:r>
            <a:r>
              <a:rPr lang="es-419" dirty="0" err="1"/>
              <a:t>Spline</a:t>
            </a:r>
            <a:r>
              <a:rPr lang="es-419" dirty="0"/>
              <a:t> Cúbico.</a:t>
            </a:r>
            <a:r>
              <a:rPr lang="es-419" baseline="0" dirty="0"/>
              <a:t> Para qué y por qué lo utilizamos, etc.</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5</a:t>
            </a:fld>
            <a:endParaRPr lang="es-419"/>
          </a:p>
        </p:txBody>
      </p:sp>
    </p:spTree>
    <p:extLst>
      <p:ext uri="{BB962C8B-B14F-4D97-AF65-F5344CB8AC3E}">
        <p14:creationId xmlns:p14="http://schemas.microsoft.com/office/powerpoint/2010/main" val="24701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Primera aproximación</a:t>
            </a:r>
            <a:r>
              <a:rPr lang="es-419" baseline="0" dirty="0"/>
              <a:t> con solo un </a:t>
            </a:r>
            <a:r>
              <a:rPr lang="es-419" baseline="0" dirty="0" err="1"/>
              <a:t>spline</a:t>
            </a:r>
            <a:r>
              <a:rPr lang="es-419" baseline="0" dirty="0"/>
              <a:t>. Claramente no sirve puesto que es una relación, son muchos puntos por lo que es errático, etc.</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6</a:t>
            </a:fld>
            <a:endParaRPr lang="es-419"/>
          </a:p>
        </p:txBody>
      </p:sp>
    </p:spTree>
    <p:extLst>
      <p:ext uri="{BB962C8B-B14F-4D97-AF65-F5344CB8AC3E}">
        <p14:creationId xmlns:p14="http://schemas.microsoft.com/office/powerpoint/2010/main" val="219030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Uso de dos </a:t>
            </a:r>
            <a:r>
              <a:rPr lang="es-419" dirty="0" err="1"/>
              <a:t>splines</a:t>
            </a:r>
            <a:r>
              <a:rPr lang="es-419" dirty="0"/>
              <a:t>. La zona superior se empieza a resolver, pero sigue bastante</a:t>
            </a:r>
            <a:r>
              <a:rPr lang="es-419" baseline="0" dirty="0"/>
              <a:t> problemática. </a:t>
            </a:r>
            <a:r>
              <a:rPr lang="es-419" dirty="0"/>
              <a:t>Ninguna zona crítica solucionada</a:t>
            </a:r>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7</a:t>
            </a:fld>
            <a:endParaRPr lang="es-419"/>
          </a:p>
        </p:txBody>
      </p:sp>
    </p:spTree>
    <p:extLst>
      <p:ext uri="{BB962C8B-B14F-4D97-AF65-F5344CB8AC3E}">
        <p14:creationId xmlns:p14="http://schemas.microsoft.com/office/powerpoint/2010/main" val="98737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División en</a:t>
            </a:r>
            <a:r>
              <a:rPr lang="es-419" baseline="0" dirty="0"/>
              <a:t> 12 </a:t>
            </a:r>
            <a:r>
              <a:rPr lang="es-419" baseline="0" dirty="0" err="1"/>
              <a:t>Splines</a:t>
            </a:r>
            <a:r>
              <a:rPr lang="es-419" baseline="0" dirty="0"/>
              <a:t> basados en puntos críticos (algunos más que otros), di</a:t>
            </a:r>
            <a:r>
              <a:rPr lang="es-419" dirty="0"/>
              <a:t>sminución de puntos, se resuelven 3</a:t>
            </a:r>
            <a:r>
              <a:rPr lang="es-419" baseline="0" dirty="0"/>
              <a:t> de los 4 puntos de atención, </a:t>
            </a:r>
            <a:r>
              <a:rPr lang="es-419" dirty="0"/>
              <a:t>todavía permanece la</a:t>
            </a:r>
            <a:r>
              <a:rPr lang="es-419" baseline="0" dirty="0"/>
              <a:t> zona crítica de la nariz. </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8</a:t>
            </a:fld>
            <a:endParaRPr lang="es-419"/>
          </a:p>
        </p:txBody>
      </p:sp>
    </p:spTree>
    <p:extLst>
      <p:ext uri="{BB962C8B-B14F-4D97-AF65-F5344CB8AC3E}">
        <p14:creationId xmlns:p14="http://schemas.microsoft.com/office/powerpoint/2010/main" val="376858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Disminución de puntos, todavía permanece la</a:t>
            </a:r>
            <a:r>
              <a:rPr lang="es-419" baseline="0" dirty="0"/>
              <a:t> zona crítica de la nariz.</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9</a:t>
            </a:fld>
            <a:endParaRPr lang="es-419"/>
          </a:p>
        </p:txBody>
      </p:sp>
    </p:spTree>
    <p:extLst>
      <p:ext uri="{BB962C8B-B14F-4D97-AF65-F5344CB8AC3E}">
        <p14:creationId xmlns:p14="http://schemas.microsoft.com/office/powerpoint/2010/main" val="315933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Disminución de puntos, todavía permanece la</a:t>
            </a:r>
            <a:r>
              <a:rPr lang="es-419" baseline="0" dirty="0"/>
              <a:t> zona crítica de la nariz. Ajuste de los puntos en X para cuadrar con la imagen</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10</a:t>
            </a:fld>
            <a:endParaRPr lang="es-419"/>
          </a:p>
        </p:txBody>
      </p:sp>
    </p:spTree>
    <p:extLst>
      <p:ext uri="{BB962C8B-B14F-4D97-AF65-F5344CB8AC3E}">
        <p14:creationId xmlns:p14="http://schemas.microsoft.com/office/powerpoint/2010/main" val="361603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Último</a:t>
            </a:r>
            <a:r>
              <a:rPr lang="es-419" baseline="0" dirty="0"/>
              <a:t> paso de interpolación. Se resuelve el último caso crítico. Paramos ahí para no sacrificar el buen contorno del perro. </a:t>
            </a:r>
            <a:r>
              <a:rPr lang="es-419" dirty="0"/>
              <a:t>Uso de una relación para el contorno de la nariz.</a:t>
            </a:r>
          </a:p>
          <a:p>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11</a:t>
            </a:fld>
            <a:endParaRPr lang="es-419"/>
          </a:p>
        </p:txBody>
      </p:sp>
    </p:spTree>
    <p:extLst>
      <p:ext uri="{BB962C8B-B14F-4D97-AF65-F5344CB8AC3E}">
        <p14:creationId xmlns:p14="http://schemas.microsoft.com/office/powerpoint/2010/main" val="38403656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87017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212949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332672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32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89974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Marcador de posición de imagen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s-ES" noProof="0"/>
              <a:t>Haga clic en el icono para agregar una imagen</a:t>
            </a:r>
            <a:endParaRPr lang="es-ES" noProof="0" dirty="0"/>
          </a:p>
        </p:txBody>
      </p:sp>
      <p:sp>
        <p:nvSpPr>
          <p:cNvPr id="19" name="Texto de instruccione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s-ES" sz="1200" b="1" i="1" noProof="0" dirty="0">
                <a:latin typeface="Arial" pitchFamily="34" charset="0"/>
                <a:cs typeface="Arial" pitchFamily="34" charset="0"/>
              </a:rPr>
              <a:t>NOTA:</a:t>
            </a:r>
          </a:p>
          <a:p>
            <a:pPr rtl="0"/>
            <a:r>
              <a:rPr lang="es-ES" sz="1200" i="1" noProof="0" dirty="0">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Tree>
    <p:extLst>
      <p:ext uri="{BB962C8B-B14F-4D97-AF65-F5344CB8AC3E}">
        <p14:creationId xmlns:p14="http://schemas.microsoft.com/office/powerpoint/2010/main" val="199309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59744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792FF718-C917-4818-9179-86ACEAA95DA7}" type="datetimeFigureOut">
              <a:rPr lang="es-419" smtClean="0"/>
              <a:t>28/3/2019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140715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8" name="Marcador de posición de pie de página 7"/>
          <p:cNvSpPr>
            <a:spLocks noGrp="1"/>
          </p:cNvSpPr>
          <p:nvPr>
            <p:ph type="ftr" sz="quarter" idx="11"/>
          </p:nvPr>
        </p:nvSpPr>
        <p:spPr/>
        <p:txBody>
          <a:bodyPr rtlCol="0"/>
          <a:lstStyle/>
          <a:p>
            <a:endParaRPr lang="es-419"/>
          </a:p>
        </p:txBody>
      </p:sp>
      <p:sp>
        <p:nvSpPr>
          <p:cNvPr id="9" name="Marcador de posición de número de diapositiva 8"/>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14186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4" name="Marcador de posición de pie de página 3"/>
          <p:cNvSpPr>
            <a:spLocks noGrp="1"/>
          </p:cNvSpPr>
          <p:nvPr>
            <p:ph type="ftr" sz="quarter" idx="11"/>
          </p:nvPr>
        </p:nvSpPr>
        <p:spPr/>
        <p:txBody>
          <a:bodyPr rtlCol="0"/>
          <a:lstStyle/>
          <a:p>
            <a:endParaRPr lang="es-419"/>
          </a:p>
        </p:txBody>
      </p:sp>
      <p:sp>
        <p:nvSpPr>
          <p:cNvPr id="5" name="Marcador de posición de número de diapositiva 4"/>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26422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3" name="Marcador de posición de pie de página 2"/>
          <p:cNvSpPr>
            <a:spLocks noGrp="1"/>
          </p:cNvSpPr>
          <p:nvPr>
            <p:ph type="ftr" sz="quarter" idx="11"/>
          </p:nvPr>
        </p:nvSpPr>
        <p:spPr/>
        <p:txBody>
          <a:bodyPr rtlCol="0"/>
          <a:lstStyle/>
          <a:p>
            <a:endParaRPr lang="es-419"/>
          </a:p>
        </p:txBody>
      </p:sp>
      <p:sp>
        <p:nvSpPr>
          <p:cNvPr id="4" name="Marcador de posición de número de diapositiva 3"/>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7725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fld id="{792FF718-C917-4818-9179-86ACEAA95DA7}" type="datetimeFigureOut">
              <a:rPr lang="es-419" smtClean="0"/>
              <a:t>28/3/2019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38794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4" name="Marcador de posición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792FF718-C917-4818-9179-86ACEAA95DA7}" type="datetimeFigureOut">
              <a:rPr lang="es-419" smtClean="0"/>
              <a:t>28/3/2019</a:t>
            </a:fld>
            <a:endParaRPr lang="es-419"/>
          </a:p>
        </p:txBody>
      </p:sp>
      <p:sp>
        <p:nvSpPr>
          <p:cNvPr id="5" name="Marcador de posición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endParaRPr lang="es-419"/>
          </a:p>
        </p:txBody>
      </p:sp>
      <p:sp>
        <p:nvSpPr>
          <p:cNvPr id="6" name="Marcador de posición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5BCBAED8-EECB-4786-AC4A-58D6B46BD22F}" type="slidenum">
              <a:rPr lang="es-419" smtClean="0"/>
              <a:t>‹Nº›</a:t>
            </a:fld>
            <a:endParaRPr lang="es-419"/>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1804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Proyecto Interpolación</a:t>
            </a:r>
          </a:p>
        </p:txBody>
      </p:sp>
      <p:sp>
        <p:nvSpPr>
          <p:cNvPr id="3" name="Subtítulo 2"/>
          <p:cNvSpPr>
            <a:spLocks noGrp="1"/>
          </p:cNvSpPr>
          <p:nvPr>
            <p:ph type="subTitle" idx="1"/>
          </p:nvPr>
        </p:nvSpPr>
        <p:spPr/>
        <p:txBody>
          <a:bodyPr/>
          <a:lstStyle/>
          <a:p>
            <a:r>
              <a:rPr lang="es-419" dirty="0"/>
              <a:t>Sergio Andrés Mejía Tovar</a:t>
            </a:r>
          </a:p>
          <a:p>
            <a:r>
              <a:rPr lang="es-419" dirty="0"/>
              <a:t>Julian David Parada Galvis</a:t>
            </a:r>
          </a:p>
        </p:txBody>
      </p:sp>
    </p:spTree>
    <p:extLst>
      <p:ext uri="{BB962C8B-B14F-4D97-AF65-F5344CB8AC3E}">
        <p14:creationId xmlns:p14="http://schemas.microsoft.com/office/powerpoint/2010/main" val="14854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1625" y="1787078"/>
            <a:ext cx="8288749" cy="4107150"/>
          </a:xfrm>
        </p:spPr>
      </p:pic>
      <p:sp>
        <p:nvSpPr>
          <p:cNvPr id="6" name="Elipse 5"/>
          <p:cNvSpPr/>
          <p:nvPr/>
        </p:nvSpPr>
        <p:spPr>
          <a:xfrm>
            <a:off x="8834566" y="3429000"/>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3917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344" y="1690687"/>
            <a:ext cx="9375311" cy="4645551"/>
          </a:xfrm>
          <a:prstGeom prst="rect">
            <a:avLst/>
          </a:prstGeom>
        </p:spPr>
      </p:pic>
      <p:sp>
        <p:nvSpPr>
          <p:cNvPr id="2" name="Título 1"/>
          <p:cNvSpPr>
            <a:spLocks noGrp="1"/>
          </p:cNvSpPr>
          <p:nvPr>
            <p:ph type="title"/>
          </p:nvPr>
        </p:nvSpPr>
        <p:spPr/>
        <p:txBody>
          <a:bodyPr/>
          <a:lstStyle/>
          <a:p>
            <a:r>
              <a:rPr lang="es-419" dirty="0"/>
              <a:t>Interpolación final – 11 </a:t>
            </a:r>
            <a:r>
              <a:rPr lang="es-419" dirty="0" err="1"/>
              <a:t>splines</a:t>
            </a:r>
            <a:r>
              <a:rPr lang="es-419" dirty="0"/>
              <a:t> – 28 puntos</a:t>
            </a:r>
          </a:p>
        </p:txBody>
      </p:sp>
      <p:pic>
        <p:nvPicPr>
          <p:cNvPr id="7" name="Marcador de contenido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08343" y="1651497"/>
            <a:ext cx="9375311" cy="4694747"/>
          </a:xfrm>
        </p:spPr>
      </p:pic>
      <p:sp>
        <p:nvSpPr>
          <p:cNvPr id="9" name="Elipse 8"/>
          <p:cNvSpPr/>
          <p:nvPr/>
        </p:nvSpPr>
        <p:spPr>
          <a:xfrm>
            <a:off x="9196594" y="3500819"/>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10" name="CuadroTexto 9"/>
          <p:cNvSpPr txBox="1"/>
          <p:nvPr/>
        </p:nvSpPr>
        <p:spPr>
          <a:xfrm>
            <a:off x="7067006" y="5812971"/>
            <a:ext cx="4807131" cy="830997"/>
          </a:xfrm>
          <a:prstGeom prst="rect">
            <a:avLst/>
          </a:prstGeom>
          <a:noFill/>
        </p:spPr>
        <p:txBody>
          <a:bodyPr wrap="square" rtlCol="0">
            <a:spAutoFit/>
          </a:bodyPr>
          <a:lstStyle/>
          <a:p>
            <a:r>
              <a:rPr lang="es-419" sz="2400" dirty="0"/>
              <a:t>Uso de una relación para el contorno de la nariz</a:t>
            </a:r>
          </a:p>
        </p:txBody>
      </p:sp>
    </p:spTree>
    <p:extLst>
      <p:ext uri="{BB962C8B-B14F-4D97-AF65-F5344CB8AC3E}">
        <p14:creationId xmlns:p14="http://schemas.microsoft.com/office/powerpoint/2010/main" val="191746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Interpolación final – 11 </a:t>
            </a:r>
            <a:r>
              <a:rPr lang="es-419" dirty="0" err="1"/>
              <a:t>splines</a:t>
            </a:r>
            <a:r>
              <a:rPr lang="es-419" dirty="0"/>
              <a:t> – 28 puntos</a:t>
            </a:r>
          </a:p>
        </p:txBody>
      </p:sp>
      <p:pic>
        <p:nvPicPr>
          <p:cNvPr id="4" name="Imagen 3">
            <a:extLst>
              <a:ext uri="{FF2B5EF4-FFF2-40B4-BE49-F238E27FC236}">
                <a16:creationId xmlns:a16="http://schemas.microsoft.com/office/drawing/2014/main" id="{01D9373F-C5B4-41A9-9A90-67A7E7630E6C}"/>
              </a:ext>
            </a:extLst>
          </p:cNvPr>
          <p:cNvPicPr>
            <a:picLocks noChangeAspect="1"/>
          </p:cNvPicPr>
          <p:nvPr/>
        </p:nvPicPr>
        <p:blipFill rotWithShape="1">
          <a:blip r:embed="rId3">
            <a:extLst>
              <a:ext uri="{28A0092B-C50C-407E-A947-70E740481C1C}">
                <a14:useLocalDpi xmlns:a14="http://schemas.microsoft.com/office/drawing/2010/main" val="0"/>
              </a:ext>
            </a:extLst>
          </a:blip>
          <a:srcRect l="2602" t="17105" r="5102" b="14287"/>
          <a:stretch/>
        </p:blipFill>
        <p:spPr>
          <a:xfrm>
            <a:off x="317241" y="1714337"/>
            <a:ext cx="11252718" cy="4705124"/>
          </a:xfrm>
          <a:prstGeom prst="rect">
            <a:avLst/>
          </a:prstGeom>
        </p:spPr>
      </p:pic>
    </p:spTree>
    <p:extLst>
      <p:ext uri="{BB962C8B-B14F-4D97-AF65-F5344CB8AC3E}">
        <p14:creationId xmlns:p14="http://schemas.microsoft.com/office/powerpoint/2010/main" val="36788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Evolución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24" y="1713773"/>
            <a:ext cx="9250948" cy="4632471"/>
          </a:xfrm>
          <a:prstGeom prst="rect">
            <a:avLst/>
          </a:prstGeom>
        </p:spPr>
      </p:pic>
    </p:spTree>
    <p:extLst>
      <p:ext uri="{BB962C8B-B14F-4D97-AF65-F5344CB8AC3E}">
        <p14:creationId xmlns:p14="http://schemas.microsoft.com/office/powerpoint/2010/main" val="126352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25" y="713233"/>
            <a:ext cx="11017347" cy="5410596"/>
          </a:xfrm>
          <a:prstGeom prst="rect">
            <a:avLst/>
          </a:prstGeom>
        </p:spPr>
      </p:pic>
      <p:sp>
        <p:nvSpPr>
          <p:cNvPr id="11" name="CuadroTexto 10">
            <a:hlinkClick r:id="rId4" action="ppaction://hlinkpres?slideindex=1&amp;slidetitle="/>
          </p:cNvPr>
          <p:cNvSpPr txBox="1"/>
          <p:nvPr/>
        </p:nvSpPr>
        <p:spPr>
          <a:xfrm>
            <a:off x="8070440" y="5897755"/>
            <a:ext cx="3686132" cy="369332"/>
          </a:xfrm>
          <a:prstGeom prst="rect">
            <a:avLst/>
          </a:prstGeom>
          <a:noFill/>
        </p:spPr>
        <p:txBody>
          <a:bodyPr wrap="square" rtlCol="0">
            <a:spAutoFit/>
          </a:bodyPr>
          <a:lstStyle/>
          <a:p>
            <a:r>
              <a:rPr lang="es-419" u="sng" dirty="0">
                <a:solidFill>
                  <a:schemeClr val="accent1">
                    <a:lumMod val="50000"/>
                  </a:schemeClr>
                </a:solidFill>
              </a:rPr>
              <a:t>Errores por punto</a:t>
            </a:r>
          </a:p>
        </p:txBody>
      </p:sp>
      <p:sp>
        <p:nvSpPr>
          <p:cNvPr id="12" name="CuadroTexto 11"/>
          <p:cNvSpPr txBox="1"/>
          <p:nvPr/>
        </p:nvSpPr>
        <p:spPr>
          <a:xfrm>
            <a:off x="11124030" y="2678344"/>
            <a:ext cx="1228507" cy="461665"/>
          </a:xfrm>
          <a:prstGeom prst="rect">
            <a:avLst/>
          </a:prstGeom>
          <a:noFill/>
        </p:spPr>
        <p:txBody>
          <a:bodyPr wrap="square" rtlCol="0">
            <a:spAutoFit/>
          </a:bodyPr>
          <a:lstStyle/>
          <a:p>
            <a:r>
              <a:rPr lang="es-419" sz="2400" dirty="0">
                <a:solidFill>
                  <a:srgbClr val="FF0000"/>
                </a:solidFill>
              </a:rPr>
              <a:t>13%</a:t>
            </a:r>
          </a:p>
        </p:txBody>
      </p:sp>
    </p:spTree>
    <p:extLst>
      <p:ext uri="{BB962C8B-B14F-4D97-AF65-F5344CB8AC3E}">
        <p14:creationId xmlns:p14="http://schemas.microsoft.com/office/powerpoint/2010/main" val="42636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01012" y="401701"/>
            <a:ext cx="10252788" cy="811279"/>
          </a:xfrm>
        </p:spPr>
        <p:txBody>
          <a:bodyPr/>
          <a:lstStyle/>
          <a:p>
            <a:r>
              <a:rPr lang="es-419" dirty="0"/>
              <a:t>Comparación del error con la Distribución Normal Estándar</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348" y="1727264"/>
            <a:ext cx="8417304" cy="4698360"/>
          </a:xfrm>
          <a:prstGeom prst="rect">
            <a:avLst/>
          </a:prstGeom>
        </p:spPr>
      </p:pic>
    </p:spTree>
    <p:extLst>
      <p:ext uri="{BB962C8B-B14F-4D97-AF65-F5344CB8AC3E}">
        <p14:creationId xmlns:p14="http://schemas.microsoft.com/office/powerpoint/2010/main" val="22587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93D-14C7-4D6E-AC80-11D0A7785EF5}"/>
              </a:ext>
            </a:extLst>
          </p:cNvPr>
          <p:cNvSpPr>
            <a:spLocks noGrp="1"/>
          </p:cNvSpPr>
          <p:nvPr>
            <p:ph type="title"/>
          </p:nvPr>
        </p:nvSpPr>
        <p:spPr>
          <a:xfrm>
            <a:off x="1063690" y="354563"/>
            <a:ext cx="10290110" cy="951722"/>
          </a:xfrm>
        </p:spPr>
        <p:txBody>
          <a:bodyPr>
            <a:normAutofit/>
          </a:bodyPr>
          <a:lstStyle/>
          <a:p>
            <a:r>
              <a:rPr lang="es-ES" dirty="0"/>
              <a:t>Eficiencia del método</a:t>
            </a:r>
            <a:endParaRPr lang="es-CO" dirty="0"/>
          </a:p>
        </p:txBody>
      </p:sp>
      <p:sp>
        <p:nvSpPr>
          <p:cNvPr id="3" name="Marcador de contenido 2">
            <a:extLst>
              <a:ext uri="{FF2B5EF4-FFF2-40B4-BE49-F238E27FC236}">
                <a16:creationId xmlns:a16="http://schemas.microsoft.com/office/drawing/2014/main" id="{81BD9B21-4066-4E12-A9A6-A1C896C5A1BD}"/>
              </a:ext>
            </a:extLst>
          </p:cNvPr>
          <p:cNvSpPr>
            <a:spLocks noGrp="1"/>
          </p:cNvSpPr>
          <p:nvPr>
            <p:ph idx="1"/>
          </p:nvPr>
        </p:nvSpPr>
        <p:spPr>
          <a:xfrm>
            <a:off x="838200" y="1807806"/>
            <a:ext cx="10515600" cy="1119673"/>
          </a:xfrm>
        </p:spPr>
        <p:txBody>
          <a:bodyPr/>
          <a:lstStyle/>
          <a:p>
            <a:r>
              <a:rPr lang="es-ES" dirty="0"/>
              <a:t>Lagrange </a:t>
            </a:r>
            <a:r>
              <a:rPr lang="es-ES" dirty="0" err="1"/>
              <a:t>Baricentrico</a:t>
            </a:r>
            <a:r>
              <a:rPr lang="es-ES" dirty="0"/>
              <a:t>: 8n-2 operaciones.</a:t>
            </a:r>
          </a:p>
          <a:p>
            <a:r>
              <a:rPr lang="es-ES" dirty="0" err="1"/>
              <a:t>Spline</a:t>
            </a:r>
            <a:r>
              <a:rPr lang="es-ES" dirty="0"/>
              <a:t> Cubico: 26n-32 operaciones.</a:t>
            </a:r>
            <a:endParaRPr lang="es-CO" dirty="0"/>
          </a:p>
        </p:txBody>
      </p:sp>
      <p:pic>
        <p:nvPicPr>
          <p:cNvPr id="5" name="Imagen 4">
            <a:extLst>
              <a:ext uri="{FF2B5EF4-FFF2-40B4-BE49-F238E27FC236}">
                <a16:creationId xmlns:a16="http://schemas.microsoft.com/office/drawing/2014/main" id="{B829870E-7BAA-4350-A22B-5CA69CC7DBC8}"/>
              </a:ext>
            </a:extLst>
          </p:cNvPr>
          <p:cNvPicPr>
            <a:picLocks noChangeAspect="1"/>
          </p:cNvPicPr>
          <p:nvPr/>
        </p:nvPicPr>
        <p:blipFill>
          <a:blip r:embed="rId2"/>
          <a:stretch>
            <a:fillRect/>
          </a:stretch>
        </p:blipFill>
        <p:spPr>
          <a:xfrm>
            <a:off x="1297054" y="3317032"/>
            <a:ext cx="9597891" cy="2372309"/>
          </a:xfrm>
          <a:prstGeom prst="rect">
            <a:avLst/>
          </a:prstGeom>
        </p:spPr>
      </p:pic>
    </p:spTree>
    <p:extLst>
      <p:ext uri="{BB962C8B-B14F-4D97-AF65-F5344CB8AC3E}">
        <p14:creationId xmlns:p14="http://schemas.microsoft.com/office/powerpoint/2010/main" val="56964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3F8EF-C020-43DF-93E6-7E6026DD3AB8}"/>
              </a:ext>
            </a:extLst>
          </p:cNvPr>
          <p:cNvSpPr>
            <a:spLocks noGrp="1"/>
          </p:cNvSpPr>
          <p:nvPr>
            <p:ph type="title"/>
          </p:nvPr>
        </p:nvSpPr>
        <p:spPr/>
        <p:txBody>
          <a:bodyPr/>
          <a:lstStyle/>
          <a:p>
            <a:r>
              <a:rPr lang="es-ES" dirty="0"/>
              <a:t>Preguntas</a:t>
            </a:r>
            <a:endParaRPr lang="es-CO" dirty="0"/>
          </a:p>
        </p:txBody>
      </p:sp>
      <p:sp>
        <p:nvSpPr>
          <p:cNvPr id="3" name="Marcador de contenido 2">
            <a:extLst>
              <a:ext uri="{FF2B5EF4-FFF2-40B4-BE49-F238E27FC236}">
                <a16:creationId xmlns:a16="http://schemas.microsoft.com/office/drawing/2014/main" id="{1B8C04AF-F68B-4A39-914C-7FB6D5238F5C}"/>
              </a:ext>
            </a:extLst>
          </p:cNvPr>
          <p:cNvSpPr>
            <a:spLocks noGrp="1"/>
          </p:cNvSpPr>
          <p:nvPr>
            <p:ph idx="1"/>
          </p:nvPr>
        </p:nvSpPr>
        <p:spPr/>
        <p:txBody>
          <a:bodyPr/>
          <a:lstStyle/>
          <a:p>
            <a:r>
              <a:rPr lang="es-ES" dirty="0"/>
              <a:t>¿El origen se puede modificar?</a:t>
            </a:r>
          </a:p>
          <a:p>
            <a:r>
              <a:rPr lang="es-ES" dirty="0"/>
              <a:t>Si se tiene nueva información, ¿cómo se puede implementar esa información en el algoritmo de interpolación?</a:t>
            </a:r>
          </a:p>
          <a:p>
            <a:r>
              <a:rPr lang="es-ES" dirty="0"/>
              <a:t>¿Su método es robusto? En el sentido que: ¿Si se tienen más puntos la exactitud no disminuye?</a:t>
            </a:r>
          </a:p>
          <a:p>
            <a:r>
              <a:rPr lang="es-ES" dirty="0"/>
              <a:t>Suponga que se tienen más puntos con más cifras significativas. ¿Cómo se comporta su algoritmo? ¿La exactitud decae?</a:t>
            </a:r>
          </a:p>
          <a:p>
            <a:endParaRPr lang="es-ES" dirty="0"/>
          </a:p>
          <a:p>
            <a:endParaRPr lang="es-ES" dirty="0"/>
          </a:p>
          <a:p>
            <a:endParaRPr lang="es-ES" dirty="0"/>
          </a:p>
          <a:p>
            <a:endParaRPr lang="es-CO" dirty="0"/>
          </a:p>
        </p:txBody>
      </p:sp>
    </p:spTree>
    <p:extLst>
      <p:ext uri="{BB962C8B-B14F-4D97-AF65-F5344CB8AC3E}">
        <p14:creationId xmlns:p14="http://schemas.microsoft.com/office/powerpoint/2010/main" val="331426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250475" y="3044994"/>
            <a:ext cx="7691049" cy="2211805"/>
          </a:xfrm>
          <a:prstGeom prst="rect">
            <a:avLst/>
          </a:prstGeom>
        </p:spPr>
      </p:pic>
      <p:sp>
        <p:nvSpPr>
          <p:cNvPr id="6" name="Elipse 5"/>
          <p:cNvSpPr/>
          <p:nvPr/>
        </p:nvSpPr>
        <p:spPr>
          <a:xfrm>
            <a:off x="6569242" y="3850107"/>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3982452" y="4367466"/>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2205951" y="4367466"/>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Elipse 8"/>
          <p:cNvSpPr/>
          <p:nvPr/>
        </p:nvSpPr>
        <p:spPr>
          <a:xfrm>
            <a:off x="9444788" y="3804990"/>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10" name="CuadroTexto 9"/>
          <p:cNvSpPr txBox="1"/>
          <p:nvPr/>
        </p:nvSpPr>
        <p:spPr>
          <a:xfrm>
            <a:off x="938242" y="1388378"/>
            <a:ext cx="6734113" cy="1200329"/>
          </a:xfrm>
          <a:prstGeom prst="rect">
            <a:avLst/>
          </a:prstGeom>
          <a:noFill/>
        </p:spPr>
        <p:txBody>
          <a:bodyPr wrap="square" rtlCol="0">
            <a:spAutoFit/>
          </a:bodyPr>
          <a:lstStyle/>
          <a:p>
            <a:r>
              <a:rPr lang="es-419" sz="3600" b="1" dirty="0">
                <a:solidFill>
                  <a:srgbClr val="00B0F0"/>
                </a:solidFill>
              </a:rPr>
              <a:t>Zonas críticas</a:t>
            </a:r>
          </a:p>
          <a:p>
            <a:r>
              <a:rPr lang="es-419" sz="3600" b="1" dirty="0">
                <a:solidFill>
                  <a:schemeClr val="accent2"/>
                </a:solidFill>
              </a:rPr>
              <a:t>Puntos de atención</a:t>
            </a:r>
          </a:p>
        </p:txBody>
      </p:sp>
    </p:spTree>
    <p:extLst>
      <p:ext uri="{BB962C8B-B14F-4D97-AF65-F5344CB8AC3E}">
        <p14:creationId xmlns:p14="http://schemas.microsoft.com/office/powerpoint/2010/main" val="200445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Aproximación inicial</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538" y="1950831"/>
            <a:ext cx="8781405" cy="4351265"/>
          </a:xfrm>
          <a:prstGeom prst="rect">
            <a:avLst/>
          </a:prstGeom>
        </p:spPr>
      </p:pic>
      <p:sp>
        <p:nvSpPr>
          <p:cNvPr id="5" name="CuadroTexto 4"/>
          <p:cNvSpPr txBox="1"/>
          <p:nvPr/>
        </p:nvSpPr>
        <p:spPr>
          <a:xfrm>
            <a:off x="838200" y="1489166"/>
            <a:ext cx="6372497" cy="461665"/>
          </a:xfrm>
          <a:prstGeom prst="rect">
            <a:avLst/>
          </a:prstGeom>
          <a:noFill/>
        </p:spPr>
        <p:txBody>
          <a:bodyPr wrap="square" rtlCol="0">
            <a:spAutoFit/>
          </a:bodyPr>
          <a:lstStyle/>
          <a:p>
            <a:r>
              <a:rPr lang="es-419" sz="2400" dirty="0"/>
              <a:t>Polinomio interpolador de Lagrange</a:t>
            </a:r>
          </a:p>
        </p:txBody>
      </p:sp>
    </p:spTree>
    <p:extLst>
      <p:ext uri="{BB962C8B-B14F-4D97-AF65-F5344CB8AC3E}">
        <p14:creationId xmlns:p14="http://schemas.microsoft.com/office/powerpoint/2010/main" val="303871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419" dirty="0"/>
              <a:t>Determinar conjunto de puntos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636" y="2094583"/>
            <a:ext cx="9728727" cy="2955290"/>
          </a:xfrm>
          <a:prstGeom prst="rect">
            <a:avLst/>
          </a:prstGeom>
        </p:spPr>
      </p:pic>
      <p:pic>
        <p:nvPicPr>
          <p:cNvPr id="3074" name="Picture 2" descr="Resultado de imagen para logo illustra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5241" y="85612"/>
            <a:ext cx="1062174" cy="108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9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a:t>
            </a:r>
            <a:r>
              <a:rPr lang="es-419" dirty="0"/>
              <a:t> Cúbico</a:t>
            </a:r>
          </a:p>
        </p:txBody>
      </p:sp>
      <p:sp>
        <p:nvSpPr>
          <p:cNvPr id="3" name="Marcador de contenido 2"/>
          <p:cNvSpPr>
            <a:spLocks noGrp="1"/>
          </p:cNvSpPr>
          <p:nvPr>
            <p:ph idx="1"/>
          </p:nvPr>
        </p:nvSpPr>
        <p:spPr/>
        <p:txBody>
          <a:bodyPr/>
          <a:lstStyle/>
          <a:p>
            <a:pPr marL="0" indent="0">
              <a:buNone/>
            </a:pPr>
            <a:r>
              <a:rPr lang="es-419" dirty="0"/>
              <a:t>Método de Interpolación</a:t>
            </a:r>
          </a:p>
        </p:txBody>
      </p:sp>
      <p:pic>
        <p:nvPicPr>
          <p:cNvPr id="2050" name="Picture 2" descr="Resultado de imagen para spline cubico"/>
          <p:cNvPicPr>
            <a:picLocks noChangeAspect="1" noChangeArrowheads="1"/>
          </p:cNvPicPr>
          <p:nvPr/>
        </p:nvPicPr>
        <p:blipFill rotWithShape="1">
          <a:blip r:embed="rId3">
            <a:extLst>
              <a:ext uri="{28A0092B-C50C-407E-A947-70E740481C1C}">
                <a14:useLocalDpi xmlns:a14="http://schemas.microsoft.com/office/drawing/2010/main" val="0"/>
              </a:ext>
            </a:extLst>
          </a:blip>
          <a:srcRect l="28179" t="64518" r="27110" b="6851"/>
          <a:stretch/>
        </p:blipFill>
        <p:spPr bwMode="auto">
          <a:xfrm>
            <a:off x="3255897" y="2521131"/>
            <a:ext cx="5678687" cy="273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2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a:t>
            </a:r>
            <a:r>
              <a:rPr lang="es-419" dirty="0"/>
              <a:t> inicial – 1 </a:t>
            </a:r>
            <a:r>
              <a:rPr lang="es-419" dirty="0" err="1"/>
              <a:t>Spline</a:t>
            </a:r>
            <a:endParaRPr lang="es-419"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379" y="1847725"/>
            <a:ext cx="7203723" cy="4020965"/>
          </a:xfrm>
        </p:spPr>
      </p:pic>
    </p:spTree>
    <p:extLst>
      <p:ext uri="{BB962C8B-B14F-4D97-AF65-F5344CB8AC3E}">
        <p14:creationId xmlns:p14="http://schemas.microsoft.com/office/powerpoint/2010/main" val="254762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Splines</a:t>
            </a:r>
            <a:r>
              <a:rPr lang="es-419" dirty="0"/>
              <a:t> iniciales – 2 </a:t>
            </a:r>
            <a:r>
              <a:rPr lang="es-419" dirty="0" err="1"/>
              <a:t>Splines</a:t>
            </a:r>
            <a:endParaRPr lang="es-419"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2284" y="1681817"/>
            <a:ext cx="7914955" cy="4417960"/>
          </a:xfrm>
        </p:spPr>
      </p:pic>
      <p:sp>
        <p:nvSpPr>
          <p:cNvPr id="5" name="Elipse 4"/>
          <p:cNvSpPr/>
          <p:nvPr/>
        </p:nvSpPr>
        <p:spPr>
          <a:xfrm>
            <a:off x="5860625" y="3545479"/>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6" name="Elipse 5"/>
          <p:cNvSpPr/>
          <p:nvPr/>
        </p:nvSpPr>
        <p:spPr>
          <a:xfrm>
            <a:off x="7936943" y="3410625"/>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3930690" y="3889379"/>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2697492" y="3889379"/>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CuadroTexto 8">
            <a:hlinkClick r:id="rId4" action="ppaction://hlinkpres?slideindex=1&amp;slidetitle="/>
          </p:cNvPr>
          <p:cNvSpPr txBox="1"/>
          <p:nvPr/>
        </p:nvSpPr>
        <p:spPr>
          <a:xfrm>
            <a:off x="8070440" y="6208651"/>
            <a:ext cx="3686132" cy="369332"/>
          </a:xfrm>
          <a:prstGeom prst="rect">
            <a:avLst/>
          </a:prstGeom>
          <a:noFill/>
        </p:spPr>
        <p:txBody>
          <a:bodyPr wrap="square" rtlCol="0">
            <a:spAutoFit/>
          </a:bodyPr>
          <a:lstStyle/>
          <a:p>
            <a:r>
              <a:rPr lang="es-419" u="sng" dirty="0">
                <a:solidFill>
                  <a:schemeClr val="accent1">
                    <a:lumMod val="50000"/>
                  </a:schemeClr>
                </a:solidFill>
              </a:rPr>
              <a:t>Prueba con </a:t>
            </a:r>
            <a:r>
              <a:rPr lang="es-419" u="sng" dirty="0" err="1">
                <a:solidFill>
                  <a:schemeClr val="accent1">
                    <a:lumMod val="50000"/>
                  </a:schemeClr>
                </a:solidFill>
              </a:rPr>
              <a:t>Lagrange</a:t>
            </a:r>
            <a:r>
              <a:rPr lang="es-419" u="sng" dirty="0">
                <a:solidFill>
                  <a:schemeClr val="accent1">
                    <a:lumMod val="50000"/>
                  </a:schemeClr>
                </a:solidFill>
              </a:rPr>
              <a:t> </a:t>
            </a:r>
            <a:r>
              <a:rPr lang="es-419" u="sng" dirty="0" err="1">
                <a:solidFill>
                  <a:schemeClr val="accent1">
                    <a:lumMod val="50000"/>
                  </a:schemeClr>
                </a:solidFill>
              </a:rPr>
              <a:t>Baricéntrico</a:t>
            </a:r>
            <a:r>
              <a:rPr lang="es-419" u="sng" dirty="0">
                <a:solidFill>
                  <a:schemeClr val="accent1">
                    <a:lumMod val="50000"/>
                  </a:schemeClr>
                </a:solidFill>
              </a:rPr>
              <a:t> (1)</a:t>
            </a:r>
          </a:p>
        </p:txBody>
      </p:sp>
    </p:spTree>
    <p:extLst>
      <p:ext uri="{BB962C8B-B14F-4D97-AF65-F5344CB8AC3E}">
        <p14:creationId xmlns:p14="http://schemas.microsoft.com/office/powerpoint/2010/main" val="315838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Splines</a:t>
            </a:r>
            <a:r>
              <a:rPr lang="es-419" dirty="0"/>
              <a:t> iniciales – 12 </a:t>
            </a:r>
            <a:r>
              <a:rPr lang="es-419" dirty="0" err="1"/>
              <a:t>Splines</a:t>
            </a:r>
            <a:r>
              <a:rPr lang="es-419" dirty="0"/>
              <a:t> – Agregado de Puntos</a:t>
            </a: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9446" y="1785280"/>
            <a:ext cx="7691590" cy="3811252"/>
          </a:xfrm>
        </p:spPr>
      </p:pic>
      <p:sp>
        <p:nvSpPr>
          <p:cNvPr id="5" name="CuadroTexto 4">
            <a:hlinkClick r:id="rId4" action="ppaction://hlinkpres?slideindex=1&amp;slidetitle="/>
          </p:cNvPr>
          <p:cNvSpPr txBox="1"/>
          <p:nvPr/>
        </p:nvSpPr>
        <p:spPr>
          <a:xfrm>
            <a:off x="8070440" y="6208651"/>
            <a:ext cx="3686132" cy="369332"/>
          </a:xfrm>
          <a:prstGeom prst="rect">
            <a:avLst/>
          </a:prstGeom>
          <a:noFill/>
        </p:spPr>
        <p:txBody>
          <a:bodyPr wrap="square" rtlCol="0">
            <a:spAutoFit/>
          </a:bodyPr>
          <a:lstStyle/>
          <a:p>
            <a:r>
              <a:rPr lang="es-419" u="sng" dirty="0">
                <a:solidFill>
                  <a:schemeClr val="accent1">
                    <a:lumMod val="50000"/>
                  </a:schemeClr>
                </a:solidFill>
              </a:rPr>
              <a:t>Prueba con </a:t>
            </a:r>
            <a:r>
              <a:rPr lang="es-419" u="sng" dirty="0" err="1">
                <a:solidFill>
                  <a:schemeClr val="accent1">
                    <a:lumMod val="50000"/>
                  </a:schemeClr>
                </a:solidFill>
              </a:rPr>
              <a:t>Lagrange</a:t>
            </a:r>
            <a:r>
              <a:rPr lang="es-419" u="sng" dirty="0">
                <a:solidFill>
                  <a:schemeClr val="accent1">
                    <a:lumMod val="50000"/>
                  </a:schemeClr>
                </a:solidFill>
              </a:rPr>
              <a:t> </a:t>
            </a:r>
            <a:r>
              <a:rPr lang="es-419" u="sng" dirty="0" err="1">
                <a:solidFill>
                  <a:schemeClr val="accent1">
                    <a:lumMod val="50000"/>
                  </a:schemeClr>
                </a:solidFill>
              </a:rPr>
              <a:t>Baricéntrico</a:t>
            </a:r>
            <a:r>
              <a:rPr lang="es-419" u="sng" dirty="0">
                <a:solidFill>
                  <a:schemeClr val="accent1">
                    <a:lumMod val="50000"/>
                  </a:schemeClr>
                </a:solidFill>
              </a:rPr>
              <a:t> (2)</a:t>
            </a:r>
          </a:p>
        </p:txBody>
      </p:sp>
      <p:sp>
        <p:nvSpPr>
          <p:cNvPr id="6" name="Elipse 5"/>
          <p:cNvSpPr/>
          <p:nvPr/>
        </p:nvSpPr>
        <p:spPr>
          <a:xfrm>
            <a:off x="6599490" y="3331677"/>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8797031" y="3214508"/>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4554696" y="3687154"/>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Elipse 8"/>
          <p:cNvSpPr/>
          <p:nvPr/>
        </p:nvSpPr>
        <p:spPr>
          <a:xfrm>
            <a:off x="3385915" y="3687154"/>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2972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8907" y="1824400"/>
            <a:ext cx="7934186" cy="3931460"/>
          </a:xfrm>
        </p:spPr>
      </p:pic>
      <p:sp>
        <p:nvSpPr>
          <p:cNvPr id="6" name="Elipse 5"/>
          <p:cNvSpPr/>
          <p:nvPr/>
        </p:nvSpPr>
        <p:spPr>
          <a:xfrm>
            <a:off x="8953998" y="3186044"/>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377109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4_TF03431380_TF03431380.potx" id="{9C759DF4-5D22-4947-AC84-0622EEA47A41}" vid="{3C637098-65C7-40E1-B206-DD97FD8DB6F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TF03431380</Template>
  <TotalTime>265</TotalTime>
  <Words>461</Words>
  <Application>Microsoft Office PowerPoint</Application>
  <PresentationFormat>Panorámica</PresentationFormat>
  <Paragraphs>58</Paragraphs>
  <Slides>17</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Euphemia</vt:lpstr>
      <vt:lpstr>Plantagenet Cherokee</vt:lpstr>
      <vt:lpstr>Wingdings</vt:lpstr>
      <vt:lpstr>Literatura académica 16 × 9</vt:lpstr>
      <vt:lpstr>Proyecto Interpolación</vt:lpstr>
      <vt:lpstr>Presentación de PowerPoint</vt:lpstr>
      <vt:lpstr>Aproximación inicial</vt:lpstr>
      <vt:lpstr>Determinar conjunto de puntos</vt:lpstr>
      <vt:lpstr>Spline Cúbico</vt:lpstr>
      <vt:lpstr>Spline inicial – 1 Spline</vt:lpstr>
      <vt:lpstr>Splines iniciales – 2 Splines</vt:lpstr>
      <vt:lpstr>Splines iniciales – 12 Splines – Agregado de Puntos</vt:lpstr>
      <vt:lpstr>Presentación de PowerPoint</vt:lpstr>
      <vt:lpstr>Presentación de PowerPoint</vt:lpstr>
      <vt:lpstr>Interpolación final – 11 splines – 28 puntos</vt:lpstr>
      <vt:lpstr>Interpolación final – 11 splines – 28 puntos</vt:lpstr>
      <vt:lpstr>Evolución</vt:lpstr>
      <vt:lpstr>Presentación de PowerPoint</vt:lpstr>
      <vt:lpstr>Comparación del error con la Distribución Normal Estándar</vt:lpstr>
      <vt:lpstr>Eficiencia del método</vt:lpstr>
      <vt:lpstr>Preguntas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Interpolación</dc:title>
  <dc:creator>Sergio Andrés Mejía Tovar</dc:creator>
  <cp:lastModifiedBy>Julian David Parada Galvis</cp:lastModifiedBy>
  <cp:revision>17</cp:revision>
  <dcterms:created xsi:type="dcterms:W3CDTF">2019-03-28T23:39:53Z</dcterms:created>
  <dcterms:modified xsi:type="dcterms:W3CDTF">2019-03-29T04:37:26Z</dcterms:modified>
</cp:coreProperties>
</file>