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7" r:id="rId4"/>
    <p:sldId id="267" r:id="rId5"/>
    <p:sldId id="264" r:id="rId6"/>
    <p:sldId id="268" r:id="rId7"/>
    <p:sldId id="266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43A10-5472-4655-822C-ACFB4ABEE0D3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A47F1525-5E62-47C8-BAF5-DC94BADA1132}">
      <dgm:prSet phldrT="[Texto]"/>
      <dgm:spPr/>
      <dgm:t>
        <a:bodyPr/>
        <a:lstStyle/>
        <a:p>
          <a:r>
            <a:rPr lang="es-PE" dirty="0"/>
            <a:t>Compras</a:t>
          </a:r>
        </a:p>
      </dgm:t>
    </dgm:pt>
    <dgm:pt modelId="{65219834-55C0-457E-BE2A-D422F5242AA2}" type="parTrans" cxnId="{12C08887-ACD0-4A70-AE9B-BD3D4FE72242}">
      <dgm:prSet/>
      <dgm:spPr/>
      <dgm:t>
        <a:bodyPr/>
        <a:lstStyle/>
        <a:p>
          <a:endParaRPr lang="es-PE"/>
        </a:p>
      </dgm:t>
    </dgm:pt>
    <dgm:pt modelId="{F8B67834-CC06-4DC0-ADAF-EB4623807553}" type="sibTrans" cxnId="{12C08887-ACD0-4A70-AE9B-BD3D4FE72242}">
      <dgm:prSet/>
      <dgm:spPr/>
      <dgm:t>
        <a:bodyPr/>
        <a:lstStyle/>
        <a:p>
          <a:endParaRPr lang="es-PE"/>
        </a:p>
      </dgm:t>
    </dgm:pt>
    <dgm:pt modelId="{9215A184-FFFC-43B6-BD67-83C8C926CE1C}">
      <dgm:prSet phldrT="[Texto]"/>
      <dgm:spPr/>
      <dgm:t>
        <a:bodyPr/>
        <a:lstStyle/>
        <a:p>
          <a:r>
            <a:rPr lang="es-PE" dirty="0"/>
            <a:t>Atención Cirugías</a:t>
          </a:r>
        </a:p>
      </dgm:t>
    </dgm:pt>
    <dgm:pt modelId="{43B95998-9BA6-4017-B4B1-0EA8E9F1AB3B}" type="parTrans" cxnId="{585D077C-EE30-4009-A72B-A256C0AAF96E}">
      <dgm:prSet/>
      <dgm:spPr/>
      <dgm:t>
        <a:bodyPr/>
        <a:lstStyle/>
        <a:p>
          <a:endParaRPr lang="es-PE"/>
        </a:p>
      </dgm:t>
    </dgm:pt>
    <dgm:pt modelId="{B4E3E4AA-2971-44A1-B74A-F4545D432BD8}" type="sibTrans" cxnId="{585D077C-EE30-4009-A72B-A256C0AAF96E}">
      <dgm:prSet/>
      <dgm:spPr/>
      <dgm:t>
        <a:bodyPr/>
        <a:lstStyle/>
        <a:p>
          <a:endParaRPr lang="es-PE"/>
        </a:p>
      </dgm:t>
    </dgm:pt>
    <dgm:pt modelId="{EC0FA18A-5C6F-4B92-9F4E-4B29037BC695}">
      <dgm:prSet phldrT="[Texto]"/>
      <dgm:spPr/>
      <dgm:t>
        <a:bodyPr/>
        <a:lstStyle/>
        <a:p>
          <a:r>
            <a:rPr lang="es-PE" dirty="0"/>
            <a:t>Canjes y Otros</a:t>
          </a:r>
        </a:p>
      </dgm:t>
    </dgm:pt>
    <dgm:pt modelId="{D46694CD-C52C-4B27-BDF6-47A0545AFE55}" type="parTrans" cxnId="{E1C996D5-D0FE-4F58-AA33-13E66158B255}">
      <dgm:prSet/>
      <dgm:spPr/>
      <dgm:t>
        <a:bodyPr/>
        <a:lstStyle/>
        <a:p>
          <a:endParaRPr lang="es-PE"/>
        </a:p>
      </dgm:t>
    </dgm:pt>
    <dgm:pt modelId="{1DAF100C-C9DD-463C-9343-2E4BD9644C5F}" type="sibTrans" cxnId="{E1C996D5-D0FE-4F58-AA33-13E66158B255}">
      <dgm:prSet/>
      <dgm:spPr/>
      <dgm:t>
        <a:bodyPr/>
        <a:lstStyle/>
        <a:p>
          <a:endParaRPr lang="es-PE"/>
        </a:p>
      </dgm:t>
    </dgm:pt>
    <dgm:pt modelId="{87E31111-43AA-4B9A-84C5-6812324836C6}" type="pres">
      <dgm:prSet presAssocID="{90843A10-5472-4655-822C-ACFB4ABEE0D3}" presName="CompostProcess" presStyleCnt="0">
        <dgm:presLayoutVars>
          <dgm:dir/>
          <dgm:resizeHandles val="exact"/>
        </dgm:presLayoutVars>
      </dgm:prSet>
      <dgm:spPr/>
    </dgm:pt>
    <dgm:pt modelId="{FD181334-CA52-4A72-86C9-D7BFFB484322}" type="pres">
      <dgm:prSet presAssocID="{90843A10-5472-4655-822C-ACFB4ABEE0D3}" presName="arrow" presStyleLbl="bgShp" presStyleIdx="0" presStyleCnt="1"/>
      <dgm:spPr/>
    </dgm:pt>
    <dgm:pt modelId="{D169A4E0-5855-4449-8B6A-113237B2AEBC}" type="pres">
      <dgm:prSet presAssocID="{90843A10-5472-4655-822C-ACFB4ABEE0D3}" presName="linearProcess" presStyleCnt="0"/>
      <dgm:spPr/>
    </dgm:pt>
    <dgm:pt modelId="{A379812E-D38C-4086-906C-FB44D3C60508}" type="pres">
      <dgm:prSet presAssocID="{A47F1525-5E62-47C8-BAF5-DC94BADA1132}" presName="textNode" presStyleLbl="node1" presStyleIdx="0" presStyleCnt="3">
        <dgm:presLayoutVars>
          <dgm:bulletEnabled val="1"/>
        </dgm:presLayoutVars>
      </dgm:prSet>
      <dgm:spPr/>
    </dgm:pt>
    <dgm:pt modelId="{2F14C84E-C4CF-4A72-A5E1-483A4DB72992}" type="pres">
      <dgm:prSet presAssocID="{F8B67834-CC06-4DC0-ADAF-EB4623807553}" presName="sibTrans" presStyleCnt="0"/>
      <dgm:spPr/>
    </dgm:pt>
    <dgm:pt modelId="{BA38CE2A-61DB-4756-9CC8-D5401995E506}" type="pres">
      <dgm:prSet presAssocID="{9215A184-FFFC-43B6-BD67-83C8C926CE1C}" presName="textNode" presStyleLbl="node1" presStyleIdx="1" presStyleCnt="3">
        <dgm:presLayoutVars>
          <dgm:bulletEnabled val="1"/>
        </dgm:presLayoutVars>
      </dgm:prSet>
      <dgm:spPr/>
    </dgm:pt>
    <dgm:pt modelId="{799DEB57-5BB0-445F-8C2E-CB48B451F6D3}" type="pres">
      <dgm:prSet presAssocID="{B4E3E4AA-2971-44A1-B74A-F4545D432BD8}" presName="sibTrans" presStyleCnt="0"/>
      <dgm:spPr/>
    </dgm:pt>
    <dgm:pt modelId="{5013B38B-DFAE-4912-8C15-AFF02DBB036B}" type="pres">
      <dgm:prSet presAssocID="{EC0FA18A-5C6F-4B92-9F4E-4B29037BC69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4DC9357-A508-40A7-AB55-68978471901F}" type="presOf" srcId="{90843A10-5472-4655-822C-ACFB4ABEE0D3}" destId="{87E31111-43AA-4B9A-84C5-6812324836C6}" srcOrd="0" destOrd="0" presId="urn:microsoft.com/office/officeart/2005/8/layout/hProcess9"/>
    <dgm:cxn modelId="{585D077C-EE30-4009-A72B-A256C0AAF96E}" srcId="{90843A10-5472-4655-822C-ACFB4ABEE0D3}" destId="{9215A184-FFFC-43B6-BD67-83C8C926CE1C}" srcOrd="1" destOrd="0" parTransId="{43B95998-9BA6-4017-B4B1-0EA8E9F1AB3B}" sibTransId="{B4E3E4AA-2971-44A1-B74A-F4545D432BD8}"/>
    <dgm:cxn modelId="{62788D85-1B1F-4795-BC4D-13DA1076E6AD}" type="presOf" srcId="{9215A184-FFFC-43B6-BD67-83C8C926CE1C}" destId="{BA38CE2A-61DB-4756-9CC8-D5401995E506}" srcOrd="0" destOrd="0" presId="urn:microsoft.com/office/officeart/2005/8/layout/hProcess9"/>
    <dgm:cxn modelId="{12C08887-ACD0-4A70-AE9B-BD3D4FE72242}" srcId="{90843A10-5472-4655-822C-ACFB4ABEE0D3}" destId="{A47F1525-5E62-47C8-BAF5-DC94BADA1132}" srcOrd="0" destOrd="0" parTransId="{65219834-55C0-457E-BE2A-D422F5242AA2}" sibTransId="{F8B67834-CC06-4DC0-ADAF-EB4623807553}"/>
    <dgm:cxn modelId="{E0A154C3-B04F-46F0-9053-81EE2B71EEE6}" type="presOf" srcId="{A47F1525-5E62-47C8-BAF5-DC94BADA1132}" destId="{A379812E-D38C-4086-906C-FB44D3C60508}" srcOrd="0" destOrd="0" presId="urn:microsoft.com/office/officeart/2005/8/layout/hProcess9"/>
    <dgm:cxn modelId="{E1C996D5-D0FE-4F58-AA33-13E66158B255}" srcId="{90843A10-5472-4655-822C-ACFB4ABEE0D3}" destId="{EC0FA18A-5C6F-4B92-9F4E-4B29037BC695}" srcOrd="2" destOrd="0" parTransId="{D46694CD-C52C-4B27-BDF6-47A0545AFE55}" sibTransId="{1DAF100C-C9DD-463C-9343-2E4BD9644C5F}"/>
    <dgm:cxn modelId="{5AB287F8-C927-42A6-B8BF-028AA868E2C9}" type="presOf" srcId="{EC0FA18A-5C6F-4B92-9F4E-4B29037BC695}" destId="{5013B38B-DFAE-4912-8C15-AFF02DBB036B}" srcOrd="0" destOrd="0" presId="urn:microsoft.com/office/officeart/2005/8/layout/hProcess9"/>
    <dgm:cxn modelId="{F259A6A3-2D79-4ACE-AE47-6AEB73E7671B}" type="presParOf" srcId="{87E31111-43AA-4B9A-84C5-6812324836C6}" destId="{FD181334-CA52-4A72-86C9-D7BFFB484322}" srcOrd="0" destOrd="0" presId="urn:microsoft.com/office/officeart/2005/8/layout/hProcess9"/>
    <dgm:cxn modelId="{0C46F3EC-BFE6-4217-BA50-B60FCEF51232}" type="presParOf" srcId="{87E31111-43AA-4B9A-84C5-6812324836C6}" destId="{D169A4E0-5855-4449-8B6A-113237B2AEBC}" srcOrd="1" destOrd="0" presId="urn:microsoft.com/office/officeart/2005/8/layout/hProcess9"/>
    <dgm:cxn modelId="{CA277A19-9F2F-4356-AC10-0D45D5102221}" type="presParOf" srcId="{D169A4E0-5855-4449-8B6A-113237B2AEBC}" destId="{A379812E-D38C-4086-906C-FB44D3C60508}" srcOrd="0" destOrd="0" presId="urn:microsoft.com/office/officeart/2005/8/layout/hProcess9"/>
    <dgm:cxn modelId="{ED834532-7752-4363-92A6-46BA3369F8BD}" type="presParOf" srcId="{D169A4E0-5855-4449-8B6A-113237B2AEBC}" destId="{2F14C84E-C4CF-4A72-A5E1-483A4DB72992}" srcOrd="1" destOrd="0" presId="urn:microsoft.com/office/officeart/2005/8/layout/hProcess9"/>
    <dgm:cxn modelId="{9CC54B8A-BA8B-4E15-921F-BA15A350A977}" type="presParOf" srcId="{D169A4E0-5855-4449-8B6A-113237B2AEBC}" destId="{BA38CE2A-61DB-4756-9CC8-D5401995E506}" srcOrd="2" destOrd="0" presId="urn:microsoft.com/office/officeart/2005/8/layout/hProcess9"/>
    <dgm:cxn modelId="{B63510B4-B3D5-458E-940D-049A59F4B9F3}" type="presParOf" srcId="{D169A4E0-5855-4449-8B6A-113237B2AEBC}" destId="{799DEB57-5BB0-445F-8C2E-CB48B451F6D3}" srcOrd="3" destOrd="0" presId="urn:microsoft.com/office/officeart/2005/8/layout/hProcess9"/>
    <dgm:cxn modelId="{233E5AAD-A08A-4CE7-9D23-298F2CA4CA7B}" type="presParOf" srcId="{D169A4E0-5855-4449-8B6A-113237B2AEBC}" destId="{5013B38B-DFAE-4912-8C15-AFF02DBB036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81334-CA52-4A72-86C9-D7BFFB484322}">
      <dsp:nvSpPr>
        <dsp:cNvPr id="0" name=""/>
        <dsp:cNvSpPr/>
      </dsp:nvSpPr>
      <dsp:spPr>
        <a:xfrm>
          <a:off x="476145" y="0"/>
          <a:ext cx="5396311" cy="4447645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9812E-D38C-4086-906C-FB44D3C60508}">
      <dsp:nvSpPr>
        <dsp:cNvPr id="0" name=""/>
        <dsp:cNvSpPr/>
      </dsp:nvSpPr>
      <dsp:spPr>
        <a:xfrm>
          <a:off x="6819" y="1334293"/>
          <a:ext cx="2043456" cy="177905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500" kern="1200" dirty="0"/>
            <a:t>Compras</a:t>
          </a:r>
        </a:p>
      </dsp:txBody>
      <dsp:txXfrm>
        <a:off x="93665" y="1421139"/>
        <a:ext cx="1869764" cy="1605366"/>
      </dsp:txXfrm>
    </dsp:sp>
    <dsp:sp modelId="{BA38CE2A-61DB-4756-9CC8-D5401995E506}">
      <dsp:nvSpPr>
        <dsp:cNvPr id="0" name=""/>
        <dsp:cNvSpPr/>
      </dsp:nvSpPr>
      <dsp:spPr>
        <a:xfrm>
          <a:off x="2152572" y="1334293"/>
          <a:ext cx="2043456" cy="1779058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500" kern="1200" dirty="0"/>
            <a:t>Atención Cirugías</a:t>
          </a:r>
        </a:p>
      </dsp:txBody>
      <dsp:txXfrm>
        <a:off x="2239418" y="1421139"/>
        <a:ext cx="1869764" cy="1605366"/>
      </dsp:txXfrm>
    </dsp:sp>
    <dsp:sp modelId="{5013B38B-DFAE-4912-8C15-AFF02DBB036B}">
      <dsp:nvSpPr>
        <dsp:cNvPr id="0" name=""/>
        <dsp:cNvSpPr/>
      </dsp:nvSpPr>
      <dsp:spPr>
        <a:xfrm>
          <a:off x="4298325" y="1334293"/>
          <a:ext cx="2043456" cy="1779058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500" kern="1200" dirty="0"/>
            <a:t>Canjes y Otros</a:t>
          </a:r>
        </a:p>
      </dsp:txBody>
      <dsp:txXfrm>
        <a:off x="4385171" y="1421139"/>
        <a:ext cx="1869764" cy="1605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13BCF-C1CE-4D87-82FA-C4513E3F2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B84506-5965-462A-A48F-FA2F8185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BB8C99-6B79-49E0-8532-AF0DBE9E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B80-AE65-43C2-A485-964BB240EF15}" type="datetimeFigureOut">
              <a:rPr lang="es-PE" smtClean="0"/>
              <a:t>5/03/2021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98AA23-3EB9-47F4-8276-A59BBA30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9E924-0F52-46BE-B09B-0A627688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3AD1-07C0-45D1-809A-A6BA1B6D09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312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1FC3C-AC82-45B4-B03B-BAD36DE7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7E45F7-1ECE-4C6B-BC27-0369D79F2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C0107A-B9F1-404E-B382-64101CD8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B80-AE65-43C2-A485-964BB240EF15}" type="datetimeFigureOut">
              <a:rPr lang="es-PE" smtClean="0"/>
              <a:t>5/03/2021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34B7E-EB66-4C56-8F0F-D9FC2358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719A0D-9C5B-4A8C-B3E4-A502AE1A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3AD1-07C0-45D1-809A-A6BA1B6D09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337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B8ABE9-3182-4D6E-B4D3-5410FF77F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90318E-CC89-4B8F-B98C-7F61080ED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2CEFC-4160-4764-8F90-5DB3AD92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B80-AE65-43C2-A485-964BB240EF15}" type="datetimeFigureOut">
              <a:rPr lang="es-PE" smtClean="0"/>
              <a:t>5/03/2021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498BBC-F487-4382-B81B-DD662C96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EC76D-8947-4F0D-A65D-99728894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3AD1-07C0-45D1-809A-A6BA1B6D09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380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77AF0-5A5A-4007-9EE8-380879CA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204A3-7444-41BD-9ABD-B5E9097D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B7B550-A04F-4DDA-B1F6-ACADEE48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B80-AE65-43C2-A485-964BB240EF15}" type="datetimeFigureOut">
              <a:rPr lang="es-PE" smtClean="0"/>
              <a:t>5/03/2021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1648F-0AE9-42BB-960C-24585538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AE09A6-17C4-42BB-AB4B-0DAED97D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3AD1-07C0-45D1-809A-A6BA1B6D09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282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B0387-E20D-4ACB-A698-7B171472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EFD579-7C70-4356-9502-30146BB24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F0A819-293A-4DA4-9779-3991756B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B80-AE65-43C2-A485-964BB240EF15}" type="datetimeFigureOut">
              <a:rPr lang="es-PE" smtClean="0"/>
              <a:t>5/03/2021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8E334B-B3AC-4A91-83D2-30A17B60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FF870-B9C7-4468-838E-E4A74A61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3AD1-07C0-45D1-809A-A6BA1B6D09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87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09065-3B13-4FB4-961F-CEB81E94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5F2792-F5AF-406B-ADA3-2143B401C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3F0300-8423-4423-B5CA-D396C5FAC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201A35-26C6-4A74-B215-ED78D8AF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B80-AE65-43C2-A485-964BB240EF15}" type="datetimeFigureOut">
              <a:rPr lang="es-PE" smtClean="0"/>
              <a:t>5/03/2021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23D6C8-31B9-4CCA-B66A-242DB866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8F0214-4D2B-4E89-8C22-6AE7C60C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3AD1-07C0-45D1-809A-A6BA1B6D09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696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083F7-1242-4E2B-9850-1B97DD7F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9BE78E-3D21-4DDD-90E0-517278E62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1B3439-6A09-40EF-BC99-93180C43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E8A83B-59A1-4235-A116-B2AF32733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903DE9-888C-4814-8656-61CE72F49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01768C-8A0A-49EF-AB73-EE0ED4EB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B80-AE65-43C2-A485-964BB240EF15}" type="datetimeFigureOut">
              <a:rPr lang="es-PE" smtClean="0"/>
              <a:t>5/03/2021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808D5E-90BA-48C5-8D47-E0E49FAE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FECB50-CC86-4832-ABE8-2FE6073D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3AD1-07C0-45D1-809A-A6BA1B6D09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212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3E917-6023-428A-892F-0A844277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77C0FC-C098-4706-8CD0-6B3D5C34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B80-AE65-43C2-A485-964BB240EF15}" type="datetimeFigureOut">
              <a:rPr lang="es-PE" smtClean="0"/>
              <a:t>5/03/2021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339B6D-36A6-4113-AD84-037E424E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FB30B6-3E7A-41D6-96E8-B671297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3AD1-07C0-45D1-809A-A6BA1B6D09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497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369951-32ED-4F99-A61E-79DA3A8A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B80-AE65-43C2-A485-964BB240EF15}" type="datetimeFigureOut">
              <a:rPr lang="es-PE" smtClean="0"/>
              <a:t>5/03/2021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EF99B1D-AC88-4A90-A2DD-113C8D40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2BB4D9-195E-4C9C-95F3-D539931D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3AD1-07C0-45D1-809A-A6BA1B6D09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260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DCAD2-50BD-43E9-B595-608DDF8B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3CB1AE-F327-47F6-81C7-C6CEF05A3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6E8EC9-4CB0-4378-A894-1C1FEB908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4F5222-316A-4029-A9AA-7CACC478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B80-AE65-43C2-A485-964BB240EF15}" type="datetimeFigureOut">
              <a:rPr lang="es-PE" smtClean="0"/>
              <a:t>5/03/2021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BE3662-F270-482D-8389-D7B031B7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4A7C81-D320-4AB6-ADEE-FEA3CE5D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3AD1-07C0-45D1-809A-A6BA1B6D09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73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02BAC-8BA9-40BA-86E0-02695268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70C0FD-A130-4BA8-8FCA-9BF18B29E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208100-ED63-4EFF-930D-DD3BEFEE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4185EC-5794-48DF-A842-46C4F3C1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B80-AE65-43C2-A485-964BB240EF15}" type="datetimeFigureOut">
              <a:rPr lang="es-PE" smtClean="0"/>
              <a:t>5/03/2021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D6816A-F5DB-44DD-8E6B-17E32310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19A824-7CEB-4399-99EE-0B49E4B4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3AD1-07C0-45D1-809A-A6BA1B6D09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171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A145D2-D712-4887-B9BE-9C82DE0B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D1E38A-0A18-40D7-9044-17B2B44FD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338044-1D90-4543-AC44-A13408CB3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18B80-AE65-43C2-A485-964BB240EF15}" type="datetimeFigureOut">
              <a:rPr lang="es-PE" smtClean="0"/>
              <a:t>5/03/2021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D65084-7C77-4326-82DB-061F60B02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426D7-6A48-4C43-9BBA-D63EBB8B2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3AD1-07C0-45D1-809A-A6BA1B6D09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888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8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FE1576D-0143-48B1-A369-098F390DC8F2}"/>
              </a:ext>
            </a:extLst>
          </p:cNvPr>
          <p:cNvSpPr txBox="1">
            <a:spLocks/>
          </p:cNvSpPr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000" b="1" dirty="0" err="1">
                <a:latin typeface="+mn-lt"/>
                <a:ea typeface="+mn-ea"/>
                <a:cs typeface="+mn-cs"/>
              </a:rPr>
              <a:t>Definición</a:t>
            </a:r>
            <a:r>
              <a:rPr lang="en-US" sz="2000" b="1" dirty="0">
                <a:latin typeface="+mn-lt"/>
                <a:ea typeface="+mn-ea"/>
                <a:cs typeface="+mn-cs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</a:rPr>
              <a:t>Procesos</a:t>
            </a:r>
            <a:r>
              <a:rPr lang="en-US" sz="2000" b="1" dirty="0">
                <a:latin typeface="+mn-lt"/>
                <a:ea typeface="+mn-ea"/>
                <a:cs typeface="+mn-cs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</a:rPr>
              <a:t>Almacén</a:t>
            </a:r>
            <a:r>
              <a:rPr lang="en-US" sz="2000" b="1" dirty="0">
                <a:latin typeface="+mn-lt"/>
                <a:ea typeface="+mn-ea"/>
                <a:cs typeface="+mn-cs"/>
              </a:rPr>
              <a:t> - ERP HDSOFT</a:t>
            </a:r>
          </a:p>
          <a:p>
            <a:pPr algn="ctr">
              <a:spcAft>
                <a:spcPts val="600"/>
              </a:spcAft>
            </a:pPr>
            <a:r>
              <a:rPr lang="en-US" sz="2000" b="1" dirty="0" err="1">
                <a:latin typeface="+mn-lt"/>
                <a:ea typeface="+mn-ea"/>
                <a:cs typeface="+mn-cs"/>
              </a:rPr>
              <a:t>Febrero</a:t>
            </a:r>
            <a:r>
              <a:rPr lang="en-US" sz="2000" b="1" dirty="0">
                <a:latin typeface="+mn-lt"/>
                <a:ea typeface="+mn-ea"/>
                <a:cs typeface="+mn-cs"/>
              </a:rPr>
              <a:t> - 2021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17247D26-D1E4-40E6-B794-65A3CD1FA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3" y="1214636"/>
            <a:ext cx="4397433" cy="1253268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:\HelpDesk_SAC\TraumaSolutions\00 Gestion de Proyecto\02 Inicio\logo.png">
            <a:extLst>
              <a:ext uri="{FF2B5EF4-FFF2-40B4-BE49-F238E27FC236}">
                <a16:creationId xmlns:a16="http://schemas.microsoft.com/office/drawing/2014/main" id="{CBBA30BC-CB99-4CAC-AD4A-28609E6E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4057566"/>
            <a:ext cx="4395569" cy="181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37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65E0E5C0-0D8E-4994-B851-6F3D23330C6A}"/>
              </a:ext>
            </a:extLst>
          </p:cNvPr>
          <p:cNvSpPr/>
          <p:nvPr/>
        </p:nvSpPr>
        <p:spPr>
          <a:xfrm>
            <a:off x="272293" y="2831883"/>
            <a:ext cx="1586218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Despacho (805)</a:t>
            </a:r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0A388C9A-C831-40BB-9CDB-8AB53E72587B}"/>
              </a:ext>
            </a:extLst>
          </p:cNvPr>
          <p:cNvSpPr/>
          <p:nvPr/>
        </p:nvSpPr>
        <p:spPr>
          <a:xfrm>
            <a:off x="3125953" y="2818762"/>
            <a:ext cx="1518407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Confirmación</a:t>
            </a:r>
          </a:p>
          <a:p>
            <a:pPr algn="ctr"/>
            <a:r>
              <a:rPr lang="es-PE" dirty="0"/>
              <a:t>(805)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D9942B26-A504-4E9F-8831-2293174291A7}"/>
              </a:ext>
            </a:extLst>
          </p:cNvPr>
          <p:cNvCxnSpPr>
            <a:cxnSpLocks/>
            <a:stCxn id="33" idx="2"/>
            <a:endCxn id="5" idx="0"/>
          </p:cNvCxnSpPr>
          <p:nvPr/>
        </p:nvCxnSpPr>
        <p:spPr>
          <a:xfrm rot="5400000">
            <a:off x="619257" y="2385738"/>
            <a:ext cx="89229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8CF283B-785C-45F4-A0F9-0BF685AB1B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858511" y="3125086"/>
            <a:ext cx="1267442" cy="1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grama de flujo: documento 35">
            <a:extLst>
              <a:ext uri="{FF2B5EF4-FFF2-40B4-BE49-F238E27FC236}">
                <a16:creationId xmlns:a16="http://schemas.microsoft.com/office/drawing/2014/main" id="{DCEFD21E-C3DB-4068-9361-5A06AFC35EC8}"/>
              </a:ext>
            </a:extLst>
          </p:cNvPr>
          <p:cNvSpPr/>
          <p:nvPr/>
        </p:nvSpPr>
        <p:spPr>
          <a:xfrm>
            <a:off x="9951291" y="2585456"/>
            <a:ext cx="2019515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Devolución del Cliente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AF23F8E5-7D2D-45D5-A911-C5E06ED5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942" y="151191"/>
            <a:ext cx="6890857" cy="670051"/>
          </a:xfrm>
        </p:spPr>
        <p:txBody>
          <a:bodyPr>
            <a:normAutofit fontScale="90000"/>
          </a:bodyPr>
          <a:lstStyle/>
          <a:p>
            <a:pPr algn="ctr"/>
            <a:r>
              <a:rPr lang="es-PE" b="1" dirty="0"/>
              <a:t>Atención de Cirugías x Canje desde Consignación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0DF6C48-73F2-4026-9EC3-21FEFC6175FA}"/>
              </a:ext>
            </a:extLst>
          </p:cNvPr>
          <p:cNvCxnSpPr>
            <a:cxnSpLocks/>
            <a:stCxn id="6" idx="3"/>
            <a:endCxn id="41" idx="1"/>
          </p:cNvCxnSpPr>
          <p:nvPr/>
        </p:nvCxnSpPr>
        <p:spPr>
          <a:xfrm flipV="1">
            <a:off x="4644360" y="3102016"/>
            <a:ext cx="1199522" cy="2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A5B9B92F-98DD-4B16-8025-702FA1D97B78}"/>
              </a:ext>
            </a:extLst>
          </p:cNvPr>
          <p:cNvSpPr txBox="1"/>
          <p:nvPr/>
        </p:nvSpPr>
        <p:spPr>
          <a:xfrm>
            <a:off x="5574601" y="3389315"/>
            <a:ext cx="3212982" cy="253916"/>
          </a:xfrm>
          <a:custGeom>
            <a:avLst/>
            <a:gdLst>
              <a:gd name="connsiteX0" fmla="*/ 0 w 3212982"/>
              <a:gd name="connsiteY0" fmla="*/ 0 h 253916"/>
              <a:gd name="connsiteX1" fmla="*/ 3212982 w 3212982"/>
              <a:gd name="connsiteY1" fmla="*/ 0 h 253916"/>
              <a:gd name="connsiteX2" fmla="*/ 3212982 w 3212982"/>
              <a:gd name="connsiteY2" fmla="*/ 253916 h 253916"/>
              <a:gd name="connsiteX3" fmla="*/ 0 w 3212982"/>
              <a:gd name="connsiteY3" fmla="*/ 253916 h 253916"/>
              <a:gd name="connsiteX4" fmla="*/ 0 w 3212982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2982" h="253916" extrusionOk="0">
                <a:moveTo>
                  <a:pt x="0" y="0"/>
                </a:moveTo>
                <a:cubicBezTo>
                  <a:pt x="574899" y="-66832"/>
                  <a:pt x="1945021" y="-76026"/>
                  <a:pt x="3212982" y="0"/>
                </a:cubicBezTo>
                <a:cubicBezTo>
                  <a:pt x="3201616" y="108724"/>
                  <a:pt x="3208601" y="213218"/>
                  <a:pt x="3212982" y="253916"/>
                </a:cubicBezTo>
                <a:cubicBezTo>
                  <a:pt x="1901065" y="189490"/>
                  <a:pt x="1241141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Esta salida se hace desde el almacén del Cliente (C o H)</a:t>
            </a:r>
          </a:p>
        </p:txBody>
      </p:sp>
      <p:sp>
        <p:nvSpPr>
          <p:cNvPr id="33" name="Diagrama de flujo: entrada manual 32">
            <a:extLst>
              <a:ext uri="{FF2B5EF4-FFF2-40B4-BE49-F238E27FC236}">
                <a16:creationId xmlns:a16="http://schemas.microsoft.com/office/drawing/2014/main" id="{792B29C9-55F3-4D7E-B4C9-7A65487DEB61}"/>
              </a:ext>
            </a:extLst>
          </p:cNvPr>
          <p:cNvSpPr/>
          <p:nvPr/>
        </p:nvSpPr>
        <p:spPr>
          <a:xfrm>
            <a:off x="159391" y="1136548"/>
            <a:ext cx="1812022" cy="80304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Correo para Atención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CE46D9A-F833-41A7-BAAD-E4D539BAAB74}"/>
              </a:ext>
            </a:extLst>
          </p:cNvPr>
          <p:cNvSpPr txBox="1"/>
          <p:nvPr/>
        </p:nvSpPr>
        <p:spPr>
          <a:xfrm>
            <a:off x="1954985" y="1543129"/>
            <a:ext cx="3212982" cy="253916"/>
          </a:xfrm>
          <a:custGeom>
            <a:avLst/>
            <a:gdLst>
              <a:gd name="connsiteX0" fmla="*/ 0 w 3212982"/>
              <a:gd name="connsiteY0" fmla="*/ 0 h 253916"/>
              <a:gd name="connsiteX1" fmla="*/ 3212982 w 3212982"/>
              <a:gd name="connsiteY1" fmla="*/ 0 h 253916"/>
              <a:gd name="connsiteX2" fmla="*/ 3212982 w 3212982"/>
              <a:gd name="connsiteY2" fmla="*/ 253916 h 253916"/>
              <a:gd name="connsiteX3" fmla="*/ 0 w 3212982"/>
              <a:gd name="connsiteY3" fmla="*/ 253916 h 253916"/>
              <a:gd name="connsiteX4" fmla="*/ 0 w 3212982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2982" h="253916" extrusionOk="0">
                <a:moveTo>
                  <a:pt x="0" y="0"/>
                </a:moveTo>
                <a:cubicBezTo>
                  <a:pt x="574899" y="-66832"/>
                  <a:pt x="1945021" y="-76026"/>
                  <a:pt x="3212982" y="0"/>
                </a:cubicBezTo>
                <a:cubicBezTo>
                  <a:pt x="3201616" y="108724"/>
                  <a:pt x="3208601" y="213218"/>
                  <a:pt x="3212982" y="253916"/>
                </a:cubicBezTo>
                <a:cubicBezTo>
                  <a:pt x="1901065" y="189490"/>
                  <a:pt x="1241141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(*) El representante envía EMAIL</a:t>
            </a:r>
          </a:p>
        </p:txBody>
      </p:sp>
      <p:sp>
        <p:nvSpPr>
          <p:cNvPr id="41" name="Diagrama de flujo: proceso 40">
            <a:extLst>
              <a:ext uri="{FF2B5EF4-FFF2-40B4-BE49-F238E27FC236}">
                <a16:creationId xmlns:a16="http://schemas.microsoft.com/office/drawing/2014/main" id="{9B538F71-FF3C-4819-A0C8-A1FBBFED0C29}"/>
              </a:ext>
            </a:extLst>
          </p:cNvPr>
          <p:cNvSpPr/>
          <p:nvPr/>
        </p:nvSpPr>
        <p:spPr>
          <a:xfrm>
            <a:off x="5843882" y="2795692"/>
            <a:ext cx="2306966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Registro Consumo</a:t>
            </a:r>
          </a:p>
          <a:p>
            <a:pPr algn="ctr"/>
            <a:r>
              <a:rPr lang="es-PE" dirty="0"/>
              <a:t>PSA x Canje (204)</a:t>
            </a:r>
          </a:p>
        </p:txBody>
      </p:sp>
      <p:sp>
        <p:nvSpPr>
          <p:cNvPr id="45" name="Diagrama de flujo: proceso 44">
            <a:extLst>
              <a:ext uri="{FF2B5EF4-FFF2-40B4-BE49-F238E27FC236}">
                <a16:creationId xmlns:a16="http://schemas.microsoft.com/office/drawing/2014/main" id="{D8D5F9EF-14A7-4950-869C-417294F0A94F}"/>
              </a:ext>
            </a:extLst>
          </p:cNvPr>
          <p:cNvSpPr/>
          <p:nvPr/>
        </p:nvSpPr>
        <p:spPr>
          <a:xfrm>
            <a:off x="5595156" y="4583591"/>
            <a:ext cx="2306966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Registro Devolución</a:t>
            </a:r>
          </a:p>
          <a:p>
            <a:pPr algn="ctr"/>
            <a:r>
              <a:rPr lang="es-PE" dirty="0"/>
              <a:t>PIN x Canje (204)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DC6B621-CF60-455C-B34A-97DCBCDBFDEA}"/>
              </a:ext>
            </a:extLst>
          </p:cNvPr>
          <p:cNvSpPr txBox="1"/>
          <p:nvPr/>
        </p:nvSpPr>
        <p:spPr>
          <a:xfrm>
            <a:off x="1102803" y="6647105"/>
            <a:ext cx="3212982" cy="253916"/>
          </a:xfrm>
          <a:custGeom>
            <a:avLst/>
            <a:gdLst>
              <a:gd name="connsiteX0" fmla="*/ 0 w 3212982"/>
              <a:gd name="connsiteY0" fmla="*/ 0 h 253916"/>
              <a:gd name="connsiteX1" fmla="*/ 3212982 w 3212982"/>
              <a:gd name="connsiteY1" fmla="*/ 0 h 253916"/>
              <a:gd name="connsiteX2" fmla="*/ 3212982 w 3212982"/>
              <a:gd name="connsiteY2" fmla="*/ 253916 h 253916"/>
              <a:gd name="connsiteX3" fmla="*/ 0 w 3212982"/>
              <a:gd name="connsiteY3" fmla="*/ 253916 h 253916"/>
              <a:gd name="connsiteX4" fmla="*/ 0 w 3212982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2982" h="253916" extrusionOk="0">
                <a:moveTo>
                  <a:pt x="0" y="0"/>
                </a:moveTo>
                <a:cubicBezTo>
                  <a:pt x="574899" y="-66832"/>
                  <a:pt x="1945021" y="-76026"/>
                  <a:pt x="3212982" y="0"/>
                </a:cubicBezTo>
                <a:cubicBezTo>
                  <a:pt x="3201616" y="108724"/>
                  <a:pt x="3208601" y="213218"/>
                  <a:pt x="3212982" y="253916"/>
                </a:cubicBezTo>
                <a:cubicBezTo>
                  <a:pt x="1901065" y="189490"/>
                  <a:pt x="1241141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Este ingreso se hace hacia el almacén del Cliente (C o H)</a:t>
            </a:r>
          </a:p>
        </p:txBody>
      </p:sp>
      <p:sp>
        <p:nvSpPr>
          <p:cNvPr id="70" name="Diagrama de flujo: datos 69">
            <a:extLst>
              <a:ext uri="{FF2B5EF4-FFF2-40B4-BE49-F238E27FC236}">
                <a16:creationId xmlns:a16="http://schemas.microsoft.com/office/drawing/2014/main" id="{A712A1AB-276E-4565-A2D3-2912DC342601}"/>
              </a:ext>
            </a:extLst>
          </p:cNvPr>
          <p:cNvSpPr/>
          <p:nvPr/>
        </p:nvSpPr>
        <p:spPr>
          <a:xfrm>
            <a:off x="1296761" y="4583591"/>
            <a:ext cx="2145351" cy="93956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Stock</a:t>
            </a:r>
          </a:p>
          <a:p>
            <a:pPr algn="ctr"/>
            <a:r>
              <a:rPr lang="es-PE" dirty="0"/>
              <a:t>Almacén</a:t>
            </a:r>
          </a:p>
          <a:p>
            <a:pPr algn="ctr"/>
            <a:r>
              <a:rPr lang="es-PE" dirty="0"/>
              <a:t>Canjes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2DE1BA93-A6A4-4733-B3B9-AC126B5FAA81}"/>
              </a:ext>
            </a:extLst>
          </p:cNvPr>
          <p:cNvCxnSpPr>
            <a:stCxn id="5" idx="2"/>
            <a:endCxn id="70" idx="1"/>
          </p:cNvCxnSpPr>
          <p:nvPr/>
        </p:nvCxnSpPr>
        <p:spPr>
          <a:xfrm>
            <a:off x="1065402" y="3444531"/>
            <a:ext cx="1304035" cy="113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CBFC08AD-E441-4399-B323-E9660031395D}"/>
              </a:ext>
            </a:extLst>
          </p:cNvPr>
          <p:cNvCxnSpPr>
            <a:stCxn id="6" idx="2"/>
            <a:endCxn id="70" idx="1"/>
          </p:cNvCxnSpPr>
          <p:nvPr/>
        </p:nvCxnSpPr>
        <p:spPr>
          <a:xfrm flipH="1">
            <a:off x="2369437" y="3431410"/>
            <a:ext cx="1515720" cy="115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grama de flujo: proceso 78">
            <a:extLst>
              <a:ext uri="{FF2B5EF4-FFF2-40B4-BE49-F238E27FC236}">
                <a16:creationId xmlns:a16="http://schemas.microsoft.com/office/drawing/2014/main" id="{AC78D977-EDBB-43AF-800E-B5915C022C3D}"/>
              </a:ext>
            </a:extLst>
          </p:cNvPr>
          <p:cNvSpPr/>
          <p:nvPr/>
        </p:nvSpPr>
        <p:spPr>
          <a:xfrm>
            <a:off x="8797807" y="6013542"/>
            <a:ext cx="2306966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Registro Devolución</a:t>
            </a:r>
          </a:p>
          <a:p>
            <a:pPr algn="ctr"/>
            <a:r>
              <a:rPr lang="es-PE" dirty="0"/>
              <a:t>PIN x Canje (304)</a:t>
            </a:r>
          </a:p>
        </p:txBody>
      </p:sp>
      <p:sp>
        <p:nvSpPr>
          <p:cNvPr id="87" name="Diagrama de flujo: decisión 86">
            <a:extLst>
              <a:ext uri="{FF2B5EF4-FFF2-40B4-BE49-F238E27FC236}">
                <a16:creationId xmlns:a16="http://schemas.microsoft.com/office/drawing/2014/main" id="{474F1DFC-988E-4580-B047-E589EF020B46}"/>
              </a:ext>
            </a:extLst>
          </p:cNvPr>
          <p:cNvSpPr/>
          <p:nvPr/>
        </p:nvSpPr>
        <p:spPr>
          <a:xfrm>
            <a:off x="8838635" y="4342469"/>
            <a:ext cx="2225311" cy="9261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/>
              <a:t>¿Se cierra el EVENTO de CANJE?</a:t>
            </a: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CE0FC417-3036-4E33-ADB3-8701040EC9A2}"/>
              </a:ext>
            </a:extLst>
          </p:cNvPr>
          <p:cNvCxnSpPr>
            <a:stCxn id="36" idx="2"/>
            <a:endCxn id="87" idx="0"/>
          </p:cNvCxnSpPr>
          <p:nvPr/>
        </p:nvCxnSpPr>
        <p:spPr>
          <a:xfrm flipH="1">
            <a:off x="9951291" y="3157601"/>
            <a:ext cx="1009758" cy="118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74889B2C-9A31-4CA0-A973-1A28E45C90F7}"/>
              </a:ext>
            </a:extLst>
          </p:cNvPr>
          <p:cNvCxnSpPr>
            <a:cxnSpLocks/>
            <a:stCxn id="87" idx="1"/>
            <a:endCxn id="45" idx="3"/>
          </p:cNvCxnSpPr>
          <p:nvPr/>
        </p:nvCxnSpPr>
        <p:spPr>
          <a:xfrm flipH="1">
            <a:off x="7902122" y="4805556"/>
            <a:ext cx="936513" cy="8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717D6F79-5BA3-4724-A27D-AB1BA5BAD49D}"/>
              </a:ext>
            </a:extLst>
          </p:cNvPr>
          <p:cNvCxnSpPr>
            <a:cxnSpLocks/>
            <a:stCxn id="87" idx="2"/>
            <a:endCxn id="79" idx="0"/>
          </p:cNvCxnSpPr>
          <p:nvPr/>
        </p:nvCxnSpPr>
        <p:spPr>
          <a:xfrm flipH="1">
            <a:off x="9951290" y="5268642"/>
            <a:ext cx="1" cy="74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66A1CFA0-696D-4556-9645-17FE85A232A7}"/>
              </a:ext>
            </a:extLst>
          </p:cNvPr>
          <p:cNvCxnSpPr>
            <a:stCxn id="79" idx="1"/>
            <a:endCxn id="70" idx="5"/>
          </p:cNvCxnSpPr>
          <p:nvPr/>
        </p:nvCxnSpPr>
        <p:spPr>
          <a:xfrm flipH="1" flipV="1">
            <a:off x="3227577" y="5053375"/>
            <a:ext cx="5570230" cy="126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154BB442-5297-4EBC-8774-DF2E12061014}"/>
              </a:ext>
            </a:extLst>
          </p:cNvPr>
          <p:cNvCxnSpPr>
            <a:stCxn id="45" idx="1"/>
            <a:endCxn id="70" idx="5"/>
          </p:cNvCxnSpPr>
          <p:nvPr/>
        </p:nvCxnSpPr>
        <p:spPr>
          <a:xfrm flipH="1">
            <a:off x="3227577" y="4889915"/>
            <a:ext cx="2367579" cy="16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46D4B237-78D0-4904-9EA5-443E3A5487A1}"/>
              </a:ext>
            </a:extLst>
          </p:cNvPr>
          <p:cNvSpPr txBox="1"/>
          <p:nvPr/>
        </p:nvSpPr>
        <p:spPr>
          <a:xfrm>
            <a:off x="8797807" y="4372274"/>
            <a:ext cx="320587" cy="253916"/>
          </a:xfrm>
          <a:custGeom>
            <a:avLst/>
            <a:gdLst>
              <a:gd name="connsiteX0" fmla="*/ 0 w 320587"/>
              <a:gd name="connsiteY0" fmla="*/ 0 h 253916"/>
              <a:gd name="connsiteX1" fmla="*/ 320587 w 320587"/>
              <a:gd name="connsiteY1" fmla="*/ 0 h 253916"/>
              <a:gd name="connsiteX2" fmla="*/ 320587 w 320587"/>
              <a:gd name="connsiteY2" fmla="*/ 253916 h 253916"/>
              <a:gd name="connsiteX3" fmla="*/ 0 w 320587"/>
              <a:gd name="connsiteY3" fmla="*/ 253916 h 253916"/>
              <a:gd name="connsiteX4" fmla="*/ 0 w 320587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87" h="253916" extrusionOk="0">
                <a:moveTo>
                  <a:pt x="0" y="0"/>
                </a:moveTo>
                <a:cubicBezTo>
                  <a:pt x="120607" y="-7024"/>
                  <a:pt x="178860" y="25173"/>
                  <a:pt x="320587" y="0"/>
                </a:cubicBezTo>
                <a:cubicBezTo>
                  <a:pt x="309221" y="108724"/>
                  <a:pt x="316206" y="213218"/>
                  <a:pt x="320587" y="253916"/>
                </a:cubicBezTo>
                <a:cubicBezTo>
                  <a:pt x="161816" y="262327"/>
                  <a:pt x="65544" y="267753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SI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5D1A676-95BD-44A1-B538-E83816C00AC3}"/>
              </a:ext>
            </a:extLst>
          </p:cNvPr>
          <p:cNvSpPr txBox="1"/>
          <p:nvPr/>
        </p:nvSpPr>
        <p:spPr>
          <a:xfrm>
            <a:off x="9951290" y="5339138"/>
            <a:ext cx="438546" cy="253916"/>
          </a:xfrm>
          <a:custGeom>
            <a:avLst/>
            <a:gdLst>
              <a:gd name="connsiteX0" fmla="*/ 0 w 438546"/>
              <a:gd name="connsiteY0" fmla="*/ 0 h 253916"/>
              <a:gd name="connsiteX1" fmla="*/ 438546 w 438546"/>
              <a:gd name="connsiteY1" fmla="*/ 0 h 253916"/>
              <a:gd name="connsiteX2" fmla="*/ 438546 w 438546"/>
              <a:gd name="connsiteY2" fmla="*/ 253916 h 253916"/>
              <a:gd name="connsiteX3" fmla="*/ 0 w 438546"/>
              <a:gd name="connsiteY3" fmla="*/ 253916 h 253916"/>
              <a:gd name="connsiteX4" fmla="*/ 0 w 438546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546" h="253916" extrusionOk="0">
                <a:moveTo>
                  <a:pt x="0" y="0"/>
                </a:moveTo>
                <a:cubicBezTo>
                  <a:pt x="52585" y="-27313"/>
                  <a:pt x="336378" y="-21518"/>
                  <a:pt x="438546" y="0"/>
                </a:cubicBezTo>
                <a:cubicBezTo>
                  <a:pt x="427180" y="108724"/>
                  <a:pt x="434165" y="213218"/>
                  <a:pt x="438546" y="253916"/>
                </a:cubicBezTo>
                <a:cubicBezTo>
                  <a:pt x="362432" y="214902"/>
                  <a:pt x="192941" y="249016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118" name="Picture 2" descr="D:\HelpDesk_SAC\TraumaSolutions\00 Gestion de Proyecto\02 Inicio\logo.png">
            <a:extLst>
              <a:ext uri="{FF2B5EF4-FFF2-40B4-BE49-F238E27FC236}">
                <a16:creationId xmlns:a16="http://schemas.microsoft.com/office/drawing/2014/main" id="{24F0D85D-1CC0-4FDE-8850-311CC3F52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53" y="144071"/>
            <a:ext cx="1560693" cy="6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D3DD0CC2-C4FE-4461-AA6D-3623868CF8E6}"/>
              </a:ext>
            </a:extLst>
          </p:cNvPr>
          <p:cNvSpPr txBox="1"/>
          <p:nvPr/>
        </p:nvSpPr>
        <p:spPr>
          <a:xfrm>
            <a:off x="5036566" y="4271520"/>
            <a:ext cx="3620805" cy="253916"/>
          </a:xfrm>
          <a:custGeom>
            <a:avLst/>
            <a:gdLst>
              <a:gd name="connsiteX0" fmla="*/ 0 w 3620805"/>
              <a:gd name="connsiteY0" fmla="*/ 0 h 253916"/>
              <a:gd name="connsiteX1" fmla="*/ 3620805 w 3620805"/>
              <a:gd name="connsiteY1" fmla="*/ 0 h 253916"/>
              <a:gd name="connsiteX2" fmla="*/ 3620805 w 3620805"/>
              <a:gd name="connsiteY2" fmla="*/ 253916 h 253916"/>
              <a:gd name="connsiteX3" fmla="*/ 0 w 3620805"/>
              <a:gd name="connsiteY3" fmla="*/ 253916 h 253916"/>
              <a:gd name="connsiteX4" fmla="*/ 0 w 3620805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0805" h="253916" extrusionOk="0">
                <a:moveTo>
                  <a:pt x="0" y="0"/>
                </a:moveTo>
                <a:cubicBezTo>
                  <a:pt x="1517312" y="-66832"/>
                  <a:pt x="1882229" y="-76026"/>
                  <a:pt x="3620805" y="0"/>
                </a:cubicBezTo>
                <a:cubicBezTo>
                  <a:pt x="3609439" y="108724"/>
                  <a:pt x="3616424" y="213218"/>
                  <a:pt x="3620805" y="253916"/>
                </a:cubicBezTo>
                <a:cubicBezTo>
                  <a:pt x="2719940" y="189490"/>
                  <a:pt x="1131939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La devolución se registra hacia el almacén CENTRAL 0101</a:t>
            </a:r>
          </a:p>
        </p:txBody>
      </p:sp>
      <p:sp>
        <p:nvSpPr>
          <p:cNvPr id="29" name="Diagrama de flujo: proceso 28">
            <a:extLst>
              <a:ext uri="{FF2B5EF4-FFF2-40B4-BE49-F238E27FC236}">
                <a16:creationId xmlns:a16="http://schemas.microsoft.com/office/drawing/2014/main" id="{A2852E7E-E2DD-4E6C-84DB-79C2BEB3FE84}"/>
              </a:ext>
            </a:extLst>
          </p:cNvPr>
          <p:cNvSpPr/>
          <p:nvPr/>
        </p:nvSpPr>
        <p:spPr>
          <a:xfrm>
            <a:off x="5843882" y="1397025"/>
            <a:ext cx="2333682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Reposición (801)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9E304AB0-FD6C-40CE-9F61-8393FCB5C465}"/>
              </a:ext>
            </a:extLst>
          </p:cNvPr>
          <p:cNvCxnSpPr>
            <a:cxnSpLocks/>
            <a:stCxn id="41" idx="0"/>
            <a:endCxn id="29" idx="2"/>
          </p:cNvCxnSpPr>
          <p:nvPr/>
        </p:nvCxnSpPr>
        <p:spPr>
          <a:xfrm flipV="1">
            <a:off x="6997365" y="2009673"/>
            <a:ext cx="13358" cy="78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37D8778-5C69-43C0-B715-9D788C04B356}"/>
              </a:ext>
            </a:extLst>
          </p:cNvPr>
          <p:cNvSpPr txBox="1"/>
          <p:nvPr/>
        </p:nvSpPr>
        <p:spPr>
          <a:xfrm>
            <a:off x="5633958" y="1164068"/>
            <a:ext cx="2773147" cy="253916"/>
          </a:xfrm>
          <a:custGeom>
            <a:avLst/>
            <a:gdLst>
              <a:gd name="connsiteX0" fmla="*/ 0 w 2773147"/>
              <a:gd name="connsiteY0" fmla="*/ 0 h 253916"/>
              <a:gd name="connsiteX1" fmla="*/ 2773147 w 2773147"/>
              <a:gd name="connsiteY1" fmla="*/ 0 h 253916"/>
              <a:gd name="connsiteX2" fmla="*/ 2773147 w 2773147"/>
              <a:gd name="connsiteY2" fmla="*/ 253916 h 253916"/>
              <a:gd name="connsiteX3" fmla="*/ 0 w 2773147"/>
              <a:gd name="connsiteY3" fmla="*/ 253916 h 253916"/>
              <a:gd name="connsiteX4" fmla="*/ 0 w 2773147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3147" h="253916" extrusionOk="0">
                <a:moveTo>
                  <a:pt x="0" y="0"/>
                </a:moveTo>
                <a:cubicBezTo>
                  <a:pt x="1074804" y="-66832"/>
                  <a:pt x="2215030" y="-76026"/>
                  <a:pt x="2773147" y="0"/>
                </a:cubicBezTo>
                <a:cubicBezTo>
                  <a:pt x="2761781" y="108724"/>
                  <a:pt x="2768766" y="213218"/>
                  <a:pt x="2773147" y="253916"/>
                </a:cubicBezTo>
                <a:cubicBezTo>
                  <a:pt x="1609777" y="189490"/>
                  <a:pt x="1113366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Transferencia desde Almacen 0101 o 0199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31CA651-AE22-418B-B8E2-2D3F6BD224AC}"/>
              </a:ext>
            </a:extLst>
          </p:cNvPr>
          <p:cNvSpPr txBox="1"/>
          <p:nvPr/>
        </p:nvSpPr>
        <p:spPr>
          <a:xfrm>
            <a:off x="881079" y="2470992"/>
            <a:ext cx="3851365" cy="253916"/>
          </a:xfrm>
          <a:custGeom>
            <a:avLst/>
            <a:gdLst>
              <a:gd name="connsiteX0" fmla="*/ 0 w 3851365"/>
              <a:gd name="connsiteY0" fmla="*/ 0 h 253916"/>
              <a:gd name="connsiteX1" fmla="*/ 3851365 w 3851365"/>
              <a:gd name="connsiteY1" fmla="*/ 0 h 253916"/>
              <a:gd name="connsiteX2" fmla="*/ 3851365 w 3851365"/>
              <a:gd name="connsiteY2" fmla="*/ 253916 h 253916"/>
              <a:gd name="connsiteX3" fmla="*/ 0 w 3851365"/>
              <a:gd name="connsiteY3" fmla="*/ 253916 h 253916"/>
              <a:gd name="connsiteX4" fmla="*/ 0 w 3851365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1365" h="253916" extrusionOk="0">
                <a:moveTo>
                  <a:pt x="0" y="0"/>
                </a:moveTo>
                <a:cubicBezTo>
                  <a:pt x="1705679" y="-66832"/>
                  <a:pt x="2790996" y="-76026"/>
                  <a:pt x="3851365" y="0"/>
                </a:cubicBezTo>
                <a:cubicBezTo>
                  <a:pt x="3839999" y="108724"/>
                  <a:pt x="3846984" y="213218"/>
                  <a:pt x="3851365" y="253916"/>
                </a:cubicBezTo>
                <a:cubicBezTo>
                  <a:pt x="1988355" y="189490"/>
                  <a:pt x="1356234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Movimientos se realizan en el almacén de CONSIGNACION</a:t>
            </a:r>
          </a:p>
        </p:txBody>
      </p:sp>
    </p:spTree>
    <p:extLst>
      <p:ext uri="{BB962C8B-B14F-4D97-AF65-F5344CB8AC3E}">
        <p14:creationId xmlns:p14="http://schemas.microsoft.com/office/powerpoint/2010/main" val="194081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65E0E5C0-0D8E-4994-B851-6F3D23330C6A}"/>
              </a:ext>
            </a:extLst>
          </p:cNvPr>
          <p:cNvSpPr/>
          <p:nvPr/>
        </p:nvSpPr>
        <p:spPr>
          <a:xfrm>
            <a:off x="2231472" y="3133886"/>
            <a:ext cx="2116195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Genera Cotización x regularizar</a:t>
            </a:r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0A388C9A-C831-40BB-9CDB-8AB53E72587B}"/>
              </a:ext>
            </a:extLst>
          </p:cNvPr>
          <p:cNvSpPr/>
          <p:nvPr/>
        </p:nvSpPr>
        <p:spPr>
          <a:xfrm>
            <a:off x="5478134" y="5719422"/>
            <a:ext cx="1518407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Confirmación</a:t>
            </a:r>
          </a:p>
          <a:p>
            <a:pPr algn="ctr"/>
            <a:r>
              <a:rPr lang="es-PE" dirty="0"/>
              <a:t>(804)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D9942B26-A504-4E9F-8831-2293174291A7}"/>
              </a:ext>
            </a:extLst>
          </p:cNvPr>
          <p:cNvCxnSpPr>
            <a:cxnSpLocks/>
            <a:stCxn id="33" idx="2"/>
            <a:endCxn id="5" idx="0"/>
          </p:cNvCxnSpPr>
          <p:nvPr/>
        </p:nvCxnSpPr>
        <p:spPr>
          <a:xfrm rot="5400000">
            <a:off x="2847077" y="2684089"/>
            <a:ext cx="892290" cy="7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ítulo 1">
            <a:extLst>
              <a:ext uri="{FF2B5EF4-FFF2-40B4-BE49-F238E27FC236}">
                <a16:creationId xmlns:a16="http://schemas.microsoft.com/office/drawing/2014/main" id="{AF23F8E5-7D2D-45D5-A911-C5E06ED5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942" y="151191"/>
            <a:ext cx="6890857" cy="670051"/>
          </a:xfrm>
        </p:spPr>
        <p:txBody>
          <a:bodyPr>
            <a:normAutofit fontScale="90000"/>
          </a:bodyPr>
          <a:lstStyle/>
          <a:p>
            <a:pPr algn="ctr"/>
            <a:r>
              <a:rPr lang="es-PE" b="1" dirty="0"/>
              <a:t>Atención de Cirugías con Cotización x Regularizar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A5B9B92F-98DD-4B16-8025-702FA1D97B78}"/>
              </a:ext>
            </a:extLst>
          </p:cNvPr>
          <p:cNvSpPr txBox="1"/>
          <p:nvPr/>
        </p:nvSpPr>
        <p:spPr>
          <a:xfrm>
            <a:off x="7966098" y="4385737"/>
            <a:ext cx="1953510" cy="415498"/>
          </a:xfrm>
          <a:custGeom>
            <a:avLst/>
            <a:gdLst>
              <a:gd name="connsiteX0" fmla="*/ 0 w 1953510"/>
              <a:gd name="connsiteY0" fmla="*/ 0 h 415498"/>
              <a:gd name="connsiteX1" fmla="*/ 1953510 w 1953510"/>
              <a:gd name="connsiteY1" fmla="*/ 0 h 415498"/>
              <a:gd name="connsiteX2" fmla="*/ 1953510 w 1953510"/>
              <a:gd name="connsiteY2" fmla="*/ 415498 h 415498"/>
              <a:gd name="connsiteX3" fmla="*/ 0 w 1953510"/>
              <a:gd name="connsiteY3" fmla="*/ 415498 h 415498"/>
              <a:gd name="connsiteX4" fmla="*/ 0 w 1953510"/>
              <a:gd name="connsiteY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510" h="415498" extrusionOk="0">
                <a:moveTo>
                  <a:pt x="0" y="0"/>
                </a:moveTo>
                <a:cubicBezTo>
                  <a:pt x="464869" y="-66832"/>
                  <a:pt x="1351493" y="-76026"/>
                  <a:pt x="1953510" y="0"/>
                </a:cubicBezTo>
                <a:cubicBezTo>
                  <a:pt x="1929399" y="117827"/>
                  <a:pt x="1966753" y="299282"/>
                  <a:pt x="1953510" y="415498"/>
                </a:cubicBezTo>
                <a:cubicBezTo>
                  <a:pt x="1110257" y="351072"/>
                  <a:pt x="380284" y="435224"/>
                  <a:pt x="0" y="415498"/>
                </a:cubicBezTo>
                <a:cubicBezTo>
                  <a:pt x="-29636" y="252069"/>
                  <a:pt x="23904" y="829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Sigue con los pasos del proceso de atención de ventas de cirugía</a:t>
            </a:r>
          </a:p>
        </p:txBody>
      </p:sp>
      <p:sp>
        <p:nvSpPr>
          <p:cNvPr id="33" name="Diagrama de flujo: entrada manual 32">
            <a:extLst>
              <a:ext uri="{FF2B5EF4-FFF2-40B4-BE49-F238E27FC236}">
                <a16:creationId xmlns:a16="http://schemas.microsoft.com/office/drawing/2014/main" id="{792B29C9-55F3-4D7E-B4C9-7A65487DEB61}"/>
              </a:ext>
            </a:extLst>
          </p:cNvPr>
          <p:cNvSpPr/>
          <p:nvPr/>
        </p:nvSpPr>
        <p:spPr>
          <a:xfrm>
            <a:off x="2390863" y="1438551"/>
            <a:ext cx="1812022" cy="80304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Correo/Aviso para Atención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CE46D9A-F833-41A7-BAAD-E4D539BAAB74}"/>
              </a:ext>
            </a:extLst>
          </p:cNvPr>
          <p:cNvSpPr txBox="1"/>
          <p:nvPr/>
        </p:nvSpPr>
        <p:spPr>
          <a:xfrm>
            <a:off x="4186457" y="1845132"/>
            <a:ext cx="3212982" cy="253916"/>
          </a:xfrm>
          <a:custGeom>
            <a:avLst/>
            <a:gdLst>
              <a:gd name="connsiteX0" fmla="*/ 0 w 3212982"/>
              <a:gd name="connsiteY0" fmla="*/ 0 h 253916"/>
              <a:gd name="connsiteX1" fmla="*/ 3212982 w 3212982"/>
              <a:gd name="connsiteY1" fmla="*/ 0 h 253916"/>
              <a:gd name="connsiteX2" fmla="*/ 3212982 w 3212982"/>
              <a:gd name="connsiteY2" fmla="*/ 253916 h 253916"/>
              <a:gd name="connsiteX3" fmla="*/ 0 w 3212982"/>
              <a:gd name="connsiteY3" fmla="*/ 253916 h 253916"/>
              <a:gd name="connsiteX4" fmla="*/ 0 w 3212982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2982" h="253916" extrusionOk="0">
                <a:moveTo>
                  <a:pt x="0" y="0"/>
                </a:moveTo>
                <a:cubicBezTo>
                  <a:pt x="574899" y="-66832"/>
                  <a:pt x="1945021" y="-76026"/>
                  <a:pt x="3212982" y="0"/>
                </a:cubicBezTo>
                <a:cubicBezTo>
                  <a:pt x="3201616" y="108724"/>
                  <a:pt x="3208601" y="213218"/>
                  <a:pt x="3212982" y="253916"/>
                </a:cubicBezTo>
                <a:cubicBezTo>
                  <a:pt x="1901065" y="189490"/>
                  <a:pt x="1241141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(*) El representante envía EMAIL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46D4B237-78D0-4904-9EA5-443E3A5487A1}"/>
              </a:ext>
            </a:extLst>
          </p:cNvPr>
          <p:cNvSpPr txBox="1"/>
          <p:nvPr/>
        </p:nvSpPr>
        <p:spPr>
          <a:xfrm>
            <a:off x="8797807" y="4372274"/>
            <a:ext cx="320587" cy="253916"/>
          </a:xfrm>
          <a:custGeom>
            <a:avLst/>
            <a:gdLst>
              <a:gd name="connsiteX0" fmla="*/ 0 w 320587"/>
              <a:gd name="connsiteY0" fmla="*/ 0 h 253916"/>
              <a:gd name="connsiteX1" fmla="*/ 320587 w 320587"/>
              <a:gd name="connsiteY1" fmla="*/ 0 h 253916"/>
              <a:gd name="connsiteX2" fmla="*/ 320587 w 320587"/>
              <a:gd name="connsiteY2" fmla="*/ 253916 h 253916"/>
              <a:gd name="connsiteX3" fmla="*/ 0 w 320587"/>
              <a:gd name="connsiteY3" fmla="*/ 253916 h 253916"/>
              <a:gd name="connsiteX4" fmla="*/ 0 w 320587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87" h="253916" extrusionOk="0">
                <a:moveTo>
                  <a:pt x="0" y="0"/>
                </a:moveTo>
                <a:cubicBezTo>
                  <a:pt x="120607" y="-7024"/>
                  <a:pt x="178860" y="25173"/>
                  <a:pt x="320587" y="0"/>
                </a:cubicBezTo>
                <a:cubicBezTo>
                  <a:pt x="309221" y="108724"/>
                  <a:pt x="316206" y="213218"/>
                  <a:pt x="320587" y="253916"/>
                </a:cubicBezTo>
                <a:cubicBezTo>
                  <a:pt x="161816" y="262327"/>
                  <a:pt x="65544" y="267753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I</a:t>
            </a:r>
          </a:p>
        </p:txBody>
      </p:sp>
      <p:pic>
        <p:nvPicPr>
          <p:cNvPr id="118" name="Picture 2" descr="D:\HelpDesk_SAC\TraumaSolutions\00 Gestion de Proyecto\02 Inicio\logo.png">
            <a:extLst>
              <a:ext uri="{FF2B5EF4-FFF2-40B4-BE49-F238E27FC236}">
                <a16:creationId xmlns:a16="http://schemas.microsoft.com/office/drawing/2014/main" id="{24F0D85D-1CC0-4FDE-8850-311CC3F52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53" y="144071"/>
            <a:ext cx="1560693" cy="6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D31CA651-AE22-418B-B8E2-2D3F6BD224AC}"/>
              </a:ext>
            </a:extLst>
          </p:cNvPr>
          <p:cNvSpPr txBox="1"/>
          <p:nvPr/>
        </p:nvSpPr>
        <p:spPr>
          <a:xfrm>
            <a:off x="1626769" y="2802492"/>
            <a:ext cx="3851365" cy="253916"/>
          </a:xfrm>
          <a:custGeom>
            <a:avLst/>
            <a:gdLst>
              <a:gd name="connsiteX0" fmla="*/ 0 w 3851365"/>
              <a:gd name="connsiteY0" fmla="*/ 0 h 253916"/>
              <a:gd name="connsiteX1" fmla="*/ 3851365 w 3851365"/>
              <a:gd name="connsiteY1" fmla="*/ 0 h 253916"/>
              <a:gd name="connsiteX2" fmla="*/ 3851365 w 3851365"/>
              <a:gd name="connsiteY2" fmla="*/ 253916 h 253916"/>
              <a:gd name="connsiteX3" fmla="*/ 0 w 3851365"/>
              <a:gd name="connsiteY3" fmla="*/ 253916 h 253916"/>
              <a:gd name="connsiteX4" fmla="*/ 0 w 3851365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1365" h="253916" extrusionOk="0">
                <a:moveTo>
                  <a:pt x="0" y="0"/>
                </a:moveTo>
                <a:cubicBezTo>
                  <a:pt x="1705679" y="-66832"/>
                  <a:pt x="2790996" y="-76026"/>
                  <a:pt x="3851365" y="0"/>
                </a:cubicBezTo>
                <a:cubicBezTo>
                  <a:pt x="3839999" y="108724"/>
                  <a:pt x="3846984" y="213218"/>
                  <a:pt x="3851365" y="253916"/>
                </a:cubicBezTo>
                <a:cubicBezTo>
                  <a:pt x="1988355" y="189490"/>
                  <a:pt x="1356234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Movimientos se realizan en el almacén de CONSIGNACION</a:t>
            </a:r>
          </a:p>
        </p:txBody>
      </p:sp>
      <p:sp>
        <p:nvSpPr>
          <p:cNvPr id="37" name="Diagrama de flujo: proceso 36">
            <a:extLst>
              <a:ext uri="{FF2B5EF4-FFF2-40B4-BE49-F238E27FC236}">
                <a16:creationId xmlns:a16="http://schemas.microsoft.com/office/drawing/2014/main" id="{90927AD0-63E7-47DC-848E-AA24DDF0CE8B}"/>
              </a:ext>
            </a:extLst>
          </p:cNvPr>
          <p:cNvSpPr/>
          <p:nvPr/>
        </p:nvSpPr>
        <p:spPr>
          <a:xfrm>
            <a:off x="2204580" y="4340114"/>
            <a:ext cx="2160899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Despacho (803)</a:t>
            </a:r>
          </a:p>
        </p:txBody>
      </p:sp>
      <p:sp>
        <p:nvSpPr>
          <p:cNvPr id="47" name="Diagrama de flujo: proceso 46">
            <a:extLst>
              <a:ext uri="{FF2B5EF4-FFF2-40B4-BE49-F238E27FC236}">
                <a16:creationId xmlns:a16="http://schemas.microsoft.com/office/drawing/2014/main" id="{DA9808C5-69AD-45F2-9DFF-AD43FE7E7D99}"/>
              </a:ext>
            </a:extLst>
          </p:cNvPr>
          <p:cNvSpPr/>
          <p:nvPr/>
        </p:nvSpPr>
        <p:spPr>
          <a:xfrm>
            <a:off x="2249284" y="5616873"/>
            <a:ext cx="2116195" cy="86781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Actualización de Cotización por Regularizar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2B26D1F-F09A-42DF-8C88-7AA0927CA31E}"/>
              </a:ext>
            </a:extLst>
          </p:cNvPr>
          <p:cNvCxnSpPr>
            <a:stCxn id="5" idx="2"/>
            <a:endCxn id="37" idx="0"/>
          </p:cNvCxnSpPr>
          <p:nvPr/>
        </p:nvCxnSpPr>
        <p:spPr>
          <a:xfrm flipH="1">
            <a:off x="3285030" y="3746534"/>
            <a:ext cx="4540" cy="59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800E889-5A2F-44AF-978F-9B299B588E6D}"/>
              </a:ext>
            </a:extLst>
          </p:cNvPr>
          <p:cNvCxnSpPr>
            <a:cxnSpLocks/>
            <a:stCxn id="37" idx="2"/>
            <a:endCxn id="47" idx="0"/>
          </p:cNvCxnSpPr>
          <p:nvPr/>
        </p:nvCxnSpPr>
        <p:spPr>
          <a:xfrm>
            <a:off x="3285030" y="4952762"/>
            <a:ext cx="22352" cy="66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82EB8E5-6FB4-4605-B274-CF47BEF1B43C}"/>
              </a:ext>
            </a:extLst>
          </p:cNvPr>
          <p:cNvCxnSpPr>
            <a:stCxn id="47" idx="3"/>
            <a:endCxn id="6" idx="1"/>
          </p:cNvCxnSpPr>
          <p:nvPr/>
        </p:nvCxnSpPr>
        <p:spPr>
          <a:xfrm flipV="1">
            <a:off x="4365479" y="6025746"/>
            <a:ext cx="1112655" cy="2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grama de flujo: documento 59">
            <a:extLst>
              <a:ext uri="{FF2B5EF4-FFF2-40B4-BE49-F238E27FC236}">
                <a16:creationId xmlns:a16="http://schemas.microsoft.com/office/drawing/2014/main" id="{45CB5C15-AAC8-423E-B5A2-570EE955AE40}"/>
              </a:ext>
            </a:extLst>
          </p:cNvPr>
          <p:cNvSpPr/>
          <p:nvPr/>
        </p:nvSpPr>
        <p:spPr>
          <a:xfrm>
            <a:off x="5478134" y="4315545"/>
            <a:ext cx="1518407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Consumo Inicial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6FB4DBC-A178-498E-89A0-8EDC201BCC0F}"/>
              </a:ext>
            </a:extLst>
          </p:cNvPr>
          <p:cNvCxnSpPr>
            <a:stCxn id="6" idx="0"/>
            <a:endCxn id="60" idx="2"/>
          </p:cNvCxnSpPr>
          <p:nvPr/>
        </p:nvCxnSpPr>
        <p:spPr>
          <a:xfrm flipV="1">
            <a:off x="6237338" y="4887690"/>
            <a:ext cx="0" cy="83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47E7DDC-B578-47F0-9152-BC3239355CAB}"/>
              </a:ext>
            </a:extLst>
          </p:cNvPr>
          <p:cNvCxnSpPr>
            <a:stCxn id="60" idx="3"/>
            <a:endCxn id="104" idx="1"/>
          </p:cNvCxnSpPr>
          <p:nvPr/>
        </p:nvCxnSpPr>
        <p:spPr>
          <a:xfrm flipV="1">
            <a:off x="6996541" y="4593486"/>
            <a:ext cx="969557" cy="2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75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61A77-813D-4841-BF5D-EC849339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Identificación</a:t>
            </a:r>
            <a:r>
              <a:rPr lang="en-US" dirty="0"/>
              <a:t> de </a:t>
            </a:r>
            <a:r>
              <a:rPr lang="en-US" dirty="0" err="1"/>
              <a:t>Procesos</a:t>
            </a:r>
            <a:r>
              <a:rPr lang="en-US" dirty="0"/>
              <a:t> </a:t>
            </a:r>
            <a:r>
              <a:rPr lang="en-US" dirty="0" err="1"/>
              <a:t>Almacén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1A58B-0D50-4ED5-9C1B-32B85EA29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sz="2000" dirty="0"/>
              <a:t>Compras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000" dirty="0"/>
              <a:t>Atención Cirugías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000" dirty="0"/>
              <a:t>Atención Ventas y Canjes</a:t>
            </a:r>
          </a:p>
          <a:p>
            <a:endParaRPr lang="es-PE" dirty="0"/>
          </a:p>
          <a:p>
            <a:endParaRPr lang="es-PE" dirty="0"/>
          </a:p>
          <a:p>
            <a:pPr marL="0" indent="0">
              <a:buNone/>
            </a:pPr>
            <a:r>
              <a:rPr lang="es-PE" sz="2000" dirty="0"/>
              <a:t>(*) Otros Movimientos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E8C925D-A5B8-4ACD-9B0B-C5FAD8D4C6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573477"/>
              </p:ext>
            </p:extLst>
          </p:nvPr>
        </p:nvGraphicFramePr>
        <p:xfrm>
          <a:off x="4699699" y="1690688"/>
          <a:ext cx="6348602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727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ocumento 3">
            <a:extLst>
              <a:ext uri="{FF2B5EF4-FFF2-40B4-BE49-F238E27FC236}">
                <a16:creationId xmlns:a16="http://schemas.microsoft.com/office/drawing/2014/main" id="{4359C071-DB9E-4565-8F7F-699C1A68EFDA}"/>
              </a:ext>
            </a:extLst>
          </p:cNvPr>
          <p:cNvSpPr/>
          <p:nvPr/>
        </p:nvSpPr>
        <p:spPr>
          <a:xfrm>
            <a:off x="653642" y="1361406"/>
            <a:ext cx="151840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Back </a:t>
            </a:r>
            <a:r>
              <a:rPr lang="es-PE" dirty="0" err="1"/>
              <a:t>Order</a:t>
            </a:r>
            <a:endParaRPr lang="es-PE" dirty="0"/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65E0E5C0-0D8E-4994-B851-6F3D23330C6A}"/>
              </a:ext>
            </a:extLst>
          </p:cNvPr>
          <p:cNvSpPr/>
          <p:nvPr/>
        </p:nvSpPr>
        <p:spPr>
          <a:xfrm>
            <a:off x="4468885" y="1336999"/>
            <a:ext cx="1518407" cy="6126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Emisión de OC</a:t>
            </a:r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0A388C9A-C831-40BB-9CDB-8AB53E72587B}"/>
              </a:ext>
            </a:extLst>
          </p:cNvPr>
          <p:cNvSpPr/>
          <p:nvPr/>
        </p:nvSpPr>
        <p:spPr>
          <a:xfrm>
            <a:off x="653641" y="3310807"/>
            <a:ext cx="1518407" cy="612648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Generación de Back </a:t>
            </a:r>
            <a:r>
              <a:rPr lang="es-PE" dirty="0" err="1"/>
              <a:t>Order</a:t>
            </a:r>
            <a:endParaRPr lang="es-PE" dirty="0"/>
          </a:p>
        </p:txBody>
      </p:sp>
      <p:sp>
        <p:nvSpPr>
          <p:cNvPr id="8" name="Diagrama de flujo: documento 7">
            <a:extLst>
              <a:ext uri="{FF2B5EF4-FFF2-40B4-BE49-F238E27FC236}">
                <a16:creationId xmlns:a16="http://schemas.microsoft.com/office/drawing/2014/main" id="{52054E48-766B-4E93-A4EE-EABAD3C694CE}"/>
              </a:ext>
            </a:extLst>
          </p:cNvPr>
          <p:cNvSpPr/>
          <p:nvPr/>
        </p:nvSpPr>
        <p:spPr>
          <a:xfrm>
            <a:off x="9650834" y="2816352"/>
            <a:ext cx="151840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Invoice</a:t>
            </a:r>
            <a:endParaRPr lang="es-PE" dirty="0"/>
          </a:p>
        </p:txBody>
      </p:sp>
      <p:sp>
        <p:nvSpPr>
          <p:cNvPr id="36" name="Diagrama de flujo: documento 35">
            <a:extLst>
              <a:ext uri="{FF2B5EF4-FFF2-40B4-BE49-F238E27FC236}">
                <a16:creationId xmlns:a16="http://schemas.microsoft.com/office/drawing/2014/main" id="{DCEFD21E-C3DB-4068-9361-5A06AFC35EC8}"/>
              </a:ext>
            </a:extLst>
          </p:cNvPr>
          <p:cNvSpPr/>
          <p:nvPr/>
        </p:nvSpPr>
        <p:spPr>
          <a:xfrm>
            <a:off x="9650834" y="1433685"/>
            <a:ext cx="151840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OC - Pedido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AF23F8E5-7D2D-45D5-A911-C5E06ED5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191"/>
            <a:ext cx="10515600" cy="670051"/>
          </a:xfrm>
        </p:spPr>
        <p:txBody>
          <a:bodyPr>
            <a:normAutofit fontScale="90000"/>
          </a:bodyPr>
          <a:lstStyle/>
          <a:p>
            <a:pPr algn="ctr"/>
            <a:r>
              <a:rPr lang="es-PE" b="1" dirty="0"/>
              <a:t>Compras – Importación</a:t>
            </a:r>
          </a:p>
        </p:txBody>
      </p:sp>
      <p:sp>
        <p:nvSpPr>
          <p:cNvPr id="53" name="Diagrama de flujo: documento 52">
            <a:extLst>
              <a:ext uri="{FF2B5EF4-FFF2-40B4-BE49-F238E27FC236}">
                <a16:creationId xmlns:a16="http://schemas.microsoft.com/office/drawing/2014/main" id="{12B67A94-4154-4D96-BD5C-06CDE7F8584E}"/>
              </a:ext>
            </a:extLst>
          </p:cNvPr>
          <p:cNvSpPr/>
          <p:nvPr/>
        </p:nvSpPr>
        <p:spPr>
          <a:xfrm>
            <a:off x="4468885" y="4220725"/>
            <a:ext cx="1518407" cy="612648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Parte Ingreso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7513421-C1D4-4F11-B46E-6B7D772D13A2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412845" y="1933551"/>
            <a:ext cx="1" cy="137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CAA8FC5-0C7E-45BF-A2DB-34A076FBF8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72049" y="1643323"/>
            <a:ext cx="2296836" cy="2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8631D66-7675-49A6-9E94-ED83107FCA59}"/>
              </a:ext>
            </a:extLst>
          </p:cNvPr>
          <p:cNvCxnSpPr>
            <a:stCxn id="5" idx="3"/>
            <a:endCxn id="36" idx="1"/>
          </p:cNvCxnSpPr>
          <p:nvPr/>
        </p:nvCxnSpPr>
        <p:spPr>
          <a:xfrm>
            <a:off x="5987292" y="1643323"/>
            <a:ext cx="3663542" cy="9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grama de flujo: proceso 36">
            <a:extLst>
              <a:ext uri="{FF2B5EF4-FFF2-40B4-BE49-F238E27FC236}">
                <a16:creationId xmlns:a16="http://schemas.microsoft.com/office/drawing/2014/main" id="{4EF4B11B-ED4B-43BD-BD30-F22D27309ACD}"/>
              </a:ext>
            </a:extLst>
          </p:cNvPr>
          <p:cNvSpPr/>
          <p:nvPr/>
        </p:nvSpPr>
        <p:spPr>
          <a:xfrm>
            <a:off x="4468885" y="2890022"/>
            <a:ext cx="1518407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Ingreso OC</a:t>
            </a:r>
          </a:p>
          <a:p>
            <a:pPr algn="ctr"/>
            <a:r>
              <a:rPr lang="es-PE" dirty="0"/>
              <a:t>(102)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8A8344E-845C-4A50-A431-9514EDFFDED3}"/>
              </a:ext>
            </a:extLst>
          </p:cNvPr>
          <p:cNvCxnSpPr>
            <a:stCxn id="8" idx="1"/>
            <a:endCxn id="37" idx="3"/>
          </p:cNvCxnSpPr>
          <p:nvPr/>
        </p:nvCxnSpPr>
        <p:spPr>
          <a:xfrm flipH="1">
            <a:off x="5987292" y="3122676"/>
            <a:ext cx="3663542" cy="7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a de flujo: datos 23">
            <a:extLst>
              <a:ext uri="{FF2B5EF4-FFF2-40B4-BE49-F238E27FC236}">
                <a16:creationId xmlns:a16="http://schemas.microsoft.com/office/drawing/2014/main" id="{66B8AAC3-0ECF-4B28-BA0A-2475D81E7F7B}"/>
              </a:ext>
            </a:extLst>
          </p:cNvPr>
          <p:cNvSpPr/>
          <p:nvPr/>
        </p:nvSpPr>
        <p:spPr>
          <a:xfrm>
            <a:off x="2228629" y="5229012"/>
            <a:ext cx="1388106" cy="93956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Stock</a:t>
            </a:r>
          </a:p>
        </p:txBody>
      </p:sp>
      <p:sp>
        <p:nvSpPr>
          <p:cNvPr id="41" name="Diagrama de flujo: datos 40">
            <a:extLst>
              <a:ext uri="{FF2B5EF4-FFF2-40B4-BE49-F238E27FC236}">
                <a16:creationId xmlns:a16="http://schemas.microsoft.com/office/drawing/2014/main" id="{6FD7AA16-8E6F-434B-A295-538F3583F614}"/>
              </a:ext>
            </a:extLst>
          </p:cNvPr>
          <p:cNvSpPr/>
          <p:nvPr/>
        </p:nvSpPr>
        <p:spPr>
          <a:xfrm>
            <a:off x="-43867" y="4611370"/>
            <a:ext cx="1388106" cy="46978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Ventas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A961689-A022-4DB0-9BD0-2E2DC18397DC}"/>
              </a:ext>
            </a:extLst>
          </p:cNvPr>
          <p:cNvCxnSpPr>
            <a:cxnSpLocks/>
            <a:stCxn id="41" idx="0"/>
            <a:endCxn id="6" idx="2"/>
          </p:cNvCxnSpPr>
          <p:nvPr/>
        </p:nvCxnSpPr>
        <p:spPr>
          <a:xfrm flipV="1">
            <a:off x="788997" y="3923455"/>
            <a:ext cx="623848" cy="68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4E89426-682B-4A2D-8F84-C899BD8BCFDC}"/>
              </a:ext>
            </a:extLst>
          </p:cNvPr>
          <p:cNvCxnSpPr>
            <a:stCxn id="24" idx="1"/>
            <a:endCxn id="6" idx="2"/>
          </p:cNvCxnSpPr>
          <p:nvPr/>
        </p:nvCxnSpPr>
        <p:spPr>
          <a:xfrm flipH="1" flipV="1">
            <a:off x="1412845" y="3923455"/>
            <a:ext cx="1509837" cy="130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E43683F-A2B2-4FE4-AA34-CF29C641CFCF}"/>
              </a:ext>
            </a:extLst>
          </p:cNvPr>
          <p:cNvCxnSpPr>
            <a:stCxn id="37" idx="1"/>
            <a:endCxn id="24" idx="0"/>
          </p:cNvCxnSpPr>
          <p:nvPr/>
        </p:nvCxnSpPr>
        <p:spPr>
          <a:xfrm flipH="1">
            <a:off x="3061493" y="3196346"/>
            <a:ext cx="1407392" cy="203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grama de flujo: proceso 48">
            <a:extLst>
              <a:ext uri="{FF2B5EF4-FFF2-40B4-BE49-F238E27FC236}">
                <a16:creationId xmlns:a16="http://schemas.microsoft.com/office/drawing/2014/main" id="{8D143923-1D83-4EF7-ABCD-E067B7AD1CCC}"/>
              </a:ext>
            </a:extLst>
          </p:cNvPr>
          <p:cNvSpPr/>
          <p:nvPr/>
        </p:nvSpPr>
        <p:spPr>
          <a:xfrm>
            <a:off x="9650833" y="4250464"/>
            <a:ext cx="1518407" cy="6126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Registro DUA</a:t>
            </a:r>
          </a:p>
          <a:p>
            <a:pPr algn="ctr"/>
            <a:r>
              <a:rPr lang="es-PE" dirty="0"/>
              <a:t>(Finanzas)</a:t>
            </a:r>
          </a:p>
        </p:txBody>
      </p:sp>
      <p:sp>
        <p:nvSpPr>
          <p:cNvPr id="51" name="Diagrama de flujo: datos 50">
            <a:extLst>
              <a:ext uri="{FF2B5EF4-FFF2-40B4-BE49-F238E27FC236}">
                <a16:creationId xmlns:a16="http://schemas.microsoft.com/office/drawing/2014/main" id="{5C45602B-958D-4E31-A1D8-E784FE5B40AE}"/>
              </a:ext>
            </a:extLst>
          </p:cNvPr>
          <p:cNvSpPr/>
          <p:nvPr/>
        </p:nvSpPr>
        <p:spPr>
          <a:xfrm>
            <a:off x="6574304" y="5214793"/>
            <a:ext cx="2145351" cy="93956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Stock</a:t>
            </a:r>
          </a:p>
          <a:p>
            <a:pPr algn="ctr"/>
            <a:r>
              <a:rPr lang="es-PE" dirty="0"/>
              <a:t>Valorizado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B28790B-A97A-4DFB-948B-FC09DABA57A5}"/>
              </a:ext>
            </a:extLst>
          </p:cNvPr>
          <p:cNvCxnSpPr>
            <a:stCxn id="24" idx="5"/>
            <a:endCxn id="51" idx="2"/>
          </p:cNvCxnSpPr>
          <p:nvPr/>
        </p:nvCxnSpPr>
        <p:spPr>
          <a:xfrm flipV="1">
            <a:off x="3477924" y="5684577"/>
            <a:ext cx="3310915" cy="1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97581A-6739-4F3E-A6BC-D1020924FD52}"/>
              </a:ext>
            </a:extLst>
          </p:cNvPr>
          <p:cNvCxnSpPr>
            <a:stCxn id="8" idx="2"/>
            <a:endCxn id="49" idx="0"/>
          </p:cNvCxnSpPr>
          <p:nvPr/>
        </p:nvCxnSpPr>
        <p:spPr>
          <a:xfrm flipH="1">
            <a:off x="10410037" y="3388497"/>
            <a:ext cx="1" cy="86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grama de flujo: proceso 56">
            <a:extLst>
              <a:ext uri="{FF2B5EF4-FFF2-40B4-BE49-F238E27FC236}">
                <a16:creationId xmlns:a16="http://schemas.microsoft.com/office/drawing/2014/main" id="{A91D7417-F3AB-4630-B10C-9A4BD4FB7F64}"/>
              </a:ext>
            </a:extLst>
          </p:cNvPr>
          <p:cNvSpPr/>
          <p:nvPr/>
        </p:nvSpPr>
        <p:spPr>
          <a:xfrm>
            <a:off x="7125709" y="4250464"/>
            <a:ext cx="1518407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Valorización Kardex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D60D1329-6BF6-4446-8545-7A66ABEFD20A}"/>
              </a:ext>
            </a:extLst>
          </p:cNvPr>
          <p:cNvCxnSpPr>
            <a:stCxn id="49" idx="1"/>
            <a:endCxn id="57" idx="3"/>
          </p:cNvCxnSpPr>
          <p:nvPr/>
        </p:nvCxnSpPr>
        <p:spPr>
          <a:xfrm flipH="1">
            <a:off x="8644116" y="4556788"/>
            <a:ext cx="1006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29687462-6507-4882-9F3D-CAE9CEA645CD}"/>
              </a:ext>
            </a:extLst>
          </p:cNvPr>
          <p:cNvCxnSpPr>
            <a:stCxn id="57" idx="2"/>
            <a:endCxn id="51" idx="0"/>
          </p:cNvCxnSpPr>
          <p:nvPr/>
        </p:nvCxnSpPr>
        <p:spPr>
          <a:xfrm flipH="1">
            <a:off x="7861515" y="4863112"/>
            <a:ext cx="23398" cy="35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7FBC88EC-27C3-45FC-A5F7-9268D5B2972A}"/>
              </a:ext>
            </a:extLst>
          </p:cNvPr>
          <p:cNvCxnSpPr>
            <a:stCxn id="37" idx="2"/>
            <a:endCxn id="53" idx="0"/>
          </p:cNvCxnSpPr>
          <p:nvPr/>
        </p:nvCxnSpPr>
        <p:spPr>
          <a:xfrm>
            <a:off x="5228089" y="3502670"/>
            <a:ext cx="0" cy="71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AB26168-AA3E-4AE4-B8F6-B7F404007546}"/>
              </a:ext>
            </a:extLst>
          </p:cNvPr>
          <p:cNvCxnSpPr>
            <a:stCxn id="5" idx="2"/>
            <a:endCxn id="37" idx="0"/>
          </p:cNvCxnSpPr>
          <p:nvPr/>
        </p:nvCxnSpPr>
        <p:spPr>
          <a:xfrm>
            <a:off x="5228089" y="1949647"/>
            <a:ext cx="0" cy="94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1E93F7D5-6FB3-404C-BA43-326A4B9DEED9}"/>
              </a:ext>
            </a:extLst>
          </p:cNvPr>
          <p:cNvSpPr txBox="1"/>
          <p:nvPr/>
        </p:nvSpPr>
        <p:spPr>
          <a:xfrm>
            <a:off x="5361576" y="2500071"/>
            <a:ext cx="1764133" cy="415498"/>
          </a:xfrm>
          <a:custGeom>
            <a:avLst/>
            <a:gdLst>
              <a:gd name="connsiteX0" fmla="*/ 0 w 1764133"/>
              <a:gd name="connsiteY0" fmla="*/ 0 h 415498"/>
              <a:gd name="connsiteX1" fmla="*/ 1764133 w 1764133"/>
              <a:gd name="connsiteY1" fmla="*/ 0 h 415498"/>
              <a:gd name="connsiteX2" fmla="*/ 1764133 w 1764133"/>
              <a:gd name="connsiteY2" fmla="*/ 415498 h 415498"/>
              <a:gd name="connsiteX3" fmla="*/ 0 w 1764133"/>
              <a:gd name="connsiteY3" fmla="*/ 415498 h 415498"/>
              <a:gd name="connsiteX4" fmla="*/ 0 w 1764133"/>
              <a:gd name="connsiteY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133" h="415498" extrusionOk="0">
                <a:moveTo>
                  <a:pt x="0" y="0"/>
                </a:moveTo>
                <a:cubicBezTo>
                  <a:pt x="842310" y="143870"/>
                  <a:pt x="959343" y="-147371"/>
                  <a:pt x="1764133" y="0"/>
                </a:cubicBezTo>
                <a:cubicBezTo>
                  <a:pt x="1740022" y="117827"/>
                  <a:pt x="1777376" y="299282"/>
                  <a:pt x="1764133" y="415498"/>
                </a:cubicBezTo>
                <a:cubicBezTo>
                  <a:pt x="1557252" y="485677"/>
                  <a:pt x="284383" y="466169"/>
                  <a:pt x="0" y="415498"/>
                </a:cubicBezTo>
                <a:cubicBezTo>
                  <a:pt x="-29636" y="252069"/>
                  <a:pt x="23904" y="829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(*) Parte de Ingreso es realizado por Importaciones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65AB8FC8-F102-4EB6-8B37-4365E03E2106}"/>
              </a:ext>
            </a:extLst>
          </p:cNvPr>
          <p:cNvSpPr txBox="1"/>
          <p:nvPr/>
        </p:nvSpPr>
        <p:spPr>
          <a:xfrm>
            <a:off x="4222237" y="4854100"/>
            <a:ext cx="2251920" cy="415498"/>
          </a:xfrm>
          <a:custGeom>
            <a:avLst/>
            <a:gdLst>
              <a:gd name="connsiteX0" fmla="*/ 0 w 2251920"/>
              <a:gd name="connsiteY0" fmla="*/ 0 h 415498"/>
              <a:gd name="connsiteX1" fmla="*/ 2251920 w 2251920"/>
              <a:gd name="connsiteY1" fmla="*/ 0 h 415498"/>
              <a:gd name="connsiteX2" fmla="*/ 2251920 w 2251920"/>
              <a:gd name="connsiteY2" fmla="*/ 415498 h 415498"/>
              <a:gd name="connsiteX3" fmla="*/ 0 w 2251920"/>
              <a:gd name="connsiteY3" fmla="*/ 415498 h 415498"/>
              <a:gd name="connsiteX4" fmla="*/ 0 w 2251920"/>
              <a:gd name="connsiteY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1920" h="415498" extrusionOk="0">
                <a:moveTo>
                  <a:pt x="0" y="0"/>
                </a:moveTo>
                <a:cubicBezTo>
                  <a:pt x="612972" y="-66832"/>
                  <a:pt x="1565107" y="-76026"/>
                  <a:pt x="2251920" y="0"/>
                </a:cubicBezTo>
                <a:cubicBezTo>
                  <a:pt x="2227809" y="117827"/>
                  <a:pt x="2265163" y="299282"/>
                  <a:pt x="2251920" y="415498"/>
                </a:cubicBezTo>
                <a:cubicBezTo>
                  <a:pt x="1751969" y="351072"/>
                  <a:pt x="583864" y="435224"/>
                  <a:pt x="0" y="415498"/>
                </a:cubicBezTo>
                <a:cubicBezTo>
                  <a:pt x="-29636" y="252069"/>
                  <a:pt x="23904" y="829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(*) Impresos de Parte de Ingreso son recibidos por Almacén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D719D1D-955E-4084-8B3F-ABBDE0401245}"/>
              </a:ext>
            </a:extLst>
          </p:cNvPr>
          <p:cNvSpPr txBox="1"/>
          <p:nvPr/>
        </p:nvSpPr>
        <p:spPr>
          <a:xfrm>
            <a:off x="7256233" y="3847233"/>
            <a:ext cx="1830866" cy="415498"/>
          </a:xfrm>
          <a:custGeom>
            <a:avLst/>
            <a:gdLst>
              <a:gd name="connsiteX0" fmla="*/ 0 w 1830866"/>
              <a:gd name="connsiteY0" fmla="*/ 0 h 415498"/>
              <a:gd name="connsiteX1" fmla="*/ 1830866 w 1830866"/>
              <a:gd name="connsiteY1" fmla="*/ 0 h 415498"/>
              <a:gd name="connsiteX2" fmla="*/ 1830866 w 1830866"/>
              <a:gd name="connsiteY2" fmla="*/ 415498 h 415498"/>
              <a:gd name="connsiteX3" fmla="*/ 0 w 1830866"/>
              <a:gd name="connsiteY3" fmla="*/ 415498 h 415498"/>
              <a:gd name="connsiteX4" fmla="*/ 0 w 1830866"/>
              <a:gd name="connsiteY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0866" h="415498" extrusionOk="0">
                <a:moveTo>
                  <a:pt x="0" y="0"/>
                </a:moveTo>
                <a:cubicBezTo>
                  <a:pt x="750991" y="58821"/>
                  <a:pt x="1298952" y="87790"/>
                  <a:pt x="1830866" y="0"/>
                </a:cubicBezTo>
                <a:cubicBezTo>
                  <a:pt x="1806755" y="117827"/>
                  <a:pt x="1844109" y="299282"/>
                  <a:pt x="1830866" y="415498"/>
                </a:cubicBezTo>
                <a:cubicBezTo>
                  <a:pt x="1588065" y="334098"/>
                  <a:pt x="892908" y="418044"/>
                  <a:pt x="0" y="415498"/>
                </a:cubicBezTo>
                <a:cubicBezTo>
                  <a:pt x="-29636" y="252069"/>
                  <a:pt x="23904" y="829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rgbClr val="FF0000"/>
                </a:solidFill>
              </a:rPr>
              <a:t>(*) </a:t>
            </a:r>
            <a:r>
              <a:rPr lang="es-PE" sz="1050" dirty="0">
                <a:solidFill>
                  <a:srgbClr val="FF0000"/>
                </a:solidFill>
              </a:rPr>
              <a:t>Valorización es realizada por Almacén y Finanzas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9DF0CD56-A9A4-4D8B-979E-660412CD4873}"/>
              </a:ext>
            </a:extLst>
          </p:cNvPr>
          <p:cNvSpPr txBox="1"/>
          <p:nvPr/>
        </p:nvSpPr>
        <p:spPr>
          <a:xfrm>
            <a:off x="-43867" y="6372491"/>
            <a:ext cx="6436278" cy="577081"/>
          </a:xfrm>
          <a:custGeom>
            <a:avLst/>
            <a:gdLst>
              <a:gd name="connsiteX0" fmla="*/ 0 w 6436278"/>
              <a:gd name="connsiteY0" fmla="*/ 0 h 577081"/>
              <a:gd name="connsiteX1" fmla="*/ 6436278 w 6436278"/>
              <a:gd name="connsiteY1" fmla="*/ 0 h 577081"/>
              <a:gd name="connsiteX2" fmla="*/ 6436278 w 6436278"/>
              <a:gd name="connsiteY2" fmla="*/ 577081 h 577081"/>
              <a:gd name="connsiteX3" fmla="*/ 0 w 6436278"/>
              <a:gd name="connsiteY3" fmla="*/ 577081 h 577081"/>
              <a:gd name="connsiteX4" fmla="*/ 0 w 6436278"/>
              <a:gd name="connsiteY4" fmla="*/ 0 h 57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6278" h="577081" extrusionOk="0">
                <a:moveTo>
                  <a:pt x="0" y="0"/>
                </a:moveTo>
                <a:cubicBezTo>
                  <a:pt x="2659195" y="-66832"/>
                  <a:pt x="4760132" y="-76026"/>
                  <a:pt x="6436278" y="0"/>
                </a:cubicBezTo>
                <a:cubicBezTo>
                  <a:pt x="6394299" y="283454"/>
                  <a:pt x="6425816" y="456145"/>
                  <a:pt x="6436278" y="577081"/>
                </a:cubicBezTo>
                <a:cubicBezTo>
                  <a:pt x="5646050" y="512655"/>
                  <a:pt x="1460513" y="596807"/>
                  <a:pt x="0" y="577081"/>
                </a:cubicBezTo>
                <a:cubicBezTo>
                  <a:pt x="37758" y="450407"/>
                  <a:pt x="6143" y="161284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Nota.- Es importante verificar que los Ingresos por Orden de Compra tengan valor de lo contrario se genera un ERROR en el Proceso de Valorización y los demás movimientos del KARDEX que dependen directamente del ingreso NO SERAN VALORIZADOS.</a:t>
            </a:r>
          </a:p>
        </p:txBody>
      </p:sp>
      <p:sp>
        <p:nvSpPr>
          <p:cNvPr id="93" name="Diagrama de flujo: datos 92">
            <a:extLst>
              <a:ext uri="{FF2B5EF4-FFF2-40B4-BE49-F238E27FC236}">
                <a16:creationId xmlns:a16="http://schemas.microsoft.com/office/drawing/2014/main" id="{3DEEC2F1-6116-42A2-A0E3-EFC88641167A}"/>
              </a:ext>
            </a:extLst>
          </p:cNvPr>
          <p:cNvSpPr/>
          <p:nvPr/>
        </p:nvSpPr>
        <p:spPr>
          <a:xfrm>
            <a:off x="650186" y="5362543"/>
            <a:ext cx="1388106" cy="46978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Kardex</a:t>
            </a:r>
          </a:p>
        </p:txBody>
      </p: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1B7025F6-5509-4477-8DAB-7637FEC86DC1}"/>
              </a:ext>
            </a:extLst>
          </p:cNvPr>
          <p:cNvCxnSpPr>
            <a:stCxn id="93" idx="0"/>
            <a:endCxn id="6" idx="2"/>
          </p:cNvCxnSpPr>
          <p:nvPr/>
        </p:nvCxnSpPr>
        <p:spPr>
          <a:xfrm flipH="1" flipV="1">
            <a:off x="1412845" y="3923455"/>
            <a:ext cx="70205" cy="143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ADBEAAD0-2818-4086-8E49-7F4FD8ECE62F}"/>
              </a:ext>
            </a:extLst>
          </p:cNvPr>
          <p:cNvCxnSpPr>
            <a:stCxn id="37" idx="3"/>
            <a:endCxn id="57" idx="1"/>
          </p:cNvCxnSpPr>
          <p:nvPr/>
        </p:nvCxnSpPr>
        <p:spPr>
          <a:xfrm>
            <a:off x="5987292" y="3196346"/>
            <a:ext cx="1138417" cy="136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2" descr="D:\HelpDesk_SAC\TraumaSolutions\00 Gestion de Proyecto\02 Inicio\logo.png">
            <a:extLst>
              <a:ext uri="{FF2B5EF4-FFF2-40B4-BE49-F238E27FC236}">
                <a16:creationId xmlns:a16="http://schemas.microsoft.com/office/drawing/2014/main" id="{F9B2A0A3-E467-4616-AA92-3BDDB15AE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53" y="144071"/>
            <a:ext cx="1560693" cy="6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7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65E0E5C0-0D8E-4994-B851-6F3D23330C6A}"/>
              </a:ext>
            </a:extLst>
          </p:cNvPr>
          <p:cNvSpPr/>
          <p:nvPr/>
        </p:nvSpPr>
        <p:spPr>
          <a:xfrm>
            <a:off x="4468885" y="1336999"/>
            <a:ext cx="1518407" cy="6126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Emisión de OC</a:t>
            </a:r>
          </a:p>
        </p:txBody>
      </p:sp>
      <p:sp>
        <p:nvSpPr>
          <p:cNvPr id="8" name="Diagrama de flujo: documento 7">
            <a:extLst>
              <a:ext uri="{FF2B5EF4-FFF2-40B4-BE49-F238E27FC236}">
                <a16:creationId xmlns:a16="http://schemas.microsoft.com/office/drawing/2014/main" id="{52054E48-766B-4E93-A4EE-EABAD3C694CE}"/>
              </a:ext>
            </a:extLst>
          </p:cNvPr>
          <p:cNvSpPr/>
          <p:nvPr/>
        </p:nvSpPr>
        <p:spPr>
          <a:xfrm>
            <a:off x="9650833" y="2854117"/>
            <a:ext cx="151840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Factura</a:t>
            </a:r>
          </a:p>
        </p:txBody>
      </p:sp>
      <p:sp>
        <p:nvSpPr>
          <p:cNvPr id="36" name="Diagrama de flujo: documento 35">
            <a:extLst>
              <a:ext uri="{FF2B5EF4-FFF2-40B4-BE49-F238E27FC236}">
                <a16:creationId xmlns:a16="http://schemas.microsoft.com/office/drawing/2014/main" id="{DCEFD21E-C3DB-4068-9361-5A06AFC35EC8}"/>
              </a:ext>
            </a:extLst>
          </p:cNvPr>
          <p:cNvSpPr/>
          <p:nvPr/>
        </p:nvSpPr>
        <p:spPr>
          <a:xfrm>
            <a:off x="9650833" y="1333486"/>
            <a:ext cx="151840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OC - Pedido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AF23F8E5-7D2D-45D5-A911-C5E06ED5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191"/>
            <a:ext cx="10515600" cy="670051"/>
          </a:xfrm>
        </p:spPr>
        <p:txBody>
          <a:bodyPr>
            <a:normAutofit fontScale="90000"/>
          </a:bodyPr>
          <a:lstStyle/>
          <a:p>
            <a:pPr algn="ctr"/>
            <a:r>
              <a:rPr lang="es-PE" b="1" dirty="0"/>
              <a:t>Compras – Locales</a:t>
            </a:r>
          </a:p>
        </p:txBody>
      </p:sp>
      <p:sp>
        <p:nvSpPr>
          <p:cNvPr id="53" name="Diagrama de flujo: documento 52">
            <a:extLst>
              <a:ext uri="{FF2B5EF4-FFF2-40B4-BE49-F238E27FC236}">
                <a16:creationId xmlns:a16="http://schemas.microsoft.com/office/drawing/2014/main" id="{12B67A94-4154-4D96-BD5C-06CDE7F8584E}"/>
              </a:ext>
            </a:extLst>
          </p:cNvPr>
          <p:cNvSpPr/>
          <p:nvPr/>
        </p:nvSpPr>
        <p:spPr>
          <a:xfrm>
            <a:off x="4468885" y="4220725"/>
            <a:ext cx="1518407" cy="612648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Parte Ingreso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CAA8FC5-0C7E-45BF-A2DB-34A076FBF873}"/>
              </a:ext>
            </a:extLst>
          </p:cNvPr>
          <p:cNvCxnSpPr>
            <a:cxnSpLocks/>
            <a:stCxn id="38" idx="3"/>
            <a:endCxn id="5" idx="1"/>
          </p:cNvCxnSpPr>
          <p:nvPr/>
        </p:nvCxnSpPr>
        <p:spPr>
          <a:xfrm flipV="1">
            <a:off x="2103442" y="1643323"/>
            <a:ext cx="2365443" cy="1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8631D66-7675-49A6-9E94-ED83107FCA59}"/>
              </a:ext>
            </a:extLst>
          </p:cNvPr>
          <p:cNvCxnSpPr>
            <a:stCxn id="5" idx="3"/>
            <a:endCxn id="36" idx="1"/>
          </p:cNvCxnSpPr>
          <p:nvPr/>
        </p:nvCxnSpPr>
        <p:spPr>
          <a:xfrm flipV="1">
            <a:off x="5987292" y="1639810"/>
            <a:ext cx="3663541" cy="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grama de flujo: proceso 36">
            <a:extLst>
              <a:ext uri="{FF2B5EF4-FFF2-40B4-BE49-F238E27FC236}">
                <a16:creationId xmlns:a16="http://schemas.microsoft.com/office/drawing/2014/main" id="{4EF4B11B-ED4B-43BD-BD30-F22D27309ACD}"/>
              </a:ext>
            </a:extLst>
          </p:cNvPr>
          <p:cNvSpPr/>
          <p:nvPr/>
        </p:nvSpPr>
        <p:spPr>
          <a:xfrm>
            <a:off x="4468885" y="2890022"/>
            <a:ext cx="1518407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Ingreso OC</a:t>
            </a:r>
          </a:p>
          <a:p>
            <a:pPr algn="ctr"/>
            <a:r>
              <a:rPr lang="es-PE" dirty="0"/>
              <a:t>(101)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8A8344E-845C-4A50-A431-9514EDFFDED3}"/>
              </a:ext>
            </a:extLst>
          </p:cNvPr>
          <p:cNvCxnSpPr>
            <a:stCxn id="8" idx="1"/>
            <a:endCxn id="37" idx="3"/>
          </p:cNvCxnSpPr>
          <p:nvPr/>
        </p:nvCxnSpPr>
        <p:spPr>
          <a:xfrm flipH="1">
            <a:off x="5987292" y="3160441"/>
            <a:ext cx="3663541" cy="3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a de flujo: datos 23">
            <a:extLst>
              <a:ext uri="{FF2B5EF4-FFF2-40B4-BE49-F238E27FC236}">
                <a16:creationId xmlns:a16="http://schemas.microsoft.com/office/drawing/2014/main" id="{66B8AAC3-0ECF-4B28-BA0A-2475D81E7F7B}"/>
              </a:ext>
            </a:extLst>
          </p:cNvPr>
          <p:cNvSpPr/>
          <p:nvPr/>
        </p:nvSpPr>
        <p:spPr>
          <a:xfrm>
            <a:off x="483719" y="4616610"/>
            <a:ext cx="1388106" cy="93956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Stock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E43683F-A2B2-4FE4-AA34-CF29C641CFCF}"/>
              </a:ext>
            </a:extLst>
          </p:cNvPr>
          <p:cNvCxnSpPr>
            <a:stCxn id="37" idx="1"/>
            <a:endCxn id="24" idx="0"/>
          </p:cNvCxnSpPr>
          <p:nvPr/>
        </p:nvCxnSpPr>
        <p:spPr>
          <a:xfrm flipH="1">
            <a:off x="1316583" y="3196346"/>
            <a:ext cx="3152302" cy="142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grama de flujo: proceso 48">
            <a:extLst>
              <a:ext uri="{FF2B5EF4-FFF2-40B4-BE49-F238E27FC236}">
                <a16:creationId xmlns:a16="http://schemas.microsoft.com/office/drawing/2014/main" id="{8D143923-1D83-4EF7-ABCD-E067B7AD1CCC}"/>
              </a:ext>
            </a:extLst>
          </p:cNvPr>
          <p:cNvSpPr/>
          <p:nvPr/>
        </p:nvSpPr>
        <p:spPr>
          <a:xfrm>
            <a:off x="9650833" y="4158828"/>
            <a:ext cx="1518407" cy="83069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Registro Compras</a:t>
            </a:r>
          </a:p>
          <a:p>
            <a:pPr algn="ctr"/>
            <a:r>
              <a:rPr lang="es-PE" dirty="0"/>
              <a:t>(Finanzas)</a:t>
            </a:r>
          </a:p>
        </p:txBody>
      </p:sp>
      <p:sp>
        <p:nvSpPr>
          <p:cNvPr id="51" name="Diagrama de flujo: datos 50">
            <a:extLst>
              <a:ext uri="{FF2B5EF4-FFF2-40B4-BE49-F238E27FC236}">
                <a16:creationId xmlns:a16="http://schemas.microsoft.com/office/drawing/2014/main" id="{5C45602B-958D-4E31-A1D8-E784FE5B40AE}"/>
              </a:ext>
            </a:extLst>
          </p:cNvPr>
          <p:cNvSpPr/>
          <p:nvPr/>
        </p:nvSpPr>
        <p:spPr>
          <a:xfrm>
            <a:off x="6574304" y="5214793"/>
            <a:ext cx="2145351" cy="93956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Stock</a:t>
            </a:r>
          </a:p>
          <a:p>
            <a:pPr algn="ctr"/>
            <a:r>
              <a:rPr lang="es-PE" dirty="0"/>
              <a:t>Valorizado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B28790B-A97A-4DFB-948B-FC09DABA57A5}"/>
              </a:ext>
            </a:extLst>
          </p:cNvPr>
          <p:cNvCxnSpPr>
            <a:stCxn id="24" idx="5"/>
            <a:endCxn id="51" idx="2"/>
          </p:cNvCxnSpPr>
          <p:nvPr/>
        </p:nvCxnSpPr>
        <p:spPr>
          <a:xfrm>
            <a:off x="1733014" y="5086394"/>
            <a:ext cx="5055825" cy="59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297581A-6739-4F3E-A6BC-D1020924FD52}"/>
              </a:ext>
            </a:extLst>
          </p:cNvPr>
          <p:cNvCxnSpPr>
            <a:cxnSpLocks/>
            <a:stCxn id="8" idx="2"/>
            <a:endCxn id="49" idx="0"/>
          </p:cNvCxnSpPr>
          <p:nvPr/>
        </p:nvCxnSpPr>
        <p:spPr>
          <a:xfrm>
            <a:off x="10410037" y="3426262"/>
            <a:ext cx="0" cy="73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grama de flujo: proceso 56">
            <a:extLst>
              <a:ext uri="{FF2B5EF4-FFF2-40B4-BE49-F238E27FC236}">
                <a16:creationId xmlns:a16="http://schemas.microsoft.com/office/drawing/2014/main" id="{A91D7417-F3AB-4630-B10C-9A4BD4FB7F64}"/>
              </a:ext>
            </a:extLst>
          </p:cNvPr>
          <p:cNvSpPr/>
          <p:nvPr/>
        </p:nvSpPr>
        <p:spPr>
          <a:xfrm>
            <a:off x="7125709" y="4250464"/>
            <a:ext cx="1518407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Valorización Kardex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D60D1329-6BF6-4446-8545-7A66ABEFD20A}"/>
              </a:ext>
            </a:extLst>
          </p:cNvPr>
          <p:cNvCxnSpPr>
            <a:cxnSpLocks/>
            <a:stCxn id="49" idx="1"/>
            <a:endCxn id="57" idx="3"/>
          </p:cNvCxnSpPr>
          <p:nvPr/>
        </p:nvCxnSpPr>
        <p:spPr>
          <a:xfrm flipH="1" flipV="1">
            <a:off x="8644116" y="4556788"/>
            <a:ext cx="1006717" cy="1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29687462-6507-4882-9F3D-CAE9CEA645CD}"/>
              </a:ext>
            </a:extLst>
          </p:cNvPr>
          <p:cNvCxnSpPr>
            <a:stCxn id="57" idx="2"/>
            <a:endCxn id="51" idx="0"/>
          </p:cNvCxnSpPr>
          <p:nvPr/>
        </p:nvCxnSpPr>
        <p:spPr>
          <a:xfrm flipH="1">
            <a:off x="7861515" y="4863112"/>
            <a:ext cx="23398" cy="35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7FBC88EC-27C3-45FC-A5F7-9268D5B2972A}"/>
              </a:ext>
            </a:extLst>
          </p:cNvPr>
          <p:cNvCxnSpPr>
            <a:stCxn id="37" idx="2"/>
            <a:endCxn id="53" idx="0"/>
          </p:cNvCxnSpPr>
          <p:nvPr/>
        </p:nvCxnSpPr>
        <p:spPr>
          <a:xfrm>
            <a:off x="5228089" y="3502670"/>
            <a:ext cx="0" cy="71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AB26168-AA3E-4AE4-B8F6-B7F404007546}"/>
              </a:ext>
            </a:extLst>
          </p:cNvPr>
          <p:cNvCxnSpPr>
            <a:stCxn id="5" idx="2"/>
            <a:endCxn id="37" idx="0"/>
          </p:cNvCxnSpPr>
          <p:nvPr/>
        </p:nvCxnSpPr>
        <p:spPr>
          <a:xfrm>
            <a:off x="5228089" y="1949647"/>
            <a:ext cx="0" cy="94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1E93F7D5-6FB3-404C-BA43-326A4B9DEED9}"/>
              </a:ext>
            </a:extLst>
          </p:cNvPr>
          <p:cNvSpPr txBox="1"/>
          <p:nvPr/>
        </p:nvSpPr>
        <p:spPr>
          <a:xfrm>
            <a:off x="5361576" y="2500071"/>
            <a:ext cx="1764133" cy="415498"/>
          </a:xfrm>
          <a:custGeom>
            <a:avLst/>
            <a:gdLst>
              <a:gd name="connsiteX0" fmla="*/ 0 w 1764133"/>
              <a:gd name="connsiteY0" fmla="*/ 0 h 415498"/>
              <a:gd name="connsiteX1" fmla="*/ 1764133 w 1764133"/>
              <a:gd name="connsiteY1" fmla="*/ 0 h 415498"/>
              <a:gd name="connsiteX2" fmla="*/ 1764133 w 1764133"/>
              <a:gd name="connsiteY2" fmla="*/ 415498 h 415498"/>
              <a:gd name="connsiteX3" fmla="*/ 0 w 1764133"/>
              <a:gd name="connsiteY3" fmla="*/ 415498 h 415498"/>
              <a:gd name="connsiteX4" fmla="*/ 0 w 1764133"/>
              <a:gd name="connsiteY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133" h="415498" extrusionOk="0">
                <a:moveTo>
                  <a:pt x="0" y="0"/>
                </a:moveTo>
                <a:cubicBezTo>
                  <a:pt x="842310" y="143870"/>
                  <a:pt x="959343" y="-147371"/>
                  <a:pt x="1764133" y="0"/>
                </a:cubicBezTo>
                <a:cubicBezTo>
                  <a:pt x="1740022" y="117827"/>
                  <a:pt x="1777376" y="299282"/>
                  <a:pt x="1764133" y="415498"/>
                </a:cubicBezTo>
                <a:cubicBezTo>
                  <a:pt x="1557252" y="485677"/>
                  <a:pt x="284383" y="466169"/>
                  <a:pt x="0" y="415498"/>
                </a:cubicBezTo>
                <a:cubicBezTo>
                  <a:pt x="-29636" y="252069"/>
                  <a:pt x="23904" y="829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(*) Parte de Ingreso es realizado por Importaciones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65AB8FC8-F102-4EB6-8B37-4365E03E2106}"/>
              </a:ext>
            </a:extLst>
          </p:cNvPr>
          <p:cNvSpPr txBox="1"/>
          <p:nvPr/>
        </p:nvSpPr>
        <p:spPr>
          <a:xfrm>
            <a:off x="4222237" y="4854100"/>
            <a:ext cx="2251920" cy="415498"/>
          </a:xfrm>
          <a:custGeom>
            <a:avLst/>
            <a:gdLst>
              <a:gd name="connsiteX0" fmla="*/ 0 w 2251920"/>
              <a:gd name="connsiteY0" fmla="*/ 0 h 415498"/>
              <a:gd name="connsiteX1" fmla="*/ 2251920 w 2251920"/>
              <a:gd name="connsiteY1" fmla="*/ 0 h 415498"/>
              <a:gd name="connsiteX2" fmla="*/ 2251920 w 2251920"/>
              <a:gd name="connsiteY2" fmla="*/ 415498 h 415498"/>
              <a:gd name="connsiteX3" fmla="*/ 0 w 2251920"/>
              <a:gd name="connsiteY3" fmla="*/ 415498 h 415498"/>
              <a:gd name="connsiteX4" fmla="*/ 0 w 2251920"/>
              <a:gd name="connsiteY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1920" h="415498" extrusionOk="0">
                <a:moveTo>
                  <a:pt x="0" y="0"/>
                </a:moveTo>
                <a:cubicBezTo>
                  <a:pt x="612972" y="-66832"/>
                  <a:pt x="1565107" y="-76026"/>
                  <a:pt x="2251920" y="0"/>
                </a:cubicBezTo>
                <a:cubicBezTo>
                  <a:pt x="2227809" y="117827"/>
                  <a:pt x="2265163" y="299282"/>
                  <a:pt x="2251920" y="415498"/>
                </a:cubicBezTo>
                <a:cubicBezTo>
                  <a:pt x="1751969" y="351072"/>
                  <a:pt x="583864" y="435224"/>
                  <a:pt x="0" y="415498"/>
                </a:cubicBezTo>
                <a:cubicBezTo>
                  <a:pt x="-29636" y="252069"/>
                  <a:pt x="23904" y="829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(*) Impresos de Parte de Ingreso son recibidos por Almacén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D719D1D-955E-4084-8B3F-ABBDE0401245}"/>
              </a:ext>
            </a:extLst>
          </p:cNvPr>
          <p:cNvSpPr txBox="1"/>
          <p:nvPr/>
        </p:nvSpPr>
        <p:spPr>
          <a:xfrm>
            <a:off x="7256233" y="3847233"/>
            <a:ext cx="1830866" cy="415498"/>
          </a:xfrm>
          <a:custGeom>
            <a:avLst/>
            <a:gdLst>
              <a:gd name="connsiteX0" fmla="*/ 0 w 1830866"/>
              <a:gd name="connsiteY0" fmla="*/ 0 h 415498"/>
              <a:gd name="connsiteX1" fmla="*/ 1830866 w 1830866"/>
              <a:gd name="connsiteY1" fmla="*/ 0 h 415498"/>
              <a:gd name="connsiteX2" fmla="*/ 1830866 w 1830866"/>
              <a:gd name="connsiteY2" fmla="*/ 415498 h 415498"/>
              <a:gd name="connsiteX3" fmla="*/ 0 w 1830866"/>
              <a:gd name="connsiteY3" fmla="*/ 415498 h 415498"/>
              <a:gd name="connsiteX4" fmla="*/ 0 w 1830866"/>
              <a:gd name="connsiteY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0866" h="415498" extrusionOk="0">
                <a:moveTo>
                  <a:pt x="0" y="0"/>
                </a:moveTo>
                <a:cubicBezTo>
                  <a:pt x="750991" y="58821"/>
                  <a:pt x="1298952" y="87790"/>
                  <a:pt x="1830866" y="0"/>
                </a:cubicBezTo>
                <a:cubicBezTo>
                  <a:pt x="1806755" y="117827"/>
                  <a:pt x="1844109" y="299282"/>
                  <a:pt x="1830866" y="415498"/>
                </a:cubicBezTo>
                <a:cubicBezTo>
                  <a:pt x="1588065" y="334098"/>
                  <a:pt x="892908" y="418044"/>
                  <a:pt x="0" y="415498"/>
                </a:cubicBezTo>
                <a:cubicBezTo>
                  <a:pt x="-29636" y="252069"/>
                  <a:pt x="23904" y="829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rgbClr val="FF0000"/>
                </a:solidFill>
              </a:rPr>
              <a:t>(*) </a:t>
            </a:r>
            <a:r>
              <a:rPr lang="es-PE" sz="1050" dirty="0">
                <a:solidFill>
                  <a:srgbClr val="FF0000"/>
                </a:solidFill>
              </a:rPr>
              <a:t>Valorización es realizada por Almacén y Finanzas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9DF0CD56-A9A4-4D8B-979E-660412CD4873}"/>
              </a:ext>
            </a:extLst>
          </p:cNvPr>
          <p:cNvSpPr txBox="1"/>
          <p:nvPr/>
        </p:nvSpPr>
        <p:spPr>
          <a:xfrm>
            <a:off x="-43867" y="6372491"/>
            <a:ext cx="6436278" cy="577081"/>
          </a:xfrm>
          <a:custGeom>
            <a:avLst/>
            <a:gdLst>
              <a:gd name="connsiteX0" fmla="*/ 0 w 6436278"/>
              <a:gd name="connsiteY0" fmla="*/ 0 h 577081"/>
              <a:gd name="connsiteX1" fmla="*/ 6436278 w 6436278"/>
              <a:gd name="connsiteY1" fmla="*/ 0 h 577081"/>
              <a:gd name="connsiteX2" fmla="*/ 6436278 w 6436278"/>
              <a:gd name="connsiteY2" fmla="*/ 577081 h 577081"/>
              <a:gd name="connsiteX3" fmla="*/ 0 w 6436278"/>
              <a:gd name="connsiteY3" fmla="*/ 577081 h 577081"/>
              <a:gd name="connsiteX4" fmla="*/ 0 w 6436278"/>
              <a:gd name="connsiteY4" fmla="*/ 0 h 57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6278" h="577081" extrusionOk="0">
                <a:moveTo>
                  <a:pt x="0" y="0"/>
                </a:moveTo>
                <a:cubicBezTo>
                  <a:pt x="2659195" y="-66832"/>
                  <a:pt x="4760132" y="-76026"/>
                  <a:pt x="6436278" y="0"/>
                </a:cubicBezTo>
                <a:cubicBezTo>
                  <a:pt x="6394299" y="283454"/>
                  <a:pt x="6425816" y="456145"/>
                  <a:pt x="6436278" y="577081"/>
                </a:cubicBezTo>
                <a:cubicBezTo>
                  <a:pt x="5646050" y="512655"/>
                  <a:pt x="1460513" y="596807"/>
                  <a:pt x="0" y="577081"/>
                </a:cubicBezTo>
                <a:cubicBezTo>
                  <a:pt x="37758" y="450407"/>
                  <a:pt x="6143" y="161284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Nota.- Es importante verificar que los Ingresos por Orden de Compra tengan valor de lo contrario se genera un ERROR en el Proceso de Valorización y los demás movimientos del KARDEX que dependen directamente del ingreso NO SERAN VALORIZADOS.</a:t>
            </a:r>
          </a:p>
        </p:txBody>
      </p:sp>
      <p:sp>
        <p:nvSpPr>
          <p:cNvPr id="38" name="Diagrama de flujo: entrada manual 37">
            <a:extLst>
              <a:ext uri="{FF2B5EF4-FFF2-40B4-BE49-F238E27FC236}">
                <a16:creationId xmlns:a16="http://schemas.microsoft.com/office/drawing/2014/main" id="{C65C837E-2272-46E3-8ABF-552B31B2147F}"/>
              </a:ext>
            </a:extLst>
          </p:cNvPr>
          <p:cNvSpPr/>
          <p:nvPr/>
        </p:nvSpPr>
        <p:spPr>
          <a:xfrm>
            <a:off x="585035" y="1185862"/>
            <a:ext cx="1518407" cy="939567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Pedido Especial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F48D7F7-DE48-49A2-B255-5AD26D9EA12C}"/>
              </a:ext>
            </a:extLst>
          </p:cNvPr>
          <p:cNvCxnSpPr>
            <a:stCxn id="37" idx="3"/>
            <a:endCxn id="57" idx="1"/>
          </p:cNvCxnSpPr>
          <p:nvPr/>
        </p:nvCxnSpPr>
        <p:spPr>
          <a:xfrm>
            <a:off x="5987292" y="3196346"/>
            <a:ext cx="1138417" cy="136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D:\HelpDesk_SAC\TraumaSolutions\00 Gestion de Proyecto\02 Inicio\logo.png">
            <a:extLst>
              <a:ext uri="{FF2B5EF4-FFF2-40B4-BE49-F238E27FC236}">
                <a16:creationId xmlns:a16="http://schemas.microsoft.com/office/drawing/2014/main" id="{7E2F8D7A-2269-4892-A705-AA27CB27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53" y="144071"/>
            <a:ext cx="1560693" cy="6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1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ocumento 3">
            <a:extLst>
              <a:ext uri="{FF2B5EF4-FFF2-40B4-BE49-F238E27FC236}">
                <a16:creationId xmlns:a16="http://schemas.microsoft.com/office/drawing/2014/main" id="{4359C071-DB9E-4565-8F7F-699C1A68EFDA}"/>
              </a:ext>
            </a:extLst>
          </p:cNvPr>
          <p:cNvSpPr/>
          <p:nvPr/>
        </p:nvSpPr>
        <p:spPr>
          <a:xfrm>
            <a:off x="303342" y="725037"/>
            <a:ext cx="151840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Cotización</a:t>
            </a:r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65E0E5C0-0D8E-4994-B851-6F3D23330C6A}"/>
              </a:ext>
            </a:extLst>
          </p:cNvPr>
          <p:cNvSpPr/>
          <p:nvPr/>
        </p:nvSpPr>
        <p:spPr>
          <a:xfrm>
            <a:off x="309694" y="1879538"/>
            <a:ext cx="1518407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Despacho (803)</a:t>
            </a:r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0A388C9A-C831-40BB-9CDB-8AB53E72587B}"/>
              </a:ext>
            </a:extLst>
          </p:cNvPr>
          <p:cNvSpPr/>
          <p:nvPr/>
        </p:nvSpPr>
        <p:spPr>
          <a:xfrm>
            <a:off x="303344" y="3174354"/>
            <a:ext cx="1518407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Confirmación</a:t>
            </a:r>
          </a:p>
          <a:p>
            <a:pPr algn="ctr"/>
            <a:r>
              <a:rPr lang="es-PE" dirty="0"/>
              <a:t>(804)</a:t>
            </a:r>
          </a:p>
        </p:txBody>
      </p:sp>
      <p:sp>
        <p:nvSpPr>
          <p:cNvPr id="7" name="Diagrama de flujo: documento 6">
            <a:extLst>
              <a:ext uri="{FF2B5EF4-FFF2-40B4-BE49-F238E27FC236}">
                <a16:creationId xmlns:a16="http://schemas.microsoft.com/office/drawing/2014/main" id="{56C58EB5-A7BC-4F7A-85BF-4625B482F515}"/>
              </a:ext>
            </a:extLst>
          </p:cNvPr>
          <p:cNvSpPr/>
          <p:nvPr/>
        </p:nvSpPr>
        <p:spPr>
          <a:xfrm>
            <a:off x="2468230" y="3174354"/>
            <a:ext cx="230696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Consumo Valorizado</a:t>
            </a:r>
          </a:p>
        </p:txBody>
      </p:sp>
      <p:sp>
        <p:nvSpPr>
          <p:cNvPr id="8" name="Diagrama de flujo: documento 7">
            <a:extLst>
              <a:ext uri="{FF2B5EF4-FFF2-40B4-BE49-F238E27FC236}">
                <a16:creationId xmlns:a16="http://schemas.microsoft.com/office/drawing/2014/main" id="{52054E48-766B-4E93-A4EE-EABAD3C694CE}"/>
              </a:ext>
            </a:extLst>
          </p:cNvPr>
          <p:cNvSpPr/>
          <p:nvPr/>
        </p:nvSpPr>
        <p:spPr>
          <a:xfrm>
            <a:off x="9944546" y="3122676"/>
            <a:ext cx="151840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Factura</a:t>
            </a:r>
          </a:p>
        </p:txBody>
      </p: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8A7ADED7-D093-4DC6-8CE9-D82F79A36480}"/>
              </a:ext>
            </a:extLst>
          </p:cNvPr>
          <p:cNvSpPr/>
          <p:nvPr/>
        </p:nvSpPr>
        <p:spPr>
          <a:xfrm>
            <a:off x="6657601" y="3122683"/>
            <a:ext cx="1518407" cy="6126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Facturación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D9942B26-A504-4E9F-8831-2293174291A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774544" y="1585184"/>
            <a:ext cx="582356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8CF283B-785C-45F4-A0F9-0BF685AB1B0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62548" y="2492186"/>
            <a:ext cx="6350" cy="68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proceso 34">
            <a:extLst>
              <a:ext uri="{FF2B5EF4-FFF2-40B4-BE49-F238E27FC236}">
                <a16:creationId xmlns:a16="http://schemas.microsoft.com/office/drawing/2014/main" id="{01A93784-BBC5-4179-9C8A-EAD3312C2758}"/>
              </a:ext>
            </a:extLst>
          </p:cNvPr>
          <p:cNvSpPr/>
          <p:nvPr/>
        </p:nvSpPr>
        <p:spPr>
          <a:xfrm>
            <a:off x="6657601" y="1462959"/>
            <a:ext cx="1518407" cy="6126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Despacho GR</a:t>
            </a:r>
          </a:p>
          <a:p>
            <a:pPr algn="ctr"/>
            <a:r>
              <a:rPr lang="es-PE" dirty="0"/>
              <a:t>(201)</a:t>
            </a:r>
          </a:p>
        </p:txBody>
      </p:sp>
      <p:sp>
        <p:nvSpPr>
          <p:cNvPr id="36" name="Diagrama de flujo: documento 35">
            <a:extLst>
              <a:ext uri="{FF2B5EF4-FFF2-40B4-BE49-F238E27FC236}">
                <a16:creationId xmlns:a16="http://schemas.microsoft.com/office/drawing/2014/main" id="{DCEFD21E-C3DB-4068-9361-5A06AFC35EC8}"/>
              </a:ext>
            </a:extLst>
          </p:cNvPr>
          <p:cNvSpPr/>
          <p:nvPr/>
        </p:nvSpPr>
        <p:spPr>
          <a:xfrm>
            <a:off x="9835393" y="1326679"/>
            <a:ext cx="151840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GR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4BF504E-BA40-42B1-B9A5-52B816C404D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775197" y="3429007"/>
            <a:ext cx="1882404" cy="5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31D3DB91-8281-46F6-ACF4-9953AE5A0CF5}"/>
              </a:ext>
            </a:extLst>
          </p:cNvPr>
          <p:cNvCxnSpPr>
            <a:stCxn id="9" idx="0"/>
            <a:endCxn id="35" idx="2"/>
          </p:cNvCxnSpPr>
          <p:nvPr/>
        </p:nvCxnSpPr>
        <p:spPr>
          <a:xfrm flipV="1">
            <a:off x="7416805" y="2075607"/>
            <a:ext cx="0" cy="104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915DB51D-D59F-4FEC-97F3-6B8D96135E29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8176008" y="1633003"/>
            <a:ext cx="1659385" cy="13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CEF115D-E552-4290-BB67-EE70B3B52B8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8176008" y="3429000"/>
            <a:ext cx="1768538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ítulo 1">
            <a:extLst>
              <a:ext uri="{FF2B5EF4-FFF2-40B4-BE49-F238E27FC236}">
                <a16:creationId xmlns:a16="http://schemas.microsoft.com/office/drawing/2014/main" id="{AF23F8E5-7D2D-45D5-A911-C5E06ED5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191"/>
            <a:ext cx="10515600" cy="670051"/>
          </a:xfrm>
        </p:spPr>
        <p:txBody>
          <a:bodyPr>
            <a:normAutofit fontScale="90000"/>
          </a:bodyPr>
          <a:lstStyle/>
          <a:p>
            <a:pPr algn="ctr"/>
            <a:r>
              <a:rPr lang="es-PE" b="1" dirty="0"/>
              <a:t>Atención de Cirugías x Venta</a:t>
            </a:r>
          </a:p>
        </p:txBody>
      </p:sp>
      <p:sp>
        <p:nvSpPr>
          <p:cNvPr id="50" name="Diagrama de flujo: proceso 49">
            <a:extLst>
              <a:ext uri="{FF2B5EF4-FFF2-40B4-BE49-F238E27FC236}">
                <a16:creationId xmlns:a16="http://schemas.microsoft.com/office/drawing/2014/main" id="{406893D1-5187-45B6-A253-99083145C6B1}"/>
              </a:ext>
            </a:extLst>
          </p:cNvPr>
          <p:cNvSpPr/>
          <p:nvPr/>
        </p:nvSpPr>
        <p:spPr>
          <a:xfrm>
            <a:off x="6205311" y="5754635"/>
            <a:ext cx="2306966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Registro Consumo</a:t>
            </a:r>
          </a:p>
          <a:p>
            <a:pPr algn="ctr"/>
            <a:r>
              <a:rPr lang="es-PE" dirty="0"/>
              <a:t>(211)</a:t>
            </a:r>
          </a:p>
        </p:txBody>
      </p:sp>
      <p:sp>
        <p:nvSpPr>
          <p:cNvPr id="53" name="Diagrama de flujo: documento 52">
            <a:extLst>
              <a:ext uri="{FF2B5EF4-FFF2-40B4-BE49-F238E27FC236}">
                <a16:creationId xmlns:a16="http://schemas.microsoft.com/office/drawing/2014/main" id="{12B67A94-4154-4D96-BD5C-06CDE7F8584E}"/>
              </a:ext>
            </a:extLst>
          </p:cNvPr>
          <p:cNvSpPr/>
          <p:nvPr/>
        </p:nvSpPr>
        <p:spPr>
          <a:xfrm>
            <a:off x="303343" y="5006395"/>
            <a:ext cx="1518407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Consumo Inicial</a:t>
            </a:r>
          </a:p>
        </p:txBody>
      </p:sp>
      <p:sp>
        <p:nvSpPr>
          <p:cNvPr id="54" name="Diagrama de flujo: documento 53">
            <a:extLst>
              <a:ext uri="{FF2B5EF4-FFF2-40B4-BE49-F238E27FC236}">
                <a16:creationId xmlns:a16="http://schemas.microsoft.com/office/drawing/2014/main" id="{07D005E0-5BDE-41A3-A360-2A4BD29DC681}"/>
              </a:ext>
            </a:extLst>
          </p:cNvPr>
          <p:cNvSpPr/>
          <p:nvPr/>
        </p:nvSpPr>
        <p:spPr>
          <a:xfrm>
            <a:off x="9835393" y="5754635"/>
            <a:ext cx="2109268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Consumo Interno</a:t>
            </a:r>
          </a:p>
          <a:p>
            <a:pPr algn="ctr"/>
            <a:r>
              <a:rPr lang="es-PE" dirty="0"/>
              <a:t>Cirugía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0DF6C48-73F2-4026-9EC3-21FEFC6175FA}"/>
              </a:ext>
            </a:extLst>
          </p:cNvPr>
          <p:cNvCxnSpPr>
            <a:stCxn id="6" idx="2"/>
            <a:endCxn id="53" idx="0"/>
          </p:cNvCxnSpPr>
          <p:nvPr/>
        </p:nvCxnSpPr>
        <p:spPr>
          <a:xfrm flipH="1">
            <a:off x="1062547" y="3787002"/>
            <a:ext cx="1" cy="121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8C5956AA-1FE8-45C8-A4CB-508177166230}"/>
              </a:ext>
            </a:extLst>
          </p:cNvPr>
          <p:cNvCxnSpPr>
            <a:cxnSpLocks/>
            <a:stCxn id="53" idx="2"/>
            <a:endCxn id="73" idx="1"/>
          </p:cNvCxnSpPr>
          <p:nvPr/>
        </p:nvCxnSpPr>
        <p:spPr>
          <a:xfrm>
            <a:off x="1062547" y="5578540"/>
            <a:ext cx="1446510" cy="48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D9366960-D5CC-4567-881C-916F02EAC126}"/>
              </a:ext>
            </a:extLst>
          </p:cNvPr>
          <p:cNvCxnSpPr>
            <a:cxnSpLocks/>
            <a:stCxn id="50" idx="0"/>
            <a:endCxn id="7" idx="2"/>
          </p:cNvCxnSpPr>
          <p:nvPr/>
        </p:nvCxnSpPr>
        <p:spPr>
          <a:xfrm flipH="1" flipV="1">
            <a:off x="3621714" y="3746499"/>
            <a:ext cx="3737080" cy="200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AA37574F-D1D6-4FA1-9124-2153D770AEF7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8512277" y="6060959"/>
            <a:ext cx="1323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324E146-0697-4DAD-B8FC-D12FDC57BCFF}"/>
              </a:ext>
            </a:extLst>
          </p:cNvPr>
          <p:cNvSpPr txBox="1"/>
          <p:nvPr/>
        </p:nvSpPr>
        <p:spPr>
          <a:xfrm>
            <a:off x="2073946" y="6501673"/>
            <a:ext cx="3212982" cy="253916"/>
          </a:xfrm>
          <a:custGeom>
            <a:avLst/>
            <a:gdLst>
              <a:gd name="connsiteX0" fmla="*/ 0 w 3212982"/>
              <a:gd name="connsiteY0" fmla="*/ 0 h 253916"/>
              <a:gd name="connsiteX1" fmla="*/ 3212982 w 3212982"/>
              <a:gd name="connsiteY1" fmla="*/ 0 h 253916"/>
              <a:gd name="connsiteX2" fmla="*/ 3212982 w 3212982"/>
              <a:gd name="connsiteY2" fmla="*/ 253916 h 253916"/>
              <a:gd name="connsiteX3" fmla="*/ 0 w 3212982"/>
              <a:gd name="connsiteY3" fmla="*/ 253916 h 253916"/>
              <a:gd name="connsiteX4" fmla="*/ 0 w 3212982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2982" h="253916" extrusionOk="0">
                <a:moveTo>
                  <a:pt x="0" y="0"/>
                </a:moveTo>
                <a:cubicBezTo>
                  <a:pt x="574899" y="-66832"/>
                  <a:pt x="1945021" y="-76026"/>
                  <a:pt x="3212982" y="0"/>
                </a:cubicBezTo>
                <a:cubicBezTo>
                  <a:pt x="3201616" y="108724"/>
                  <a:pt x="3208601" y="213218"/>
                  <a:pt x="3212982" y="253916"/>
                </a:cubicBezTo>
                <a:cubicBezTo>
                  <a:pt x="1901065" y="189490"/>
                  <a:pt x="1241141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(*) El representante confirma si hay consumo Interno</a:t>
            </a:r>
          </a:p>
        </p:txBody>
      </p:sp>
      <p:sp>
        <p:nvSpPr>
          <p:cNvPr id="73" name="Diagrama de flujo: decisión 72">
            <a:extLst>
              <a:ext uri="{FF2B5EF4-FFF2-40B4-BE49-F238E27FC236}">
                <a16:creationId xmlns:a16="http://schemas.microsoft.com/office/drawing/2014/main" id="{E9AE4E3C-9B67-4FA4-A3B3-F17611DC8703}"/>
              </a:ext>
            </a:extLst>
          </p:cNvPr>
          <p:cNvSpPr/>
          <p:nvPr/>
        </p:nvSpPr>
        <p:spPr>
          <a:xfrm>
            <a:off x="2509057" y="5597873"/>
            <a:ext cx="2225311" cy="9261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/>
              <a:t>¿Existe consumo Interno?</a:t>
            </a:r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E771C2B7-F205-4500-BC4D-F11BF6D739F9}"/>
              </a:ext>
            </a:extLst>
          </p:cNvPr>
          <p:cNvCxnSpPr>
            <a:stCxn id="73" idx="3"/>
            <a:endCxn id="50" idx="1"/>
          </p:cNvCxnSpPr>
          <p:nvPr/>
        </p:nvCxnSpPr>
        <p:spPr>
          <a:xfrm flipV="1">
            <a:off x="4734368" y="6060959"/>
            <a:ext cx="14709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209BEA26-753D-414E-9F95-BBDCC5F1D68C}"/>
              </a:ext>
            </a:extLst>
          </p:cNvPr>
          <p:cNvCxnSpPr>
            <a:stCxn id="73" idx="0"/>
            <a:endCxn id="7" idx="2"/>
          </p:cNvCxnSpPr>
          <p:nvPr/>
        </p:nvCxnSpPr>
        <p:spPr>
          <a:xfrm flipV="1">
            <a:off x="3621713" y="3746499"/>
            <a:ext cx="1" cy="185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C8A9F89C-0E6A-4BA2-BB2B-40B5E14C0A4C}"/>
              </a:ext>
            </a:extLst>
          </p:cNvPr>
          <p:cNvSpPr txBox="1"/>
          <p:nvPr/>
        </p:nvSpPr>
        <p:spPr>
          <a:xfrm>
            <a:off x="6437190" y="1174748"/>
            <a:ext cx="1959227" cy="253916"/>
          </a:xfrm>
          <a:custGeom>
            <a:avLst/>
            <a:gdLst>
              <a:gd name="connsiteX0" fmla="*/ 0 w 1959227"/>
              <a:gd name="connsiteY0" fmla="*/ 0 h 253916"/>
              <a:gd name="connsiteX1" fmla="*/ 1959227 w 1959227"/>
              <a:gd name="connsiteY1" fmla="*/ 0 h 253916"/>
              <a:gd name="connsiteX2" fmla="*/ 1959227 w 1959227"/>
              <a:gd name="connsiteY2" fmla="*/ 253916 h 253916"/>
              <a:gd name="connsiteX3" fmla="*/ 0 w 1959227"/>
              <a:gd name="connsiteY3" fmla="*/ 253916 h 253916"/>
              <a:gd name="connsiteX4" fmla="*/ 0 w 1959227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227" h="253916" extrusionOk="0">
                <a:moveTo>
                  <a:pt x="0" y="0"/>
                </a:moveTo>
                <a:cubicBezTo>
                  <a:pt x="550978" y="-66832"/>
                  <a:pt x="1208486" y="-76026"/>
                  <a:pt x="1959227" y="0"/>
                </a:cubicBezTo>
                <a:cubicBezTo>
                  <a:pt x="1947861" y="108724"/>
                  <a:pt x="1954846" y="213218"/>
                  <a:pt x="1959227" y="253916"/>
                </a:cubicBezTo>
                <a:cubicBezTo>
                  <a:pt x="1074621" y="189490"/>
                  <a:pt x="957511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(*) Registro lo hace Facturación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CE070E8F-BF59-4855-B0CB-BD76E0434A61}"/>
              </a:ext>
            </a:extLst>
          </p:cNvPr>
          <p:cNvSpPr txBox="1"/>
          <p:nvPr/>
        </p:nvSpPr>
        <p:spPr>
          <a:xfrm>
            <a:off x="4690060" y="5787345"/>
            <a:ext cx="320587" cy="253916"/>
          </a:xfrm>
          <a:custGeom>
            <a:avLst/>
            <a:gdLst>
              <a:gd name="connsiteX0" fmla="*/ 0 w 320587"/>
              <a:gd name="connsiteY0" fmla="*/ 0 h 253916"/>
              <a:gd name="connsiteX1" fmla="*/ 320587 w 320587"/>
              <a:gd name="connsiteY1" fmla="*/ 0 h 253916"/>
              <a:gd name="connsiteX2" fmla="*/ 320587 w 320587"/>
              <a:gd name="connsiteY2" fmla="*/ 253916 h 253916"/>
              <a:gd name="connsiteX3" fmla="*/ 0 w 320587"/>
              <a:gd name="connsiteY3" fmla="*/ 253916 h 253916"/>
              <a:gd name="connsiteX4" fmla="*/ 0 w 320587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87" h="253916" extrusionOk="0">
                <a:moveTo>
                  <a:pt x="0" y="0"/>
                </a:moveTo>
                <a:cubicBezTo>
                  <a:pt x="120607" y="-7024"/>
                  <a:pt x="178860" y="25173"/>
                  <a:pt x="320587" y="0"/>
                </a:cubicBezTo>
                <a:cubicBezTo>
                  <a:pt x="309221" y="108724"/>
                  <a:pt x="316206" y="213218"/>
                  <a:pt x="320587" y="253916"/>
                </a:cubicBezTo>
                <a:cubicBezTo>
                  <a:pt x="161816" y="262327"/>
                  <a:pt x="65544" y="267753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SI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BE3972FE-D6EE-4A5C-A037-431464ED8BAA}"/>
              </a:ext>
            </a:extLst>
          </p:cNvPr>
          <p:cNvSpPr txBox="1"/>
          <p:nvPr/>
        </p:nvSpPr>
        <p:spPr>
          <a:xfrm>
            <a:off x="3680437" y="5250804"/>
            <a:ext cx="438546" cy="253916"/>
          </a:xfrm>
          <a:custGeom>
            <a:avLst/>
            <a:gdLst>
              <a:gd name="connsiteX0" fmla="*/ 0 w 438546"/>
              <a:gd name="connsiteY0" fmla="*/ 0 h 253916"/>
              <a:gd name="connsiteX1" fmla="*/ 438546 w 438546"/>
              <a:gd name="connsiteY1" fmla="*/ 0 h 253916"/>
              <a:gd name="connsiteX2" fmla="*/ 438546 w 438546"/>
              <a:gd name="connsiteY2" fmla="*/ 253916 h 253916"/>
              <a:gd name="connsiteX3" fmla="*/ 0 w 438546"/>
              <a:gd name="connsiteY3" fmla="*/ 253916 h 253916"/>
              <a:gd name="connsiteX4" fmla="*/ 0 w 438546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546" h="253916" extrusionOk="0">
                <a:moveTo>
                  <a:pt x="0" y="0"/>
                </a:moveTo>
                <a:cubicBezTo>
                  <a:pt x="52585" y="-27313"/>
                  <a:pt x="336378" y="-21518"/>
                  <a:pt x="438546" y="0"/>
                </a:cubicBezTo>
                <a:cubicBezTo>
                  <a:pt x="427180" y="108724"/>
                  <a:pt x="434165" y="213218"/>
                  <a:pt x="438546" y="253916"/>
                </a:cubicBezTo>
                <a:cubicBezTo>
                  <a:pt x="362432" y="214902"/>
                  <a:pt x="192941" y="249016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A5B9B92F-98DD-4B16-8025-702FA1D97B78}"/>
              </a:ext>
            </a:extLst>
          </p:cNvPr>
          <p:cNvSpPr txBox="1"/>
          <p:nvPr/>
        </p:nvSpPr>
        <p:spPr>
          <a:xfrm>
            <a:off x="5974235" y="6343096"/>
            <a:ext cx="3212982" cy="253916"/>
          </a:xfrm>
          <a:custGeom>
            <a:avLst/>
            <a:gdLst>
              <a:gd name="connsiteX0" fmla="*/ 0 w 3212982"/>
              <a:gd name="connsiteY0" fmla="*/ 0 h 253916"/>
              <a:gd name="connsiteX1" fmla="*/ 3212982 w 3212982"/>
              <a:gd name="connsiteY1" fmla="*/ 0 h 253916"/>
              <a:gd name="connsiteX2" fmla="*/ 3212982 w 3212982"/>
              <a:gd name="connsiteY2" fmla="*/ 253916 h 253916"/>
              <a:gd name="connsiteX3" fmla="*/ 0 w 3212982"/>
              <a:gd name="connsiteY3" fmla="*/ 253916 h 253916"/>
              <a:gd name="connsiteX4" fmla="*/ 0 w 3212982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2982" h="253916" extrusionOk="0">
                <a:moveTo>
                  <a:pt x="0" y="0"/>
                </a:moveTo>
                <a:cubicBezTo>
                  <a:pt x="574899" y="-66832"/>
                  <a:pt x="1945021" y="-76026"/>
                  <a:pt x="3212982" y="0"/>
                </a:cubicBezTo>
                <a:cubicBezTo>
                  <a:pt x="3201616" y="108724"/>
                  <a:pt x="3208601" y="213218"/>
                  <a:pt x="3212982" y="253916"/>
                </a:cubicBezTo>
                <a:cubicBezTo>
                  <a:pt x="1901065" y="189490"/>
                  <a:pt x="1241141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Esta salida se hace desde el almacén del Cliente (C o H)</a:t>
            </a:r>
          </a:p>
        </p:txBody>
      </p:sp>
      <p:pic>
        <p:nvPicPr>
          <p:cNvPr id="112" name="Picture 2" descr="D:\HelpDesk_SAC\TraumaSolutions\00 Gestion de Proyecto\02 Inicio\logo.png">
            <a:extLst>
              <a:ext uri="{FF2B5EF4-FFF2-40B4-BE49-F238E27FC236}">
                <a16:creationId xmlns:a16="http://schemas.microsoft.com/office/drawing/2014/main" id="{4665F64B-6BA8-4C19-BC14-3FB8D92F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53" y="144071"/>
            <a:ext cx="1560693" cy="6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65E0E5C0-0D8E-4994-B851-6F3D23330C6A}"/>
              </a:ext>
            </a:extLst>
          </p:cNvPr>
          <p:cNvSpPr/>
          <p:nvPr/>
        </p:nvSpPr>
        <p:spPr>
          <a:xfrm>
            <a:off x="309694" y="2609381"/>
            <a:ext cx="1586218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Despacho (805)</a:t>
            </a:r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0A388C9A-C831-40BB-9CDB-8AB53E72587B}"/>
              </a:ext>
            </a:extLst>
          </p:cNvPr>
          <p:cNvSpPr/>
          <p:nvPr/>
        </p:nvSpPr>
        <p:spPr>
          <a:xfrm>
            <a:off x="3133257" y="2585456"/>
            <a:ext cx="1518407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Confirmación</a:t>
            </a:r>
          </a:p>
          <a:p>
            <a:pPr algn="ctr"/>
            <a:r>
              <a:rPr lang="es-PE" dirty="0"/>
              <a:t>(805)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D9942B26-A504-4E9F-8831-2293174291A7}"/>
              </a:ext>
            </a:extLst>
          </p:cNvPr>
          <p:cNvCxnSpPr>
            <a:cxnSpLocks/>
            <a:stCxn id="33" idx="2"/>
            <a:endCxn id="5" idx="0"/>
          </p:cNvCxnSpPr>
          <p:nvPr/>
        </p:nvCxnSpPr>
        <p:spPr>
          <a:xfrm rot="5400000">
            <a:off x="599988" y="2106565"/>
            <a:ext cx="10056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8CF283B-785C-45F4-A0F9-0BF685AB1B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895912" y="2891780"/>
            <a:ext cx="1237345" cy="2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grama de flujo: documento 35">
            <a:extLst>
              <a:ext uri="{FF2B5EF4-FFF2-40B4-BE49-F238E27FC236}">
                <a16:creationId xmlns:a16="http://schemas.microsoft.com/office/drawing/2014/main" id="{DCEFD21E-C3DB-4068-9361-5A06AFC35EC8}"/>
              </a:ext>
            </a:extLst>
          </p:cNvPr>
          <p:cNvSpPr/>
          <p:nvPr/>
        </p:nvSpPr>
        <p:spPr>
          <a:xfrm>
            <a:off x="9951291" y="2585456"/>
            <a:ext cx="2019515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Devolución del Cliente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AF23F8E5-7D2D-45D5-A911-C5E06ED5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191"/>
            <a:ext cx="10515600" cy="670051"/>
          </a:xfrm>
        </p:spPr>
        <p:txBody>
          <a:bodyPr>
            <a:normAutofit fontScale="90000"/>
          </a:bodyPr>
          <a:lstStyle/>
          <a:p>
            <a:pPr algn="ctr"/>
            <a:r>
              <a:rPr lang="es-PE" b="1" dirty="0"/>
              <a:t>Atención de Cirugías x Canje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0DF6C48-73F2-4026-9EC3-21FEFC6175FA}"/>
              </a:ext>
            </a:extLst>
          </p:cNvPr>
          <p:cNvCxnSpPr>
            <a:cxnSpLocks/>
            <a:stCxn id="6" idx="3"/>
            <a:endCxn id="41" idx="1"/>
          </p:cNvCxnSpPr>
          <p:nvPr/>
        </p:nvCxnSpPr>
        <p:spPr>
          <a:xfrm>
            <a:off x="4651664" y="2891780"/>
            <a:ext cx="1125761" cy="1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A5B9B92F-98DD-4B16-8025-702FA1D97B78}"/>
              </a:ext>
            </a:extLst>
          </p:cNvPr>
          <p:cNvSpPr txBox="1"/>
          <p:nvPr/>
        </p:nvSpPr>
        <p:spPr>
          <a:xfrm>
            <a:off x="5487674" y="2331540"/>
            <a:ext cx="3212982" cy="253916"/>
          </a:xfrm>
          <a:custGeom>
            <a:avLst/>
            <a:gdLst>
              <a:gd name="connsiteX0" fmla="*/ 0 w 3212982"/>
              <a:gd name="connsiteY0" fmla="*/ 0 h 253916"/>
              <a:gd name="connsiteX1" fmla="*/ 3212982 w 3212982"/>
              <a:gd name="connsiteY1" fmla="*/ 0 h 253916"/>
              <a:gd name="connsiteX2" fmla="*/ 3212982 w 3212982"/>
              <a:gd name="connsiteY2" fmla="*/ 253916 h 253916"/>
              <a:gd name="connsiteX3" fmla="*/ 0 w 3212982"/>
              <a:gd name="connsiteY3" fmla="*/ 253916 h 253916"/>
              <a:gd name="connsiteX4" fmla="*/ 0 w 3212982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2982" h="253916" extrusionOk="0">
                <a:moveTo>
                  <a:pt x="0" y="0"/>
                </a:moveTo>
                <a:cubicBezTo>
                  <a:pt x="574899" y="-66832"/>
                  <a:pt x="1945021" y="-76026"/>
                  <a:pt x="3212982" y="0"/>
                </a:cubicBezTo>
                <a:cubicBezTo>
                  <a:pt x="3201616" y="108724"/>
                  <a:pt x="3208601" y="213218"/>
                  <a:pt x="3212982" y="253916"/>
                </a:cubicBezTo>
                <a:cubicBezTo>
                  <a:pt x="1901065" y="189490"/>
                  <a:pt x="1241141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Esta salida se hace desde el almacén del Cliente (C o H)</a:t>
            </a:r>
          </a:p>
        </p:txBody>
      </p:sp>
      <p:sp>
        <p:nvSpPr>
          <p:cNvPr id="33" name="Diagrama de flujo: entrada manual 32">
            <a:extLst>
              <a:ext uri="{FF2B5EF4-FFF2-40B4-BE49-F238E27FC236}">
                <a16:creationId xmlns:a16="http://schemas.microsoft.com/office/drawing/2014/main" id="{792B29C9-55F3-4D7E-B4C9-7A65487DEB61}"/>
              </a:ext>
            </a:extLst>
          </p:cNvPr>
          <p:cNvSpPr/>
          <p:nvPr/>
        </p:nvSpPr>
        <p:spPr>
          <a:xfrm>
            <a:off x="250622" y="800704"/>
            <a:ext cx="1704363" cy="80304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Correo para Atención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CE46D9A-F833-41A7-BAAD-E4D539BAAB74}"/>
              </a:ext>
            </a:extLst>
          </p:cNvPr>
          <p:cNvSpPr txBox="1"/>
          <p:nvPr/>
        </p:nvSpPr>
        <p:spPr>
          <a:xfrm>
            <a:off x="1458261" y="2080047"/>
            <a:ext cx="3212982" cy="253916"/>
          </a:xfrm>
          <a:custGeom>
            <a:avLst/>
            <a:gdLst>
              <a:gd name="connsiteX0" fmla="*/ 0 w 3212982"/>
              <a:gd name="connsiteY0" fmla="*/ 0 h 253916"/>
              <a:gd name="connsiteX1" fmla="*/ 3212982 w 3212982"/>
              <a:gd name="connsiteY1" fmla="*/ 0 h 253916"/>
              <a:gd name="connsiteX2" fmla="*/ 3212982 w 3212982"/>
              <a:gd name="connsiteY2" fmla="*/ 253916 h 253916"/>
              <a:gd name="connsiteX3" fmla="*/ 0 w 3212982"/>
              <a:gd name="connsiteY3" fmla="*/ 253916 h 253916"/>
              <a:gd name="connsiteX4" fmla="*/ 0 w 3212982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2982" h="253916" extrusionOk="0">
                <a:moveTo>
                  <a:pt x="0" y="0"/>
                </a:moveTo>
                <a:cubicBezTo>
                  <a:pt x="574899" y="-66832"/>
                  <a:pt x="1945021" y="-76026"/>
                  <a:pt x="3212982" y="0"/>
                </a:cubicBezTo>
                <a:cubicBezTo>
                  <a:pt x="3201616" y="108724"/>
                  <a:pt x="3208601" y="213218"/>
                  <a:pt x="3212982" y="253916"/>
                </a:cubicBezTo>
                <a:cubicBezTo>
                  <a:pt x="1901065" y="189490"/>
                  <a:pt x="1241141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(*) El representante envía EMAIL</a:t>
            </a:r>
          </a:p>
        </p:txBody>
      </p:sp>
      <p:sp>
        <p:nvSpPr>
          <p:cNvPr id="41" name="Diagrama de flujo: proceso 40">
            <a:extLst>
              <a:ext uri="{FF2B5EF4-FFF2-40B4-BE49-F238E27FC236}">
                <a16:creationId xmlns:a16="http://schemas.microsoft.com/office/drawing/2014/main" id="{9B538F71-FF3C-4819-A0C8-A1FBBFED0C29}"/>
              </a:ext>
            </a:extLst>
          </p:cNvPr>
          <p:cNvSpPr/>
          <p:nvPr/>
        </p:nvSpPr>
        <p:spPr>
          <a:xfrm>
            <a:off x="5777425" y="2603473"/>
            <a:ext cx="2306966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Registro Consumo</a:t>
            </a:r>
          </a:p>
          <a:p>
            <a:pPr algn="ctr"/>
            <a:r>
              <a:rPr lang="es-PE" dirty="0"/>
              <a:t>PSA x Canje (204)</a:t>
            </a:r>
          </a:p>
        </p:txBody>
      </p:sp>
      <p:sp>
        <p:nvSpPr>
          <p:cNvPr id="45" name="Diagrama de flujo: proceso 44">
            <a:extLst>
              <a:ext uri="{FF2B5EF4-FFF2-40B4-BE49-F238E27FC236}">
                <a16:creationId xmlns:a16="http://schemas.microsoft.com/office/drawing/2014/main" id="{D8D5F9EF-14A7-4950-869C-417294F0A94F}"/>
              </a:ext>
            </a:extLst>
          </p:cNvPr>
          <p:cNvSpPr/>
          <p:nvPr/>
        </p:nvSpPr>
        <p:spPr>
          <a:xfrm>
            <a:off x="5595156" y="4583591"/>
            <a:ext cx="2306966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Registro Devolución</a:t>
            </a:r>
          </a:p>
          <a:p>
            <a:pPr algn="ctr"/>
            <a:r>
              <a:rPr lang="es-PE" dirty="0"/>
              <a:t>PIN x Canje (204)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DC6B621-CF60-455C-B34A-97DCBCDBFDEA}"/>
              </a:ext>
            </a:extLst>
          </p:cNvPr>
          <p:cNvSpPr txBox="1"/>
          <p:nvPr/>
        </p:nvSpPr>
        <p:spPr>
          <a:xfrm>
            <a:off x="1102803" y="6647105"/>
            <a:ext cx="3212982" cy="253916"/>
          </a:xfrm>
          <a:custGeom>
            <a:avLst/>
            <a:gdLst>
              <a:gd name="connsiteX0" fmla="*/ 0 w 3212982"/>
              <a:gd name="connsiteY0" fmla="*/ 0 h 253916"/>
              <a:gd name="connsiteX1" fmla="*/ 3212982 w 3212982"/>
              <a:gd name="connsiteY1" fmla="*/ 0 h 253916"/>
              <a:gd name="connsiteX2" fmla="*/ 3212982 w 3212982"/>
              <a:gd name="connsiteY2" fmla="*/ 253916 h 253916"/>
              <a:gd name="connsiteX3" fmla="*/ 0 w 3212982"/>
              <a:gd name="connsiteY3" fmla="*/ 253916 h 253916"/>
              <a:gd name="connsiteX4" fmla="*/ 0 w 3212982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2982" h="253916" extrusionOk="0">
                <a:moveTo>
                  <a:pt x="0" y="0"/>
                </a:moveTo>
                <a:cubicBezTo>
                  <a:pt x="574899" y="-66832"/>
                  <a:pt x="1945021" y="-76026"/>
                  <a:pt x="3212982" y="0"/>
                </a:cubicBezTo>
                <a:cubicBezTo>
                  <a:pt x="3201616" y="108724"/>
                  <a:pt x="3208601" y="213218"/>
                  <a:pt x="3212982" y="253916"/>
                </a:cubicBezTo>
                <a:cubicBezTo>
                  <a:pt x="1901065" y="189490"/>
                  <a:pt x="1241141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Este ingreso se hace hacia el almacén del Cliente (C o H)</a:t>
            </a:r>
          </a:p>
        </p:txBody>
      </p:sp>
      <p:sp>
        <p:nvSpPr>
          <p:cNvPr id="70" name="Diagrama de flujo: datos 69">
            <a:extLst>
              <a:ext uri="{FF2B5EF4-FFF2-40B4-BE49-F238E27FC236}">
                <a16:creationId xmlns:a16="http://schemas.microsoft.com/office/drawing/2014/main" id="{A712A1AB-276E-4565-A2D3-2912DC342601}"/>
              </a:ext>
            </a:extLst>
          </p:cNvPr>
          <p:cNvSpPr/>
          <p:nvPr/>
        </p:nvSpPr>
        <p:spPr>
          <a:xfrm>
            <a:off x="1296761" y="4583591"/>
            <a:ext cx="2145351" cy="93956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Stock</a:t>
            </a:r>
          </a:p>
          <a:p>
            <a:pPr algn="ctr"/>
            <a:r>
              <a:rPr lang="es-PE" dirty="0"/>
              <a:t>Almacén</a:t>
            </a:r>
          </a:p>
          <a:p>
            <a:pPr algn="ctr"/>
            <a:r>
              <a:rPr lang="es-PE" dirty="0"/>
              <a:t>Canjes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2DE1BA93-A6A4-4733-B3B9-AC126B5FAA81}"/>
              </a:ext>
            </a:extLst>
          </p:cNvPr>
          <p:cNvCxnSpPr>
            <a:stCxn id="5" idx="2"/>
            <a:endCxn id="70" idx="1"/>
          </p:cNvCxnSpPr>
          <p:nvPr/>
        </p:nvCxnSpPr>
        <p:spPr>
          <a:xfrm>
            <a:off x="1102803" y="3222029"/>
            <a:ext cx="1266634" cy="136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CBFC08AD-E441-4399-B323-E9660031395D}"/>
              </a:ext>
            </a:extLst>
          </p:cNvPr>
          <p:cNvCxnSpPr>
            <a:stCxn id="6" idx="2"/>
            <a:endCxn id="70" idx="1"/>
          </p:cNvCxnSpPr>
          <p:nvPr/>
        </p:nvCxnSpPr>
        <p:spPr>
          <a:xfrm flipH="1">
            <a:off x="2369437" y="3198104"/>
            <a:ext cx="1523024" cy="138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grama de flujo: proceso 78">
            <a:extLst>
              <a:ext uri="{FF2B5EF4-FFF2-40B4-BE49-F238E27FC236}">
                <a16:creationId xmlns:a16="http://schemas.microsoft.com/office/drawing/2014/main" id="{AC78D977-EDBB-43AF-800E-B5915C022C3D}"/>
              </a:ext>
            </a:extLst>
          </p:cNvPr>
          <p:cNvSpPr/>
          <p:nvPr/>
        </p:nvSpPr>
        <p:spPr>
          <a:xfrm>
            <a:off x="8797807" y="6013542"/>
            <a:ext cx="2306966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Registro Devolución</a:t>
            </a:r>
          </a:p>
          <a:p>
            <a:pPr algn="ctr"/>
            <a:r>
              <a:rPr lang="es-PE" dirty="0"/>
              <a:t>PIN x Canje (304)</a:t>
            </a:r>
          </a:p>
        </p:txBody>
      </p:sp>
      <p:sp>
        <p:nvSpPr>
          <p:cNvPr id="87" name="Diagrama de flujo: decisión 86">
            <a:extLst>
              <a:ext uri="{FF2B5EF4-FFF2-40B4-BE49-F238E27FC236}">
                <a16:creationId xmlns:a16="http://schemas.microsoft.com/office/drawing/2014/main" id="{474F1DFC-988E-4580-B047-E589EF020B46}"/>
              </a:ext>
            </a:extLst>
          </p:cNvPr>
          <p:cNvSpPr/>
          <p:nvPr/>
        </p:nvSpPr>
        <p:spPr>
          <a:xfrm>
            <a:off x="8838635" y="4342469"/>
            <a:ext cx="2225311" cy="9261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/>
              <a:t>¿Se cierra el EVENTO de CANJE?</a:t>
            </a: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CE0FC417-3036-4E33-ADB3-8701040EC9A2}"/>
              </a:ext>
            </a:extLst>
          </p:cNvPr>
          <p:cNvCxnSpPr>
            <a:stCxn id="36" idx="2"/>
            <a:endCxn id="87" idx="0"/>
          </p:cNvCxnSpPr>
          <p:nvPr/>
        </p:nvCxnSpPr>
        <p:spPr>
          <a:xfrm flipH="1">
            <a:off x="9951291" y="3157601"/>
            <a:ext cx="1009758" cy="118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74889B2C-9A31-4CA0-A973-1A28E45C90F7}"/>
              </a:ext>
            </a:extLst>
          </p:cNvPr>
          <p:cNvCxnSpPr>
            <a:cxnSpLocks/>
            <a:stCxn id="87" idx="1"/>
            <a:endCxn id="45" idx="3"/>
          </p:cNvCxnSpPr>
          <p:nvPr/>
        </p:nvCxnSpPr>
        <p:spPr>
          <a:xfrm flipH="1">
            <a:off x="7902122" y="4805556"/>
            <a:ext cx="936513" cy="8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717D6F79-5BA3-4724-A27D-AB1BA5BAD49D}"/>
              </a:ext>
            </a:extLst>
          </p:cNvPr>
          <p:cNvCxnSpPr>
            <a:cxnSpLocks/>
            <a:stCxn id="87" idx="2"/>
            <a:endCxn id="79" idx="0"/>
          </p:cNvCxnSpPr>
          <p:nvPr/>
        </p:nvCxnSpPr>
        <p:spPr>
          <a:xfrm flipH="1">
            <a:off x="9951290" y="5268642"/>
            <a:ext cx="1" cy="74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66A1CFA0-696D-4556-9645-17FE85A232A7}"/>
              </a:ext>
            </a:extLst>
          </p:cNvPr>
          <p:cNvCxnSpPr>
            <a:stCxn id="79" idx="1"/>
            <a:endCxn id="70" idx="5"/>
          </p:cNvCxnSpPr>
          <p:nvPr/>
        </p:nvCxnSpPr>
        <p:spPr>
          <a:xfrm flipH="1" flipV="1">
            <a:off x="3227577" y="5053375"/>
            <a:ext cx="5570230" cy="126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154BB442-5297-4EBC-8774-DF2E12061014}"/>
              </a:ext>
            </a:extLst>
          </p:cNvPr>
          <p:cNvCxnSpPr>
            <a:stCxn id="45" idx="1"/>
            <a:endCxn id="70" idx="5"/>
          </p:cNvCxnSpPr>
          <p:nvPr/>
        </p:nvCxnSpPr>
        <p:spPr>
          <a:xfrm flipH="1">
            <a:off x="3227577" y="4889915"/>
            <a:ext cx="2367579" cy="16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46D4B237-78D0-4904-9EA5-443E3A5487A1}"/>
              </a:ext>
            </a:extLst>
          </p:cNvPr>
          <p:cNvSpPr txBox="1"/>
          <p:nvPr/>
        </p:nvSpPr>
        <p:spPr>
          <a:xfrm>
            <a:off x="8797807" y="4372274"/>
            <a:ext cx="320587" cy="253916"/>
          </a:xfrm>
          <a:custGeom>
            <a:avLst/>
            <a:gdLst>
              <a:gd name="connsiteX0" fmla="*/ 0 w 320587"/>
              <a:gd name="connsiteY0" fmla="*/ 0 h 253916"/>
              <a:gd name="connsiteX1" fmla="*/ 320587 w 320587"/>
              <a:gd name="connsiteY1" fmla="*/ 0 h 253916"/>
              <a:gd name="connsiteX2" fmla="*/ 320587 w 320587"/>
              <a:gd name="connsiteY2" fmla="*/ 253916 h 253916"/>
              <a:gd name="connsiteX3" fmla="*/ 0 w 320587"/>
              <a:gd name="connsiteY3" fmla="*/ 253916 h 253916"/>
              <a:gd name="connsiteX4" fmla="*/ 0 w 320587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87" h="253916" extrusionOk="0">
                <a:moveTo>
                  <a:pt x="0" y="0"/>
                </a:moveTo>
                <a:cubicBezTo>
                  <a:pt x="120607" y="-7024"/>
                  <a:pt x="178860" y="25173"/>
                  <a:pt x="320587" y="0"/>
                </a:cubicBezTo>
                <a:cubicBezTo>
                  <a:pt x="309221" y="108724"/>
                  <a:pt x="316206" y="213218"/>
                  <a:pt x="320587" y="253916"/>
                </a:cubicBezTo>
                <a:cubicBezTo>
                  <a:pt x="161816" y="262327"/>
                  <a:pt x="65544" y="267753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SI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5D1A676-95BD-44A1-B538-E83816C00AC3}"/>
              </a:ext>
            </a:extLst>
          </p:cNvPr>
          <p:cNvSpPr txBox="1"/>
          <p:nvPr/>
        </p:nvSpPr>
        <p:spPr>
          <a:xfrm>
            <a:off x="9951290" y="5339138"/>
            <a:ext cx="438546" cy="253916"/>
          </a:xfrm>
          <a:custGeom>
            <a:avLst/>
            <a:gdLst>
              <a:gd name="connsiteX0" fmla="*/ 0 w 438546"/>
              <a:gd name="connsiteY0" fmla="*/ 0 h 253916"/>
              <a:gd name="connsiteX1" fmla="*/ 438546 w 438546"/>
              <a:gd name="connsiteY1" fmla="*/ 0 h 253916"/>
              <a:gd name="connsiteX2" fmla="*/ 438546 w 438546"/>
              <a:gd name="connsiteY2" fmla="*/ 253916 h 253916"/>
              <a:gd name="connsiteX3" fmla="*/ 0 w 438546"/>
              <a:gd name="connsiteY3" fmla="*/ 253916 h 253916"/>
              <a:gd name="connsiteX4" fmla="*/ 0 w 438546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546" h="253916" extrusionOk="0">
                <a:moveTo>
                  <a:pt x="0" y="0"/>
                </a:moveTo>
                <a:cubicBezTo>
                  <a:pt x="52585" y="-27313"/>
                  <a:pt x="336378" y="-21518"/>
                  <a:pt x="438546" y="0"/>
                </a:cubicBezTo>
                <a:cubicBezTo>
                  <a:pt x="427180" y="108724"/>
                  <a:pt x="434165" y="213218"/>
                  <a:pt x="438546" y="253916"/>
                </a:cubicBezTo>
                <a:cubicBezTo>
                  <a:pt x="362432" y="214902"/>
                  <a:pt x="192941" y="249016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118" name="Picture 2" descr="D:\HelpDesk_SAC\TraumaSolutions\00 Gestion de Proyecto\02 Inicio\logo.png">
            <a:extLst>
              <a:ext uri="{FF2B5EF4-FFF2-40B4-BE49-F238E27FC236}">
                <a16:creationId xmlns:a16="http://schemas.microsoft.com/office/drawing/2014/main" id="{24F0D85D-1CC0-4FDE-8850-311CC3F52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53" y="144071"/>
            <a:ext cx="1560693" cy="6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17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7BF9F-D4F8-460B-9539-29741E23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/>
              <a:t>Otros - Observados</a:t>
            </a:r>
          </a:p>
        </p:txBody>
      </p:sp>
      <p:sp>
        <p:nvSpPr>
          <p:cNvPr id="4" name="Diagrama de flujo: documento 3">
            <a:extLst>
              <a:ext uri="{FF2B5EF4-FFF2-40B4-BE49-F238E27FC236}">
                <a16:creationId xmlns:a16="http://schemas.microsoft.com/office/drawing/2014/main" id="{4359C071-DB9E-4565-8F7F-699C1A68EFDA}"/>
              </a:ext>
            </a:extLst>
          </p:cNvPr>
          <p:cNvSpPr/>
          <p:nvPr/>
        </p:nvSpPr>
        <p:spPr>
          <a:xfrm>
            <a:off x="379143" y="1257198"/>
            <a:ext cx="151840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Cotización</a:t>
            </a:r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65E0E5C0-0D8E-4994-B851-6F3D23330C6A}"/>
              </a:ext>
            </a:extLst>
          </p:cNvPr>
          <p:cNvSpPr/>
          <p:nvPr/>
        </p:nvSpPr>
        <p:spPr>
          <a:xfrm>
            <a:off x="260057" y="3122676"/>
            <a:ext cx="1803633" cy="6126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Identificación de Observados</a:t>
            </a:r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0A388C9A-C831-40BB-9CDB-8AB53E72587B}"/>
              </a:ext>
            </a:extLst>
          </p:cNvPr>
          <p:cNvSpPr/>
          <p:nvPr/>
        </p:nvSpPr>
        <p:spPr>
          <a:xfrm>
            <a:off x="7714464" y="5842332"/>
            <a:ext cx="1999076" cy="940777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Ingreso por  Compras </a:t>
            </a:r>
          </a:p>
          <a:p>
            <a:pPr algn="ctr"/>
            <a:r>
              <a:rPr lang="es-PE" dirty="0"/>
              <a:t>(101 o 102)</a:t>
            </a:r>
          </a:p>
        </p:txBody>
      </p: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8A7ADED7-D093-4DC6-8CE9-D82F79A36480}"/>
              </a:ext>
            </a:extLst>
          </p:cNvPr>
          <p:cNvSpPr/>
          <p:nvPr/>
        </p:nvSpPr>
        <p:spPr>
          <a:xfrm>
            <a:off x="7716399" y="4801664"/>
            <a:ext cx="2030343" cy="76262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Devolución Proveedor</a:t>
            </a:r>
          </a:p>
          <a:p>
            <a:pPr algn="ctr"/>
            <a:r>
              <a:rPr lang="es-PE" dirty="0"/>
              <a:t>(203)</a:t>
            </a:r>
          </a:p>
        </p:txBody>
      </p:sp>
      <p:sp>
        <p:nvSpPr>
          <p:cNvPr id="35" name="Diagrama de flujo: proceso 34">
            <a:extLst>
              <a:ext uri="{FF2B5EF4-FFF2-40B4-BE49-F238E27FC236}">
                <a16:creationId xmlns:a16="http://schemas.microsoft.com/office/drawing/2014/main" id="{01A93784-BBC5-4179-9C8A-EAD3312C2758}"/>
              </a:ext>
            </a:extLst>
          </p:cNvPr>
          <p:cNvSpPr/>
          <p:nvPr/>
        </p:nvSpPr>
        <p:spPr>
          <a:xfrm>
            <a:off x="7648020" y="2887070"/>
            <a:ext cx="2008670" cy="76049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Salida por Destrucción (210)</a:t>
            </a:r>
          </a:p>
        </p:txBody>
      </p:sp>
      <p:sp>
        <p:nvSpPr>
          <p:cNvPr id="36" name="Diagrama de flujo: documento 35">
            <a:extLst>
              <a:ext uri="{FF2B5EF4-FFF2-40B4-BE49-F238E27FC236}">
                <a16:creationId xmlns:a16="http://schemas.microsoft.com/office/drawing/2014/main" id="{DCEFD21E-C3DB-4068-9361-5A06AFC35EC8}"/>
              </a:ext>
            </a:extLst>
          </p:cNvPr>
          <p:cNvSpPr/>
          <p:nvPr/>
        </p:nvSpPr>
        <p:spPr>
          <a:xfrm>
            <a:off x="10548301" y="2960992"/>
            <a:ext cx="151840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GR Destrucción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915DB51D-D59F-4FEC-97F3-6B8D96135E29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9656690" y="3267316"/>
            <a:ext cx="891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grama de flujo: documento 38">
            <a:extLst>
              <a:ext uri="{FF2B5EF4-FFF2-40B4-BE49-F238E27FC236}">
                <a16:creationId xmlns:a16="http://schemas.microsoft.com/office/drawing/2014/main" id="{5D588576-A925-4CA9-82D6-B40E456024A7}"/>
              </a:ext>
            </a:extLst>
          </p:cNvPr>
          <p:cNvSpPr/>
          <p:nvPr/>
        </p:nvSpPr>
        <p:spPr>
          <a:xfrm>
            <a:off x="10561659" y="4855578"/>
            <a:ext cx="151840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GR </a:t>
            </a:r>
          </a:p>
          <a:p>
            <a:pPr algn="ctr"/>
            <a:r>
              <a:rPr lang="es-PE" dirty="0"/>
              <a:t>Proveedor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DD457A5-31C6-44FB-ADEA-4E553EF45031}"/>
              </a:ext>
            </a:extLst>
          </p:cNvPr>
          <p:cNvCxnSpPr>
            <a:cxnSpLocks/>
            <a:stCxn id="9" idx="3"/>
            <a:endCxn id="39" idx="1"/>
          </p:cNvCxnSpPr>
          <p:nvPr/>
        </p:nvCxnSpPr>
        <p:spPr>
          <a:xfrm flipV="1">
            <a:off x="9746742" y="5161902"/>
            <a:ext cx="814917" cy="2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grama de flujo: documento 62">
            <a:extLst>
              <a:ext uri="{FF2B5EF4-FFF2-40B4-BE49-F238E27FC236}">
                <a16:creationId xmlns:a16="http://schemas.microsoft.com/office/drawing/2014/main" id="{5791D116-B59C-4DF5-B3AA-C13D29EA50F3}"/>
              </a:ext>
            </a:extLst>
          </p:cNvPr>
          <p:cNvSpPr/>
          <p:nvPr/>
        </p:nvSpPr>
        <p:spPr>
          <a:xfrm>
            <a:off x="10561659" y="6024180"/>
            <a:ext cx="151840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Invoice</a:t>
            </a:r>
            <a:endParaRPr lang="es-PE" dirty="0"/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A0D73503-9B92-4E53-AB98-117BA74611EA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flipH="1" flipV="1">
            <a:off x="9713540" y="6312721"/>
            <a:ext cx="848119" cy="1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iagrama de flujo: datos 72">
            <a:extLst>
              <a:ext uri="{FF2B5EF4-FFF2-40B4-BE49-F238E27FC236}">
                <a16:creationId xmlns:a16="http://schemas.microsoft.com/office/drawing/2014/main" id="{9E38B238-A3C6-4924-AA4C-64C132F2900A}"/>
              </a:ext>
            </a:extLst>
          </p:cNvPr>
          <p:cNvSpPr/>
          <p:nvPr/>
        </p:nvSpPr>
        <p:spPr>
          <a:xfrm>
            <a:off x="3772342" y="4241950"/>
            <a:ext cx="2145351" cy="93956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Almacén Observados</a:t>
            </a:r>
          </a:p>
          <a:p>
            <a:pPr algn="ctr"/>
            <a:r>
              <a:rPr lang="es-PE" dirty="0"/>
              <a:t>(0105)</a:t>
            </a:r>
          </a:p>
        </p:txBody>
      </p:sp>
      <p:sp>
        <p:nvSpPr>
          <p:cNvPr id="79" name="Diagrama de flujo: documento 78">
            <a:extLst>
              <a:ext uri="{FF2B5EF4-FFF2-40B4-BE49-F238E27FC236}">
                <a16:creationId xmlns:a16="http://schemas.microsoft.com/office/drawing/2014/main" id="{C874FC19-7212-4E67-9878-FDF619FA2C52}"/>
              </a:ext>
            </a:extLst>
          </p:cNvPr>
          <p:cNvSpPr/>
          <p:nvPr/>
        </p:nvSpPr>
        <p:spPr>
          <a:xfrm>
            <a:off x="402671" y="5358272"/>
            <a:ext cx="151840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Evento de Canje</a:t>
            </a:r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D713659B-654A-4F65-8A33-BE04E66187CE}"/>
              </a:ext>
            </a:extLst>
          </p:cNvPr>
          <p:cNvCxnSpPr>
            <a:cxnSpLocks/>
            <a:stCxn id="79" idx="0"/>
            <a:endCxn id="5" idx="2"/>
          </p:cNvCxnSpPr>
          <p:nvPr/>
        </p:nvCxnSpPr>
        <p:spPr>
          <a:xfrm flipH="1" flipV="1">
            <a:off x="1161874" y="3735324"/>
            <a:ext cx="1" cy="162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0B342EA4-ED59-4C88-8DD4-C22D1A20C9F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138347" y="1829343"/>
            <a:ext cx="23527" cy="129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978A630-A9F7-4AF2-BE18-52F34B969E4C}"/>
              </a:ext>
            </a:extLst>
          </p:cNvPr>
          <p:cNvSpPr txBox="1"/>
          <p:nvPr/>
        </p:nvSpPr>
        <p:spPr>
          <a:xfrm>
            <a:off x="125292" y="4345509"/>
            <a:ext cx="3182629" cy="415498"/>
          </a:xfrm>
          <a:custGeom>
            <a:avLst/>
            <a:gdLst>
              <a:gd name="connsiteX0" fmla="*/ 0 w 3182629"/>
              <a:gd name="connsiteY0" fmla="*/ 0 h 415498"/>
              <a:gd name="connsiteX1" fmla="*/ 3182629 w 3182629"/>
              <a:gd name="connsiteY1" fmla="*/ 0 h 415498"/>
              <a:gd name="connsiteX2" fmla="*/ 3182629 w 3182629"/>
              <a:gd name="connsiteY2" fmla="*/ 415498 h 415498"/>
              <a:gd name="connsiteX3" fmla="*/ 0 w 3182629"/>
              <a:gd name="connsiteY3" fmla="*/ 415498 h 415498"/>
              <a:gd name="connsiteX4" fmla="*/ 0 w 3182629"/>
              <a:gd name="connsiteY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29" h="415498" extrusionOk="0">
                <a:moveTo>
                  <a:pt x="0" y="0"/>
                </a:moveTo>
                <a:cubicBezTo>
                  <a:pt x="1536339" y="-66832"/>
                  <a:pt x="2303220" y="-76026"/>
                  <a:pt x="3182629" y="0"/>
                </a:cubicBezTo>
                <a:cubicBezTo>
                  <a:pt x="3158518" y="117827"/>
                  <a:pt x="3195872" y="299282"/>
                  <a:pt x="3182629" y="415498"/>
                </a:cubicBezTo>
                <a:cubicBezTo>
                  <a:pt x="2236893" y="351072"/>
                  <a:pt x="871006" y="435224"/>
                  <a:pt x="0" y="415498"/>
                </a:cubicBezTo>
                <a:cubicBezTo>
                  <a:pt x="-29636" y="252069"/>
                  <a:pt x="23904" y="829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(*) Almacén identifica si existe alguna OBSERVACIÓN en el material devuelto de una cirugía</a:t>
            </a:r>
          </a:p>
        </p:txBody>
      </p:sp>
      <p:sp>
        <p:nvSpPr>
          <p:cNvPr id="94" name="Diagrama de flujo: proceso 93">
            <a:extLst>
              <a:ext uri="{FF2B5EF4-FFF2-40B4-BE49-F238E27FC236}">
                <a16:creationId xmlns:a16="http://schemas.microsoft.com/office/drawing/2014/main" id="{74BEF510-47EE-4177-8AB1-7E1C5669CA47}"/>
              </a:ext>
            </a:extLst>
          </p:cNvPr>
          <p:cNvSpPr/>
          <p:nvPr/>
        </p:nvSpPr>
        <p:spPr>
          <a:xfrm>
            <a:off x="3307920" y="3138627"/>
            <a:ext cx="3074197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Transferencia a Observados</a:t>
            </a:r>
          </a:p>
          <a:p>
            <a:pPr algn="ctr"/>
            <a:r>
              <a:rPr lang="es-PE" dirty="0"/>
              <a:t>(807)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EEE64E5B-82AE-41EC-9B84-91DEE457C805}"/>
              </a:ext>
            </a:extLst>
          </p:cNvPr>
          <p:cNvSpPr txBox="1"/>
          <p:nvPr/>
        </p:nvSpPr>
        <p:spPr>
          <a:xfrm>
            <a:off x="2823688" y="2649206"/>
            <a:ext cx="4042657" cy="415498"/>
          </a:xfrm>
          <a:custGeom>
            <a:avLst/>
            <a:gdLst>
              <a:gd name="connsiteX0" fmla="*/ 0 w 4042657"/>
              <a:gd name="connsiteY0" fmla="*/ 0 h 415498"/>
              <a:gd name="connsiteX1" fmla="*/ 4042657 w 4042657"/>
              <a:gd name="connsiteY1" fmla="*/ 0 h 415498"/>
              <a:gd name="connsiteX2" fmla="*/ 4042657 w 4042657"/>
              <a:gd name="connsiteY2" fmla="*/ 415498 h 415498"/>
              <a:gd name="connsiteX3" fmla="*/ 0 w 4042657"/>
              <a:gd name="connsiteY3" fmla="*/ 415498 h 415498"/>
              <a:gd name="connsiteX4" fmla="*/ 0 w 4042657"/>
              <a:gd name="connsiteY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2657" h="415498" extrusionOk="0">
                <a:moveTo>
                  <a:pt x="0" y="0"/>
                </a:moveTo>
                <a:cubicBezTo>
                  <a:pt x="883254" y="-66832"/>
                  <a:pt x="3101335" y="-76026"/>
                  <a:pt x="4042657" y="0"/>
                </a:cubicBezTo>
                <a:cubicBezTo>
                  <a:pt x="4018546" y="117827"/>
                  <a:pt x="4055900" y="299282"/>
                  <a:pt x="4042657" y="415498"/>
                </a:cubicBezTo>
                <a:cubicBezTo>
                  <a:pt x="3291967" y="351072"/>
                  <a:pt x="1746685" y="435224"/>
                  <a:pt x="0" y="415498"/>
                </a:cubicBezTo>
                <a:cubicBezTo>
                  <a:pt x="-29636" y="252069"/>
                  <a:pt x="23904" y="829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(*) Se registra en el almacén de Tránsito (0199) o Principal (0101) y debe registrar como referencia la Cotización o el Evento de Canje (KDX)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FAF111BC-DAE7-4785-8EE2-351B28665396}"/>
              </a:ext>
            </a:extLst>
          </p:cNvPr>
          <p:cNvCxnSpPr>
            <a:stCxn id="5" idx="3"/>
            <a:endCxn id="94" idx="1"/>
          </p:cNvCxnSpPr>
          <p:nvPr/>
        </p:nvCxnSpPr>
        <p:spPr>
          <a:xfrm>
            <a:off x="2063690" y="3429000"/>
            <a:ext cx="1244230" cy="1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99BB2232-A2BB-452A-AC67-0ACD82BE70E1}"/>
              </a:ext>
            </a:extLst>
          </p:cNvPr>
          <p:cNvCxnSpPr>
            <a:stCxn id="94" idx="2"/>
            <a:endCxn id="73" idx="1"/>
          </p:cNvCxnSpPr>
          <p:nvPr/>
        </p:nvCxnSpPr>
        <p:spPr>
          <a:xfrm flipH="1">
            <a:off x="4845018" y="3751275"/>
            <a:ext cx="1" cy="49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Diagrama de flujo: documento 101">
            <a:extLst>
              <a:ext uri="{FF2B5EF4-FFF2-40B4-BE49-F238E27FC236}">
                <a16:creationId xmlns:a16="http://schemas.microsoft.com/office/drawing/2014/main" id="{B8DEB052-3ABC-4A4D-8F3B-10B2F3D81466}"/>
              </a:ext>
            </a:extLst>
          </p:cNvPr>
          <p:cNvSpPr/>
          <p:nvPr/>
        </p:nvSpPr>
        <p:spPr>
          <a:xfrm>
            <a:off x="3382466" y="1644937"/>
            <a:ext cx="29251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Reporte de Observados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9E93E60E-89EF-4253-9285-9ACDD9E2EA6F}"/>
              </a:ext>
            </a:extLst>
          </p:cNvPr>
          <p:cNvSpPr txBox="1"/>
          <p:nvPr/>
        </p:nvSpPr>
        <p:spPr>
          <a:xfrm>
            <a:off x="3061109" y="1406977"/>
            <a:ext cx="3805236" cy="253916"/>
          </a:xfrm>
          <a:custGeom>
            <a:avLst/>
            <a:gdLst>
              <a:gd name="connsiteX0" fmla="*/ 0 w 3805236"/>
              <a:gd name="connsiteY0" fmla="*/ 0 h 253916"/>
              <a:gd name="connsiteX1" fmla="*/ 3805236 w 3805236"/>
              <a:gd name="connsiteY1" fmla="*/ 0 h 253916"/>
              <a:gd name="connsiteX2" fmla="*/ 3805236 w 3805236"/>
              <a:gd name="connsiteY2" fmla="*/ 253916 h 253916"/>
              <a:gd name="connsiteX3" fmla="*/ 0 w 3805236"/>
              <a:gd name="connsiteY3" fmla="*/ 253916 h 253916"/>
              <a:gd name="connsiteX4" fmla="*/ 0 w 3805236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5236" h="253916" extrusionOk="0">
                <a:moveTo>
                  <a:pt x="0" y="0"/>
                </a:moveTo>
                <a:cubicBezTo>
                  <a:pt x="1664809" y="-66832"/>
                  <a:pt x="2816161" y="-76026"/>
                  <a:pt x="3805236" y="0"/>
                </a:cubicBezTo>
                <a:cubicBezTo>
                  <a:pt x="3793870" y="108724"/>
                  <a:pt x="3800855" y="213218"/>
                  <a:pt x="3805236" y="253916"/>
                </a:cubicBezTo>
                <a:cubicBezTo>
                  <a:pt x="2883022" y="189490"/>
                  <a:pt x="1263579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(*) Se emite reporte de transferencias y su referencia (x Mes)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01216FA1-3FC2-4E93-8448-EE32454E588D}"/>
              </a:ext>
            </a:extLst>
          </p:cNvPr>
          <p:cNvCxnSpPr>
            <a:stCxn id="94" idx="0"/>
            <a:endCxn id="102" idx="2"/>
          </p:cNvCxnSpPr>
          <p:nvPr/>
        </p:nvCxnSpPr>
        <p:spPr>
          <a:xfrm flipH="1" flipV="1">
            <a:off x="4845016" y="2217082"/>
            <a:ext cx="3" cy="92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B56D3CDC-3277-484A-853B-A62B62FCBD3B}"/>
              </a:ext>
            </a:extLst>
          </p:cNvPr>
          <p:cNvCxnSpPr>
            <a:cxnSpLocks/>
            <a:stCxn id="73" idx="5"/>
            <a:endCxn id="35" idx="1"/>
          </p:cNvCxnSpPr>
          <p:nvPr/>
        </p:nvCxnSpPr>
        <p:spPr>
          <a:xfrm flipV="1">
            <a:off x="5703158" y="3267317"/>
            <a:ext cx="1944862" cy="144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DAA4A466-DD51-4988-BD5B-9AD247741901}"/>
              </a:ext>
            </a:extLst>
          </p:cNvPr>
          <p:cNvCxnSpPr>
            <a:cxnSpLocks/>
            <a:stCxn id="73" idx="5"/>
            <a:endCxn id="9" idx="1"/>
          </p:cNvCxnSpPr>
          <p:nvPr/>
        </p:nvCxnSpPr>
        <p:spPr>
          <a:xfrm>
            <a:off x="5703158" y="4711734"/>
            <a:ext cx="2013241" cy="47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CF5DCFCE-00C1-425B-87AA-ECE6C56F3AC6}"/>
              </a:ext>
            </a:extLst>
          </p:cNvPr>
          <p:cNvSpPr txBox="1"/>
          <p:nvPr/>
        </p:nvSpPr>
        <p:spPr>
          <a:xfrm>
            <a:off x="2231472" y="6312720"/>
            <a:ext cx="4957893" cy="415498"/>
          </a:xfrm>
          <a:custGeom>
            <a:avLst/>
            <a:gdLst>
              <a:gd name="connsiteX0" fmla="*/ 0 w 4957893"/>
              <a:gd name="connsiteY0" fmla="*/ 0 h 415498"/>
              <a:gd name="connsiteX1" fmla="*/ 4957893 w 4957893"/>
              <a:gd name="connsiteY1" fmla="*/ 0 h 415498"/>
              <a:gd name="connsiteX2" fmla="*/ 4957893 w 4957893"/>
              <a:gd name="connsiteY2" fmla="*/ 415498 h 415498"/>
              <a:gd name="connsiteX3" fmla="*/ 0 w 4957893"/>
              <a:gd name="connsiteY3" fmla="*/ 415498 h 415498"/>
              <a:gd name="connsiteX4" fmla="*/ 0 w 4957893"/>
              <a:gd name="connsiteY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893" h="415498" extrusionOk="0">
                <a:moveTo>
                  <a:pt x="0" y="0"/>
                </a:moveTo>
                <a:cubicBezTo>
                  <a:pt x="1410406" y="-66832"/>
                  <a:pt x="3495188" y="-76026"/>
                  <a:pt x="4957893" y="0"/>
                </a:cubicBezTo>
                <a:cubicBezTo>
                  <a:pt x="4933782" y="117827"/>
                  <a:pt x="4971136" y="299282"/>
                  <a:pt x="4957893" y="415498"/>
                </a:cubicBezTo>
                <a:cubicBezTo>
                  <a:pt x="2985192" y="351072"/>
                  <a:pt x="1070290" y="435224"/>
                  <a:pt x="0" y="415498"/>
                </a:cubicBezTo>
                <a:cubicBezTo>
                  <a:pt x="-29636" y="252069"/>
                  <a:pt x="23904" y="829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(*) Si se detecta un OBSERVADO en otros almacenes (Por ejemplo CAVENECIA) este debe ser TRANSFERIDO al almacén CENTRAL para desde allí ser enviado a OBSERVADO.</a:t>
            </a:r>
          </a:p>
        </p:txBody>
      </p:sp>
      <p:sp>
        <p:nvSpPr>
          <p:cNvPr id="134" name="Diagrama de flujo: entrada manual 133">
            <a:extLst>
              <a:ext uri="{FF2B5EF4-FFF2-40B4-BE49-F238E27FC236}">
                <a16:creationId xmlns:a16="http://schemas.microsoft.com/office/drawing/2014/main" id="{5CCEFF19-39C5-4CB6-B81D-7F9F00F07024}"/>
              </a:ext>
            </a:extLst>
          </p:cNvPr>
          <p:cNvSpPr/>
          <p:nvPr/>
        </p:nvSpPr>
        <p:spPr>
          <a:xfrm>
            <a:off x="7557968" y="1437674"/>
            <a:ext cx="2188774" cy="939567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Confirmación de Asuntos Regulatorios</a:t>
            </a:r>
          </a:p>
        </p:txBody>
      </p: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244C9FE4-F101-4460-AF5D-16546B2117D3}"/>
              </a:ext>
            </a:extLst>
          </p:cNvPr>
          <p:cNvCxnSpPr>
            <a:cxnSpLocks/>
            <a:stCxn id="134" idx="2"/>
            <a:endCxn id="35" idx="0"/>
          </p:cNvCxnSpPr>
          <p:nvPr/>
        </p:nvCxnSpPr>
        <p:spPr>
          <a:xfrm>
            <a:off x="8652355" y="2377241"/>
            <a:ext cx="0" cy="50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id="{B7E00F8B-9ADC-4303-9BDB-5BAC094AF304}"/>
              </a:ext>
            </a:extLst>
          </p:cNvPr>
          <p:cNvCxnSpPr>
            <a:stCxn id="39" idx="2"/>
            <a:endCxn id="63" idx="0"/>
          </p:cNvCxnSpPr>
          <p:nvPr/>
        </p:nvCxnSpPr>
        <p:spPr>
          <a:xfrm>
            <a:off x="11320863" y="5427723"/>
            <a:ext cx="0" cy="596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4A846C6A-40B1-449E-A3EF-0C9684EAF94E}"/>
              </a:ext>
            </a:extLst>
          </p:cNvPr>
          <p:cNvSpPr txBox="1"/>
          <p:nvPr/>
        </p:nvSpPr>
        <p:spPr>
          <a:xfrm>
            <a:off x="7310890" y="5601810"/>
            <a:ext cx="3131268" cy="253916"/>
          </a:xfrm>
          <a:custGeom>
            <a:avLst/>
            <a:gdLst>
              <a:gd name="connsiteX0" fmla="*/ 0 w 3131268"/>
              <a:gd name="connsiteY0" fmla="*/ 0 h 253916"/>
              <a:gd name="connsiteX1" fmla="*/ 3131268 w 3131268"/>
              <a:gd name="connsiteY1" fmla="*/ 0 h 253916"/>
              <a:gd name="connsiteX2" fmla="*/ 3131268 w 3131268"/>
              <a:gd name="connsiteY2" fmla="*/ 253916 h 253916"/>
              <a:gd name="connsiteX3" fmla="*/ 0 w 3131268"/>
              <a:gd name="connsiteY3" fmla="*/ 253916 h 253916"/>
              <a:gd name="connsiteX4" fmla="*/ 0 w 3131268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1268" h="253916" extrusionOk="0">
                <a:moveTo>
                  <a:pt x="0" y="0"/>
                </a:moveTo>
                <a:cubicBezTo>
                  <a:pt x="919772" y="-66832"/>
                  <a:pt x="2703132" y="-76026"/>
                  <a:pt x="3131268" y="0"/>
                </a:cubicBezTo>
                <a:cubicBezTo>
                  <a:pt x="3119902" y="108724"/>
                  <a:pt x="3126887" y="213218"/>
                  <a:pt x="3131268" y="253916"/>
                </a:cubicBezTo>
                <a:cubicBezTo>
                  <a:pt x="2033792" y="189490"/>
                  <a:pt x="1056148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(*) Parte de Ingreso es realizado por Importaciones</a:t>
            </a:r>
          </a:p>
        </p:txBody>
      </p:sp>
      <p:pic>
        <p:nvPicPr>
          <p:cNvPr id="162" name="Picture 2" descr="D:\HelpDesk_SAC\TraumaSolutions\00 Gestion de Proyecto\02 Inicio\logo.png">
            <a:extLst>
              <a:ext uri="{FF2B5EF4-FFF2-40B4-BE49-F238E27FC236}">
                <a16:creationId xmlns:a16="http://schemas.microsoft.com/office/drawing/2014/main" id="{04EF3013-1D6E-4101-8BDB-8E1EEA59B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53" y="144071"/>
            <a:ext cx="1560693" cy="6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Diagrama de flujo: proceso 53">
            <a:extLst>
              <a:ext uri="{FF2B5EF4-FFF2-40B4-BE49-F238E27FC236}">
                <a16:creationId xmlns:a16="http://schemas.microsoft.com/office/drawing/2014/main" id="{03FE79A6-B34B-47CA-BC5A-3CA8FD939C25}"/>
              </a:ext>
            </a:extLst>
          </p:cNvPr>
          <p:cNvSpPr/>
          <p:nvPr/>
        </p:nvSpPr>
        <p:spPr>
          <a:xfrm>
            <a:off x="7683197" y="3833298"/>
            <a:ext cx="2030343" cy="76262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Consumo Eventos/Maquetas </a:t>
            </a:r>
          </a:p>
          <a:p>
            <a:pPr algn="ctr"/>
            <a:r>
              <a:rPr lang="es-PE" dirty="0"/>
              <a:t>(205)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4E0082E-1F38-4E9B-8D2A-E75F8EC91719}"/>
              </a:ext>
            </a:extLst>
          </p:cNvPr>
          <p:cNvCxnSpPr>
            <a:stCxn id="73" idx="5"/>
            <a:endCxn id="54" idx="1"/>
          </p:cNvCxnSpPr>
          <p:nvPr/>
        </p:nvCxnSpPr>
        <p:spPr>
          <a:xfrm flipV="1">
            <a:off x="5703158" y="4214610"/>
            <a:ext cx="1980039" cy="49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44E8BBB-FBCB-44CC-9828-B07706CCB412}"/>
              </a:ext>
            </a:extLst>
          </p:cNvPr>
          <p:cNvSpPr txBox="1"/>
          <p:nvPr/>
        </p:nvSpPr>
        <p:spPr>
          <a:xfrm>
            <a:off x="-19429" y="2526467"/>
            <a:ext cx="2397312" cy="577081"/>
          </a:xfrm>
          <a:custGeom>
            <a:avLst/>
            <a:gdLst>
              <a:gd name="connsiteX0" fmla="*/ 0 w 2397312"/>
              <a:gd name="connsiteY0" fmla="*/ 0 h 577081"/>
              <a:gd name="connsiteX1" fmla="*/ 2397312 w 2397312"/>
              <a:gd name="connsiteY1" fmla="*/ 0 h 577081"/>
              <a:gd name="connsiteX2" fmla="*/ 2397312 w 2397312"/>
              <a:gd name="connsiteY2" fmla="*/ 577081 h 577081"/>
              <a:gd name="connsiteX3" fmla="*/ 0 w 2397312"/>
              <a:gd name="connsiteY3" fmla="*/ 577081 h 577081"/>
              <a:gd name="connsiteX4" fmla="*/ 0 w 2397312"/>
              <a:gd name="connsiteY4" fmla="*/ 0 h 57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312" h="577081" extrusionOk="0">
                <a:moveTo>
                  <a:pt x="0" y="0"/>
                </a:moveTo>
                <a:cubicBezTo>
                  <a:pt x="546867" y="-66832"/>
                  <a:pt x="2087137" y="-76026"/>
                  <a:pt x="2397312" y="0"/>
                </a:cubicBezTo>
                <a:cubicBezTo>
                  <a:pt x="2355333" y="283454"/>
                  <a:pt x="2386850" y="456145"/>
                  <a:pt x="2397312" y="577081"/>
                </a:cubicBezTo>
                <a:cubicBezTo>
                  <a:pt x="1409770" y="512655"/>
                  <a:pt x="309081" y="596807"/>
                  <a:pt x="0" y="577081"/>
                </a:cubicBezTo>
                <a:cubicBezTo>
                  <a:pt x="37758" y="450407"/>
                  <a:pt x="6143" y="161284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Pueden existir OBSERVADOS que vienen por devolución tras MANIPULACION o DEFECTO detectado en almacén</a:t>
            </a:r>
          </a:p>
        </p:txBody>
      </p:sp>
    </p:spTree>
    <p:extLst>
      <p:ext uri="{BB962C8B-B14F-4D97-AF65-F5344CB8AC3E}">
        <p14:creationId xmlns:p14="http://schemas.microsoft.com/office/powerpoint/2010/main" val="241095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7BF9F-D4F8-460B-9539-29741E23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/>
              <a:t>Otros – Cambio de Código</a:t>
            </a:r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65E0E5C0-0D8E-4994-B851-6F3D23330C6A}"/>
              </a:ext>
            </a:extLst>
          </p:cNvPr>
          <p:cNvSpPr/>
          <p:nvPr/>
        </p:nvSpPr>
        <p:spPr>
          <a:xfrm>
            <a:off x="1175819" y="1665192"/>
            <a:ext cx="1938400" cy="113251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Identificación de Cambios de Código</a:t>
            </a:r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0A388C9A-C831-40BB-9CDB-8AB53E72587B}"/>
              </a:ext>
            </a:extLst>
          </p:cNvPr>
          <p:cNvSpPr/>
          <p:nvPr/>
        </p:nvSpPr>
        <p:spPr>
          <a:xfrm>
            <a:off x="4702467" y="5512509"/>
            <a:ext cx="3039470" cy="940777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Regulación de Costos</a:t>
            </a:r>
          </a:p>
          <a:p>
            <a:pPr algn="ctr"/>
            <a:r>
              <a:rPr lang="es-PE" dirty="0"/>
              <a:t>(901)</a:t>
            </a:r>
          </a:p>
        </p:txBody>
      </p:sp>
      <p:sp>
        <p:nvSpPr>
          <p:cNvPr id="94" name="Diagrama de flujo: proceso 93">
            <a:extLst>
              <a:ext uri="{FF2B5EF4-FFF2-40B4-BE49-F238E27FC236}">
                <a16:creationId xmlns:a16="http://schemas.microsoft.com/office/drawing/2014/main" id="{74BEF510-47EE-4177-8AB1-7E1C5669CA47}"/>
              </a:ext>
            </a:extLst>
          </p:cNvPr>
          <p:cNvSpPr/>
          <p:nvPr/>
        </p:nvSpPr>
        <p:spPr>
          <a:xfrm>
            <a:off x="4685104" y="1925125"/>
            <a:ext cx="3074197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Salida de Materiales</a:t>
            </a:r>
          </a:p>
          <a:p>
            <a:pPr algn="ctr"/>
            <a:r>
              <a:rPr lang="es-PE" dirty="0"/>
              <a:t>PSA (302)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EEE64E5B-82AE-41EC-9B84-91DEE457C805}"/>
              </a:ext>
            </a:extLst>
          </p:cNvPr>
          <p:cNvSpPr txBox="1"/>
          <p:nvPr/>
        </p:nvSpPr>
        <p:spPr>
          <a:xfrm>
            <a:off x="4464124" y="2663772"/>
            <a:ext cx="4042657" cy="738664"/>
          </a:xfrm>
          <a:custGeom>
            <a:avLst/>
            <a:gdLst>
              <a:gd name="connsiteX0" fmla="*/ 0 w 4042657"/>
              <a:gd name="connsiteY0" fmla="*/ 0 h 738664"/>
              <a:gd name="connsiteX1" fmla="*/ 4042657 w 4042657"/>
              <a:gd name="connsiteY1" fmla="*/ 0 h 738664"/>
              <a:gd name="connsiteX2" fmla="*/ 4042657 w 4042657"/>
              <a:gd name="connsiteY2" fmla="*/ 738664 h 738664"/>
              <a:gd name="connsiteX3" fmla="*/ 0 w 4042657"/>
              <a:gd name="connsiteY3" fmla="*/ 738664 h 738664"/>
              <a:gd name="connsiteX4" fmla="*/ 0 w 4042657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2657" h="738664" extrusionOk="0">
                <a:moveTo>
                  <a:pt x="0" y="0"/>
                </a:moveTo>
                <a:cubicBezTo>
                  <a:pt x="883254" y="-66832"/>
                  <a:pt x="3101335" y="-76026"/>
                  <a:pt x="4042657" y="0"/>
                </a:cubicBezTo>
                <a:cubicBezTo>
                  <a:pt x="3999067" y="226721"/>
                  <a:pt x="4015356" y="648977"/>
                  <a:pt x="4042657" y="738664"/>
                </a:cubicBezTo>
                <a:cubicBezTo>
                  <a:pt x="3291967" y="674238"/>
                  <a:pt x="1746685" y="758390"/>
                  <a:pt x="0" y="738664"/>
                </a:cubicBezTo>
                <a:cubicBezTo>
                  <a:pt x="55801" y="428233"/>
                  <a:pt x="-51759" y="20373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(*) Almacén registra:</a:t>
            </a:r>
          </a:p>
          <a:p>
            <a:pPr algn="just"/>
            <a:r>
              <a:rPr lang="es-PE" sz="1050" dirty="0">
                <a:solidFill>
                  <a:srgbClr val="FF0000"/>
                </a:solidFill>
              </a:rPr>
              <a:t>1.- La salida de los materiales a TRANFORMAR o cambiar CÓDIGO </a:t>
            </a:r>
          </a:p>
          <a:p>
            <a:pPr algn="just"/>
            <a:r>
              <a:rPr lang="es-PE" sz="1050" dirty="0">
                <a:solidFill>
                  <a:srgbClr val="FF0000"/>
                </a:solidFill>
              </a:rPr>
              <a:t>2.- El ingreso del nuevo CODIGO (mercadería transformada)</a:t>
            </a:r>
          </a:p>
          <a:p>
            <a:pPr algn="just"/>
            <a:r>
              <a:rPr lang="es-PE" sz="1050" dirty="0">
                <a:solidFill>
                  <a:srgbClr val="FF0000"/>
                </a:solidFill>
              </a:rPr>
              <a:t>3.- Envía aviso a Finanzas para registro de Regularización de Costos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FAF111BC-DAE7-4785-8EE2-351B28665396}"/>
              </a:ext>
            </a:extLst>
          </p:cNvPr>
          <p:cNvCxnSpPr>
            <a:cxnSpLocks/>
            <a:stCxn id="5" idx="3"/>
            <a:endCxn id="94" idx="1"/>
          </p:cNvCxnSpPr>
          <p:nvPr/>
        </p:nvCxnSpPr>
        <p:spPr>
          <a:xfrm>
            <a:off x="3114219" y="2231449"/>
            <a:ext cx="1570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CF5DCFCE-00C1-425B-87AA-ECE6C56F3AC6}"/>
              </a:ext>
            </a:extLst>
          </p:cNvPr>
          <p:cNvSpPr txBox="1"/>
          <p:nvPr/>
        </p:nvSpPr>
        <p:spPr>
          <a:xfrm>
            <a:off x="4347687" y="5042121"/>
            <a:ext cx="4042657" cy="415498"/>
          </a:xfrm>
          <a:custGeom>
            <a:avLst/>
            <a:gdLst>
              <a:gd name="connsiteX0" fmla="*/ 0 w 4042657"/>
              <a:gd name="connsiteY0" fmla="*/ 0 h 415498"/>
              <a:gd name="connsiteX1" fmla="*/ 4042657 w 4042657"/>
              <a:gd name="connsiteY1" fmla="*/ 0 h 415498"/>
              <a:gd name="connsiteX2" fmla="*/ 4042657 w 4042657"/>
              <a:gd name="connsiteY2" fmla="*/ 415498 h 415498"/>
              <a:gd name="connsiteX3" fmla="*/ 0 w 4042657"/>
              <a:gd name="connsiteY3" fmla="*/ 415498 h 415498"/>
              <a:gd name="connsiteX4" fmla="*/ 0 w 4042657"/>
              <a:gd name="connsiteY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2657" h="415498" extrusionOk="0">
                <a:moveTo>
                  <a:pt x="0" y="0"/>
                </a:moveTo>
                <a:cubicBezTo>
                  <a:pt x="883254" y="-66832"/>
                  <a:pt x="3101335" y="-76026"/>
                  <a:pt x="4042657" y="0"/>
                </a:cubicBezTo>
                <a:cubicBezTo>
                  <a:pt x="4018546" y="117827"/>
                  <a:pt x="4055900" y="299282"/>
                  <a:pt x="4042657" y="415498"/>
                </a:cubicBezTo>
                <a:cubicBezTo>
                  <a:pt x="3291967" y="351072"/>
                  <a:pt x="1746685" y="435224"/>
                  <a:pt x="0" y="415498"/>
                </a:cubicBezTo>
                <a:cubicBezTo>
                  <a:pt x="-29636" y="252069"/>
                  <a:pt x="23904" y="829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(*) Finanzas registra la Regularización de Costos asignando el valor de los PSA (Salidas) al PIN (Ingreso) </a:t>
            </a:r>
          </a:p>
        </p:txBody>
      </p:sp>
      <p:sp>
        <p:nvSpPr>
          <p:cNvPr id="38" name="Diagrama de flujo: proceso 37">
            <a:extLst>
              <a:ext uri="{FF2B5EF4-FFF2-40B4-BE49-F238E27FC236}">
                <a16:creationId xmlns:a16="http://schemas.microsoft.com/office/drawing/2014/main" id="{E1ECA083-443B-410C-A9AD-0A90ED814E8C}"/>
              </a:ext>
            </a:extLst>
          </p:cNvPr>
          <p:cNvSpPr/>
          <p:nvPr/>
        </p:nvSpPr>
        <p:spPr>
          <a:xfrm>
            <a:off x="4685104" y="3568663"/>
            <a:ext cx="3074197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Ingreso de Nuevo Código</a:t>
            </a:r>
          </a:p>
          <a:p>
            <a:pPr algn="ctr"/>
            <a:r>
              <a:rPr lang="es-PE" dirty="0"/>
              <a:t>PIN (302)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0751B7A-FAEB-4942-A574-E275BE7401C9}"/>
              </a:ext>
            </a:extLst>
          </p:cNvPr>
          <p:cNvCxnSpPr>
            <a:stCxn id="94" idx="2"/>
            <a:endCxn id="38" idx="0"/>
          </p:cNvCxnSpPr>
          <p:nvPr/>
        </p:nvCxnSpPr>
        <p:spPr>
          <a:xfrm>
            <a:off x="6222203" y="2537773"/>
            <a:ext cx="0" cy="103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4CFCBE8-A79A-4139-B7D2-E8B2ED2FF9F9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flipH="1">
            <a:off x="3285087" y="3874987"/>
            <a:ext cx="1400017" cy="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grama de flujo: entrada manual 45">
            <a:extLst>
              <a:ext uri="{FF2B5EF4-FFF2-40B4-BE49-F238E27FC236}">
                <a16:creationId xmlns:a16="http://schemas.microsoft.com/office/drawing/2014/main" id="{9BDEB2FC-3B91-4DC8-87CB-50FBEF6CA798}"/>
              </a:ext>
            </a:extLst>
          </p:cNvPr>
          <p:cNvSpPr/>
          <p:nvPr/>
        </p:nvSpPr>
        <p:spPr>
          <a:xfrm>
            <a:off x="1495417" y="5513719"/>
            <a:ext cx="1518407" cy="939567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Confirmación de </a:t>
            </a:r>
            <a:r>
              <a:rPr lang="es-PE" dirty="0" err="1"/>
              <a:t>Reg</a:t>
            </a:r>
            <a:r>
              <a:rPr lang="es-PE" dirty="0"/>
              <a:t> de Costo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D5A9579-5C1F-4E27-AC36-801FC1BCF6FA}"/>
              </a:ext>
            </a:extLst>
          </p:cNvPr>
          <p:cNvCxnSpPr>
            <a:stCxn id="38" idx="2"/>
            <a:endCxn id="6" idx="0"/>
          </p:cNvCxnSpPr>
          <p:nvPr/>
        </p:nvCxnSpPr>
        <p:spPr>
          <a:xfrm flipH="1">
            <a:off x="6222202" y="4181311"/>
            <a:ext cx="1" cy="133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BE87BBD-14D8-41D6-A2A3-6C3B5E2C06E0}"/>
              </a:ext>
            </a:extLst>
          </p:cNvPr>
          <p:cNvCxnSpPr>
            <a:stCxn id="46" idx="3"/>
            <a:endCxn id="6" idx="1"/>
          </p:cNvCxnSpPr>
          <p:nvPr/>
        </p:nvCxnSpPr>
        <p:spPr>
          <a:xfrm flipV="1">
            <a:off x="3013824" y="5982898"/>
            <a:ext cx="1688643" cy="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iagrama de flujo: datos 66">
            <a:extLst>
              <a:ext uri="{FF2B5EF4-FFF2-40B4-BE49-F238E27FC236}">
                <a16:creationId xmlns:a16="http://schemas.microsoft.com/office/drawing/2014/main" id="{DF35CF5B-C163-40E4-97CC-EEB42A2B3330}"/>
              </a:ext>
            </a:extLst>
          </p:cNvPr>
          <p:cNvSpPr/>
          <p:nvPr/>
        </p:nvSpPr>
        <p:spPr>
          <a:xfrm>
            <a:off x="9871179" y="3138525"/>
            <a:ext cx="2145351" cy="93956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Stock</a:t>
            </a:r>
          </a:p>
          <a:p>
            <a:pPr algn="ctr"/>
            <a:r>
              <a:rPr lang="es-PE" dirty="0"/>
              <a:t>Valorizado</a:t>
            </a:r>
          </a:p>
        </p:txBody>
      </p:sp>
      <p:sp>
        <p:nvSpPr>
          <p:cNvPr id="68" name="Diagrama de flujo: proceso 67">
            <a:extLst>
              <a:ext uri="{FF2B5EF4-FFF2-40B4-BE49-F238E27FC236}">
                <a16:creationId xmlns:a16="http://schemas.microsoft.com/office/drawing/2014/main" id="{F5E8CEF0-9B7F-4299-A3A4-4E3040AF7236}"/>
              </a:ext>
            </a:extLst>
          </p:cNvPr>
          <p:cNvSpPr/>
          <p:nvPr/>
        </p:nvSpPr>
        <p:spPr>
          <a:xfrm>
            <a:off x="9889645" y="5512509"/>
            <a:ext cx="2121340" cy="890137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Valorización Kardex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99DF9486-C350-45E2-BF63-7AF6959E63EE}"/>
              </a:ext>
            </a:extLst>
          </p:cNvPr>
          <p:cNvCxnSpPr>
            <a:stCxn id="6" idx="3"/>
            <a:endCxn id="68" idx="1"/>
          </p:cNvCxnSpPr>
          <p:nvPr/>
        </p:nvCxnSpPr>
        <p:spPr>
          <a:xfrm flipV="1">
            <a:off x="7741937" y="5957578"/>
            <a:ext cx="2147708" cy="2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FF0508E-2481-4C16-B027-0037DCD3085B}"/>
              </a:ext>
            </a:extLst>
          </p:cNvPr>
          <p:cNvCxnSpPr>
            <a:stCxn id="68" idx="0"/>
          </p:cNvCxnSpPr>
          <p:nvPr/>
        </p:nvCxnSpPr>
        <p:spPr>
          <a:xfrm flipH="1" flipV="1">
            <a:off x="10933700" y="3837463"/>
            <a:ext cx="16615" cy="167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iagrama de flujo: documento 75">
            <a:extLst>
              <a:ext uri="{FF2B5EF4-FFF2-40B4-BE49-F238E27FC236}">
                <a16:creationId xmlns:a16="http://schemas.microsoft.com/office/drawing/2014/main" id="{C24AD07A-AF4F-46EA-8C5C-E7E393B8A1C2}"/>
              </a:ext>
            </a:extLst>
          </p:cNvPr>
          <p:cNvSpPr/>
          <p:nvPr/>
        </p:nvSpPr>
        <p:spPr>
          <a:xfrm>
            <a:off x="1175819" y="3577452"/>
            <a:ext cx="2109268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Aviso para Reg. De Costos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18C249C1-2353-42EA-B39D-2931C1EA0F10}"/>
              </a:ext>
            </a:extLst>
          </p:cNvPr>
          <p:cNvCxnSpPr>
            <a:stCxn id="76" idx="2"/>
            <a:endCxn id="46" idx="0"/>
          </p:cNvCxnSpPr>
          <p:nvPr/>
        </p:nvCxnSpPr>
        <p:spPr>
          <a:xfrm>
            <a:off x="2230453" y="4149597"/>
            <a:ext cx="24168" cy="145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2" descr="D:\HelpDesk_SAC\TraumaSolutions\00 Gestion de Proyecto\02 Inicio\logo.png">
            <a:extLst>
              <a:ext uri="{FF2B5EF4-FFF2-40B4-BE49-F238E27FC236}">
                <a16:creationId xmlns:a16="http://schemas.microsoft.com/office/drawing/2014/main" id="{1B4A55FD-CA56-41CC-8AF9-702001EA0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53" y="144071"/>
            <a:ext cx="1560693" cy="6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1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ocumento 3">
            <a:extLst>
              <a:ext uri="{FF2B5EF4-FFF2-40B4-BE49-F238E27FC236}">
                <a16:creationId xmlns:a16="http://schemas.microsoft.com/office/drawing/2014/main" id="{4359C071-DB9E-4565-8F7F-699C1A68EFDA}"/>
              </a:ext>
            </a:extLst>
          </p:cNvPr>
          <p:cNvSpPr/>
          <p:nvPr/>
        </p:nvSpPr>
        <p:spPr>
          <a:xfrm>
            <a:off x="303342" y="725037"/>
            <a:ext cx="151840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Cotización</a:t>
            </a:r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65E0E5C0-0D8E-4994-B851-6F3D23330C6A}"/>
              </a:ext>
            </a:extLst>
          </p:cNvPr>
          <p:cNvSpPr/>
          <p:nvPr/>
        </p:nvSpPr>
        <p:spPr>
          <a:xfrm>
            <a:off x="309694" y="1879538"/>
            <a:ext cx="1518407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Despacho (803)</a:t>
            </a:r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0A388C9A-C831-40BB-9CDB-8AB53E72587B}"/>
              </a:ext>
            </a:extLst>
          </p:cNvPr>
          <p:cNvSpPr/>
          <p:nvPr/>
        </p:nvSpPr>
        <p:spPr>
          <a:xfrm>
            <a:off x="303344" y="3174354"/>
            <a:ext cx="1518407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Confirmación</a:t>
            </a:r>
          </a:p>
          <a:p>
            <a:pPr algn="ctr"/>
            <a:r>
              <a:rPr lang="es-PE" dirty="0"/>
              <a:t>(804)</a:t>
            </a:r>
          </a:p>
        </p:txBody>
      </p:sp>
      <p:sp>
        <p:nvSpPr>
          <p:cNvPr id="7" name="Diagrama de flujo: documento 6">
            <a:extLst>
              <a:ext uri="{FF2B5EF4-FFF2-40B4-BE49-F238E27FC236}">
                <a16:creationId xmlns:a16="http://schemas.microsoft.com/office/drawing/2014/main" id="{56C58EB5-A7BC-4F7A-85BF-4625B482F515}"/>
              </a:ext>
            </a:extLst>
          </p:cNvPr>
          <p:cNvSpPr/>
          <p:nvPr/>
        </p:nvSpPr>
        <p:spPr>
          <a:xfrm>
            <a:off x="3857163" y="4497088"/>
            <a:ext cx="230696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Consumo Valorizado</a:t>
            </a:r>
          </a:p>
        </p:txBody>
      </p:sp>
      <p:sp>
        <p:nvSpPr>
          <p:cNvPr id="8" name="Diagrama de flujo: documento 7">
            <a:extLst>
              <a:ext uri="{FF2B5EF4-FFF2-40B4-BE49-F238E27FC236}">
                <a16:creationId xmlns:a16="http://schemas.microsoft.com/office/drawing/2014/main" id="{52054E48-766B-4E93-A4EE-EABAD3C694CE}"/>
              </a:ext>
            </a:extLst>
          </p:cNvPr>
          <p:cNvSpPr/>
          <p:nvPr/>
        </p:nvSpPr>
        <p:spPr>
          <a:xfrm>
            <a:off x="9944546" y="3122676"/>
            <a:ext cx="151840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Factura</a:t>
            </a:r>
          </a:p>
        </p:txBody>
      </p: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8A7ADED7-D093-4DC6-8CE9-D82F79A36480}"/>
              </a:ext>
            </a:extLst>
          </p:cNvPr>
          <p:cNvSpPr/>
          <p:nvPr/>
        </p:nvSpPr>
        <p:spPr>
          <a:xfrm>
            <a:off x="6657601" y="3122683"/>
            <a:ext cx="1518407" cy="6126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Facturación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D9942B26-A504-4E9F-8831-2293174291A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774544" y="1585184"/>
            <a:ext cx="582356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8CF283B-785C-45F4-A0F9-0BF685AB1B0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62548" y="2492186"/>
            <a:ext cx="6350" cy="68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proceso 34">
            <a:extLst>
              <a:ext uri="{FF2B5EF4-FFF2-40B4-BE49-F238E27FC236}">
                <a16:creationId xmlns:a16="http://schemas.microsoft.com/office/drawing/2014/main" id="{01A93784-BBC5-4179-9C8A-EAD3312C2758}"/>
              </a:ext>
            </a:extLst>
          </p:cNvPr>
          <p:cNvSpPr/>
          <p:nvPr/>
        </p:nvSpPr>
        <p:spPr>
          <a:xfrm>
            <a:off x="6657601" y="1462959"/>
            <a:ext cx="1518407" cy="6126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Despacho GR</a:t>
            </a:r>
          </a:p>
          <a:p>
            <a:pPr algn="ctr"/>
            <a:r>
              <a:rPr lang="es-PE" dirty="0"/>
              <a:t>(201)</a:t>
            </a:r>
          </a:p>
        </p:txBody>
      </p:sp>
      <p:sp>
        <p:nvSpPr>
          <p:cNvPr id="36" name="Diagrama de flujo: documento 35">
            <a:extLst>
              <a:ext uri="{FF2B5EF4-FFF2-40B4-BE49-F238E27FC236}">
                <a16:creationId xmlns:a16="http://schemas.microsoft.com/office/drawing/2014/main" id="{DCEFD21E-C3DB-4068-9361-5A06AFC35EC8}"/>
              </a:ext>
            </a:extLst>
          </p:cNvPr>
          <p:cNvSpPr/>
          <p:nvPr/>
        </p:nvSpPr>
        <p:spPr>
          <a:xfrm>
            <a:off x="9835393" y="1326679"/>
            <a:ext cx="151840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GR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4BF504E-BA40-42B1-B9A5-52B816C404DF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flipV="1">
            <a:off x="5010647" y="3429007"/>
            <a:ext cx="1646954" cy="106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31D3DB91-8281-46F6-ACF4-9953AE5A0CF5}"/>
              </a:ext>
            </a:extLst>
          </p:cNvPr>
          <p:cNvCxnSpPr>
            <a:stCxn id="9" idx="0"/>
            <a:endCxn id="35" idx="2"/>
          </p:cNvCxnSpPr>
          <p:nvPr/>
        </p:nvCxnSpPr>
        <p:spPr>
          <a:xfrm flipV="1">
            <a:off x="7416805" y="2075607"/>
            <a:ext cx="0" cy="104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915DB51D-D59F-4FEC-97F3-6B8D96135E29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8176008" y="1633003"/>
            <a:ext cx="1659385" cy="13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CEF115D-E552-4290-BB67-EE70B3B52B8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8176008" y="3429000"/>
            <a:ext cx="1768538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ítulo 1">
            <a:extLst>
              <a:ext uri="{FF2B5EF4-FFF2-40B4-BE49-F238E27FC236}">
                <a16:creationId xmlns:a16="http://schemas.microsoft.com/office/drawing/2014/main" id="{AF23F8E5-7D2D-45D5-A911-C5E06ED5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408" y="151191"/>
            <a:ext cx="8621391" cy="670051"/>
          </a:xfrm>
        </p:spPr>
        <p:txBody>
          <a:bodyPr>
            <a:normAutofit fontScale="90000"/>
          </a:bodyPr>
          <a:lstStyle/>
          <a:p>
            <a:pPr algn="ctr"/>
            <a:r>
              <a:rPr lang="es-PE" b="1" dirty="0"/>
              <a:t>Atención de Cirugías x Venta </a:t>
            </a:r>
            <a:br>
              <a:rPr lang="es-PE" b="1" dirty="0"/>
            </a:br>
            <a:r>
              <a:rPr lang="es-PE" b="1" dirty="0"/>
              <a:t>Desde Consignación</a:t>
            </a:r>
          </a:p>
        </p:txBody>
      </p:sp>
      <p:sp>
        <p:nvSpPr>
          <p:cNvPr id="50" name="Diagrama de flujo: proceso 49">
            <a:extLst>
              <a:ext uri="{FF2B5EF4-FFF2-40B4-BE49-F238E27FC236}">
                <a16:creationId xmlns:a16="http://schemas.microsoft.com/office/drawing/2014/main" id="{406893D1-5187-45B6-A253-99083145C6B1}"/>
              </a:ext>
            </a:extLst>
          </p:cNvPr>
          <p:cNvSpPr/>
          <p:nvPr/>
        </p:nvSpPr>
        <p:spPr>
          <a:xfrm>
            <a:off x="6205311" y="5754635"/>
            <a:ext cx="2306966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Registro Consumo</a:t>
            </a:r>
          </a:p>
          <a:p>
            <a:pPr algn="ctr"/>
            <a:r>
              <a:rPr lang="es-PE" dirty="0"/>
              <a:t>(211)</a:t>
            </a:r>
          </a:p>
        </p:txBody>
      </p:sp>
      <p:sp>
        <p:nvSpPr>
          <p:cNvPr id="53" name="Diagrama de flujo: documento 52">
            <a:extLst>
              <a:ext uri="{FF2B5EF4-FFF2-40B4-BE49-F238E27FC236}">
                <a16:creationId xmlns:a16="http://schemas.microsoft.com/office/drawing/2014/main" id="{12B67A94-4154-4D96-BD5C-06CDE7F8584E}"/>
              </a:ext>
            </a:extLst>
          </p:cNvPr>
          <p:cNvSpPr/>
          <p:nvPr/>
        </p:nvSpPr>
        <p:spPr>
          <a:xfrm>
            <a:off x="303343" y="5006395"/>
            <a:ext cx="1518407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Consumo Inicial</a:t>
            </a:r>
          </a:p>
        </p:txBody>
      </p:sp>
      <p:sp>
        <p:nvSpPr>
          <p:cNvPr id="54" name="Diagrama de flujo: documento 53">
            <a:extLst>
              <a:ext uri="{FF2B5EF4-FFF2-40B4-BE49-F238E27FC236}">
                <a16:creationId xmlns:a16="http://schemas.microsoft.com/office/drawing/2014/main" id="{07D005E0-5BDE-41A3-A360-2A4BD29DC681}"/>
              </a:ext>
            </a:extLst>
          </p:cNvPr>
          <p:cNvSpPr/>
          <p:nvPr/>
        </p:nvSpPr>
        <p:spPr>
          <a:xfrm>
            <a:off x="9835393" y="5754635"/>
            <a:ext cx="2109268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Consumo Interno</a:t>
            </a:r>
          </a:p>
          <a:p>
            <a:pPr algn="ctr"/>
            <a:r>
              <a:rPr lang="es-PE" dirty="0"/>
              <a:t>Cirugía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0DF6C48-73F2-4026-9EC3-21FEFC6175FA}"/>
              </a:ext>
            </a:extLst>
          </p:cNvPr>
          <p:cNvCxnSpPr>
            <a:stCxn id="6" idx="2"/>
            <a:endCxn id="53" idx="0"/>
          </p:cNvCxnSpPr>
          <p:nvPr/>
        </p:nvCxnSpPr>
        <p:spPr>
          <a:xfrm flipH="1">
            <a:off x="1062547" y="3787002"/>
            <a:ext cx="1" cy="121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8C5956AA-1FE8-45C8-A4CB-508177166230}"/>
              </a:ext>
            </a:extLst>
          </p:cNvPr>
          <p:cNvCxnSpPr>
            <a:cxnSpLocks/>
            <a:stCxn id="53" idx="2"/>
            <a:endCxn id="73" idx="1"/>
          </p:cNvCxnSpPr>
          <p:nvPr/>
        </p:nvCxnSpPr>
        <p:spPr>
          <a:xfrm>
            <a:off x="1062547" y="5578540"/>
            <a:ext cx="1446510" cy="48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D9366960-D5CC-4567-881C-916F02EAC126}"/>
              </a:ext>
            </a:extLst>
          </p:cNvPr>
          <p:cNvCxnSpPr>
            <a:cxnSpLocks/>
            <a:stCxn id="50" idx="0"/>
            <a:endCxn id="7" idx="2"/>
          </p:cNvCxnSpPr>
          <p:nvPr/>
        </p:nvCxnSpPr>
        <p:spPr>
          <a:xfrm flipH="1" flipV="1">
            <a:off x="5010647" y="5069233"/>
            <a:ext cx="2348147" cy="6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AA37574F-D1D6-4FA1-9124-2153D770AEF7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8512277" y="6060959"/>
            <a:ext cx="1323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324E146-0697-4DAD-B8FC-D12FDC57BCFF}"/>
              </a:ext>
            </a:extLst>
          </p:cNvPr>
          <p:cNvSpPr txBox="1"/>
          <p:nvPr/>
        </p:nvSpPr>
        <p:spPr>
          <a:xfrm>
            <a:off x="2073946" y="6501673"/>
            <a:ext cx="3212982" cy="253916"/>
          </a:xfrm>
          <a:custGeom>
            <a:avLst/>
            <a:gdLst>
              <a:gd name="connsiteX0" fmla="*/ 0 w 3212982"/>
              <a:gd name="connsiteY0" fmla="*/ 0 h 253916"/>
              <a:gd name="connsiteX1" fmla="*/ 3212982 w 3212982"/>
              <a:gd name="connsiteY1" fmla="*/ 0 h 253916"/>
              <a:gd name="connsiteX2" fmla="*/ 3212982 w 3212982"/>
              <a:gd name="connsiteY2" fmla="*/ 253916 h 253916"/>
              <a:gd name="connsiteX3" fmla="*/ 0 w 3212982"/>
              <a:gd name="connsiteY3" fmla="*/ 253916 h 253916"/>
              <a:gd name="connsiteX4" fmla="*/ 0 w 3212982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2982" h="253916" extrusionOk="0">
                <a:moveTo>
                  <a:pt x="0" y="0"/>
                </a:moveTo>
                <a:cubicBezTo>
                  <a:pt x="574899" y="-66832"/>
                  <a:pt x="1945021" y="-76026"/>
                  <a:pt x="3212982" y="0"/>
                </a:cubicBezTo>
                <a:cubicBezTo>
                  <a:pt x="3201616" y="108724"/>
                  <a:pt x="3208601" y="213218"/>
                  <a:pt x="3212982" y="253916"/>
                </a:cubicBezTo>
                <a:cubicBezTo>
                  <a:pt x="1901065" y="189490"/>
                  <a:pt x="1241141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(*) El representante confirma si hay consumo Interno</a:t>
            </a:r>
          </a:p>
        </p:txBody>
      </p:sp>
      <p:sp>
        <p:nvSpPr>
          <p:cNvPr id="73" name="Diagrama de flujo: decisión 72">
            <a:extLst>
              <a:ext uri="{FF2B5EF4-FFF2-40B4-BE49-F238E27FC236}">
                <a16:creationId xmlns:a16="http://schemas.microsoft.com/office/drawing/2014/main" id="{E9AE4E3C-9B67-4FA4-A3B3-F17611DC8703}"/>
              </a:ext>
            </a:extLst>
          </p:cNvPr>
          <p:cNvSpPr/>
          <p:nvPr/>
        </p:nvSpPr>
        <p:spPr>
          <a:xfrm>
            <a:off x="2509057" y="5597873"/>
            <a:ext cx="2225311" cy="9261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/>
              <a:t>¿Existe consumo Interno?</a:t>
            </a:r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E771C2B7-F205-4500-BC4D-F11BF6D739F9}"/>
              </a:ext>
            </a:extLst>
          </p:cNvPr>
          <p:cNvCxnSpPr>
            <a:stCxn id="73" idx="3"/>
            <a:endCxn id="50" idx="1"/>
          </p:cNvCxnSpPr>
          <p:nvPr/>
        </p:nvCxnSpPr>
        <p:spPr>
          <a:xfrm flipV="1">
            <a:off x="4734368" y="6060959"/>
            <a:ext cx="14709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209BEA26-753D-414E-9F95-BBDCC5F1D68C}"/>
              </a:ext>
            </a:extLst>
          </p:cNvPr>
          <p:cNvCxnSpPr>
            <a:stCxn id="73" idx="0"/>
            <a:endCxn id="7" idx="2"/>
          </p:cNvCxnSpPr>
          <p:nvPr/>
        </p:nvCxnSpPr>
        <p:spPr>
          <a:xfrm flipV="1">
            <a:off x="3621713" y="5069233"/>
            <a:ext cx="1388934" cy="52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C8A9F89C-0E6A-4BA2-BB2B-40B5E14C0A4C}"/>
              </a:ext>
            </a:extLst>
          </p:cNvPr>
          <p:cNvSpPr txBox="1"/>
          <p:nvPr/>
        </p:nvSpPr>
        <p:spPr>
          <a:xfrm>
            <a:off x="6437190" y="1174748"/>
            <a:ext cx="1959227" cy="253916"/>
          </a:xfrm>
          <a:custGeom>
            <a:avLst/>
            <a:gdLst>
              <a:gd name="connsiteX0" fmla="*/ 0 w 1959227"/>
              <a:gd name="connsiteY0" fmla="*/ 0 h 253916"/>
              <a:gd name="connsiteX1" fmla="*/ 1959227 w 1959227"/>
              <a:gd name="connsiteY1" fmla="*/ 0 h 253916"/>
              <a:gd name="connsiteX2" fmla="*/ 1959227 w 1959227"/>
              <a:gd name="connsiteY2" fmla="*/ 253916 h 253916"/>
              <a:gd name="connsiteX3" fmla="*/ 0 w 1959227"/>
              <a:gd name="connsiteY3" fmla="*/ 253916 h 253916"/>
              <a:gd name="connsiteX4" fmla="*/ 0 w 1959227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227" h="253916" extrusionOk="0">
                <a:moveTo>
                  <a:pt x="0" y="0"/>
                </a:moveTo>
                <a:cubicBezTo>
                  <a:pt x="550978" y="-66832"/>
                  <a:pt x="1208486" y="-76026"/>
                  <a:pt x="1959227" y="0"/>
                </a:cubicBezTo>
                <a:cubicBezTo>
                  <a:pt x="1947861" y="108724"/>
                  <a:pt x="1954846" y="213218"/>
                  <a:pt x="1959227" y="253916"/>
                </a:cubicBezTo>
                <a:cubicBezTo>
                  <a:pt x="1074621" y="189490"/>
                  <a:pt x="957511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(*) Registro lo hace Facturación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CE070E8F-BF59-4855-B0CB-BD76E0434A61}"/>
              </a:ext>
            </a:extLst>
          </p:cNvPr>
          <p:cNvSpPr txBox="1"/>
          <p:nvPr/>
        </p:nvSpPr>
        <p:spPr>
          <a:xfrm>
            <a:off x="4690060" y="5787345"/>
            <a:ext cx="320587" cy="253916"/>
          </a:xfrm>
          <a:custGeom>
            <a:avLst/>
            <a:gdLst>
              <a:gd name="connsiteX0" fmla="*/ 0 w 320587"/>
              <a:gd name="connsiteY0" fmla="*/ 0 h 253916"/>
              <a:gd name="connsiteX1" fmla="*/ 320587 w 320587"/>
              <a:gd name="connsiteY1" fmla="*/ 0 h 253916"/>
              <a:gd name="connsiteX2" fmla="*/ 320587 w 320587"/>
              <a:gd name="connsiteY2" fmla="*/ 253916 h 253916"/>
              <a:gd name="connsiteX3" fmla="*/ 0 w 320587"/>
              <a:gd name="connsiteY3" fmla="*/ 253916 h 253916"/>
              <a:gd name="connsiteX4" fmla="*/ 0 w 320587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87" h="253916" extrusionOk="0">
                <a:moveTo>
                  <a:pt x="0" y="0"/>
                </a:moveTo>
                <a:cubicBezTo>
                  <a:pt x="120607" y="-7024"/>
                  <a:pt x="178860" y="25173"/>
                  <a:pt x="320587" y="0"/>
                </a:cubicBezTo>
                <a:cubicBezTo>
                  <a:pt x="309221" y="108724"/>
                  <a:pt x="316206" y="213218"/>
                  <a:pt x="320587" y="253916"/>
                </a:cubicBezTo>
                <a:cubicBezTo>
                  <a:pt x="161816" y="262327"/>
                  <a:pt x="65544" y="267753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SI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BE3972FE-D6EE-4A5C-A037-431464ED8BAA}"/>
              </a:ext>
            </a:extLst>
          </p:cNvPr>
          <p:cNvSpPr txBox="1"/>
          <p:nvPr/>
        </p:nvSpPr>
        <p:spPr>
          <a:xfrm>
            <a:off x="3680437" y="5250804"/>
            <a:ext cx="438546" cy="253916"/>
          </a:xfrm>
          <a:custGeom>
            <a:avLst/>
            <a:gdLst>
              <a:gd name="connsiteX0" fmla="*/ 0 w 438546"/>
              <a:gd name="connsiteY0" fmla="*/ 0 h 253916"/>
              <a:gd name="connsiteX1" fmla="*/ 438546 w 438546"/>
              <a:gd name="connsiteY1" fmla="*/ 0 h 253916"/>
              <a:gd name="connsiteX2" fmla="*/ 438546 w 438546"/>
              <a:gd name="connsiteY2" fmla="*/ 253916 h 253916"/>
              <a:gd name="connsiteX3" fmla="*/ 0 w 438546"/>
              <a:gd name="connsiteY3" fmla="*/ 253916 h 253916"/>
              <a:gd name="connsiteX4" fmla="*/ 0 w 438546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546" h="253916" extrusionOk="0">
                <a:moveTo>
                  <a:pt x="0" y="0"/>
                </a:moveTo>
                <a:cubicBezTo>
                  <a:pt x="52585" y="-27313"/>
                  <a:pt x="336378" y="-21518"/>
                  <a:pt x="438546" y="0"/>
                </a:cubicBezTo>
                <a:cubicBezTo>
                  <a:pt x="427180" y="108724"/>
                  <a:pt x="434165" y="213218"/>
                  <a:pt x="438546" y="253916"/>
                </a:cubicBezTo>
                <a:cubicBezTo>
                  <a:pt x="362432" y="214902"/>
                  <a:pt x="192941" y="249016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A5B9B92F-98DD-4B16-8025-702FA1D97B78}"/>
              </a:ext>
            </a:extLst>
          </p:cNvPr>
          <p:cNvSpPr txBox="1"/>
          <p:nvPr/>
        </p:nvSpPr>
        <p:spPr>
          <a:xfrm>
            <a:off x="5974235" y="6343096"/>
            <a:ext cx="3212982" cy="253916"/>
          </a:xfrm>
          <a:custGeom>
            <a:avLst/>
            <a:gdLst>
              <a:gd name="connsiteX0" fmla="*/ 0 w 3212982"/>
              <a:gd name="connsiteY0" fmla="*/ 0 h 253916"/>
              <a:gd name="connsiteX1" fmla="*/ 3212982 w 3212982"/>
              <a:gd name="connsiteY1" fmla="*/ 0 h 253916"/>
              <a:gd name="connsiteX2" fmla="*/ 3212982 w 3212982"/>
              <a:gd name="connsiteY2" fmla="*/ 253916 h 253916"/>
              <a:gd name="connsiteX3" fmla="*/ 0 w 3212982"/>
              <a:gd name="connsiteY3" fmla="*/ 253916 h 253916"/>
              <a:gd name="connsiteX4" fmla="*/ 0 w 3212982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2982" h="253916" extrusionOk="0">
                <a:moveTo>
                  <a:pt x="0" y="0"/>
                </a:moveTo>
                <a:cubicBezTo>
                  <a:pt x="574899" y="-66832"/>
                  <a:pt x="1945021" y="-76026"/>
                  <a:pt x="3212982" y="0"/>
                </a:cubicBezTo>
                <a:cubicBezTo>
                  <a:pt x="3201616" y="108724"/>
                  <a:pt x="3208601" y="213218"/>
                  <a:pt x="3212982" y="253916"/>
                </a:cubicBezTo>
                <a:cubicBezTo>
                  <a:pt x="1901065" y="189490"/>
                  <a:pt x="1241141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Esta salida se hace desde el almacén del Cliente (C o H)</a:t>
            </a:r>
          </a:p>
        </p:txBody>
      </p:sp>
      <p:pic>
        <p:nvPicPr>
          <p:cNvPr id="112" name="Picture 2" descr="D:\HelpDesk_SAC\TraumaSolutions\00 Gestion de Proyecto\02 Inicio\logo.png">
            <a:extLst>
              <a:ext uri="{FF2B5EF4-FFF2-40B4-BE49-F238E27FC236}">
                <a16:creationId xmlns:a16="http://schemas.microsoft.com/office/drawing/2014/main" id="{4665F64B-6BA8-4C19-BC14-3FB8D92F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53" y="144071"/>
            <a:ext cx="1560693" cy="6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Diagrama de flujo: proceso 36">
            <a:extLst>
              <a:ext uri="{FF2B5EF4-FFF2-40B4-BE49-F238E27FC236}">
                <a16:creationId xmlns:a16="http://schemas.microsoft.com/office/drawing/2014/main" id="{3BD98527-4790-4056-8A0A-67F2BEB7CD0C}"/>
              </a:ext>
            </a:extLst>
          </p:cNvPr>
          <p:cNvSpPr/>
          <p:nvPr/>
        </p:nvSpPr>
        <p:spPr>
          <a:xfrm>
            <a:off x="3123339" y="3174354"/>
            <a:ext cx="1518407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Reposición</a:t>
            </a:r>
          </a:p>
          <a:p>
            <a:pPr algn="ctr"/>
            <a:r>
              <a:rPr lang="es-PE" dirty="0"/>
              <a:t>(801)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B95370C-FF30-4432-AE71-E1D3FF05600A}"/>
              </a:ext>
            </a:extLst>
          </p:cNvPr>
          <p:cNvSpPr txBox="1"/>
          <p:nvPr/>
        </p:nvSpPr>
        <p:spPr>
          <a:xfrm>
            <a:off x="12055" y="2698622"/>
            <a:ext cx="3212982" cy="253916"/>
          </a:xfrm>
          <a:custGeom>
            <a:avLst/>
            <a:gdLst>
              <a:gd name="connsiteX0" fmla="*/ 0 w 3212982"/>
              <a:gd name="connsiteY0" fmla="*/ 0 h 253916"/>
              <a:gd name="connsiteX1" fmla="*/ 3212982 w 3212982"/>
              <a:gd name="connsiteY1" fmla="*/ 0 h 253916"/>
              <a:gd name="connsiteX2" fmla="*/ 3212982 w 3212982"/>
              <a:gd name="connsiteY2" fmla="*/ 253916 h 253916"/>
              <a:gd name="connsiteX3" fmla="*/ 0 w 3212982"/>
              <a:gd name="connsiteY3" fmla="*/ 253916 h 253916"/>
              <a:gd name="connsiteX4" fmla="*/ 0 w 3212982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2982" h="253916" extrusionOk="0">
                <a:moveTo>
                  <a:pt x="0" y="0"/>
                </a:moveTo>
                <a:cubicBezTo>
                  <a:pt x="574899" y="-66832"/>
                  <a:pt x="1945021" y="-76026"/>
                  <a:pt x="3212982" y="0"/>
                </a:cubicBezTo>
                <a:cubicBezTo>
                  <a:pt x="3201616" y="108724"/>
                  <a:pt x="3208601" y="213218"/>
                  <a:pt x="3212982" y="253916"/>
                </a:cubicBezTo>
                <a:cubicBezTo>
                  <a:pt x="1901065" y="189490"/>
                  <a:pt x="1241141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Movimientos en el Almacen de CONSIGNACION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AD9CA63-05C0-42DC-82BE-F18E3C6D813F}"/>
              </a:ext>
            </a:extLst>
          </p:cNvPr>
          <p:cNvCxnSpPr>
            <a:cxnSpLocks/>
            <a:stCxn id="7" idx="0"/>
            <a:endCxn id="37" idx="2"/>
          </p:cNvCxnSpPr>
          <p:nvPr/>
        </p:nvCxnSpPr>
        <p:spPr>
          <a:xfrm flipH="1" flipV="1">
            <a:off x="3882543" y="3787002"/>
            <a:ext cx="1128104" cy="71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F33ED40-FD05-4F87-9730-7288C0FBE031}"/>
              </a:ext>
            </a:extLst>
          </p:cNvPr>
          <p:cNvSpPr txBox="1"/>
          <p:nvPr/>
        </p:nvSpPr>
        <p:spPr>
          <a:xfrm>
            <a:off x="2732409" y="2943989"/>
            <a:ext cx="2773147" cy="253916"/>
          </a:xfrm>
          <a:custGeom>
            <a:avLst/>
            <a:gdLst>
              <a:gd name="connsiteX0" fmla="*/ 0 w 2773147"/>
              <a:gd name="connsiteY0" fmla="*/ 0 h 253916"/>
              <a:gd name="connsiteX1" fmla="*/ 2773147 w 2773147"/>
              <a:gd name="connsiteY1" fmla="*/ 0 h 253916"/>
              <a:gd name="connsiteX2" fmla="*/ 2773147 w 2773147"/>
              <a:gd name="connsiteY2" fmla="*/ 253916 h 253916"/>
              <a:gd name="connsiteX3" fmla="*/ 0 w 2773147"/>
              <a:gd name="connsiteY3" fmla="*/ 253916 h 253916"/>
              <a:gd name="connsiteX4" fmla="*/ 0 w 2773147"/>
              <a:gd name="connsiteY4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3147" h="253916" extrusionOk="0">
                <a:moveTo>
                  <a:pt x="0" y="0"/>
                </a:moveTo>
                <a:cubicBezTo>
                  <a:pt x="1074804" y="-66832"/>
                  <a:pt x="2215030" y="-76026"/>
                  <a:pt x="2773147" y="0"/>
                </a:cubicBezTo>
                <a:cubicBezTo>
                  <a:pt x="2761781" y="108724"/>
                  <a:pt x="2768766" y="213218"/>
                  <a:pt x="2773147" y="253916"/>
                </a:cubicBezTo>
                <a:cubicBezTo>
                  <a:pt x="1609777" y="189490"/>
                  <a:pt x="1113366" y="273642"/>
                  <a:pt x="0" y="253916"/>
                </a:cubicBezTo>
                <a:cubicBezTo>
                  <a:pt x="-10088" y="159937"/>
                  <a:pt x="20993" y="10175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2168830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FF0000"/>
                </a:solidFill>
              </a:rPr>
              <a:t>Transferencia desde Almacen 0101 o 0199</a:t>
            </a:r>
          </a:p>
        </p:txBody>
      </p:sp>
    </p:spTree>
    <p:extLst>
      <p:ext uri="{BB962C8B-B14F-4D97-AF65-F5344CB8AC3E}">
        <p14:creationId xmlns:p14="http://schemas.microsoft.com/office/powerpoint/2010/main" val="2065812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920</Words>
  <Application>Microsoft Office PowerPoint</Application>
  <PresentationFormat>Panorámica</PresentationFormat>
  <Paragraphs>202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Identificación de Procesos Almacén</vt:lpstr>
      <vt:lpstr>Compras – Importación</vt:lpstr>
      <vt:lpstr>Compras – Locales</vt:lpstr>
      <vt:lpstr>Atención de Cirugías x Venta</vt:lpstr>
      <vt:lpstr>Atención de Cirugías x Canje</vt:lpstr>
      <vt:lpstr>Otros - Observados</vt:lpstr>
      <vt:lpstr>Otros – Cambio de Código</vt:lpstr>
      <vt:lpstr>Atención de Cirugías x Venta  Desde Consignación</vt:lpstr>
      <vt:lpstr>Atención de Cirugías x Canje desde Consignación</vt:lpstr>
      <vt:lpstr>Atención de Cirugías con Cotización x Regularizar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Cherre</dc:creator>
  <cp:lastModifiedBy>Gerardo Isaias Cherre Aranda</cp:lastModifiedBy>
  <cp:revision>48</cp:revision>
  <dcterms:created xsi:type="dcterms:W3CDTF">2021-01-18T20:30:08Z</dcterms:created>
  <dcterms:modified xsi:type="dcterms:W3CDTF">2021-03-06T02:50:59Z</dcterms:modified>
</cp:coreProperties>
</file>