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0" r:id="rId8"/>
    <p:sldId id="264" r:id="rId9"/>
    <p:sldId id="266" r:id="rId10"/>
    <p:sldId id="268" r:id="rId11"/>
    <p:sldId id="267" r:id="rId12"/>
  </p:sldIdLst>
  <p:sldSz cx="9144000" cy="5715000" type="screen16x1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746" y="-54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16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82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24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80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4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45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11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2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40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030A-0B8A-4F17-A1A3-BCC2724BA9CA}" type="datetimeFigureOut">
              <a:rPr lang="es-ES" smtClean="0"/>
              <a:t>20/11/2019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99DF-5E32-42B7-AD6F-2DBABD9DC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90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microsoft.com/office/2007/relationships/hdphoto" Target="../media/hdphoto8.wdp"/><Relationship Id="rId12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hyperlink" Target="http://www.minedu.gob.pe/normatividad/directivas/DirNormasPlanLector.php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microsoft.com/office/2007/relationships/hdphoto" Target="../media/hdphoto7.wdp"/><Relationship Id="rId9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0"/>
            <a:ext cx="10194093" cy="57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-108520" y="-286518"/>
            <a:ext cx="9252520" cy="6024338"/>
          </a:xfrm>
          <a:prstGeom prst="rect">
            <a:avLst/>
          </a:prstGeom>
          <a:solidFill>
            <a:schemeClr val="accent5">
              <a:alpha val="2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9 Imagen" descr="Resultado de imagen para mapa de peru png"/>
          <p:cNvPicPr/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99" b="9884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7914">
            <a:off x="2832918" y="2771219"/>
            <a:ext cx="1625001" cy="1305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Rectángulo"/>
          <p:cNvSpPr/>
          <p:nvPr/>
        </p:nvSpPr>
        <p:spPr>
          <a:xfrm>
            <a:off x="5183560" y="0"/>
            <a:ext cx="3960440" cy="151216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2 Subtítulo"/>
          <p:cNvSpPr txBox="1">
            <a:spLocks/>
          </p:cNvSpPr>
          <p:nvPr/>
        </p:nvSpPr>
        <p:spPr>
          <a:xfrm>
            <a:off x="5148064" y="316880"/>
            <a:ext cx="4104456" cy="14605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400" b="1" dirty="0" smtClean="0">
                <a:solidFill>
                  <a:srgbClr val="FF0000"/>
                </a:solidFill>
              </a:rPr>
              <a:t>64vo – 70 países</a:t>
            </a:r>
            <a:endParaRPr lang="es-ES" sz="4400" b="1" dirty="0">
              <a:solidFill>
                <a:srgbClr val="FF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796136" y="1508896"/>
            <a:ext cx="3347864" cy="12765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4572000" y="1705372"/>
            <a:ext cx="5904656" cy="1460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b="1" dirty="0" smtClean="0">
                <a:solidFill>
                  <a:schemeClr val="tx1"/>
                </a:solidFill>
              </a:rPr>
              <a:t>Prueba PISA</a:t>
            </a:r>
            <a:endParaRPr lang="es-E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204"/>
            <a:ext cx="91440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21" y="-297828"/>
            <a:ext cx="9193235" cy="6894926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-72008" y="-309338"/>
            <a:ext cx="9252520" cy="6024338"/>
          </a:xfrm>
          <a:prstGeom prst="rect">
            <a:avLst/>
          </a:prstGeom>
          <a:solidFill>
            <a:schemeClr val="accent5">
              <a:alpha val="48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9512" y="4585692"/>
            <a:ext cx="8568952" cy="118887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4127" y="4557816"/>
            <a:ext cx="281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CONTÁCTENOS:</a:t>
            </a:r>
            <a:endParaRPr lang="es-ES" dirty="0">
              <a:ln w="18415" cmpd="sng">
                <a:solidFill>
                  <a:sysClr val="windowText" lastClr="000000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 descr="Resultado de imagen para icono telefon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11814"/>
            <a:ext cx="459633" cy="46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43" y="1185541"/>
            <a:ext cx="3224236" cy="3224236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9" name="8 CuadroTexto"/>
          <p:cNvSpPr txBox="1"/>
          <p:nvPr/>
        </p:nvSpPr>
        <p:spPr>
          <a:xfrm>
            <a:off x="1390026" y="5111814"/>
            <a:ext cx="13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942821450</a:t>
            </a:r>
            <a:endParaRPr lang="es-ES" b="1" dirty="0"/>
          </a:p>
        </p:txBody>
      </p:sp>
      <p:pic>
        <p:nvPicPr>
          <p:cNvPr id="5124" name="Picture 4" descr="Resultado de imagen para icono whatsapp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69" y="5070692"/>
            <a:ext cx="534857" cy="54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062687"/>
            <a:ext cx="514578" cy="51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275856" y="5152464"/>
            <a:ext cx="13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FORMATIVE</a:t>
            </a:r>
            <a:endParaRPr lang="es-ES" b="1" dirty="0"/>
          </a:p>
        </p:txBody>
      </p:sp>
      <p:pic>
        <p:nvPicPr>
          <p:cNvPr id="2050" name="Picture 2" descr="Resultado de imagen para icono de ema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81569"/>
            <a:ext cx="576064" cy="5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5220072" y="515246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FORMATIVE.HUACHO@gmail.com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727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66" y="-349970"/>
            <a:ext cx="9629814" cy="641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-108520" y="-214510"/>
            <a:ext cx="9252520" cy="6024338"/>
          </a:xfrm>
          <a:prstGeom prst="rect">
            <a:avLst/>
          </a:prstGeom>
          <a:solidFill>
            <a:schemeClr val="accent5">
              <a:alpha val="2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-108520" y="409228"/>
            <a:ext cx="3960440" cy="151216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180528" y="464354"/>
            <a:ext cx="4104456" cy="1460500"/>
          </a:xfrm>
        </p:spPr>
        <p:txBody>
          <a:bodyPr>
            <a:noAutofit/>
          </a:bodyPr>
          <a:lstStyle/>
          <a:p>
            <a:r>
              <a:rPr lang="es-E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LIMA METROPOLITANA</a:t>
            </a:r>
            <a:endParaRPr lang="es-E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851920" y="1165312"/>
            <a:ext cx="5292080" cy="169218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5436096" y="1057300"/>
            <a:ext cx="2016224" cy="1460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6000" b="1" dirty="0" smtClean="0">
                <a:solidFill>
                  <a:srgbClr val="FF0000"/>
                </a:solidFill>
              </a:rPr>
              <a:t>942 MIL</a:t>
            </a:r>
            <a:endParaRPr lang="es-E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21" y="-309338"/>
            <a:ext cx="9172521" cy="60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-68521" y="-309338"/>
            <a:ext cx="9252520" cy="6024338"/>
          </a:xfrm>
          <a:prstGeom prst="rect">
            <a:avLst/>
          </a:prstGeom>
          <a:solidFill>
            <a:schemeClr val="accent5">
              <a:alpha val="2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-108520" y="409228"/>
            <a:ext cx="3960440" cy="151216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180528" y="464354"/>
            <a:ext cx="4104456" cy="1460500"/>
          </a:xfrm>
        </p:spPr>
        <p:txBody>
          <a:bodyPr>
            <a:noAutofit/>
          </a:bodyPr>
          <a:lstStyle/>
          <a:p>
            <a:r>
              <a:rPr lang="es-E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585 924</a:t>
            </a:r>
          </a:p>
          <a:p>
            <a:r>
              <a:rPr lang="es-E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NIÑOS</a:t>
            </a:r>
            <a:endParaRPr lang="es-E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851920" y="1165312"/>
            <a:ext cx="5292080" cy="169218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4932040" y="1324992"/>
            <a:ext cx="3456384" cy="1460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800" b="1" dirty="0" smtClean="0">
                <a:solidFill>
                  <a:srgbClr val="FF0000"/>
                </a:solidFill>
              </a:rPr>
              <a:t>62,2%</a:t>
            </a:r>
            <a:endParaRPr lang="es-E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2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27000">
              <a:schemeClr val="tx1">
                <a:lumMod val="75000"/>
                <a:lumOff val="25000"/>
              </a:schemeClr>
            </a:gs>
            <a:gs pos="8300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697260"/>
            <a:ext cx="4362214" cy="43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-72008" y="-142502"/>
            <a:ext cx="9252520" cy="6024338"/>
          </a:xfrm>
          <a:prstGeom prst="rect">
            <a:avLst/>
          </a:prstGeom>
          <a:solidFill>
            <a:schemeClr val="accent5">
              <a:alpha val="48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611560" y="243001"/>
            <a:ext cx="7992888" cy="5278795"/>
            <a:chOff x="4444637" y="1838777"/>
            <a:chExt cx="9398726" cy="70512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Oval 1"/>
            <p:cNvSpPr>
              <a:spLocks noChangeAspect="1"/>
            </p:cNvSpPr>
            <p:nvPr/>
          </p:nvSpPr>
          <p:spPr>
            <a:xfrm>
              <a:off x="7315200" y="5039177"/>
              <a:ext cx="3657600" cy="3657600"/>
            </a:xfrm>
            <a:prstGeom prst="ellipse">
              <a:avLst/>
            </a:prstGeom>
            <a:gradFill>
              <a:gsLst>
                <a:gs pos="52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38100" cap="rnd">
              <a:solidFill>
                <a:schemeClr val="bg1"/>
              </a:solidFill>
              <a:round/>
            </a:ln>
            <a:effectLst>
              <a:outerShdw blurRad="965200" dist="609600" dir="2700000" algn="tl" rotWithShape="0">
                <a:prstClr val="black">
                  <a:alpha val="1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Freeform: Shape 13"/>
            <p:cNvSpPr>
              <a:spLocks noChangeAspect="1"/>
            </p:cNvSpPr>
            <p:nvPr/>
          </p:nvSpPr>
          <p:spPr>
            <a:xfrm>
              <a:off x="4444637" y="5039177"/>
              <a:ext cx="2585076" cy="2286000"/>
            </a:xfrm>
            <a:custGeom>
              <a:avLst/>
              <a:gdLst>
                <a:gd name="connsiteX0" fmla="*/ 1143000 w 2585076"/>
                <a:gd name="connsiteY0" fmla="*/ 0 h 2286000"/>
                <a:gd name="connsiteX1" fmla="*/ 2286000 w 2585076"/>
                <a:gd name="connsiteY1" fmla="*/ 1143000 h 2286000"/>
                <a:gd name="connsiteX2" fmla="*/ 2262779 w 2585076"/>
                <a:gd name="connsiteY2" fmla="*/ 1373354 h 2286000"/>
                <a:gd name="connsiteX3" fmla="*/ 2247910 w 2585076"/>
                <a:gd name="connsiteY3" fmla="*/ 1431180 h 2286000"/>
                <a:gd name="connsiteX4" fmla="*/ 2247432 w 2585076"/>
                <a:gd name="connsiteY4" fmla="*/ 1456283 h 2286000"/>
                <a:gd name="connsiteX5" fmla="*/ 2585076 w 2585076"/>
                <a:gd name="connsiteY5" fmla="*/ 1856163 h 2286000"/>
                <a:gd name="connsiteX6" fmla="*/ 2130249 w 2585076"/>
                <a:gd name="connsiteY6" fmla="*/ 1789737 h 2286000"/>
                <a:gd name="connsiteX7" fmla="*/ 2059162 w 2585076"/>
                <a:gd name="connsiteY7" fmla="*/ 1824363 h 2286000"/>
                <a:gd name="connsiteX8" fmla="*/ 2024994 w 2585076"/>
                <a:gd name="connsiteY8" fmla="*/ 1870054 h 2286000"/>
                <a:gd name="connsiteX9" fmla="*/ 1143000 w 2585076"/>
                <a:gd name="connsiteY9" fmla="*/ 2286000 h 2286000"/>
                <a:gd name="connsiteX10" fmla="*/ 0 w 2585076"/>
                <a:gd name="connsiteY10" fmla="*/ 1143000 h 2286000"/>
                <a:gd name="connsiteX11" fmla="*/ 1143000 w 2585076"/>
                <a:gd name="connsiteY11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85076" h="2286000">
                  <a:moveTo>
                    <a:pt x="1143000" y="0"/>
                  </a:moveTo>
                  <a:cubicBezTo>
                    <a:pt x="1774261" y="0"/>
                    <a:pt x="2286000" y="511739"/>
                    <a:pt x="2286000" y="1143000"/>
                  </a:cubicBezTo>
                  <a:cubicBezTo>
                    <a:pt x="2286000" y="1221908"/>
                    <a:pt x="2278004" y="1298948"/>
                    <a:pt x="2262779" y="1373354"/>
                  </a:cubicBezTo>
                  <a:lnTo>
                    <a:pt x="2247910" y="1431180"/>
                  </a:lnTo>
                  <a:lnTo>
                    <a:pt x="2247432" y="1456283"/>
                  </a:lnTo>
                  <a:cubicBezTo>
                    <a:pt x="2265177" y="1690214"/>
                    <a:pt x="2433877" y="1746935"/>
                    <a:pt x="2585076" y="1856163"/>
                  </a:cubicBezTo>
                  <a:cubicBezTo>
                    <a:pt x="2432395" y="1825449"/>
                    <a:pt x="2284001" y="1739013"/>
                    <a:pt x="2130249" y="1789737"/>
                  </a:cubicBezTo>
                  <a:lnTo>
                    <a:pt x="2059162" y="1824363"/>
                  </a:lnTo>
                  <a:lnTo>
                    <a:pt x="2024994" y="1870054"/>
                  </a:lnTo>
                  <a:cubicBezTo>
                    <a:pt x="1815351" y="2124083"/>
                    <a:pt x="1498085" y="2286000"/>
                    <a:pt x="1143000" y="2286000"/>
                  </a:cubicBezTo>
                  <a:cubicBezTo>
                    <a:pt x="511739" y="2286000"/>
                    <a:pt x="0" y="1774261"/>
                    <a:pt x="0" y="1143000"/>
                  </a:cubicBezTo>
                  <a:cubicBezTo>
                    <a:pt x="0" y="511739"/>
                    <a:pt x="511739" y="0"/>
                    <a:pt x="1143000" y="0"/>
                  </a:cubicBezTo>
                  <a:close/>
                </a:path>
              </a:pathLst>
            </a:custGeom>
            <a:gradFill>
              <a:gsLst>
                <a:gs pos="52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38100" cap="rnd">
              <a:solidFill>
                <a:schemeClr val="bg1"/>
              </a:solidFill>
              <a:round/>
            </a:ln>
            <a:effectLst>
              <a:outerShdw blurRad="965200" dist="304800" dir="2700000" algn="tl" rotWithShape="0">
                <a:prstClr val="black">
                  <a:alpha val="1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9" name="Freeform: Shape 16"/>
            <p:cNvSpPr>
              <a:spLocks noChangeAspect="1"/>
            </p:cNvSpPr>
            <p:nvPr/>
          </p:nvSpPr>
          <p:spPr>
            <a:xfrm>
              <a:off x="5587637" y="2779303"/>
              <a:ext cx="2286000" cy="2443193"/>
            </a:xfrm>
            <a:custGeom>
              <a:avLst/>
              <a:gdLst>
                <a:gd name="connsiteX0" fmla="*/ 1143000 w 2286000"/>
                <a:gd name="connsiteY0" fmla="*/ 0 h 2443193"/>
                <a:gd name="connsiteX1" fmla="*/ 2286000 w 2286000"/>
                <a:gd name="connsiteY1" fmla="*/ 1143000 h 2443193"/>
                <a:gd name="connsiteX2" fmla="*/ 2090794 w 2286000"/>
                <a:gd name="connsiteY2" fmla="*/ 1782062 h 2443193"/>
                <a:gd name="connsiteX3" fmla="*/ 2048253 w 2286000"/>
                <a:gd name="connsiteY3" fmla="*/ 1838951 h 2443193"/>
                <a:gd name="connsiteX4" fmla="*/ 2054098 w 2286000"/>
                <a:gd name="connsiteY4" fmla="*/ 1834688 h 2443193"/>
                <a:gd name="connsiteX5" fmla="*/ 2118004 w 2286000"/>
                <a:gd name="connsiteY5" fmla="*/ 2443193 h 2443193"/>
                <a:gd name="connsiteX6" fmla="*/ 1658078 w 2286000"/>
                <a:gd name="connsiteY6" fmla="*/ 2173889 h 2443193"/>
                <a:gd name="connsiteX7" fmla="*/ 1613020 w 2286000"/>
                <a:gd name="connsiteY7" fmla="*/ 2184080 h 2443193"/>
                <a:gd name="connsiteX8" fmla="*/ 1587907 w 2286000"/>
                <a:gd name="connsiteY8" fmla="*/ 2196178 h 2443193"/>
                <a:gd name="connsiteX9" fmla="*/ 1143000 w 2286000"/>
                <a:gd name="connsiteY9" fmla="*/ 2286000 h 2443193"/>
                <a:gd name="connsiteX10" fmla="*/ 0 w 2286000"/>
                <a:gd name="connsiteY10" fmla="*/ 1143000 h 2443193"/>
                <a:gd name="connsiteX11" fmla="*/ 1143000 w 2286000"/>
                <a:gd name="connsiteY11" fmla="*/ 0 h 24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0" h="2443193">
                  <a:moveTo>
                    <a:pt x="1143000" y="0"/>
                  </a:moveTo>
                  <a:cubicBezTo>
                    <a:pt x="1774261" y="0"/>
                    <a:pt x="2286000" y="511739"/>
                    <a:pt x="2286000" y="1143000"/>
                  </a:cubicBezTo>
                  <a:cubicBezTo>
                    <a:pt x="2286000" y="1379723"/>
                    <a:pt x="2214037" y="1599638"/>
                    <a:pt x="2090794" y="1782062"/>
                  </a:cubicBezTo>
                  <a:lnTo>
                    <a:pt x="2048253" y="1838951"/>
                  </a:lnTo>
                  <a:lnTo>
                    <a:pt x="2054098" y="1834688"/>
                  </a:lnTo>
                  <a:cubicBezTo>
                    <a:pt x="1873408" y="2113460"/>
                    <a:pt x="2021572" y="2253079"/>
                    <a:pt x="2118004" y="2443193"/>
                  </a:cubicBezTo>
                  <a:cubicBezTo>
                    <a:pt x="1976072" y="2329754"/>
                    <a:pt x="1874063" y="2151566"/>
                    <a:pt x="1658078" y="2173889"/>
                  </a:cubicBezTo>
                  <a:lnTo>
                    <a:pt x="1613020" y="2184080"/>
                  </a:lnTo>
                  <a:lnTo>
                    <a:pt x="1587907" y="2196178"/>
                  </a:lnTo>
                  <a:cubicBezTo>
                    <a:pt x="1451161" y="2254017"/>
                    <a:pt x="1300815" y="2286000"/>
                    <a:pt x="1143000" y="2286000"/>
                  </a:cubicBezTo>
                  <a:cubicBezTo>
                    <a:pt x="511739" y="2286000"/>
                    <a:pt x="0" y="1774261"/>
                    <a:pt x="0" y="1143000"/>
                  </a:cubicBezTo>
                  <a:cubicBezTo>
                    <a:pt x="0" y="511739"/>
                    <a:pt x="511739" y="0"/>
                    <a:pt x="1143000" y="0"/>
                  </a:cubicBezTo>
                  <a:close/>
                </a:path>
              </a:pathLst>
            </a:custGeom>
            <a:gradFill>
              <a:gsLst>
                <a:gs pos="52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800000" scaled="0"/>
            </a:gradFill>
            <a:ln w="38100" cap="rnd">
              <a:solidFill>
                <a:schemeClr val="bg1"/>
              </a:solidFill>
              <a:round/>
            </a:ln>
            <a:effectLst>
              <a:outerShdw blurRad="965200" dist="304800" dir="2700000" algn="tl" rotWithShape="0">
                <a:prstClr val="black">
                  <a:alpha val="1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10" name="Freeform: Shape 17"/>
            <p:cNvSpPr>
              <a:spLocks noChangeAspect="1"/>
            </p:cNvSpPr>
            <p:nvPr/>
          </p:nvSpPr>
          <p:spPr>
            <a:xfrm>
              <a:off x="8018414" y="1838777"/>
              <a:ext cx="2286000" cy="2775213"/>
            </a:xfrm>
            <a:custGeom>
              <a:avLst/>
              <a:gdLst>
                <a:gd name="connsiteX0" fmla="*/ 1143000 w 2286000"/>
                <a:gd name="connsiteY0" fmla="*/ 0 h 2775213"/>
                <a:gd name="connsiteX1" fmla="*/ 2286000 w 2286000"/>
                <a:gd name="connsiteY1" fmla="*/ 1143000 h 2775213"/>
                <a:gd name="connsiteX2" fmla="*/ 1482893 w 2286000"/>
                <a:gd name="connsiteY2" fmla="*/ 2234613 h 2775213"/>
                <a:gd name="connsiteX3" fmla="*/ 1438833 w 2286000"/>
                <a:gd name="connsiteY3" fmla="*/ 2245942 h 2775213"/>
                <a:gd name="connsiteX4" fmla="*/ 1449977 w 2286000"/>
                <a:gd name="connsiteY4" fmla="*/ 2245942 h 2775213"/>
                <a:gd name="connsiteX5" fmla="*/ 1143000 w 2286000"/>
                <a:gd name="connsiteY5" fmla="*/ 2775213 h 2775213"/>
                <a:gd name="connsiteX6" fmla="*/ 836023 w 2286000"/>
                <a:gd name="connsiteY6" fmla="*/ 2245942 h 2775213"/>
                <a:gd name="connsiteX7" fmla="*/ 847167 w 2286000"/>
                <a:gd name="connsiteY7" fmla="*/ 2245942 h 2775213"/>
                <a:gd name="connsiteX8" fmla="*/ 803107 w 2286000"/>
                <a:gd name="connsiteY8" fmla="*/ 2234613 h 2775213"/>
                <a:gd name="connsiteX9" fmla="*/ 0 w 2286000"/>
                <a:gd name="connsiteY9" fmla="*/ 1143000 h 2775213"/>
                <a:gd name="connsiteX10" fmla="*/ 1143000 w 2286000"/>
                <a:gd name="connsiteY10" fmla="*/ 0 h 277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0" h="2775213">
                  <a:moveTo>
                    <a:pt x="1143000" y="0"/>
                  </a:moveTo>
                  <a:cubicBezTo>
                    <a:pt x="1774261" y="0"/>
                    <a:pt x="2286000" y="511739"/>
                    <a:pt x="2286000" y="1143000"/>
                  </a:cubicBezTo>
                  <a:cubicBezTo>
                    <a:pt x="2286000" y="1655900"/>
                    <a:pt x="1948172" y="2089896"/>
                    <a:pt x="1482893" y="2234613"/>
                  </a:cubicBezTo>
                  <a:lnTo>
                    <a:pt x="1438833" y="2245942"/>
                  </a:lnTo>
                  <a:lnTo>
                    <a:pt x="1449977" y="2245942"/>
                  </a:lnTo>
                  <a:cubicBezTo>
                    <a:pt x="1139711" y="2364676"/>
                    <a:pt x="1177131" y="2564791"/>
                    <a:pt x="1143000" y="2775213"/>
                  </a:cubicBezTo>
                  <a:cubicBezTo>
                    <a:pt x="1088355" y="2574880"/>
                    <a:pt x="1125677" y="2336954"/>
                    <a:pt x="836023" y="2245942"/>
                  </a:cubicBezTo>
                  <a:lnTo>
                    <a:pt x="847167" y="2245942"/>
                  </a:lnTo>
                  <a:lnTo>
                    <a:pt x="803107" y="2234613"/>
                  </a:lnTo>
                  <a:cubicBezTo>
                    <a:pt x="337828" y="2089896"/>
                    <a:pt x="0" y="1655900"/>
                    <a:pt x="0" y="1143000"/>
                  </a:cubicBezTo>
                  <a:cubicBezTo>
                    <a:pt x="0" y="511739"/>
                    <a:pt x="511739" y="0"/>
                    <a:pt x="1143000" y="0"/>
                  </a:cubicBezTo>
                  <a:close/>
                </a:path>
              </a:pathLst>
            </a:custGeom>
            <a:gradFill>
              <a:gsLst>
                <a:gs pos="52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  <a:ln w="38100" cap="rnd">
              <a:solidFill>
                <a:schemeClr val="bg1"/>
              </a:solidFill>
              <a:round/>
            </a:ln>
            <a:effectLst>
              <a:outerShdw blurRad="965200" dist="304800" dir="5400000" algn="t" rotWithShape="0">
                <a:prstClr val="black">
                  <a:alpha val="1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11" name="Freeform: Shape 18"/>
            <p:cNvSpPr>
              <a:spLocks noChangeAspect="1"/>
            </p:cNvSpPr>
            <p:nvPr/>
          </p:nvSpPr>
          <p:spPr>
            <a:xfrm>
              <a:off x="10449191" y="2779303"/>
              <a:ext cx="2286000" cy="2443192"/>
            </a:xfrm>
            <a:custGeom>
              <a:avLst/>
              <a:gdLst>
                <a:gd name="connsiteX0" fmla="*/ 1143000 w 2286000"/>
                <a:gd name="connsiteY0" fmla="*/ 0 h 2443192"/>
                <a:gd name="connsiteX1" fmla="*/ 2286000 w 2286000"/>
                <a:gd name="connsiteY1" fmla="*/ 1143000 h 2443192"/>
                <a:gd name="connsiteX2" fmla="*/ 1143000 w 2286000"/>
                <a:gd name="connsiteY2" fmla="*/ 2286000 h 2443192"/>
                <a:gd name="connsiteX3" fmla="*/ 698093 w 2286000"/>
                <a:gd name="connsiteY3" fmla="*/ 2196178 h 2443192"/>
                <a:gd name="connsiteX4" fmla="*/ 671053 w 2286000"/>
                <a:gd name="connsiteY4" fmla="*/ 2183152 h 2443192"/>
                <a:gd name="connsiteX5" fmla="*/ 630095 w 2286000"/>
                <a:gd name="connsiteY5" fmla="*/ 2173888 h 2443192"/>
                <a:gd name="connsiteX6" fmla="*/ 170169 w 2286000"/>
                <a:gd name="connsiteY6" fmla="*/ 2443192 h 2443192"/>
                <a:gd name="connsiteX7" fmla="*/ 234075 w 2286000"/>
                <a:gd name="connsiteY7" fmla="*/ 1834687 h 2443192"/>
                <a:gd name="connsiteX8" fmla="*/ 235139 w 2286000"/>
                <a:gd name="connsiteY8" fmla="*/ 1835463 h 2443192"/>
                <a:gd name="connsiteX9" fmla="*/ 195207 w 2286000"/>
                <a:gd name="connsiteY9" fmla="*/ 1782062 h 2443192"/>
                <a:gd name="connsiteX10" fmla="*/ 0 w 2286000"/>
                <a:gd name="connsiteY10" fmla="*/ 1143000 h 2443192"/>
                <a:gd name="connsiteX11" fmla="*/ 1143000 w 2286000"/>
                <a:gd name="connsiteY11" fmla="*/ 0 h 244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0" h="2443192">
                  <a:moveTo>
                    <a:pt x="1143000" y="0"/>
                  </a:moveTo>
                  <a:cubicBezTo>
                    <a:pt x="1774261" y="0"/>
                    <a:pt x="2286000" y="511739"/>
                    <a:pt x="2286000" y="1143000"/>
                  </a:cubicBezTo>
                  <a:cubicBezTo>
                    <a:pt x="2286000" y="1774261"/>
                    <a:pt x="1774261" y="2286000"/>
                    <a:pt x="1143000" y="2286000"/>
                  </a:cubicBezTo>
                  <a:cubicBezTo>
                    <a:pt x="985185" y="2286000"/>
                    <a:pt x="834840" y="2254017"/>
                    <a:pt x="698093" y="2196178"/>
                  </a:cubicBezTo>
                  <a:lnTo>
                    <a:pt x="671053" y="2183152"/>
                  </a:lnTo>
                  <a:lnTo>
                    <a:pt x="630095" y="2173888"/>
                  </a:lnTo>
                  <a:cubicBezTo>
                    <a:pt x="414110" y="2151565"/>
                    <a:pt x="312102" y="2329753"/>
                    <a:pt x="170169" y="2443192"/>
                  </a:cubicBezTo>
                  <a:cubicBezTo>
                    <a:pt x="266601" y="2253078"/>
                    <a:pt x="414765" y="2113459"/>
                    <a:pt x="234075" y="1834687"/>
                  </a:cubicBezTo>
                  <a:lnTo>
                    <a:pt x="235139" y="1835463"/>
                  </a:lnTo>
                  <a:lnTo>
                    <a:pt x="195207" y="1782062"/>
                  </a:lnTo>
                  <a:cubicBezTo>
                    <a:pt x="71963" y="1599638"/>
                    <a:pt x="0" y="1379723"/>
                    <a:pt x="0" y="1143000"/>
                  </a:cubicBezTo>
                  <a:cubicBezTo>
                    <a:pt x="0" y="511739"/>
                    <a:pt x="511739" y="0"/>
                    <a:pt x="1143000" y="0"/>
                  </a:cubicBezTo>
                  <a:close/>
                </a:path>
              </a:pathLst>
            </a:custGeom>
            <a:gradFill>
              <a:gsLst>
                <a:gs pos="52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38100" cap="rnd">
              <a:solidFill>
                <a:schemeClr val="bg1"/>
              </a:solidFill>
              <a:round/>
            </a:ln>
            <a:effectLst>
              <a:outerShdw blurRad="965200" dist="304800" dir="8100000" algn="tr" rotWithShape="0">
                <a:prstClr val="black">
                  <a:alpha val="1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12" name="Freeform: Shape 19"/>
            <p:cNvSpPr>
              <a:spLocks noChangeAspect="1"/>
            </p:cNvSpPr>
            <p:nvPr/>
          </p:nvSpPr>
          <p:spPr>
            <a:xfrm>
              <a:off x="11258288" y="5039177"/>
              <a:ext cx="2585075" cy="2286000"/>
            </a:xfrm>
            <a:custGeom>
              <a:avLst/>
              <a:gdLst>
                <a:gd name="connsiteX0" fmla="*/ 1442075 w 2585075"/>
                <a:gd name="connsiteY0" fmla="*/ 0 h 2286000"/>
                <a:gd name="connsiteX1" fmla="*/ 2585075 w 2585075"/>
                <a:gd name="connsiteY1" fmla="*/ 1143000 h 2286000"/>
                <a:gd name="connsiteX2" fmla="*/ 1442075 w 2585075"/>
                <a:gd name="connsiteY2" fmla="*/ 2286000 h 2286000"/>
                <a:gd name="connsiteX3" fmla="*/ 560081 w 2585075"/>
                <a:gd name="connsiteY3" fmla="*/ 1870054 h 2286000"/>
                <a:gd name="connsiteX4" fmla="*/ 525912 w 2585075"/>
                <a:gd name="connsiteY4" fmla="*/ 1824361 h 2286000"/>
                <a:gd name="connsiteX5" fmla="*/ 454826 w 2585075"/>
                <a:gd name="connsiteY5" fmla="*/ 1789736 h 2286000"/>
                <a:gd name="connsiteX6" fmla="*/ 0 w 2585075"/>
                <a:gd name="connsiteY6" fmla="*/ 1856162 h 2286000"/>
                <a:gd name="connsiteX7" fmla="*/ 337643 w 2585075"/>
                <a:gd name="connsiteY7" fmla="*/ 1456282 h 2286000"/>
                <a:gd name="connsiteX8" fmla="*/ 337166 w 2585075"/>
                <a:gd name="connsiteY8" fmla="*/ 1431181 h 2286000"/>
                <a:gd name="connsiteX9" fmla="*/ 322297 w 2585075"/>
                <a:gd name="connsiteY9" fmla="*/ 1373354 h 2286000"/>
                <a:gd name="connsiteX10" fmla="*/ 299075 w 2585075"/>
                <a:gd name="connsiteY10" fmla="*/ 1143000 h 2286000"/>
                <a:gd name="connsiteX11" fmla="*/ 1442075 w 2585075"/>
                <a:gd name="connsiteY11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85075" h="2286000">
                  <a:moveTo>
                    <a:pt x="1442075" y="0"/>
                  </a:moveTo>
                  <a:cubicBezTo>
                    <a:pt x="2073336" y="0"/>
                    <a:pt x="2585075" y="511739"/>
                    <a:pt x="2585075" y="1143000"/>
                  </a:cubicBezTo>
                  <a:cubicBezTo>
                    <a:pt x="2585075" y="1774261"/>
                    <a:pt x="2073336" y="2286000"/>
                    <a:pt x="1442075" y="2286000"/>
                  </a:cubicBezTo>
                  <a:cubicBezTo>
                    <a:pt x="1086991" y="2286000"/>
                    <a:pt x="769724" y="2124083"/>
                    <a:pt x="560081" y="1870054"/>
                  </a:cubicBezTo>
                  <a:lnTo>
                    <a:pt x="525912" y="1824361"/>
                  </a:lnTo>
                  <a:lnTo>
                    <a:pt x="454826" y="1789736"/>
                  </a:lnTo>
                  <a:cubicBezTo>
                    <a:pt x="301074" y="1739012"/>
                    <a:pt x="152680" y="1825448"/>
                    <a:pt x="0" y="1856162"/>
                  </a:cubicBezTo>
                  <a:cubicBezTo>
                    <a:pt x="151198" y="1746934"/>
                    <a:pt x="319899" y="1690213"/>
                    <a:pt x="337643" y="1456282"/>
                  </a:cubicBezTo>
                  <a:lnTo>
                    <a:pt x="337166" y="1431181"/>
                  </a:lnTo>
                  <a:lnTo>
                    <a:pt x="322297" y="1373354"/>
                  </a:lnTo>
                  <a:cubicBezTo>
                    <a:pt x="307071" y="1298948"/>
                    <a:pt x="299075" y="1221908"/>
                    <a:pt x="299075" y="1143000"/>
                  </a:cubicBezTo>
                  <a:cubicBezTo>
                    <a:pt x="299075" y="511739"/>
                    <a:pt x="810814" y="0"/>
                    <a:pt x="1442075" y="0"/>
                  </a:cubicBezTo>
                  <a:close/>
                </a:path>
              </a:pathLst>
            </a:custGeom>
            <a:gradFill>
              <a:gsLst>
                <a:gs pos="52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9200000" scaled="0"/>
            </a:gradFill>
            <a:ln w="38100" cap="rnd">
              <a:solidFill>
                <a:schemeClr val="bg1"/>
              </a:solidFill>
              <a:round/>
            </a:ln>
            <a:effectLst>
              <a:outerShdw blurRad="965200" dist="304800" dir="8100000" algn="tr" rotWithShape="0">
                <a:prstClr val="black">
                  <a:alpha val="1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13" name="Arc 20"/>
            <p:cNvSpPr>
              <a:spLocks noChangeAspect="1"/>
            </p:cNvSpPr>
            <p:nvPr/>
          </p:nvSpPr>
          <p:spPr>
            <a:xfrm>
              <a:off x="7166211" y="4866635"/>
              <a:ext cx="4023360" cy="4023360"/>
            </a:xfrm>
            <a:prstGeom prst="arc">
              <a:avLst>
                <a:gd name="adj1" fmla="val 10562231"/>
                <a:gd name="adj2" fmla="val 174576"/>
              </a:avLst>
            </a:prstGeom>
            <a:ln w="254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Oval 21"/>
            <p:cNvSpPr>
              <a:spLocks noChangeAspect="1"/>
            </p:cNvSpPr>
            <p:nvPr/>
          </p:nvSpPr>
          <p:spPr>
            <a:xfrm>
              <a:off x="7063603" y="6867977"/>
              <a:ext cx="182880" cy="182880"/>
            </a:xfrm>
            <a:prstGeom prst="ellipse">
              <a:avLst/>
            </a:prstGeom>
            <a:solidFill>
              <a:schemeClr val="accent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Oval 22"/>
            <p:cNvSpPr>
              <a:spLocks noChangeAspect="1"/>
            </p:cNvSpPr>
            <p:nvPr/>
          </p:nvSpPr>
          <p:spPr>
            <a:xfrm>
              <a:off x="7782196" y="5307407"/>
              <a:ext cx="182880" cy="182880"/>
            </a:xfrm>
            <a:prstGeom prst="ellipse">
              <a:avLst/>
            </a:prstGeom>
            <a:solidFill>
              <a:schemeClr val="accent2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Oval 23"/>
            <p:cNvSpPr>
              <a:spLocks noChangeAspect="1"/>
            </p:cNvSpPr>
            <p:nvPr/>
          </p:nvSpPr>
          <p:spPr>
            <a:xfrm>
              <a:off x="9069973" y="4786532"/>
              <a:ext cx="182880" cy="182880"/>
            </a:xfrm>
            <a:prstGeom prst="ellipse">
              <a:avLst/>
            </a:prstGeom>
            <a:solidFill>
              <a:schemeClr val="accent3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Oval 24"/>
            <p:cNvSpPr>
              <a:spLocks noChangeAspect="1"/>
            </p:cNvSpPr>
            <p:nvPr/>
          </p:nvSpPr>
          <p:spPr>
            <a:xfrm>
              <a:off x="10449191" y="5302598"/>
              <a:ext cx="182880" cy="182880"/>
            </a:xfrm>
            <a:prstGeom prst="ellipse">
              <a:avLst/>
            </a:prstGeom>
            <a:solidFill>
              <a:schemeClr val="accent4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Oval 25"/>
            <p:cNvSpPr>
              <a:spLocks noChangeAspect="1"/>
            </p:cNvSpPr>
            <p:nvPr/>
          </p:nvSpPr>
          <p:spPr>
            <a:xfrm>
              <a:off x="11075408" y="6867977"/>
              <a:ext cx="182880" cy="182880"/>
            </a:xfrm>
            <a:prstGeom prst="ellipse">
              <a:avLst/>
            </a:prstGeom>
            <a:solidFill>
              <a:srgbClr val="F85106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Oval 8"/>
            <p:cNvSpPr>
              <a:spLocks noChangeAspect="1"/>
            </p:cNvSpPr>
            <p:nvPr/>
          </p:nvSpPr>
          <p:spPr>
            <a:xfrm>
              <a:off x="4662497" y="5287219"/>
              <a:ext cx="1847943" cy="1847944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20" name="Oval 26"/>
            <p:cNvSpPr>
              <a:spLocks noChangeAspect="1"/>
            </p:cNvSpPr>
            <p:nvPr/>
          </p:nvSpPr>
          <p:spPr>
            <a:xfrm>
              <a:off x="5813694" y="2960468"/>
              <a:ext cx="1897416" cy="1897414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1" name="Oval 27"/>
            <p:cNvSpPr>
              <a:spLocks noChangeAspect="1"/>
            </p:cNvSpPr>
            <p:nvPr/>
          </p:nvSpPr>
          <p:spPr>
            <a:xfrm>
              <a:off x="8227399" y="2032671"/>
              <a:ext cx="1924425" cy="1924423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Oval 28"/>
            <p:cNvSpPr>
              <a:spLocks noChangeAspect="1"/>
            </p:cNvSpPr>
            <p:nvPr/>
          </p:nvSpPr>
          <p:spPr>
            <a:xfrm>
              <a:off x="10587461" y="2964207"/>
              <a:ext cx="2039418" cy="1948647"/>
            </a:xfrm>
            <a:prstGeom prst="ellipse">
              <a:avLst/>
            </a:prstGeom>
            <a:solidFill>
              <a:srgbClr val="FF00FF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1804497" y="5237870"/>
              <a:ext cx="1861388" cy="186138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pic>
        <p:nvPicPr>
          <p:cNvPr id="24" name="2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859521"/>
            <a:ext cx="2374243" cy="2374243"/>
          </a:xfrm>
          <a:prstGeom prst="rect">
            <a:avLst/>
          </a:prstGeom>
        </p:spPr>
      </p:pic>
      <p:pic>
        <p:nvPicPr>
          <p:cNvPr id="5122" name="Picture 2" descr="Resultado de imagen para creatividad icon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31001"/>
            <a:ext cx="574571" cy="57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796834" y="3484434"/>
            <a:ext cx="157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HABILIDADES BLANDAS</a:t>
            </a:r>
            <a:endParaRPr lang="es-ES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683626" y="1849388"/>
            <a:ext cx="180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GAMIFICACIÓN</a:t>
            </a:r>
            <a:endParaRPr lang="es-ES" b="1" dirty="0"/>
          </a:p>
        </p:txBody>
      </p:sp>
      <p:pic>
        <p:nvPicPr>
          <p:cNvPr id="5126" name="Picture 6" descr="Resultado de imagen para ejercicio icon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56247"/>
            <a:ext cx="573061" cy="5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3861614" y="1129308"/>
            <a:ext cx="157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HABILIDADESMOTRIZ</a:t>
            </a:r>
            <a:endParaRPr lang="es-ES" b="1" dirty="0"/>
          </a:p>
        </p:txBody>
      </p:sp>
      <p:pic>
        <p:nvPicPr>
          <p:cNvPr id="5128" name="Picture 8" descr="Resultado de imagen para comprension lectora icono 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4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38" y="1159638"/>
            <a:ext cx="616001" cy="6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5652120" y="1814951"/>
            <a:ext cx="2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COMPRENSIÓN LECTORA</a:t>
            </a:r>
            <a:endParaRPr lang="es-ES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766245" y="3361556"/>
            <a:ext cx="1838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CAPACITACIÓN </a:t>
            </a:r>
            <a:r>
              <a:rPr lang="es-ES" sz="1400" b="1" dirty="0" smtClean="0"/>
              <a:t>DOCENTE-PADRE</a:t>
            </a:r>
            <a:endParaRPr lang="es-ES" sz="1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70" t="6036" r="27770" b="14584"/>
          <a:stretch/>
        </p:blipFill>
        <p:spPr>
          <a:xfrm>
            <a:off x="2329315" y="1159012"/>
            <a:ext cx="452622" cy="7920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857500"/>
            <a:ext cx="521745" cy="5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24" y="-156840"/>
            <a:ext cx="9173352" cy="611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72008" y="-142502"/>
            <a:ext cx="9252520" cy="6024338"/>
          </a:xfrm>
          <a:prstGeom prst="rect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2" descr="Resultado de imagen para bodega dibujo animado">
            <a:extLst>
              <a:ext uri="{FF2B5EF4-FFF2-40B4-BE49-F238E27FC236}">
                <a16:creationId xmlns="" xmlns:a16="http://schemas.microsoft.com/office/drawing/2014/main" id="{2C003F15-60B1-451E-8322-E8860100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78928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 rot="168447">
            <a:off x="2204168" y="2640107"/>
            <a:ext cx="102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COLEGIO</a:t>
            </a:r>
            <a:endParaRPr lang="es-ES" dirty="0"/>
          </a:p>
        </p:txBody>
      </p:sp>
      <p:pic>
        <p:nvPicPr>
          <p:cNvPr id="6146" name="Picture 2" descr="Resultado de imagen para empresario animad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601721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Flecha derecha"/>
          <p:cNvSpPr/>
          <p:nvPr/>
        </p:nvSpPr>
        <p:spPr>
          <a:xfrm>
            <a:off x="1331640" y="2641476"/>
            <a:ext cx="432048" cy="61264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4860032" y="2714830"/>
            <a:ext cx="461764" cy="63880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4" name="Picture 10" descr="Resultado de imagen para niño en un computador 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35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38848"/>
            <a:ext cx="1752129" cy="14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niño y papa felices animad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209" l="143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072" y="1693872"/>
            <a:ext cx="1300131" cy="209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Flecha derecha"/>
          <p:cNvSpPr/>
          <p:nvPr/>
        </p:nvSpPr>
        <p:spPr>
          <a:xfrm>
            <a:off x="7236296" y="2722749"/>
            <a:ext cx="461764" cy="63880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134173" y="1406604"/>
            <a:ext cx="4139349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S/5 mensual x niño</a:t>
            </a:r>
            <a:endParaRPr lang="es-ES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090914" y="3602041"/>
            <a:ext cx="2232248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1 hora en el colegio según la </a:t>
            </a:r>
            <a:r>
              <a:rPr lang="es-PE" dirty="0" err="1" smtClean="0">
                <a:solidFill>
                  <a:schemeClr val="bg1"/>
                </a:solidFill>
              </a:rPr>
              <a:t>Minedu</a:t>
            </a:r>
            <a:endParaRPr lang="es-PE" dirty="0" smtClean="0">
              <a:solidFill>
                <a:schemeClr val="bg1"/>
              </a:solidFill>
            </a:endParaRPr>
          </a:p>
          <a:p>
            <a:pPr algn="ctr"/>
            <a:r>
              <a:rPr lang="es-PE" dirty="0" smtClean="0">
                <a:solidFill>
                  <a:schemeClr val="bg1"/>
                </a:solidFill>
              </a:rPr>
              <a:t>Plataforma abierta 24/7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4" name="4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7919">
            <a:off x="5600128" y="3019287"/>
            <a:ext cx="366415" cy="36641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72008" y="5050774"/>
            <a:ext cx="9468544" cy="91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-25851" y="4513684"/>
            <a:ext cx="409379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hlinkClick r:id="rId11"/>
              </a:rPr>
              <a:t>FUENTE:</a:t>
            </a:r>
          </a:p>
          <a:p>
            <a:endParaRPr lang="es-PE" dirty="0">
              <a:solidFill>
                <a:schemeClr val="bg1"/>
              </a:solidFill>
              <a:hlinkClick r:id="rId11"/>
            </a:endParaRPr>
          </a:p>
          <a:p>
            <a:r>
              <a:rPr lang="es-PE" dirty="0" smtClean="0">
                <a:solidFill>
                  <a:schemeClr val="bg1"/>
                </a:solidFill>
                <a:hlinkClick r:id="rId11"/>
              </a:rPr>
              <a:t>http</a:t>
            </a:r>
            <a:r>
              <a:rPr lang="es-PE" dirty="0">
                <a:solidFill>
                  <a:schemeClr val="bg1"/>
                </a:solidFill>
                <a:hlinkClick r:id="rId11"/>
              </a:rPr>
              <a:t>://</a:t>
            </a:r>
            <a:r>
              <a:rPr lang="es-PE" dirty="0" smtClean="0">
                <a:solidFill>
                  <a:schemeClr val="bg1"/>
                </a:solidFill>
                <a:hlinkClick r:id="rId11"/>
              </a:rPr>
              <a:t>www.minedu.gob.pe/normatividad/directivas/DirNormasPlanLector.php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7" name="4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65" y="255865"/>
            <a:ext cx="1705082" cy="17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-54260" y="-56322"/>
            <a:ext cx="9252520" cy="6024338"/>
          </a:xfrm>
          <a:prstGeom prst="rect">
            <a:avLst/>
          </a:prstGeom>
        </p:spPr>
        <p:style>
          <a:lnRef idx="0">
            <a:schemeClr val="dk1"/>
          </a:lnRef>
          <a:fillRef idx="100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2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825" y="697260"/>
            <a:ext cx="4226398" cy="4226398"/>
          </a:xfrm>
          <a:prstGeom prst="ellipse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-216721" y="337220"/>
            <a:ext cx="4104456" cy="16485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 COLEGIOS PRIVADOS CON INTERNET</a:t>
            </a:r>
            <a:endParaRPr lang="es-E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-252536" y="2333104"/>
            <a:ext cx="4104456" cy="14605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b="1" dirty="0" smtClean="0"/>
              <a:t>24000 ALUMNOS APROX.</a:t>
            </a:r>
            <a:endParaRPr lang="es-ES" sz="3600" b="1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-324544" y="3946004"/>
            <a:ext cx="4104456" cy="1460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b="1" dirty="0" smtClean="0"/>
              <a:t>S/5 POR ALUMNO</a:t>
            </a:r>
          </a:p>
          <a:p>
            <a:pPr marL="0" indent="0" algn="ctr">
              <a:buNone/>
            </a:pPr>
            <a:r>
              <a:rPr lang="es-ES" sz="3600" b="1" dirty="0" smtClean="0"/>
              <a:t>MENSUAL</a:t>
            </a:r>
            <a:endParaRPr lang="es-ES" sz="3600" b="1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5580112" y="1561356"/>
            <a:ext cx="4104456" cy="1460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b="1" dirty="0" smtClean="0"/>
              <a:t>25%</a:t>
            </a:r>
          </a:p>
          <a:p>
            <a:pPr marL="0" indent="0" algn="ctr">
              <a:buNone/>
            </a:pPr>
            <a:r>
              <a:rPr lang="es-ES" sz="4000" b="1" dirty="0" smtClean="0"/>
              <a:t>ALUMNOS</a:t>
            </a:r>
            <a:endParaRPr lang="es-ES" sz="4000" b="1" dirty="0"/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5724128" y="3197200"/>
            <a:ext cx="4104456" cy="1460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b="1" dirty="0" smtClean="0"/>
              <a:t>6000</a:t>
            </a:r>
          </a:p>
          <a:p>
            <a:pPr marL="0" indent="0" algn="ctr">
              <a:buNone/>
            </a:pPr>
            <a:r>
              <a:rPr lang="es-ES" sz="4000" b="1" dirty="0" smtClean="0"/>
              <a:t>ALUMNOS</a:t>
            </a:r>
            <a:endParaRPr lang="es-ES" sz="4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73101" y="193204"/>
            <a:ext cx="9755483" cy="5521796"/>
            <a:chOff x="96714" y="36761"/>
            <a:chExt cx="9875886" cy="5521796"/>
          </a:xfrm>
        </p:grpSpPr>
        <p:sp>
          <p:nvSpPr>
            <p:cNvPr id="14" name="13 Rectángulo"/>
            <p:cNvSpPr/>
            <p:nvPr/>
          </p:nvSpPr>
          <p:spPr>
            <a:xfrm>
              <a:off x="96714" y="36761"/>
              <a:ext cx="8950572" cy="5521796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" name="1 CuadroTexto"/>
            <p:cNvSpPr txBox="1"/>
            <p:nvPr/>
          </p:nvSpPr>
          <p:spPr>
            <a:xfrm>
              <a:off x="611560" y="1633364"/>
              <a:ext cx="936104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S/30 000</a:t>
              </a:r>
              <a:endParaRPr lang="es-ES" sz="1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51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-72008" y="-142502"/>
            <a:ext cx="9252520" cy="6024338"/>
          </a:xfrm>
          <a:prstGeom prst="rect">
            <a:avLst/>
          </a:prstGeom>
          <a:solidFill>
            <a:schemeClr val="accent5">
              <a:alpha val="48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364088" y="0"/>
            <a:ext cx="3755252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tx1"/>
                </a:solidFill>
              </a:rPr>
              <a:t>COMPETENCIA</a:t>
            </a:r>
            <a:endParaRPr lang="es-PE" sz="4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intraline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4" b="26231"/>
          <a:stretch/>
        </p:blipFill>
        <p:spPr bwMode="auto">
          <a:xfrm>
            <a:off x="179512" y="1417340"/>
            <a:ext cx="3810000" cy="18072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51520" y="625252"/>
            <a:ext cx="38134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PLATAFORMA WEB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716016" y="1563097"/>
            <a:ext cx="43747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APLICACIONES MÓVIL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8" name="Picture 4" descr="Resultado de imagen para cuentos y actividades de comprension lectora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97" y="2221560"/>
            <a:ext cx="1779123" cy="1779124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Resultado de imagen para lecturas cortas comprensivas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8" descr="Resultado de imagen para lecturas cortas comprensivas ap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4" name="Picture 10" descr="Resultado de imagen para lecturas cortas comprensivas ap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91" y="2320983"/>
            <a:ext cx="2134263" cy="3201394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8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72008" y="-214510"/>
            <a:ext cx="9252520" cy="602433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7870"/>
            <a:ext cx="1466812" cy="1466812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948264" y="144016"/>
            <a:ext cx="2376264" cy="8412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948264" y="15429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NUESTRO EQUIPO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61"/>
          <a:stretch/>
        </p:blipFill>
        <p:spPr>
          <a:xfrm>
            <a:off x="2339752" y="1345331"/>
            <a:ext cx="1234083" cy="18732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53"/>
          <a:stretch/>
        </p:blipFill>
        <p:spPr>
          <a:xfrm>
            <a:off x="1148845" y="3289548"/>
            <a:ext cx="1334923" cy="19531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b="16889"/>
          <a:stretch/>
        </p:blipFill>
        <p:spPr>
          <a:xfrm>
            <a:off x="3984812" y="226245"/>
            <a:ext cx="1210887" cy="18708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359" y="1417340"/>
            <a:ext cx="1298889" cy="18864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3" r="11670"/>
          <a:stretch/>
        </p:blipFill>
        <p:spPr>
          <a:xfrm>
            <a:off x="6516216" y="3289548"/>
            <a:ext cx="1342225" cy="1993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12 CuadroTexto"/>
          <p:cNvSpPr txBox="1"/>
          <p:nvPr/>
        </p:nvSpPr>
        <p:spPr>
          <a:xfrm>
            <a:off x="5364088" y="-2282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CEO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76056" y="409228"/>
            <a:ext cx="204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Karla </a:t>
            </a:r>
            <a:r>
              <a:rPr lang="es-ES" sz="1600" dirty="0" err="1" smtClean="0">
                <a:solidFill>
                  <a:schemeClr val="bg1"/>
                </a:solidFill>
              </a:rPr>
              <a:t>Enriquez</a:t>
            </a:r>
            <a:endParaRPr lang="es-ES" sz="16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ESTUDIANTE DE ADMINISTRACIÓN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250280" y="154409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CMO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67544" y="1972627"/>
            <a:ext cx="204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Mauricio Espinoza</a:t>
            </a:r>
          </a:p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ESTUDIANTE DE ADMINISTRACIÓN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948264" y="1573865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732240" y="1993404"/>
            <a:ext cx="204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Heidy</a:t>
            </a:r>
            <a:r>
              <a:rPr lang="es-ES" sz="1600" dirty="0" smtClean="0">
                <a:solidFill>
                  <a:schemeClr val="bg1"/>
                </a:solidFill>
              </a:rPr>
              <a:t> Rodríguez ESTUDIANTE DE ADMINISTRACIÓN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8036768" y="3414400"/>
            <a:ext cx="150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CIO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715979" y="3793604"/>
            <a:ext cx="1428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Sergio </a:t>
            </a:r>
            <a:r>
              <a:rPr lang="es-ES" sz="1600" dirty="0" err="1" smtClean="0">
                <a:solidFill>
                  <a:schemeClr val="bg1"/>
                </a:solidFill>
              </a:rPr>
              <a:t>Narvasta</a:t>
            </a:r>
            <a:r>
              <a:rPr lang="es-ES" sz="1600" dirty="0" smtClean="0">
                <a:solidFill>
                  <a:schemeClr val="bg1"/>
                </a:solidFill>
              </a:rPr>
              <a:t> ESTUDIANTE DE ING. DE SISTEMAS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59904" y="3477250"/>
            <a:ext cx="150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CTO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-108520" y="3838317"/>
            <a:ext cx="1361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Walther</a:t>
            </a:r>
            <a:r>
              <a:rPr lang="es-ES" sz="1600" dirty="0" smtClean="0">
                <a:solidFill>
                  <a:schemeClr val="bg1"/>
                </a:solidFill>
              </a:rPr>
              <a:t> Romero ESTUDIANTE DE EDUCACIÓN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290586"/>
            <a:ext cx="1185821" cy="19521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27 CuadroTexto"/>
          <p:cNvSpPr txBox="1"/>
          <p:nvPr/>
        </p:nvSpPr>
        <p:spPr>
          <a:xfrm>
            <a:off x="3212232" y="3477250"/>
            <a:ext cx="150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CFO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699792" y="3841234"/>
            <a:ext cx="1361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Renzo </a:t>
            </a:r>
            <a:r>
              <a:rPr lang="es-ES" sz="1600" dirty="0" err="1" smtClean="0">
                <a:solidFill>
                  <a:schemeClr val="bg1"/>
                </a:solidFill>
              </a:rPr>
              <a:t>Chipana</a:t>
            </a:r>
            <a:r>
              <a:rPr lang="es-ES" sz="1600" dirty="0" smtClean="0">
                <a:solidFill>
                  <a:schemeClr val="bg1"/>
                </a:solidFill>
              </a:rPr>
              <a:t> ESTUDIANTE DE EDUCACIÓN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72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115</Words>
  <Application>Microsoft Office PowerPoint</Application>
  <PresentationFormat>Presentación en pantalla (16:10)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37</cp:revision>
  <dcterms:created xsi:type="dcterms:W3CDTF">2019-10-04T14:09:59Z</dcterms:created>
  <dcterms:modified xsi:type="dcterms:W3CDTF">2019-11-21T02:57:44Z</dcterms:modified>
</cp:coreProperties>
</file>