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h+KkShGxPGIrdlQKNwysN3TJP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9002b6c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e9002b6c6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002b6c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9002b6c6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9002b6c6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e9002b6c6e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9002b6c6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e9002b6c6e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9002b6c6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e9002b6c6e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9002b6c6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e9002b6c6e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002b6c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9002b6c6e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002b6c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9002b6c6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symfony.com/doc/current/doctrine.html" TargetMode="External"/><Relationship Id="rId10" Type="http://schemas.openxmlformats.org/officeDocument/2006/relationships/hyperlink" Target="https://symfony.com/bundles/SymfonyMakerBundle/current/index.html" TargetMode="External"/><Relationship Id="rId13" Type="http://schemas.openxmlformats.org/officeDocument/2006/relationships/image" Target="../media/image6.gif"/><Relationship Id="rId12" Type="http://schemas.openxmlformats.org/officeDocument/2006/relationships/hyperlink" Target="https://symfony.com/doc/current/security/voter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ymfony.com" TargetMode="External"/><Relationship Id="rId4" Type="http://schemas.openxmlformats.org/officeDocument/2006/relationships/hyperlink" Target="https://www.postgresql.org" TargetMode="External"/><Relationship Id="rId9" Type="http://schemas.openxmlformats.org/officeDocument/2006/relationships/hyperlink" Target="https://behat.org/en/latest/cookbooks/integrating_symfony2_with_behat.html" TargetMode="External"/><Relationship Id="rId5" Type="http://schemas.openxmlformats.org/officeDocument/2006/relationships/hyperlink" Target="https://docs.behat.org/en/latest/" TargetMode="External"/><Relationship Id="rId6" Type="http://schemas.openxmlformats.org/officeDocument/2006/relationships/hyperlink" Target="https://api-platform.com/docs/core/" TargetMode="External"/><Relationship Id="rId7" Type="http://schemas.openxmlformats.org/officeDocument/2006/relationships/hyperlink" Target="https://github.com/hautelook/AliceBundle#basic-usage" TargetMode="External"/><Relationship Id="rId8" Type="http://schemas.openxmlformats.org/officeDocument/2006/relationships/hyperlink" Target="https://github.com/lexik/LexikJWTAuthenticationBundle/blob/2.x/Resources/doc/index.md#getting-starte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gif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036353" y="149627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B3680"/>
              </a:buClr>
              <a:buSzPts val="5400"/>
              <a:buFont typeface="Trebuchet MS"/>
              <a:buNone/>
            </a:pPr>
            <a:r>
              <a:rPr lang="es-ES">
                <a:solidFill>
                  <a:srgbClr val="2B3680"/>
                </a:solidFill>
              </a:rPr>
              <a:t>The Fancy Gallery</a:t>
            </a:r>
            <a:endParaRPr>
              <a:solidFill>
                <a:srgbClr val="2B3680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036353" y="3346308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Sergio Gómez Santos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/>
              <a:t>IES Santiago Hernández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276" y="4223656"/>
            <a:ext cx="1774912" cy="177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9002b6c6e_0_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Análisis y diseño 4</a:t>
            </a:r>
            <a:endParaRPr/>
          </a:p>
        </p:txBody>
      </p:sp>
      <p:sp>
        <p:nvSpPr>
          <p:cNvPr id="215" name="Google Shape;215;ge9002b6c6e_0_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Diagramas de casos de uso para Fotos</a:t>
            </a:r>
            <a:endParaRPr/>
          </a:p>
        </p:txBody>
      </p:sp>
      <p:pic>
        <p:nvPicPr>
          <p:cNvPr id="216" name="Google Shape;216;ge9002b6c6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e9002b6c6e_0_23"/>
          <p:cNvPicPr preferRelativeResize="0"/>
          <p:nvPr/>
        </p:nvPicPr>
        <p:blipFill rotWithShape="1">
          <a:blip r:embed="rId4">
            <a:alphaModFix/>
          </a:blip>
          <a:srcRect b="43643" l="2861" r="3330" t="25707"/>
          <a:stretch/>
        </p:blipFill>
        <p:spPr>
          <a:xfrm>
            <a:off x="1094525" y="3309775"/>
            <a:ext cx="6039672" cy="21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002b6c6e_0_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Análisis y diseño 5</a:t>
            </a:r>
            <a:endParaRPr/>
          </a:p>
        </p:txBody>
      </p:sp>
      <p:sp>
        <p:nvSpPr>
          <p:cNvPr id="223" name="Google Shape;223;ge9002b6c6e_0_3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Diagramas de casos de uso para Grupos</a:t>
            </a:r>
            <a:endParaRPr/>
          </a:p>
        </p:txBody>
      </p:sp>
      <p:pic>
        <p:nvPicPr>
          <p:cNvPr id="224" name="Google Shape;224;ge9002b6c6e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e9002b6c6e_0_32"/>
          <p:cNvPicPr preferRelativeResize="0"/>
          <p:nvPr/>
        </p:nvPicPr>
        <p:blipFill rotWithShape="1">
          <a:blip r:embed="rId4">
            <a:alphaModFix/>
          </a:blip>
          <a:srcRect b="3104" l="2921" r="8007" t="58703"/>
          <a:stretch/>
        </p:blipFill>
        <p:spPr>
          <a:xfrm>
            <a:off x="1934775" y="2961800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Configuración y desarrollo de software</a:t>
            </a:r>
            <a:endParaRPr/>
          </a:p>
        </p:txBody>
      </p:sp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Desarrollado con PHPStorm y Docker: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Lenguaje de programación: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Symfony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PostgreSQL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Packages añadidos: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Api Platform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Behat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Hautelook Bundle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Lexik JWT</a:t>
            </a:r>
            <a:endParaRPr/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764" y="3269175"/>
            <a:ext cx="1047325" cy="10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500" y="3252600"/>
            <a:ext cx="1047324" cy="108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4261" y="4528625"/>
            <a:ext cx="1152350" cy="12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2500" y="4762075"/>
            <a:ext cx="1918375" cy="84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 rotWithShape="1">
          <a:blip r:embed="rId8">
            <a:alphaModFix/>
          </a:blip>
          <a:srcRect b="0" l="24810" r="23876" t="0"/>
          <a:stretch/>
        </p:blipFill>
        <p:spPr>
          <a:xfrm>
            <a:off x="6943125" y="1788863"/>
            <a:ext cx="1242781" cy="1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4725" y="1833776"/>
            <a:ext cx="1047325" cy="10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Memoria Económica</a:t>
            </a:r>
            <a:endParaRPr/>
          </a:p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677334" y="1326349"/>
            <a:ext cx="8596668" cy="35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Recursos materiales: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Ordenador de casa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Zona de trabajo: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Escrito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Recursos humanos: 1 trabajador a 7,5 euros/hora.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Total de horas trabajadas: 40 horas * 7,5 euros /hora = 300 euros en total.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Gastos totales: 300 euros</a:t>
            </a:r>
            <a:endParaRPr/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950" y="4846402"/>
            <a:ext cx="3883436" cy="210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Presentación de la API</a:t>
            </a:r>
            <a:endParaRPr/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 b="27181" l="12805" r="55731" t="25686"/>
          <a:stretch/>
        </p:blipFill>
        <p:spPr>
          <a:xfrm>
            <a:off x="577175" y="2379875"/>
            <a:ext cx="2614151" cy="22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 b="23593" l="12614" r="54309" t="30172"/>
          <a:stretch/>
        </p:blipFill>
        <p:spPr>
          <a:xfrm>
            <a:off x="3758050" y="2379875"/>
            <a:ext cx="2760449" cy="22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5">
            <a:alphaModFix/>
          </a:blip>
          <a:srcRect b="0" l="0" r="55140" t="33002"/>
          <a:stretch/>
        </p:blipFill>
        <p:spPr>
          <a:xfrm>
            <a:off x="6966350" y="2452250"/>
            <a:ext cx="2760449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677334" y="609600"/>
            <a:ext cx="8596668" cy="72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Ejemplos código</a:t>
            </a:r>
            <a:endParaRPr/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 b="52618" l="25801" r="52628" t="26751"/>
          <a:stretch/>
        </p:blipFill>
        <p:spPr>
          <a:xfrm>
            <a:off x="787700" y="2791599"/>
            <a:ext cx="29718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5">
            <a:alphaModFix/>
          </a:blip>
          <a:srcRect b="48274" l="23704" r="49982" t="7299"/>
          <a:stretch/>
        </p:blipFill>
        <p:spPr>
          <a:xfrm>
            <a:off x="4447288" y="2229636"/>
            <a:ext cx="28670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9002b6c6e_1_22"/>
          <p:cNvSpPr txBox="1"/>
          <p:nvPr>
            <p:ph type="title"/>
          </p:nvPr>
        </p:nvSpPr>
        <p:spPr>
          <a:xfrm>
            <a:off x="677334" y="609600"/>
            <a:ext cx="85968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Ejemplos código</a:t>
            </a:r>
            <a:endParaRPr/>
          </a:p>
        </p:txBody>
      </p:sp>
      <p:pic>
        <p:nvPicPr>
          <p:cNvPr id="269" name="Google Shape;269;ge9002b6c6e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e9002b6c6e_1_22"/>
          <p:cNvPicPr preferRelativeResize="0"/>
          <p:nvPr/>
        </p:nvPicPr>
        <p:blipFill rotWithShape="1">
          <a:blip r:embed="rId4">
            <a:alphaModFix/>
          </a:blip>
          <a:srcRect b="11086" l="24595" r="29172" t="27661"/>
          <a:stretch/>
        </p:blipFill>
        <p:spPr>
          <a:xfrm>
            <a:off x="4939425" y="1951150"/>
            <a:ext cx="4608100" cy="33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e9002b6c6e_1_22"/>
          <p:cNvPicPr preferRelativeResize="0"/>
          <p:nvPr/>
        </p:nvPicPr>
        <p:blipFill rotWithShape="1">
          <a:blip r:embed="rId5">
            <a:alphaModFix/>
          </a:blip>
          <a:srcRect b="18269" l="23887" r="40105" t="32524"/>
          <a:stretch/>
        </p:blipFill>
        <p:spPr>
          <a:xfrm>
            <a:off x="262200" y="1951150"/>
            <a:ext cx="4389925" cy="33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9002b6c6e_1_33"/>
          <p:cNvSpPr txBox="1"/>
          <p:nvPr>
            <p:ph type="title"/>
          </p:nvPr>
        </p:nvSpPr>
        <p:spPr>
          <a:xfrm>
            <a:off x="677334" y="609600"/>
            <a:ext cx="85968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Ejemplos código</a:t>
            </a:r>
            <a:endParaRPr/>
          </a:p>
        </p:txBody>
      </p:sp>
      <p:pic>
        <p:nvPicPr>
          <p:cNvPr id="277" name="Google Shape;277;ge9002b6c6e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e9002b6c6e_1_33"/>
          <p:cNvPicPr preferRelativeResize="0"/>
          <p:nvPr/>
        </p:nvPicPr>
        <p:blipFill rotWithShape="1">
          <a:blip r:embed="rId4">
            <a:alphaModFix/>
          </a:blip>
          <a:srcRect b="3577" l="30968" r="23022" t="37878"/>
          <a:stretch/>
        </p:blipFill>
        <p:spPr>
          <a:xfrm>
            <a:off x="4302075" y="1775900"/>
            <a:ext cx="497205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e9002b6c6e_1_33"/>
          <p:cNvPicPr preferRelativeResize="0"/>
          <p:nvPr/>
        </p:nvPicPr>
        <p:blipFill rotWithShape="1">
          <a:blip r:embed="rId4">
            <a:alphaModFix/>
          </a:blip>
          <a:srcRect b="63926" l="22112" r="52935" t="14591"/>
          <a:stretch/>
        </p:blipFill>
        <p:spPr>
          <a:xfrm>
            <a:off x="575463" y="2756975"/>
            <a:ext cx="32861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es-ES"/>
              <a:t>Páginas de Documentación Principal:</a:t>
            </a:r>
            <a:endParaRPr/>
          </a:p>
          <a:p>
            <a:pPr indent="-285750" lvl="1" marL="7429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https://symfony.com</a:t>
            </a:r>
            <a:endParaRPr/>
          </a:p>
          <a:p>
            <a:pPr indent="-285750" lvl="1" marL="7429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https://www.postgresql.org</a:t>
            </a:r>
            <a:endParaRPr/>
          </a:p>
          <a:p>
            <a:pPr indent="-285750" lvl="1" marL="7429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https://docs.behat.org/en/latest/</a:t>
            </a:r>
            <a:endParaRPr/>
          </a:p>
          <a:p>
            <a:pPr indent="-285750" lvl="1" marL="7429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https://api-platform.com/docs/core/</a:t>
            </a:r>
            <a:br>
              <a:rPr lang="es-ES"/>
            </a:b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es-ES"/>
              <a:t>Extras necesarios:</a:t>
            </a:r>
            <a:endParaRPr/>
          </a:p>
          <a:p>
            <a:pPr indent="-285750" lvl="1" marL="7429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https://github.com/hautelook/AliceBundle#basic-usage</a:t>
            </a:r>
            <a:endParaRPr/>
          </a:p>
          <a:p>
            <a:pPr indent="-285750" lvl="1" marL="7429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https://github.com/lexik/LexikJWTAuthenticationBundle/blob/2.x/Resources/doc/index.md#getting-started</a:t>
            </a:r>
            <a:endParaRPr/>
          </a:p>
          <a:p>
            <a:pPr indent="-285750" lvl="1" marL="7429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https://behat.org/en/latest/cookbooks/integrating_symfony2_with_behat.html</a:t>
            </a:r>
            <a:br>
              <a:rPr lang="es-ES"/>
            </a:b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es-ES"/>
              <a:t>Páginas Concretas de Symfony:</a:t>
            </a:r>
            <a:endParaRPr/>
          </a:p>
          <a:p>
            <a:pPr indent="-285750" lvl="1" marL="74295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https://symfony.com/bundles/SymfonyMakerBundle/current/index.html</a:t>
            </a:r>
            <a:endParaRPr/>
          </a:p>
          <a:p>
            <a:pPr indent="-285750" lvl="1" marL="74295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https://symfony.com/doc/current/doctrine.html</a:t>
            </a:r>
            <a:endParaRPr/>
          </a:p>
          <a:p>
            <a:pPr indent="-285750" lvl="1" marL="74295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https://symfony.com/doc/current/security/voters.html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9002b6c6e_1_55"/>
          <p:cNvSpPr txBox="1"/>
          <p:nvPr>
            <p:ph type="ctrTitle"/>
          </p:nvPr>
        </p:nvSpPr>
        <p:spPr>
          <a:xfrm>
            <a:off x="1036353" y="149627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B3680"/>
              </a:buClr>
              <a:buSzPts val="5400"/>
              <a:buFont typeface="Trebuchet MS"/>
              <a:buNone/>
            </a:pPr>
            <a:r>
              <a:rPr lang="es-ES">
                <a:solidFill>
                  <a:srgbClr val="2B3680"/>
                </a:solidFill>
              </a:rPr>
              <a:t>The Fancy Gallery</a:t>
            </a:r>
            <a:endParaRPr>
              <a:solidFill>
                <a:srgbClr val="2B3680"/>
              </a:solidFill>
            </a:endParaRPr>
          </a:p>
        </p:txBody>
      </p:sp>
      <p:sp>
        <p:nvSpPr>
          <p:cNvPr id="292" name="Google Shape;292;ge9002b6c6e_1_55"/>
          <p:cNvSpPr txBox="1"/>
          <p:nvPr>
            <p:ph idx="1" type="subTitle"/>
          </p:nvPr>
        </p:nvSpPr>
        <p:spPr>
          <a:xfrm>
            <a:off x="1036353" y="3346308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Sergio Gómez Santos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/>
              <a:t>IES Santiago Hernández</a:t>
            </a:r>
            <a:endParaRPr/>
          </a:p>
        </p:txBody>
      </p:sp>
      <p:pic>
        <p:nvPicPr>
          <p:cNvPr id="293" name="Google Shape;293;ge9002b6c6e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276" y="4223656"/>
            <a:ext cx="1774912" cy="177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77325" y="2160601"/>
            <a:ext cx="90156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2326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Análisis Previo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Descripción de la empresa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Justificación del proyecto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Planificación temporal del proyecto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Análisis y diseño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Configuración y desarrollo software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Tests y pruebas realizadas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Memoria económica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Presentación de la API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Ejemplos de Código</a:t>
            </a:r>
            <a:endParaRPr/>
          </a:p>
          <a:p>
            <a:pPr indent="-322326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/>
              <a:t>Bibliografía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608" y="2786743"/>
            <a:ext cx="1800192" cy="180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9002b6c6e_1_48"/>
          <p:cNvSpPr txBox="1"/>
          <p:nvPr>
            <p:ph type="ctrTitle"/>
          </p:nvPr>
        </p:nvSpPr>
        <p:spPr>
          <a:xfrm>
            <a:off x="1036353" y="149627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B3680"/>
              </a:buClr>
              <a:buSzPts val="5400"/>
              <a:buFont typeface="Trebuchet MS"/>
              <a:buNone/>
            </a:pPr>
            <a:r>
              <a:rPr lang="es-ES">
                <a:solidFill>
                  <a:srgbClr val="2B3680"/>
                </a:solidFill>
              </a:rPr>
              <a:t>                          Fin</a:t>
            </a:r>
            <a:endParaRPr>
              <a:solidFill>
                <a:srgbClr val="2B3680"/>
              </a:solidFill>
            </a:endParaRPr>
          </a:p>
        </p:txBody>
      </p:sp>
      <p:sp>
        <p:nvSpPr>
          <p:cNvPr id="299" name="Google Shape;299;ge9002b6c6e_1_48"/>
          <p:cNvSpPr txBox="1"/>
          <p:nvPr>
            <p:ph idx="1" type="subTitle"/>
          </p:nvPr>
        </p:nvSpPr>
        <p:spPr>
          <a:xfrm>
            <a:off x="1036353" y="3346308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Sergio Gómez Santos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/>
              <a:t>IES Santiago Hernández</a:t>
            </a:r>
            <a:endParaRPr/>
          </a:p>
        </p:txBody>
      </p:sp>
      <p:pic>
        <p:nvPicPr>
          <p:cNvPr id="300" name="Google Shape;300;ge9002b6c6e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276" y="4223656"/>
            <a:ext cx="1774912" cy="177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Análisis previo</a:t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Presentación del Proyecto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Funcionalidades</a:t>
            </a:r>
            <a:endParaRPr/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753" y="4450079"/>
            <a:ext cx="2323012" cy="23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Descripción de la empresa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677334" y="1559698"/>
            <a:ext cx="8596668" cy="2359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Explicación de la Empresa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571" y="3918857"/>
            <a:ext cx="3017864" cy="2740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Justificación del proyecto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677334" y="183884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Estudio de mercado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Aplicaciones similares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Características Distintivas</a:t>
            </a:r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7221" y="5451358"/>
            <a:ext cx="930183" cy="93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Planificación temporal del proyecto</a:t>
            </a:r>
            <a:endParaRPr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 de Gannt: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Recursos / software empleado: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PHPStorm, Symfony, Docker, PostgreSQL.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310" y="2327747"/>
            <a:ext cx="4316320" cy="322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25" y="2833750"/>
            <a:ext cx="54006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9002b6c6e_0_4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Análisis y diseño</a:t>
            </a:r>
            <a:endParaRPr/>
          </a:p>
        </p:txBody>
      </p:sp>
      <p:sp>
        <p:nvSpPr>
          <p:cNvPr id="191" name="Google Shape;191;ge9002b6c6e_0_4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 E/R</a:t>
            </a:r>
            <a:endParaRPr/>
          </a:p>
        </p:txBody>
      </p:sp>
      <p:pic>
        <p:nvPicPr>
          <p:cNvPr id="192" name="Google Shape;192;ge9002b6c6e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9002b6c6e_0_41"/>
          <p:cNvPicPr preferRelativeResize="0"/>
          <p:nvPr/>
        </p:nvPicPr>
        <p:blipFill rotWithShape="1">
          <a:blip r:embed="rId4">
            <a:alphaModFix/>
          </a:blip>
          <a:srcRect b="0" l="5607" r="4963" t="5499"/>
          <a:stretch/>
        </p:blipFill>
        <p:spPr>
          <a:xfrm>
            <a:off x="1976700" y="2939150"/>
            <a:ext cx="6241600" cy="3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002b6c6e_0_5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Análisis y diseño 2</a:t>
            </a:r>
            <a:endParaRPr/>
          </a:p>
        </p:txBody>
      </p:sp>
      <p:sp>
        <p:nvSpPr>
          <p:cNvPr id="199" name="Google Shape;199;ge9002b6c6e_0_5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 de Clases</a:t>
            </a:r>
            <a:endParaRPr/>
          </a:p>
        </p:txBody>
      </p:sp>
      <p:pic>
        <p:nvPicPr>
          <p:cNvPr id="200" name="Google Shape;200;ge9002b6c6e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e9002b6c6e_0_50"/>
          <p:cNvPicPr preferRelativeResize="0"/>
          <p:nvPr/>
        </p:nvPicPr>
        <p:blipFill rotWithShape="1">
          <a:blip r:embed="rId4">
            <a:alphaModFix/>
          </a:blip>
          <a:srcRect b="3948" l="8045" r="5539" t="2697"/>
          <a:stretch/>
        </p:blipFill>
        <p:spPr>
          <a:xfrm>
            <a:off x="3943476" y="2215250"/>
            <a:ext cx="4305051" cy="36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Análisis y diseño 3</a:t>
            </a:r>
            <a:endParaRPr/>
          </a:p>
        </p:txBody>
      </p:sp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Diagramas de casos de uso para Usuario</a:t>
            </a:r>
            <a:endParaRPr/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413" y="5451566"/>
            <a:ext cx="930183" cy="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 b="76908" l="2672" r="3563" t="1986"/>
          <a:stretch/>
        </p:blipFill>
        <p:spPr>
          <a:xfrm>
            <a:off x="1365725" y="3283975"/>
            <a:ext cx="52578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2020-12-08T15:28:52Z</dcterms:created>
  <dc:creator>Rodrigo Gargiulo</dc:creator>
</cp:coreProperties>
</file>