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72" r:id="rId3"/>
  </p:sldMasterIdLst>
  <p:notesMasterIdLst>
    <p:notesMasterId r:id="rId51"/>
  </p:notesMasterIdLst>
  <p:sldIdLst>
    <p:sldId id="256" r:id="rId4"/>
    <p:sldId id="261" r:id="rId5"/>
    <p:sldId id="284" r:id="rId6"/>
    <p:sldId id="285" r:id="rId7"/>
    <p:sldId id="286" r:id="rId8"/>
    <p:sldId id="287" r:id="rId9"/>
    <p:sldId id="288" r:id="rId10"/>
    <p:sldId id="289" r:id="rId11"/>
    <p:sldId id="258" r:id="rId12"/>
    <p:sldId id="259" r:id="rId13"/>
    <p:sldId id="264" r:id="rId14"/>
    <p:sldId id="260" r:id="rId15"/>
    <p:sldId id="273" r:id="rId16"/>
    <p:sldId id="274" r:id="rId17"/>
    <p:sldId id="275" r:id="rId18"/>
    <p:sldId id="276" r:id="rId19"/>
    <p:sldId id="292" r:id="rId20"/>
    <p:sldId id="293" r:id="rId21"/>
    <p:sldId id="290" r:id="rId22"/>
    <p:sldId id="291" r:id="rId23"/>
    <p:sldId id="294" r:id="rId24"/>
    <p:sldId id="295" r:id="rId25"/>
    <p:sldId id="297" r:id="rId26"/>
    <p:sldId id="296" r:id="rId27"/>
    <p:sldId id="298" r:id="rId28"/>
    <p:sldId id="299" r:id="rId29"/>
    <p:sldId id="300" r:id="rId30"/>
    <p:sldId id="301" r:id="rId31"/>
    <p:sldId id="302" r:id="rId32"/>
    <p:sldId id="283" r:id="rId33"/>
    <p:sldId id="257" r:id="rId34"/>
    <p:sldId id="266" r:id="rId35"/>
    <p:sldId id="265" r:id="rId36"/>
    <p:sldId id="267" r:id="rId37"/>
    <p:sldId id="270" r:id="rId38"/>
    <p:sldId id="271" r:id="rId39"/>
    <p:sldId id="268" r:id="rId40"/>
    <p:sldId id="269" r:id="rId41"/>
    <p:sldId id="272" r:id="rId42"/>
    <p:sldId id="277" r:id="rId43"/>
    <p:sldId id="278" r:id="rId44"/>
    <p:sldId id="279" r:id="rId45"/>
    <p:sldId id="280" r:id="rId46"/>
    <p:sldId id="281" r:id="rId47"/>
    <p:sldId id="282" r:id="rId48"/>
    <p:sldId id="262" r:id="rId49"/>
    <p:sldId id="263" r:id="rId5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126" autoAdjust="0"/>
  </p:normalViewPr>
  <p:slideViewPr>
    <p:cSldViewPr snapToGrid="0">
      <p:cViewPr varScale="1">
        <p:scale>
          <a:sx n="67" d="100"/>
          <a:sy n="67" d="100"/>
        </p:scale>
        <p:origin x="14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A896D-FC86-40CF-B50F-F98EBD5F2341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60D61-A05B-41A7-96AB-9F9C7D4180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933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914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Cada * representa un nivel de paquete, </a:t>
            </a:r>
            <a:r>
              <a:rPr lang="es-MX" dirty="0" err="1" smtClean="0"/>
              <a:t>asi</a:t>
            </a:r>
            <a:r>
              <a:rPr lang="es-MX" dirty="0" smtClean="0"/>
              <a:t> que ** representa cero o mas niveles y es por eso que te</a:t>
            </a:r>
            <a:r>
              <a:rPr lang="es-MX" baseline="0" dirty="0" smtClean="0"/>
              <a:t> arroja mas resultados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126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8864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2465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402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1454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4421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7051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Despues</a:t>
            </a:r>
            <a:r>
              <a:rPr lang="es-MX" dirty="0" smtClean="0"/>
              <a:t> de la validación se puede acceder a la propiedad </a:t>
            </a:r>
            <a:r>
              <a:rPr lang="es-MX" dirty="0" err="1" smtClean="0"/>
              <a:t>errors</a:t>
            </a:r>
            <a:r>
              <a:rPr lang="es-MX" dirty="0" smtClean="0"/>
              <a:t>, dicho</a:t>
            </a:r>
            <a:r>
              <a:rPr lang="es-MX" baseline="0" dirty="0" smtClean="0"/>
              <a:t> objeto contiene una colección de objetos </a:t>
            </a:r>
            <a:r>
              <a:rPr lang="es-MX" baseline="0" dirty="0" err="1" smtClean="0"/>
              <a:t>fieldError</a:t>
            </a:r>
            <a:r>
              <a:rPr lang="es-MX" baseline="0" dirty="0" smtClean="0"/>
              <a:t> y cada uno de esos objetos tiene asociado un código (</a:t>
            </a:r>
            <a:r>
              <a:rPr lang="es-MX" baseline="0" dirty="0" err="1" smtClean="0"/>
              <a:t>code</a:t>
            </a:r>
            <a:r>
              <a:rPr lang="es-MX" baseline="0" dirty="0" smtClean="0"/>
              <a:t>) que describe el tipo de validación que se ha fallado y un campo llamado </a:t>
            </a:r>
            <a:r>
              <a:rPr lang="es-MX" baseline="0" dirty="0" err="1" smtClean="0"/>
              <a:t>rejectedValue</a:t>
            </a:r>
            <a:r>
              <a:rPr lang="es-MX" baseline="0" dirty="0" smtClean="0"/>
              <a:t> que contiene los datos que el usuario ingreso. Si el campo no tiene errores el objeto </a:t>
            </a:r>
            <a:r>
              <a:rPr lang="es-MX" baseline="0" dirty="0" err="1" smtClean="0"/>
              <a:t>fieldError</a:t>
            </a:r>
            <a:r>
              <a:rPr lang="es-MX" baseline="0" dirty="0" smtClean="0"/>
              <a:t> es nulo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8972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7862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9582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09929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0070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2478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04326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5936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5719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64009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51737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46216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2427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3181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0389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1953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99211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21432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La</a:t>
            </a:r>
            <a:r>
              <a:rPr lang="es-MX" baseline="0" dirty="0" smtClean="0"/>
              <a:t> acción registrar del controlador no solo crea una nueva instancia de usuario en la BD sino que también envía una confirmación a través de email por medio de un servicio.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12505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Grails</a:t>
            </a:r>
            <a:r>
              <a:rPr lang="es-MX" dirty="0" smtClean="0"/>
              <a:t> enlaza los artefactos y los conecta a los sistemas externos. Las clases de dominio son ligadas a la BD y los controladores son enlazados a HTTP</a:t>
            </a:r>
            <a:r>
              <a:rPr lang="es-MX" baseline="0" dirty="0" smtClean="0"/>
              <a:t> response/</a:t>
            </a:r>
            <a:r>
              <a:rPr lang="es-MX" baseline="0" dirty="0" err="1" smtClean="0"/>
              <a:t>request</a:t>
            </a:r>
            <a:r>
              <a:rPr lang="es-MX" baseline="0" dirty="0" smtClean="0"/>
              <a:t>. Pero en un test unitario eso no pasa, </a:t>
            </a:r>
            <a:r>
              <a:rPr lang="es-MX" baseline="0" dirty="0" err="1" smtClean="0"/>
              <a:t>asi</a:t>
            </a:r>
            <a:r>
              <a:rPr lang="es-MX" baseline="0" dirty="0" smtClean="0"/>
              <a:t> que debemos hacer uso de dos elementos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7252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45022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24307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La aplicación de red</a:t>
            </a:r>
            <a:r>
              <a:rPr lang="es-MX" baseline="0" dirty="0" smtClean="0"/>
              <a:t> social ejecuta la acción de </a:t>
            </a:r>
            <a:r>
              <a:rPr lang="es-MX" baseline="0" dirty="0" err="1" smtClean="0"/>
              <a:t>timeline</a:t>
            </a:r>
            <a:r>
              <a:rPr lang="es-MX" baseline="0" dirty="0" smtClean="0"/>
              <a:t>, la cual muestra los </a:t>
            </a:r>
            <a:r>
              <a:rPr lang="es-MX" baseline="0" dirty="0" err="1" smtClean="0"/>
              <a:t>posts</a:t>
            </a:r>
            <a:r>
              <a:rPr lang="es-MX" baseline="0" dirty="0" smtClean="0"/>
              <a:t> hechos por un usuario, además de poder agregar nuevos </a:t>
            </a:r>
            <a:r>
              <a:rPr lang="es-MX" baseline="0" dirty="0" err="1" smtClean="0"/>
              <a:t>posts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37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53040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Params.id es el objeto en el que se guarda</a:t>
            </a:r>
            <a:r>
              <a:rPr lang="es-MX" baseline="0" dirty="0" smtClean="0"/>
              <a:t> el id del usuario, en este caso </a:t>
            </a:r>
            <a:r>
              <a:rPr lang="es-MX" baseline="0" dirty="0" err="1" smtClean="0"/>
              <a:t>chuck_norris</a:t>
            </a:r>
            <a:r>
              <a:rPr lang="es-MX" baseline="0" dirty="0" smtClean="0"/>
              <a:t>. Es debido a esto que al invocar la acción </a:t>
            </a:r>
            <a:r>
              <a:rPr lang="es-MX" baseline="0" dirty="0" err="1" smtClean="0"/>
              <a:t>timeline</a:t>
            </a:r>
            <a:r>
              <a:rPr lang="es-MX" baseline="0" dirty="0" smtClean="0"/>
              <a:t> es posible mostrar todos los post hechos por </a:t>
            </a:r>
            <a:r>
              <a:rPr lang="es-MX" baseline="0" dirty="0" err="1" smtClean="0"/>
              <a:t>chuck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81576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0238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45684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87738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48003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22745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76592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44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60071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25293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36971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6306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2291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En el ejemplo de </a:t>
            </a:r>
            <a:r>
              <a:rPr lang="es-MX" dirty="0" err="1" smtClean="0"/>
              <a:t>matches</a:t>
            </a:r>
            <a:r>
              <a:rPr lang="es-MX" dirty="0" smtClean="0"/>
              <a:t> estamos asegurando que </a:t>
            </a:r>
            <a:r>
              <a:rPr lang="es-MX" baseline="0" dirty="0" smtClean="0"/>
              <a:t>el campo sea de 7 números seguido de una letra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6047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357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3623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0D61-A05B-41A7-96AB-9F9C7D418058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55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E5F3-A179-4091-8A99-91C73B4D957C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087D-5B95-40D5-B667-5F9026E5B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377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E5F3-A179-4091-8A99-91C73B4D957C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087D-5B95-40D5-B667-5F9026E5B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594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E5F3-A179-4091-8A99-91C73B4D957C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087D-5B95-40D5-B667-5F9026E5B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0862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D0DC-13CC-47C8-8BED-147D24D338EC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B6B6-6A2E-483D-9FCC-6512817547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53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D0DC-13CC-47C8-8BED-147D24D338EC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B6B6-6A2E-483D-9FCC-6512817547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2153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D0DC-13CC-47C8-8BED-147D24D338EC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B6B6-6A2E-483D-9FCC-6512817547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606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D0DC-13CC-47C8-8BED-147D24D338EC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B6B6-6A2E-483D-9FCC-6512817547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0457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D0DC-13CC-47C8-8BED-147D24D338EC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B6B6-6A2E-483D-9FCC-6512817547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4700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D0DC-13CC-47C8-8BED-147D24D338EC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B6B6-6A2E-483D-9FCC-6512817547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6731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D0DC-13CC-47C8-8BED-147D24D338EC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B6B6-6A2E-483D-9FCC-6512817547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777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D0DC-13CC-47C8-8BED-147D24D338EC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B6B6-6A2E-483D-9FCC-6512817547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060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E5F3-A179-4091-8A99-91C73B4D957C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087D-5B95-40D5-B667-5F9026E5B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3419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D0DC-13CC-47C8-8BED-147D24D338EC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B6B6-6A2E-483D-9FCC-6512817547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9826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D0DC-13CC-47C8-8BED-147D24D338EC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B6B6-6A2E-483D-9FCC-6512817547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7958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D0DC-13CC-47C8-8BED-147D24D338EC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B6B6-6A2E-483D-9FCC-6512817547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5465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D0DC-13CC-47C8-8BED-147D24D338EC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B6B6-6A2E-483D-9FCC-6512817547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82707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4EA6-0E1B-4C4C-872C-3244050151B1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178E-209E-4801-B65E-12AEB68FA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10194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4EA6-0E1B-4C4C-872C-3244050151B1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178E-209E-4801-B65E-12AEB68FA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32731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4EA6-0E1B-4C4C-872C-3244050151B1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178E-209E-4801-B65E-12AEB68FA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6292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4EA6-0E1B-4C4C-872C-3244050151B1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178E-209E-4801-B65E-12AEB68FA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91030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4EA6-0E1B-4C4C-872C-3244050151B1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178E-209E-4801-B65E-12AEB68FA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61234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4EA6-0E1B-4C4C-872C-3244050151B1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178E-209E-4801-B65E-12AEB68FA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024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E5F3-A179-4091-8A99-91C73B4D957C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087D-5B95-40D5-B667-5F9026E5B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8881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4EA6-0E1B-4C4C-872C-3244050151B1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178E-209E-4801-B65E-12AEB68FA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45663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4EA6-0E1B-4C4C-872C-3244050151B1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178E-209E-4801-B65E-12AEB68FA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5601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4EA6-0E1B-4C4C-872C-3244050151B1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178E-209E-4801-B65E-12AEB68FA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77509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4EA6-0E1B-4C4C-872C-3244050151B1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178E-209E-4801-B65E-12AEB68FA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53461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4EA6-0E1B-4C4C-872C-3244050151B1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178E-209E-4801-B65E-12AEB68FA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063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E5F3-A179-4091-8A99-91C73B4D957C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087D-5B95-40D5-B667-5F9026E5B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91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E5F3-A179-4091-8A99-91C73B4D957C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087D-5B95-40D5-B667-5F9026E5B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265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E5F3-A179-4091-8A99-91C73B4D957C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087D-5B95-40D5-B667-5F9026E5B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995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E5F3-A179-4091-8A99-91C73B4D957C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087D-5B95-40D5-B667-5F9026E5B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35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E5F3-A179-4091-8A99-91C73B4D957C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087D-5B95-40D5-B667-5F9026E5B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325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E5F3-A179-4091-8A99-91C73B4D957C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087D-5B95-40D5-B667-5F9026E5B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864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1E5F3-A179-4091-8A99-91C73B4D957C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B087D-5B95-40D5-B667-5F9026E5B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708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CD0DC-13CC-47C8-8BED-147D24D338EC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BB6B6-6A2E-483D-9FCC-6512817547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725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44EA6-0E1B-4C4C-872C-3244050151B1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178E-209E-4801-B65E-12AEB68FA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863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3379" y="0"/>
            <a:ext cx="9987379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-605307" y="2371791"/>
            <a:ext cx="925885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5400" b="1" dirty="0" smtClean="0">
                <a:solidFill>
                  <a:srgbClr val="660033"/>
                </a:solidFill>
                <a:latin typeface="Montserrat" panose="00000500000000000000" pitchFamily="50" charset="0"/>
              </a:rPr>
              <a:t>Desarrollo web con </a:t>
            </a:r>
            <a:r>
              <a:rPr lang="es-MX" sz="5400" b="1" dirty="0" err="1" smtClean="0">
                <a:solidFill>
                  <a:srgbClr val="660033"/>
                </a:solidFill>
                <a:latin typeface="Montserrat" panose="00000500000000000000" pitchFamily="50" charset="0"/>
              </a:rPr>
              <a:t>Grails</a:t>
            </a:r>
            <a:r>
              <a:rPr lang="es-MX" sz="5400" b="1" dirty="0" smtClean="0">
                <a:solidFill>
                  <a:srgbClr val="660033"/>
                </a:solidFill>
                <a:latin typeface="Montserrat" panose="00000500000000000000" pitchFamily="50" charset="0"/>
              </a:rPr>
              <a:t> avanzado</a:t>
            </a:r>
          </a:p>
          <a:p>
            <a:pPr algn="r"/>
            <a:endParaRPr lang="es-MX" sz="4800" b="1" dirty="0">
              <a:solidFill>
                <a:srgbClr val="660033"/>
              </a:solidFill>
              <a:latin typeface="Montserrat" panose="00000500000000000000" pitchFamily="50" charset="0"/>
            </a:endParaRPr>
          </a:p>
          <a:p>
            <a:pPr algn="r"/>
            <a:r>
              <a:rPr lang="es-MX" sz="4000" b="1" dirty="0" smtClean="0">
                <a:solidFill>
                  <a:srgbClr val="660033"/>
                </a:solidFill>
                <a:latin typeface="Montserrat" panose="00000500000000000000" pitchFamily="50" charset="0"/>
              </a:rPr>
              <a:t>Sergio Proa Coronado</a:t>
            </a:r>
          </a:p>
          <a:p>
            <a:pPr algn="r"/>
            <a:r>
              <a:rPr lang="es-MX" sz="3600" b="1" dirty="0" smtClean="0">
                <a:solidFill>
                  <a:srgbClr val="660033"/>
                </a:solidFill>
                <a:latin typeface="Montserrat" panose="00000500000000000000" pitchFamily="50" charset="0"/>
              </a:rPr>
              <a:t>05/12/2022</a:t>
            </a:r>
            <a:endParaRPr lang="es-MX" sz="3600" b="1" dirty="0">
              <a:solidFill>
                <a:srgbClr val="660033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5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5771" y="1246076"/>
            <a:ext cx="7886700" cy="492572"/>
          </a:xfrm>
        </p:spPr>
        <p:txBody>
          <a:bodyPr/>
          <a:lstStyle/>
          <a:p>
            <a:pPr marL="0" indent="0">
              <a:buNone/>
            </a:pPr>
            <a:r>
              <a:rPr lang="es-MX" dirty="0" err="1" smtClean="0">
                <a:solidFill>
                  <a:srgbClr val="0070C0"/>
                </a:solidFill>
              </a:rPr>
              <a:t>grails</a:t>
            </a:r>
            <a:r>
              <a:rPr lang="es-MX" dirty="0" smtClean="0">
                <a:solidFill>
                  <a:srgbClr val="0070C0"/>
                </a:solidFill>
              </a:rPr>
              <a:t> </a:t>
            </a:r>
            <a:r>
              <a:rPr lang="es-MX" dirty="0" smtClean="0">
                <a:solidFill>
                  <a:srgbClr val="7030A0"/>
                </a:solidFill>
              </a:rPr>
              <a:t>test-</a:t>
            </a:r>
            <a:r>
              <a:rPr lang="es-MX" dirty="0" err="1" smtClean="0">
                <a:solidFill>
                  <a:srgbClr val="7030A0"/>
                </a:solidFill>
              </a:rPr>
              <a:t>app</a:t>
            </a:r>
            <a:r>
              <a:rPr lang="es-MX" dirty="0" smtClean="0"/>
              <a:t> </a:t>
            </a:r>
            <a:r>
              <a:rPr lang="es-MX" dirty="0" err="1" smtClean="0"/>
              <a:t>nombre_test</a:t>
            </a:r>
            <a:r>
              <a:rPr lang="es-MX" dirty="0" smtClean="0"/>
              <a:t> 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s-MX" dirty="0" err="1" smtClean="0">
                <a:solidFill>
                  <a:schemeClr val="accent2">
                    <a:lumMod val="75000"/>
                  </a:schemeClr>
                </a:solidFill>
              </a:rPr>
              <a:t>unit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</a:p>
          </p:txBody>
        </p:sp>
      </p:grp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96961"/>
              </p:ext>
            </p:extLst>
          </p:nvPr>
        </p:nvGraphicFramePr>
        <p:xfrm>
          <a:off x="615771" y="2441718"/>
          <a:ext cx="7220756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907"/>
                <a:gridCol w="4906849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Patrón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Ejemplos de coincidencia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PostController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com.CIITA.PostControllerSpec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SomeTest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SomeTest</a:t>
                      </a:r>
                      <a:endParaRPr lang="es-MX" dirty="0" smtClean="0"/>
                    </a:p>
                    <a:p>
                      <a:r>
                        <a:rPr lang="es-MX" dirty="0" err="1" smtClean="0"/>
                        <a:t>org.example.util.SomeTest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com.*.*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Com.CIITA.PostControllerSpec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com.**.*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com.CIITA.PostControllerSpec</a:t>
                      </a:r>
                      <a:endParaRPr lang="es-MX" dirty="0" smtClean="0"/>
                    </a:p>
                    <a:p>
                      <a:r>
                        <a:rPr lang="es-MX" dirty="0" err="1" smtClean="0"/>
                        <a:t>com.CIITA.util.HelperTest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9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167425" y="2189409"/>
            <a:ext cx="87936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PostIntegrationSpec</a:t>
            </a:r>
            <a:r>
              <a:rPr lang="en-US" dirty="0"/>
              <a:t> extends Specification </a:t>
            </a: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def</a:t>
            </a:r>
            <a:r>
              <a:rPr lang="en-US" dirty="0"/>
              <a:t> "</a:t>
            </a:r>
            <a:r>
              <a:rPr lang="en-US" dirty="0" err="1" smtClean="0"/>
              <a:t>Ensure_posts_linked_to_a_user_can_be_retrived</a:t>
            </a:r>
            <a:r>
              <a:rPr lang="en-US" dirty="0" smtClean="0"/>
              <a:t>"(){</a:t>
            </a:r>
            <a:endParaRPr lang="en-US" dirty="0"/>
          </a:p>
          <a:p>
            <a:r>
              <a:rPr lang="en-US" dirty="0" smtClean="0"/>
              <a:t>	//</a:t>
            </a:r>
            <a:r>
              <a:rPr lang="en-US" dirty="0" err="1" smtClean="0"/>
              <a:t>contenido</a:t>
            </a:r>
            <a:endParaRPr lang="en-US" dirty="0"/>
          </a:p>
          <a:p>
            <a:r>
              <a:rPr lang="es-MX" dirty="0" smtClean="0"/>
              <a:t>    }</a:t>
            </a:r>
          </a:p>
          <a:p>
            <a:r>
              <a:rPr lang="en-US" dirty="0"/>
              <a:t>    </a:t>
            </a:r>
            <a:r>
              <a:rPr lang="en-US" dirty="0" err="1"/>
              <a:t>def</a:t>
            </a:r>
            <a:r>
              <a:rPr lang="en-US" dirty="0"/>
              <a:t> "Ensure a user can follow other users"(){</a:t>
            </a:r>
          </a:p>
          <a:p>
            <a:r>
              <a:rPr lang="es-MX" dirty="0" smtClean="0"/>
              <a:t>	//contenido</a:t>
            </a:r>
          </a:p>
          <a:p>
            <a:r>
              <a:rPr lang="es-MX" dirty="0"/>
              <a:t> </a:t>
            </a:r>
            <a:r>
              <a:rPr lang="es-MX" dirty="0" smtClean="0"/>
              <a:t>   }</a:t>
            </a:r>
          </a:p>
          <a:p>
            <a:r>
              <a:rPr lang="es-MX" dirty="0"/>
              <a:t>}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67425" y="1197734"/>
            <a:ext cx="8716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Otra manera de ejecutar pruebas especificas es de la siguiente manera. Por ejemplo si tenemos las siguientes pruebas dentro del archivo: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167425" y="5138670"/>
            <a:ext cx="755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Podemos ejecutar específicamente una de esas pruebas de la siguiente forma:</a:t>
            </a:r>
          </a:p>
          <a:p>
            <a:r>
              <a:rPr lang="es-MX" dirty="0" err="1" smtClean="0"/>
              <a:t>grails</a:t>
            </a:r>
            <a:r>
              <a:rPr lang="es-MX" dirty="0" smtClean="0"/>
              <a:t>&gt; test-</a:t>
            </a:r>
            <a:r>
              <a:rPr lang="es-MX" dirty="0" err="1" smtClean="0"/>
              <a:t>app</a:t>
            </a:r>
            <a:r>
              <a:rPr lang="es-MX" dirty="0" smtClean="0"/>
              <a:t> </a:t>
            </a:r>
            <a:r>
              <a:rPr lang="es-MX" dirty="0" err="1" smtClean="0"/>
              <a:t>PostService.Ensure</a:t>
            </a:r>
            <a:r>
              <a:rPr lang="es-MX" dirty="0" err="1"/>
              <a:t>_</a:t>
            </a:r>
            <a:r>
              <a:rPr lang="es-MX" dirty="0" err="1" smtClean="0"/>
              <a:t>posts</a:t>
            </a:r>
            <a:r>
              <a:rPr lang="es-MX" dirty="0" smtClean="0"/>
              <a:t> _</a:t>
            </a:r>
            <a:r>
              <a:rPr lang="es-MX" dirty="0" err="1" smtClean="0"/>
              <a:t>linked</a:t>
            </a:r>
            <a:r>
              <a:rPr lang="es-MX" dirty="0" smtClean="0"/>
              <a:t> _</a:t>
            </a:r>
            <a:r>
              <a:rPr lang="es-MX" dirty="0" err="1" smtClean="0"/>
              <a:t>to_a_user_can_be</a:t>
            </a:r>
            <a:r>
              <a:rPr lang="es-MX" dirty="0" err="1"/>
              <a:t>_</a:t>
            </a:r>
            <a:r>
              <a:rPr lang="es-MX" dirty="0" err="1" smtClean="0"/>
              <a:t>retrived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171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 smtClean="0"/>
              <a:t>Unit</a:t>
            </a:r>
            <a:r>
              <a:rPr lang="es-MX" dirty="0" smtClean="0"/>
              <a:t> </a:t>
            </a:r>
            <a:r>
              <a:rPr lang="es-MX" dirty="0" err="1" smtClean="0"/>
              <a:t>tests</a:t>
            </a:r>
            <a:r>
              <a:rPr lang="es-MX" dirty="0" smtClean="0"/>
              <a:t>: son las pruebas mas rápidas y no se requiere de una configuración inicial</a:t>
            </a:r>
          </a:p>
          <a:p>
            <a:pPr marL="0" indent="0">
              <a:buNone/>
            </a:pPr>
            <a:r>
              <a:rPr lang="es-MX" dirty="0" err="1" smtClean="0"/>
              <a:t>Integration</a:t>
            </a:r>
            <a:r>
              <a:rPr lang="es-MX" dirty="0" smtClean="0"/>
              <a:t> test: En este caso se debe configurar el ambiente de pruebas, se inicializa GORM. Lo único que no posee es el manejo HTTP.</a:t>
            </a:r>
            <a:endParaRPr lang="es-MX" dirty="0"/>
          </a:p>
          <a:p>
            <a:pPr marL="0" indent="0">
              <a:buNone/>
            </a:pPr>
            <a:r>
              <a:rPr lang="es-MX" dirty="0" err="1" smtClean="0"/>
              <a:t>Functional</a:t>
            </a:r>
            <a:r>
              <a:rPr lang="es-MX" dirty="0" smtClean="0"/>
              <a:t> test: Son usados para probar la UI de la aplicación. Estos imitan lo que el usuario ve y hace y son la principal herramienta para probar las vistas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628650" y="1000125"/>
            <a:ext cx="3750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Fases de pruebas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67088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157162" y="614349"/>
            <a:ext cx="7001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Fase de pruebas: </a:t>
            </a:r>
            <a:r>
              <a:rPr lang="es-MX" sz="4000" dirty="0" err="1" smtClean="0"/>
              <a:t>Integration</a:t>
            </a:r>
            <a:r>
              <a:rPr lang="es-MX" sz="4000" dirty="0" smtClean="0"/>
              <a:t> test</a:t>
            </a:r>
            <a:endParaRPr lang="es-MX" sz="4000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328612" y="1393578"/>
            <a:ext cx="8472488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Cuando se esta probando lógica relacionada a la base de datos siempre es recomendable usar </a:t>
            </a:r>
            <a:r>
              <a:rPr lang="es-MX" dirty="0" err="1" smtClean="0"/>
              <a:t>integration</a:t>
            </a:r>
            <a:r>
              <a:rPr lang="es-MX" dirty="0" smtClean="0"/>
              <a:t> </a:t>
            </a:r>
            <a:r>
              <a:rPr lang="es-MX" dirty="0" err="1" smtClean="0"/>
              <a:t>tests</a:t>
            </a:r>
            <a:r>
              <a:rPr lang="es-MX" dirty="0" smtClean="0"/>
              <a:t>, ya que </a:t>
            </a:r>
            <a:r>
              <a:rPr lang="es-MX" dirty="0" err="1" smtClean="0"/>
              <a:t>asi</a:t>
            </a:r>
            <a:r>
              <a:rPr lang="es-MX" dirty="0" smtClean="0"/>
              <a:t> es posible observar que pasa cuando creas, guardas y borras objetos de una base de datos real.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Aunque estas pruebas son mas lentas que las pruebas vistas anteriormente.</a:t>
            </a:r>
          </a:p>
          <a:p>
            <a:pPr marL="0" indent="0">
              <a:buNone/>
            </a:pPr>
            <a:r>
              <a:rPr lang="es-MX" dirty="0" smtClean="0"/>
              <a:t>Estas pruebas se guardan en: </a:t>
            </a:r>
          </a:p>
          <a:p>
            <a:pPr marL="0" indent="0">
              <a:buNone/>
            </a:pPr>
            <a:r>
              <a:rPr lang="es-MX" dirty="0" smtClean="0"/>
              <a:t>/</a:t>
            </a:r>
            <a:r>
              <a:rPr lang="es-MX" dirty="0" err="1" smtClean="0"/>
              <a:t>src</a:t>
            </a:r>
            <a:r>
              <a:rPr lang="es-MX" dirty="0" smtClean="0"/>
              <a:t>/</a:t>
            </a:r>
            <a:r>
              <a:rPr lang="es-MX" dirty="0" err="1" smtClean="0"/>
              <a:t>integration</a:t>
            </a:r>
            <a:r>
              <a:rPr lang="es-MX" dirty="0" smtClean="0"/>
              <a:t>-test/</a:t>
            </a:r>
            <a:r>
              <a:rPr lang="es-MX" dirty="0" err="1" smtClean="0"/>
              <a:t>groovy</a:t>
            </a:r>
            <a:r>
              <a:rPr lang="es-MX" dirty="0" smtClean="0"/>
              <a:t>/paquete</a:t>
            </a:r>
          </a:p>
        </p:txBody>
      </p:sp>
    </p:spTree>
    <p:extLst>
      <p:ext uri="{BB962C8B-B14F-4D97-AF65-F5344CB8AC3E}">
        <p14:creationId xmlns:p14="http://schemas.microsoft.com/office/powerpoint/2010/main" val="10833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182" y="1844941"/>
            <a:ext cx="7116168" cy="3877216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157162" y="614349"/>
            <a:ext cx="5331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Ejemplo </a:t>
            </a:r>
            <a:r>
              <a:rPr lang="es-MX" sz="4000" dirty="0" err="1" smtClean="0"/>
              <a:t>Integration</a:t>
            </a:r>
            <a:r>
              <a:rPr lang="es-MX" sz="4000" dirty="0" smtClean="0"/>
              <a:t> test</a:t>
            </a:r>
            <a:endParaRPr lang="es-MX" sz="4000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4182" y="5837616"/>
            <a:ext cx="7886700" cy="492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 smtClean="0">
                <a:solidFill>
                  <a:srgbClr val="0070C0"/>
                </a:solidFill>
              </a:rPr>
              <a:t>grails</a:t>
            </a:r>
            <a:r>
              <a:rPr lang="es-MX" dirty="0" smtClean="0">
                <a:solidFill>
                  <a:srgbClr val="0070C0"/>
                </a:solidFill>
              </a:rPr>
              <a:t> </a:t>
            </a:r>
            <a:r>
              <a:rPr lang="es-MX" dirty="0" smtClean="0">
                <a:solidFill>
                  <a:srgbClr val="7030A0"/>
                </a:solidFill>
              </a:rPr>
              <a:t>test-</a:t>
            </a:r>
            <a:r>
              <a:rPr lang="es-MX" dirty="0" err="1" smtClean="0">
                <a:solidFill>
                  <a:srgbClr val="7030A0"/>
                </a:solidFill>
              </a:rPr>
              <a:t>app</a:t>
            </a:r>
            <a:r>
              <a:rPr lang="es-MX" dirty="0" smtClean="0"/>
              <a:t> </a:t>
            </a:r>
            <a:r>
              <a:rPr lang="es-MX" dirty="0" smtClean="0"/>
              <a:t>[</a:t>
            </a:r>
            <a:r>
              <a:rPr lang="es-MX" dirty="0" err="1" smtClean="0"/>
              <a:t>nombre_test</a:t>
            </a:r>
            <a:r>
              <a:rPr lang="es-MX" dirty="0" smtClean="0"/>
              <a:t>] 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s-MX" dirty="0" err="1" smtClean="0">
                <a:solidFill>
                  <a:schemeClr val="accent2">
                    <a:lumMod val="75000"/>
                  </a:schemeClr>
                </a:solidFill>
              </a:rPr>
              <a:t>integration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888933" y="2138641"/>
            <a:ext cx="3529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Esta anotación garantiza que la base de datos vuelva al estado que tenía al principio de cada prueba</a:t>
            </a: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1011678" y="2600306"/>
            <a:ext cx="3074546" cy="2571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157162" y="6358764"/>
            <a:ext cx="660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El reporte de resultados lo encontramos en </a:t>
            </a:r>
            <a:r>
              <a:rPr lang="es-MX" dirty="0" err="1" smtClean="0"/>
              <a:t>buid</a:t>
            </a:r>
            <a:r>
              <a:rPr lang="es-MX" dirty="0" smtClean="0"/>
              <a:t>/</a:t>
            </a:r>
            <a:r>
              <a:rPr lang="es-MX" dirty="0" err="1" smtClean="0"/>
              <a:t>reports</a:t>
            </a:r>
            <a:r>
              <a:rPr lang="es-MX" dirty="0" smtClean="0"/>
              <a:t>/</a:t>
            </a:r>
            <a:r>
              <a:rPr lang="es-MX" dirty="0" err="1" smtClean="0"/>
              <a:t>tests</a:t>
            </a:r>
            <a:r>
              <a:rPr lang="es-MX" dirty="0" smtClean="0"/>
              <a:t>/</a:t>
            </a:r>
            <a:r>
              <a:rPr lang="es-MX" dirty="0" err="1" smtClean="0"/>
              <a:t>index</a:t>
            </a:r>
            <a:endParaRPr lang="es-MX" dirty="0"/>
          </a:p>
        </p:txBody>
      </p:sp>
      <p:sp>
        <p:nvSpPr>
          <p:cNvPr id="15" name="Marcador de contenido 2"/>
          <p:cNvSpPr txBox="1">
            <a:spLocks/>
          </p:cNvSpPr>
          <p:nvPr/>
        </p:nvSpPr>
        <p:spPr>
          <a:xfrm>
            <a:off x="174182" y="1322235"/>
            <a:ext cx="7886700" cy="4925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 smtClean="0">
                <a:solidFill>
                  <a:srgbClr val="0070C0"/>
                </a:solidFill>
              </a:rPr>
              <a:t>grails</a:t>
            </a:r>
            <a:r>
              <a:rPr lang="es-MX" dirty="0" smtClean="0">
                <a:solidFill>
                  <a:srgbClr val="0070C0"/>
                </a:solidFill>
              </a:rPr>
              <a:t> </a:t>
            </a:r>
            <a:r>
              <a:rPr lang="es-MX" dirty="0" err="1" smtClean="0">
                <a:solidFill>
                  <a:srgbClr val="7030A0"/>
                </a:solidFill>
              </a:rPr>
              <a:t>create</a:t>
            </a:r>
            <a:r>
              <a:rPr lang="es-MX" dirty="0" smtClean="0">
                <a:solidFill>
                  <a:srgbClr val="7030A0"/>
                </a:solidFill>
              </a:rPr>
              <a:t>-</a:t>
            </a:r>
            <a:r>
              <a:rPr lang="es-MX" dirty="0" err="1" smtClean="0">
                <a:solidFill>
                  <a:srgbClr val="7030A0"/>
                </a:solidFill>
              </a:rPr>
              <a:t>integration</a:t>
            </a:r>
            <a:r>
              <a:rPr lang="es-MX" dirty="0" smtClean="0">
                <a:solidFill>
                  <a:srgbClr val="7030A0"/>
                </a:solidFill>
              </a:rPr>
              <a:t>-test</a:t>
            </a:r>
            <a:r>
              <a:rPr lang="es-MX" dirty="0"/>
              <a:t> </a:t>
            </a:r>
            <a:r>
              <a:rPr lang="es-MX" dirty="0" err="1" smtClean="0"/>
              <a:t>com.CIITA.UserIntegration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6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2040471"/>
            <a:ext cx="7563906" cy="2486372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157162" y="614349"/>
            <a:ext cx="5331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Ejemplo </a:t>
            </a:r>
            <a:r>
              <a:rPr lang="es-MX" sz="4000" dirty="0" err="1" smtClean="0"/>
              <a:t>Integration</a:t>
            </a:r>
            <a:r>
              <a:rPr lang="es-MX" sz="4000" dirty="0" smtClean="0"/>
              <a:t> test</a:t>
            </a:r>
            <a:endParaRPr lang="es-MX" sz="40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303397" y="4639675"/>
            <a:ext cx="3529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failOnError:true</a:t>
            </a:r>
            <a:r>
              <a:rPr lang="es-MX" dirty="0" smtClean="0"/>
              <a:t> significa que </a:t>
            </a:r>
            <a:r>
              <a:rPr lang="es-MX" dirty="0" err="1" smtClean="0"/>
              <a:t>grails</a:t>
            </a:r>
            <a:r>
              <a:rPr lang="es-MX" dirty="0" smtClean="0"/>
              <a:t> arroja una excepción si el objeto falla cualquier prueba de validación</a:t>
            </a:r>
            <a:endParaRPr lang="es-MX" dirty="0"/>
          </a:p>
        </p:txBody>
      </p:sp>
      <p:cxnSp>
        <p:nvCxnSpPr>
          <p:cNvPr id="15" name="Conector recto de flecha 14"/>
          <p:cNvCxnSpPr/>
          <p:nvPr/>
        </p:nvCxnSpPr>
        <p:spPr>
          <a:xfrm flipH="1" flipV="1">
            <a:off x="3228975" y="2819700"/>
            <a:ext cx="2074423" cy="19237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/>
          <p:cNvSpPr txBox="1">
            <a:spLocks/>
          </p:cNvSpPr>
          <p:nvPr/>
        </p:nvSpPr>
        <p:spPr>
          <a:xfrm>
            <a:off x="157162" y="1435067"/>
            <a:ext cx="7886700" cy="492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 smtClean="0">
                <a:solidFill>
                  <a:srgbClr val="0070C0"/>
                </a:solidFill>
              </a:rPr>
              <a:t>grails</a:t>
            </a:r>
            <a:r>
              <a:rPr lang="es-MX" dirty="0" smtClean="0">
                <a:solidFill>
                  <a:srgbClr val="0070C0"/>
                </a:solidFill>
              </a:rPr>
              <a:t> </a:t>
            </a:r>
            <a:r>
              <a:rPr lang="es-MX" dirty="0" smtClean="0">
                <a:solidFill>
                  <a:srgbClr val="7030A0"/>
                </a:solidFill>
              </a:rPr>
              <a:t>test-</a:t>
            </a:r>
            <a:r>
              <a:rPr lang="es-MX" dirty="0" err="1" smtClean="0">
                <a:solidFill>
                  <a:srgbClr val="7030A0"/>
                </a:solidFill>
              </a:rPr>
              <a:t>app</a:t>
            </a:r>
            <a:r>
              <a:rPr lang="es-MX" dirty="0" smtClean="0"/>
              <a:t> </a:t>
            </a:r>
            <a:r>
              <a:rPr lang="es-MX" dirty="0" smtClean="0"/>
              <a:t>[</a:t>
            </a:r>
            <a:r>
              <a:rPr lang="es-MX" dirty="0" err="1" smtClean="0"/>
              <a:t>nombre_test</a:t>
            </a:r>
            <a:r>
              <a:rPr lang="es-MX" dirty="0" smtClean="0"/>
              <a:t>] 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s-MX" dirty="0" err="1" smtClean="0">
                <a:solidFill>
                  <a:schemeClr val="accent2">
                    <a:lumMod val="75000"/>
                  </a:schemeClr>
                </a:solidFill>
              </a:rPr>
              <a:t>integration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59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157162" y="614349"/>
            <a:ext cx="5331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Ejemplo </a:t>
            </a:r>
            <a:r>
              <a:rPr lang="es-MX" sz="4000" dirty="0" err="1" smtClean="0"/>
              <a:t>Integration</a:t>
            </a:r>
            <a:r>
              <a:rPr lang="es-MX" sz="4000" dirty="0" smtClean="0"/>
              <a:t> test</a:t>
            </a:r>
            <a:endParaRPr lang="es-MX" sz="4000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162" y="1991360"/>
            <a:ext cx="6868484" cy="2276793"/>
          </a:xfrm>
          <a:prstGeom prst="rect">
            <a:avLst/>
          </a:prstGeom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157162" y="1435067"/>
            <a:ext cx="7886700" cy="492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 smtClean="0">
                <a:solidFill>
                  <a:srgbClr val="0070C0"/>
                </a:solidFill>
              </a:rPr>
              <a:t>grails</a:t>
            </a:r>
            <a:r>
              <a:rPr lang="es-MX" dirty="0" smtClean="0">
                <a:solidFill>
                  <a:srgbClr val="0070C0"/>
                </a:solidFill>
              </a:rPr>
              <a:t> </a:t>
            </a:r>
            <a:r>
              <a:rPr lang="es-MX" dirty="0" smtClean="0">
                <a:solidFill>
                  <a:srgbClr val="7030A0"/>
                </a:solidFill>
              </a:rPr>
              <a:t>test-</a:t>
            </a:r>
            <a:r>
              <a:rPr lang="es-MX" dirty="0" err="1" smtClean="0">
                <a:solidFill>
                  <a:srgbClr val="7030A0"/>
                </a:solidFill>
              </a:rPr>
              <a:t>app</a:t>
            </a:r>
            <a:r>
              <a:rPr lang="es-MX" dirty="0" smtClean="0"/>
              <a:t> </a:t>
            </a:r>
            <a:r>
              <a:rPr lang="es-MX" dirty="0" smtClean="0"/>
              <a:t>[</a:t>
            </a:r>
            <a:r>
              <a:rPr lang="es-MX" dirty="0" err="1" smtClean="0"/>
              <a:t>nombre_test</a:t>
            </a:r>
            <a:r>
              <a:rPr lang="es-MX" dirty="0" smtClean="0"/>
              <a:t>] 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s-MX" dirty="0" err="1" smtClean="0">
                <a:solidFill>
                  <a:schemeClr val="accent2">
                    <a:lumMod val="75000"/>
                  </a:schemeClr>
                </a:solidFill>
              </a:rPr>
              <a:t>integration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97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157162" y="614349"/>
            <a:ext cx="5331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Ejemplo </a:t>
            </a:r>
            <a:r>
              <a:rPr lang="es-MX" sz="4000" dirty="0" err="1" smtClean="0"/>
              <a:t>Integration</a:t>
            </a:r>
            <a:r>
              <a:rPr lang="es-MX" sz="4000" dirty="0" smtClean="0"/>
              <a:t> test</a:t>
            </a:r>
            <a:endParaRPr lang="es-MX" sz="40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380" y="2034182"/>
            <a:ext cx="6496470" cy="3073489"/>
          </a:xfrm>
          <a:prstGeom prst="rect">
            <a:avLst/>
          </a:prstGeom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157162" y="1435067"/>
            <a:ext cx="7886700" cy="492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 smtClean="0">
                <a:solidFill>
                  <a:srgbClr val="0070C0"/>
                </a:solidFill>
              </a:rPr>
              <a:t>grails</a:t>
            </a:r>
            <a:r>
              <a:rPr lang="es-MX" dirty="0" smtClean="0">
                <a:solidFill>
                  <a:srgbClr val="0070C0"/>
                </a:solidFill>
              </a:rPr>
              <a:t> </a:t>
            </a:r>
            <a:r>
              <a:rPr lang="es-MX" dirty="0" smtClean="0">
                <a:solidFill>
                  <a:srgbClr val="7030A0"/>
                </a:solidFill>
              </a:rPr>
              <a:t>test-</a:t>
            </a:r>
            <a:r>
              <a:rPr lang="es-MX" dirty="0" err="1" smtClean="0">
                <a:solidFill>
                  <a:srgbClr val="7030A0"/>
                </a:solidFill>
              </a:rPr>
              <a:t>app</a:t>
            </a:r>
            <a:r>
              <a:rPr lang="es-MX" dirty="0" smtClean="0"/>
              <a:t> </a:t>
            </a:r>
            <a:r>
              <a:rPr lang="es-MX" dirty="0" smtClean="0"/>
              <a:t>[</a:t>
            </a:r>
            <a:r>
              <a:rPr lang="es-MX" dirty="0" err="1" smtClean="0"/>
              <a:t>nombre_test</a:t>
            </a:r>
            <a:r>
              <a:rPr lang="es-MX" dirty="0" smtClean="0"/>
              <a:t>] 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s-MX" dirty="0" err="1" smtClean="0">
                <a:solidFill>
                  <a:schemeClr val="accent2">
                    <a:lumMod val="75000"/>
                  </a:schemeClr>
                </a:solidFill>
              </a:rPr>
              <a:t>integration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4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157162" y="614349"/>
            <a:ext cx="5331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Ejemplo </a:t>
            </a:r>
            <a:r>
              <a:rPr lang="es-MX" sz="4000" dirty="0" err="1" smtClean="0"/>
              <a:t>Integration</a:t>
            </a:r>
            <a:r>
              <a:rPr lang="es-MX" sz="4000" dirty="0" smtClean="0"/>
              <a:t> test</a:t>
            </a:r>
            <a:endParaRPr lang="es-MX" sz="4000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157162" y="1435067"/>
            <a:ext cx="7886700" cy="492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 smtClean="0">
                <a:solidFill>
                  <a:srgbClr val="0070C0"/>
                </a:solidFill>
              </a:rPr>
              <a:t>grails</a:t>
            </a:r>
            <a:r>
              <a:rPr lang="es-MX" dirty="0" smtClean="0">
                <a:solidFill>
                  <a:srgbClr val="0070C0"/>
                </a:solidFill>
              </a:rPr>
              <a:t> </a:t>
            </a:r>
            <a:r>
              <a:rPr lang="es-MX" dirty="0" smtClean="0">
                <a:solidFill>
                  <a:srgbClr val="7030A0"/>
                </a:solidFill>
              </a:rPr>
              <a:t>test-</a:t>
            </a:r>
            <a:r>
              <a:rPr lang="es-MX" dirty="0" err="1" smtClean="0">
                <a:solidFill>
                  <a:srgbClr val="7030A0"/>
                </a:solidFill>
              </a:rPr>
              <a:t>app</a:t>
            </a:r>
            <a:r>
              <a:rPr lang="es-MX" dirty="0" smtClean="0"/>
              <a:t> </a:t>
            </a:r>
            <a:r>
              <a:rPr lang="es-MX" dirty="0" smtClean="0"/>
              <a:t>[</a:t>
            </a:r>
            <a:r>
              <a:rPr lang="es-MX" dirty="0" err="1" smtClean="0"/>
              <a:t>nombre_test</a:t>
            </a:r>
            <a:r>
              <a:rPr lang="es-MX" dirty="0" smtClean="0"/>
              <a:t>] 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s-MX" dirty="0" err="1" smtClean="0">
                <a:solidFill>
                  <a:schemeClr val="accent2">
                    <a:lumMod val="75000"/>
                  </a:schemeClr>
                </a:solidFill>
              </a:rPr>
              <a:t>integration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162" y="2040471"/>
            <a:ext cx="6201640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4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  <a:endParaRPr lang="es-MX" sz="12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sp>
        <p:nvSpPr>
          <p:cNvPr id="4" name="CuadroTexto 3"/>
          <p:cNvSpPr txBox="1"/>
          <p:nvPr/>
        </p:nvSpPr>
        <p:spPr>
          <a:xfrm>
            <a:off x="214313" y="914400"/>
            <a:ext cx="817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Aplicación de redes sociales</a:t>
            </a:r>
            <a:endParaRPr lang="es-MX" sz="2800" dirty="0"/>
          </a:p>
        </p:txBody>
      </p:sp>
      <p:sp>
        <p:nvSpPr>
          <p:cNvPr id="7" name="Rectángulo 6"/>
          <p:cNvSpPr/>
          <p:nvPr/>
        </p:nvSpPr>
        <p:spPr>
          <a:xfrm>
            <a:off x="214313" y="3407389"/>
            <a:ext cx="4254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/>
              <a:t>grails</a:t>
            </a:r>
            <a:r>
              <a:rPr lang="es-MX" dirty="0"/>
              <a:t> </a:t>
            </a:r>
            <a:r>
              <a:rPr lang="es-MX" dirty="0" err="1"/>
              <a:t>create-domain-class</a:t>
            </a:r>
            <a:r>
              <a:rPr lang="es-MX" dirty="0"/>
              <a:t> </a:t>
            </a:r>
            <a:r>
              <a:rPr lang="es-MX" dirty="0" err="1" smtClean="0"/>
              <a:t>com.CIITA.Profile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214313" y="1437620"/>
            <a:ext cx="8746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Definición del modelo de datos</a:t>
            </a:r>
          </a:p>
          <a:p>
            <a:r>
              <a:rPr lang="es-MX" dirty="0" err="1" smtClean="0"/>
              <a:t>Grails</a:t>
            </a:r>
            <a:r>
              <a:rPr lang="es-MX" dirty="0" smtClean="0"/>
              <a:t> nos permite utilizar cualquier relación que nos parezca conveniente: uno a uno (1:1), uno a muchos (1:m) o muchos a muchos (</a:t>
            </a:r>
            <a:r>
              <a:rPr lang="es-MX" dirty="0" err="1" smtClean="0"/>
              <a:t>m:n</a:t>
            </a:r>
            <a:r>
              <a:rPr lang="es-MX" dirty="0" smtClean="0"/>
              <a:t>)</a:t>
            </a:r>
            <a:endParaRPr lang="es-MX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3" y="2584090"/>
            <a:ext cx="3277057" cy="60015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89" y="2502464"/>
            <a:ext cx="4489132" cy="425892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0014" y="3999861"/>
            <a:ext cx="4371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rgbClr val="C00000"/>
                </a:solidFill>
              </a:rPr>
              <a:t>Importante</a:t>
            </a:r>
            <a:r>
              <a:rPr lang="es-MX" dirty="0" smtClean="0"/>
              <a:t>: Hemos cambiado el campo </a:t>
            </a:r>
            <a:r>
              <a:rPr lang="es-MX" dirty="0" err="1" smtClean="0"/>
              <a:t>homepage</a:t>
            </a:r>
            <a:r>
              <a:rPr lang="es-MX" dirty="0" smtClean="0"/>
              <a:t> a </a:t>
            </a:r>
            <a:r>
              <a:rPr lang="es-MX" dirty="0" err="1" smtClean="0"/>
              <a:t>Profile</a:t>
            </a:r>
            <a:r>
              <a:rPr lang="es-MX" dirty="0" smtClean="0"/>
              <a:t>, con lo cual hay que modificar nuestra clase </a:t>
            </a:r>
            <a:r>
              <a:rPr lang="es-MX" dirty="0" err="1" smtClean="0"/>
              <a:t>User</a:t>
            </a:r>
            <a:r>
              <a:rPr lang="es-MX" dirty="0" smtClean="0"/>
              <a:t>. Además nuestras pruebas fallarán al hacer estos cambios, por lo que ahora debemos modificarlas y ver que funcionen.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Borrar toda mención de </a:t>
            </a:r>
            <a:r>
              <a:rPr lang="es-MX" dirty="0" err="1" smtClean="0"/>
              <a:t>homepage</a:t>
            </a:r>
            <a:endParaRPr lang="es-MX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err="1" smtClean="0"/>
              <a:t>user.homepage</a:t>
            </a:r>
            <a:r>
              <a:rPr lang="es-MX" dirty="0" smtClean="0"/>
              <a:t> -&gt;</a:t>
            </a:r>
            <a:r>
              <a:rPr lang="es-MX" dirty="0" err="1" smtClean="0"/>
              <a:t>user.profile.homepage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61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  <a:endParaRPr lang="es-MX" sz="12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383549" y="979468"/>
            <a:ext cx="8293994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Crear un controlador: use el comando </a:t>
            </a:r>
          </a:p>
          <a:p>
            <a:r>
              <a:rPr lang="es-MX" sz="2000" dirty="0" smtClean="0"/>
              <a:t>	</a:t>
            </a:r>
            <a:r>
              <a:rPr lang="es-MX" sz="2000" dirty="0" err="1" smtClean="0"/>
              <a:t>grails</a:t>
            </a:r>
            <a:r>
              <a:rPr lang="es-MX" sz="2000" dirty="0" smtClean="0"/>
              <a:t> </a:t>
            </a:r>
            <a:r>
              <a:rPr lang="es-MX" sz="2000" dirty="0" err="1" smtClean="0"/>
              <a:t>create-controller</a:t>
            </a:r>
            <a:r>
              <a:rPr lang="es-MX" sz="2000" dirty="0" smtClean="0"/>
              <a:t> </a:t>
            </a:r>
            <a:r>
              <a:rPr lang="es-MX" sz="2000" dirty="0" err="1" smtClean="0"/>
              <a:t>quote</a:t>
            </a:r>
            <a:endParaRPr lang="es-MX" sz="2000" dirty="0" smtClean="0"/>
          </a:p>
          <a:p>
            <a:r>
              <a:rPr lang="es-MX" sz="2000" dirty="0" smtClean="0"/>
              <a:t>Abra el archivo </a:t>
            </a:r>
            <a:r>
              <a:rPr lang="es-MX" sz="2000" dirty="0" err="1" smtClean="0"/>
              <a:t>QuoteController</a:t>
            </a:r>
            <a:r>
              <a:rPr lang="es-MX" sz="2000" dirty="0"/>
              <a:t> </a:t>
            </a:r>
            <a:r>
              <a:rPr lang="es-MX" sz="2000" dirty="0" smtClean="0"/>
              <a:t>e ingrese el siguiente código:</a:t>
            </a:r>
          </a:p>
          <a:p>
            <a:r>
              <a:rPr lang="es-MX" sz="2000" dirty="0" err="1" smtClean="0"/>
              <a:t>def</a:t>
            </a:r>
            <a:r>
              <a:rPr lang="es-MX" sz="2000" dirty="0" smtClean="0"/>
              <a:t> home(){</a:t>
            </a:r>
          </a:p>
          <a:p>
            <a:r>
              <a:rPr lang="es-MX" sz="2000" dirty="0"/>
              <a:t>	</a:t>
            </a:r>
            <a:r>
              <a:rPr lang="es-MX" sz="2000" dirty="0" err="1" smtClean="0"/>
              <a:t>render</a:t>
            </a:r>
            <a:r>
              <a:rPr lang="es-MX" sz="2000" dirty="0" smtClean="0"/>
              <a:t>”&lt;h1&gt;Los verdaderos programadores&lt;/h1&gt;”</a:t>
            </a:r>
          </a:p>
          <a:p>
            <a:r>
              <a:rPr lang="es-MX" sz="2000" dirty="0" smtClean="0"/>
              <a:t>}</a:t>
            </a:r>
          </a:p>
          <a:p>
            <a:endParaRPr lang="es-MX" sz="2000" dirty="0"/>
          </a:p>
          <a:p>
            <a:r>
              <a:rPr lang="es-MX" sz="2000" dirty="0" smtClean="0"/>
              <a:t>Para ver la acción ejecutándose corra la </a:t>
            </a:r>
            <a:r>
              <a:rPr lang="es-MX" sz="2000" dirty="0" err="1" smtClean="0"/>
              <a:t>app</a:t>
            </a:r>
            <a:r>
              <a:rPr lang="es-MX" sz="2000" dirty="0" smtClean="0"/>
              <a:t>:</a:t>
            </a:r>
          </a:p>
          <a:p>
            <a:r>
              <a:rPr lang="es-MX" sz="2000" dirty="0" err="1" smtClean="0"/>
              <a:t>grails</a:t>
            </a:r>
            <a:r>
              <a:rPr lang="es-MX" sz="2000" dirty="0" smtClean="0"/>
              <a:t> </a:t>
            </a:r>
            <a:r>
              <a:rPr lang="es-MX" sz="2000" dirty="0" err="1" smtClean="0"/>
              <a:t>run-app</a:t>
            </a:r>
            <a:endParaRPr lang="es-MX" sz="2000" dirty="0" smtClean="0"/>
          </a:p>
          <a:p>
            <a:r>
              <a:rPr lang="es-MX" sz="2000" dirty="0" smtClean="0"/>
              <a:t>Y enseguida vaya a: localhost:8080/social/</a:t>
            </a:r>
            <a:r>
              <a:rPr lang="es-MX" sz="2000" dirty="0" err="1" smtClean="0"/>
              <a:t>quote</a:t>
            </a:r>
            <a:r>
              <a:rPr lang="es-MX" sz="2000" dirty="0" smtClean="0"/>
              <a:t>/home</a:t>
            </a:r>
          </a:p>
          <a:p>
            <a:endParaRPr lang="es-MX" sz="2000" dirty="0"/>
          </a:p>
          <a:p>
            <a:r>
              <a:rPr lang="es-MX" sz="2000" dirty="0" smtClean="0"/>
              <a:t>La aplicación por defecto no agrega la parte /social/ a la ruta, para hacerlo abra el archivo que se encuentra en </a:t>
            </a:r>
            <a:r>
              <a:rPr lang="es-MX" sz="2000" dirty="0" err="1" smtClean="0"/>
              <a:t>grails-app</a:t>
            </a:r>
            <a:r>
              <a:rPr lang="es-MX" sz="2000" dirty="0" smtClean="0"/>
              <a:t>/</a:t>
            </a:r>
            <a:r>
              <a:rPr lang="es-MX" sz="2000" dirty="0" err="1" smtClean="0"/>
              <a:t>conf</a:t>
            </a:r>
            <a:r>
              <a:rPr lang="es-MX" sz="2000" dirty="0" smtClean="0"/>
              <a:t>/</a:t>
            </a:r>
            <a:r>
              <a:rPr lang="es-MX" sz="2000" dirty="0" err="1" smtClean="0"/>
              <a:t>application.yml</a:t>
            </a:r>
            <a:r>
              <a:rPr lang="es-MX" sz="2000" dirty="0" smtClean="0"/>
              <a:t>   y al final agregue estas 3 líneas:</a:t>
            </a:r>
          </a:p>
          <a:p>
            <a:r>
              <a:rPr lang="es-MX" sz="2000" dirty="0"/>
              <a:t>server:</a:t>
            </a:r>
          </a:p>
          <a:p>
            <a:r>
              <a:rPr lang="es-MX" sz="2000" dirty="0"/>
              <a:t>    </a:t>
            </a:r>
            <a:r>
              <a:rPr lang="es-MX" sz="2000" dirty="0" err="1"/>
              <a:t>servlet</a:t>
            </a:r>
            <a:r>
              <a:rPr lang="es-MX" sz="2000" dirty="0"/>
              <a:t>:</a:t>
            </a:r>
          </a:p>
          <a:p>
            <a:r>
              <a:rPr lang="es-MX" sz="2000" dirty="0"/>
              <a:t>        </a:t>
            </a:r>
            <a:r>
              <a:rPr lang="es-MX" sz="2000" dirty="0" err="1"/>
              <a:t>context-path</a:t>
            </a:r>
            <a:r>
              <a:rPr lang="es-MX" sz="2000" dirty="0"/>
              <a:t>: /social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73109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  <a:endParaRPr lang="es-MX" sz="12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sp>
        <p:nvSpPr>
          <p:cNvPr id="4" name="CuadroTexto 3"/>
          <p:cNvSpPr txBox="1"/>
          <p:nvPr/>
        </p:nvSpPr>
        <p:spPr>
          <a:xfrm>
            <a:off x="214313" y="914400"/>
            <a:ext cx="817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Aplicación de redes sociales</a:t>
            </a:r>
            <a:endParaRPr lang="es-MX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3" y="2071547"/>
            <a:ext cx="7116168" cy="200052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14313" y="1569917"/>
            <a:ext cx="7513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La forma de decirle a </a:t>
            </a:r>
            <a:r>
              <a:rPr lang="es-MX" dirty="0" err="1" smtClean="0"/>
              <a:t>grails</a:t>
            </a:r>
            <a:r>
              <a:rPr lang="es-MX" dirty="0" smtClean="0"/>
              <a:t> que tenemos una relación 1:1 es mediante </a:t>
            </a:r>
            <a:r>
              <a:rPr lang="es-MX" dirty="0" err="1" smtClean="0"/>
              <a:t>hasOne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328613" y="4500563"/>
            <a:ext cx="4045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grails</a:t>
            </a:r>
            <a:r>
              <a:rPr lang="es-MX" dirty="0"/>
              <a:t> </a:t>
            </a:r>
            <a:r>
              <a:rPr lang="es-MX" dirty="0" err="1" smtClean="0"/>
              <a:t>create-domain-class</a:t>
            </a:r>
            <a:r>
              <a:rPr lang="es-MX" dirty="0" smtClean="0"/>
              <a:t> </a:t>
            </a:r>
            <a:r>
              <a:rPr lang="es-MX" dirty="0" err="1" smtClean="0"/>
              <a:t>com.CIITA.Post</a:t>
            </a:r>
            <a:endParaRPr lang="es-MX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" y="4869895"/>
            <a:ext cx="3286125" cy="17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6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  <a:endParaRPr lang="es-MX" sz="12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sp>
        <p:nvSpPr>
          <p:cNvPr id="4" name="CuadroTexto 3"/>
          <p:cNvSpPr txBox="1"/>
          <p:nvPr/>
        </p:nvSpPr>
        <p:spPr>
          <a:xfrm>
            <a:off x="214313" y="914400"/>
            <a:ext cx="817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Aplicación de redes sociales</a:t>
            </a:r>
            <a:endParaRPr lang="es-MX" sz="2800" dirty="0"/>
          </a:p>
        </p:txBody>
      </p:sp>
      <p:sp>
        <p:nvSpPr>
          <p:cNvPr id="2" name="CuadroTexto 1"/>
          <p:cNvSpPr txBox="1"/>
          <p:nvPr/>
        </p:nvSpPr>
        <p:spPr>
          <a:xfrm>
            <a:off x="285749" y="1628773"/>
            <a:ext cx="713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Ahora que tenemos la clase Post, hay que agregar una línea a la clase </a:t>
            </a:r>
            <a:r>
              <a:rPr lang="es-MX" dirty="0" err="1" smtClean="0"/>
              <a:t>User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73" y="1998105"/>
            <a:ext cx="7125694" cy="238158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31673" y="4743450"/>
            <a:ext cx="538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Enseguida realizaremos unas pruebas a nuestras clases: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285749" y="5291879"/>
            <a:ext cx="790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>
                <a:latin typeface="Courier"/>
              </a:rPr>
              <a:t>grails</a:t>
            </a:r>
            <a:r>
              <a:rPr lang="es-MX" dirty="0">
                <a:latin typeface="Courier"/>
              </a:rPr>
              <a:t> </a:t>
            </a:r>
            <a:r>
              <a:rPr lang="es-MX" dirty="0" err="1" smtClean="0">
                <a:latin typeface="Courier"/>
              </a:rPr>
              <a:t>create</a:t>
            </a:r>
            <a:r>
              <a:rPr lang="es-MX" dirty="0" smtClean="0">
                <a:latin typeface="Courier"/>
              </a:rPr>
              <a:t>-</a:t>
            </a:r>
            <a:r>
              <a:rPr lang="es-MX" dirty="0" err="1" smtClean="0">
                <a:latin typeface="Courier"/>
              </a:rPr>
              <a:t>integration</a:t>
            </a:r>
            <a:r>
              <a:rPr lang="es-MX" dirty="0" smtClean="0">
                <a:latin typeface="Courier"/>
              </a:rPr>
              <a:t>-test </a:t>
            </a:r>
            <a:r>
              <a:rPr lang="es-MX" dirty="0" err="1" smtClean="0">
                <a:latin typeface="Courier"/>
              </a:rPr>
              <a:t>com.CIITA.PostIntegration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574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  <a:endParaRPr lang="es-MX" sz="12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sp>
        <p:nvSpPr>
          <p:cNvPr id="4" name="CuadroTexto 3"/>
          <p:cNvSpPr txBox="1"/>
          <p:nvPr/>
        </p:nvSpPr>
        <p:spPr>
          <a:xfrm>
            <a:off x="214313" y="914400"/>
            <a:ext cx="817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Aplicación de redes sociales</a:t>
            </a:r>
            <a:endParaRPr lang="es-MX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46" y="1437619"/>
            <a:ext cx="5558535" cy="447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  <a:endParaRPr lang="es-MX" sz="12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sp>
        <p:nvSpPr>
          <p:cNvPr id="4" name="CuadroTexto 3"/>
          <p:cNvSpPr txBox="1"/>
          <p:nvPr/>
        </p:nvSpPr>
        <p:spPr>
          <a:xfrm>
            <a:off x="214313" y="914400"/>
            <a:ext cx="817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Aplicación de redes sociales</a:t>
            </a:r>
            <a:endParaRPr lang="es-MX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" y="1609530"/>
            <a:ext cx="6275517" cy="331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4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  <a:endParaRPr lang="es-MX" sz="12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sp>
        <p:nvSpPr>
          <p:cNvPr id="4" name="CuadroTexto 3"/>
          <p:cNvSpPr txBox="1"/>
          <p:nvPr/>
        </p:nvSpPr>
        <p:spPr>
          <a:xfrm>
            <a:off x="214313" y="914400"/>
            <a:ext cx="817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Aplicación de redes sociales</a:t>
            </a:r>
            <a:endParaRPr lang="es-MX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" y="1960840"/>
            <a:ext cx="4782541" cy="223426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2" y="4366564"/>
            <a:ext cx="7125694" cy="240063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55007" y="1453479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grails</a:t>
            </a:r>
            <a:r>
              <a:rPr lang="es-MX" dirty="0"/>
              <a:t> </a:t>
            </a:r>
            <a:r>
              <a:rPr lang="es-MX" dirty="0" err="1" smtClean="0"/>
              <a:t>create-domain-class</a:t>
            </a:r>
            <a:r>
              <a:rPr lang="es-MX" dirty="0" smtClean="0"/>
              <a:t> </a:t>
            </a:r>
            <a:r>
              <a:rPr lang="es-MX" dirty="0" err="1" smtClean="0"/>
              <a:t>com.CIITA.Tag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613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  <a:endParaRPr lang="es-MX" sz="12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sp>
        <p:nvSpPr>
          <p:cNvPr id="4" name="CuadroTexto 3"/>
          <p:cNvSpPr txBox="1"/>
          <p:nvPr/>
        </p:nvSpPr>
        <p:spPr>
          <a:xfrm>
            <a:off x="214313" y="914400"/>
            <a:ext cx="817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Aplicación de redes sociales</a:t>
            </a:r>
            <a:endParaRPr lang="es-MX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94" y="2009449"/>
            <a:ext cx="4887007" cy="466790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14313" y="1538868"/>
            <a:ext cx="704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Dentro del archivo </a:t>
            </a:r>
            <a:r>
              <a:rPr lang="es-MX" dirty="0" err="1" smtClean="0"/>
              <a:t>PostIntegrationSpec</a:t>
            </a:r>
            <a:r>
              <a:rPr lang="es-MX" dirty="0" smtClean="0"/>
              <a:t> agregamos las siguientes pruebas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2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  <a:endParaRPr lang="es-MX" sz="12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sp>
        <p:nvSpPr>
          <p:cNvPr id="4" name="CuadroTexto 3"/>
          <p:cNvSpPr txBox="1"/>
          <p:nvPr/>
        </p:nvSpPr>
        <p:spPr>
          <a:xfrm>
            <a:off x="214313" y="914400"/>
            <a:ext cx="817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Aplicación de redes sociales</a:t>
            </a:r>
            <a:endParaRPr lang="es-MX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3" y="1595241"/>
            <a:ext cx="5808833" cy="319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  <a:endParaRPr lang="es-MX" sz="12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sp>
        <p:nvSpPr>
          <p:cNvPr id="4" name="CuadroTexto 3"/>
          <p:cNvSpPr txBox="1"/>
          <p:nvPr/>
        </p:nvSpPr>
        <p:spPr>
          <a:xfrm>
            <a:off x="214313" y="914400"/>
            <a:ext cx="817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Aplicación de redes sociales</a:t>
            </a:r>
            <a:endParaRPr lang="es-MX" sz="2800" dirty="0"/>
          </a:p>
        </p:txBody>
      </p:sp>
      <p:sp>
        <p:nvSpPr>
          <p:cNvPr id="2" name="CuadroTexto 1"/>
          <p:cNvSpPr txBox="1"/>
          <p:nvPr/>
        </p:nvSpPr>
        <p:spPr>
          <a:xfrm>
            <a:off x="214313" y="1814513"/>
            <a:ext cx="62830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Vamos a crear interfaces de usuario instantáneas con </a:t>
            </a:r>
            <a:r>
              <a:rPr lang="es-MX" dirty="0" err="1" smtClean="0"/>
              <a:t>scaffolding</a:t>
            </a:r>
            <a:r>
              <a:rPr lang="es-MX" dirty="0" smtClean="0"/>
              <a:t>:</a:t>
            </a:r>
          </a:p>
          <a:p>
            <a:r>
              <a:rPr lang="es-MX" dirty="0" err="1"/>
              <a:t>create-scaffold-controller</a:t>
            </a:r>
            <a:r>
              <a:rPr lang="es-MX" dirty="0"/>
              <a:t> </a:t>
            </a:r>
            <a:r>
              <a:rPr lang="es-MX" dirty="0" err="1" smtClean="0"/>
              <a:t>com.CIITA.User</a:t>
            </a:r>
            <a:endParaRPr lang="es-MX" dirty="0"/>
          </a:p>
          <a:p>
            <a:r>
              <a:rPr lang="es-MX" dirty="0" err="1"/>
              <a:t>create-scaffold-controller</a:t>
            </a:r>
            <a:r>
              <a:rPr lang="es-MX" dirty="0"/>
              <a:t> com</a:t>
            </a:r>
            <a:r>
              <a:rPr lang="es-MX" dirty="0" smtClean="0"/>
              <a:t>.</a:t>
            </a:r>
            <a:r>
              <a:rPr lang="es-MX" dirty="0"/>
              <a:t> </a:t>
            </a:r>
            <a:r>
              <a:rPr lang="es-MX" dirty="0" err="1"/>
              <a:t>CIITA</a:t>
            </a:r>
            <a:r>
              <a:rPr lang="es-MX" dirty="0" err="1" smtClean="0"/>
              <a:t>.Profile</a:t>
            </a:r>
            <a:endParaRPr lang="es-MX" dirty="0"/>
          </a:p>
          <a:p>
            <a:r>
              <a:rPr lang="es-MX" dirty="0" err="1"/>
              <a:t>create-scaffold-controller</a:t>
            </a:r>
            <a:r>
              <a:rPr lang="es-MX" dirty="0"/>
              <a:t> </a:t>
            </a:r>
            <a:r>
              <a:rPr lang="es-MX" dirty="0" smtClean="0"/>
              <a:t>com.</a:t>
            </a:r>
            <a:r>
              <a:rPr lang="es-MX" dirty="0"/>
              <a:t> </a:t>
            </a:r>
            <a:r>
              <a:rPr lang="es-MX" dirty="0" err="1"/>
              <a:t>CIITA</a:t>
            </a:r>
            <a:r>
              <a:rPr lang="es-MX" dirty="0" err="1" smtClean="0"/>
              <a:t>.Post</a:t>
            </a:r>
            <a:endParaRPr lang="es-MX" dirty="0"/>
          </a:p>
          <a:p>
            <a:r>
              <a:rPr lang="es-MX" dirty="0" err="1"/>
              <a:t>create-scaffold-controller</a:t>
            </a:r>
            <a:r>
              <a:rPr lang="es-MX" dirty="0"/>
              <a:t> </a:t>
            </a:r>
            <a:r>
              <a:rPr lang="es-MX" dirty="0" smtClean="0"/>
              <a:t>com.</a:t>
            </a:r>
            <a:r>
              <a:rPr lang="es-MX" dirty="0"/>
              <a:t> </a:t>
            </a:r>
            <a:r>
              <a:rPr lang="es-MX" dirty="0" err="1"/>
              <a:t>CIITA</a:t>
            </a:r>
            <a:r>
              <a:rPr lang="es-MX" dirty="0" err="1" smtClean="0"/>
              <a:t>.Tag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826" y="3652653"/>
            <a:ext cx="2766843" cy="121471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3" y="3668733"/>
            <a:ext cx="2536908" cy="119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6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  <a:endParaRPr lang="es-MX" sz="12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sp>
        <p:nvSpPr>
          <p:cNvPr id="4" name="CuadroTexto 3"/>
          <p:cNvSpPr txBox="1"/>
          <p:nvPr/>
        </p:nvSpPr>
        <p:spPr>
          <a:xfrm>
            <a:off x="226347" y="528600"/>
            <a:ext cx="817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Aplicación de redes sociales</a:t>
            </a:r>
            <a:endParaRPr lang="es-MX" sz="28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" y="1223061"/>
            <a:ext cx="348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Rediseñamos el estilo de las paginas que creamos: vamos a </a:t>
            </a:r>
            <a:r>
              <a:rPr lang="es-MX" dirty="0" err="1" smtClean="0"/>
              <a:t>grails-app</a:t>
            </a:r>
            <a:r>
              <a:rPr lang="es-MX" dirty="0" smtClean="0"/>
              <a:t>/</a:t>
            </a:r>
            <a:r>
              <a:rPr lang="es-MX" dirty="0" err="1" smtClean="0"/>
              <a:t>views</a:t>
            </a:r>
            <a:r>
              <a:rPr lang="es-MX" dirty="0" smtClean="0"/>
              <a:t>/</a:t>
            </a:r>
            <a:r>
              <a:rPr lang="es-MX" dirty="0" err="1" smtClean="0"/>
              <a:t>layouts</a:t>
            </a:r>
            <a:r>
              <a:rPr lang="es-MX" dirty="0" smtClean="0"/>
              <a:t>/</a:t>
            </a:r>
            <a:r>
              <a:rPr lang="es-MX" dirty="0" err="1" smtClean="0"/>
              <a:t>main.gsp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072" y="994549"/>
            <a:ext cx="5658640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  <a:endParaRPr lang="es-MX" sz="12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sp>
        <p:nvSpPr>
          <p:cNvPr id="4" name="CuadroTexto 3"/>
          <p:cNvSpPr txBox="1"/>
          <p:nvPr/>
        </p:nvSpPr>
        <p:spPr>
          <a:xfrm>
            <a:off x="214313" y="914400"/>
            <a:ext cx="817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Aplicación de redes sociales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1052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  <a:endParaRPr lang="es-MX" sz="12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sp>
        <p:nvSpPr>
          <p:cNvPr id="4" name="CuadroTexto 3"/>
          <p:cNvSpPr txBox="1"/>
          <p:nvPr/>
        </p:nvSpPr>
        <p:spPr>
          <a:xfrm>
            <a:off x="214313" y="914400"/>
            <a:ext cx="817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Aplicación de redes sociales</a:t>
            </a:r>
            <a:endParaRPr lang="es-MX" sz="2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3" y="1437620"/>
            <a:ext cx="6715125" cy="522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  <a:endParaRPr lang="es-MX" sz="12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412124" y="1300766"/>
            <a:ext cx="829399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Acerca del curso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El horario del curso es de 9:00 a.m. a 5:00 p.m.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2 </a:t>
            </a:r>
            <a:r>
              <a:rPr lang="es-MX" dirty="0" err="1" smtClean="0"/>
              <a:t>Breaks</a:t>
            </a:r>
            <a:r>
              <a:rPr lang="es-MX" dirty="0" smtClean="0"/>
              <a:t>. 11:00 – 11:15 y de 3:30 – 3:45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De 2 – 2:40 para comer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r>
              <a:rPr lang="es-MX" dirty="0" smtClean="0"/>
              <a:t>Para poder obtener la aprobación de este curso serán necesario presentar los ejercicios de clase y al final del curso se aplicará un examen. </a:t>
            </a:r>
          </a:p>
          <a:p>
            <a:endParaRPr lang="es-MX" dirty="0" smtClean="0"/>
          </a:p>
          <a:p>
            <a:r>
              <a:rPr lang="es-MX" dirty="0" smtClean="0"/>
              <a:t>Enviar los ejercicios hechos en clase a mi correo personal: sergio.prc81@gmail.com</a:t>
            </a:r>
          </a:p>
          <a:p>
            <a:endParaRPr lang="es-MX" dirty="0"/>
          </a:p>
          <a:p>
            <a:r>
              <a:rPr lang="es-MX" dirty="0" smtClean="0"/>
              <a:t>Liga para el proyecto sobre el cual desarrollaremos ejemplos:</a:t>
            </a:r>
          </a:p>
          <a:p>
            <a:r>
              <a:rPr lang="es-MX" dirty="0" smtClean="0"/>
              <a:t>https://github.com/SergioPC81/Grails-CIITA</a:t>
            </a:r>
            <a:endParaRPr lang="es-MX" dirty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6068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  <a:endParaRPr lang="es-MX" sz="12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412124" y="1300766"/>
            <a:ext cx="82939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Temas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Construcción de aplicaciones confiables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Uso de </a:t>
            </a:r>
            <a:r>
              <a:rPr lang="es-MX" dirty="0" err="1" smtClean="0"/>
              <a:t>plugins</a:t>
            </a:r>
            <a:endParaRPr lang="es-MX" dirty="0" smtClean="0"/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Protección de aplicaciones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Interacción de </a:t>
            </a:r>
            <a:r>
              <a:rPr lang="es-MX" dirty="0" err="1" smtClean="0"/>
              <a:t>apps</a:t>
            </a:r>
            <a:r>
              <a:rPr lang="es-MX" dirty="0" smtClean="0"/>
              <a:t> con otras aplicaciones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Spring y transacciones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Eventos de mensajería y organización de tareas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err="1" smtClean="0"/>
              <a:t>NoSQL</a:t>
            </a:r>
            <a:r>
              <a:rPr lang="es-MX" dirty="0" smtClean="0"/>
              <a:t> y </a:t>
            </a:r>
            <a:r>
              <a:rPr lang="es-MX" dirty="0" err="1" smtClean="0"/>
              <a:t>Grails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24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 smtClean="0"/>
              <a:t>Unit</a:t>
            </a:r>
            <a:r>
              <a:rPr lang="es-MX" dirty="0" smtClean="0"/>
              <a:t> </a:t>
            </a:r>
            <a:r>
              <a:rPr lang="es-MX" dirty="0" err="1" smtClean="0"/>
              <a:t>tests</a:t>
            </a:r>
            <a:r>
              <a:rPr lang="es-MX" dirty="0" smtClean="0"/>
              <a:t>: Pueden considerarse como pruebas de caja negra ya que no requieren configuración inicial y no interactúan con otras partes de la aplicación.</a:t>
            </a:r>
          </a:p>
          <a:p>
            <a:r>
              <a:rPr lang="es-MX" dirty="0" smtClean="0"/>
              <a:t>Son muy rápidos</a:t>
            </a:r>
          </a:p>
          <a:p>
            <a:r>
              <a:rPr lang="es-MX" dirty="0" smtClean="0"/>
              <a:t>No se tiene acceso a peticiones HTTP, base de datos, etc.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628650" y="1000125"/>
            <a:ext cx="3750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Fases de pruebas</a:t>
            </a:r>
            <a:endParaRPr lang="es-MX" sz="4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277" y="4447878"/>
            <a:ext cx="6034548" cy="225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 smtClean="0"/>
              <a:t>Mock</a:t>
            </a:r>
            <a:r>
              <a:rPr lang="es-MX" dirty="0" smtClean="0"/>
              <a:t>: Es cuando simulamos el comportamiento de alguna clase o servicio u objeto.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628650" y="1000125"/>
            <a:ext cx="5733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Fases de pruebas: </a:t>
            </a:r>
            <a:r>
              <a:rPr lang="es-MX" sz="4000" dirty="0" err="1" smtClean="0"/>
              <a:t>unit</a:t>
            </a:r>
            <a:r>
              <a:rPr lang="es-MX" sz="4000" dirty="0" smtClean="0"/>
              <a:t> test</a:t>
            </a:r>
            <a:endParaRPr lang="es-MX" sz="4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60" y="3055625"/>
            <a:ext cx="7363853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782761"/>
            <a:ext cx="2228850" cy="94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/>
              <a:t>@</a:t>
            </a:r>
            <a:r>
              <a:rPr lang="es-MX" sz="2400" dirty="0" err="1" smtClean="0"/>
              <a:t>TestFor</a:t>
            </a:r>
            <a:r>
              <a:rPr lang="es-MX" sz="2400" dirty="0" smtClean="0"/>
              <a:t>()</a:t>
            </a:r>
          </a:p>
          <a:p>
            <a:pPr marL="0" indent="0">
              <a:buNone/>
            </a:pPr>
            <a:r>
              <a:rPr lang="es-MX" sz="2400" dirty="0" smtClean="0"/>
              <a:t>@</a:t>
            </a:r>
            <a:r>
              <a:rPr lang="es-MX" sz="2400" dirty="0" err="1" smtClean="0"/>
              <a:t>Mock</a:t>
            </a:r>
            <a:r>
              <a:rPr lang="es-MX" sz="2400" dirty="0" smtClean="0"/>
              <a:t>()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628650" y="1000125"/>
            <a:ext cx="5733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Fases de pruebas: </a:t>
            </a:r>
            <a:r>
              <a:rPr lang="es-MX" sz="4000" dirty="0" err="1" smtClean="0"/>
              <a:t>unit</a:t>
            </a:r>
            <a:r>
              <a:rPr lang="es-MX" sz="4000" dirty="0" smtClean="0"/>
              <a:t> test</a:t>
            </a:r>
            <a:endParaRPr lang="es-MX" sz="4000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3009900" y="1825625"/>
            <a:ext cx="5951220" cy="788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dirty="0" err="1"/>
              <a:t>grails.testing.web.controllers.ControllerUnitTest</a:t>
            </a:r>
            <a:endParaRPr lang="es-MX" sz="2000" dirty="0"/>
          </a:p>
          <a:p>
            <a:pPr marL="0" indent="0">
              <a:buNone/>
            </a:pPr>
            <a:r>
              <a:rPr lang="es-MX" sz="2000" dirty="0" err="1"/>
              <a:t>import</a:t>
            </a:r>
            <a:r>
              <a:rPr lang="es-MX" sz="2000" dirty="0"/>
              <a:t> </a:t>
            </a:r>
            <a:r>
              <a:rPr lang="es-MX" sz="2000" dirty="0" err="1"/>
              <a:t>grails.testing.gorm.DataTest</a:t>
            </a:r>
            <a:endParaRPr lang="es-MX" sz="2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0" y="2986081"/>
            <a:ext cx="8961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grails.testing.web.controllers.ControllerUnitTest</a:t>
            </a:r>
            <a:endParaRPr lang="es-MX" dirty="0"/>
          </a:p>
          <a:p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grails.testing.gorm.DataTest</a:t>
            </a:r>
            <a:endParaRPr lang="es-MX" dirty="0"/>
          </a:p>
          <a:p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spock.lang.Specification</a:t>
            </a:r>
            <a:endParaRPr lang="es-MX" dirty="0"/>
          </a:p>
          <a:p>
            <a:endParaRPr lang="es-MX" dirty="0" smtClean="0"/>
          </a:p>
          <a:p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/>
              <a:t>PostControllerSpec</a:t>
            </a:r>
            <a:r>
              <a:rPr lang="es-MX" dirty="0"/>
              <a:t> </a:t>
            </a:r>
            <a:r>
              <a:rPr lang="es-MX" dirty="0" err="1"/>
              <a:t>extends</a:t>
            </a:r>
            <a:r>
              <a:rPr lang="es-MX" dirty="0"/>
              <a:t> </a:t>
            </a:r>
            <a:r>
              <a:rPr lang="es-MX" dirty="0" err="1"/>
              <a:t>Specification</a:t>
            </a:r>
            <a:r>
              <a:rPr lang="es-MX" dirty="0"/>
              <a:t> </a:t>
            </a:r>
            <a:r>
              <a:rPr lang="es-MX" dirty="0" err="1"/>
              <a:t>implements</a:t>
            </a:r>
            <a:r>
              <a:rPr lang="es-MX" dirty="0"/>
              <a:t> </a:t>
            </a:r>
            <a:r>
              <a:rPr lang="es-MX" dirty="0" err="1"/>
              <a:t>ControllerUnitTest</a:t>
            </a:r>
            <a:r>
              <a:rPr lang="es-MX" dirty="0"/>
              <a:t>&lt;</a:t>
            </a:r>
            <a:r>
              <a:rPr lang="es-MX" dirty="0" err="1"/>
              <a:t>PostController</a:t>
            </a:r>
            <a:r>
              <a:rPr lang="es-MX" dirty="0"/>
              <a:t>&gt;,</a:t>
            </a:r>
            <a:r>
              <a:rPr lang="es-MX" dirty="0" err="1"/>
              <a:t>DataTest</a:t>
            </a:r>
            <a:r>
              <a:rPr lang="es-MX" dirty="0"/>
              <a:t> {</a:t>
            </a:r>
          </a:p>
          <a:p>
            <a:r>
              <a:rPr lang="es-MX" dirty="0"/>
              <a:t/>
            </a:r>
            <a:br>
              <a:rPr lang="es-MX" dirty="0"/>
            </a:br>
            <a:r>
              <a:rPr lang="es-MX" dirty="0"/>
              <a:t>   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setupSpec</a:t>
            </a:r>
            <a:r>
              <a:rPr lang="es-MX" dirty="0"/>
              <a:t>(){</a:t>
            </a:r>
          </a:p>
          <a:p>
            <a:r>
              <a:rPr lang="es-MX" dirty="0"/>
              <a:t>        </a:t>
            </a:r>
            <a:r>
              <a:rPr lang="es-MX" dirty="0" err="1"/>
              <a:t>mockDomain</a:t>
            </a:r>
            <a:r>
              <a:rPr lang="es-MX" dirty="0"/>
              <a:t> </a:t>
            </a:r>
            <a:r>
              <a:rPr lang="es-MX" dirty="0" err="1"/>
              <a:t>User</a:t>
            </a:r>
            <a:endParaRPr lang="es-MX" dirty="0"/>
          </a:p>
          <a:p>
            <a:r>
              <a:rPr lang="es-MX" dirty="0"/>
              <a:t>        </a:t>
            </a:r>
            <a:r>
              <a:rPr lang="es-MX" dirty="0" err="1"/>
              <a:t>mockDomain</a:t>
            </a:r>
            <a:r>
              <a:rPr lang="es-MX" dirty="0"/>
              <a:t> Post</a:t>
            </a:r>
          </a:p>
          <a:p>
            <a:r>
              <a:rPr lang="es-MX" dirty="0"/>
              <a:t>    }</a:t>
            </a:r>
          </a:p>
          <a:p>
            <a:r>
              <a:rPr lang="es-MX" dirty="0" smtClean="0"/>
              <a:t>	//Mas código</a:t>
            </a:r>
          </a:p>
          <a:p>
            <a:r>
              <a:rPr lang="es-MX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3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157162" y="785805"/>
            <a:ext cx="7821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Ejemplo de como hacer uso de </a:t>
            </a:r>
            <a:r>
              <a:rPr lang="es-MX" sz="4000" dirty="0" err="1" smtClean="0"/>
              <a:t>mock</a:t>
            </a:r>
            <a:endParaRPr lang="es-MX" sz="4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" y="1690372"/>
            <a:ext cx="5172797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</a:p>
          </p:txBody>
        </p:sp>
      </p:grp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69" y="1733234"/>
            <a:ext cx="6258798" cy="399153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57162" y="785805"/>
            <a:ext cx="7821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Ejemplo de como hacer uso de </a:t>
            </a:r>
            <a:r>
              <a:rPr lang="es-MX" sz="4000" dirty="0" err="1" smtClean="0"/>
              <a:t>mock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30014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628650" y="1000125"/>
            <a:ext cx="4365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Ejemplo de </a:t>
            </a:r>
            <a:r>
              <a:rPr lang="es-MX" sz="4000" dirty="0" err="1" smtClean="0"/>
              <a:t>unit</a:t>
            </a:r>
            <a:r>
              <a:rPr lang="es-MX" sz="4000" dirty="0" smtClean="0"/>
              <a:t> test</a:t>
            </a:r>
            <a:endParaRPr lang="es-MX" sz="40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7" y="1828800"/>
            <a:ext cx="8850913" cy="404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1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157162" y="614349"/>
            <a:ext cx="4365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Ejemplo de </a:t>
            </a:r>
            <a:r>
              <a:rPr lang="es-MX" sz="4000" dirty="0" err="1" smtClean="0"/>
              <a:t>unit</a:t>
            </a:r>
            <a:r>
              <a:rPr lang="es-MX" sz="4000" dirty="0" smtClean="0"/>
              <a:t> test</a:t>
            </a:r>
            <a:endParaRPr lang="es-MX" sz="4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t="5248"/>
          <a:stretch/>
        </p:blipFill>
        <p:spPr>
          <a:xfrm>
            <a:off x="304266" y="1600200"/>
            <a:ext cx="7649643" cy="501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157162" y="614349"/>
            <a:ext cx="4740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Ejemplo 2 de </a:t>
            </a:r>
            <a:r>
              <a:rPr lang="es-MX" sz="4000" dirty="0" err="1" smtClean="0"/>
              <a:t>unit</a:t>
            </a:r>
            <a:r>
              <a:rPr lang="es-MX" sz="4000" dirty="0" smtClean="0"/>
              <a:t> test</a:t>
            </a:r>
            <a:endParaRPr lang="es-MX" sz="4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300038" y="1614488"/>
            <a:ext cx="814607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Crear una prueba para el caso en que se llame a </a:t>
            </a:r>
            <a:r>
              <a:rPr lang="es-MX" dirty="0" err="1" smtClean="0"/>
              <a:t>timeline</a:t>
            </a:r>
            <a:r>
              <a:rPr lang="es-MX" dirty="0" smtClean="0"/>
              <a:t> con un usuario no existente</a:t>
            </a:r>
          </a:p>
          <a:p>
            <a:endParaRPr lang="es-MX" dirty="0"/>
          </a:p>
          <a:p>
            <a:r>
              <a:rPr lang="en-US" dirty="0" err="1"/>
              <a:t>def</a:t>
            </a:r>
            <a:r>
              <a:rPr lang="en-US" dirty="0"/>
              <a:t> "</a:t>
            </a:r>
            <a:r>
              <a:rPr lang="en-US" dirty="0" err="1"/>
              <a:t>Check_non-existant_users_with_error</a:t>
            </a:r>
            <a:r>
              <a:rPr lang="en-US" dirty="0"/>
              <a:t>"(){</a:t>
            </a:r>
          </a:p>
          <a:p>
            <a:r>
              <a:rPr lang="en-US" dirty="0"/>
              <a:t>        given: "The id of a non-</a:t>
            </a:r>
            <a:r>
              <a:rPr lang="en-US" dirty="0" err="1"/>
              <a:t>existant</a:t>
            </a:r>
            <a:r>
              <a:rPr lang="en-US" dirty="0"/>
              <a:t> user"</a:t>
            </a:r>
          </a:p>
          <a:p>
            <a:r>
              <a:rPr lang="en-US" dirty="0"/>
              <a:t>        params.id = "This-user-id-does-not-exist"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    when: "the timeline is invoked"</a:t>
            </a:r>
          </a:p>
          <a:p>
            <a:r>
              <a:rPr lang="en-US" dirty="0"/>
              <a:t>        </a:t>
            </a:r>
            <a:r>
              <a:rPr lang="en-US" dirty="0" err="1"/>
              <a:t>controller.timeline</a:t>
            </a:r>
            <a:r>
              <a:rPr lang="en-US" dirty="0"/>
              <a:t>()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    then: "A 404 error is sent to the browser"</a:t>
            </a:r>
          </a:p>
          <a:p>
            <a:r>
              <a:rPr lang="en-US" dirty="0"/>
              <a:t>        </a:t>
            </a:r>
            <a:r>
              <a:rPr lang="en-US" dirty="0" err="1"/>
              <a:t>response.status</a:t>
            </a:r>
            <a:r>
              <a:rPr lang="en-US" dirty="0"/>
              <a:t> == 404</a:t>
            </a:r>
          </a:p>
          <a:p>
            <a:r>
              <a:rPr lang="en-US" dirty="0"/>
              <a:t>    }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4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  <a:endParaRPr lang="es-MX" sz="12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sp>
        <p:nvSpPr>
          <p:cNvPr id="4" name="CuadroTexto 3"/>
          <p:cNvSpPr txBox="1"/>
          <p:nvPr/>
        </p:nvSpPr>
        <p:spPr>
          <a:xfrm>
            <a:off x="214313" y="914400"/>
            <a:ext cx="817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Aplicación de redes sociales</a:t>
            </a:r>
            <a:endParaRPr lang="es-MX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3" y="1609598"/>
            <a:ext cx="3296110" cy="181000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757613" y="1771650"/>
            <a:ext cx="52035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 smtClean="0"/>
              <a:t>User</a:t>
            </a:r>
            <a:r>
              <a:rPr lang="es-MX" sz="2000" dirty="0" smtClean="0"/>
              <a:t>: contiene la autenticación del usuario (ID, </a:t>
            </a:r>
            <a:r>
              <a:rPr lang="es-MX" sz="2000" dirty="0" err="1" smtClean="0"/>
              <a:t>password</a:t>
            </a:r>
            <a:r>
              <a:rPr lang="es-MX" sz="2000" dirty="0" smtClean="0"/>
              <a:t>)</a:t>
            </a:r>
          </a:p>
          <a:p>
            <a:r>
              <a:rPr lang="es-MX" sz="2000" b="1" dirty="0" err="1" smtClean="0"/>
              <a:t>Profile</a:t>
            </a:r>
            <a:r>
              <a:rPr lang="es-MX" sz="2000" dirty="0" smtClean="0"/>
              <a:t>: contiene la información personal del usuario (email, blog, foto, </a:t>
            </a:r>
            <a:r>
              <a:rPr lang="es-MX" sz="2000" dirty="0" err="1" smtClean="0"/>
              <a:t>etc</a:t>
            </a:r>
            <a:r>
              <a:rPr lang="es-MX" sz="2000" dirty="0" smtClean="0"/>
              <a:t>).</a:t>
            </a:r>
          </a:p>
          <a:p>
            <a:r>
              <a:rPr lang="es-MX" sz="2000" b="1" dirty="0" smtClean="0"/>
              <a:t>Post</a:t>
            </a:r>
            <a:r>
              <a:rPr lang="es-MX" sz="2000" dirty="0" smtClean="0"/>
              <a:t>: cada post tiene un solo autor y cada autor puede tener </a:t>
            </a:r>
            <a:r>
              <a:rPr lang="es-MX" sz="2000" dirty="0" err="1" smtClean="0"/>
              <a:t>multiples</a:t>
            </a:r>
            <a:r>
              <a:rPr lang="es-MX" sz="2000" dirty="0" smtClean="0"/>
              <a:t> </a:t>
            </a:r>
            <a:r>
              <a:rPr lang="es-MX" sz="2000" dirty="0" err="1" smtClean="0"/>
              <a:t>posts</a:t>
            </a:r>
            <a:endParaRPr lang="es-MX" sz="2000" dirty="0" smtClean="0"/>
          </a:p>
          <a:p>
            <a:r>
              <a:rPr lang="es-MX" sz="2000" b="1" dirty="0" err="1" smtClean="0"/>
              <a:t>Tag</a:t>
            </a:r>
            <a:r>
              <a:rPr lang="es-MX" sz="2000" dirty="0" smtClean="0"/>
              <a:t>: cada vez que un usuario crea un post puede aplicar múltiples </a:t>
            </a:r>
            <a:r>
              <a:rPr lang="es-MX" sz="2000" dirty="0" err="1" smtClean="0"/>
              <a:t>hashtags</a:t>
            </a:r>
            <a:r>
              <a:rPr lang="es-MX" sz="2000" dirty="0" smtClean="0"/>
              <a:t> y cada </a:t>
            </a:r>
            <a:r>
              <a:rPr lang="es-MX" sz="2000" dirty="0" err="1" smtClean="0"/>
              <a:t>tag</a:t>
            </a:r>
            <a:r>
              <a:rPr lang="es-MX" sz="2000" dirty="0" smtClean="0"/>
              <a:t> puede relacionarse a muchos </a:t>
            </a:r>
            <a:r>
              <a:rPr lang="es-MX" sz="2000" dirty="0" err="1" smtClean="0"/>
              <a:t>posts</a:t>
            </a:r>
            <a:endParaRPr lang="es-MX" sz="2000" dirty="0" smtClean="0"/>
          </a:p>
          <a:p>
            <a:endParaRPr lang="es-MX" sz="2000" dirty="0"/>
          </a:p>
          <a:p>
            <a:r>
              <a:rPr lang="es-MX" sz="2000" dirty="0" smtClean="0"/>
              <a:t>Además un usuario </a:t>
            </a:r>
            <a:r>
              <a:rPr lang="es-MX" sz="2000" dirty="0" smtClean="0"/>
              <a:t>puede seguir a otros usuarios</a:t>
            </a:r>
            <a:endParaRPr lang="es-MX" sz="2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2099819" y="6129338"/>
            <a:ext cx="3315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 smtClean="0"/>
              <a:t>grails</a:t>
            </a:r>
            <a:r>
              <a:rPr lang="es-MX" sz="2400" dirty="0" smtClean="0"/>
              <a:t> </a:t>
            </a:r>
            <a:r>
              <a:rPr lang="es-MX" sz="2400" dirty="0" err="1" smtClean="0"/>
              <a:t>create-app</a:t>
            </a:r>
            <a:r>
              <a:rPr lang="es-MX" sz="2400" dirty="0" smtClean="0"/>
              <a:t> nombre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8553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157162" y="614349"/>
            <a:ext cx="6808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Fase de pruebas: </a:t>
            </a:r>
            <a:r>
              <a:rPr lang="es-MX" sz="4000" dirty="0" err="1" smtClean="0"/>
              <a:t>functional</a:t>
            </a:r>
            <a:r>
              <a:rPr lang="es-MX" sz="4000" dirty="0" smtClean="0"/>
              <a:t> test</a:t>
            </a:r>
            <a:endParaRPr lang="es-MX" sz="4000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328612" y="1393578"/>
            <a:ext cx="8472488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Este tipo de pruebas involucran hacer peticiones HTTP por medio de la aplicación que se esta ejecutando y </a:t>
            </a:r>
            <a:r>
              <a:rPr lang="es-MX" dirty="0" err="1" smtClean="0"/>
              <a:t>asi</a:t>
            </a:r>
            <a:r>
              <a:rPr lang="es-MX" dirty="0" smtClean="0"/>
              <a:t> verificar el comportamiento resultante.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En este tipo de pruebas se involucra al </a:t>
            </a:r>
            <a:r>
              <a:rPr lang="es-MX" dirty="0" err="1" smtClean="0"/>
              <a:t>framework</a:t>
            </a:r>
            <a:r>
              <a:rPr lang="es-MX" dirty="0" smtClean="0"/>
              <a:t> </a:t>
            </a:r>
            <a:r>
              <a:rPr lang="es-MX" dirty="0" err="1" smtClean="0"/>
              <a:t>Geb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Estas pruebas se guardan en: </a:t>
            </a:r>
          </a:p>
          <a:p>
            <a:pPr marL="0" indent="0">
              <a:buNone/>
            </a:pPr>
            <a:r>
              <a:rPr lang="es-MX" dirty="0" smtClean="0"/>
              <a:t>/</a:t>
            </a:r>
            <a:r>
              <a:rPr lang="es-MX" dirty="0" err="1" smtClean="0"/>
              <a:t>src</a:t>
            </a:r>
            <a:r>
              <a:rPr lang="es-MX" dirty="0" smtClean="0"/>
              <a:t>/</a:t>
            </a:r>
            <a:r>
              <a:rPr lang="es-MX" dirty="0" err="1" smtClean="0"/>
              <a:t>integration</a:t>
            </a:r>
            <a:r>
              <a:rPr lang="es-MX" dirty="0" smtClean="0"/>
              <a:t>-test/</a:t>
            </a:r>
            <a:r>
              <a:rPr lang="es-MX" dirty="0" err="1" smtClean="0"/>
              <a:t>groovy</a:t>
            </a:r>
            <a:r>
              <a:rPr lang="es-MX" dirty="0" smtClean="0"/>
              <a:t>/</a:t>
            </a:r>
          </a:p>
          <a:p>
            <a:pPr marL="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52086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157162" y="614349"/>
            <a:ext cx="6808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Fase de pruebas: </a:t>
            </a:r>
            <a:r>
              <a:rPr lang="es-MX" sz="4000" dirty="0" err="1" smtClean="0"/>
              <a:t>functional</a:t>
            </a:r>
            <a:r>
              <a:rPr lang="es-MX" sz="4000" dirty="0" smtClean="0"/>
              <a:t> test</a:t>
            </a:r>
            <a:endParaRPr lang="es-MX" sz="4000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157162" y="1353300"/>
            <a:ext cx="7886700" cy="492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 smtClean="0">
                <a:solidFill>
                  <a:srgbClr val="0070C0"/>
                </a:solidFill>
              </a:rPr>
              <a:t>grails</a:t>
            </a:r>
            <a:r>
              <a:rPr lang="es-MX" dirty="0" smtClean="0">
                <a:solidFill>
                  <a:srgbClr val="0070C0"/>
                </a:solidFill>
              </a:rPr>
              <a:t> </a:t>
            </a:r>
            <a:r>
              <a:rPr lang="es-MX" dirty="0" smtClean="0">
                <a:solidFill>
                  <a:srgbClr val="7030A0"/>
                </a:solidFill>
              </a:rPr>
              <a:t>test-</a:t>
            </a:r>
            <a:r>
              <a:rPr lang="es-MX" dirty="0" err="1" smtClean="0">
                <a:solidFill>
                  <a:srgbClr val="7030A0"/>
                </a:solidFill>
              </a:rPr>
              <a:t>app</a:t>
            </a:r>
            <a:r>
              <a:rPr lang="es-MX" dirty="0" smtClean="0"/>
              <a:t> </a:t>
            </a:r>
            <a:r>
              <a:rPr lang="es-MX" dirty="0" err="1" smtClean="0"/>
              <a:t>nombre_test</a:t>
            </a:r>
            <a:r>
              <a:rPr lang="es-MX" dirty="0" smtClean="0"/>
              <a:t> 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s-MX" dirty="0" err="1" smtClean="0">
                <a:solidFill>
                  <a:schemeClr val="accent2">
                    <a:lumMod val="75000"/>
                  </a:schemeClr>
                </a:solidFill>
              </a:rPr>
              <a:t>integration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1876937"/>
            <a:ext cx="6643822" cy="41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157162" y="614349"/>
            <a:ext cx="6808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Fase de pruebas: </a:t>
            </a:r>
            <a:r>
              <a:rPr lang="es-MX" sz="4000" dirty="0" err="1" smtClean="0"/>
              <a:t>functional</a:t>
            </a:r>
            <a:r>
              <a:rPr lang="es-MX" sz="4000" dirty="0" smtClean="0"/>
              <a:t> test</a:t>
            </a:r>
            <a:endParaRPr lang="es-MX" sz="4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2846320" y="3899003"/>
            <a:ext cx="259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Forma de trabajar de </a:t>
            </a:r>
            <a:r>
              <a:rPr lang="es-MX" dirty="0" err="1" smtClean="0"/>
              <a:t>Geb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80" y="1393578"/>
            <a:ext cx="6725589" cy="250542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57188" y="4486275"/>
            <a:ext cx="860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El </a:t>
            </a:r>
            <a:r>
              <a:rPr lang="es-MX" dirty="0" err="1" smtClean="0"/>
              <a:t>WebDriver</a:t>
            </a:r>
            <a:r>
              <a:rPr lang="es-MX" dirty="0" smtClean="0"/>
              <a:t> puede trabajar tanto con un navegador común y corriente, como con HTML </a:t>
            </a:r>
            <a:r>
              <a:rPr lang="es-MX" dirty="0" err="1" smtClean="0"/>
              <a:t>Unit</a:t>
            </a:r>
            <a:r>
              <a:rPr lang="es-MX" dirty="0" smtClean="0"/>
              <a:t> o </a:t>
            </a:r>
            <a:r>
              <a:rPr lang="es-MX" dirty="0" err="1" smtClean="0"/>
              <a:t>Phantom</a:t>
            </a:r>
            <a:r>
              <a:rPr lang="es-MX" dirty="0" smtClean="0"/>
              <a:t> JS, la diferencia es que si se tienen interfaces web con muchos elementos es posible que obtengamos fallos en nuestras pruebas si nos vamos por la opción de HTML </a:t>
            </a:r>
            <a:r>
              <a:rPr lang="es-MX" dirty="0" err="1" smtClean="0"/>
              <a:t>Unit</a:t>
            </a:r>
            <a:r>
              <a:rPr lang="es-MX" dirty="0" smtClean="0"/>
              <a:t> / </a:t>
            </a:r>
            <a:r>
              <a:rPr lang="es-MX" dirty="0" err="1" smtClean="0"/>
              <a:t>Phantom</a:t>
            </a:r>
            <a:r>
              <a:rPr lang="es-MX" dirty="0" smtClean="0"/>
              <a:t> JS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712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157162" y="614349"/>
            <a:ext cx="6808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Fase de pruebas: </a:t>
            </a:r>
            <a:r>
              <a:rPr lang="es-MX" sz="4000" dirty="0" err="1" smtClean="0"/>
              <a:t>functional</a:t>
            </a:r>
            <a:r>
              <a:rPr lang="es-MX" sz="4000" dirty="0" smtClean="0"/>
              <a:t> test</a:t>
            </a:r>
            <a:endParaRPr lang="es-MX" sz="4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57162" y="1393578"/>
            <a:ext cx="860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La función $() nos permite seleccionar nodos de una página HTML: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Seleccionar subelementos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Ejecutar acciones de usuario (como es dar </a:t>
            </a:r>
            <a:r>
              <a:rPr lang="es-MX" dirty="0" err="1" smtClean="0"/>
              <a:t>click</a:t>
            </a:r>
            <a:r>
              <a:rPr lang="es-MX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Extraer datos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2665250"/>
            <a:ext cx="3958644" cy="395864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818909" y="6254562"/>
            <a:ext cx="243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http://www.gebish.org/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/>
          <a:srcRect r="11456"/>
          <a:stretch/>
        </p:blipFill>
        <p:spPr>
          <a:xfrm>
            <a:off x="4196291" y="2313303"/>
            <a:ext cx="4904847" cy="378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6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157162" y="614349"/>
            <a:ext cx="6808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Fase de pruebas: </a:t>
            </a:r>
            <a:r>
              <a:rPr lang="es-MX" sz="4000" dirty="0" err="1" smtClean="0"/>
              <a:t>functional</a:t>
            </a:r>
            <a:r>
              <a:rPr lang="es-MX" sz="4000" dirty="0" smtClean="0"/>
              <a:t> test</a:t>
            </a:r>
            <a:endParaRPr lang="es-MX" sz="4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3401854" y="3995678"/>
            <a:ext cx="55592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 smtClean="0"/>
              <a:t>Obtiene todos los elementos “div” en la página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Obtiene el primer elemento “div” de la página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Obtiene todos los elementos “div” cuyo atributo </a:t>
            </a:r>
            <a:r>
              <a:rPr lang="es-MX" dirty="0" err="1" smtClean="0"/>
              <a:t>title</a:t>
            </a:r>
            <a:r>
              <a:rPr lang="es-MX" dirty="0" smtClean="0"/>
              <a:t> tenga el valor “</a:t>
            </a:r>
            <a:r>
              <a:rPr lang="es-MX" dirty="0" err="1" smtClean="0"/>
              <a:t>section</a:t>
            </a:r>
            <a:r>
              <a:rPr lang="es-MX" dirty="0" smtClean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Obtiene </a:t>
            </a:r>
            <a:r>
              <a:rPr lang="es-MX" dirty="0" smtClean="0"/>
              <a:t>el primer elemento “div</a:t>
            </a:r>
            <a:r>
              <a:rPr lang="es-MX" dirty="0"/>
              <a:t>” cuyo atributo </a:t>
            </a:r>
            <a:r>
              <a:rPr lang="es-MX" dirty="0" err="1"/>
              <a:t>title</a:t>
            </a:r>
            <a:r>
              <a:rPr lang="es-MX" dirty="0"/>
              <a:t> tenga el valor “</a:t>
            </a:r>
            <a:r>
              <a:rPr lang="es-MX" dirty="0" err="1"/>
              <a:t>section</a:t>
            </a:r>
            <a:r>
              <a:rPr lang="es-MX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Obtiene todos los elementos “div</a:t>
            </a:r>
            <a:r>
              <a:rPr lang="es-MX" dirty="0" smtClean="0"/>
              <a:t>” que tengan la clase </a:t>
            </a:r>
            <a:r>
              <a:rPr lang="es-MX" dirty="0" err="1" smtClean="0"/>
              <a:t>main</a:t>
            </a:r>
            <a:endParaRPr lang="es-MX" dirty="0" smtClean="0"/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Obtiene el primer elemento “div</a:t>
            </a:r>
            <a:r>
              <a:rPr lang="es-MX" dirty="0" smtClean="0"/>
              <a:t>” </a:t>
            </a:r>
            <a:r>
              <a:rPr lang="es-MX" dirty="0"/>
              <a:t>que </a:t>
            </a:r>
            <a:r>
              <a:rPr lang="es-MX" dirty="0" smtClean="0"/>
              <a:t>tenga </a:t>
            </a:r>
            <a:r>
              <a:rPr lang="es-MX" dirty="0"/>
              <a:t>la clase </a:t>
            </a:r>
            <a:r>
              <a:rPr lang="es-MX" dirty="0" err="1" smtClean="0"/>
              <a:t>main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3995678"/>
            <a:ext cx="2924583" cy="242921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57162" y="3416652"/>
            <a:ext cx="4051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/>
              <a:t>Ejemplos de objeto navegador</a:t>
            </a:r>
            <a:endParaRPr lang="es-MX" sz="24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61928" y="1966459"/>
            <a:ext cx="4892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$(</a:t>
            </a:r>
            <a:r>
              <a:rPr lang="es-MX" sz="2400" dirty="0" smtClean="0">
                <a:solidFill>
                  <a:schemeClr val="accent6">
                    <a:lumMod val="75000"/>
                  </a:schemeClr>
                </a:solidFill>
              </a:rPr>
              <a:t>“#</a:t>
            </a:r>
            <a:r>
              <a:rPr lang="es-MX" sz="2400" dirty="0" err="1" smtClean="0">
                <a:solidFill>
                  <a:schemeClr val="accent6">
                    <a:lumMod val="75000"/>
                  </a:schemeClr>
                </a:solidFill>
              </a:rPr>
              <a:t>orderForm</a:t>
            </a:r>
            <a:r>
              <a:rPr lang="es-MX" sz="2400" dirty="0" smtClean="0">
                <a:solidFill>
                  <a:schemeClr val="accent6">
                    <a:lumMod val="75000"/>
                  </a:schemeClr>
                </a:solidFill>
              </a:rPr>
              <a:t> input”</a:t>
            </a:r>
            <a:r>
              <a:rPr lang="es-MX" sz="2400" dirty="0" smtClean="0"/>
              <a:t>, </a:t>
            </a: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es-MX" sz="2400" dirty="0" smtClean="0"/>
              <a:t>, </a:t>
            </a:r>
            <a:r>
              <a:rPr lang="es-MX" sz="2400" dirty="0" err="1" smtClean="0">
                <a:solidFill>
                  <a:srgbClr val="7030A0"/>
                </a:solidFill>
              </a:rPr>
              <a:t>type</a:t>
            </a:r>
            <a:r>
              <a:rPr lang="es-MX" sz="2400" dirty="0" smtClean="0">
                <a:solidFill>
                  <a:srgbClr val="7030A0"/>
                </a:solidFill>
              </a:rPr>
              <a:t>: “</a:t>
            </a:r>
            <a:r>
              <a:rPr lang="es-MX" sz="2400" dirty="0" err="1" smtClean="0">
                <a:solidFill>
                  <a:srgbClr val="7030A0"/>
                </a:solidFill>
              </a:rPr>
              <a:t>text</a:t>
            </a:r>
            <a:r>
              <a:rPr lang="es-MX" sz="2400" dirty="0" smtClean="0">
                <a:solidFill>
                  <a:srgbClr val="7030A0"/>
                </a:solidFill>
              </a:rPr>
              <a:t>”</a:t>
            </a:r>
            <a:r>
              <a:rPr lang="es-MX" sz="2400" dirty="0" smtClean="0"/>
              <a:t>)</a:t>
            </a:r>
            <a:endParaRPr lang="es-MX" sz="2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57162" y="2646519"/>
            <a:ext cx="1626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Selector de CSS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619453" y="1317082"/>
            <a:ext cx="44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Índice para seleccionar de una lista de valores</a:t>
            </a:r>
            <a:endParaRPr lang="es-MX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195649" y="2646519"/>
            <a:ext cx="3662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7030A0"/>
                </a:solidFill>
              </a:rPr>
              <a:t>Restricción basada en el valor de un atributo</a:t>
            </a:r>
            <a:endParaRPr lang="es-MX" dirty="0">
              <a:solidFill>
                <a:srgbClr val="7030A0"/>
              </a:solidFill>
            </a:endParaRPr>
          </a:p>
        </p:txBody>
      </p:sp>
      <p:cxnSp>
        <p:nvCxnSpPr>
          <p:cNvPr id="17" name="Conector recto de flecha 16"/>
          <p:cNvCxnSpPr>
            <a:stCxn id="13" idx="0"/>
          </p:cNvCxnSpPr>
          <p:nvPr/>
        </p:nvCxnSpPr>
        <p:spPr>
          <a:xfrm flipV="1">
            <a:off x="970526" y="2314575"/>
            <a:ext cx="1706172" cy="331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14" idx="2"/>
          </p:cNvCxnSpPr>
          <p:nvPr/>
        </p:nvCxnSpPr>
        <p:spPr>
          <a:xfrm>
            <a:off x="3855546" y="1686414"/>
            <a:ext cx="859329" cy="39956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15" idx="0"/>
          </p:cNvCxnSpPr>
          <p:nvPr/>
        </p:nvCxnSpPr>
        <p:spPr>
          <a:xfrm flipH="1" flipV="1">
            <a:off x="5729288" y="2314575"/>
            <a:ext cx="1297662" cy="3319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7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157162" y="614349"/>
            <a:ext cx="6808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Fase de pruebas: </a:t>
            </a:r>
            <a:r>
              <a:rPr lang="es-MX" sz="4000" dirty="0" err="1" smtClean="0"/>
              <a:t>functional</a:t>
            </a:r>
            <a:r>
              <a:rPr lang="es-MX" sz="4000" dirty="0" smtClean="0"/>
              <a:t> test</a:t>
            </a:r>
            <a:endParaRPr lang="es-MX" sz="4000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157162" y="1353300"/>
            <a:ext cx="7886700" cy="492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 smtClean="0">
                <a:solidFill>
                  <a:srgbClr val="0070C0"/>
                </a:solidFill>
              </a:rPr>
              <a:t>grails</a:t>
            </a:r>
            <a:r>
              <a:rPr lang="es-MX" dirty="0" smtClean="0">
                <a:solidFill>
                  <a:srgbClr val="0070C0"/>
                </a:solidFill>
              </a:rPr>
              <a:t> </a:t>
            </a:r>
            <a:r>
              <a:rPr lang="es-MX" dirty="0" smtClean="0">
                <a:solidFill>
                  <a:srgbClr val="7030A0"/>
                </a:solidFill>
              </a:rPr>
              <a:t>test-</a:t>
            </a:r>
            <a:r>
              <a:rPr lang="es-MX" dirty="0" err="1" smtClean="0">
                <a:solidFill>
                  <a:srgbClr val="7030A0"/>
                </a:solidFill>
              </a:rPr>
              <a:t>app</a:t>
            </a:r>
            <a:r>
              <a:rPr lang="es-MX" dirty="0" smtClean="0"/>
              <a:t> </a:t>
            </a:r>
            <a:r>
              <a:rPr lang="es-MX" dirty="0" err="1" smtClean="0"/>
              <a:t>nombre_test</a:t>
            </a:r>
            <a:r>
              <a:rPr lang="es-MX" dirty="0" smtClean="0"/>
              <a:t> 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s-MX" dirty="0" err="1" smtClean="0">
                <a:solidFill>
                  <a:schemeClr val="accent2">
                    <a:lumMod val="75000"/>
                  </a:schemeClr>
                </a:solidFill>
              </a:rPr>
              <a:t>integration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5072" t="54963" r="12573" b="3188"/>
          <a:stretch/>
        </p:blipFill>
        <p:spPr>
          <a:xfrm>
            <a:off x="157161" y="1876937"/>
            <a:ext cx="5743577" cy="271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9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  <a:endParaRPr lang="es-MX" sz="12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412124" y="1300766"/>
            <a:ext cx="82939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Temas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Construcción de aplicaciones confiables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Uso de </a:t>
            </a:r>
            <a:r>
              <a:rPr lang="es-MX" dirty="0" err="1" smtClean="0"/>
              <a:t>plugins</a:t>
            </a:r>
            <a:endParaRPr lang="es-MX" dirty="0" smtClean="0"/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Protección de aplicaciones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Interacción de </a:t>
            </a:r>
            <a:r>
              <a:rPr lang="es-MX" dirty="0" err="1" smtClean="0"/>
              <a:t>apps</a:t>
            </a:r>
            <a:r>
              <a:rPr lang="es-MX" dirty="0" smtClean="0"/>
              <a:t> con otras aplicaciones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Spring y transacciones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Eventos de mensajería y organización de tareas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err="1" smtClean="0"/>
              <a:t>NoSQL</a:t>
            </a:r>
            <a:r>
              <a:rPr lang="es-MX" dirty="0" smtClean="0"/>
              <a:t> y </a:t>
            </a:r>
            <a:r>
              <a:rPr lang="es-MX" dirty="0" err="1" smtClean="0"/>
              <a:t>Grails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451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  <a:endParaRPr lang="es-MX" sz="12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412124" y="1300766"/>
            <a:ext cx="82939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Temas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Construcción de aplicaciones confiables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Uso de </a:t>
            </a:r>
            <a:r>
              <a:rPr lang="es-MX" dirty="0" err="1" smtClean="0"/>
              <a:t>plugins</a:t>
            </a:r>
            <a:endParaRPr lang="es-MX" dirty="0" smtClean="0"/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Protección de aplicaciones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Interacción de </a:t>
            </a:r>
            <a:r>
              <a:rPr lang="es-MX" dirty="0" err="1" smtClean="0"/>
              <a:t>apps</a:t>
            </a:r>
            <a:r>
              <a:rPr lang="es-MX" dirty="0" smtClean="0"/>
              <a:t> con otras aplicaciones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Spring y transacciones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Eventos de mensajería y organización de tareas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err="1" smtClean="0"/>
              <a:t>NoSQL</a:t>
            </a:r>
            <a:r>
              <a:rPr lang="es-MX" dirty="0" smtClean="0"/>
              <a:t> y </a:t>
            </a:r>
            <a:r>
              <a:rPr lang="es-MX" dirty="0" err="1" smtClean="0"/>
              <a:t>Grails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886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  <a:endParaRPr lang="es-MX" sz="12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sp>
        <p:nvSpPr>
          <p:cNvPr id="4" name="CuadroTexto 3"/>
          <p:cNvSpPr txBox="1"/>
          <p:nvPr/>
        </p:nvSpPr>
        <p:spPr>
          <a:xfrm>
            <a:off x="214313" y="914400"/>
            <a:ext cx="817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Aplicación de redes sociales</a:t>
            </a:r>
            <a:endParaRPr lang="es-MX" sz="2800" dirty="0"/>
          </a:p>
        </p:txBody>
      </p:sp>
      <p:sp>
        <p:nvSpPr>
          <p:cNvPr id="9" name="CuadroTexto 8"/>
          <p:cNvSpPr txBox="1"/>
          <p:nvPr/>
        </p:nvSpPr>
        <p:spPr>
          <a:xfrm>
            <a:off x="214313" y="1614488"/>
            <a:ext cx="4796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Agregamos lo siguiente al archivo </a:t>
            </a:r>
            <a:r>
              <a:rPr lang="es-MX" dirty="0" err="1" smtClean="0"/>
              <a:t>application.yml</a:t>
            </a:r>
            <a:endParaRPr lang="es-MX" dirty="0" smtClean="0"/>
          </a:p>
          <a:p>
            <a:r>
              <a:rPr lang="es-MX" dirty="0" smtClean="0"/>
              <a:t>server:</a:t>
            </a:r>
          </a:p>
          <a:p>
            <a:r>
              <a:rPr lang="es-MX" dirty="0" smtClean="0"/>
              <a:t>       </a:t>
            </a:r>
            <a:r>
              <a:rPr lang="es-MX" dirty="0" err="1" smtClean="0"/>
              <a:t>servlet</a:t>
            </a:r>
            <a:r>
              <a:rPr lang="es-MX" dirty="0" smtClean="0"/>
              <a:t>:</a:t>
            </a:r>
          </a:p>
          <a:p>
            <a:r>
              <a:rPr lang="es-MX" dirty="0"/>
              <a:t>	</a:t>
            </a:r>
            <a:r>
              <a:rPr lang="es-MX" dirty="0" err="1" smtClean="0"/>
              <a:t>context-path</a:t>
            </a:r>
            <a:r>
              <a:rPr lang="es-MX" dirty="0" smtClean="0"/>
              <a:t>: /nombre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214313" y="2948821"/>
            <a:ext cx="633532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Creamos las clases de dominio:</a:t>
            </a:r>
          </a:p>
          <a:p>
            <a:r>
              <a:rPr lang="es-MX" dirty="0" err="1" smtClean="0"/>
              <a:t>grails</a:t>
            </a:r>
            <a:r>
              <a:rPr lang="es-MX" dirty="0" smtClean="0"/>
              <a:t> </a:t>
            </a:r>
            <a:r>
              <a:rPr lang="es-MX" dirty="0" err="1" smtClean="0"/>
              <a:t>create-domain-class</a:t>
            </a:r>
            <a:r>
              <a:rPr lang="es-MX" dirty="0" smtClean="0"/>
              <a:t> </a:t>
            </a:r>
            <a:r>
              <a:rPr lang="es-MX" dirty="0" err="1" smtClean="0"/>
              <a:t>com.CIITA.User</a:t>
            </a:r>
            <a:endParaRPr lang="es-MX" dirty="0" smtClean="0"/>
          </a:p>
          <a:p>
            <a:endParaRPr lang="es-MX" dirty="0"/>
          </a:p>
          <a:p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User</a:t>
            </a:r>
            <a:r>
              <a:rPr lang="es-MX" dirty="0"/>
              <a:t> {</a:t>
            </a:r>
          </a:p>
          <a:p>
            <a:r>
              <a:rPr lang="es-MX" dirty="0" smtClean="0"/>
              <a:t>	</a:t>
            </a:r>
            <a:r>
              <a:rPr lang="es-MX" dirty="0" err="1" smtClean="0"/>
              <a:t>String</a:t>
            </a:r>
            <a:r>
              <a:rPr lang="es-MX" dirty="0" smtClean="0"/>
              <a:t> </a:t>
            </a:r>
            <a:r>
              <a:rPr lang="es-MX" dirty="0" err="1"/>
              <a:t>loginId</a:t>
            </a:r>
            <a:endParaRPr lang="es-MX" dirty="0"/>
          </a:p>
          <a:p>
            <a:r>
              <a:rPr lang="es-MX" dirty="0" smtClean="0"/>
              <a:t>	</a:t>
            </a:r>
            <a:r>
              <a:rPr lang="es-MX" dirty="0" err="1" smtClean="0"/>
              <a:t>String</a:t>
            </a:r>
            <a:r>
              <a:rPr lang="es-MX" dirty="0" smtClean="0"/>
              <a:t> </a:t>
            </a:r>
            <a:r>
              <a:rPr lang="es-MX" dirty="0" err="1"/>
              <a:t>password</a:t>
            </a:r>
            <a:endParaRPr lang="es-MX" dirty="0"/>
          </a:p>
          <a:p>
            <a:r>
              <a:rPr lang="es-MX" dirty="0" smtClean="0"/>
              <a:t>	</a:t>
            </a:r>
            <a:r>
              <a:rPr lang="es-MX" dirty="0" err="1" smtClean="0"/>
              <a:t>String</a:t>
            </a:r>
            <a:r>
              <a:rPr lang="es-MX" dirty="0" smtClean="0"/>
              <a:t> </a:t>
            </a:r>
            <a:r>
              <a:rPr lang="es-MX" dirty="0" err="1"/>
              <a:t>homepage</a:t>
            </a:r>
            <a:endParaRPr lang="es-MX" dirty="0"/>
          </a:p>
          <a:p>
            <a:r>
              <a:rPr lang="es-MX" dirty="0" smtClean="0"/>
              <a:t>	Date </a:t>
            </a:r>
            <a:r>
              <a:rPr lang="es-MX" dirty="0" err="1" smtClean="0"/>
              <a:t>dateCreated</a:t>
            </a:r>
            <a:endParaRPr lang="es-MX" dirty="0" smtClean="0"/>
          </a:p>
          <a:p>
            <a:r>
              <a:rPr lang="es-MX" dirty="0"/>
              <a:t>	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constraints</a:t>
            </a:r>
            <a:r>
              <a:rPr lang="es-MX" dirty="0"/>
              <a:t> = {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loginId</a:t>
            </a:r>
            <a:r>
              <a:rPr lang="fr-FR" dirty="0" smtClean="0"/>
              <a:t> </a:t>
            </a:r>
            <a:r>
              <a:rPr lang="fr-FR" dirty="0"/>
              <a:t>size: 3..20, unique: 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nullable</a:t>
            </a:r>
            <a:r>
              <a:rPr lang="fr-FR" dirty="0"/>
              <a:t>: false</a:t>
            </a:r>
          </a:p>
          <a:p>
            <a:r>
              <a:rPr lang="es-MX" dirty="0" smtClean="0"/>
              <a:t>		</a:t>
            </a:r>
            <a:r>
              <a:rPr lang="es-MX" dirty="0" err="1" smtClean="0"/>
              <a:t>password</a:t>
            </a:r>
            <a:r>
              <a:rPr lang="es-MX" dirty="0" smtClean="0"/>
              <a:t> </a:t>
            </a:r>
            <a:r>
              <a:rPr lang="es-MX" dirty="0" err="1"/>
              <a:t>size</a:t>
            </a:r>
            <a:r>
              <a:rPr lang="es-MX" dirty="0"/>
              <a:t>: 6..8, </a:t>
            </a:r>
            <a:r>
              <a:rPr lang="es-MX" dirty="0" err="1"/>
              <a:t>nullable</a:t>
            </a:r>
            <a:r>
              <a:rPr lang="es-MX" dirty="0"/>
              <a:t>: false</a:t>
            </a:r>
          </a:p>
          <a:p>
            <a:r>
              <a:rPr lang="es-MX" dirty="0" smtClean="0"/>
              <a:t>		</a:t>
            </a:r>
            <a:r>
              <a:rPr lang="es-MX" dirty="0" err="1" smtClean="0"/>
              <a:t>homepage</a:t>
            </a:r>
            <a:r>
              <a:rPr lang="es-MX" dirty="0" smtClean="0"/>
              <a:t> </a:t>
            </a:r>
            <a:r>
              <a:rPr lang="es-MX" dirty="0"/>
              <a:t>url: true, </a:t>
            </a:r>
            <a:r>
              <a:rPr lang="es-MX" dirty="0" err="1"/>
              <a:t>nullable</a:t>
            </a:r>
            <a:r>
              <a:rPr lang="es-MX" dirty="0"/>
              <a:t>: true</a:t>
            </a:r>
          </a:p>
          <a:p>
            <a:r>
              <a:rPr lang="es-MX" dirty="0" smtClean="0"/>
              <a:t>	}</a:t>
            </a:r>
            <a:endParaRPr lang="es-MX" dirty="0"/>
          </a:p>
          <a:p>
            <a:r>
              <a:rPr lang="es-MX" dirty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6745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  <a:endParaRPr lang="es-MX" sz="12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37107"/>
              </p:ext>
            </p:extLst>
          </p:nvPr>
        </p:nvGraphicFramePr>
        <p:xfrm>
          <a:off x="214314" y="1196969"/>
          <a:ext cx="8529637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886"/>
                <a:gridCol w="2878933"/>
                <a:gridCol w="2132409"/>
                <a:gridCol w="2132409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Ejemplo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Propiedades de error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blank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Se asegura</a:t>
                      </a:r>
                      <a:r>
                        <a:rPr lang="es-MX" baseline="0" dirty="0" smtClean="0"/>
                        <a:t> que el </a:t>
                      </a:r>
                      <a:r>
                        <a:rPr lang="es-MX" baseline="0" dirty="0" err="1" smtClean="0"/>
                        <a:t>string</a:t>
                      </a:r>
                      <a:r>
                        <a:rPr lang="es-MX" baseline="0" dirty="0" smtClean="0"/>
                        <a:t> no este </a:t>
                      </a:r>
                      <a:r>
                        <a:rPr lang="es-MX" baseline="0" dirty="0" err="1" smtClean="0"/>
                        <a:t>ne</a:t>
                      </a:r>
                      <a:r>
                        <a:rPr lang="es-MX" baseline="0" dirty="0" smtClean="0"/>
                        <a:t> blanco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password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blank</a:t>
                      </a:r>
                      <a:r>
                        <a:rPr lang="es-MX" dirty="0" smtClean="0"/>
                        <a:t>: false)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blank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email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Se asegura</a:t>
                      </a:r>
                      <a:r>
                        <a:rPr lang="es-MX" baseline="0" dirty="0" smtClean="0"/>
                        <a:t> que sea un dirección de correo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userEmail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email:true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email.invalid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inList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Se asegura</a:t>
                      </a:r>
                      <a:r>
                        <a:rPr lang="es-MX" baseline="0" dirty="0" smtClean="0"/>
                        <a:t> que el valor este dado dentro de un rango o una colección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country(</a:t>
                      </a:r>
                      <a:r>
                        <a:rPr lang="es-MX" dirty="0" err="1" smtClean="0"/>
                        <a:t>inList</a:t>
                      </a:r>
                      <a:r>
                        <a:rPr lang="es-MX" dirty="0" smtClean="0"/>
                        <a:t>[‘Australia’, ‘</a:t>
                      </a:r>
                      <a:r>
                        <a:rPr lang="es-MX" dirty="0" err="1" smtClean="0"/>
                        <a:t>England</a:t>
                      </a:r>
                      <a:r>
                        <a:rPr lang="es-MX" dirty="0" smtClean="0"/>
                        <a:t>’])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not.inList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matches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Se asegura que el campo coincida con una expresión regular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loginId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matches</a:t>
                      </a:r>
                      <a:r>
                        <a:rPr lang="es-MX" dirty="0" smtClean="0"/>
                        <a:t>:’[0-9],{7}[A-</a:t>
                      </a:r>
                      <a:r>
                        <a:rPr lang="es-MX" dirty="0" err="1" smtClean="0"/>
                        <a:t>Za</a:t>
                      </a:r>
                      <a:r>
                        <a:rPr lang="es-MX" dirty="0" smtClean="0"/>
                        <a:t>-z]’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matches.invalid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maxSize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Se asegura que</a:t>
                      </a:r>
                      <a:r>
                        <a:rPr lang="es-MX" baseline="0" dirty="0" smtClean="0"/>
                        <a:t> el tamaño del campo no exceda el valor indicado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orderQuant</a:t>
                      </a:r>
                      <a:r>
                        <a:rPr lang="es-MX" dirty="0" smtClean="0"/>
                        <a:t>(maxSize:100)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maxSize.exceded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minSize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Se asegura que el tamaño del campo siempre exceda el valor indicado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orderQuant</a:t>
                      </a:r>
                      <a:r>
                        <a:rPr lang="es-MX" dirty="0" smtClean="0"/>
                        <a:t>(minSize:10)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minSize.notmet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271462" y="757238"/>
            <a:ext cx="2735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Validaciones mas comunes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759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  <a:endParaRPr lang="es-MX" sz="12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463290"/>
              </p:ext>
            </p:extLst>
          </p:nvPr>
        </p:nvGraphicFramePr>
        <p:xfrm>
          <a:off x="214314" y="1154108"/>
          <a:ext cx="852963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886"/>
                <a:gridCol w="2878933"/>
                <a:gridCol w="2132409"/>
                <a:gridCol w="2132409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Ejemplo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Propiedades de error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nullable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Especifica si la propiedad puede ser nula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password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nullable</a:t>
                      </a:r>
                      <a:r>
                        <a:rPr lang="es-MX" dirty="0" smtClean="0"/>
                        <a:t>: false)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nullable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size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Especifica un rango de longitud (min-</a:t>
                      </a:r>
                      <a:r>
                        <a:rPr lang="es-MX" dirty="0" err="1" smtClean="0"/>
                        <a:t>max</a:t>
                      </a:r>
                      <a:r>
                        <a:rPr lang="es-MX" dirty="0" smtClean="0"/>
                        <a:t>) para un </a:t>
                      </a:r>
                      <a:r>
                        <a:rPr lang="es-MX" dirty="0" err="1" smtClean="0"/>
                        <a:t>string</a:t>
                      </a:r>
                      <a:r>
                        <a:rPr lang="es-MX" dirty="0" smtClean="0"/>
                        <a:t> o tamaño de un entero o de una colección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loginId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size</a:t>
                      </a:r>
                      <a:r>
                        <a:rPr lang="es-MX" dirty="0" smtClean="0"/>
                        <a:t>: 3..20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size.toosmall</a:t>
                      </a:r>
                      <a:r>
                        <a:rPr lang="es-MX" dirty="0" smtClean="0"/>
                        <a:t> o</a:t>
                      </a:r>
                    </a:p>
                    <a:p>
                      <a:r>
                        <a:rPr lang="es-MX" dirty="0" err="1" smtClean="0"/>
                        <a:t>size.toobig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unique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Especifica si la propiedad debe ser única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loginId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unique:true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unique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url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Se asegura que el campo contiene una URL válida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Homepage</a:t>
                      </a:r>
                      <a:r>
                        <a:rPr lang="es-MX" dirty="0" smtClean="0"/>
                        <a:t>(url:true)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url.invalid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71462" y="757238"/>
            <a:ext cx="2735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Validaciones mas comunes</a:t>
            </a:r>
            <a:endParaRPr lang="es-MX" b="1" dirty="0"/>
          </a:p>
        </p:txBody>
      </p:sp>
      <p:sp>
        <p:nvSpPr>
          <p:cNvPr id="2" name="CuadroTexto 1"/>
          <p:cNvSpPr txBox="1"/>
          <p:nvPr/>
        </p:nvSpPr>
        <p:spPr>
          <a:xfrm>
            <a:off x="271462" y="5229225"/>
            <a:ext cx="8458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Existe además otro tipo de validación la cual nos permite incluso validar usando campos existentes en nuestras clases.</a:t>
            </a:r>
          </a:p>
          <a:p>
            <a:r>
              <a:rPr lang="es-MX" dirty="0" smtClean="0"/>
              <a:t>Supongamos que queremos validar que el </a:t>
            </a:r>
            <a:r>
              <a:rPr lang="es-MX" dirty="0" err="1" smtClean="0"/>
              <a:t>password</a:t>
            </a:r>
            <a:r>
              <a:rPr lang="es-MX" dirty="0" smtClean="0"/>
              <a:t> no sea el mismo que el nombre de </a:t>
            </a:r>
            <a:r>
              <a:rPr lang="es-MX" dirty="0" err="1" smtClean="0"/>
              <a:t>login</a:t>
            </a:r>
            <a:r>
              <a:rPr lang="es-MX" dirty="0" smtClean="0"/>
              <a:t>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273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  <a:endParaRPr lang="es-MX" sz="12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sp>
        <p:nvSpPr>
          <p:cNvPr id="4" name="CuadroTexto 3"/>
          <p:cNvSpPr txBox="1"/>
          <p:nvPr/>
        </p:nvSpPr>
        <p:spPr>
          <a:xfrm>
            <a:off x="214313" y="914400"/>
            <a:ext cx="817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Aplicación de redes sociales</a:t>
            </a:r>
            <a:endParaRPr lang="es-MX" sz="2800" dirty="0"/>
          </a:p>
        </p:txBody>
      </p:sp>
      <p:sp>
        <p:nvSpPr>
          <p:cNvPr id="2" name="CuadroTexto 1"/>
          <p:cNvSpPr txBox="1"/>
          <p:nvPr/>
        </p:nvSpPr>
        <p:spPr>
          <a:xfrm>
            <a:off x="214312" y="1437620"/>
            <a:ext cx="8746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constraints</a:t>
            </a:r>
            <a:r>
              <a:rPr lang="es-MX" dirty="0"/>
              <a:t> = {</a:t>
            </a:r>
          </a:p>
          <a:p>
            <a:r>
              <a:rPr lang="es-MX" dirty="0" smtClean="0"/>
              <a:t>	...</a:t>
            </a:r>
            <a:endParaRPr lang="es-MX" dirty="0"/>
          </a:p>
          <a:p>
            <a:r>
              <a:rPr lang="es-MX" dirty="0" smtClean="0"/>
              <a:t>	</a:t>
            </a:r>
            <a:r>
              <a:rPr lang="es-MX" dirty="0" err="1" smtClean="0"/>
              <a:t>password</a:t>
            </a:r>
            <a:r>
              <a:rPr lang="es-MX" dirty="0" smtClean="0"/>
              <a:t> </a:t>
            </a:r>
            <a:r>
              <a:rPr lang="es-MX" dirty="0" err="1"/>
              <a:t>size</a:t>
            </a:r>
            <a:r>
              <a:rPr lang="es-MX" dirty="0"/>
              <a:t>: 6..8, </a:t>
            </a:r>
            <a:r>
              <a:rPr lang="es-MX" dirty="0" err="1"/>
              <a:t>blank</a:t>
            </a:r>
            <a:r>
              <a:rPr lang="es-MX" dirty="0"/>
              <a:t>: false, </a:t>
            </a:r>
            <a:r>
              <a:rPr lang="es-MX" dirty="0" err="1"/>
              <a:t>validator</a:t>
            </a:r>
            <a:r>
              <a:rPr lang="es-MX" dirty="0"/>
              <a:t>: { </a:t>
            </a:r>
            <a:r>
              <a:rPr lang="es-MX" dirty="0" err="1"/>
              <a:t>passwd</a:t>
            </a:r>
            <a:r>
              <a:rPr lang="es-MX" dirty="0"/>
              <a:t>, </a:t>
            </a:r>
            <a:r>
              <a:rPr lang="es-MX" dirty="0" err="1"/>
              <a:t>user</a:t>
            </a:r>
            <a:r>
              <a:rPr lang="es-MX" dirty="0"/>
              <a:t> </a:t>
            </a:r>
            <a:r>
              <a:rPr lang="es-MX" dirty="0" smtClean="0"/>
              <a:t>-&gt;</a:t>
            </a:r>
            <a:r>
              <a:rPr lang="es-MX" dirty="0" err="1" smtClean="0"/>
              <a:t>passwd</a:t>
            </a:r>
            <a:r>
              <a:rPr lang="es-MX" dirty="0" smtClean="0"/>
              <a:t> </a:t>
            </a:r>
            <a:r>
              <a:rPr lang="es-MX" dirty="0"/>
              <a:t>!= </a:t>
            </a:r>
            <a:r>
              <a:rPr lang="es-MX" dirty="0" err="1"/>
              <a:t>user.loginId</a:t>
            </a:r>
            <a:endParaRPr lang="es-MX" dirty="0"/>
          </a:p>
          <a:p>
            <a:r>
              <a:rPr lang="es-MX" dirty="0" smtClean="0"/>
              <a:t>	}</a:t>
            </a:r>
            <a:endParaRPr lang="es-MX" dirty="0"/>
          </a:p>
          <a:p>
            <a:r>
              <a:rPr lang="es-MX" dirty="0" smtClean="0"/>
              <a:t>	</a:t>
            </a:r>
            <a:r>
              <a:rPr lang="es-MX" dirty="0" err="1" smtClean="0"/>
              <a:t>homepage</a:t>
            </a:r>
            <a:r>
              <a:rPr lang="es-MX" dirty="0" smtClean="0"/>
              <a:t> </a:t>
            </a:r>
            <a:r>
              <a:rPr lang="es-MX" dirty="0"/>
              <a:t>url: true, </a:t>
            </a:r>
            <a:r>
              <a:rPr lang="es-MX" dirty="0" err="1"/>
              <a:t>nullable</a:t>
            </a:r>
            <a:r>
              <a:rPr lang="es-MX" dirty="0"/>
              <a:t>: true</a:t>
            </a:r>
          </a:p>
          <a:p>
            <a:r>
              <a:rPr lang="es-MX" dirty="0"/>
              <a:t>}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214312" y="3414713"/>
            <a:ext cx="8746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El primer parámetro es el valor que el usuario intento poner en el campo y el segundo (si es que se ingresa uno) referencia a la instancia de la clase dominio misma. Al final se debe regresar true si el valor ingresado es valido para ese campo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57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676698" y="266006"/>
            <a:ext cx="6467302" cy="277000"/>
            <a:chOff x="2676698" y="266006"/>
            <a:chExt cx="6467302" cy="277000"/>
          </a:xfrm>
        </p:grpSpPr>
        <p:sp>
          <p:nvSpPr>
            <p:cNvPr id="5" name="Rectángulo 4"/>
            <p:cNvSpPr/>
            <p:nvPr/>
          </p:nvSpPr>
          <p:spPr>
            <a:xfrm>
              <a:off x="2676698" y="266006"/>
              <a:ext cx="6467302" cy="2770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76698" y="266006"/>
              <a:ext cx="628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Desarrollo web con </a:t>
              </a:r>
              <a:r>
                <a:rPr lang="es-MX" sz="1200" dirty="0" err="1">
                  <a:solidFill>
                    <a:schemeClr val="bg1"/>
                  </a:solidFill>
                  <a:latin typeface="Montserrat" panose="00000500000000000000" pitchFamily="50" charset="0"/>
                </a:rPr>
                <a:t>grails</a:t>
              </a:r>
              <a:r>
                <a:rPr lang="es-MX" sz="12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 avanzado</a:t>
              </a: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628650" y="991673"/>
            <a:ext cx="3400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>
                <a:latin typeface="Georgia" panose="02040502050405020303" pitchFamily="18" charset="0"/>
              </a:rPr>
              <a:t>Pruebas (</a:t>
            </a:r>
            <a:r>
              <a:rPr lang="es-MX" sz="3200" dirty="0" err="1" smtClean="0">
                <a:latin typeface="Georgia" panose="02040502050405020303" pitchFamily="18" charset="0"/>
              </a:rPr>
              <a:t>Testing</a:t>
            </a:r>
            <a:r>
              <a:rPr lang="es-MX" sz="3200" dirty="0" smtClean="0">
                <a:latin typeface="Georgia" panose="02040502050405020303" pitchFamily="18" charset="0"/>
              </a:rPr>
              <a:t>)</a:t>
            </a:r>
            <a:endParaRPr lang="es-MX" sz="3200" dirty="0">
              <a:latin typeface="Georgia" panose="02040502050405020303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081" y="2472318"/>
            <a:ext cx="1638529" cy="305795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15910" y="2985631"/>
            <a:ext cx="1048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Las fases de prueba se ejecutan en este orden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2812980" y="2352179"/>
            <a:ext cx="6148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Casos de prueba completamente aislados. Sin base de datos, sin ambiente </a:t>
            </a:r>
            <a:r>
              <a:rPr lang="es-MX" dirty="0" err="1" smtClean="0"/>
              <a:t>Grails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2836279" y="3200037"/>
            <a:ext cx="6148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Une todo el ambiente </a:t>
            </a:r>
            <a:r>
              <a:rPr lang="es-MX" dirty="0" err="1" smtClean="0"/>
              <a:t>Grails</a:t>
            </a:r>
            <a:r>
              <a:rPr lang="es-MX" dirty="0" smtClean="0"/>
              <a:t> y permite que GORM interactúe con la base de datos real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809234" y="4046005"/>
            <a:ext cx="6148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La aplicación se arranca en un contenedor </a:t>
            </a:r>
            <a:r>
              <a:rPr lang="es-MX" dirty="0" err="1" smtClean="0"/>
              <a:t>servlet</a:t>
            </a:r>
            <a:r>
              <a:rPr lang="es-MX" dirty="0" smtClean="0"/>
              <a:t> y los casos de prueba interactúan con el a través de HTTP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802610" y="4807683"/>
            <a:ext cx="6148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Fase raramente utilizada, en esta se prueban scripts y comúnmente no se realiza ninguna clase de configuración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664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2570</TotalTime>
  <Words>2155</Words>
  <Application>Microsoft Office PowerPoint</Application>
  <PresentationFormat>Presentación en pantalla (4:3)</PresentationFormat>
  <Paragraphs>392</Paragraphs>
  <Slides>47</Slides>
  <Notes>47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47</vt:i4>
      </vt:variant>
    </vt:vector>
  </HeadingPairs>
  <TitlesOfParts>
    <vt:vector size="56" baseType="lpstr">
      <vt:lpstr>Arial</vt:lpstr>
      <vt:lpstr>Calibri</vt:lpstr>
      <vt:lpstr>Calibri Light</vt:lpstr>
      <vt:lpstr>Courier</vt:lpstr>
      <vt:lpstr>Georgia</vt:lpstr>
      <vt:lpstr>Montserrat</vt:lpstr>
      <vt:lpstr>Tema de Office</vt:lpstr>
      <vt:lpstr>1_Diseño personalizado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kmartinez</dc:creator>
  <cp:lastModifiedBy>Sergio Proa</cp:lastModifiedBy>
  <cp:revision>96</cp:revision>
  <cp:lastPrinted>2022-12-05T14:39:11Z</cp:lastPrinted>
  <dcterms:created xsi:type="dcterms:W3CDTF">2022-10-06T18:14:44Z</dcterms:created>
  <dcterms:modified xsi:type="dcterms:W3CDTF">2022-12-06T20:42:05Z</dcterms:modified>
</cp:coreProperties>
</file>