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7" r:id="rId4"/>
    <p:sldId id="262" r:id="rId5"/>
    <p:sldId id="263" r:id="rId6"/>
    <p:sldId id="260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5D52"/>
    <a:srgbClr val="7A6A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82"/>
    <p:restoredTop sz="94676"/>
  </p:normalViewPr>
  <p:slideViewPr>
    <p:cSldViewPr snapToGrid="0" snapToObjects="1">
      <p:cViewPr varScale="1">
        <p:scale>
          <a:sx n="88" d="100"/>
          <a:sy n="88" d="100"/>
        </p:scale>
        <p:origin x="200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5631A-5C48-2343-8507-E87D3A5F7287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C89826-C49D-554C-B31F-22625A6D2B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1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4A4B-F384-594A-AD96-997DA14452E5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4253-FCE8-734D-90BC-A591BD0356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1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4A4B-F384-594A-AD96-997DA14452E5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4253-FCE8-734D-90BC-A591BD0356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2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4A4B-F384-594A-AD96-997DA14452E5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4253-FCE8-734D-90BC-A591BD0356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5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4A4B-F384-594A-AD96-997DA14452E5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4253-FCE8-734D-90BC-A591BD0356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4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4A4B-F384-594A-AD96-997DA14452E5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4253-FCE8-734D-90BC-A591BD0356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6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4A4B-F384-594A-AD96-997DA14452E5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4253-FCE8-734D-90BC-A591BD0356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45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4A4B-F384-594A-AD96-997DA14452E5}" type="datetimeFigureOut">
              <a:rPr lang="en-US" smtClean="0"/>
              <a:t>2/20/20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4253-FCE8-734D-90BC-A591BD0356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2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4A4B-F384-594A-AD96-997DA14452E5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4253-FCE8-734D-90BC-A591BD0356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6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4A4B-F384-594A-AD96-997DA14452E5}" type="datetimeFigureOut">
              <a:rPr lang="en-US" smtClean="0"/>
              <a:t>2/20/20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4253-FCE8-734D-90BC-A591BD0356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0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4A4B-F384-594A-AD96-997DA14452E5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4253-FCE8-734D-90BC-A591BD0356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6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4A4B-F384-594A-AD96-997DA14452E5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4253-FCE8-734D-90BC-A591BD0356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7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5D5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14A4B-F384-594A-AD96-997DA14452E5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C4253-FCE8-734D-90BC-A591BD0356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1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s/downloa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share.io/stackups/expressjs-vs-flask-vs-ph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wilio.com/docs/usage/tutorials/how-to-set-up-your-node-js-and-express-development-environment#install-ngrok-for-local-development" TargetMode="External"/><Relationship Id="rId2" Type="http://schemas.openxmlformats.org/officeDocument/2006/relationships/hyperlink" Target="https://expressjs.com/en/advanced/best-practice-performanc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share.io/stackups/expressjs-vs-flask-vs-php" TargetMode="External"/><Relationship Id="rId4" Type="http://schemas.openxmlformats.org/officeDocument/2006/relationships/hyperlink" Target="https://pugjs.org/api/getting-starte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4AC6C68-F125-48AD-A5B4-89AD5E797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4C0E5DA-5624-49BC-AC1E-30229AA5B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05709" y="682754"/>
            <a:ext cx="5492493" cy="5492493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5E157ED-E992-43F3-9A84-96C30A5C4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301542" y="3567390"/>
            <a:ext cx="2311806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0812" y="1533463"/>
            <a:ext cx="4101152" cy="3514294"/>
          </a:xfrm>
        </p:spPr>
        <p:txBody>
          <a:bodyPr anchor="ctr">
            <a:normAutofit/>
          </a:bodyPr>
          <a:lstStyle/>
          <a:p>
            <a:pPr algn="l"/>
            <a:r>
              <a:rPr lang="en-US" sz="8000"/>
              <a:t>Node - Express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3305" y="2569757"/>
            <a:ext cx="3988244" cy="1441706"/>
          </a:xfrm>
        </p:spPr>
        <p:txBody>
          <a:bodyPr anchor="ctr">
            <a:normAutofit/>
          </a:bodyPr>
          <a:lstStyle/>
          <a:p>
            <a:pPr algn="l"/>
            <a:r>
              <a:rPr lang="en-US" sz="3200"/>
              <a:t>por Adrian Naranjo y Sergio Redondo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EFD253A-9BCA-430B-979A-AA2F8445D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360" y="3024171"/>
            <a:ext cx="435428" cy="435428"/>
          </a:xfrm>
          <a:prstGeom prst="ellipse">
            <a:avLst/>
          </a:prstGeom>
          <a:solidFill>
            <a:schemeClr val="tx1">
              <a:lumMod val="50000"/>
              <a:lumOff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6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4100"/>
              <a:t>Requerimientos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C34CAAE-1741-FC49-875D-65DEC5B12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400"/>
              <a:t>Instalación de NODE y NPM</a:t>
            </a:r>
          </a:p>
          <a:p>
            <a:pPr lvl="1"/>
            <a:r>
              <a:rPr lang="es-ES" dirty="0">
                <a:hlinkClick r:id="rId2"/>
              </a:rPr>
              <a:t>Enlace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5806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45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Instalación Node - Express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44" b="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7384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45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Instalación Node - Express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44" b="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  <p:pic>
        <p:nvPicPr>
          <p:cNvPr id="6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b="2393"/>
          <a:stretch/>
        </p:blipFill>
        <p:spPr>
          <a:xfrm>
            <a:off x="941082" y="1012877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78141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45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Instalación Node - Express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44" b="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665"/>
          <a:stretch/>
        </p:blipFill>
        <p:spPr>
          <a:xfrm>
            <a:off x="941082" y="942538"/>
            <a:ext cx="7198391" cy="480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80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0" y="4760132"/>
            <a:ext cx="5093596" cy="1777829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4000"/>
              <a:t>Instalación Node – Express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235" y="4767263"/>
            <a:ext cx="2997542" cy="177006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" y="37675"/>
            <a:ext cx="12192012" cy="40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069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D98D1C-F2EB-49D5-899B-086F7E26F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59849" y="-479"/>
            <a:ext cx="9132151" cy="6858478"/>
          </a:xfrm>
          <a:custGeom>
            <a:avLst/>
            <a:gdLst>
              <a:gd name="connsiteX0" fmla="*/ 5955776 w 9132151"/>
              <a:gd name="connsiteY0" fmla="*/ 0 h 6858478"/>
              <a:gd name="connsiteX1" fmla="*/ 5950199 w 9132151"/>
              <a:gd name="connsiteY1" fmla="*/ 0 h 6858478"/>
              <a:gd name="connsiteX2" fmla="*/ 4883971 w 9132151"/>
              <a:gd name="connsiteY2" fmla="*/ 0 h 6858478"/>
              <a:gd name="connsiteX3" fmla="*/ 0 w 9132151"/>
              <a:gd name="connsiteY3" fmla="*/ 0 h 6858478"/>
              <a:gd name="connsiteX4" fmla="*/ 0 w 9132151"/>
              <a:gd name="connsiteY4" fmla="*/ 6857916 h 6858478"/>
              <a:gd name="connsiteX5" fmla="*/ 1707856 w 9132151"/>
              <a:gd name="connsiteY5" fmla="*/ 6857916 h 6858478"/>
              <a:gd name="connsiteX6" fmla="*/ 1707596 w 9132151"/>
              <a:gd name="connsiteY6" fmla="*/ 6858478 h 6858478"/>
              <a:gd name="connsiteX7" fmla="*/ 9132151 w 9132151"/>
              <a:gd name="connsiteY7" fmla="*/ 6858478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32151" h="6858478">
                <a:moveTo>
                  <a:pt x="5955776" y="0"/>
                </a:moveTo>
                <a:lnTo>
                  <a:pt x="5950199" y="0"/>
                </a:lnTo>
                <a:lnTo>
                  <a:pt x="4883971" y="0"/>
                </a:lnTo>
                <a:lnTo>
                  <a:pt x="0" y="0"/>
                </a:lnTo>
                <a:lnTo>
                  <a:pt x="0" y="6857916"/>
                </a:lnTo>
                <a:lnTo>
                  <a:pt x="1707856" y="6857916"/>
                </a:lnTo>
                <a:lnTo>
                  <a:pt x="1707596" y="6858478"/>
                </a:lnTo>
                <a:lnTo>
                  <a:pt x="9132151" y="6858478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B4CA2D6-8008-4CEE-8D65-E6BE5477F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69312" y="-3325"/>
            <a:ext cx="8722688" cy="6861324"/>
          </a:xfrm>
          <a:custGeom>
            <a:avLst/>
            <a:gdLst>
              <a:gd name="connsiteX0" fmla="*/ 5560897 w 8722688"/>
              <a:gd name="connsiteY0" fmla="*/ 0 h 6861324"/>
              <a:gd name="connsiteX1" fmla="*/ 5555346 w 8722688"/>
              <a:gd name="connsiteY1" fmla="*/ 0 h 6861324"/>
              <a:gd name="connsiteX2" fmla="*/ 4494013 w 8722688"/>
              <a:gd name="connsiteY2" fmla="*/ 0 h 6861324"/>
              <a:gd name="connsiteX3" fmla="*/ 681726 w 8722688"/>
              <a:gd name="connsiteY3" fmla="*/ 0 h 6861324"/>
              <a:gd name="connsiteX4" fmla="*/ 681726 w 8722688"/>
              <a:gd name="connsiteY4" fmla="*/ 479 h 6861324"/>
              <a:gd name="connsiteX5" fmla="*/ 0 w 8722688"/>
              <a:gd name="connsiteY5" fmla="*/ 479 h 6861324"/>
              <a:gd name="connsiteX6" fmla="*/ 0 w 8722688"/>
              <a:gd name="connsiteY6" fmla="*/ 6861324 h 6861324"/>
              <a:gd name="connsiteX7" fmla="*/ 2429574 w 8722688"/>
              <a:gd name="connsiteY7" fmla="*/ 6861324 h 6861324"/>
              <a:gd name="connsiteX8" fmla="*/ 2429574 w 8722688"/>
              <a:gd name="connsiteY8" fmla="*/ 6861323 h 6861324"/>
              <a:gd name="connsiteX9" fmla="*/ 8368134 w 8722688"/>
              <a:gd name="connsiteY9" fmla="*/ 6861323 h 6861324"/>
              <a:gd name="connsiteX10" fmla="*/ 8366822 w 8722688"/>
              <a:gd name="connsiteY10" fmla="*/ 6858478 h 6861324"/>
              <a:gd name="connsiteX11" fmla="*/ 8722688 w 8722688"/>
              <a:gd name="connsiteY11" fmla="*/ 6858478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22688" h="6861324">
                <a:moveTo>
                  <a:pt x="5560897" y="0"/>
                </a:moveTo>
                <a:lnTo>
                  <a:pt x="5555346" y="0"/>
                </a:lnTo>
                <a:lnTo>
                  <a:pt x="4494013" y="0"/>
                </a:lnTo>
                <a:lnTo>
                  <a:pt x="681726" y="0"/>
                </a:lnTo>
                <a:lnTo>
                  <a:pt x="681726" y="479"/>
                </a:lnTo>
                <a:lnTo>
                  <a:pt x="0" y="479"/>
                </a:lnTo>
                <a:lnTo>
                  <a:pt x="0" y="6861324"/>
                </a:lnTo>
                <a:lnTo>
                  <a:pt x="2429574" y="6861324"/>
                </a:lnTo>
                <a:lnTo>
                  <a:pt x="2429574" y="6861323"/>
                </a:lnTo>
                <a:lnTo>
                  <a:pt x="8368134" y="6861323"/>
                </a:lnTo>
                <a:lnTo>
                  <a:pt x="8366822" y="6858478"/>
                </a:lnTo>
                <a:lnTo>
                  <a:pt x="8722688" y="6858478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704850"/>
            <a:ext cx="3751697" cy="2978150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Diferencias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9600" y="2193925"/>
            <a:ext cx="5232400" cy="4845050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400" u="sng" dirty="0"/>
              <a:t>Virtual </a:t>
            </a:r>
            <a:r>
              <a:rPr lang="en-US" sz="2400" u="sng" dirty="0" err="1"/>
              <a:t>enviroment</a:t>
            </a:r>
            <a:endParaRPr lang="en-US" sz="2400" u="sng" dirty="0"/>
          </a:p>
          <a:p>
            <a:pPr lvl="1"/>
            <a:r>
              <a:rPr lang="en-US" sz="1800" dirty="0"/>
              <a:t>Express -&gt; </a:t>
            </a:r>
            <a:r>
              <a:rPr lang="en-US" sz="1800" dirty="0" err="1"/>
              <a:t>Package.json</a:t>
            </a:r>
            <a:r>
              <a:rPr lang="en-US" sz="1800" dirty="0"/>
              <a:t> </a:t>
            </a:r>
          </a:p>
          <a:p>
            <a:pPr lvl="1"/>
            <a:r>
              <a:rPr lang="es-ES" sz="1800" dirty="0" err="1"/>
              <a:t>Flask</a:t>
            </a:r>
            <a:r>
              <a:rPr lang="es-ES" sz="1800" dirty="0"/>
              <a:t> -&gt; Virtual </a:t>
            </a:r>
            <a:r>
              <a:rPr lang="es-ES" sz="1800" dirty="0" err="1"/>
              <a:t>enviroment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400" u="sng" dirty="0" err="1"/>
              <a:t>Puertos</a:t>
            </a:r>
            <a:endParaRPr lang="en-US" sz="2400" u="sng" dirty="0"/>
          </a:p>
          <a:p>
            <a:pPr lvl="1"/>
            <a:r>
              <a:rPr lang="en-US" sz="1800" dirty="0"/>
              <a:t>Express por variable de </a:t>
            </a:r>
            <a:r>
              <a:rPr lang="en-US" sz="1800" dirty="0" err="1"/>
              <a:t>entorno</a:t>
            </a:r>
            <a:endParaRPr lang="en-US" sz="1800" dirty="0"/>
          </a:p>
          <a:p>
            <a:pPr lvl="2"/>
            <a:r>
              <a:rPr lang="en-US" sz="1800" dirty="0">
                <a:highlight>
                  <a:srgbClr val="000000"/>
                </a:highlight>
              </a:rPr>
              <a:t>export PORT=8000 (mac) || SET PORT=8000 (windows)</a:t>
            </a:r>
          </a:p>
          <a:p>
            <a:pPr lvl="2"/>
            <a:r>
              <a:rPr lang="es-ES" sz="1800" dirty="0"/>
              <a:t>Comando </a:t>
            </a:r>
            <a:r>
              <a:rPr lang="es-ES" sz="1800" dirty="0"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PORT=8000 </a:t>
            </a:r>
            <a:r>
              <a:rPr lang="es-ES" sz="1800" dirty="0" err="1"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s-ES" sz="1800" dirty="0"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dirty="0" err="1"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app.js</a:t>
            </a:r>
            <a:endParaRPr lang="en-US" sz="1800" dirty="0"/>
          </a:p>
          <a:p>
            <a:pPr lvl="2"/>
            <a:r>
              <a:rPr lang="en-US" sz="1800" dirty="0" err="1"/>
              <a:t>process.env.PORT</a:t>
            </a:r>
            <a:r>
              <a:rPr lang="en-US" sz="1800" dirty="0"/>
              <a:t> para acceder a </a:t>
            </a:r>
            <a:r>
              <a:rPr lang="en-US" sz="1800" dirty="0" err="1"/>
              <a:t>esa</a:t>
            </a:r>
            <a:r>
              <a:rPr lang="en-US" sz="1800" dirty="0"/>
              <a:t> variable</a:t>
            </a:r>
          </a:p>
          <a:p>
            <a:pPr lvl="1"/>
            <a:r>
              <a:rPr lang="en-US" sz="1800" dirty="0"/>
              <a:t>flask - </a:t>
            </a:r>
            <a:r>
              <a:rPr lang="es-ES" sz="1800" dirty="0"/>
              <a:t>run --</a:t>
            </a:r>
            <a:r>
              <a:rPr lang="es-ES" sz="1800" dirty="0" err="1"/>
              <a:t>port</a:t>
            </a:r>
            <a:r>
              <a:rPr lang="es-ES" sz="1800" dirty="0"/>
              <a:t> 7000</a:t>
            </a:r>
            <a:r>
              <a:rPr lang="en-GB" sz="1800" dirty="0"/>
              <a:t>  o por env</a:t>
            </a:r>
          </a:p>
          <a:p>
            <a:pPr marL="457200" lvl="1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2200" u="sng" dirty="0" err="1"/>
              <a:t>Lenguajes</a:t>
            </a:r>
            <a:endParaRPr lang="en-GB" sz="2200" u="sng" dirty="0"/>
          </a:p>
          <a:p>
            <a:pPr lvl="1"/>
            <a:r>
              <a:rPr lang="en-GB" sz="1800" dirty="0"/>
              <a:t>Express -&gt; JS -&gt; no </a:t>
            </a:r>
            <a:r>
              <a:rPr lang="en-GB" sz="1800" dirty="0" err="1"/>
              <a:t>tipado</a:t>
            </a:r>
            <a:endParaRPr lang="en-GB" sz="1800" dirty="0"/>
          </a:p>
          <a:p>
            <a:pPr lvl="1"/>
            <a:r>
              <a:rPr lang="en-GB" sz="1800" dirty="0"/>
              <a:t>Flask -&gt; Python -&gt; </a:t>
            </a:r>
            <a:r>
              <a:rPr lang="en-GB" sz="1800" dirty="0" err="1"/>
              <a:t>tipado</a:t>
            </a:r>
            <a:endParaRPr lang="en-GB" sz="1800" dirty="0"/>
          </a:p>
          <a:p>
            <a:pPr marL="0" indent="0">
              <a:buNone/>
            </a:pPr>
            <a:endParaRPr lang="en-GB" sz="1800" dirty="0">
              <a:hlinkClick r:id="rId2"/>
            </a:endParaRPr>
          </a:p>
          <a:p>
            <a:pPr marL="0" indent="0">
              <a:buNone/>
            </a:pPr>
            <a:endParaRPr lang="en-GB" sz="1800" dirty="0">
              <a:hlinkClick r:id="rId2"/>
            </a:endParaRPr>
          </a:p>
          <a:p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98989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704850"/>
            <a:ext cx="3785616" cy="2978150"/>
          </a:xfrm>
        </p:spPr>
        <p:txBody>
          <a:bodyPr anchor="b">
            <a:normAutofit/>
          </a:bodyPr>
          <a:lstStyle/>
          <a:p>
            <a:r>
              <a:rPr lang="en-US" dirty="0" err="1"/>
              <a:t>Contenido</a:t>
            </a:r>
            <a:r>
              <a:rPr lang="en-US" dirty="0"/>
              <a:t> extra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8850" y="704850"/>
            <a:ext cx="5314950" cy="5251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100" dirty="0" err="1">
                <a:solidFill>
                  <a:schemeClr val="bg1"/>
                </a:solidFill>
              </a:rPr>
              <a:t>Buenas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prácticas</a:t>
            </a:r>
            <a:r>
              <a:rPr lang="en-US" sz="2100" dirty="0">
                <a:solidFill>
                  <a:schemeClr val="bg1"/>
                </a:solidFill>
              </a:rPr>
              <a:t> -&gt; </a:t>
            </a:r>
            <a:r>
              <a:rPr lang="en-US" sz="2100" dirty="0">
                <a:solidFill>
                  <a:schemeClr val="bg1"/>
                </a:solidFill>
                <a:hlinkClick r:id="rId2"/>
              </a:rPr>
              <a:t>Enlace</a:t>
            </a:r>
            <a:endParaRPr lang="en-US" sz="21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1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100" dirty="0" err="1">
                <a:solidFill>
                  <a:schemeClr val="bg1"/>
                </a:solidFill>
              </a:rPr>
              <a:t>Lanzar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servidor</a:t>
            </a:r>
            <a:r>
              <a:rPr lang="en-US" sz="2100" dirty="0">
                <a:solidFill>
                  <a:schemeClr val="bg1"/>
                </a:solidFill>
              </a:rPr>
              <a:t> local para internet -&gt; </a:t>
            </a:r>
            <a:r>
              <a:rPr lang="en-US" sz="2100" dirty="0">
                <a:solidFill>
                  <a:schemeClr val="bg1"/>
                </a:solidFill>
                <a:hlinkClick r:id="rId3"/>
              </a:rPr>
              <a:t>Enlace</a:t>
            </a:r>
            <a:endParaRPr lang="en-US" sz="21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1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100" dirty="0" err="1">
                <a:solidFill>
                  <a:schemeClr val="bg1"/>
                </a:solidFill>
              </a:rPr>
              <a:t>Creación</a:t>
            </a:r>
            <a:r>
              <a:rPr lang="en-US" sz="2100" dirty="0">
                <a:solidFill>
                  <a:schemeClr val="bg1"/>
                </a:solidFill>
              </a:rPr>
              <a:t> de motor de </a:t>
            </a:r>
            <a:r>
              <a:rPr lang="en-US" sz="2100" dirty="0" err="1">
                <a:solidFill>
                  <a:schemeClr val="bg1"/>
                </a:solidFill>
              </a:rPr>
              <a:t>plantillas</a:t>
            </a:r>
            <a:r>
              <a:rPr lang="en-US" sz="2100" dirty="0">
                <a:solidFill>
                  <a:schemeClr val="bg1"/>
                </a:solidFill>
              </a:rPr>
              <a:t> -&gt; </a:t>
            </a:r>
            <a:r>
              <a:rPr lang="en-US" sz="2100" dirty="0">
                <a:solidFill>
                  <a:schemeClr val="bg1"/>
                </a:solidFill>
                <a:hlinkClick r:id="rId4"/>
              </a:rPr>
              <a:t>Enlace</a:t>
            </a:r>
            <a:endParaRPr lang="en-US" sz="21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1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100" dirty="0">
                <a:solidFill>
                  <a:schemeClr val="bg1"/>
                </a:solidFill>
              </a:rPr>
              <a:t>Enlace </a:t>
            </a:r>
            <a:r>
              <a:rPr lang="en-GB" sz="2100" dirty="0" err="1">
                <a:solidFill>
                  <a:schemeClr val="bg1"/>
                </a:solidFill>
              </a:rPr>
              <a:t>comparativas</a:t>
            </a:r>
            <a:r>
              <a:rPr lang="en-GB" sz="2100" dirty="0">
                <a:solidFill>
                  <a:schemeClr val="bg1"/>
                </a:solidFill>
              </a:rPr>
              <a:t> Express – Flask – PHP -&gt; </a:t>
            </a:r>
            <a:r>
              <a:rPr lang="en-GB" sz="2100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Enlace</a:t>
            </a:r>
            <a:endParaRPr lang="en-GB" sz="21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1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100" dirty="0">
              <a:solidFill>
                <a:schemeClr val="bg1"/>
              </a:solidFill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234951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Macintosh PowerPoint</Application>
  <PresentationFormat>Panorámica</PresentationFormat>
  <Paragraphs>34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Node - Express</vt:lpstr>
      <vt:lpstr>Requerimientos</vt:lpstr>
      <vt:lpstr>Instalación Node - Express</vt:lpstr>
      <vt:lpstr>Instalación Node - Express</vt:lpstr>
      <vt:lpstr>Instalación Node - Express</vt:lpstr>
      <vt:lpstr>Instalación Node – Express</vt:lpstr>
      <vt:lpstr>Diferencias</vt:lpstr>
      <vt:lpstr>Contenido extra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- Express</dc:title>
  <dc:creator>Adrian Naranjo Sanchez</dc:creator>
  <cp:lastModifiedBy>Adrian Naranjo Sanchez</cp:lastModifiedBy>
  <cp:revision>1</cp:revision>
  <dcterms:created xsi:type="dcterms:W3CDTF">2020-02-20T10:20:20Z</dcterms:created>
  <dcterms:modified xsi:type="dcterms:W3CDTF">2020-02-20T10:20:26Z</dcterms:modified>
</cp:coreProperties>
</file>