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2"/>
  </p:notesMasterIdLst>
  <p:sldIdLst>
    <p:sldId id="300" r:id="rId2"/>
    <p:sldId id="728" r:id="rId3"/>
    <p:sldId id="259" r:id="rId4"/>
    <p:sldId id="782" r:id="rId5"/>
    <p:sldId id="870" r:id="rId6"/>
    <p:sldId id="877" r:id="rId7"/>
    <p:sldId id="819" r:id="rId8"/>
    <p:sldId id="752" r:id="rId9"/>
    <p:sldId id="796" r:id="rId10"/>
    <p:sldId id="882" r:id="rId11"/>
    <p:sldId id="841" r:id="rId12"/>
    <p:sldId id="883" r:id="rId13"/>
    <p:sldId id="879" r:id="rId14"/>
    <p:sldId id="878" r:id="rId15"/>
    <p:sldId id="840" r:id="rId16"/>
    <p:sldId id="880" r:id="rId17"/>
    <p:sldId id="881" r:id="rId18"/>
    <p:sldId id="822" r:id="rId19"/>
    <p:sldId id="843" r:id="rId20"/>
    <p:sldId id="844" r:id="rId21"/>
    <p:sldId id="845" r:id="rId22"/>
    <p:sldId id="842" r:id="rId23"/>
    <p:sldId id="846" r:id="rId24"/>
    <p:sldId id="847" r:id="rId25"/>
    <p:sldId id="849" r:id="rId26"/>
    <p:sldId id="850" r:id="rId27"/>
    <p:sldId id="848" r:id="rId28"/>
    <p:sldId id="852" r:id="rId29"/>
    <p:sldId id="884" r:id="rId30"/>
    <p:sldId id="885" r:id="rId31"/>
    <p:sldId id="853" r:id="rId32"/>
    <p:sldId id="851" r:id="rId33"/>
    <p:sldId id="886" r:id="rId34"/>
    <p:sldId id="854" r:id="rId35"/>
    <p:sldId id="869" r:id="rId36"/>
    <p:sldId id="871" r:id="rId37"/>
    <p:sldId id="859" r:id="rId38"/>
    <p:sldId id="873" r:id="rId39"/>
    <p:sldId id="874" r:id="rId40"/>
    <p:sldId id="862" r:id="rId41"/>
    <p:sldId id="876" r:id="rId42"/>
    <p:sldId id="864" r:id="rId43"/>
    <p:sldId id="865" r:id="rId44"/>
    <p:sldId id="900" r:id="rId45"/>
    <p:sldId id="866" r:id="rId46"/>
    <p:sldId id="901" r:id="rId47"/>
    <p:sldId id="867" r:id="rId48"/>
    <p:sldId id="902" r:id="rId49"/>
    <p:sldId id="903" r:id="rId50"/>
    <p:sldId id="759" r:id="rId51"/>
  </p:sldIdLst>
  <p:sldSz cx="9144000" cy="5143500" type="screen16x9"/>
  <p:notesSz cx="6858000" cy="9144000"/>
  <p:embeddedFontLst>
    <p:embeddedFont>
      <p:font typeface="Arial Narrow" panose="020B0604020202020204" pitchFamily="34" charset="0"/>
      <p:regular r:id="rId53"/>
      <p:bold r:id="rId54"/>
      <p:italic r:id="rId55"/>
      <p:boldItalic r:id="rId56"/>
    </p:embeddedFont>
    <p:embeddedFont>
      <p:font typeface="Arvo" panose="02000000000000000000" pitchFamily="2" charset="77"/>
      <p:regular r:id="rId57"/>
      <p:bold r:id="rId58"/>
      <p:italic r:id="rId59"/>
      <p:boldItalic r:id="rId60"/>
    </p:embeddedFont>
    <p:embeddedFont>
      <p:font typeface="Calibri" panose="020F0502020204030204" pitchFamily="34" charset="0"/>
      <p:regular r:id="rId61"/>
      <p:bold r:id="rId62"/>
      <p:italic r:id="rId63"/>
      <p:boldItalic r:id="rId64"/>
    </p:embeddedFont>
    <p:embeddedFont>
      <p:font typeface="Dosis" pitchFamily="2" charset="77"/>
      <p:regular r:id="rId65"/>
      <p:bold r:id="rId66"/>
    </p:embeddedFont>
    <p:embeddedFont>
      <p:font typeface="Open Sans" panose="020B0606030504020204" pitchFamily="34" charset="0"/>
      <p:regular r:id="rId67"/>
      <p:bold r:id="rId68"/>
      <p:italic r:id="rId69"/>
      <p:boldItalic r:id="rId70"/>
    </p:embeddedFont>
    <p:embeddedFont>
      <p:font typeface="Roboto Condensed" panose="020F0502020204030204" pitchFamily="34" charset="0"/>
      <p:regular r:id="rId71"/>
      <p:bold r:id="rId72"/>
      <p:italic r:id="rId73"/>
      <p:boldItalic r:id="rId74"/>
    </p:embeddedFont>
    <p:embeddedFont>
      <p:font typeface="Roboto Condensed Light" panose="020F0302020204030204" pitchFamily="34" charset="0"/>
      <p:regular r:id="rId75"/>
      <p:bold r:id="rId76"/>
      <p:italic r:id="rId77"/>
      <p:boldItalic r:id="rId78"/>
    </p:embeddedFont>
    <p:embeddedFont>
      <p:font typeface="Tahoma" panose="020B0604030504040204" pitchFamily="34"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A7A87A9F-C8F2-F34E-A184-5F34C28E17AC}">
          <p14:sldIdLst>
            <p14:sldId id="300"/>
            <p14:sldId id="728"/>
            <p14:sldId id="259"/>
            <p14:sldId id="782"/>
            <p14:sldId id="870"/>
            <p14:sldId id="877"/>
            <p14:sldId id="819"/>
            <p14:sldId id="752"/>
            <p14:sldId id="796"/>
            <p14:sldId id="882"/>
            <p14:sldId id="841"/>
            <p14:sldId id="883"/>
            <p14:sldId id="879"/>
            <p14:sldId id="878"/>
            <p14:sldId id="840"/>
            <p14:sldId id="880"/>
            <p14:sldId id="881"/>
            <p14:sldId id="822"/>
            <p14:sldId id="843"/>
            <p14:sldId id="844"/>
            <p14:sldId id="845"/>
            <p14:sldId id="842"/>
            <p14:sldId id="846"/>
            <p14:sldId id="847"/>
            <p14:sldId id="849"/>
            <p14:sldId id="850"/>
            <p14:sldId id="848"/>
            <p14:sldId id="852"/>
            <p14:sldId id="884"/>
            <p14:sldId id="885"/>
            <p14:sldId id="853"/>
            <p14:sldId id="851"/>
            <p14:sldId id="886"/>
            <p14:sldId id="854"/>
            <p14:sldId id="869"/>
            <p14:sldId id="871"/>
            <p14:sldId id="859"/>
            <p14:sldId id="873"/>
            <p14:sldId id="874"/>
            <p14:sldId id="862"/>
            <p14:sldId id="876"/>
            <p14:sldId id="864"/>
            <p14:sldId id="865"/>
            <p14:sldId id="900"/>
            <p14:sldId id="866"/>
            <p14:sldId id="901"/>
            <p14:sldId id="867"/>
            <p14:sldId id="902"/>
            <p14:sldId id="903"/>
            <p14:sldId id="759"/>
          </p14:sldIdLst>
        </p14:section>
        <p14:section name="Sección sin título" id="{C8B29A04-41D3-4343-B07B-C76CA136E325}">
          <p14:sldIdLst/>
        </p14:section>
      </p14:sectionLst>
    </p:ext>
    <p:ext uri="{EFAFB233-063F-42B5-8137-9DF3F51BA10A}">
      <p15:sldGuideLst xmlns:p15="http://schemas.microsoft.com/office/powerpoint/2012/main">
        <p15:guide id="1" orient="horz" pos="985" userDrawn="1">
          <p15:clr>
            <a:srgbClr val="A4A3A4"/>
          </p15:clr>
        </p15:guide>
        <p15:guide id="2" pos="25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D6"/>
    <a:srgbClr val="FF7E79"/>
    <a:srgbClr val="F8C080"/>
    <a:srgbClr val="FF9300"/>
    <a:srgbClr val="D883FF"/>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99"/>
    <p:restoredTop sz="88129"/>
  </p:normalViewPr>
  <p:slideViewPr>
    <p:cSldViewPr snapToGrid="0" snapToObjects="1">
      <p:cViewPr varScale="1">
        <p:scale>
          <a:sx n="105" d="100"/>
          <a:sy n="105" d="100"/>
        </p:scale>
        <p:origin x="328" y="176"/>
      </p:cViewPr>
      <p:guideLst>
        <p:guide orient="horz" pos="985"/>
        <p:guide pos="254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4.xml"/><Relationship Id="rId61" Type="http://schemas.openxmlformats.org/officeDocument/2006/relationships/font" Target="fonts/font9.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FLEXION EXTENSIÓN</a:t>
            </a:r>
          </a:p>
          <a:p>
            <a:pPr marL="0" lvl="0" indent="0" algn="l" rtl="0">
              <a:spcBef>
                <a:spcPts val="0"/>
              </a:spcBef>
              <a:spcAft>
                <a:spcPts val="0"/>
              </a:spcAft>
              <a:buNone/>
            </a:pPr>
            <a:r>
              <a:rPr lang="es-ES" dirty="0"/>
              <a:t> </a:t>
            </a:r>
            <a:r>
              <a:rPr lang="es-ES" sz="1800" dirty="0">
                <a:solidFill>
                  <a:srgbClr val="666666"/>
                </a:solidFill>
                <a:effectLst/>
                <a:latin typeface="Open Sans" panose="020B0606030504020204" pitchFamily="34" charset="0"/>
                <a:ea typeface="Calibri" panose="020F0502020204030204" pitchFamily="34" charset="0"/>
              </a:rPr>
              <a:t>Si no se da ninguna de estas circunstancias la puntuación del tronco no se modifica</a:t>
            </a:r>
            <a:r>
              <a:rPr lang="es-ES" dirty="0">
                <a:effectLst/>
              </a:rPr>
              <a:t> </a:t>
            </a:r>
          </a:p>
          <a:p>
            <a:pPr marL="0" lvl="0" indent="0" algn="l" rtl="0">
              <a:spcBef>
                <a:spcPts val="0"/>
              </a:spcBef>
              <a:spcAft>
                <a:spcPts val="0"/>
              </a:spcAft>
              <a:buNone/>
            </a:pPr>
            <a:r>
              <a:rPr lang="es-ES" sz="1800" dirty="0">
                <a:solidFill>
                  <a:srgbClr val="666666"/>
                </a:solidFill>
                <a:effectLst/>
                <a:highlight>
                  <a:srgbClr val="FFFF00"/>
                </a:highlight>
                <a:latin typeface="Open Sans" panose="020B0606030504020204" pitchFamily="34" charset="0"/>
                <a:ea typeface="Calibri" panose="020F0502020204030204" pitchFamily="34" charset="0"/>
              </a:rPr>
              <a:t>Si el trabajador se encuentra sentado no existe flexión y por tanto no se incrementará la puntuación de las piernas</a:t>
            </a:r>
            <a:r>
              <a:rPr lang="es-ES" dirty="0">
                <a:effectLst/>
              </a:rPr>
              <a:t> </a:t>
            </a:r>
            <a:endParaRPr dirty="0"/>
          </a:p>
        </p:txBody>
      </p:sp>
    </p:spTree>
    <p:extLst>
      <p:ext uri="{BB962C8B-B14F-4D97-AF65-F5344CB8AC3E}">
        <p14:creationId xmlns:p14="http://schemas.microsoft.com/office/powerpoint/2010/main" val="347492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2528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FLEXION EXTENSIÓN</a:t>
            </a:r>
          </a:p>
          <a:p>
            <a:pPr marL="0" lvl="0" indent="0" algn="l" rtl="0">
              <a:spcBef>
                <a:spcPts val="0"/>
              </a:spcBef>
              <a:spcAft>
                <a:spcPts val="0"/>
              </a:spcAft>
              <a:buNone/>
            </a:pPr>
            <a:r>
              <a:rPr lang="es-ES" dirty="0"/>
              <a:t> </a:t>
            </a:r>
            <a:r>
              <a:rPr lang="es-ES" sz="1800" dirty="0">
                <a:solidFill>
                  <a:srgbClr val="666666"/>
                </a:solidFill>
                <a:effectLst/>
                <a:latin typeface="Open Sans" panose="020B0606030504020204" pitchFamily="34" charset="0"/>
                <a:ea typeface="Calibri" panose="020F0502020204030204" pitchFamily="34" charset="0"/>
              </a:rPr>
              <a:t>Si no se da ninguna de estas circunstancias la puntuación del tronco no se modifica</a:t>
            </a:r>
            <a:r>
              <a:rPr lang="es-ES" dirty="0">
                <a:effectLst/>
              </a:rPr>
              <a:t> </a:t>
            </a:r>
          </a:p>
          <a:p>
            <a:pPr marL="0" lvl="0" indent="0" algn="l" rtl="0">
              <a:spcBef>
                <a:spcPts val="0"/>
              </a:spcBef>
              <a:spcAft>
                <a:spcPts val="0"/>
              </a:spcAft>
              <a:buNone/>
            </a:pPr>
            <a:r>
              <a:rPr lang="es-ES" sz="1800" dirty="0">
                <a:solidFill>
                  <a:srgbClr val="666666"/>
                </a:solidFill>
                <a:effectLst/>
                <a:highlight>
                  <a:srgbClr val="FFFF00"/>
                </a:highlight>
                <a:latin typeface="Open Sans" panose="020B0606030504020204" pitchFamily="34" charset="0"/>
                <a:ea typeface="Calibri" panose="020F0502020204030204" pitchFamily="34" charset="0"/>
              </a:rPr>
              <a:t>Si el trabajador se encuentra sentado no existe flexión y por tanto no se incrementará la puntuación de las piernas</a:t>
            </a:r>
            <a:r>
              <a:rPr lang="es-ES" dirty="0">
                <a:effectLst/>
              </a:rPr>
              <a:t> </a:t>
            </a:r>
            <a:endParaRPr dirty="0"/>
          </a:p>
        </p:txBody>
      </p:sp>
    </p:spTree>
    <p:extLst>
      <p:ext uri="{BB962C8B-B14F-4D97-AF65-F5344CB8AC3E}">
        <p14:creationId xmlns:p14="http://schemas.microsoft.com/office/powerpoint/2010/main" val="1467276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8935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1734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13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2478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248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68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182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0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364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753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556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0080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4966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424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155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8639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792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251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290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4129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3163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8768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9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0162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6175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2623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471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Guarda una gran similitud con el método RULA (Rapid </a:t>
            </a:r>
            <a:r>
              <a:rPr lang="es-ES" sz="1100" b="0" i="0" u="none" strike="noStrike" cap="none" dirty="0" err="1">
                <a:solidFill>
                  <a:srgbClr val="000000"/>
                </a:solidFill>
                <a:effectLst/>
                <a:latin typeface="Arial"/>
                <a:ea typeface="Arial"/>
                <a:cs typeface="Arial"/>
                <a:sym typeface="Arial"/>
              </a:rPr>
              <a:t>Upper</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Limb</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Assessment</a:t>
            </a:r>
            <a:r>
              <a:rPr lang="es-ES" sz="1100" b="0" i="0" u="none" strike="noStrike" cap="none" dirty="0">
                <a:solidFill>
                  <a:srgbClr val="000000"/>
                </a:solidFill>
                <a:effectLst/>
                <a:latin typeface="Arial"/>
                <a:ea typeface="Arial"/>
                <a:cs typeface="Arial"/>
                <a:sym typeface="Arial"/>
              </a:rPr>
              <a:t>) pero así como éste está dirigido al análisis de la extremidad superior y a trabajos en los que se realizan movimientos repetitivos, el REBA es más general. </a:t>
            </a:r>
          </a:p>
          <a:p>
            <a:r>
              <a:rPr lang="es-ES" sz="1100" b="0" i="0" u="none" strike="noStrike" cap="none" dirty="0">
                <a:solidFill>
                  <a:srgbClr val="000000"/>
                </a:solidFill>
                <a:effectLst/>
                <a:latin typeface="Arial"/>
                <a:ea typeface="Arial"/>
                <a:cs typeface="Arial"/>
                <a:sym typeface="Arial"/>
              </a:rPr>
              <a:t>"la gravedad asistida" la ayuda que puede suponer la propia gravedad para mantener la postura del brazo, por ejemplo, es más costoso mantener el brazo levantado que tenerlo colgando hacia abajo aunque la postura esté forzada.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96599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4814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6973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090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948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2899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35809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939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8588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76312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82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4186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319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687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567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73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563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rot="10800000">
            <a:off x="-150" y="3769825"/>
            <a:ext cx="9144000" cy="687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4"/>
          <p:cNvSpPr/>
          <p:nvPr/>
        </p:nvSpPr>
        <p:spPr>
          <a:xfrm flipH="1">
            <a:off x="-150" y="0"/>
            <a:ext cx="9144000" cy="376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4"/>
          <p:cNvSpPr txBox="1">
            <a:spLocks noGrp="1"/>
          </p:cNvSpPr>
          <p:nvPr>
            <p:ph type="body" idx="1"/>
          </p:nvPr>
        </p:nvSpPr>
        <p:spPr>
          <a:xfrm>
            <a:off x="1616475" y="0"/>
            <a:ext cx="5910900" cy="3769800"/>
          </a:xfrm>
          <a:prstGeom prst="rect">
            <a:avLst/>
          </a:prstGeom>
        </p:spPr>
        <p:txBody>
          <a:bodyPr spcFirstLastPara="1" wrap="square" lIns="91425" tIns="91425" rIns="91425" bIns="91425" anchor="ctr" anchorCtr="0">
            <a:noAutofit/>
          </a:bodyPr>
          <a:lstStyle>
            <a:lvl1pPr marL="457189" lvl="0" indent="-419090" algn="ctr" rtl="0">
              <a:spcBef>
                <a:spcPts val="600"/>
              </a:spcBef>
              <a:spcAft>
                <a:spcPts val="0"/>
              </a:spcAft>
              <a:buClr>
                <a:srgbClr val="FFFFFF"/>
              </a:buClr>
              <a:buSzPts val="3000"/>
              <a:buChar char="▹"/>
              <a:defRPr i="1">
                <a:solidFill>
                  <a:srgbClr val="FFFFFF"/>
                </a:solidFill>
              </a:defRPr>
            </a:lvl1pPr>
            <a:lvl2pPr marL="914378" lvl="1" indent="-380990" algn="ctr" rtl="0">
              <a:spcBef>
                <a:spcPts val="0"/>
              </a:spcBef>
              <a:spcAft>
                <a:spcPts val="0"/>
              </a:spcAft>
              <a:buClr>
                <a:srgbClr val="FFFFFF"/>
              </a:buClr>
              <a:buSzPts val="2400"/>
              <a:buChar char="▸"/>
              <a:defRPr i="1">
                <a:solidFill>
                  <a:srgbClr val="FFFFFF"/>
                </a:solidFill>
              </a:defRPr>
            </a:lvl2pPr>
            <a:lvl3pPr marL="1371566" lvl="2" indent="-380990" algn="ctr" rtl="0">
              <a:spcBef>
                <a:spcPts val="0"/>
              </a:spcBef>
              <a:spcAft>
                <a:spcPts val="0"/>
              </a:spcAft>
              <a:buClr>
                <a:srgbClr val="FFFFFF"/>
              </a:buClr>
              <a:buSzPts val="2400"/>
              <a:buChar char="⬩"/>
              <a:defRPr i="1">
                <a:solidFill>
                  <a:srgbClr val="FFFFFF"/>
                </a:solidFill>
              </a:defRPr>
            </a:lvl3pPr>
            <a:lvl4pPr marL="1828754" lvl="3" indent="-342892" algn="ctr" rtl="0">
              <a:spcBef>
                <a:spcPts val="0"/>
              </a:spcBef>
              <a:spcAft>
                <a:spcPts val="0"/>
              </a:spcAft>
              <a:buClr>
                <a:srgbClr val="FFFFFF"/>
              </a:buClr>
              <a:buSzPts val="1800"/>
              <a:buChar char="⬞"/>
              <a:defRPr i="1">
                <a:solidFill>
                  <a:srgbClr val="FFFFFF"/>
                </a:solidFill>
              </a:defRPr>
            </a:lvl4pPr>
            <a:lvl5pPr marL="2285943" lvl="4" indent="-342892" algn="ctr" rtl="0">
              <a:spcBef>
                <a:spcPts val="0"/>
              </a:spcBef>
              <a:spcAft>
                <a:spcPts val="0"/>
              </a:spcAft>
              <a:buClr>
                <a:srgbClr val="FFFFFF"/>
              </a:buClr>
              <a:buSzPts val="1800"/>
              <a:buChar char="○"/>
              <a:defRPr i="1">
                <a:solidFill>
                  <a:srgbClr val="FFFFFF"/>
                </a:solidFill>
              </a:defRPr>
            </a:lvl5pPr>
            <a:lvl6pPr marL="2743132" lvl="5" indent="-342892" algn="ctr" rtl="0">
              <a:spcBef>
                <a:spcPts val="0"/>
              </a:spcBef>
              <a:spcAft>
                <a:spcPts val="0"/>
              </a:spcAft>
              <a:buClr>
                <a:srgbClr val="FFFFFF"/>
              </a:buClr>
              <a:buSzPts val="1800"/>
              <a:buChar char="■"/>
              <a:defRPr i="1">
                <a:solidFill>
                  <a:srgbClr val="FFFFFF"/>
                </a:solidFill>
              </a:defRPr>
            </a:lvl6pPr>
            <a:lvl7pPr marL="3200320" lvl="6" indent="-342892" algn="ctr" rtl="0">
              <a:spcBef>
                <a:spcPts val="0"/>
              </a:spcBef>
              <a:spcAft>
                <a:spcPts val="0"/>
              </a:spcAft>
              <a:buClr>
                <a:srgbClr val="FFFFFF"/>
              </a:buClr>
              <a:buSzPts val="1800"/>
              <a:buChar char="●"/>
              <a:defRPr i="1">
                <a:solidFill>
                  <a:srgbClr val="FFFFFF"/>
                </a:solidFill>
              </a:defRPr>
            </a:lvl7pPr>
            <a:lvl8pPr marL="3657509" lvl="7" indent="-342892" algn="ctr" rtl="0">
              <a:spcBef>
                <a:spcPts val="0"/>
              </a:spcBef>
              <a:spcAft>
                <a:spcPts val="0"/>
              </a:spcAft>
              <a:buClr>
                <a:srgbClr val="FFFFFF"/>
              </a:buClr>
              <a:buSzPts val="1800"/>
              <a:buChar char="○"/>
              <a:defRPr i="1">
                <a:solidFill>
                  <a:srgbClr val="FFFFFF"/>
                </a:solidFill>
              </a:defRPr>
            </a:lvl8pPr>
            <a:lvl9pPr marL="4114697" lvl="8" indent="-342892" algn="ctr">
              <a:spcBef>
                <a:spcPts val="0"/>
              </a:spcBef>
              <a:spcAft>
                <a:spcPts val="0"/>
              </a:spcAft>
              <a:buClr>
                <a:srgbClr val="FFFFFF"/>
              </a:buClr>
              <a:buSzPts val="1800"/>
              <a:buChar char="■"/>
              <a:defRPr i="1">
                <a:solidFill>
                  <a:srgbClr val="FFFFFF"/>
                </a:solidFill>
              </a:defRPr>
            </a:lvl9pPr>
          </a:lstStyle>
          <a:p>
            <a:endParaRPr/>
          </a:p>
        </p:txBody>
      </p:sp>
      <p:sp>
        <p:nvSpPr>
          <p:cNvPr id="23" name="Google Shape;23;p4"/>
          <p:cNvSpPr txBox="1"/>
          <p:nvPr/>
        </p:nvSpPr>
        <p:spPr>
          <a:xfrm>
            <a:off x="3593400" y="367052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dk2"/>
                </a:solidFill>
              </a:rPr>
              <a:t>”</a:t>
            </a:r>
            <a:endParaRPr sz="7200" b="1">
              <a:solidFill>
                <a:schemeClr val="dk2"/>
              </a:solidFill>
            </a:endParaRPr>
          </a:p>
        </p:txBody>
      </p:sp>
      <p:sp>
        <p:nvSpPr>
          <p:cNvPr id="24" name="Google Shape;24;p4"/>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algn="ctr"/>
            <a:fld id="{00000000-1234-1234-1234-123412341234}" type="slidenum">
              <a:rPr lang="es-ES" smtClean="0"/>
              <a:pPr algn="ctr"/>
              <a:t>‹Nº›</a:t>
            </a:fld>
            <a:endParaRPr lang="es-ES"/>
          </a:p>
        </p:txBody>
      </p:sp>
    </p:spTree>
    <p:extLst>
      <p:ext uri="{BB962C8B-B14F-4D97-AF65-F5344CB8AC3E}">
        <p14:creationId xmlns:p14="http://schemas.microsoft.com/office/powerpoint/2010/main" val="36238223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6"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3.gi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gif"/><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package" Target="../embeddings/Documento_de_Microsoft_Word.docx"/></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gif"/><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3.gif"/></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3.gif"/></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gif"/><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39.emf"/></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3.gif"/></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3.gif"/></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gif"/></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gif"/></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gif"/><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41.emf"/></Relationships>
</file>

<file path=ppt/slides/_rels/slide4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4" name="Triángulo 3">
            <a:extLst>
              <a:ext uri="{FF2B5EF4-FFF2-40B4-BE49-F238E27FC236}">
                <a16:creationId xmlns:a16="http://schemas.microsoft.com/office/drawing/2014/main" id="{843F1607-8A7E-C898-7E35-B292D8D7F2BC}"/>
              </a:ext>
            </a:extLst>
          </p:cNvPr>
          <p:cNvSpPr/>
          <p:nvPr/>
        </p:nvSpPr>
        <p:spPr>
          <a:xfrm rot="16200000">
            <a:off x="2682644" y="-2698666"/>
            <a:ext cx="3762691" cy="9160023"/>
          </a:xfrm>
          <a:prstGeom prst="triangle">
            <a:avLst>
              <a:gd name="adj" fmla="val 1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s-ES_tradnl"/>
          </a:p>
        </p:txBody>
      </p:sp>
      <p:sp>
        <p:nvSpPr>
          <p:cNvPr id="14" name="Triángulo 13">
            <a:extLst>
              <a:ext uri="{FF2B5EF4-FFF2-40B4-BE49-F238E27FC236}">
                <a16:creationId xmlns:a16="http://schemas.microsoft.com/office/drawing/2014/main" id="{4257EE7C-64F2-CE4C-6ACA-459A71ACA25A}"/>
              </a:ext>
            </a:extLst>
          </p:cNvPr>
          <p:cNvSpPr/>
          <p:nvPr/>
        </p:nvSpPr>
        <p:spPr>
          <a:xfrm>
            <a:off x="-16023" y="-18219"/>
            <a:ext cx="9233931" cy="3804069"/>
          </a:xfrm>
          <a:prstGeom prst="triangle">
            <a:avLst>
              <a:gd name="adj" fmla="val 359"/>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sz="1050"/>
          </a:p>
        </p:txBody>
      </p:sp>
      <p:sp>
        <p:nvSpPr>
          <p:cNvPr id="6" name="Triángulo rectángulo 5">
            <a:extLst>
              <a:ext uri="{FF2B5EF4-FFF2-40B4-BE49-F238E27FC236}">
                <a16:creationId xmlns:a16="http://schemas.microsoft.com/office/drawing/2014/main" id="{220A8538-C3C1-E94A-B9E6-F2763EA521C6}"/>
              </a:ext>
            </a:extLst>
          </p:cNvPr>
          <p:cNvSpPr/>
          <p:nvPr/>
        </p:nvSpPr>
        <p:spPr>
          <a:xfrm>
            <a:off x="0" y="0"/>
            <a:ext cx="5858118" cy="5161397"/>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5" name="Triángulo 4">
            <a:extLst>
              <a:ext uri="{FF2B5EF4-FFF2-40B4-BE49-F238E27FC236}">
                <a16:creationId xmlns:a16="http://schemas.microsoft.com/office/drawing/2014/main" id="{FEEB6977-132B-9646-8864-865CE7E864EC}"/>
              </a:ext>
            </a:extLst>
          </p:cNvPr>
          <p:cNvSpPr/>
          <p:nvPr/>
        </p:nvSpPr>
        <p:spPr>
          <a:xfrm>
            <a:off x="8797" y="2885537"/>
            <a:ext cx="6170314" cy="2275860"/>
          </a:xfrm>
          <a:prstGeom prst="triangle">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2" name="CuadroTexto 11">
            <a:extLst>
              <a:ext uri="{FF2B5EF4-FFF2-40B4-BE49-F238E27FC236}">
                <a16:creationId xmlns:a16="http://schemas.microsoft.com/office/drawing/2014/main" id="{C3F6FBC3-87C5-6B4D-80A8-393E590CD6A4}"/>
              </a:ext>
            </a:extLst>
          </p:cNvPr>
          <p:cNvSpPr txBox="1"/>
          <p:nvPr/>
        </p:nvSpPr>
        <p:spPr>
          <a:xfrm>
            <a:off x="6415928" y="3863536"/>
            <a:ext cx="2659364" cy="553998"/>
          </a:xfrm>
          <a:prstGeom prst="rect">
            <a:avLst/>
          </a:prstGeom>
          <a:noFill/>
        </p:spPr>
        <p:txBody>
          <a:bodyPr wrap="square" rtlCol="0">
            <a:spAutoFit/>
          </a:bodyPr>
          <a:lstStyle/>
          <a:p>
            <a:pPr algn="ctr"/>
            <a:r>
              <a:rPr lang="es-ES" sz="1500" b="1" dirty="0">
                <a:solidFill>
                  <a:srgbClr val="DD6C10"/>
                </a:solidFill>
                <a:latin typeface="Tahoma" panose="020B0604030504040204" pitchFamily="34" charset="0"/>
                <a:ea typeface="Tahoma" panose="020B0604030504040204" pitchFamily="34" charset="0"/>
                <a:cs typeface="Tahoma" panose="020B0604030504040204" pitchFamily="34" charset="0"/>
              </a:rPr>
              <a:t>MÁSTER EN PREVENCIÓN DE RIESGOS LABORALES</a:t>
            </a:r>
          </a:p>
        </p:txBody>
      </p:sp>
      <p:cxnSp>
        <p:nvCxnSpPr>
          <p:cNvPr id="31" name="Conector recto 30">
            <a:extLst>
              <a:ext uri="{FF2B5EF4-FFF2-40B4-BE49-F238E27FC236}">
                <a16:creationId xmlns:a16="http://schemas.microsoft.com/office/drawing/2014/main" id="{98DCF3A3-B4F2-E149-BE1C-54D21402C164}"/>
              </a:ext>
            </a:extLst>
          </p:cNvPr>
          <p:cNvCxnSpPr>
            <a:cxnSpLocks/>
          </p:cNvCxnSpPr>
          <p:nvPr/>
        </p:nvCxnSpPr>
        <p:spPr>
          <a:xfrm>
            <a:off x="6415929" y="4799785"/>
            <a:ext cx="2728072" cy="0"/>
          </a:xfrm>
          <a:prstGeom prst="line">
            <a:avLst/>
          </a:prstGeom>
          <a:ln w="76200">
            <a:solidFill>
              <a:schemeClr val="accent5"/>
            </a:solidFill>
          </a:ln>
        </p:spPr>
        <p:style>
          <a:lnRef idx="3">
            <a:schemeClr val="accent2"/>
          </a:lnRef>
          <a:fillRef idx="0">
            <a:schemeClr val="accent2"/>
          </a:fillRef>
          <a:effectRef idx="2">
            <a:schemeClr val="accent2"/>
          </a:effectRef>
          <a:fontRef idx="minor">
            <a:schemeClr val="tx1"/>
          </a:fontRef>
        </p:style>
      </p:cxnSp>
      <p:sp>
        <p:nvSpPr>
          <p:cNvPr id="2" name="Paralelogramo 1">
            <a:extLst>
              <a:ext uri="{FF2B5EF4-FFF2-40B4-BE49-F238E27FC236}">
                <a16:creationId xmlns:a16="http://schemas.microsoft.com/office/drawing/2014/main" id="{18A01571-5F7C-06F8-CB6F-47F054CE667C}"/>
              </a:ext>
            </a:extLst>
          </p:cNvPr>
          <p:cNvSpPr/>
          <p:nvPr/>
        </p:nvSpPr>
        <p:spPr>
          <a:xfrm>
            <a:off x="-2437" y="4630482"/>
            <a:ext cx="6691798" cy="530915"/>
          </a:xfrm>
          <a:prstGeom prst="parallelogram">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050"/>
          </a:p>
        </p:txBody>
      </p:sp>
      <p:sp>
        <p:nvSpPr>
          <p:cNvPr id="13" name="Google Shape;72;p12">
            <a:extLst>
              <a:ext uri="{FF2B5EF4-FFF2-40B4-BE49-F238E27FC236}">
                <a16:creationId xmlns:a16="http://schemas.microsoft.com/office/drawing/2014/main" id="{BAE5BA91-C7B9-284D-A558-58A154400B21}"/>
              </a:ext>
            </a:extLst>
          </p:cNvPr>
          <p:cNvSpPr txBox="1">
            <a:spLocks/>
          </p:cNvSpPr>
          <p:nvPr/>
        </p:nvSpPr>
        <p:spPr>
          <a:xfrm>
            <a:off x="338163" y="4197701"/>
            <a:ext cx="7312197" cy="938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9pPr>
          </a:lstStyle>
          <a:p>
            <a:pPr algn="ctr"/>
            <a:r>
              <a:rPr lang="es-ES" sz="1800" b="1" dirty="0">
                <a:solidFill>
                  <a:schemeClr val="accent5">
                    <a:lumMod val="60000"/>
                    <a:lumOff val="40000"/>
                  </a:schemeClr>
                </a:solidFill>
              </a:rPr>
              <a:t>TÉNICAS DE EVALUACIÓN DE RIESGOS ERGONÓMICOS</a:t>
            </a:r>
          </a:p>
        </p:txBody>
      </p:sp>
      <p:sp>
        <p:nvSpPr>
          <p:cNvPr id="15" name="Triángulo 14">
            <a:extLst>
              <a:ext uri="{FF2B5EF4-FFF2-40B4-BE49-F238E27FC236}">
                <a16:creationId xmlns:a16="http://schemas.microsoft.com/office/drawing/2014/main" id="{AA8FBF40-02AA-5F1F-9104-15517BF44A21}"/>
              </a:ext>
            </a:extLst>
          </p:cNvPr>
          <p:cNvSpPr/>
          <p:nvPr/>
        </p:nvSpPr>
        <p:spPr>
          <a:xfrm>
            <a:off x="-16022" y="2860353"/>
            <a:ext cx="1506772" cy="2301043"/>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1" name="Imagen 10">
            <a:extLst>
              <a:ext uri="{FF2B5EF4-FFF2-40B4-BE49-F238E27FC236}">
                <a16:creationId xmlns:a16="http://schemas.microsoft.com/office/drawing/2014/main" id="{F771CBFD-AF6A-B94F-A289-C4D2E20FD73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05029" y="1426234"/>
            <a:ext cx="1681162" cy="2103695"/>
          </a:xfrm>
          <a:prstGeom prst="rect">
            <a:avLst/>
          </a:prstGeom>
          <a:solidFill>
            <a:schemeClr val="accent2">
              <a:alpha val="90000"/>
            </a:schemeClr>
          </a:solidFill>
        </p:spPr>
      </p:pic>
      <p:sp>
        <p:nvSpPr>
          <p:cNvPr id="7" name="Subtítulo 2">
            <a:extLst>
              <a:ext uri="{FF2B5EF4-FFF2-40B4-BE49-F238E27FC236}">
                <a16:creationId xmlns:a16="http://schemas.microsoft.com/office/drawing/2014/main" id="{762A9C15-666C-154F-B3BE-BFB8596EBA73}"/>
              </a:ext>
            </a:extLst>
          </p:cNvPr>
          <p:cNvSpPr txBox="1">
            <a:spLocks/>
          </p:cNvSpPr>
          <p:nvPr/>
        </p:nvSpPr>
        <p:spPr>
          <a:xfrm>
            <a:off x="985520" y="495847"/>
            <a:ext cx="4744720" cy="2511513"/>
          </a:xfrm>
          <a:prstGeom prst="rect">
            <a:avLst/>
          </a:prstGeom>
          <a:solidFill>
            <a:schemeClr val="accent5">
              <a:lumMod val="20000"/>
              <a:lumOff val="80000"/>
              <a:alpha val="59000"/>
            </a:schemeClr>
          </a:solidFill>
        </p:spPr>
        <p:txBody>
          <a:bodyPr vert="horz" lIns="68580" tIns="108000" rIns="68580" bIns="72000" rtlCol="0" anchor="ctr" anchorCtr="1">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s-ES" sz="3600" b="1" dirty="0">
                <a:solidFill>
                  <a:schemeClr val="accent1"/>
                </a:solidFill>
                <a:latin typeface="Arial" panose="020B0604020202020204" pitchFamily="34" charset="0"/>
                <a:cs typeface="Arial" panose="020B0604020202020204" pitchFamily="34" charset="0"/>
              </a:rPr>
              <a:t>MÉTODO REBA</a:t>
            </a:r>
          </a:p>
        </p:txBody>
      </p:sp>
      <p:pic>
        <p:nvPicPr>
          <p:cNvPr id="3" name="Imagen 2">
            <a:extLst>
              <a:ext uri="{FF2B5EF4-FFF2-40B4-BE49-F238E27FC236}">
                <a16:creationId xmlns:a16="http://schemas.microsoft.com/office/drawing/2014/main" id="{9EAC27D4-4139-A64B-EF69-6E3C3F65E559}"/>
              </a:ext>
            </a:extLst>
          </p:cNvPr>
          <p:cNvPicPr>
            <a:picLocks noChangeAspect="1"/>
          </p:cNvPicPr>
          <p:nvPr/>
        </p:nvPicPr>
        <p:blipFill>
          <a:blip r:embed="rId4"/>
          <a:stretch>
            <a:fillRect/>
          </a:stretch>
        </p:blipFill>
        <p:spPr>
          <a:xfrm>
            <a:off x="-16023" y="4319752"/>
            <a:ext cx="1464408" cy="8416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10</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143790"/>
            <a:ext cx="6010164" cy="39225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24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 Grupo A.</a:t>
            </a:r>
            <a:endParaRPr lang="es-ES" sz="2400" b="1" dirty="0">
              <a:ln w="22225">
                <a:solidFill>
                  <a:schemeClr val="accent2"/>
                </a:solidFill>
                <a:prstDash val="solid"/>
              </a:ln>
              <a:solidFill>
                <a:schemeClr val="accent5"/>
              </a:solidFill>
              <a:latin typeface="Arial Narrow"/>
              <a:cs typeface="Arial Narrow"/>
            </a:endParaRPr>
          </a:p>
        </p:txBody>
      </p:sp>
      <p:pic>
        <p:nvPicPr>
          <p:cNvPr id="16" name="Picture 23">
            <a:extLst>
              <a:ext uri="{FF2B5EF4-FFF2-40B4-BE49-F238E27FC236}">
                <a16:creationId xmlns:a16="http://schemas.microsoft.com/office/drawing/2014/main" id="{41441378-6D1B-9F65-C1EE-5FA7CE66CE0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2">
            <a:extLst>
              <a:ext uri="{FF2B5EF4-FFF2-40B4-BE49-F238E27FC236}">
                <a16:creationId xmlns:a16="http://schemas.microsoft.com/office/drawing/2014/main" id="{30EF3263-A516-32A9-8B30-3B724A8360F4}"/>
              </a:ext>
            </a:extLst>
          </p:cNvPr>
          <p:cNvGraphicFramePr>
            <a:graphicFrameLocks noGrp="1"/>
          </p:cNvGraphicFramePr>
          <p:nvPr>
            <p:extLst>
              <p:ext uri="{D42A27DB-BD31-4B8C-83A1-F6EECF244321}">
                <p14:modId xmlns:p14="http://schemas.microsoft.com/office/powerpoint/2010/main" val="1889183644"/>
              </p:ext>
            </p:extLst>
          </p:nvPr>
        </p:nvGraphicFramePr>
        <p:xfrm>
          <a:off x="166863" y="741792"/>
          <a:ext cx="8753617" cy="3939485"/>
        </p:xfrm>
        <a:graphic>
          <a:graphicData uri="http://schemas.openxmlformats.org/drawingml/2006/table">
            <a:tbl>
              <a:tblPr firstRow="1" bandRow="1">
                <a:tableStyleId>{E27665BA-8202-44FC-AD62-C9F0E3EA811A}</a:tableStyleId>
              </a:tblPr>
              <a:tblGrid>
                <a:gridCol w="1993701">
                  <a:extLst>
                    <a:ext uri="{9D8B030D-6E8A-4147-A177-3AD203B41FA5}">
                      <a16:colId xmlns:a16="http://schemas.microsoft.com/office/drawing/2014/main" val="1828785946"/>
                    </a:ext>
                  </a:extLst>
                </a:gridCol>
                <a:gridCol w="934721">
                  <a:extLst>
                    <a:ext uri="{9D8B030D-6E8A-4147-A177-3AD203B41FA5}">
                      <a16:colId xmlns:a16="http://schemas.microsoft.com/office/drawing/2014/main" val="2213016002"/>
                    </a:ext>
                  </a:extLst>
                </a:gridCol>
                <a:gridCol w="1337534">
                  <a:extLst>
                    <a:ext uri="{9D8B030D-6E8A-4147-A177-3AD203B41FA5}">
                      <a16:colId xmlns:a16="http://schemas.microsoft.com/office/drawing/2014/main" val="690940915"/>
                    </a:ext>
                  </a:extLst>
                </a:gridCol>
                <a:gridCol w="1730787">
                  <a:extLst>
                    <a:ext uri="{9D8B030D-6E8A-4147-A177-3AD203B41FA5}">
                      <a16:colId xmlns:a16="http://schemas.microsoft.com/office/drawing/2014/main" val="954439194"/>
                    </a:ext>
                  </a:extLst>
                </a:gridCol>
                <a:gridCol w="1076963">
                  <a:extLst>
                    <a:ext uri="{9D8B030D-6E8A-4147-A177-3AD203B41FA5}">
                      <a16:colId xmlns:a16="http://schemas.microsoft.com/office/drawing/2014/main" val="352683292"/>
                    </a:ext>
                  </a:extLst>
                </a:gridCol>
                <a:gridCol w="1679911">
                  <a:extLst>
                    <a:ext uri="{9D8B030D-6E8A-4147-A177-3AD203B41FA5}">
                      <a16:colId xmlns:a16="http://schemas.microsoft.com/office/drawing/2014/main" val="3553802936"/>
                    </a:ext>
                  </a:extLst>
                </a:gridCol>
              </a:tblGrid>
              <a:tr h="294528">
                <a:tc gridSpan="2">
                  <a:txBody>
                    <a:bodyPr/>
                    <a:lstStyle/>
                    <a:p>
                      <a:r>
                        <a:rPr lang="es-ES" sz="1400" b="1" dirty="0">
                          <a:solidFill>
                            <a:schemeClr val="accent3">
                              <a:lumMod val="50000"/>
                            </a:schemeClr>
                          </a:solidFill>
                        </a:rPr>
                        <a:t>CUELLO</a:t>
                      </a:r>
                      <a:r>
                        <a:rPr lang="es-ES" sz="1400" dirty="0"/>
                        <a:t> </a:t>
                      </a:r>
                    </a:p>
                  </a:txBody>
                  <a:tcPr>
                    <a:solidFill>
                      <a:schemeClr val="bg1"/>
                    </a:solidFill>
                  </a:tcPr>
                </a:tc>
                <a:tc hMerge="1">
                  <a:txBody>
                    <a:bodyPr/>
                    <a:lstStyle/>
                    <a:p>
                      <a:endParaRPr lang="es-ES"/>
                    </a:p>
                  </a:txBody>
                  <a:tcPr/>
                </a:tc>
                <a:tc>
                  <a:txBody>
                    <a:bodyPr/>
                    <a:lstStyle/>
                    <a:p>
                      <a:pPr algn="ctr"/>
                      <a:r>
                        <a:rPr lang="es-ES" sz="1400" b="1" dirty="0">
                          <a:solidFill>
                            <a:srgbClr val="C00000"/>
                          </a:solidFill>
                        </a:rPr>
                        <a:t>1</a:t>
                      </a:r>
                    </a:p>
                  </a:txBody>
                  <a:tcPr>
                    <a:solidFill>
                      <a:schemeClr val="bg1"/>
                    </a:solidFill>
                  </a:tcPr>
                </a:tc>
                <a:tc gridSpan="3">
                  <a:txBody>
                    <a:bodyPr/>
                    <a:lstStyle/>
                    <a:p>
                      <a:pPr algn="ctr"/>
                      <a:r>
                        <a:rPr lang="es-ES" sz="1400" b="1" dirty="0">
                          <a:solidFill>
                            <a:srgbClr val="C00000"/>
                          </a:solidFill>
                        </a:rPr>
                        <a:t>2</a:t>
                      </a:r>
                    </a:p>
                  </a:txBody>
                  <a:tcPr>
                    <a:solidFill>
                      <a:schemeClr val="bg1"/>
                    </a:solidFill>
                  </a:tcPr>
                </a:tc>
                <a:tc hMerge="1">
                  <a:txBody>
                    <a:bodyPr/>
                    <a:lstStyle/>
                    <a:p>
                      <a:endParaRPr lang="es-ES"/>
                    </a:p>
                  </a:txBody>
                  <a:tcPr/>
                </a:tc>
                <a:tc hMerge="1">
                  <a:txBody>
                    <a:bodyPr/>
                    <a:lstStyle/>
                    <a:p>
                      <a:endParaRPr lang="es-ES" dirty="0"/>
                    </a:p>
                  </a:txBody>
                  <a:tcPr/>
                </a:tc>
                <a:extLst>
                  <a:ext uri="{0D108BD9-81ED-4DB2-BD59-A6C34878D82A}">
                    <a16:rowId xmlns:a16="http://schemas.microsoft.com/office/drawing/2014/main" val="3920271887"/>
                  </a:ext>
                </a:extLst>
              </a:tr>
              <a:tr h="873648">
                <a:tc gridSpan="2">
                  <a:txBody>
                    <a:bodyPr/>
                    <a:lstStyle/>
                    <a:p>
                      <a:r>
                        <a:rPr lang="es-ES" sz="1200" b="1" dirty="0">
                          <a:solidFill>
                            <a:schemeClr val="accent3">
                              <a:lumMod val="50000"/>
                            </a:schemeClr>
                          </a:solidFill>
                        </a:rPr>
                        <a:t>Añadimos 1</a:t>
                      </a:r>
                      <a:r>
                        <a:rPr lang="es-ES" sz="1200" dirty="0">
                          <a:solidFill>
                            <a:schemeClr val="accent3">
                              <a:lumMod val="50000"/>
                            </a:schemeClr>
                          </a:solidFill>
                        </a:rPr>
                        <a:t>, si la </a:t>
                      </a:r>
                      <a:r>
                        <a:rPr lang="es-ES" sz="1200" b="0" i="0" u="none" strike="noStrike" cap="none" dirty="0">
                          <a:solidFill>
                            <a:schemeClr val="accent3">
                              <a:lumMod val="50000"/>
                            </a:schemeClr>
                          </a:solidFill>
                          <a:effectLst/>
                          <a:latin typeface="Arial"/>
                          <a:cs typeface="Arial"/>
                          <a:sym typeface="Arial"/>
                        </a:rPr>
                        <a:t>c</a:t>
                      </a:r>
                      <a:r>
                        <a:rPr lang="es-ES" sz="1200" b="0" i="0" u="none" strike="noStrike" cap="none" dirty="0">
                          <a:solidFill>
                            <a:schemeClr val="accent3">
                              <a:lumMod val="50000"/>
                            </a:schemeClr>
                          </a:solidFill>
                          <a:effectLst/>
                          <a:latin typeface="Arial"/>
                          <a:ea typeface="Arial"/>
                          <a:cs typeface="Arial"/>
                          <a:sym typeface="Arial"/>
                        </a:rPr>
                        <a:t>abeza rotada o con inclinación lateral.</a:t>
                      </a:r>
                      <a:r>
                        <a:rPr lang="es-ES" sz="1200" dirty="0">
                          <a:solidFill>
                            <a:schemeClr val="accent3">
                              <a:lumMod val="50000"/>
                            </a:schemeClr>
                          </a:solidFill>
                          <a:effectLst/>
                        </a:rPr>
                        <a:t> </a:t>
                      </a:r>
                      <a:endParaRPr lang="es-ES" sz="1200" dirty="0">
                        <a:solidFill>
                          <a:schemeClr val="accent3">
                            <a:lumMod val="50000"/>
                          </a:schemeClr>
                        </a:solidFill>
                      </a:endParaRPr>
                    </a:p>
                  </a:txBody>
                  <a:tcPr>
                    <a:solidFill>
                      <a:schemeClr val="bg1"/>
                    </a:solidFill>
                  </a:tcPr>
                </a:tc>
                <a:tc hMerge="1">
                  <a:txBody>
                    <a:bodyPr/>
                    <a:lstStyle/>
                    <a:p>
                      <a:endParaRPr lang="es-ES"/>
                    </a:p>
                  </a:txBody>
                  <a:tcPr/>
                </a:tc>
                <a:tc>
                  <a:txBody>
                    <a:bodyPr/>
                    <a:lstStyle/>
                    <a:p>
                      <a:endParaRPr lang="es-ES" dirty="0"/>
                    </a:p>
                    <a:p>
                      <a:endParaRPr lang="es-ES" dirty="0"/>
                    </a:p>
                    <a:p>
                      <a:endParaRPr lang="es-ES" dirty="0"/>
                    </a:p>
                  </a:txBody>
                  <a:tcPr>
                    <a:solidFill>
                      <a:schemeClr val="bg1"/>
                    </a:solidFill>
                  </a:tcPr>
                </a:tc>
                <a:tc gridSpan="3">
                  <a:txBody>
                    <a:bodyPr/>
                    <a:lstStyle/>
                    <a:p>
                      <a:endParaRPr lang="es-ES" dirty="0"/>
                    </a:p>
                  </a:txBody>
                  <a:tcPr>
                    <a:solidFill>
                      <a:schemeClr val="bg1"/>
                    </a:solidFill>
                  </a:tcPr>
                </a:tc>
                <a:tc hMerge="1">
                  <a:txBody>
                    <a:bodyPr/>
                    <a:lstStyle/>
                    <a:p>
                      <a:endParaRPr lang="es-ES"/>
                    </a:p>
                  </a:txBody>
                  <a:tcPr/>
                </a:tc>
                <a:tc hMerge="1">
                  <a:txBody>
                    <a:bodyPr/>
                    <a:lstStyle/>
                    <a:p>
                      <a:endParaRPr lang="es-ES" dirty="0"/>
                    </a:p>
                  </a:txBody>
                  <a:tcPr/>
                </a:tc>
                <a:extLst>
                  <a:ext uri="{0D108BD9-81ED-4DB2-BD59-A6C34878D82A}">
                    <a16:rowId xmlns:a16="http://schemas.microsoft.com/office/drawing/2014/main" val="3936749330"/>
                  </a:ext>
                </a:extLst>
              </a:tr>
              <a:tr h="327656">
                <a:tc>
                  <a:txBody>
                    <a:bodyPr/>
                    <a:lstStyle/>
                    <a:p>
                      <a:r>
                        <a:rPr lang="es-ES" b="1" dirty="0">
                          <a:solidFill>
                            <a:schemeClr val="accent3">
                              <a:lumMod val="50000"/>
                            </a:schemeClr>
                          </a:solidFill>
                        </a:rPr>
                        <a:t>TRONCO</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b="1" dirty="0">
                          <a:solidFill>
                            <a:srgbClr val="C00000"/>
                          </a:solidFill>
                        </a:rPr>
                        <a:t>1</a:t>
                      </a:r>
                    </a:p>
                  </a:txBody>
                  <a:tcPr>
                    <a:solidFill>
                      <a:schemeClr val="bg1"/>
                    </a:solidFill>
                  </a:tcPr>
                </a:tc>
                <a:tc>
                  <a:txBody>
                    <a:bodyPr/>
                    <a:lstStyle/>
                    <a:p>
                      <a:pPr algn="ctr"/>
                      <a:r>
                        <a:rPr lang="es-ES" b="1" dirty="0">
                          <a:solidFill>
                            <a:srgbClr val="C00000"/>
                          </a:solidFill>
                        </a:rPr>
                        <a:t>2</a:t>
                      </a:r>
                    </a:p>
                  </a:txBody>
                  <a:tcPr>
                    <a:solidFill>
                      <a:schemeClr val="bg1"/>
                    </a:solidFill>
                  </a:tcPr>
                </a:tc>
                <a:tc gridSpan="2">
                  <a:txBody>
                    <a:bodyPr/>
                    <a:lstStyle/>
                    <a:p>
                      <a:pPr algn="ctr"/>
                      <a:r>
                        <a:rPr lang="es-ES" b="1" dirty="0">
                          <a:solidFill>
                            <a:srgbClr val="C00000"/>
                          </a:solidFill>
                        </a:rPr>
                        <a:t>3</a:t>
                      </a:r>
                    </a:p>
                  </a:txBody>
                  <a:tcPr>
                    <a:solidFill>
                      <a:schemeClr val="bg1"/>
                    </a:solidFill>
                  </a:tcPr>
                </a:tc>
                <a:tc hMerge="1">
                  <a:txBody>
                    <a:bodyPr/>
                    <a:lstStyle/>
                    <a:p>
                      <a:endParaRPr lang="es-ES"/>
                    </a:p>
                  </a:txBody>
                  <a:tcPr/>
                </a:tc>
                <a:tc>
                  <a:txBody>
                    <a:bodyPr/>
                    <a:lstStyle/>
                    <a:p>
                      <a:pPr algn="ctr"/>
                      <a:r>
                        <a:rPr lang="es-ES" b="1" dirty="0">
                          <a:solidFill>
                            <a:srgbClr val="C00000"/>
                          </a:solidFill>
                        </a:rPr>
                        <a:t>4</a:t>
                      </a:r>
                    </a:p>
                  </a:txBody>
                  <a:tcPr>
                    <a:solidFill>
                      <a:schemeClr val="bg1"/>
                    </a:solidFill>
                  </a:tcPr>
                </a:tc>
                <a:extLst>
                  <a:ext uri="{0D108BD9-81ED-4DB2-BD59-A6C34878D82A}">
                    <a16:rowId xmlns:a16="http://schemas.microsoft.com/office/drawing/2014/main" val="2005322080"/>
                  </a:ext>
                </a:extLst>
              </a:tr>
              <a:tr h="102446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chemeClr val="accent3">
                              <a:lumMod val="50000"/>
                            </a:schemeClr>
                          </a:solidFill>
                        </a:rPr>
                        <a:t>Añadimos 1</a:t>
                      </a:r>
                      <a:r>
                        <a:rPr lang="es-ES" sz="1200" dirty="0">
                          <a:solidFill>
                            <a:schemeClr val="accent3">
                              <a:lumMod val="50000"/>
                            </a:schemeClr>
                          </a:solidFill>
                        </a:rPr>
                        <a:t>, si el tronco está inclinado lateralmente o rotado. </a:t>
                      </a:r>
                      <a:endParaRPr lang="es-ES" sz="1200" dirty="0"/>
                    </a:p>
                  </a:txBody>
                  <a:tcPr>
                    <a:solidFill>
                      <a:schemeClr val="bg1"/>
                    </a:solidFill>
                  </a:tcPr>
                </a:tc>
                <a:tc>
                  <a:txBody>
                    <a:bodyPr/>
                    <a:lstStyle/>
                    <a:p>
                      <a:endParaRPr lang="es-ES" dirty="0"/>
                    </a:p>
                  </a:txBody>
                  <a:tcPr>
                    <a:solidFill>
                      <a:schemeClr val="bg1"/>
                    </a:solidFill>
                  </a:tcPr>
                </a:tc>
                <a:tc>
                  <a:txBody>
                    <a:bodyPr/>
                    <a:lstStyle/>
                    <a:p>
                      <a:endParaRPr lang="es-ES"/>
                    </a:p>
                  </a:txBody>
                  <a:tcPr>
                    <a:solidFill>
                      <a:schemeClr val="bg1"/>
                    </a:solidFill>
                  </a:tcPr>
                </a:tc>
                <a:tc gridSpan="2">
                  <a:txBody>
                    <a:bodyPr/>
                    <a:lstStyle/>
                    <a:p>
                      <a:endParaRPr lang="es-ES" dirty="0"/>
                    </a:p>
                  </a:txBody>
                  <a:tcPr>
                    <a:solidFill>
                      <a:schemeClr val="bg1"/>
                    </a:solidFill>
                  </a:tcPr>
                </a:tc>
                <a:tc hMerge="1">
                  <a:txBody>
                    <a:bodyPr/>
                    <a:lstStyle/>
                    <a:p>
                      <a:endParaRPr lang="es-ES"/>
                    </a:p>
                  </a:txBody>
                  <a:tcPr/>
                </a:tc>
                <a:tc>
                  <a:txBody>
                    <a:bodyPr/>
                    <a:lstStyle/>
                    <a:p>
                      <a:endParaRPr lang="es-ES" dirty="0"/>
                    </a:p>
                  </a:txBody>
                  <a:tcPr>
                    <a:solidFill>
                      <a:schemeClr val="bg1"/>
                    </a:solidFill>
                  </a:tcPr>
                </a:tc>
                <a:extLst>
                  <a:ext uri="{0D108BD9-81ED-4DB2-BD59-A6C34878D82A}">
                    <a16:rowId xmlns:a16="http://schemas.microsoft.com/office/drawing/2014/main" val="4201139139"/>
                  </a:ext>
                </a:extLst>
              </a:tr>
              <a:tr h="327656">
                <a:tc gridSpan="2">
                  <a:txBody>
                    <a:bodyPr/>
                    <a:lstStyle/>
                    <a:p>
                      <a:r>
                        <a:rPr lang="es-ES" b="1" dirty="0">
                          <a:solidFill>
                            <a:schemeClr val="accent3">
                              <a:lumMod val="50000"/>
                            </a:schemeClr>
                          </a:solidFill>
                        </a:rPr>
                        <a:t>PIERNAS </a:t>
                      </a:r>
                    </a:p>
                  </a:txBody>
                  <a:tcPr>
                    <a:solidFill>
                      <a:schemeClr val="bg1"/>
                    </a:solidFill>
                  </a:tcPr>
                </a:tc>
                <a:tc hMerge="1">
                  <a:txBody>
                    <a:bodyPr/>
                    <a:lstStyle/>
                    <a:p>
                      <a:endParaRPr lang="es-ES"/>
                    </a:p>
                  </a:txBody>
                  <a:tcPr/>
                </a:tc>
                <a:tc gridSpan="2">
                  <a:txBody>
                    <a:bodyPr/>
                    <a:lstStyle/>
                    <a:p>
                      <a:pPr algn="ctr"/>
                      <a:r>
                        <a:rPr lang="es-ES" b="1" dirty="0">
                          <a:solidFill>
                            <a:srgbClr val="C00000"/>
                          </a:solidFill>
                        </a:rPr>
                        <a:t>1</a:t>
                      </a:r>
                    </a:p>
                  </a:txBody>
                  <a:tcPr>
                    <a:solidFill>
                      <a:schemeClr val="bg1"/>
                    </a:solidFill>
                  </a:tcPr>
                </a:tc>
                <a:tc hMerge="1">
                  <a:txBody>
                    <a:bodyPr/>
                    <a:lstStyle/>
                    <a:p>
                      <a:endParaRPr lang="es-ES" dirty="0"/>
                    </a:p>
                  </a:txBody>
                  <a:tcPr/>
                </a:tc>
                <a:tc gridSpan="2">
                  <a:txBody>
                    <a:bodyPr/>
                    <a:lstStyle/>
                    <a:p>
                      <a:pPr algn="ctr"/>
                      <a:r>
                        <a:rPr lang="es-ES" b="1" dirty="0">
                          <a:solidFill>
                            <a:srgbClr val="C00000"/>
                          </a:solidFill>
                        </a:rPr>
                        <a:t>2</a:t>
                      </a:r>
                    </a:p>
                  </a:txBody>
                  <a:tcPr>
                    <a:solidFill>
                      <a:schemeClr val="bg1"/>
                    </a:solidFill>
                  </a:tcPr>
                </a:tc>
                <a:tc hMerge="1">
                  <a:txBody>
                    <a:bodyPr/>
                    <a:lstStyle/>
                    <a:p>
                      <a:endParaRPr lang="es-ES" dirty="0"/>
                    </a:p>
                  </a:txBody>
                  <a:tcPr/>
                </a:tc>
                <a:extLst>
                  <a:ext uri="{0D108BD9-81ED-4DB2-BD59-A6C34878D82A}">
                    <a16:rowId xmlns:a16="http://schemas.microsoft.com/office/drawing/2014/main" val="1662810853"/>
                  </a:ext>
                </a:extLst>
              </a:tr>
              <a:tr h="1081263">
                <a:tc grid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chemeClr val="accent3">
                              <a:lumMod val="50000"/>
                            </a:schemeClr>
                          </a:solidFill>
                        </a:rPr>
                        <a:t>Añadimos 1, </a:t>
                      </a:r>
                      <a:r>
                        <a:rPr lang="es-ES" sz="1200" b="0" dirty="0">
                          <a:solidFill>
                            <a:schemeClr val="accent3">
                              <a:lumMod val="50000"/>
                            </a:schemeClr>
                          </a:solidFill>
                        </a:rPr>
                        <a:t>si hay fl</a:t>
                      </a:r>
                      <a:r>
                        <a:rPr lang="es-ES" sz="1200" dirty="0">
                          <a:solidFill>
                            <a:schemeClr val="accent3">
                              <a:lumMod val="50000"/>
                            </a:schemeClr>
                          </a:solidFill>
                        </a:rPr>
                        <a:t>exión de una o ambas rodillas entre 30 y 60°.</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chemeClr val="accent3">
                              <a:lumMod val="50000"/>
                            </a:schemeClr>
                          </a:solidFill>
                        </a:rPr>
                        <a:t>Añadimos 2, </a:t>
                      </a:r>
                      <a:r>
                        <a:rPr lang="es-ES" sz="1200" b="0" dirty="0">
                          <a:solidFill>
                            <a:schemeClr val="accent3">
                              <a:lumMod val="50000"/>
                            </a:schemeClr>
                          </a:solidFill>
                        </a:rPr>
                        <a:t>si hay flexión de una o ambas rodillas de más de 60° (salvo postura sedente) </a:t>
                      </a:r>
                    </a:p>
                  </a:txBody>
                  <a:tcPr>
                    <a:solidFill>
                      <a:schemeClr val="bg1"/>
                    </a:solidFill>
                  </a:tcPr>
                </a:tc>
                <a:tc hMerge="1">
                  <a:txBody>
                    <a:bodyPr/>
                    <a:lstStyle/>
                    <a:p>
                      <a:endParaRPr lang="es-ES"/>
                    </a:p>
                  </a:txBody>
                  <a:tcPr/>
                </a:tc>
                <a:tc grid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accent3">
                              <a:lumMod val="50000"/>
                            </a:schemeClr>
                          </a:solidFill>
                        </a:rPr>
                        <a:t>Sentado, andando o de pie con soporte bilateral simétrico. (los pies bien apoyados) </a:t>
                      </a:r>
                    </a:p>
                  </a:txBody>
                  <a:tcPr>
                    <a:solidFill>
                      <a:schemeClr val="bg1"/>
                    </a:solidFill>
                  </a:tcPr>
                </a:tc>
                <a:tc hMerge="1">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accent3">
                              <a:lumMod val="50000"/>
                            </a:schemeClr>
                          </a:solidFill>
                        </a:rPr>
                        <a:t>De pie con soporte unilateral, soporte ligero o postura inestable. </a:t>
                      </a:r>
                    </a:p>
                  </a:txBody>
                  <a:tcPr>
                    <a:solidFill>
                      <a:schemeClr val="bg1"/>
                    </a:solidFill>
                  </a:tcPr>
                </a:tc>
                <a:tc hMerge="1">
                  <a:txBody>
                    <a:bodyPr/>
                    <a:lstStyle/>
                    <a:p>
                      <a:endParaRPr lang="es-ES" dirty="0"/>
                    </a:p>
                  </a:txBody>
                  <a:tcPr/>
                </a:tc>
                <a:extLst>
                  <a:ext uri="{0D108BD9-81ED-4DB2-BD59-A6C34878D82A}">
                    <a16:rowId xmlns:a16="http://schemas.microsoft.com/office/drawing/2014/main" val="1477931430"/>
                  </a:ext>
                </a:extLst>
              </a:tr>
            </a:tbl>
          </a:graphicData>
        </a:graphic>
      </p:graphicFrame>
      <p:pic>
        <p:nvPicPr>
          <p:cNvPr id="4" name="Imagen 3">
            <a:extLst>
              <a:ext uri="{FF2B5EF4-FFF2-40B4-BE49-F238E27FC236}">
                <a16:creationId xmlns:a16="http://schemas.microsoft.com/office/drawing/2014/main" id="{9913BDFC-2023-DBF2-CC17-5EEA0B6DB0F8}"/>
              </a:ext>
            </a:extLst>
          </p:cNvPr>
          <p:cNvPicPr>
            <a:picLocks noChangeAspect="1"/>
          </p:cNvPicPr>
          <p:nvPr/>
        </p:nvPicPr>
        <p:blipFill>
          <a:blip r:embed="rId4"/>
          <a:stretch>
            <a:fillRect/>
          </a:stretch>
        </p:blipFill>
        <p:spPr>
          <a:xfrm>
            <a:off x="3312160" y="1056754"/>
            <a:ext cx="919377" cy="826658"/>
          </a:xfrm>
          <a:prstGeom prst="rect">
            <a:avLst/>
          </a:prstGeom>
        </p:spPr>
      </p:pic>
      <p:pic>
        <p:nvPicPr>
          <p:cNvPr id="6" name="Imagen 5">
            <a:extLst>
              <a:ext uri="{FF2B5EF4-FFF2-40B4-BE49-F238E27FC236}">
                <a16:creationId xmlns:a16="http://schemas.microsoft.com/office/drawing/2014/main" id="{5A3D2877-1FFD-812F-168D-DDF80A99ACA5}"/>
              </a:ext>
            </a:extLst>
          </p:cNvPr>
          <p:cNvPicPr>
            <a:picLocks noChangeAspect="1"/>
          </p:cNvPicPr>
          <p:nvPr/>
        </p:nvPicPr>
        <p:blipFill>
          <a:blip r:embed="rId5"/>
          <a:stretch>
            <a:fillRect/>
          </a:stretch>
        </p:blipFill>
        <p:spPr>
          <a:xfrm>
            <a:off x="5174964" y="1082880"/>
            <a:ext cx="883516" cy="800531"/>
          </a:xfrm>
          <a:prstGeom prst="rect">
            <a:avLst/>
          </a:prstGeom>
        </p:spPr>
      </p:pic>
      <p:pic>
        <p:nvPicPr>
          <p:cNvPr id="8" name="Imagen 7">
            <a:extLst>
              <a:ext uri="{FF2B5EF4-FFF2-40B4-BE49-F238E27FC236}">
                <a16:creationId xmlns:a16="http://schemas.microsoft.com/office/drawing/2014/main" id="{B8AAF1C7-6231-8791-0A3E-C18E117E4192}"/>
              </a:ext>
            </a:extLst>
          </p:cNvPr>
          <p:cNvPicPr>
            <a:picLocks noChangeAspect="1"/>
          </p:cNvPicPr>
          <p:nvPr/>
        </p:nvPicPr>
        <p:blipFill>
          <a:blip r:embed="rId6"/>
          <a:stretch>
            <a:fillRect/>
          </a:stretch>
        </p:blipFill>
        <p:spPr>
          <a:xfrm>
            <a:off x="7108467" y="1056754"/>
            <a:ext cx="883516" cy="826657"/>
          </a:xfrm>
          <a:prstGeom prst="rect">
            <a:avLst/>
          </a:prstGeom>
        </p:spPr>
      </p:pic>
      <p:pic>
        <p:nvPicPr>
          <p:cNvPr id="10" name="Imagen 9">
            <a:extLst>
              <a:ext uri="{FF2B5EF4-FFF2-40B4-BE49-F238E27FC236}">
                <a16:creationId xmlns:a16="http://schemas.microsoft.com/office/drawing/2014/main" id="{7BB5677D-DC6C-BB0E-197D-6A43E09C22A9}"/>
              </a:ext>
            </a:extLst>
          </p:cNvPr>
          <p:cNvPicPr>
            <a:picLocks noChangeAspect="1"/>
          </p:cNvPicPr>
          <p:nvPr/>
        </p:nvPicPr>
        <p:blipFill>
          <a:blip r:embed="rId7"/>
          <a:stretch>
            <a:fillRect/>
          </a:stretch>
        </p:blipFill>
        <p:spPr>
          <a:xfrm>
            <a:off x="2196825" y="2256520"/>
            <a:ext cx="893039" cy="984519"/>
          </a:xfrm>
          <a:prstGeom prst="rect">
            <a:avLst/>
          </a:prstGeom>
        </p:spPr>
      </p:pic>
      <p:pic>
        <p:nvPicPr>
          <p:cNvPr id="12" name="Imagen 11">
            <a:extLst>
              <a:ext uri="{FF2B5EF4-FFF2-40B4-BE49-F238E27FC236}">
                <a16:creationId xmlns:a16="http://schemas.microsoft.com/office/drawing/2014/main" id="{2E8BD209-535E-1CE7-4932-CD0A7AE621F0}"/>
              </a:ext>
            </a:extLst>
          </p:cNvPr>
          <p:cNvPicPr>
            <a:picLocks noChangeAspect="1"/>
          </p:cNvPicPr>
          <p:nvPr/>
        </p:nvPicPr>
        <p:blipFill>
          <a:blip r:embed="rId8"/>
          <a:stretch>
            <a:fillRect/>
          </a:stretch>
        </p:blipFill>
        <p:spPr>
          <a:xfrm>
            <a:off x="3348953" y="2256519"/>
            <a:ext cx="869225" cy="984519"/>
          </a:xfrm>
          <a:prstGeom prst="rect">
            <a:avLst/>
          </a:prstGeom>
        </p:spPr>
      </p:pic>
      <p:pic>
        <p:nvPicPr>
          <p:cNvPr id="14" name="Imagen 13">
            <a:extLst>
              <a:ext uri="{FF2B5EF4-FFF2-40B4-BE49-F238E27FC236}">
                <a16:creationId xmlns:a16="http://schemas.microsoft.com/office/drawing/2014/main" id="{1CEB330F-5817-8E18-5258-FD53AB7CB4F9}"/>
              </a:ext>
            </a:extLst>
          </p:cNvPr>
          <p:cNvPicPr>
            <a:picLocks noChangeAspect="1"/>
          </p:cNvPicPr>
          <p:nvPr/>
        </p:nvPicPr>
        <p:blipFill>
          <a:blip r:embed="rId9"/>
          <a:stretch>
            <a:fillRect/>
          </a:stretch>
        </p:blipFill>
        <p:spPr>
          <a:xfrm>
            <a:off x="4670572" y="2256518"/>
            <a:ext cx="1015189" cy="984520"/>
          </a:xfrm>
          <a:prstGeom prst="rect">
            <a:avLst/>
          </a:prstGeom>
        </p:spPr>
      </p:pic>
      <p:pic>
        <p:nvPicPr>
          <p:cNvPr id="23" name="Imagen 22">
            <a:extLst>
              <a:ext uri="{FF2B5EF4-FFF2-40B4-BE49-F238E27FC236}">
                <a16:creationId xmlns:a16="http://schemas.microsoft.com/office/drawing/2014/main" id="{E1A05165-A708-C7E2-4E63-3BA15DD568B8}"/>
              </a:ext>
            </a:extLst>
          </p:cNvPr>
          <p:cNvPicPr>
            <a:picLocks noChangeAspect="1"/>
          </p:cNvPicPr>
          <p:nvPr/>
        </p:nvPicPr>
        <p:blipFill>
          <a:blip r:embed="rId10"/>
          <a:stretch>
            <a:fillRect/>
          </a:stretch>
        </p:blipFill>
        <p:spPr>
          <a:xfrm>
            <a:off x="6045050" y="2256519"/>
            <a:ext cx="1015189" cy="984520"/>
          </a:xfrm>
          <a:prstGeom prst="rect">
            <a:avLst/>
          </a:prstGeom>
        </p:spPr>
      </p:pic>
      <p:pic>
        <p:nvPicPr>
          <p:cNvPr id="25" name="Imagen 24">
            <a:extLst>
              <a:ext uri="{FF2B5EF4-FFF2-40B4-BE49-F238E27FC236}">
                <a16:creationId xmlns:a16="http://schemas.microsoft.com/office/drawing/2014/main" id="{308FA7DF-77F6-AD91-EF1D-78B3ED9A3083}"/>
              </a:ext>
            </a:extLst>
          </p:cNvPr>
          <p:cNvPicPr>
            <a:picLocks noChangeAspect="1"/>
          </p:cNvPicPr>
          <p:nvPr/>
        </p:nvPicPr>
        <p:blipFill>
          <a:blip r:embed="rId11"/>
          <a:stretch>
            <a:fillRect/>
          </a:stretch>
        </p:blipFill>
        <p:spPr>
          <a:xfrm>
            <a:off x="7650596" y="2256519"/>
            <a:ext cx="883516" cy="984520"/>
          </a:xfrm>
          <a:prstGeom prst="rect">
            <a:avLst/>
          </a:prstGeom>
        </p:spPr>
      </p:pic>
    </p:spTree>
    <p:extLst>
      <p:ext uri="{BB962C8B-B14F-4D97-AF65-F5344CB8AC3E}">
        <p14:creationId xmlns:p14="http://schemas.microsoft.com/office/powerpoint/2010/main" val="17002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11</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3FBD910-ED1C-9610-DC1F-5F14D056076E}"/>
              </a:ext>
            </a:extLst>
          </p:cNvPr>
          <p:cNvSpPr txBox="1"/>
          <p:nvPr/>
        </p:nvSpPr>
        <p:spPr>
          <a:xfrm>
            <a:off x="3411709" y="3737943"/>
            <a:ext cx="4585252" cy="307777"/>
          </a:xfrm>
          <a:prstGeom prst="rect">
            <a:avLst/>
          </a:prstGeom>
          <a:noFill/>
        </p:spPr>
        <p:txBody>
          <a:bodyPr wrap="square">
            <a:spAutoFit/>
          </a:bodyPr>
          <a:lstStyle/>
          <a:p>
            <a:r>
              <a:rPr lang="es-ES" sz="1400" b="1" dirty="0">
                <a:solidFill>
                  <a:srgbClr val="3A87AD"/>
                </a:solidFill>
                <a:effectLst/>
                <a:latin typeface="Open Sans" panose="020B0606030504020204" pitchFamily="34" charset="0"/>
                <a:ea typeface="Calibri" panose="020F0502020204030204" pitchFamily="34" charset="0"/>
              </a:rPr>
              <a:t>Puntuación del Grupo A.</a:t>
            </a:r>
            <a:r>
              <a:rPr lang="es-ES" dirty="0">
                <a:effectLst/>
              </a:rPr>
              <a:t> </a:t>
            </a:r>
            <a:endParaRPr lang="es-ES" dirty="0"/>
          </a:p>
        </p:txBody>
      </p:sp>
      <p:graphicFrame>
        <p:nvGraphicFramePr>
          <p:cNvPr id="4" name="Tabla 3">
            <a:extLst>
              <a:ext uri="{FF2B5EF4-FFF2-40B4-BE49-F238E27FC236}">
                <a16:creationId xmlns:a16="http://schemas.microsoft.com/office/drawing/2014/main" id="{326F09FC-EA51-94BB-6968-6D4BC001762B}"/>
              </a:ext>
            </a:extLst>
          </p:cNvPr>
          <p:cNvGraphicFramePr>
            <a:graphicFrameLocks noGrp="1"/>
          </p:cNvGraphicFramePr>
          <p:nvPr>
            <p:extLst>
              <p:ext uri="{D42A27DB-BD31-4B8C-83A1-F6EECF244321}">
                <p14:modId xmlns:p14="http://schemas.microsoft.com/office/powerpoint/2010/main" val="4003008858"/>
              </p:ext>
            </p:extLst>
          </p:nvPr>
        </p:nvGraphicFramePr>
        <p:xfrm>
          <a:off x="501095" y="1194471"/>
          <a:ext cx="8141809" cy="2503170"/>
        </p:xfrm>
        <a:graphic>
          <a:graphicData uri="http://schemas.openxmlformats.org/drawingml/2006/table">
            <a:tbl>
              <a:tblPr firstRow="1" firstCol="1" bandRow="1"/>
              <a:tblGrid>
                <a:gridCol w="626293">
                  <a:extLst>
                    <a:ext uri="{9D8B030D-6E8A-4147-A177-3AD203B41FA5}">
                      <a16:colId xmlns:a16="http://schemas.microsoft.com/office/drawing/2014/main" val="2338080095"/>
                    </a:ext>
                  </a:extLst>
                </a:gridCol>
                <a:gridCol w="626293">
                  <a:extLst>
                    <a:ext uri="{9D8B030D-6E8A-4147-A177-3AD203B41FA5}">
                      <a16:colId xmlns:a16="http://schemas.microsoft.com/office/drawing/2014/main" val="3689689489"/>
                    </a:ext>
                  </a:extLst>
                </a:gridCol>
                <a:gridCol w="626293">
                  <a:extLst>
                    <a:ext uri="{9D8B030D-6E8A-4147-A177-3AD203B41FA5}">
                      <a16:colId xmlns:a16="http://schemas.microsoft.com/office/drawing/2014/main" val="2828039065"/>
                    </a:ext>
                  </a:extLst>
                </a:gridCol>
                <a:gridCol w="626293">
                  <a:extLst>
                    <a:ext uri="{9D8B030D-6E8A-4147-A177-3AD203B41FA5}">
                      <a16:colId xmlns:a16="http://schemas.microsoft.com/office/drawing/2014/main" val="737363923"/>
                    </a:ext>
                  </a:extLst>
                </a:gridCol>
                <a:gridCol w="626293">
                  <a:extLst>
                    <a:ext uri="{9D8B030D-6E8A-4147-A177-3AD203B41FA5}">
                      <a16:colId xmlns:a16="http://schemas.microsoft.com/office/drawing/2014/main" val="2993999172"/>
                    </a:ext>
                  </a:extLst>
                </a:gridCol>
                <a:gridCol w="626293">
                  <a:extLst>
                    <a:ext uri="{9D8B030D-6E8A-4147-A177-3AD203B41FA5}">
                      <a16:colId xmlns:a16="http://schemas.microsoft.com/office/drawing/2014/main" val="2506519203"/>
                    </a:ext>
                  </a:extLst>
                </a:gridCol>
                <a:gridCol w="626293">
                  <a:extLst>
                    <a:ext uri="{9D8B030D-6E8A-4147-A177-3AD203B41FA5}">
                      <a16:colId xmlns:a16="http://schemas.microsoft.com/office/drawing/2014/main" val="1416528500"/>
                    </a:ext>
                  </a:extLst>
                </a:gridCol>
                <a:gridCol w="626293">
                  <a:extLst>
                    <a:ext uri="{9D8B030D-6E8A-4147-A177-3AD203B41FA5}">
                      <a16:colId xmlns:a16="http://schemas.microsoft.com/office/drawing/2014/main" val="1733290245"/>
                    </a:ext>
                  </a:extLst>
                </a:gridCol>
                <a:gridCol w="626293">
                  <a:extLst>
                    <a:ext uri="{9D8B030D-6E8A-4147-A177-3AD203B41FA5}">
                      <a16:colId xmlns:a16="http://schemas.microsoft.com/office/drawing/2014/main" val="2685872380"/>
                    </a:ext>
                  </a:extLst>
                </a:gridCol>
                <a:gridCol w="626293">
                  <a:extLst>
                    <a:ext uri="{9D8B030D-6E8A-4147-A177-3AD203B41FA5}">
                      <a16:colId xmlns:a16="http://schemas.microsoft.com/office/drawing/2014/main" val="3317682140"/>
                    </a:ext>
                  </a:extLst>
                </a:gridCol>
                <a:gridCol w="626293">
                  <a:extLst>
                    <a:ext uri="{9D8B030D-6E8A-4147-A177-3AD203B41FA5}">
                      <a16:colId xmlns:a16="http://schemas.microsoft.com/office/drawing/2014/main" val="1209008214"/>
                    </a:ext>
                  </a:extLst>
                </a:gridCol>
                <a:gridCol w="626293">
                  <a:extLst>
                    <a:ext uri="{9D8B030D-6E8A-4147-A177-3AD203B41FA5}">
                      <a16:colId xmlns:a16="http://schemas.microsoft.com/office/drawing/2014/main" val="2257526316"/>
                    </a:ext>
                  </a:extLst>
                </a:gridCol>
                <a:gridCol w="626293">
                  <a:extLst>
                    <a:ext uri="{9D8B030D-6E8A-4147-A177-3AD203B41FA5}">
                      <a16:colId xmlns:a16="http://schemas.microsoft.com/office/drawing/2014/main" val="918353052"/>
                    </a:ext>
                  </a:extLst>
                </a:gridCol>
              </a:tblGrid>
              <a:tr h="187960">
                <a:tc rowSpan="3">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Cuello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7740391"/>
                  </a:ext>
                </a:extLst>
              </a:tr>
              <a:tr h="187960">
                <a:tc v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797997"/>
                  </a:ext>
                </a:extLst>
              </a:tr>
              <a:tr h="187960">
                <a:tc v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25403023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Tronco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550778535"/>
                  </a:ext>
                </a:extLst>
              </a:tr>
              <a:tr h="229235">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712120"/>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048428"/>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24373"/>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32967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643407"/>
                  </a:ext>
                </a:extLst>
              </a:tr>
            </a:tbl>
          </a:graphicData>
        </a:graphic>
      </p:graphicFrame>
      <p:sp>
        <p:nvSpPr>
          <p:cNvPr id="5" name="object 42">
            <a:extLst>
              <a:ext uri="{FF2B5EF4-FFF2-40B4-BE49-F238E27FC236}">
                <a16:creationId xmlns:a16="http://schemas.microsoft.com/office/drawing/2014/main" id="{5E45D2E5-6374-9D68-3958-0A78691545DE}"/>
              </a:ext>
            </a:extLst>
          </p:cNvPr>
          <p:cNvSpPr txBox="1">
            <a:spLocks/>
          </p:cNvSpPr>
          <p:nvPr/>
        </p:nvSpPr>
        <p:spPr>
          <a:xfrm>
            <a:off x="2342661" y="143790"/>
            <a:ext cx="6010164" cy="39225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24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 Grupo A.</a:t>
            </a:r>
            <a:endParaRPr lang="es-ES" sz="2400" b="1" dirty="0">
              <a:ln w="22225">
                <a:solidFill>
                  <a:schemeClr val="accent2"/>
                </a:solidFill>
                <a:prstDash val="solid"/>
              </a:ln>
              <a:solidFill>
                <a:schemeClr val="accent5"/>
              </a:solidFill>
              <a:latin typeface="Arial Narrow"/>
              <a:cs typeface="Arial Narrow"/>
            </a:endParaRPr>
          </a:p>
        </p:txBody>
      </p:sp>
    </p:spTree>
    <p:extLst>
      <p:ext uri="{BB962C8B-B14F-4D97-AF65-F5344CB8AC3E}">
        <p14:creationId xmlns:p14="http://schemas.microsoft.com/office/powerpoint/2010/main" val="261780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12</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143790"/>
            <a:ext cx="6010164" cy="39225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24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 Grupo B.</a:t>
            </a:r>
            <a:endParaRPr lang="es-ES" sz="2400" b="1" dirty="0">
              <a:ln w="22225">
                <a:solidFill>
                  <a:schemeClr val="accent2"/>
                </a:solidFill>
                <a:prstDash val="solid"/>
              </a:ln>
              <a:solidFill>
                <a:schemeClr val="accent5"/>
              </a:solidFill>
              <a:latin typeface="Arial Narrow"/>
              <a:cs typeface="Arial Narrow"/>
            </a:endParaRPr>
          </a:p>
        </p:txBody>
      </p:sp>
      <p:pic>
        <p:nvPicPr>
          <p:cNvPr id="16" name="Picture 23">
            <a:extLst>
              <a:ext uri="{FF2B5EF4-FFF2-40B4-BE49-F238E27FC236}">
                <a16:creationId xmlns:a16="http://schemas.microsoft.com/office/drawing/2014/main" id="{41441378-6D1B-9F65-C1EE-5FA7CE66CE0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4">
            <a:extLst>
              <a:ext uri="{FF2B5EF4-FFF2-40B4-BE49-F238E27FC236}">
                <a16:creationId xmlns:a16="http://schemas.microsoft.com/office/drawing/2014/main" id="{8F83071F-6207-43FD-AAEE-A0A1E602DA64}"/>
              </a:ext>
            </a:extLst>
          </p:cNvPr>
          <p:cNvGraphicFramePr>
            <a:graphicFrameLocks noGrp="1"/>
          </p:cNvGraphicFramePr>
          <p:nvPr>
            <p:extLst>
              <p:ext uri="{D42A27DB-BD31-4B8C-83A1-F6EECF244321}">
                <p14:modId xmlns:p14="http://schemas.microsoft.com/office/powerpoint/2010/main" val="1580890187"/>
              </p:ext>
            </p:extLst>
          </p:nvPr>
        </p:nvGraphicFramePr>
        <p:xfrm>
          <a:off x="129492" y="748835"/>
          <a:ext cx="8862109" cy="4345333"/>
        </p:xfrm>
        <a:graphic>
          <a:graphicData uri="http://schemas.openxmlformats.org/drawingml/2006/table">
            <a:tbl>
              <a:tblPr firstRow="1" bandRow="1">
                <a:tableStyleId>{E27665BA-8202-44FC-AD62-C9F0E3EA811A}</a:tableStyleId>
              </a:tblPr>
              <a:tblGrid>
                <a:gridCol w="2156508">
                  <a:extLst>
                    <a:ext uri="{9D8B030D-6E8A-4147-A177-3AD203B41FA5}">
                      <a16:colId xmlns:a16="http://schemas.microsoft.com/office/drawing/2014/main" val="1382445653"/>
                    </a:ext>
                  </a:extLst>
                </a:gridCol>
                <a:gridCol w="1087120">
                  <a:extLst>
                    <a:ext uri="{9D8B030D-6E8A-4147-A177-3AD203B41FA5}">
                      <a16:colId xmlns:a16="http://schemas.microsoft.com/office/drawing/2014/main" val="2797011916"/>
                    </a:ext>
                  </a:extLst>
                </a:gridCol>
                <a:gridCol w="2357120">
                  <a:extLst>
                    <a:ext uri="{9D8B030D-6E8A-4147-A177-3AD203B41FA5}">
                      <a16:colId xmlns:a16="http://schemas.microsoft.com/office/drawing/2014/main" val="1945577332"/>
                    </a:ext>
                  </a:extLst>
                </a:gridCol>
                <a:gridCol w="1778000">
                  <a:extLst>
                    <a:ext uri="{9D8B030D-6E8A-4147-A177-3AD203B41FA5}">
                      <a16:colId xmlns:a16="http://schemas.microsoft.com/office/drawing/2014/main" val="1807011916"/>
                    </a:ext>
                  </a:extLst>
                </a:gridCol>
                <a:gridCol w="1483361">
                  <a:extLst>
                    <a:ext uri="{9D8B030D-6E8A-4147-A177-3AD203B41FA5}">
                      <a16:colId xmlns:a16="http://schemas.microsoft.com/office/drawing/2014/main" val="1733203060"/>
                    </a:ext>
                  </a:extLst>
                </a:gridCol>
              </a:tblGrid>
              <a:tr h="356295">
                <a:tc>
                  <a:txBody>
                    <a:bodyPr/>
                    <a:lstStyle/>
                    <a:p>
                      <a:r>
                        <a:rPr lang="es-ES" b="1" dirty="0">
                          <a:solidFill>
                            <a:schemeClr val="accent3">
                              <a:lumMod val="50000"/>
                            </a:schemeClr>
                          </a:solidFill>
                        </a:rPr>
                        <a:t>BRAZO</a:t>
                      </a:r>
                    </a:p>
                  </a:txBody>
                  <a:tcPr>
                    <a:solidFill>
                      <a:schemeClr val="bg1"/>
                    </a:solidFill>
                  </a:tcPr>
                </a:tc>
                <a:tc>
                  <a:txBody>
                    <a:bodyPr/>
                    <a:lstStyle/>
                    <a:p>
                      <a:pPr algn="ctr"/>
                      <a:r>
                        <a:rPr lang="es-ES" b="1" dirty="0">
                          <a:solidFill>
                            <a:srgbClr val="C00000"/>
                          </a:solidFill>
                        </a:rPr>
                        <a:t>1</a:t>
                      </a:r>
                    </a:p>
                  </a:txBody>
                  <a:tcPr>
                    <a:solidFill>
                      <a:schemeClr val="bg1"/>
                    </a:solidFill>
                  </a:tcPr>
                </a:tc>
                <a:tc>
                  <a:txBody>
                    <a:bodyPr/>
                    <a:lstStyle/>
                    <a:p>
                      <a:pPr algn="ctr"/>
                      <a:r>
                        <a:rPr lang="es-ES" b="1" dirty="0">
                          <a:solidFill>
                            <a:srgbClr val="C00000"/>
                          </a:solidFill>
                        </a:rPr>
                        <a:t>2</a:t>
                      </a:r>
                    </a:p>
                  </a:txBody>
                  <a:tcPr>
                    <a:solidFill>
                      <a:schemeClr val="bg1"/>
                    </a:solidFill>
                  </a:tcPr>
                </a:tc>
                <a:tc>
                  <a:txBody>
                    <a:bodyPr/>
                    <a:lstStyle/>
                    <a:p>
                      <a:pPr algn="ctr"/>
                      <a:r>
                        <a:rPr lang="es-ES" b="1" dirty="0">
                          <a:solidFill>
                            <a:srgbClr val="C00000"/>
                          </a:solidFill>
                        </a:rPr>
                        <a:t>3</a:t>
                      </a:r>
                    </a:p>
                  </a:txBody>
                  <a:tcPr>
                    <a:solidFill>
                      <a:schemeClr val="bg1"/>
                    </a:solidFill>
                  </a:tcPr>
                </a:tc>
                <a:tc>
                  <a:txBody>
                    <a:bodyPr/>
                    <a:lstStyle/>
                    <a:p>
                      <a:pPr algn="ctr"/>
                      <a:r>
                        <a:rPr lang="es-ES" b="1" dirty="0">
                          <a:solidFill>
                            <a:srgbClr val="C00000"/>
                          </a:solidFill>
                        </a:rPr>
                        <a:t>4</a:t>
                      </a:r>
                    </a:p>
                  </a:txBody>
                  <a:tcPr>
                    <a:solidFill>
                      <a:schemeClr val="bg1"/>
                    </a:solidFill>
                  </a:tcPr>
                </a:tc>
                <a:extLst>
                  <a:ext uri="{0D108BD9-81ED-4DB2-BD59-A6C34878D82A}">
                    <a16:rowId xmlns:a16="http://schemas.microsoft.com/office/drawing/2014/main" val="2828763864"/>
                  </a:ext>
                </a:extLst>
              </a:tr>
              <a:tr h="1312950">
                <a:tc>
                  <a:txBody>
                    <a:bodyPr/>
                    <a:lstStyle/>
                    <a:p>
                      <a:r>
                        <a:rPr lang="es-ES" sz="1200" b="1" dirty="0">
                          <a:solidFill>
                            <a:schemeClr val="accent3">
                              <a:lumMod val="50000"/>
                            </a:schemeClr>
                          </a:solidFill>
                        </a:rPr>
                        <a:t>Añadimos 1, </a:t>
                      </a:r>
                      <a:r>
                        <a:rPr lang="es-ES" sz="1200" b="0" dirty="0">
                          <a:solidFill>
                            <a:schemeClr val="accent3">
                              <a:lumMod val="50000"/>
                            </a:schemeClr>
                          </a:solidFill>
                        </a:rPr>
                        <a:t>si está </a:t>
                      </a:r>
                      <a:r>
                        <a:rPr lang="es-ES" sz="1200" b="0" i="0" u="none" strike="noStrike" cap="none" dirty="0">
                          <a:solidFill>
                            <a:schemeClr val="accent3">
                              <a:lumMod val="50000"/>
                            </a:schemeClr>
                          </a:solidFill>
                          <a:effectLst/>
                          <a:latin typeface="Arial"/>
                          <a:ea typeface="Arial"/>
                          <a:cs typeface="Arial"/>
                          <a:sym typeface="Arial"/>
                        </a:rPr>
                        <a:t> abducido o rotado; o hombro elevado.</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chemeClr val="accent3">
                              <a:lumMod val="50000"/>
                            </a:schemeClr>
                          </a:solidFill>
                          <a:effectLst/>
                        </a:rPr>
                        <a:t>Restamos 1, </a:t>
                      </a:r>
                      <a:r>
                        <a:rPr lang="es-ES" sz="1200" b="0" dirty="0">
                          <a:solidFill>
                            <a:schemeClr val="accent3">
                              <a:lumMod val="50000"/>
                            </a:schemeClr>
                          </a:solidFill>
                          <a:effectLst/>
                        </a:rPr>
                        <a:t>si existe </a:t>
                      </a:r>
                      <a:r>
                        <a:rPr lang="es-ES" sz="1200" dirty="0">
                          <a:solidFill>
                            <a:schemeClr val="accent3">
                              <a:lumMod val="50000"/>
                            </a:schemeClr>
                          </a:solidFill>
                          <a:effectLst/>
                        </a:rPr>
                        <a:t>un punto de apoyo o la postura a favor de la gravedad </a:t>
                      </a:r>
                      <a:endParaRPr lang="es-ES" sz="1200" b="1" dirty="0">
                        <a:solidFill>
                          <a:schemeClr val="accent3">
                            <a:lumMod val="50000"/>
                          </a:schemeClr>
                        </a:solidFill>
                      </a:endParaRPr>
                    </a:p>
                  </a:txBody>
                  <a:tcPr>
                    <a:solidFill>
                      <a:schemeClr val="bg1"/>
                    </a:solidFill>
                  </a:tcPr>
                </a:tc>
                <a:tc>
                  <a:txBody>
                    <a:bodyPr/>
                    <a:lstStyle/>
                    <a:p>
                      <a:endParaRPr lang="es-ES"/>
                    </a:p>
                  </a:txBody>
                  <a:tcPr>
                    <a:solidFill>
                      <a:schemeClr val="bg1"/>
                    </a:solidFill>
                  </a:tcPr>
                </a:tc>
                <a:tc>
                  <a:txBody>
                    <a:bodyPr/>
                    <a:lstStyle/>
                    <a:p>
                      <a:endParaRPr lang="es-ES" dirty="0"/>
                    </a:p>
                  </a:txBody>
                  <a:tcPr>
                    <a:solidFill>
                      <a:schemeClr val="bg1"/>
                    </a:solidFill>
                  </a:tcPr>
                </a:tc>
                <a:tc>
                  <a:txBody>
                    <a:bodyPr/>
                    <a:lstStyle/>
                    <a:p>
                      <a:endParaRPr lang="es-ES" dirty="0"/>
                    </a:p>
                  </a:txBody>
                  <a:tcPr>
                    <a:solidFill>
                      <a:schemeClr val="bg1"/>
                    </a:solidFill>
                  </a:tcPr>
                </a:tc>
                <a:tc>
                  <a:txBody>
                    <a:bodyPr/>
                    <a:lstStyle/>
                    <a:p>
                      <a:endParaRPr lang="es-ES"/>
                    </a:p>
                  </a:txBody>
                  <a:tcPr>
                    <a:solidFill>
                      <a:schemeClr val="bg1"/>
                    </a:solidFill>
                  </a:tcPr>
                </a:tc>
                <a:extLst>
                  <a:ext uri="{0D108BD9-81ED-4DB2-BD59-A6C34878D82A}">
                    <a16:rowId xmlns:a16="http://schemas.microsoft.com/office/drawing/2014/main" val="2628409815"/>
                  </a:ext>
                </a:extLst>
              </a:tr>
              <a:tr h="386382">
                <a:tc>
                  <a:txBody>
                    <a:bodyPr/>
                    <a:lstStyle/>
                    <a:p>
                      <a:r>
                        <a:rPr lang="es-ES" b="1" dirty="0">
                          <a:solidFill>
                            <a:schemeClr val="accent3">
                              <a:lumMod val="50000"/>
                            </a:schemeClr>
                          </a:solidFill>
                        </a:rPr>
                        <a:t>ANTEBRAZO</a:t>
                      </a:r>
                    </a:p>
                  </a:txBody>
                  <a:tcPr>
                    <a:solidFill>
                      <a:schemeClr val="bg1"/>
                    </a:solidFill>
                  </a:tcPr>
                </a:tc>
                <a:tc gridSpan="2">
                  <a:txBody>
                    <a:bodyPr/>
                    <a:lstStyle/>
                    <a:p>
                      <a:pPr algn="ctr"/>
                      <a:r>
                        <a:rPr lang="es-ES" b="1" dirty="0">
                          <a:solidFill>
                            <a:srgbClr val="C00000"/>
                          </a:solidFill>
                        </a:rPr>
                        <a:t>1</a:t>
                      </a:r>
                    </a:p>
                  </a:txBody>
                  <a:tcPr>
                    <a:solidFill>
                      <a:schemeClr val="bg1"/>
                    </a:solidFill>
                  </a:tcPr>
                </a:tc>
                <a:tc hMerge="1">
                  <a:txBody>
                    <a:bodyPr/>
                    <a:lstStyle/>
                    <a:p>
                      <a:endParaRPr lang="es-ES" dirty="0"/>
                    </a:p>
                  </a:txBody>
                  <a:tcPr>
                    <a:solidFill>
                      <a:schemeClr val="bg1"/>
                    </a:solidFill>
                  </a:tcPr>
                </a:tc>
                <a:tc gridSpan="2">
                  <a:txBody>
                    <a:bodyPr/>
                    <a:lstStyle/>
                    <a:p>
                      <a:pPr algn="ctr"/>
                      <a:r>
                        <a:rPr lang="es-ES" b="1" dirty="0">
                          <a:solidFill>
                            <a:srgbClr val="C00000"/>
                          </a:solidFill>
                        </a:rPr>
                        <a:t>2</a:t>
                      </a:r>
                    </a:p>
                  </a:txBody>
                  <a:tcPr>
                    <a:solidFill>
                      <a:schemeClr val="bg1"/>
                    </a:solidFill>
                  </a:tcPr>
                </a:tc>
                <a:tc hMerge="1">
                  <a:txBody>
                    <a:bodyPr/>
                    <a:lstStyle/>
                    <a:p>
                      <a:endParaRPr lang="es-ES" dirty="0"/>
                    </a:p>
                  </a:txBody>
                  <a:tcPr>
                    <a:solidFill>
                      <a:schemeClr val="bg1"/>
                    </a:solidFill>
                  </a:tcPr>
                </a:tc>
                <a:extLst>
                  <a:ext uri="{0D108BD9-81ED-4DB2-BD59-A6C34878D82A}">
                    <a16:rowId xmlns:a16="http://schemas.microsoft.com/office/drawing/2014/main" val="3453571936"/>
                  </a:ext>
                </a:extLst>
              </a:tr>
              <a:tr h="979066">
                <a:tc>
                  <a:txBody>
                    <a:bodyPr/>
                    <a:lstStyle/>
                    <a:p>
                      <a:endParaRPr lang="es-ES" dirty="0"/>
                    </a:p>
                  </a:txBody>
                  <a:tcPr>
                    <a:solidFill>
                      <a:schemeClr val="bg1"/>
                    </a:solidFill>
                  </a:tcPr>
                </a:tc>
                <a:tc gridSpan="2">
                  <a:txBody>
                    <a:bodyPr/>
                    <a:lstStyle/>
                    <a:p>
                      <a:endParaRPr lang="es-ES" dirty="0"/>
                    </a:p>
                  </a:txBody>
                  <a:tcPr>
                    <a:solidFill>
                      <a:schemeClr val="bg1"/>
                    </a:solidFill>
                  </a:tcPr>
                </a:tc>
                <a:tc hMerge="1">
                  <a:txBody>
                    <a:bodyPr/>
                    <a:lstStyle/>
                    <a:p>
                      <a:endParaRPr lang="es-ES" dirty="0"/>
                    </a:p>
                  </a:txBody>
                  <a:tcPr>
                    <a:solidFill>
                      <a:schemeClr val="bg1"/>
                    </a:solidFill>
                  </a:tcPr>
                </a:tc>
                <a:tc gridSpan="2">
                  <a:txBody>
                    <a:bodyPr/>
                    <a:lstStyle/>
                    <a:p>
                      <a:endParaRPr lang="es-ES" dirty="0"/>
                    </a:p>
                  </a:txBody>
                  <a:tcPr>
                    <a:solidFill>
                      <a:schemeClr val="bg1"/>
                    </a:solidFill>
                  </a:tcPr>
                </a:tc>
                <a:tc hMerge="1">
                  <a:txBody>
                    <a:bodyPr/>
                    <a:lstStyle/>
                    <a:p>
                      <a:endParaRPr lang="es-ES" dirty="0"/>
                    </a:p>
                  </a:txBody>
                  <a:tcPr>
                    <a:solidFill>
                      <a:schemeClr val="bg1"/>
                    </a:solidFill>
                  </a:tcPr>
                </a:tc>
                <a:extLst>
                  <a:ext uri="{0D108BD9-81ED-4DB2-BD59-A6C34878D82A}">
                    <a16:rowId xmlns:a16="http://schemas.microsoft.com/office/drawing/2014/main" val="292324327"/>
                  </a:ext>
                </a:extLst>
              </a:tr>
              <a:tr h="290632">
                <a:tc>
                  <a:txBody>
                    <a:bodyPr/>
                    <a:lstStyle/>
                    <a:p>
                      <a:r>
                        <a:rPr lang="es-ES" b="1" dirty="0">
                          <a:solidFill>
                            <a:schemeClr val="accent3">
                              <a:lumMod val="50000"/>
                            </a:schemeClr>
                          </a:solidFill>
                        </a:rPr>
                        <a:t>MUÑECA</a:t>
                      </a:r>
                    </a:p>
                  </a:txBody>
                  <a:tcPr>
                    <a:solidFill>
                      <a:schemeClr val="bg1"/>
                    </a:solidFill>
                  </a:tcPr>
                </a:tc>
                <a:tc gridSpan="2">
                  <a:txBody>
                    <a:bodyPr/>
                    <a:lstStyle/>
                    <a:p>
                      <a:pPr algn="ctr"/>
                      <a:r>
                        <a:rPr lang="es-ES" b="1" dirty="0">
                          <a:solidFill>
                            <a:srgbClr val="C00000"/>
                          </a:solidFill>
                        </a:rPr>
                        <a:t>1</a:t>
                      </a:r>
                    </a:p>
                  </a:txBody>
                  <a:tcPr>
                    <a:solidFill>
                      <a:schemeClr val="bg1"/>
                    </a:solidFill>
                  </a:tcPr>
                </a:tc>
                <a:tc hMerge="1">
                  <a:txBody>
                    <a:bodyPr/>
                    <a:lstStyle/>
                    <a:p>
                      <a:endParaRPr lang="es-ES" dirty="0"/>
                    </a:p>
                  </a:txBody>
                  <a:tcPr>
                    <a:solidFill>
                      <a:schemeClr val="bg1"/>
                    </a:solidFill>
                  </a:tcPr>
                </a:tc>
                <a:tc gridSpan="2">
                  <a:txBody>
                    <a:bodyPr/>
                    <a:lstStyle/>
                    <a:p>
                      <a:pPr algn="ctr"/>
                      <a:r>
                        <a:rPr lang="es-ES" b="1" dirty="0">
                          <a:solidFill>
                            <a:srgbClr val="C00000"/>
                          </a:solidFill>
                        </a:rPr>
                        <a:t>2</a:t>
                      </a:r>
                    </a:p>
                  </a:txBody>
                  <a:tcPr>
                    <a:solidFill>
                      <a:schemeClr val="bg1"/>
                    </a:solidFill>
                  </a:tcPr>
                </a:tc>
                <a:tc hMerge="1">
                  <a:txBody>
                    <a:bodyPr/>
                    <a:lstStyle/>
                    <a:p>
                      <a:endParaRPr lang="es-ES" dirty="0"/>
                    </a:p>
                  </a:txBody>
                  <a:tcPr>
                    <a:solidFill>
                      <a:schemeClr val="bg1"/>
                    </a:solidFill>
                  </a:tcPr>
                </a:tc>
                <a:extLst>
                  <a:ext uri="{0D108BD9-81ED-4DB2-BD59-A6C34878D82A}">
                    <a16:rowId xmlns:a16="http://schemas.microsoft.com/office/drawing/2014/main" val="116655227"/>
                  </a:ext>
                </a:extLst>
              </a:tr>
              <a:tr h="874698">
                <a:tc>
                  <a:txBody>
                    <a:bodyPr/>
                    <a:lstStyle/>
                    <a:p>
                      <a:r>
                        <a:rPr lang="es-ES" sz="1200" b="1" dirty="0">
                          <a:solidFill>
                            <a:schemeClr val="accent3">
                              <a:lumMod val="50000"/>
                            </a:schemeClr>
                          </a:solidFill>
                        </a:rPr>
                        <a:t>Añadimos 1</a:t>
                      </a:r>
                      <a:r>
                        <a:rPr lang="es-ES" sz="1200" dirty="0">
                          <a:solidFill>
                            <a:schemeClr val="accent3">
                              <a:lumMod val="50000"/>
                            </a:schemeClr>
                          </a:solidFill>
                        </a:rPr>
                        <a:t>, si hay </a:t>
                      </a:r>
                      <a:r>
                        <a:rPr lang="es-ES" sz="1200" b="0" i="0" u="none" strike="noStrike" cap="none" dirty="0">
                          <a:solidFill>
                            <a:schemeClr val="accent3">
                              <a:lumMod val="50000"/>
                            </a:schemeClr>
                          </a:solidFill>
                          <a:effectLst/>
                          <a:latin typeface="Arial"/>
                          <a:cs typeface="Arial"/>
                          <a:sym typeface="Arial"/>
                        </a:rPr>
                        <a:t>t</a:t>
                      </a:r>
                      <a:r>
                        <a:rPr lang="es-ES" sz="1200" b="0" i="0" u="none" strike="noStrike" cap="none" dirty="0">
                          <a:solidFill>
                            <a:schemeClr val="accent3">
                              <a:lumMod val="50000"/>
                            </a:schemeClr>
                          </a:solidFill>
                          <a:effectLst/>
                          <a:latin typeface="Arial"/>
                          <a:ea typeface="Arial"/>
                          <a:cs typeface="Arial"/>
                          <a:sym typeface="Arial"/>
                        </a:rPr>
                        <a:t>orsión o desviación radial o cubital</a:t>
                      </a:r>
                    </a:p>
                    <a:p>
                      <a:endParaRPr lang="es-ES" sz="1200" b="0" i="0" u="none" strike="noStrike" cap="none" dirty="0">
                        <a:solidFill>
                          <a:schemeClr val="accent3">
                            <a:lumMod val="50000"/>
                          </a:schemeClr>
                        </a:solidFill>
                        <a:effectLst/>
                        <a:latin typeface="Arial"/>
                        <a:ea typeface="Arial"/>
                        <a:cs typeface="Arial"/>
                        <a:sym typeface="Arial"/>
                      </a:endParaRPr>
                    </a:p>
                    <a:p>
                      <a:endParaRPr lang="es-ES" sz="1200" dirty="0">
                        <a:solidFill>
                          <a:schemeClr val="accent3">
                            <a:lumMod val="50000"/>
                          </a:schemeClr>
                        </a:solidFill>
                        <a:effectLst/>
                      </a:endParaRPr>
                    </a:p>
                    <a:p>
                      <a:endParaRPr lang="es-ES" sz="1200" dirty="0">
                        <a:solidFill>
                          <a:schemeClr val="accent3">
                            <a:lumMod val="50000"/>
                          </a:schemeClr>
                        </a:solidFill>
                      </a:endParaRPr>
                    </a:p>
                  </a:txBody>
                  <a:tcPr>
                    <a:solidFill>
                      <a:schemeClr val="bg1"/>
                    </a:solidFill>
                  </a:tcPr>
                </a:tc>
                <a:tc gridSpan="2">
                  <a:txBody>
                    <a:bodyPr/>
                    <a:lstStyle/>
                    <a:p>
                      <a:endParaRPr lang="es-ES" dirty="0"/>
                    </a:p>
                  </a:txBody>
                  <a:tcPr>
                    <a:solidFill>
                      <a:schemeClr val="bg1"/>
                    </a:solidFill>
                  </a:tcPr>
                </a:tc>
                <a:tc hMerge="1">
                  <a:txBody>
                    <a:bodyPr/>
                    <a:lstStyle/>
                    <a:p>
                      <a:endParaRPr lang="es-ES" dirty="0"/>
                    </a:p>
                  </a:txBody>
                  <a:tcPr>
                    <a:solidFill>
                      <a:schemeClr val="bg1"/>
                    </a:solidFill>
                  </a:tcPr>
                </a:tc>
                <a:tc gridSpan="2">
                  <a:txBody>
                    <a:bodyPr/>
                    <a:lstStyle/>
                    <a:p>
                      <a:endParaRPr lang="es-ES" dirty="0"/>
                    </a:p>
                  </a:txBody>
                  <a:tcPr>
                    <a:solidFill>
                      <a:schemeClr val="bg1"/>
                    </a:solidFill>
                  </a:tcPr>
                </a:tc>
                <a:tc hMerge="1">
                  <a:txBody>
                    <a:bodyPr/>
                    <a:lstStyle/>
                    <a:p>
                      <a:endParaRPr lang="es-ES" dirty="0"/>
                    </a:p>
                  </a:txBody>
                  <a:tcPr>
                    <a:solidFill>
                      <a:schemeClr val="bg1"/>
                    </a:solidFill>
                  </a:tcPr>
                </a:tc>
                <a:extLst>
                  <a:ext uri="{0D108BD9-81ED-4DB2-BD59-A6C34878D82A}">
                    <a16:rowId xmlns:a16="http://schemas.microsoft.com/office/drawing/2014/main" val="1410380367"/>
                  </a:ext>
                </a:extLst>
              </a:tr>
            </a:tbl>
          </a:graphicData>
        </a:graphic>
      </p:graphicFrame>
      <p:pic>
        <p:nvPicPr>
          <p:cNvPr id="9" name="Imagen 8">
            <a:extLst>
              <a:ext uri="{FF2B5EF4-FFF2-40B4-BE49-F238E27FC236}">
                <a16:creationId xmlns:a16="http://schemas.microsoft.com/office/drawing/2014/main" id="{7DD3E56F-1F58-0EBC-6E47-8FF9A22C003D}"/>
              </a:ext>
            </a:extLst>
          </p:cNvPr>
          <p:cNvPicPr>
            <a:picLocks noChangeAspect="1"/>
          </p:cNvPicPr>
          <p:nvPr/>
        </p:nvPicPr>
        <p:blipFill>
          <a:blip r:embed="rId4"/>
          <a:stretch>
            <a:fillRect/>
          </a:stretch>
        </p:blipFill>
        <p:spPr>
          <a:xfrm>
            <a:off x="3480668" y="4121484"/>
            <a:ext cx="973483" cy="914760"/>
          </a:xfrm>
          <a:prstGeom prst="rect">
            <a:avLst/>
          </a:prstGeom>
        </p:spPr>
      </p:pic>
      <p:pic>
        <p:nvPicPr>
          <p:cNvPr id="13" name="Imagen 12">
            <a:extLst>
              <a:ext uri="{FF2B5EF4-FFF2-40B4-BE49-F238E27FC236}">
                <a16:creationId xmlns:a16="http://schemas.microsoft.com/office/drawing/2014/main" id="{A287DCF2-7BCF-12D3-6370-6E13597A6092}"/>
              </a:ext>
            </a:extLst>
          </p:cNvPr>
          <p:cNvPicPr>
            <a:picLocks noChangeAspect="1"/>
          </p:cNvPicPr>
          <p:nvPr/>
        </p:nvPicPr>
        <p:blipFill>
          <a:blip r:embed="rId5"/>
          <a:stretch>
            <a:fillRect/>
          </a:stretch>
        </p:blipFill>
        <p:spPr>
          <a:xfrm>
            <a:off x="2310265" y="1113622"/>
            <a:ext cx="1012177" cy="1253658"/>
          </a:xfrm>
          <a:prstGeom prst="rect">
            <a:avLst/>
          </a:prstGeom>
        </p:spPr>
      </p:pic>
      <p:pic>
        <p:nvPicPr>
          <p:cNvPr id="18" name="Imagen 17">
            <a:extLst>
              <a:ext uri="{FF2B5EF4-FFF2-40B4-BE49-F238E27FC236}">
                <a16:creationId xmlns:a16="http://schemas.microsoft.com/office/drawing/2014/main" id="{65EBC164-0BD7-EA8C-423B-5CAA49D0C728}"/>
              </a:ext>
            </a:extLst>
          </p:cNvPr>
          <p:cNvPicPr>
            <a:picLocks noChangeAspect="1"/>
          </p:cNvPicPr>
          <p:nvPr/>
        </p:nvPicPr>
        <p:blipFill>
          <a:blip r:embed="rId6"/>
          <a:stretch>
            <a:fillRect/>
          </a:stretch>
        </p:blipFill>
        <p:spPr>
          <a:xfrm>
            <a:off x="3468346" y="1113622"/>
            <a:ext cx="1092200" cy="1253658"/>
          </a:xfrm>
          <a:prstGeom prst="rect">
            <a:avLst/>
          </a:prstGeom>
        </p:spPr>
      </p:pic>
      <p:pic>
        <p:nvPicPr>
          <p:cNvPr id="24" name="Imagen 23">
            <a:extLst>
              <a:ext uri="{FF2B5EF4-FFF2-40B4-BE49-F238E27FC236}">
                <a16:creationId xmlns:a16="http://schemas.microsoft.com/office/drawing/2014/main" id="{9906F1AA-50FB-C083-7C5E-E16A9FB4DF1B}"/>
              </a:ext>
            </a:extLst>
          </p:cNvPr>
          <p:cNvPicPr>
            <a:picLocks noChangeAspect="1"/>
          </p:cNvPicPr>
          <p:nvPr/>
        </p:nvPicPr>
        <p:blipFill>
          <a:blip r:embed="rId7"/>
          <a:stretch>
            <a:fillRect/>
          </a:stretch>
        </p:blipFill>
        <p:spPr>
          <a:xfrm>
            <a:off x="4560546" y="1113622"/>
            <a:ext cx="1066800" cy="1253658"/>
          </a:xfrm>
          <a:prstGeom prst="rect">
            <a:avLst/>
          </a:prstGeom>
        </p:spPr>
      </p:pic>
      <p:pic>
        <p:nvPicPr>
          <p:cNvPr id="28" name="Imagen 27">
            <a:extLst>
              <a:ext uri="{FF2B5EF4-FFF2-40B4-BE49-F238E27FC236}">
                <a16:creationId xmlns:a16="http://schemas.microsoft.com/office/drawing/2014/main" id="{098AE130-DE5A-2E30-49EF-B90AC28A5911}"/>
              </a:ext>
            </a:extLst>
          </p:cNvPr>
          <p:cNvPicPr>
            <a:picLocks noChangeAspect="1"/>
          </p:cNvPicPr>
          <p:nvPr/>
        </p:nvPicPr>
        <p:blipFill>
          <a:blip r:embed="rId8"/>
          <a:stretch>
            <a:fillRect/>
          </a:stretch>
        </p:blipFill>
        <p:spPr>
          <a:xfrm>
            <a:off x="6151885" y="1113622"/>
            <a:ext cx="1117600" cy="1226437"/>
          </a:xfrm>
          <a:prstGeom prst="rect">
            <a:avLst/>
          </a:prstGeom>
        </p:spPr>
      </p:pic>
      <p:pic>
        <p:nvPicPr>
          <p:cNvPr id="30" name="Imagen 29">
            <a:extLst>
              <a:ext uri="{FF2B5EF4-FFF2-40B4-BE49-F238E27FC236}">
                <a16:creationId xmlns:a16="http://schemas.microsoft.com/office/drawing/2014/main" id="{D58A9171-59E3-B420-3F2A-D92CE3DC4269}"/>
              </a:ext>
            </a:extLst>
          </p:cNvPr>
          <p:cNvPicPr>
            <a:picLocks noChangeAspect="1"/>
          </p:cNvPicPr>
          <p:nvPr/>
        </p:nvPicPr>
        <p:blipFill>
          <a:blip r:embed="rId9"/>
          <a:stretch>
            <a:fillRect/>
          </a:stretch>
        </p:blipFill>
        <p:spPr>
          <a:xfrm>
            <a:off x="7794025" y="1086401"/>
            <a:ext cx="1117600" cy="1253658"/>
          </a:xfrm>
          <a:prstGeom prst="rect">
            <a:avLst/>
          </a:prstGeom>
        </p:spPr>
      </p:pic>
      <p:pic>
        <p:nvPicPr>
          <p:cNvPr id="32" name="Imagen 31">
            <a:extLst>
              <a:ext uri="{FF2B5EF4-FFF2-40B4-BE49-F238E27FC236}">
                <a16:creationId xmlns:a16="http://schemas.microsoft.com/office/drawing/2014/main" id="{B507C0BC-B75C-2C60-DA80-5D6AE4050F31}"/>
              </a:ext>
            </a:extLst>
          </p:cNvPr>
          <p:cNvPicPr>
            <a:picLocks noChangeAspect="1"/>
          </p:cNvPicPr>
          <p:nvPr/>
        </p:nvPicPr>
        <p:blipFill>
          <a:blip r:embed="rId10"/>
          <a:stretch>
            <a:fillRect/>
          </a:stretch>
        </p:blipFill>
        <p:spPr>
          <a:xfrm>
            <a:off x="3571746" y="2808929"/>
            <a:ext cx="882405" cy="1005532"/>
          </a:xfrm>
          <a:prstGeom prst="rect">
            <a:avLst/>
          </a:prstGeom>
        </p:spPr>
      </p:pic>
      <p:pic>
        <p:nvPicPr>
          <p:cNvPr id="34" name="Imagen 33">
            <a:extLst>
              <a:ext uri="{FF2B5EF4-FFF2-40B4-BE49-F238E27FC236}">
                <a16:creationId xmlns:a16="http://schemas.microsoft.com/office/drawing/2014/main" id="{CD8C97B1-C45D-F6B3-EC4B-FEEF18A268A8}"/>
              </a:ext>
            </a:extLst>
          </p:cNvPr>
          <p:cNvPicPr>
            <a:picLocks noChangeAspect="1"/>
          </p:cNvPicPr>
          <p:nvPr/>
        </p:nvPicPr>
        <p:blipFill>
          <a:blip r:embed="rId11"/>
          <a:stretch>
            <a:fillRect/>
          </a:stretch>
        </p:blipFill>
        <p:spPr>
          <a:xfrm>
            <a:off x="6387080" y="2802924"/>
            <a:ext cx="882405" cy="962624"/>
          </a:xfrm>
          <a:prstGeom prst="rect">
            <a:avLst/>
          </a:prstGeom>
        </p:spPr>
      </p:pic>
      <p:pic>
        <p:nvPicPr>
          <p:cNvPr id="36" name="Imagen 35">
            <a:extLst>
              <a:ext uri="{FF2B5EF4-FFF2-40B4-BE49-F238E27FC236}">
                <a16:creationId xmlns:a16="http://schemas.microsoft.com/office/drawing/2014/main" id="{8AE9347C-3024-760D-2B32-68328E0D73A8}"/>
              </a:ext>
            </a:extLst>
          </p:cNvPr>
          <p:cNvPicPr>
            <a:picLocks noChangeAspect="1"/>
          </p:cNvPicPr>
          <p:nvPr/>
        </p:nvPicPr>
        <p:blipFill>
          <a:blip r:embed="rId12"/>
          <a:stretch>
            <a:fillRect/>
          </a:stretch>
        </p:blipFill>
        <p:spPr>
          <a:xfrm>
            <a:off x="7894320" y="2802924"/>
            <a:ext cx="804406" cy="962624"/>
          </a:xfrm>
          <a:prstGeom prst="rect">
            <a:avLst/>
          </a:prstGeom>
        </p:spPr>
      </p:pic>
      <p:pic>
        <p:nvPicPr>
          <p:cNvPr id="38" name="Imagen 37">
            <a:extLst>
              <a:ext uri="{FF2B5EF4-FFF2-40B4-BE49-F238E27FC236}">
                <a16:creationId xmlns:a16="http://schemas.microsoft.com/office/drawing/2014/main" id="{C3DDB75D-A83C-95C9-11FE-32664FC8B2D7}"/>
              </a:ext>
            </a:extLst>
          </p:cNvPr>
          <p:cNvPicPr>
            <a:picLocks noChangeAspect="1"/>
          </p:cNvPicPr>
          <p:nvPr/>
        </p:nvPicPr>
        <p:blipFill>
          <a:blip r:embed="rId13"/>
          <a:stretch>
            <a:fillRect/>
          </a:stretch>
        </p:blipFill>
        <p:spPr>
          <a:xfrm>
            <a:off x="6177285" y="4127910"/>
            <a:ext cx="1092200" cy="962624"/>
          </a:xfrm>
          <a:prstGeom prst="rect">
            <a:avLst/>
          </a:prstGeom>
        </p:spPr>
      </p:pic>
      <p:pic>
        <p:nvPicPr>
          <p:cNvPr id="40" name="Imagen 39">
            <a:extLst>
              <a:ext uri="{FF2B5EF4-FFF2-40B4-BE49-F238E27FC236}">
                <a16:creationId xmlns:a16="http://schemas.microsoft.com/office/drawing/2014/main" id="{93286A6C-1F05-C0BE-A519-4F804BB50A2D}"/>
              </a:ext>
            </a:extLst>
          </p:cNvPr>
          <p:cNvPicPr>
            <a:picLocks noChangeAspect="1"/>
          </p:cNvPicPr>
          <p:nvPr/>
        </p:nvPicPr>
        <p:blipFill>
          <a:blip r:embed="rId14"/>
          <a:stretch>
            <a:fillRect/>
          </a:stretch>
        </p:blipFill>
        <p:spPr>
          <a:xfrm>
            <a:off x="7680074" y="4179408"/>
            <a:ext cx="1018652" cy="911126"/>
          </a:xfrm>
          <a:prstGeom prst="rect">
            <a:avLst/>
          </a:prstGeom>
        </p:spPr>
      </p:pic>
    </p:spTree>
    <p:extLst>
      <p:ext uri="{BB962C8B-B14F-4D97-AF65-F5344CB8AC3E}">
        <p14:creationId xmlns:p14="http://schemas.microsoft.com/office/powerpoint/2010/main" val="374422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13</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B2AE4D1-4516-F834-C29A-6EA8B3DCECED}"/>
              </a:ext>
            </a:extLst>
          </p:cNvPr>
          <p:cNvSpPr txBox="1"/>
          <p:nvPr/>
        </p:nvSpPr>
        <p:spPr>
          <a:xfrm>
            <a:off x="3432480" y="3848100"/>
            <a:ext cx="2452810" cy="315600"/>
          </a:xfrm>
          <a:prstGeom prst="rect">
            <a:avLst/>
          </a:prstGeom>
          <a:noFill/>
        </p:spPr>
        <p:txBody>
          <a:bodyPr wrap="square">
            <a:spAutoFit/>
          </a:bodyPr>
          <a:lstStyle/>
          <a:p>
            <a:r>
              <a:rPr lang="es-ES" sz="1400" b="1" dirty="0">
                <a:solidFill>
                  <a:srgbClr val="3A87AD"/>
                </a:solidFill>
                <a:effectLst/>
                <a:latin typeface="Open Sans" panose="020B0606030504020204" pitchFamily="34" charset="0"/>
                <a:ea typeface="Calibri" panose="020F0502020204030204" pitchFamily="34" charset="0"/>
              </a:rPr>
              <a:t>Puntuación del Grupo B</a:t>
            </a:r>
            <a:r>
              <a:rPr lang="es-ES" dirty="0">
                <a:effectLst/>
              </a:rPr>
              <a:t> </a:t>
            </a:r>
            <a:endParaRPr lang="es-ES" dirty="0"/>
          </a:p>
        </p:txBody>
      </p:sp>
      <p:graphicFrame>
        <p:nvGraphicFramePr>
          <p:cNvPr id="5" name="Tabla 4">
            <a:extLst>
              <a:ext uri="{FF2B5EF4-FFF2-40B4-BE49-F238E27FC236}">
                <a16:creationId xmlns:a16="http://schemas.microsoft.com/office/drawing/2014/main" id="{46B3BFB3-16C0-6C2F-BF7C-708F21F699F3}"/>
              </a:ext>
            </a:extLst>
          </p:cNvPr>
          <p:cNvGraphicFramePr>
            <a:graphicFrameLocks noGrp="1"/>
          </p:cNvGraphicFramePr>
          <p:nvPr>
            <p:extLst>
              <p:ext uri="{D42A27DB-BD31-4B8C-83A1-F6EECF244321}">
                <p14:modId xmlns:p14="http://schemas.microsoft.com/office/powerpoint/2010/main" val="3392811321"/>
              </p:ext>
            </p:extLst>
          </p:nvPr>
        </p:nvGraphicFramePr>
        <p:xfrm>
          <a:off x="2305036" y="1000280"/>
          <a:ext cx="4343878" cy="2781300"/>
        </p:xfrm>
        <a:graphic>
          <a:graphicData uri="http://schemas.openxmlformats.org/drawingml/2006/table">
            <a:tbl>
              <a:tblPr firstRow="1" firstCol="1" bandRow="1"/>
              <a:tblGrid>
                <a:gridCol w="620554">
                  <a:extLst>
                    <a:ext uri="{9D8B030D-6E8A-4147-A177-3AD203B41FA5}">
                      <a16:colId xmlns:a16="http://schemas.microsoft.com/office/drawing/2014/main" val="1996585588"/>
                    </a:ext>
                  </a:extLst>
                </a:gridCol>
                <a:gridCol w="620554">
                  <a:extLst>
                    <a:ext uri="{9D8B030D-6E8A-4147-A177-3AD203B41FA5}">
                      <a16:colId xmlns:a16="http://schemas.microsoft.com/office/drawing/2014/main" val="3244049339"/>
                    </a:ext>
                  </a:extLst>
                </a:gridCol>
                <a:gridCol w="620554">
                  <a:extLst>
                    <a:ext uri="{9D8B030D-6E8A-4147-A177-3AD203B41FA5}">
                      <a16:colId xmlns:a16="http://schemas.microsoft.com/office/drawing/2014/main" val="2590132995"/>
                    </a:ext>
                  </a:extLst>
                </a:gridCol>
                <a:gridCol w="620554">
                  <a:extLst>
                    <a:ext uri="{9D8B030D-6E8A-4147-A177-3AD203B41FA5}">
                      <a16:colId xmlns:a16="http://schemas.microsoft.com/office/drawing/2014/main" val="1616637735"/>
                    </a:ext>
                  </a:extLst>
                </a:gridCol>
                <a:gridCol w="620554">
                  <a:extLst>
                    <a:ext uri="{9D8B030D-6E8A-4147-A177-3AD203B41FA5}">
                      <a16:colId xmlns:a16="http://schemas.microsoft.com/office/drawing/2014/main" val="264139740"/>
                    </a:ext>
                  </a:extLst>
                </a:gridCol>
                <a:gridCol w="620554">
                  <a:extLst>
                    <a:ext uri="{9D8B030D-6E8A-4147-A177-3AD203B41FA5}">
                      <a16:colId xmlns:a16="http://schemas.microsoft.com/office/drawing/2014/main" val="2014771593"/>
                    </a:ext>
                  </a:extLst>
                </a:gridCol>
                <a:gridCol w="620554">
                  <a:extLst>
                    <a:ext uri="{9D8B030D-6E8A-4147-A177-3AD203B41FA5}">
                      <a16:colId xmlns:a16="http://schemas.microsoft.com/office/drawing/2014/main" val="213788117"/>
                    </a:ext>
                  </a:extLst>
                </a:gridCol>
              </a:tblGrid>
              <a:tr h="170180">
                <a:tc rowSpan="3">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r>
                        <a:rPr lang="es-ES" sz="1200" b="1" dirty="0">
                          <a:solidFill>
                            <a:srgbClr val="000000"/>
                          </a:solidFill>
                          <a:effectLst/>
                          <a:latin typeface="+mn-lt"/>
                          <a:ea typeface="Times New Roman" panose="02020603050405020304" pitchFamily="18" charset="0"/>
                          <a:cs typeface="Times New Roman" panose="02020603050405020304" pitchFamily="18" charset="0"/>
                        </a:rPr>
                        <a:t>Antebrazo</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477047540"/>
                  </a:ext>
                </a:extLst>
              </a:tr>
              <a:tr h="170180">
                <a:tc v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201627615"/>
                  </a:ext>
                </a:extLst>
              </a:tr>
              <a:tr h="207645">
                <a:tc v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389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Brazo</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34593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59397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942731"/>
                  </a:ext>
                </a:extLst>
              </a:tr>
              <a:tr h="207645">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72307"/>
                  </a:ext>
                </a:extLst>
              </a:tr>
              <a:tr h="16256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774985"/>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6762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9</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mn-lt"/>
                          <a:ea typeface="Times New Roman" panose="02020603050405020304" pitchFamily="18" charset="0"/>
                          <a:cs typeface="Times New Roman" panose="02020603050405020304" pitchFamily="18" charset="0"/>
                        </a:rPr>
                        <a:t>9</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56483"/>
                  </a:ext>
                </a:extLst>
              </a:tr>
            </a:tbl>
          </a:graphicData>
        </a:graphic>
      </p:graphicFrame>
      <p:sp>
        <p:nvSpPr>
          <p:cNvPr id="7" name="object 42">
            <a:extLst>
              <a:ext uri="{FF2B5EF4-FFF2-40B4-BE49-F238E27FC236}">
                <a16:creationId xmlns:a16="http://schemas.microsoft.com/office/drawing/2014/main" id="{8FDB3BFF-8A1D-87EF-6C66-2CA76268AC6D}"/>
              </a:ext>
            </a:extLst>
          </p:cNvPr>
          <p:cNvSpPr txBox="1">
            <a:spLocks/>
          </p:cNvSpPr>
          <p:nvPr/>
        </p:nvSpPr>
        <p:spPr>
          <a:xfrm>
            <a:off x="2342661" y="143790"/>
            <a:ext cx="6010164" cy="39225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24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 Grupo B.</a:t>
            </a:r>
            <a:endParaRPr lang="es-ES" sz="2400" b="1" dirty="0">
              <a:ln w="22225">
                <a:solidFill>
                  <a:schemeClr val="accent2"/>
                </a:solidFill>
                <a:prstDash val="solid"/>
              </a:ln>
              <a:solidFill>
                <a:schemeClr val="accent5"/>
              </a:solidFill>
              <a:latin typeface="Arial Narrow"/>
              <a:cs typeface="Arial Narrow"/>
            </a:endParaRPr>
          </a:p>
        </p:txBody>
      </p:sp>
    </p:spTree>
    <p:extLst>
      <p:ext uri="{BB962C8B-B14F-4D97-AF65-F5344CB8AC3E}">
        <p14:creationId xmlns:p14="http://schemas.microsoft.com/office/powerpoint/2010/main" val="14545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14</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a:t>
            </a:r>
            <a:endParaRPr lang="es-ES" sz="3200" b="1" dirty="0">
              <a:ln w="22225">
                <a:solidFill>
                  <a:schemeClr val="accent2"/>
                </a:solidFill>
                <a:prstDash val="solid"/>
              </a:ln>
              <a:solidFill>
                <a:schemeClr val="accent5"/>
              </a:solidFill>
              <a:latin typeface="Arial Narrow"/>
              <a:cs typeface="Arial Narrow"/>
            </a:endParaRPr>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8639F04-EF5A-22FE-C1DE-CBC996629461}"/>
              </a:ext>
            </a:extLst>
          </p:cNvPr>
          <p:cNvSpPr txBox="1"/>
          <p:nvPr/>
        </p:nvSpPr>
        <p:spPr>
          <a:xfrm>
            <a:off x="211021" y="798668"/>
            <a:ext cx="8187908" cy="933589"/>
          </a:xfrm>
          <a:prstGeom prst="rect">
            <a:avLst/>
          </a:prstGeom>
          <a:noFill/>
          <a:ln>
            <a:solidFill>
              <a:schemeClr val="accent5"/>
            </a:solidFill>
          </a:ln>
        </p:spPr>
        <p:txBody>
          <a:bodyPr wrap="square">
            <a:spAutoFit/>
          </a:bodyPr>
          <a:lstStyle/>
          <a:p>
            <a:pPr algn="just">
              <a:spcAft>
                <a:spcPts val="750"/>
              </a:spcAft>
            </a:pP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Las puntuaciones globales de los </a:t>
            </a:r>
            <a:r>
              <a:rPr lang="es-ES" sz="1600" dirty="0">
                <a:solidFill>
                  <a:schemeClr val="accent6">
                    <a:lumMod val="75000"/>
                  </a:schemeClr>
                </a:solidFill>
                <a:effectLst/>
                <a:latin typeface="+mn-lt"/>
                <a:ea typeface="Times New Roman" panose="02020603050405020304" pitchFamily="18" charset="0"/>
                <a:cs typeface="Times New Roman" panose="02020603050405020304" pitchFamily="18" charset="0"/>
              </a:rPr>
              <a:t>Grupos A y B </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consideran la postura del trabajador.</a:t>
            </a:r>
          </a:p>
          <a:p>
            <a:pPr algn="just">
              <a:spcAft>
                <a:spcPts val="750"/>
              </a:spcAft>
            </a:pP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 A continuación, se valorarán </a:t>
            </a:r>
            <a:r>
              <a:rPr lang="es-ES" sz="1600" dirty="0">
                <a:solidFill>
                  <a:schemeClr val="accent3">
                    <a:lumMod val="50000"/>
                  </a:schemeClr>
                </a:solidFill>
                <a:latin typeface="+mn-lt"/>
                <a:ea typeface="Times New Roman" panose="02020603050405020304" pitchFamily="18" charset="0"/>
                <a:cs typeface="Times New Roman" panose="02020603050405020304" pitchFamily="18" charset="0"/>
              </a:rPr>
              <a:t>l</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a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carga manejada</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 o la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fuerza aplicada</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 modificará la puntuación asignada al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Grupo A</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 (tronco, cuello y piernas):</a:t>
            </a:r>
            <a:endParaRPr lang="es-ES" sz="1600" dirty="0">
              <a:solidFill>
                <a:schemeClr val="accent3">
                  <a:lumMod val="50000"/>
                </a:schemeClr>
              </a:solidFill>
              <a:effectLst/>
              <a:latin typeface="+mn-lt"/>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FBBCDF40-BA64-2A3E-AD69-A8B77A101075}"/>
              </a:ext>
            </a:extLst>
          </p:cNvPr>
          <p:cNvSpPr txBox="1"/>
          <p:nvPr/>
        </p:nvSpPr>
        <p:spPr>
          <a:xfrm>
            <a:off x="211021" y="3189113"/>
            <a:ext cx="4466996" cy="1323439"/>
          </a:xfrm>
          <a:prstGeom prst="rect">
            <a:avLst/>
          </a:prstGeom>
          <a:noFill/>
          <a:ln>
            <a:solidFill>
              <a:schemeClr val="accent5"/>
            </a:solidFill>
          </a:ln>
        </p:spPr>
        <p:txBody>
          <a:bodyPr wrap="square">
            <a:spAutoFit/>
          </a:bodyPr>
          <a:lstStyle/>
          <a:p>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Además, si la fuerza se aplica bruscamente se deberá incrementar una unidad más a la puntuación anterior. En adelante la puntuación del Grupo A, incrementada por la carga o fuerza, se denominará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Puntuación A</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a:t>
            </a:r>
            <a:endParaRPr lang="es-ES" sz="1600" dirty="0"/>
          </a:p>
        </p:txBody>
      </p:sp>
      <p:graphicFrame>
        <p:nvGraphicFramePr>
          <p:cNvPr id="3" name="Tabla 2">
            <a:extLst>
              <a:ext uri="{FF2B5EF4-FFF2-40B4-BE49-F238E27FC236}">
                <a16:creationId xmlns:a16="http://schemas.microsoft.com/office/drawing/2014/main" id="{D179C209-D8CA-4F93-C8D9-BD049F2241DA}"/>
              </a:ext>
            </a:extLst>
          </p:cNvPr>
          <p:cNvGraphicFramePr>
            <a:graphicFrameLocks noGrp="1"/>
          </p:cNvGraphicFramePr>
          <p:nvPr>
            <p:extLst>
              <p:ext uri="{D42A27DB-BD31-4B8C-83A1-F6EECF244321}">
                <p14:modId xmlns:p14="http://schemas.microsoft.com/office/powerpoint/2010/main" val="1217709845"/>
              </p:ext>
            </p:extLst>
          </p:nvPr>
        </p:nvGraphicFramePr>
        <p:xfrm>
          <a:off x="1589129" y="1897932"/>
          <a:ext cx="4293511" cy="1112520"/>
        </p:xfrm>
        <a:graphic>
          <a:graphicData uri="http://schemas.openxmlformats.org/drawingml/2006/table">
            <a:tbl>
              <a:tblPr firstRow="1" firstCol="1" bandRow="1"/>
              <a:tblGrid>
                <a:gridCol w="2505351">
                  <a:extLst>
                    <a:ext uri="{9D8B030D-6E8A-4147-A177-3AD203B41FA5}">
                      <a16:colId xmlns:a16="http://schemas.microsoft.com/office/drawing/2014/main" val="1624453232"/>
                    </a:ext>
                  </a:extLst>
                </a:gridCol>
                <a:gridCol w="1788160">
                  <a:extLst>
                    <a:ext uri="{9D8B030D-6E8A-4147-A177-3AD203B41FA5}">
                      <a16:colId xmlns:a16="http://schemas.microsoft.com/office/drawing/2014/main" val="452525623"/>
                    </a:ext>
                  </a:extLst>
                </a:gridCol>
              </a:tblGrid>
              <a:tr h="0">
                <a:tc>
                  <a:txBody>
                    <a:bodyPr/>
                    <a:lstStyle/>
                    <a:p>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21360935"/>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menor de 5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255852904"/>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entre 5 y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97840293"/>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mayor de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814816207"/>
                  </a:ext>
                </a:extLst>
              </a:tr>
            </a:tbl>
          </a:graphicData>
        </a:graphic>
      </p:graphicFrame>
      <p:graphicFrame>
        <p:nvGraphicFramePr>
          <p:cNvPr id="4" name="Tabla 3">
            <a:extLst>
              <a:ext uri="{FF2B5EF4-FFF2-40B4-BE49-F238E27FC236}">
                <a16:creationId xmlns:a16="http://schemas.microsoft.com/office/drawing/2014/main" id="{D857EF17-534B-38D5-D4CD-01EF3EC25AD1}"/>
              </a:ext>
            </a:extLst>
          </p:cNvPr>
          <p:cNvGraphicFramePr>
            <a:graphicFrameLocks noGrp="1"/>
          </p:cNvGraphicFramePr>
          <p:nvPr>
            <p:extLst>
              <p:ext uri="{D42A27DB-BD31-4B8C-83A1-F6EECF244321}">
                <p14:modId xmlns:p14="http://schemas.microsoft.com/office/powerpoint/2010/main" val="3169200217"/>
              </p:ext>
            </p:extLst>
          </p:nvPr>
        </p:nvGraphicFramePr>
        <p:xfrm>
          <a:off x="4796273" y="3480958"/>
          <a:ext cx="4144901" cy="739140"/>
        </p:xfrm>
        <a:graphic>
          <a:graphicData uri="http://schemas.openxmlformats.org/drawingml/2006/table">
            <a:tbl>
              <a:tblPr firstRow="1" firstCol="1" bandRow="1"/>
              <a:tblGrid>
                <a:gridCol w="2745968">
                  <a:extLst>
                    <a:ext uri="{9D8B030D-6E8A-4147-A177-3AD203B41FA5}">
                      <a16:colId xmlns:a16="http://schemas.microsoft.com/office/drawing/2014/main" val="3825081895"/>
                    </a:ext>
                  </a:extLst>
                </a:gridCol>
                <a:gridCol w="1398933">
                  <a:extLst>
                    <a:ext uri="{9D8B030D-6E8A-4147-A177-3AD203B41FA5}">
                      <a16:colId xmlns:a16="http://schemas.microsoft.com/office/drawing/2014/main" val="2606826325"/>
                    </a:ext>
                  </a:extLst>
                </a:gridCol>
              </a:tblGrid>
              <a:tr h="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707849885"/>
                  </a:ext>
                </a:extLst>
              </a:tr>
              <a:tr h="0">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Existen fuerzas o cargas aplicadas bruscamente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96473599"/>
                  </a:ext>
                </a:extLst>
              </a:tr>
            </a:tbl>
          </a:graphicData>
        </a:graphic>
      </p:graphicFrame>
    </p:spTree>
    <p:extLst>
      <p:ext uri="{BB962C8B-B14F-4D97-AF65-F5344CB8AC3E}">
        <p14:creationId xmlns:p14="http://schemas.microsoft.com/office/powerpoint/2010/main" val="102278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0.70"/>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strVal val="#ppt_w*0.70"/>
                                          </p:val>
                                        </p:tav>
                                        <p:tav tm="100000">
                                          <p:val>
                                            <p:strVal val="#ppt_w"/>
                                          </p:val>
                                        </p:tav>
                                      </p:tavLst>
                                    </p:anim>
                                    <p:anim calcmode="lin" valueType="num">
                                      <p:cBhvr>
                                        <p:cTn id="29" dur="1000" fill="hold"/>
                                        <p:tgtEl>
                                          <p:spTgt spid="4"/>
                                        </p:tgtEl>
                                        <p:attrNameLst>
                                          <p:attrName>ppt_h</p:attrName>
                                        </p:attrNameLst>
                                      </p:cBhvr>
                                      <p:tavLst>
                                        <p:tav tm="0">
                                          <p:val>
                                            <p:strVal val="#ppt_h"/>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15</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a:t>
            </a:r>
            <a:endParaRPr lang="es-ES" sz="3200" b="1" dirty="0">
              <a:ln w="22225">
                <a:solidFill>
                  <a:schemeClr val="accent2"/>
                </a:solidFill>
                <a:prstDash val="solid"/>
              </a:ln>
              <a:solidFill>
                <a:schemeClr val="accent5"/>
              </a:solidFill>
              <a:latin typeface="Arial Narrow"/>
              <a:cs typeface="Arial Narrow"/>
            </a:endParaRPr>
          </a:p>
        </p:txBody>
      </p:sp>
      <p:pic>
        <p:nvPicPr>
          <p:cNvPr id="6" name="Imagen 5">
            <a:extLst>
              <a:ext uri="{FF2B5EF4-FFF2-40B4-BE49-F238E27FC236}">
                <a16:creationId xmlns:a16="http://schemas.microsoft.com/office/drawing/2014/main" id="{343237AF-D81A-0239-DFF2-46CBFC8944C6}"/>
              </a:ext>
            </a:extLst>
          </p:cNvPr>
          <p:cNvPicPr>
            <a:picLocks noChangeAspect="1"/>
          </p:cNvPicPr>
          <p:nvPr/>
        </p:nvPicPr>
        <p:blipFill>
          <a:blip r:embed="rId3"/>
          <a:stretch>
            <a:fillRect/>
          </a:stretch>
        </p:blipFill>
        <p:spPr>
          <a:xfrm>
            <a:off x="428624" y="3350478"/>
            <a:ext cx="1757380" cy="897691"/>
          </a:xfrm>
          <a:prstGeom prst="rect">
            <a:avLst/>
          </a:prstGeom>
        </p:spPr>
      </p:pic>
      <p:sp>
        <p:nvSpPr>
          <p:cNvPr id="7" name="CuadroTexto 6">
            <a:extLst>
              <a:ext uri="{FF2B5EF4-FFF2-40B4-BE49-F238E27FC236}">
                <a16:creationId xmlns:a16="http://schemas.microsoft.com/office/drawing/2014/main" id="{9020BC34-6080-CDF4-9B66-3A6E4F20BFE2}"/>
              </a:ext>
            </a:extLst>
          </p:cNvPr>
          <p:cNvSpPr txBox="1"/>
          <p:nvPr/>
        </p:nvSpPr>
        <p:spPr>
          <a:xfrm>
            <a:off x="428624" y="4266861"/>
            <a:ext cx="1834156" cy="338554"/>
          </a:xfrm>
          <a:prstGeom prst="rect">
            <a:avLst/>
          </a:prstGeom>
          <a:noFill/>
        </p:spPr>
        <p:txBody>
          <a:bodyPr wrap="none" rtlCol="0">
            <a:spAutoFit/>
          </a:bodyPr>
          <a:lstStyle/>
          <a:p>
            <a:r>
              <a:rPr lang="es-ES_tradnl" sz="1600" dirty="0">
                <a:solidFill>
                  <a:srgbClr val="00B050"/>
                </a:solidFill>
              </a:rPr>
              <a:t>AGARRE BUENO</a:t>
            </a:r>
          </a:p>
        </p:txBody>
      </p:sp>
      <p:pic>
        <p:nvPicPr>
          <p:cNvPr id="9" name="Imagen 8">
            <a:extLst>
              <a:ext uri="{FF2B5EF4-FFF2-40B4-BE49-F238E27FC236}">
                <a16:creationId xmlns:a16="http://schemas.microsoft.com/office/drawing/2014/main" id="{35D155CC-CC09-76F7-8D51-B4AB60B53B33}"/>
              </a:ext>
            </a:extLst>
          </p:cNvPr>
          <p:cNvPicPr>
            <a:picLocks noChangeAspect="1"/>
          </p:cNvPicPr>
          <p:nvPr/>
        </p:nvPicPr>
        <p:blipFill>
          <a:blip r:embed="rId4"/>
          <a:stretch>
            <a:fillRect/>
          </a:stretch>
        </p:blipFill>
        <p:spPr>
          <a:xfrm>
            <a:off x="2732117" y="3350478"/>
            <a:ext cx="1757380" cy="897692"/>
          </a:xfrm>
          <a:prstGeom prst="rect">
            <a:avLst/>
          </a:prstGeom>
        </p:spPr>
      </p:pic>
      <p:sp>
        <p:nvSpPr>
          <p:cNvPr id="25" name="CuadroTexto 24">
            <a:extLst>
              <a:ext uri="{FF2B5EF4-FFF2-40B4-BE49-F238E27FC236}">
                <a16:creationId xmlns:a16="http://schemas.microsoft.com/office/drawing/2014/main" id="{2A5D0DFD-D570-9956-EFEE-586FAC30C37B}"/>
              </a:ext>
            </a:extLst>
          </p:cNvPr>
          <p:cNvSpPr txBox="1"/>
          <p:nvPr/>
        </p:nvSpPr>
        <p:spPr>
          <a:xfrm>
            <a:off x="2626486" y="4284854"/>
            <a:ext cx="2095445" cy="338554"/>
          </a:xfrm>
          <a:prstGeom prst="rect">
            <a:avLst/>
          </a:prstGeom>
          <a:noFill/>
        </p:spPr>
        <p:txBody>
          <a:bodyPr wrap="none" rtlCol="0">
            <a:spAutoFit/>
          </a:bodyPr>
          <a:lstStyle/>
          <a:p>
            <a:r>
              <a:rPr lang="es-ES_tradnl" sz="1600" dirty="0">
                <a:solidFill>
                  <a:schemeClr val="accent5"/>
                </a:solidFill>
              </a:rPr>
              <a:t>AGARRE REGULAR</a:t>
            </a:r>
          </a:p>
        </p:txBody>
      </p:sp>
      <p:pic>
        <p:nvPicPr>
          <p:cNvPr id="11" name="Imagen 10">
            <a:extLst>
              <a:ext uri="{FF2B5EF4-FFF2-40B4-BE49-F238E27FC236}">
                <a16:creationId xmlns:a16="http://schemas.microsoft.com/office/drawing/2014/main" id="{C6BE79E7-C505-CCC4-E32D-E5EBDF95C0D8}"/>
              </a:ext>
            </a:extLst>
          </p:cNvPr>
          <p:cNvPicPr>
            <a:picLocks noChangeAspect="1"/>
          </p:cNvPicPr>
          <p:nvPr/>
        </p:nvPicPr>
        <p:blipFill>
          <a:blip r:embed="rId5"/>
          <a:stretch>
            <a:fillRect/>
          </a:stretch>
        </p:blipFill>
        <p:spPr>
          <a:xfrm>
            <a:off x="5076681" y="3369032"/>
            <a:ext cx="1757380" cy="897345"/>
          </a:xfrm>
          <a:prstGeom prst="rect">
            <a:avLst/>
          </a:prstGeom>
        </p:spPr>
      </p:pic>
      <p:sp>
        <p:nvSpPr>
          <p:cNvPr id="28" name="CuadroTexto 27">
            <a:extLst>
              <a:ext uri="{FF2B5EF4-FFF2-40B4-BE49-F238E27FC236}">
                <a16:creationId xmlns:a16="http://schemas.microsoft.com/office/drawing/2014/main" id="{1B7E292B-FC4B-FA5D-AA94-7548B0B9A66F}"/>
              </a:ext>
            </a:extLst>
          </p:cNvPr>
          <p:cNvSpPr txBox="1"/>
          <p:nvPr/>
        </p:nvSpPr>
        <p:spPr>
          <a:xfrm>
            <a:off x="5176772" y="4297291"/>
            <a:ext cx="1688283" cy="338554"/>
          </a:xfrm>
          <a:prstGeom prst="rect">
            <a:avLst/>
          </a:prstGeom>
          <a:noFill/>
        </p:spPr>
        <p:txBody>
          <a:bodyPr wrap="none" rtlCol="0">
            <a:spAutoFit/>
          </a:bodyPr>
          <a:lstStyle/>
          <a:p>
            <a:r>
              <a:rPr lang="es-ES_tradnl" sz="1600" dirty="0">
                <a:solidFill>
                  <a:srgbClr val="FF0000"/>
                </a:solidFill>
              </a:rPr>
              <a:t>AGARRE MALO</a:t>
            </a:r>
          </a:p>
        </p:txBody>
      </p:sp>
      <p:pic>
        <p:nvPicPr>
          <p:cNvPr id="23" name="Picture 23">
            <a:extLst>
              <a:ext uri="{FF2B5EF4-FFF2-40B4-BE49-F238E27FC236}">
                <a16:creationId xmlns:a16="http://schemas.microsoft.com/office/drawing/2014/main" id="{E6420C0B-7034-2258-3FB2-42A6EDF2EC6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D32B628-F23C-FE16-0DBF-5CC74B5B90F3}"/>
              </a:ext>
            </a:extLst>
          </p:cNvPr>
          <p:cNvSpPr txBox="1"/>
          <p:nvPr/>
        </p:nvSpPr>
        <p:spPr>
          <a:xfrm>
            <a:off x="129492" y="752650"/>
            <a:ext cx="8563934" cy="338554"/>
          </a:xfrm>
          <a:prstGeom prst="rect">
            <a:avLst/>
          </a:prstGeom>
          <a:noFill/>
        </p:spPr>
        <p:txBody>
          <a:bodyPr wrap="square">
            <a:spAutoFit/>
          </a:bodyPr>
          <a:lstStyle/>
          <a:p>
            <a:pPr algn="just">
              <a:spcAft>
                <a:spcPts val="750"/>
              </a:spcAft>
            </a:pPr>
            <a:r>
              <a:rPr lang="es-ES" sz="1600" dirty="0">
                <a:solidFill>
                  <a:schemeClr val="accent3">
                    <a:lumMod val="50000"/>
                  </a:schemeClr>
                </a:solidFill>
                <a:latin typeface="+mn-lt"/>
                <a:ea typeface="Times New Roman" panose="02020603050405020304" pitchFamily="18" charset="0"/>
                <a:cs typeface="Times New Roman" panose="02020603050405020304" pitchFamily="18" charset="0"/>
              </a:rPr>
              <a:t>E</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l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tipo de agarre</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 de objetos se aplicará para modificar la puntuación del </a:t>
            </a:r>
            <a:r>
              <a:rPr lang="es-ES" sz="1600" b="1" dirty="0">
                <a:solidFill>
                  <a:schemeClr val="accent5">
                    <a:lumMod val="50000"/>
                  </a:schemeClr>
                </a:solidFill>
                <a:effectLst/>
                <a:latin typeface="+mn-lt"/>
                <a:ea typeface="Times New Roman" panose="02020603050405020304" pitchFamily="18" charset="0"/>
                <a:cs typeface="Times New Roman" panose="02020603050405020304" pitchFamily="18" charset="0"/>
              </a:rPr>
              <a:t>Grupo B</a:t>
            </a:r>
            <a:r>
              <a:rPr lang="es-ES" sz="1600" dirty="0">
                <a:solidFill>
                  <a:schemeClr val="accent5">
                    <a:lumMod val="50000"/>
                  </a:schemeClr>
                </a:solidFill>
                <a:effectLst/>
                <a:latin typeface="+mn-lt"/>
                <a:ea typeface="Times New Roman" panose="02020603050405020304" pitchFamily="18" charset="0"/>
                <a:cs typeface="Times New Roman" panose="02020603050405020304" pitchFamily="18" charset="0"/>
              </a:rPr>
              <a:t>.</a:t>
            </a:r>
            <a:endParaRPr lang="es-ES" sz="1600" dirty="0">
              <a:solidFill>
                <a:schemeClr val="accent5">
                  <a:lumMod val="50000"/>
                </a:schemeClr>
              </a:solidFill>
              <a:effectLst/>
              <a:latin typeface="+mn-lt"/>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AA615435-9382-4722-398B-46BF769E90A5}"/>
              </a:ext>
            </a:extLst>
          </p:cNvPr>
          <p:cNvSpPr txBox="1"/>
          <p:nvPr/>
        </p:nvSpPr>
        <p:spPr>
          <a:xfrm>
            <a:off x="224980" y="4660092"/>
            <a:ext cx="4585252" cy="338554"/>
          </a:xfrm>
          <a:prstGeom prst="rect">
            <a:avLst/>
          </a:prstGeom>
          <a:noFill/>
          <a:ln>
            <a:solidFill>
              <a:schemeClr val="accent5"/>
            </a:solidFill>
          </a:ln>
        </p:spPr>
        <p:txBody>
          <a:bodyPr wrap="square">
            <a:spAutoFit/>
          </a:bodyPr>
          <a:lstStyle/>
          <a:p>
            <a:r>
              <a:rPr lang="es-ES" sz="1600" dirty="0">
                <a:solidFill>
                  <a:schemeClr val="accent3">
                    <a:lumMod val="50000"/>
                  </a:schemeClr>
                </a:solidFill>
                <a:latin typeface="+mn-lt"/>
                <a:ea typeface="Times New Roman" panose="02020603050405020304" pitchFamily="18" charset="0"/>
                <a:cs typeface="Times New Roman" panose="02020603050405020304" pitchFamily="18" charset="0"/>
              </a:rPr>
              <a:t>S</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e denominará </a:t>
            </a:r>
            <a:r>
              <a:rPr lang="es-ES" sz="1600" b="1" dirty="0">
                <a:solidFill>
                  <a:schemeClr val="accent3">
                    <a:lumMod val="50000"/>
                  </a:schemeClr>
                </a:solidFill>
                <a:effectLst/>
                <a:latin typeface="+mn-lt"/>
                <a:ea typeface="Times New Roman" panose="02020603050405020304" pitchFamily="18" charset="0"/>
                <a:cs typeface="Times New Roman" panose="02020603050405020304" pitchFamily="18" charset="0"/>
              </a:rPr>
              <a:t>Puntuación B</a:t>
            </a:r>
            <a:r>
              <a:rPr lang="es-ES" sz="1600" dirty="0">
                <a:solidFill>
                  <a:schemeClr val="accent3">
                    <a:lumMod val="50000"/>
                  </a:schemeClr>
                </a:solidFill>
                <a:effectLst/>
                <a:latin typeface="+mn-lt"/>
                <a:ea typeface="Times New Roman" panose="02020603050405020304" pitchFamily="18" charset="0"/>
                <a:cs typeface="Times New Roman" panose="02020603050405020304" pitchFamily="18" charset="0"/>
              </a:rPr>
              <a:t>.</a:t>
            </a:r>
            <a:endParaRPr lang="es-ES" sz="1600" dirty="0"/>
          </a:p>
        </p:txBody>
      </p:sp>
      <p:graphicFrame>
        <p:nvGraphicFramePr>
          <p:cNvPr id="2" name="Tabla 1">
            <a:extLst>
              <a:ext uri="{FF2B5EF4-FFF2-40B4-BE49-F238E27FC236}">
                <a16:creationId xmlns:a16="http://schemas.microsoft.com/office/drawing/2014/main" id="{D5DD75D3-7B9D-7F44-6A24-C659AB4C260E}"/>
              </a:ext>
            </a:extLst>
          </p:cNvPr>
          <p:cNvGraphicFramePr>
            <a:graphicFrameLocks noGrp="1"/>
          </p:cNvGraphicFramePr>
          <p:nvPr>
            <p:extLst>
              <p:ext uri="{D42A27DB-BD31-4B8C-83A1-F6EECF244321}">
                <p14:modId xmlns:p14="http://schemas.microsoft.com/office/powerpoint/2010/main" val="1491435946"/>
              </p:ext>
            </p:extLst>
          </p:nvPr>
        </p:nvGraphicFramePr>
        <p:xfrm>
          <a:off x="528074" y="1111572"/>
          <a:ext cx="7476235" cy="2185469"/>
        </p:xfrm>
        <a:graphic>
          <a:graphicData uri="http://schemas.openxmlformats.org/drawingml/2006/table">
            <a:tbl>
              <a:tblPr firstRow="1" firstCol="1" bandRow="1"/>
              <a:tblGrid>
                <a:gridCol w="1396810">
                  <a:extLst>
                    <a:ext uri="{9D8B030D-6E8A-4147-A177-3AD203B41FA5}">
                      <a16:colId xmlns:a16="http://schemas.microsoft.com/office/drawing/2014/main" val="2118455748"/>
                    </a:ext>
                  </a:extLst>
                </a:gridCol>
                <a:gridCol w="4576498">
                  <a:extLst>
                    <a:ext uri="{9D8B030D-6E8A-4147-A177-3AD203B41FA5}">
                      <a16:colId xmlns:a16="http://schemas.microsoft.com/office/drawing/2014/main" val="41754522"/>
                    </a:ext>
                  </a:extLst>
                </a:gridCol>
                <a:gridCol w="1502927">
                  <a:extLst>
                    <a:ext uri="{9D8B030D-6E8A-4147-A177-3AD203B41FA5}">
                      <a16:colId xmlns:a16="http://schemas.microsoft.com/office/drawing/2014/main" val="1172641189"/>
                    </a:ext>
                  </a:extLst>
                </a:gridCol>
              </a:tblGrid>
              <a:tr h="27473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Calidad de agarre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60562171"/>
                  </a:ext>
                </a:extLst>
              </a:tr>
              <a:tr h="391851">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Bueno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bueno y la fuerza de agarre de rango 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762763268"/>
                  </a:ext>
                </a:extLst>
              </a:tr>
              <a:tr h="505883">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Regular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aceptable pero no ideal o el agarre es aceptable utilizando otras partes del cuerpo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52136144"/>
                  </a:ext>
                </a:extLst>
              </a:tr>
              <a:tr h="361717">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posible pero no aceptable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18580751"/>
                  </a:ext>
                </a:extLst>
              </a:tr>
              <a:tr h="65004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Inaceptable</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torpe e inseguro, no es posible el agarre manual o el agarre es inaceptable utilizando otras partes del cuerpo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72633074"/>
                  </a:ext>
                </a:extLst>
              </a:tr>
            </a:tbl>
          </a:graphicData>
        </a:graphic>
      </p:graphicFrame>
    </p:spTree>
    <p:extLst>
      <p:ext uri="{BB962C8B-B14F-4D97-AF65-F5344CB8AC3E}">
        <p14:creationId xmlns:p14="http://schemas.microsoft.com/office/powerpoint/2010/main" val="13869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8"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16</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a:t>
            </a:r>
            <a:endParaRPr lang="es-ES" sz="3200" b="1" dirty="0">
              <a:ln w="22225">
                <a:solidFill>
                  <a:schemeClr val="accent2"/>
                </a:solidFill>
                <a:prstDash val="solid"/>
              </a:ln>
              <a:solidFill>
                <a:schemeClr val="accent5"/>
              </a:solidFill>
              <a:latin typeface="Arial Narrow"/>
              <a:cs typeface="Arial Narrow"/>
            </a:endParaRPr>
          </a:p>
        </p:txBody>
      </p:sp>
      <p:sp>
        <p:nvSpPr>
          <p:cNvPr id="16" name="Rectángulo 15">
            <a:extLst>
              <a:ext uri="{FF2B5EF4-FFF2-40B4-BE49-F238E27FC236}">
                <a16:creationId xmlns:a16="http://schemas.microsoft.com/office/drawing/2014/main" id="{A8124EA4-986E-0777-82BA-6E9B827E8129}"/>
              </a:ext>
            </a:extLst>
          </p:cNvPr>
          <p:cNvSpPr/>
          <p:nvPr/>
        </p:nvSpPr>
        <p:spPr>
          <a:xfrm>
            <a:off x="211021" y="661726"/>
            <a:ext cx="8531908" cy="338554"/>
          </a:xfrm>
          <a:prstGeom prst="rect">
            <a:avLst/>
          </a:prstGeom>
        </p:spPr>
        <p:txBody>
          <a:bodyPr wrap="square">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Puntuación C:</a:t>
            </a:r>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to 6">
            <a:extLst>
              <a:ext uri="{FF2B5EF4-FFF2-40B4-BE49-F238E27FC236}">
                <a16:creationId xmlns:a16="http://schemas.microsoft.com/office/drawing/2014/main" id="{88EF667E-974B-850F-B65A-845531F57E11}"/>
              </a:ext>
            </a:extLst>
          </p:cNvPr>
          <p:cNvGraphicFramePr>
            <a:graphicFrameLocks noChangeAspect="1"/>
          </p:cNvGraphicFramePr>
          <p:nvPr>
            <p:extLst>
              <p:ext uri="{D42A27DB-BD31-4B8C-83A1-F6EECF244321}">
                <p14:modId xmlns:p14="http://schemas.microsoft.com/office/powerpoint/2010/main" val="1501160481"/>
              </p:ext>
            </p:extLst>
          </p:nvPr>
        </p:nvGraphicFramePr>
        <p:xfrm>
          <a:off x="1136685" y="1000280"/>
          <a:ext cx="5613400" cy="4064000"/>
        </p:xfrm>
        <a:graphic>
          <a:graphicData uri="http://schemas.openxmlformats.org/presentationml/2006/ole">
            <mc:AlternateContent xmlns:mc="http://schemas.openxmlformats.org/markup-compatibility/2006">
              <mc:Choice xmlns:v="urn:schemas-microsoft-com:vml" Requires="v">
                <p:oleObj name="Documento" r:id="rId4" imgW="5613400" imgH="4064000" progId="Word.Document.12">
                  <p:embed/>
                </p:oleObj>
              </mc:Choice>
              <mc:Fallback>
                <p:oleObj name="Documento" r:id="rId4" imgW="5613400" imgH="4064000" progId="Word.Document.12">
                  <p:embed/>
                  <p:pic>
                    <p:nvPicPr>
                      <p:cNvPr id="0" name=""/>
                      <p:cNvPicPr/>
                      <p:nvPr/>
                    </p:nvPicPr>
                    <p:blipFill>
                      <a:blip r:embed="rId5"/>
                      <a:stretch>
                        <a:fillRect/>
                      </a:stretch>
                    </p:blipFill>
                    <p:spPr>
                      <a:xfrm>
                        <a:off x="1136685" y="1000280"/>
                        <a:ext cx="5613400" cy="4064000"/>
                      </a:xfrm>
                      <a:prstGeom prst="rect">
                        <a:avLst/>
                      </a:prstGeom>
                    </p:spPr>
                  </p:pic>
                </p:oleObj>
              </mc:Fallback>
            </mc:AlternateContent>
          </a:graphicData>
        </a:graphic>
      </p:graphicFrame>
    </p:spTree>
    <p:extLst>
      <p:ext uri="{BB962C8B-B14F-4D97-AF65-F5344CB8AC3E}">
        <p14:creationId xmlns:p14="http://schemas.microsoft.com/office/powerpoint/2010/main" val="23729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17</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a:t>
            </a:r>
            <a:endParaRPr lang="es-ES" sz="3200" b="1" dirty="0">
              <a:ln w="22225">
                <a:solidFill>
                  <a:schemeClr val="accent2"/>
                </a:solidFill>
                <a:prstDash val="solid"/>
              </a:ln>
              <a:solidFill>
                <a:schemeClr val="accent5"/>
              </a:solidFill>
              <a:latin typeface="Arial Narrow"/>
              <a:cs typeface="Arial Narrow"/>
            </a:endParaRPr>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1354714-3A86-3AEC-78A6-8051A97DBAA3}"/>
              </a:ext>
            </a:extLst>
          </p:cNvPr>
          <p:cNvSpPr txBox="1"/>
          <p:nvPr/>
        </p:nvSpPr>
        <p:spPr>
          <a:xfrm>
            <a:off x="428624" y="848786"/>
            <a:ext cx="7449830" cy="1323439"/>
          </a:xfrm>
          <a:prstGeom prst="rect">
            <a:avLst/>
          </a:prstGeom>
          <a:noFill/>
          <a:ln>
            <a:solidFill>
              <a:schemeClr val="accent5"/>
            </a:solidFill>
          </a:ln>
        </p:spPr>
        <p:txBody>
          <a:bodyPr wrap="square">
            <a:spAutoFit/>
          </a:bodyPr>
          <a:lstStyle/>
          <a:p>
            <a:r>
              <a:rPr lang="es-ES" sz="1600" dirty="0">
                <a:solidFill>
                  <a:schemeClr val="accent3">
                    <a:lumMod val="50000"/>
                  </a:schemeClr>
                </a:solidFill>
                <a:effectLst/>
                <a:latin typeface="+mn-lt"/>
                <a:ea typeface="Times New Roman" panose="02020603050405020304" pitchFamily="18" charset="0"/>
              </a:rPr>
              <a:t>Finalmente, para obtener la </a:t>
            </a:r>
            <a:r>
              <a:rPr lang="es-ES" sz="1600" b="1" dirty="0">
                <a:solidFill>
                  <a:schemeClr val="accent5">
                    <a:lumMod val="75000"/>
                  </a:schemeClr>
                </a:solidFill>
                <a:effectLst/>
                <a:latin typeface="+mn-lt"/>
                <a:ea typeface="Times New Roman" panose="02020603050405020304" pitchFamily="18" charset="0"/>
              </a:rPr>
              <a:t>Puntuación Final</a:t>
            </a:r>
            <a:r>
              <a:rPr lang="es-ES" sz="1600" dirty="0">
                <a:solidFill>
                  <a:schemeClr val="accent3">
                    <a:lumMod val="50000"/>
                  </a:schemeClr>
                </a:solidFill>
                <a:effectLst/>
                <a:latin typeface="+mn-lt"/>
                <a:ea typeface="Times New Roman" panose="02020603050405020304" pitchFamily="18" charset="0"/>
              </a:rPr>
              <a:t>, la </a:t>
            </a:r>
            <a:r>
              <a:rPr lang="es-ES" sz="1600" b="1" dirty="0">
                <a:solidFill>
                  <a:schemeClr val="accent3">
                    <a:lumMod val="50000"/>
                  </a:schemeClr>
                </a:solidFill>
                <a:effectLst/>
                <a:latin typeface="+mn-lt"/>
                <a:ea typeface="Times New Roman" panose="02020603050405020304" pitchFamily="18" charset="0"/>
              </a:rPr>
              <a:t>Puntuación C</a:t>
            </a:r>
            <a:r>
              <a:rPr lang="es-ES" sz="1600" dirty="0">
                <a:solidFill>
                  <a:schemeClr val="accent3">
                    <a:lumMod val="50000"/>
                  </a:schemeClr>
                </a:solidFill>
                <a:effectLst/>
                <a:latin typeface="+mn-lt"/>
                <a:ea typeface="Times New Roman" panose="02020603050405020304" pitchFamily="18" charset="0"/>
              </a:rPr>
              <a:t> recién obtenida se incrementará según el tipo de actividad muscular desarrollada en la tarea. Los </a:t>
            </a:r>
            <a:r>
              <a:rPr lang="es-ES" sz="1600" b="1" dirty="0">
                <a:solidFill>
                  <a:schemeClr val="accent3">
                    <a:lumMod val="50000"/>
                  </a:schemeClr>
                </a:solidFill>
                <a:effectLst/>
                <a:latin typeface="+mn-lt"/>
                <a:ea typeface="Times New Roman" panose="02020603050405020304" pitchFamily="18" charset="0"/>
              </a:rPr>
              <a:t>tres tipos de actividad considerados por el método no son excluyentes </a:t>
            </a:r>
            <a:r>
              <a:rPr lang="es-ES" sz="1600" dirty="0">
                <a:solidFill>
                  <a:schemeClr val="accent3">
                    <a:lumMod val="50000"/>
                  </a:schemeClr>
                </a:solidFill>
                <a:effectLst/>
                <a:latin typeface="+mn-lt"/>
                <a:ea typeface="Times New Roman" panose="02020603050405020304" pitchFamily="18" charset="0"/>
              </a:rPr>
              <a:t>y por tanto la </a:t>
            </a:r>
            <a:r>
              <a:rPr lang="es-ES" sz="1600" b="1" dirty="0">
                <a:solidFill>
                  <a:schemeClr val="accent3">
                    <a:lumMod val="50000"/>
                  </a:schemeClr>
                </a:solidFill>
                <a:effectLst/>
                <a:latin typeface="+mn-lt"/>
                <a:ea typeface="Times New Roman" panose="02020603050405020304" pitchFamily="18" charset="0"/>
              </a:rPr>
              <a:t>Puntuación Final</a:t>
            </a:r>
            <a:r>
              <a:rPr lang="es-ES" sz="1600" dirty="0">
                <a:solidFill>
                  <a:schemeClr val="accent3">
                    <a:lumMod val="50000"/>
                  </a:schemeClr>
                </a:solidFill>
                <a:effectLst/>
                <a:latin typeface="+mn-lt"/>
                <a:ea typeface="Times New Roman" panose="02020603050405020304" pitchFamily="18" charset="0"/>
              </a:rPr>
              <a:t> podría ser superior a la </a:t>
            </a:r>
            <a:r>
              <a:rPr lang="es-ES" sz="1600" b="1" dirty="0">
                <a:solidFill>
                  <a:schemeClr val="accent3">
                    <a:lumMod val="50000"/>
                  </a:schemeClr>
                </a:solidFill>
                <a:effectLst/>
                <a:latin typeface="+mn-lt"/>
                <a:ea typeface="Times New Roman" panose="02020603050405020304" pitchFamily="18" charset="0"/>
              </a:rPr>
              <a:t>Puntuación C</a:t>
            </a:r>
            <a:r>
              <a:rPr lang="es-ES" sz="1600" dirty="0">
                <a:solidFill>
                  <a:schemeClr val="accent3">
                    <a:lumMod val="50000"/>
                  </a:schemeClr>
                </a:solidFill>
                <a:effectLst/>
                <a:latin typeface="+mn-lt"/>
                <a:ea typeface="Times New Roman" panose="02020603050405020304" pitchFamily="18" charset="0"/>
              </a:rPr>
              <a:t> hasta en 3 unidades. </a:t>
            </a:r>
            <a:endParaRPr lang="es-ES" sz="1600" dirty="0">
              <a:solidFill>
                <a:schemeClr val="accent3">
                  <a:lumMod val="50000"/>
                </a:schemeClr>
              </a:solidFill>
              <a:latin typeface="+mn-lt"/>
            </a:endParaRPr>
          </a:p>
        </p:txBody>
      </p:sp>
      <p:graphicFrame>
        <p:nvGraphicFramePr>
          <p:cNvPr id="4" name="Tabla 3">
            <a:extLst>
              <a:ext uri="{FF2B5EF4-FFF2-40B4-BE49-F238E27FC236}">
                <a16:creationId xmlns:a16="http://schemas.microsoft.com/office/drawing/2014/main" id="{530E1718-3D16-8753-F400-2FA7745DFA9D}"/>
              </a:ext>
            </a:extLst>
          </p:cNvPr>
          <p:cNvGraphicFramePr>
            <a:graphicFrameLocks noGrp="1"/>
          </p:cNvGraphicFramePr>
          <p:nvPr>
            <p:extLst>
              <p:ext uri="{D42A27DB-BD31-4B8C-83A1-F6EECF244321}">
                <p14:modId xmlns:p14="http://schemas.microsoft.com/office/powerpoint/2010/main" val="3410885906"/>
              </p:ext>
            </p:extLst>
          </p:nvPr>
        </p:nvGraphicFramePr>
        <p:xfrm>
          <a:off x="428624" y="2465324"/>
          <a:ext cx="6542802" cy="1829391"/>
        </p:xfrm>
        <a:graphic>
          <a:graphicData uri="http://schemas.openxmlformats.org/drawingml/2006/table">
            <a:tbl>
              <a:tblPr firstRow="1" firstCol="1" bandRow="1"/>
              <a:tblGrid>
                <a:gridCol w="4237343">
                  <a:extLst>
                    <a:ext uri="{9D8B030D-6E8A-4147-A177-3AD203B41FA5}">
                      <a16:colId xmlns:a16="http://schemas.microsoft.com/office/drawing/2014/main" val="536039642"/>
                    </a:ext>
                  </a:extLst>
                </a:gridCol>
                <a:gridCol w="2305459">
                  <a:extLst>
                    <a:ext uri="{9D8B030D-6E8A-4147-A177-3AD203B41FA5}">
                      <a16:colId xmlns:a16="http://schemas.microsoft.com/office/drawing/2014/main" val="1631391634"/>
                    </a:ext>
                  </a:extLst>
                </a:gridCol>
              </a:tblGrid>
              <a:tr h="306297">
                <a:tc>
                  <a:txBody>
                    <a:bodyPr/>
                    <a:lstStyle/>
                    <a:p>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Tipo de actividad muscular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1861639730"/>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Una o más partes del cuerpo permanecen estáticas, por ej: soportadas durante más de 1 minuto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743657516"/>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movimientos repetitivos, por ej: repetidos más de 4 veces por minuto (excluyendo caminar)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73038960"/>
                  </a:ext>
                </a:extLst>
              </a:tr>
              <a:tr h="50769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cambios de postura importantes o se adoptan posturas inestables</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327332561"/>
                  </a:ext>
                </a:extLst>
              </a:tr>
            </a:tbl>
          </a:graphicData>
        </a:graphic>
      </p:graphicFrame>
    </p:spTree>
    <p:extLst>
      <p:ext uri="{BB962C8B-B14F-4D97-AF65-F5344CB8AC3E}">
        <p14:creationId xmlns:p14="http://schemas.microsoft.com/office/powerpoint/2010/main" val="13052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51798" y="2642025"/>
            <a:ext cx="6344097" cy="1159800"/>
          </a:xfrm>
          <a:prstGeom prst="rect">
            <a:avLst/>
          </a:prstGeom>
        </p:spPr>
        <p:txBody>
          <a:bodyPr spcFirstLastPara="1" wrap="square" lIns="91425" tIns="91425" rIns="91425" bIns="91425" anchor="b" anchorCtr="0">
            <a:noAutofit/>
          </a:bodyPr>
          <a:lstStyle/>
          <a:p>
            <a:pPr algn="ctr"/>
            <a:r>
              <a:rPr lang="es-ES" sz="2800" dirty="0">
                <a:solidFill>
                  <a:schemeClr val="bg1"/>
                </a:solidFill>
                <a:latin typeface="Arial" panose="020B0604020202020204" pitchFamily="34" charset="0"/>
                <a:cs typeface="Arial" panose="020B0604020202020204" pitchFamily="34" charset="0"/>
              </a:rPr>
              <a:t>MÉTODO REBA: VALORACIÓN</a:t>
            </a:r>
            <a:endParaRPr sz="2800" dirty="0">
              <a:solidFill>
                <a:schemeClr val="bg1"/>
              </a:solidFill>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18</a:t>
            </a:fld>
            <a:endParaRPr sz="2000" dirty="0">
              <a:solidFill>
                <a:schemeClr val="bg2"/>
              </a:solidFill>
            </a:endParaRPr>
          </a:p>
        </p:txBody>
      </p:sp>
      <p:sp>
        <p:nvSpPr>
          <p:cNvPr id="224" name="Google Shape;224;p14"/>
          <p:cNvSpPr txBox="1"/>
          <p:nvPr/>
        </p:nvSpPr>
        <p:spPr>
          <a:xfrm>
            <a:off x="572614" y="85725"/>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6">
                    <a:lumMod val="60000"/>
                    <a:lumOff val="40000"/>
                  </a:schemeClr>
                </a:solidFill>
                <a:latin typeface="Roboto Condensed"/>
                <a:ea typeface="Roboto Condensed"/>
                <a:cs typeface="Roboto Condensed"/>
                <a:sym typeface="Roboto Condensed"/>
              </a:rPr>
              <a:t>3</a:t>
            </a:r>
            <a:endParaRPr sz="3000" b="1" dirty="0">
              <a:solidFill>
                <a:schemeClr val="accent6">
                  <a:lumMod val="60000"/>
                  <a:lumOff val="40000"/>
                </a:schemeClr>
              </a:solidFill>
              <a:latin typeface="Roboto Condensed"/>
              <a:ea typeface="Roboto Condensed"/>
              <a:cs typeface="Roboto Condensed"/>
              <a:sym typeface="Roboto Condensed"/>
            </a:endParaRPr>
          </a:p>
        </p:txBody>
      </p:sp>
      <p:sp>
        <p:nvSpPr>
          <p:cNvPr id="5" name="Triángulo 4">
            <a:extLst>
              <a:ext uri="{FF2B5EF4-FFF2-40B4-BE49-F238E27FC236}">
                <a16:creationId xmlns:a16="http://schemas.microsoft.com/office/drawing/2014/main" id="{2EC833F6-C9D0-BEC0-2B9B-A2B6CB58437F}"/>
              </a:ext>
            </a:extLst>
          </p:cNvPr>
          <p:cNvSpPr/>
          <p:nvPr/>
        </p:nvSpPr>
        <p:spPr>
          <a:xfrm>
            <a:off x="8797" y="4056033"/>
            <a:ext cx="5620478" cy="110536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6" name="Triángulo rectángulo 5">
            <a:extLst>
              <a:ext uri="{FF2B5EF4-FFF2-40B4-BE49-F238E27FC236}">
                <a16:creationId xmlns:a16="http://schemas.microsoft.com/office/drawing/2014/main" id="{B7D3A6D2-A90A-AB49-40AE-C0E0C350A3C5}"/>
              </a:ext>
            </a:extLst>
          </p:cNvPr>
          <p:cNvSpPr/>
          <p:nvPr/>
        </p:nvSpPr>
        <p:spPr>
          <a:xfrm>
            <a:off x="1" y="4056034"/>
            <a:ext cx="2381250" cy="1105363"/>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7" name="Triángulo 6">
            <a:extLst>
              <a:ext uri="{FF2B5EF4-FFF2-40B4-BE49-F238E27FC236}">
                <a16:creationId xmlns:a16="http://schemas.microsoft.com/office/drawing/2014/main" id="{C2739771-0E8C-A12E-23F7-86AE3ECFB590}"/>
              </a:ext>
            </a:extLst>
          </p:cNvPr>
          <p:cNvSpPr/>
          <p:nvPr/>
        </p:nvSpPr>
        <p:spPr>
          <a:xfrm>
            <a:off x="-16022" y="4171950"/>
            <a:ext cx="1111397" cy="98944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Tree>
    <p:extLst>
      <p:ext uri="{BB962C8B-B14F-4D97-AF65-F5344CB8AC3E}">
        <p14:creationId xmlns:p14="http://schemas.microsoft.com/office/powerpoint/2010/main" val="61099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19</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VALORACIÓN</a:t>
            </a:r>
            <a:endParaRPr lang="es-ES" sz="3200" b="1" dirty="0">
              <a:ln w="22225">
                <a:solidFill>
                  <a:schemeClr val="accent2"/>
                </a:solidFill>
                <a:prstDash val="solid"/>
              </a:ln>
              <a:solidFill>
                <a:schemeClr val="accent5"/>
              </a:solidFill>
              <a:latin typeface="Arial Narrow"/>
              <a:cs typeface="Arial Narrow"/>
            </a:endParaRPr>
          </a:p>
        </p:txBody>
      </p:sp>
      <p:sp>
        <p:nvSpPr>
          <p:cNvPr id="13" name="Rectángulo 12">
            <a:extLst>
              <a:ext uri="{FF2B5EF4-FFF2-40B4-BE49-F238E27FC236}">
                <a16:creationId xmlns:a16="http://schemas.microsoft.com/office/drawing/2014/main" id="{3348BB32-2DFC-5244-0CC2-CC7CD60646EF}"/>
              </a:ext>
            </a:extLst>
          </p:cNvPr>
          <p:cNvSpPr/>
          <p:nvPr/>
        </p:nvSpPr>
        <p:spPr>
          <a:xfrm>
            <a:off x="145019" y="735130"/>
            <a:ext cx="8853962" cy="892552"/>
          </a:xfrm>
          <a:prstGeom prst="rect">
            <a:avLst/>
          </a:prstGeom>
        </p:spPr>
        <p:txBody>
          <a:bodyPr wrap="square">
            <a:spAutoFit/>
          </a:bodyPr>
          <a:lstStyle/>
          <a:p>
            <a:pPr algn="just" fontAlgn="base"/>
            <a:r>
              <a:rPr lang="es-ES" sz="2000" b="1" dirty="0">
                <a:solidFill>
                  <a:schemeClr val="accent6">
                    <a:lumMod val="60000"/>
                    <a:lumOff val="40000"/>
                  </a:schemeClr>
                </a:solidFill>
                <a:latin typeface="Arial" panose="020B0604020202020204" pitchFamily="34" charset="0"/>
                <a:cs typeface="Arial" panose="020B0604020202020204" pitchFamily="34" charset="0"/>
              </a:rPr>
              <a:t>Método de clasificación</a:t>
            </a:r>
            <a:endParaRPr lang="es-ES" sz="2000" dirty="0">
              <a:solidFill>
                <a:schemeClr val="accent6">
                  <a:lumMod val="60000"/>
                  <a:lumOff val="40000"/>
                </a:schemeClr>
              </a:solidFill>
              <a:latin typeface="Arial" panose="020B0604020202020204" pitchFamily="34" charset="0"/>
              <a:cs typeface="Arial" panose="020B0604020202020204" pitchFamily="34" charset="0"/>
            </a:endParaRPr>
          </a:p>
          <a:p>
            <a:pPr algn="just" fontAlgn="base"/>
            <a:r>
              <a:rPr lang="es-ES" sz="1800" dirty="0">
                <a:solidFill>
                  <a:schemeClr val="accent1"/>
                </a:solidFill>
                <a:latin typeface="Arial" panose="020B0604020202020204" pitchFamily="34" charset="0"/>
                <a:cs typeface="Arial" panose="020B0604020202020204" pitchFamily="34" charset="0"/>
              </a:rPr>
              <a:t> </a:t>
            </a:r>
          </a:p>
          <a:p>
            <a:endParaRPr lang="es-ES" dirty="0">
              <a:latin typeface="Arial" panose="020B0604020202020204" pitchFamily="34" charset="0"/>
            </a:endParaRPr>
          </a:p>
        </p:txBody>
      </p:sp>
      <p:sp>
        <p:nvSpPr>
          <p:cNvPr id="3" name="Rectángulo 2">
            <a:extLst>
              <a:ext uri="{FF2B5EF4-FFF2-40B4-BE49-F238E27FC236}">
                <a16:creationId xmlns:a16="http://schemas.microsoft.com/office/drawing/2014/main" id="{212CEB70-2BC7-4A73-C50C-0FAE8DA8CC06}"/>
              </a:ext>
            </a:extLst>
          </p:cNvPr>
          <p:cNvSpPr/>
          <p:nvPr/>
        </p:nvSpPr>
        <p:spPr>
          <a:xfrm>
            <a:off x="211021" y="1136540"/>
            <a:ext cx="8487223"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fontAlgn="base"/>
            <a:r>
              <a:rPr lang="es-ES" sz="1800" dirty="0">
                <a:solidFill>
                  <a:schemeClr val="accent1"/>
                </a:solidFill>
                <a:latin typeface="Arial" panose="020B0604020202020204" pitchFamily="34" charset="0"/>
                <a:cs typeface="Arial" panose="020B0604020202020204" pitchFamily="34" charset="0"/>
              </a:rPr>
              <a:t>El método clasifica la puntuación final en</a:t>
            </a:r>
            <a:r>
              <a:rPr lang="es-ES" sz="1800" b="1" dirty="0">
                <a:solidFill>
                  <a:schemeClr val="accent1"/>
                </a:solidFill>
                <a:latin typeface="Arial" panose="020B0604020202020204" pitchFamily="34" charset="0"/>
                <a:cs typeface="Arial" panose="020B0604020202020204" pitchFamily="34" charset="0"/>
              </a:rPr>
              <a:t> 5 rangos de valores</a:t>
            </a:r>
            <a:r>
              <a:rPr lang="es-ES" sz="1800" dirty="0">
                <a:solidFill>
                  <a:schemeClr val="accent1"/>
                </a:solidFill>
                <a:latin typeface="Arial" panose="020B0604020202020204" pitchFamily="34" charset="0"/>
                <a:cs typeface="Arial" panose="020B0604020202020204" pitchFamily="34" charset="0"/>
              </a:rPr>
              <a:t>. A su vez cada rango se corresponde con un </a:t>
            </a:r>
            <a:r>
              <a:rPr lang="es-ES" sz="1800" b="1" dirty="0">
                <a:solidFill>
                  <a:schemeClr val="accent1"/>
                </a:solidFill>
                <a:latin typeface="Arial" panose="020B0604020202020204" pitchFamily="34" charset="0"/>
                <a:cs typeface="Arial" panose="020B0604020202020204" pitchFamily="34" charset="0"/>
              </a:rPr>
              <a:t>Nivel de Acción</a:t>
            </a:r>
            <a:r>
              <a:rPr lang="es-ES" sz="1800" dirty="0">
                <a:solidFill>
                  <a:schemeClr val="accent1"/>
                </a:solidFill>
                <a:latin typeface="Arial" panose="020B0604020202020204" pitchFamily="34" charset="0"/>
                <a:cs typeface="Arial" panose="020B0604020202020204" pitchFamily="34" charset="0"/>
              </a:rPr>
              <a:t>. Cada Nivel de Acción determina un nivel de riesgo y recomienda una actuación sobre la postura evaluada, señalando en cada caso la urgencia de la intervención.</a:t>
            </a:r>
          </a:p>
        </p:txBody>
      </p:sp>
      <p:pic>
        <p:nvPicPr>
          <p:cNvPr id="18" name="Picture 23">
            <a:extLst>
              <a:ext uri="{FF2B5EF4-FFF2-40B4-BE49-F238E27FC236}">
                <a16:creationId xmlns:a16="http://schemas.microsoft.com/office/drawing/2014/main" id="{EA945449-594B-DBFE-FDC0-82707122956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81BDA39E-6B92-BCC6-C5A4-48E62EE887CC}"/>
              </a:ext>
            </a:extLst>
          </p:cNvPr>
          <p:cNvGraphicFramePr>
            <a:graphicFrameLocks noGrp="1"/>
          </p:cNvGraphicFramePr>
          <p:nvPr>
            <p:extLst>
              <p:ext uri="{D42A27DB-BD31-4B8C-83A1-F6EECF244321}">
                <p14:modId xmlns:p14="http://schemas.microsoft.com/office/powerpoint/2010/main" val="3621661946"/>
              </p:ext>
            </p:extLst>
          </p:nvPr>
        </p:nvGraphicFramePr>
        <p:xfrm>
          <a:off x="428624" y="2790237"/>
          <a:ext cx="7452281" cy="1668780"/>
        </p:xfrm>
        <a:graphic>
          <a:graphicData uri="http://schemas.openxmlformats.org/drawingml/2006/table">
            <a:tbl>
              <a:tblPr firstRow="1" firstCol="1" bandRow="1"/>
              <a:tblGrid>
                <a:gridCol w="1922180">
                  <a:extLst>
                    <a:ext uri="{9D8B030D-6E8A-4147-A177-3AD203B41FA5}">
                      <a16:colId xmlns:a16="http://schemas.microsoft.com/office/drawing/2014/main" val="847266564"/>
                    </a:ext>
                  </a:extLst>
                </a:gridCol>
                <a:gridCol w="1187526">
                  <a:extLst>
                    <a:ext uri="{9D8B030D-6E8A-4147-A177-3AD203B41FA5}">
                      <a16:colId xmlns:a16="http://schemas.microsoft.com/office/drawing/2014/main" val="2486834206"/>
                    </a:ext>
                  </a:extLst>
                </a:gridCol>
                <a:gridCol w="1166192">
                  <a:extLst>
                    <a:ext uri="{9D8B030D-6E8A-4147-A177-3AD203B41FA5}">
                      <a16:colId xmlns:a16="http://schemas.microsoft.com/office/drawing/2014/main" val="169692193"/>
                    </a:ext>
                  </a:extLst>
                </a:gridCol>
                <a:gridCol w="3176383">
                  <a:extLst>
                    <a:ext uri="{9D8B030D-6E8A-4147-A177-3AD203B41FA5}">
                      <a16:colId xmlns:a16="http://schemas.microsoft.com/office/drawing/2014/main" val="2691284880"/>
                    </a:ext>
                  </a:extLst>
                </a:gridCol>
              </a:tblGrid>
              <a:tr h="0">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Nivel</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Riesgo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Actuación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2120652098"/>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FF0D8"/>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Inapreciable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 es necesaria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635917493"/>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2 o 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8E3"/>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Bajo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Puede ser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31598814"/>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 a 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024014057"/>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8 a 10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Alto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cuanto antes.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202635495"/>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 a 15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Muy alto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de inmediato.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146471392"/>
                  </a:ext>
                </a:extLst>
              </a:tr>
            </a:tbl>
          </a:graphicData>
        </a:graphic>
      </p:graphicFrame>
    </p:spTree>
    <p:extLst>
      <p:ext uri="{BB962C8B-B14F-4D97-AF65-F5344CB8AC3E}">
        <p14:creationId xmlns:p14="http://schemas.microsoft.com/office/powerpoint/2010/main" val="23920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7" name="Triángulo 6">
            <a:extLst>
              <a:ext uri="{FF2B5EF4-FFF2-40B4-BE49-F238E27FC236}">
                <a16:creationId xmlns:a16="http://schemas.microsoft.com/office/drawing/2014/main" id="{6348B205-4582-CF73-C1F7-CDE5C1551535}"/>
              </a:ext>
            </a:extLst>
          </p:cNvPr>
          <p:cNvSpPr/>
          <p:nvPr/>
        </p:nvSpPr>
        <p:spPr>
          <a:xfrm>
            <a:off x="8797" y="2885537"/>
            <a:ext cx="6170314" cy="2275860"/>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8" name="Triángulo rectángulo 7">
            <a:extLst>
              <a:ext uri="{FF2B5EF4-FFF2-40B4-BE49-F238E27FC236}">
                <a16:creationId xmlns:a16="http://schemas.microsoft.com/office/drawing/2014/main" id="{668484EC-1DF0-463B-AD84-1F73CA3EE91C}"/>
              </a:ext>
            </a:extLst>
          </p:cNvPr>
          <p:cNvSpPr/>
          <p:nvPr/>
        </p:nvSpPr>
        <p:spPr>
          <a:xfrm>
            <a:off x="0" y="2885538"/>
            <a:ext cx="3933825" cy="2275860"/>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2</a:t>
            </a:fld>
            <a:endParaRPr sz="2000">
              <a:solidFill>
                <a:schemeClr val="bg2"/>
              </a:solidFill>
            </a:endParaRPr>
          </a:p>
        </p:txBody>
      </p:sp>
      <p:sp>
        <p:nvSpPr>
          <p:cNvPr id="25" name="Google Shape;72;p12">
            <a:extLst>
              <a:ext uri="{FF2B5EF4-FFF2-40B4-BE49-F238E27FC236}">
                <a16:creationId xmlns:a16="http://schemas.microsoft.com/office/drawing/2014/main" id="{E842B349-2A20-0B3E-3FA1-89AAD3F5E363}"/>
              </a:ext>
            </a:extLst>
          </p:cNvPr>
          <p:cNvSpPr txBox="1">
            <a:spLocks/>
          </p:cNvSpPr>
          <p:nvPr/>
        </p:nvSpPr>
        <p:spPr>
          <a:xfrm>
            <a:off x="-1433663" y="111351"/>
            <a:ext cx="6450951" cy="1072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9pPr>
          </a:lstStyle>
          <a:p>
            <a:pPr algn="ctr"/>
            <a:r>
              <a:rPr lang="es-ES" sz="4000" b="1" u="sng" dirty="0">
                <a:solidFill>
                  <a:schemeClr val="bg1"/>
                </a:solidFill>
              </a:rPr>
              <a:t>CONTENIDO:</a:t>
            </a:r>
          </a:p>
        </p:txBody>
      </p:sp>
      <p:sp>
        <p:nvSpPr>
          <p:cNvPr id="6" name="Triángulo 5">
            <a:extLst>
              <a:ext uri="{FF2B5EF4-FFF2-40B4-BE49-F238E27FC236}">
                <a16:creationId xmlns:a16="http://schemas.microsoft.com/office/drawing/2014/main" id="{26A5E75C-9E5D-73CE-37F9-6F0149EEC4DC}"/>
              </a:ext>
            </a:extLst>
          </p:cNvPr>
          <p:cNvSpPr/>
          <p:nvPr/>
        </p:nvSpPr>
        <p:spPr>
          <a:xfrm>
            <a:off x="-16022" y="3124200"/>
            <a:ext cx="1111397" cy="203719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4" name="Google Shape;72;p12">
            <a:extLst>
              <a:ext uri="{FF2B5EF4-FFF2-40B4-BE49-F238E27FC236}">
                <a16:creationId xmlns:a16="http://schemas.microsoft.com/office/drawing/2014/main" id="{EB2E5666-5D1C-E90D-A266-14BD33949AE7}"/>
              </a:ext>
            </a:extLst>
          </p:cNvPr>
          <p:cNvSpPr txBox="1">
            <a:spLocks/>
          </p:cNvSpPr>
          <p:nvPr/>
        </p:nvSpPr>
        <p:spPr>
          <a:xfrm>
            <a:off x="224914" y="1466266"/>
            <a:ext cx="8543344" cy="3077207"/>
          </a:xfrm>
          <a:prstGeom prst="round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6000"/>
              <a:buFont typeface="Dosis"/>
              <a:buNone/>
              <a:defRPr sz="6000" b="0" i="0" u="none" strike="noStrike" cap="none">
                <a:solidFill>
                  <a:schemeClr val="lt1"/>
                </a:solidFill>
                <a:latin typeface="Dosis"/>
                <a:ea typeface="Dosis"/>
                <a:cs typeface="Dosis"/>
                <a:sym typeface="Dosis"/>
              </a:defRPr>
            </a:lvl9pPr>
          </a:lstStyle>
          <a:p>
            <a:pPr marL="846138" indent="-365125">
              <a:lnSpc>
                <a:spcPct val="150000"/>
              </a:lnSpc>
              <a:buClr>
                <a:schemeClr val="accent6">
                  <a:lumMod val="50000"/>
                </a:schemeClr>
              </a:buClr>
              <a:buSzPct val="125000"/>
              <a:buAutoNum type="arabicPeriod"/>
            </a:pPr>
            <a:r>
              <a:rPr lang="es-ES" sz="2200" b="1" dirty="0">
                <a:solidFill>
                  <a:schemeClr val="accent1"/>
                </a:solidFill>
                <a:latin typeface="Arial" panose="020B0604020202020204" pitchFamily="34" charset="0"/>
                <a:cs typeface="Arial" panose="020B0604020202020204" pitchFamily="34" charset="0"/>
              </a:rPr>
              <a:t>MÉTODO REBA: INTRODUCCIÓN.</a:t>
            </a:r>
          </a:p>
          <a:p>
            <a:pPr marL="846138" indent="-365125">
              <a:lnSpc>
                <a:spcPct val="150000"/>
              </a:lnSpc>
              <a:buClr>
                <a:schemeClr val="accent6">
                  <a:lumMod val="50000"/>
                </a:schemeClr>
              </a:buClr>
              <a:buSzPct val="125000"/>
              <a:buAutoNum type="arabicPeriod"/>
            </a:pPr>
            <a:r>
              <a:rPr lang="es-ES" sz="2200" b="1" dirty="0">
                <a:solidFill>
                  <a:schemeClr val="accent1"/>
                </a:solidFill>
                <a:latin typeface="Arial" panose="020B0604020202020204" pitchFamily="34" charset="0"/>
                <a:cs typeface="Arial" panose="020B0604020202020204" pitchFamily="34" charset="0"/>
              </a:rPr>
              <a:t>MÉTODO REBA:PROCEDIMIENTO.</a:t>
            </a:r>
          </a:p>
          <a:p>
            <a:pPr marL="846138" indent="-365125">
              <a:lnSpc>
                <a:spcPct val="150000"/>
              </a:lnSpc>
              <a:buClr>
                <a:schemeClr val="accent6">
                  <a:lumMod val="50000"/>
                </a:schemeClr>
              </a:buClr>
              <a:buSzPct val="125000"/>
              <a:buAutoNum type="arabicPeriod"/>
            </a:pPr>
            <a:r>
              <a:rPr lang="es-ES" sz="2200" b="1" dirty="0">
                <a:solidFill>
                  <a:schemeClr val="accent1"/>
                </a:solidFill>
                <a:latin typeface="Arial" panose="020B0604020202020204" pitchFamily="34" charset="0"/>
                <a:cs typeface="Arial" panose="020B0604020202020204" pitchFamily="34" charset="0"/>
              </a:rPr>
              <a:t>MÉTODO REBA:VALORACIÓN.</a:t>
            </a:r>
          </a:p>
          <a:p>
            <a:pPr marL="846138" indent="-365125">
              <a:lnSpc>
                <a:spcPct val="150000"/>
              </a:lnSpc>
              <a:buClr>
                <a:schemeClr val="accent6">
                  <a:lumMod val="50000"/>
                </a:schemeClr>
              </a:buClr>
              <a:buSzPct val="125000"/>
              <a:buFont typeface="Dosis"/>
              <a:buAutoNum type="arabicPeriod"/>
            </a:pPr>
            <a:r>
              <a:rPr lang="es-ES" sz="2200" b="1" dirty="0">
                <a:solidFill>
                  <a:schemeClr val="accent1"/>
                </a:solidFill>
                <a:latin typeface="Arial" panose="020B0604020202020204" pitchFamily="34" charset="0"/>
                <a:cs typeface="Arial" panose="020B0604020202020204" pitchFamily="34" charset="0"/>
              </a:rPr>
              <a:t>MÉTODO REBA: CASO PRÁCTICO 1.</a:t>
            </a:r>
          </a:p>
          <a:p>
            <a:pPr marL="846138" indent="-365125">
              <a:lnSpc>
                <a:spcPct val="150000"/>
              </a:lnSpc>
              <a:buClr>
                <a:schemeClr val="accent6">
                  <a:lumMod val="50000"/>
                </a:schemeClr>
              </a:buClr>
              <a:buSzPct val="125000"/>
              <a:buFont typeface="Dosis"/>
              <a:buAutoNum type="arabicPeriod"/>
            </a:pPr>
            <a:r>
              <a:rPr lang="es-ES" sz="2200" b="1" dirty="0">
                <a:solidFill>
                  <a:schemeClr val="accent1"/>
                </a:solidFill>
                <a:latin typeface="Arial" panose="020B0604020202020204" pitchFamily="34" charset="0"/>
                <a:cs typeface="Arial" panose="020B0604020202020204" pitchFamily="34" charset="0"/>
              </a:rPr>
              <a:t>MÉTODO REBA: CASO PRÁCTICO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44443" y="2972779"/>
            <a:ext cx="5768678" cy="1159800"/>
          </a:xfrm>
          <a:prstGeom prst="rect">
            <a:avLst/>
          </a:prstGeom>
        </p:spPr>
        <p:txBody>
          <a:bodyPr spcFirstLastPara="1" wrap="square" lIns="91425" tIns="91425" rIns="91425" bIns="91425" anchor="b" anchorCtr="0">
            <a:noAutofit/>
          </a:bodyPr>
          <a:lstStyle/>
          <a:p>
            <a:pPr algn="ctr"/>
            <a:r>
              <a:rPr lang="es-ES" sz="2800" dirty="0">
                <a:solidFill>
                  <a:schemeClr val="bg1"/>
                </a:solidFill>
                <a:latin typeface="Arial" panose="020B0604020202020204" pitchFamily="34" charset="0"/>
                <a:cs typeface="Arial" panose="020B0604020202020204" pitchFamily="34" charset="0"/>
              </a:rPr>
              <a:t>MÉTODO REBA: CASO PRÁCTICO 1</a:t>
            </a:r>
            <a:endParaRPr sz="2800" dirty="0">
              <a:solidFill>
                <a:schemeClr val="bg1"/>
              </a:solidFill>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20</a:t>
            </a:fld>
            <a:endParaRPr sz="2000" dirty="0">
              <a:solidFill>
                <a:schemeClr val="bg2"/>
              </a:solidFill>
            </a:endParaRPr>
          </a:p>
        </p:txBody>
      </p:sp>
      <p:sp>
        <p:nvSpPr>
          <p:cNvPr id="224" name="Google Shape;224;p14"/>
          <p:cNvSpPr txBox="1"/>
          <p:nvPr/>
        </p:nvSpPr>
        <p:spPr>
          <a:xfrm>
            <a:off x="572614" y="85725"/>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6">
                    <a:lumMod val="60000"/>
                    <a:lumOff val="40000"/>
                  </a:schemeClr>
                </a:solidFill>
                <a:latin typeface="Roboto Condensed"/>
                <a:ea typeface="Roboto Condensed"/>
                <a:cs typeface="Roboto Condensed"/>
                <a:sym typeface="Roboto Condensed"/>
              </a:rPr>
              <a:t>4</a:t>
            </a:r>
            <a:endParaRPr sz="3000" b="1" dirty="0">
              <a:solidFill>
                <a:schemeClr val="accent6">
                  <a:lumMod val="60000"/>
                  <a:lumOff val="40000"/>
                </a:schemeClr>
              </a:solidFill>
              <a:latin typeface="Roboto Condensed"/>
              <a:ea typeface="Roboto Condensed"/>
              <a:cs typeface="Roboto Condensed"/>
              <a:sym typeface="Roboto Condensed"/>
            </a:endParaRPr>
          </a:p>
        </p:txBody>
      </p:sp>
      <p:sp>
        <p:nvSpPr>
          <p:cNvPr id="5" name="Triángulo 4">
            <a:extLst>
              <a:ext uri="{FF2B5EF4-FFF2-40B4-BE49-F238E27FC236}">
                <a16:creationId xmlns:a16="http://schemas.microsoft.com/office/drawing/2014/main" id="{2EC833F6-C9D0-BEC0-2B9B-A2B6CB58437F}"/>
              </a:ext>
            </a:extLst>
          </p:cNvPr>
          <p:cNvSpPr/>
          <p:nvPr/>
        </p:nvSpPr>
        <p:spPr>
          <a:xfrm>
            <a:off x="8797" y="4056033"/>
            <a:ext cx="5620478" cy="110536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6" name="Triángulo rectángulo 5">
            <a:extLst>
              <a:ext uri="{FF2B5EF4-FFF2-40B4-BE49-F238E27FC236}">
                <a16:creationId xmlns:a16="http://schemas.microsoft.com/office/drawing/2014/main" id="{B7D3A6D2-A90A-AB49-40AE-C0E0C350A3C5}"/>
              </a:ext>
            </a:extLst>
          </p:cNvPr>
          <p:cNvSpPr/>
          <p:nvPr/>
        </p:nvSpPr>
        <p:spPr>
          <a:xfrm>
            <a:off x="1" y="4056034"/>
            <a:ext cx="2381250" cy="1105363"/>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7" name="Triángulo 6">
            <a:extLst>
              <a:ext uri="{FF2B5EF4-FFF2-40B4-BE49-F238E27FC236}">
                <a16:creationId xmlns:a16="http://schemas.microsoft.com/office/drawing/2014/main" id="{C2739771-0E8C-A12E-23F7-86AE3ECFB590}"/>
              </a:ext>
            </a:extLst>
          </p:cNvPr>
          <p:cNvSpPr/>
          <p:nvPr/>
        </p:nvSpPr>
        <p:spPr>
          <a:xfrm>
            <a:off x="-16022" y="4171950"/>
            <a:ext cx="1111397" cy="98944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Tree>
    <p:extLst>
      <p:ext uri="{BB962C8B-B14F-4D97-AF65-F5344CB8AC3E}">
        <p14:creationId xmlns:p14="http://schemas.microsoft.com/office/powerpoint/2010/main" val="2449620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14" name="Imagen 13">
            <a:extLst>
              <a:ext uri="{FF2B5EF4-FFF2-40B4-BE49-F238E27FC236}">
                <a16:creationId xmlns:a16="http://schemas.microsoft.com/office/drawing/2014/main" id="{630238F6-0F72-D1C3-E124-5A7492891D5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1239" r="20893"/>
          <a:stretch/>
        </p:blipFill>
        <p:spPr>
          <a:xfrm>
            <a:off x="6789946" y="1386858"/>
            <a:ext cx="2346705" cy="3042553"/>
          </a:xfrm>
          <a:prstGeom prst="rect">
            <a:avLst/>
          </a:prstGeom>
        </p:spPr>
      </p:pic>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21</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3" name="CuadroTexto 12">
            <a:extLst>
              <a:ext uri="{FF2B5EF4-FFF2-40B4-BE49-F238E27FC236}">
                <a16:creationId xmlns:a16="http://schemas.microsoft.com/office/drawing/2014/main" id="{39F6E12A-2720-CF78-A41E-6CBB02D105FB}"/>
              </a:ext>
            </a:extLst>
          </p:cNvPr>
          <p:cNvSpPr txBox="1"/>
          <p:nvPr/>
        </p:nvSpPr>
        <p:spPr>
          <a:xfrm>
            <a:off x="113800" y="714088"/>
            <a:ext cx="8991600" cy="830997"/>
          </a:xfrm>
          <a:prstGeom prst="rect">
            <a:avLst/>
          </a:prstGeom>
          <a:noFill/>
        </p:spPr>
        <p:txBody>
          <a:bodyPr wrap="square" rtlCol="0">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CASO PRÁCTICO: </a:t>
            </a:r>
          </a:p>
          <a:p>
            <a:r>
              <a:rPr lang="es-ES" sz="1600" dirty="0">
                <a:solidFill>
                  <a:schemeClr val="accent1"/>
                </a:solidFill>
                <a:latin typeface="Arial" panose="020B0604020202020204" pitchFamily="34" charset="0"/>
                <a:cs typeface="Arial" panose="020B0604020202020204" pitchFamily="34" charset="0"/>
              </a:rPr>
              <a:t>Se evaluara una de las posturas adoptadas por un fisioterapeuta durante una sesión de rehabilitación:</a:t>
            </a:r>
          </a:p>
        </p:txBody>
      </p:sp>
      <p:sp>
        <p:nvSpPr>
          <p:cNvPr id="15" name="CuadroTexto 14">
            <a:extLst>
              <a:ext uri="{FF2B5EF4-FFF2-40B4-BE49-F238E27FC236}">
                <a16:creationId xmlns:a16="http://schemas.microsoft.com/office/drawing/2014/main" id="{F3EA64AF-5D0B-91EB-AC46-A777E774B2D4}"/>
              </a:ext>
            </a:extLst>
          </p:cNvPr>
          <p:cNvSpPr txBox="1"/>
          <p:nvPr/>
        </p:nvSpPr>
        <p:spPr>
          <a:xfrm>
            <a:off x="113799" y="1466538"/>
            <a:ext cx="6676147" cy="3785652"/>
          </a:xfrm>
          <a:prstGeom prst="rect">
            <a:avLst/>
          </a:prstGeom>
          <a:noFill/>
        </p:spPr>
        <p:txBody>
          <a:bodyPr wrap="square" rtlCol="0">
            <a:spAutoFit/>
          </a:bodyPr>
          <a:lstStyle/>
          <a:p>
            <a:pPr algn="just"/>
            <a:r>
              <a:rPr lang="es-ES" sz="1600" dirty="0">
                <a:solidFill>
                  <a:schemeClr val="accent1"/>
                </a:solidFill>
                <a:latin typeface="Arial" panose="020B0604020202020204" pitchFamily="34" charset="0"/>
                <a:cs typeface="Arial" panose="020B0604020202020204" pitchFamily="34" charset="0"/>
              </a:rPr>
              <a:t>Tras el estudio del puesto se ha recopilado la siguiente información relevante para la evaluación de la postura:</a:t>
            </a:r>
          </a:p>
          <a:p>
            <a:pPr algn="just"/>
            <a:endParaRPr lang="es-ES" sz="800" dirty="0">
              <a:solidFill>
                <a:schemeClr val="accent1"/>
              </a:solidFill>
              <a:latin typeface="Arial" panose="020B0604020202020204" pitchFamily="34" charset="0"/>
              <a:cs typeface="Arial" panose="020B0604020202020204" pitchFamily="34" charset="0"/>
            </a:endParaRPr>
          </a:p>
          <a:p>
            <a:pPr marL="285750" indent="-285750" algn="just">
              <a:buClr>
                <a:schemeClr val="accent5"/>
              </a:buClr>
              <a:buFont typeface="Wingdings" pitchFamily="2" charset="2"/>
              <a:buChar char="§"/>
            </a:pPr>
            <a:r>
              <a:rPr lang="es-ES" sz="1600" dirty="0">
                <a:solidFill>
                  <a:schemeClr val="accent1"/>
                </a:solidFill>
                <a:latin typeface="Arial" panose="020B0604020202020204" pitchFamily="34" charset="0"/>
                <a:cs typeface="Arial" panose="020B0604020202020204" pitchFamily="34" charset="0"/>
              </a:rPr>
              <a:t>El trabajador cambia a menudo de postura, siendo la mayor parte de ellas inestables, incluida la que se desea evaluar.</a:t>
            </a:r>
          </a:p>
          <a:p>
            <a:pPr marL="285750" indent="-285750" algn="just">
              <a:buClr>
                <a:schemeClr val="accent5"/>
              </a:buClr>
              <a:buFont typeface="Wingdings" pitchFamily="2" charset="2"/>
              <a:buChar char="§"/>
            </a:pPr>
            <a:r>
              <a:rPr lang="es-ES" sz="1600" dirty="0">
                <a:solidFill>
                  <a:schemeClr val="accent1"/>
                </a:solidFill>
                <a:latin typeface="Arial" panose="020B0604020202020204" pitchFamily="34" charset="0"/>
                <a:cs typeface="Arial" panose="020B0604020202020204" pitchFamily="34" charset="0"/>
              </a:rPr>
              <a:t>La postura se mantiene durante </a:t>
            </a:r>
            <a:r>
              <a:rPr lang="es-ES" sz="1600" b="1" dirty="0">
                <a:solidFill>
                  <a:schemeClr val="accent1"/>
                </a:solidFill>
                <a:latin typeface="Arial" panose="020B0604020202020204" pitchFamily="34" charset="0"/>
                <a:cs typeface="Arial" panose="020B0604020202020204" pitchFamily="34" charset="0"/>
              </a:rPr>
              <a:t>1,5 minutos</a:t>
            </a:r>
            <a:r>
              <a:rPr lang="es-ES" sz="1600" dirty="0">
                <a:solidFill>
                  <a:schemeClr val="accent1"/>
                </a:solidFill>
                <a:latin typeface="Arial" panose="020B0604020202020204" pitchFamily="34" charset="0"/>
                <a:cs typeface="Arial" panose="020B0604020202020204" pitchFamily="34" charset="0"/>
              </a:rPr>
              <a:t>.</a:t>
            </a:r>
          </a:p>
          <a:p>
            <a:pPr marL="285750" indent="-285750" algn="just">
              <a:buClr>
                <a:schemeClr val="accent5"/>
              </a:buClr>
              <a:buFont typeface="Wingdings" pitchFamily="2" charset="2"/>
              <a:buChar char="§"/>
            </a:pPr>
            <a:r>
              <a:rPr lang="es-ES" sz="1600" dirty="0">
                <a:solidFill>
                  <a:schemeClr val="accent1"/>
                </a:solidFill>
                <a:latin typeface="Arial" panose="020B0604020202020204" pitchFamily="34" charset="0"/>
                <a:cs typeface="Arial" panose="020B0604020202020204" pitchFamily="34" charset="0"/>
              </a:rPr>
              <a:t>El paciente se encuentra tumbado sobre una tarima y es movido por el fisioterapeuta por balanceo, por lo que se considera que el peso manejado es inferior a </a:t>
            </a:r>
            <a:r>
              <a:rPr lang="es-ES" sz="1600" b="1" dirty="0">
                <a:solidFill>
                  <a:schemeClr val="accent1"/>
                </a:solidFill>
                <a:latin typeface="Arial" panose="020B0604020202020204" pitchFamily="34" charset="0"/>
                <a:cs typeface="Arial" panose="020B0604020202020204" pitchFamily="34" charset="0"/>
              </a:rPr>
              <a:t>5 kg.</a:t>
            </a:r>
          </a:p>
          <a:p>
            <a:pPr marL="285750" indent="-285750" algn="just">
              <a:buClr>
                <a:schemeClr val="accent5"/>
              </a:buClr>
              <a:buFont typeface="Wingdings" pitchFamily="2" charset="2"/>
              <a:buChar char="§"/>
            </a:pPr>
            <a:r>
              <a:rPr lang="es-ES" sz="1600" dirty="0">
                <a:solidFill>
                  <a:schemeClr val="accent1"/>
                </a:solidFill>
                <a:latin typeface="Arial" panose="020B0604020202020204" pitchFamily="34" charset="0"/>
                <a:cs typeface="Arial" panose="020B0604020202020204" pitchFamily="34" charset="0"/>
              </a:rPr>
              <a:t>El agarre del paciente para el cambio de posición (balanceo), se considera regular.</a:t>
            </a:r>
          </a:p>
          <a:p>
            <a:pPr algn="just"/>
            <a:r>
              <a:rPr lang="es-ES" sz="1600" dirty="0">
                <a:solidFill>
                  <a:schemeClr val="accent1"/>
                </a:solidFill>
                <a:latin typeface="Arial" panose="020B0604020202020204" pitchFamily="34" charset="0"/>
                <a:cs typeface="Arial" panose="020B0604020202020204" pitchFamily="34" charset="0"/>
              </a:rPr>
              <a:t>Se propone la aplicación del </a:t>
            </a:r>
            <a:r>
              <a:rPr lang="es-ES" sz="1600" b="1" dirty="0">
                <a:solidFill>
                  <a:schemeClr val="accent1"/>
                </a:solidFill>
                <a:latin typeface="Arial" panose="020B0604020202020204" pitchFamily="34" charset="0"/>
                <a:cs typeface="Arial" panose="020B0604020202020204" pitchFamily="34" charset="0"/>
              </a:rPr>
              <a:t>método REBA </a:t>
            </a:r>
            <a:r>
              <a:rPr lang="es-ES" sz="1600" dirty="0">
                <a:solidFill>
                  <a:schemeClr val="accent1"/>
                </a:solidFill>
                <a:latin typeface="Arial" panose="020B0604020202020204" pitchFamily="34" charset="0"/>
                <a:cs typeface="Arial" panose="020B0604020202020204" pitchFamily="34" charset="0"/>
              </a:rPr>
              <a:t>para determinar el nivel de riesgo al que se expone el fisioterapeuta al adoptar la postura </a:t>
            </a:r>
            <a:r>
              <a:rPr lang="es-ES" sz="1600" dirty="0">
                <a:solidFill>
                  <a:schemeClr val="accent1"/>
                </a:solidFill>
              </a:rPr>
              <a:t>.</a:t>
            </a:r>
          </a:p>
          <a:p>
            <a:pPr algn="just"/>
            <a:r>
              <a:rPr lang="es-ES" dirty="0">
                <a:solidFill>
                  <a:schemeClr val="accent1"/>
                </a:solidFill>
                <a:latin typeface="Arial" panose="020B0604020202020204" pitchFamily="34" charset="0"/>
                <a:cs typeface="Arial" panose="020B0604020202020204" pitchFamily="34" charset="0"/>
              </a:rPr>
              <a:t>( Se supone que la postura es simétrica</a:t>
            </a:r>
            <a:r>
              <a:rPr lang="es-ES" sz="1800" dirty="0">
                <a:solidFill>
                  <a:schemeClr val="accent1"/>
                </a:solidFill>
                <a:latin typeface="Arial" panose="020B0604020202020204" pitchFamily="34" charset="0"/>
                <a:cs typeface="Arial" panose="020B0604020202020204" pitchFamily="34" charset="0"/>
              </a:rPr>
              <a:t>) </a:t>
            </a:r>
          </a:p>
          <a:p>
            <a:pPr algn="just"/>
            <a:endParaRPr lang="es-ES" sz="1600" dirty="0">
              <a:solidFill>
                <a:schemeClr val="accent1"/>
              </a:solidFill>
            </a:endParaRPr>
          </a:p>
        </p:txBody>
      </p:sp>
      <p:sp>
        <p:nvSpPr>
          <p:cNvPr id="23" name="object 42">
            <a:extLst>
              <a:ext uri="{FF2B5EF4-FFF2-40B4-BE49-F238E27FC236}">
                <a16:creationId xmlns:a16="http://schemas.microsoft.com/office/drawing/2014/main" id="{8933DF2A-4853-CD91-A7DE-2370257914D0}"/>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16" name="Picture 23">
            <a:extLst>
              <a:ext uri="{FF2B5EF4-FFF2-40B4-BE49-F238E27FC236}">
                <a16:creationId xmlns:a16="http://schemas.microsoft.com/office/drawing/2014/main" id="{45DD65B9-EA2C-153F-578A-969732F46FC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22</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3A5B725B-DD35-31AD-1E28-FBF2C0F9AF1C}"/>
              </a:ext>
            </a:extLst>
          </p:cNvPr>
          <p:cNvPicPr>
            <a:picLocks noChangeAspect="1"/>
          </p:cNvPicPr>
          <p:nvPr/>
        </p:nvPicPr>
        <p:blipFill rotWithShape="1">
          <a:blip r:embed="rId3">
            <a:extLst>
              <a:ext uri="{28A0092B-C50C-407E-A947-70E740481C1C}">
                <a14:useLocalDpi xmlns:a14="http://schemas.microsoft.com/office/drawing/2010/main" val="0"/>
              </a:ext>
            </a:extLst>
          </a:blip>
          <a:srcRect l="21239" r="20893"/>
          <a:stretch/>
        </p:blipFill>
        <p:spPr>
          <a:xfrm>
            <a:off x="597252" y="2288713"/>
            <a:ext cx="2673096" cy="2772552"/>
          </a:xfrm>
          <a:prstGeom prst="rect">
            <a:avLst/>
          </a:prstGeom>
        </p:spPr>
      </p:pic>
      <p:grpSp>
        <p:nvGrpSpPr>
          <p:cNvPr id="15" name="Grupo 14">
            <a:extLst>
              <a:ext uri="{FF2B5EF4-FFF2-40B4-BE49-F238E27FC236}">
                <a16:creationId xmlns:a16="http://schemas.microsoft.com/office/drawing/2014/main" id="{CBAF566C-E4AF-DF05-C1AE-8960DA3A9BF4}"/>
              </a:ext>
            </a:extLst>
          </p:cNvPr>
          <p:cNvGrpSpPr/>
          <p:nvPr/>
        </p:nvGrpSpPr>
        <p:grpSpPr>
          <a:xfrm>
            <a:off x="1108748" y="2288713"/>
            <a:ext cx="969353" cy="535712"/>
            <a:chOff x="113424" y="0"/>
            <a:chExt cx="530207" cy="315237"/>
          </a:xfrm>
        </p:grpSpPr>
        <p:cxnSp>
          <p:nvCxnSpPr>
            <p:cNvPr id="16" name="Conector recto 15">
              <a:extLst>
                <a:ext uri="{FF2B5EF4-FFF2-40B4-BE49-F238E27FC236}">
                  <a16:creationId xmlns:a16="http://schemas.microsoft.com/office/drawing/2014/main" id="{A01E8A31-13C4-D5EC-A7A0-3697EBDE2013}"/>
                </a:ext>
              </a:extLst>
            </p:cNvPr>
            <p:cNvCxnSpPr>
              <a:cxnSpLocks/>
            </p:cNvCxnSpPr>
            <p:nvPr/>
          </p:nvCxnSpPr>
          <p:spPr>
            <a:xfrm>
              <a:off x="339063" y="50961"/>
              <a:ext cx="137306" cy="168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6F4CF4-A1FA-D1BA-B080-9F15E7F83F14}"/>
                </a:ext>
              </a:extLst>
            </p:cNvPr>
            <p:cNvCxnSpPr>
              <a:cxnSpLocks/>
            </p:cNvCxnSpPr>
            <p:nvPr/>
          </p:nvCxnSpPr>
          <p:spPr>
            <a:xfrm>
              <a:off x="113424" y="174010"/>
              <a:ext cx="362945" cy="45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Arco 18">
              <a:extLst>
                <a:ext uri="{FF2B5EF4-FFF2-40B4-BE49-F238E27FC236}">
                  <a16:creationId xmlns:a16="http://schemas.microsoft.com/office/drawing/2014/main" id="{5CCEB22E-05AF-19DE-FB4A-044BAF9B8F25}"/>
                </a:ext>
              </a:extLst>
            </p:cNvPr>
            <p:cNvSpPr/>
            <p:nvPr/>
          </p:nvSpPr>
          <p:spPr>
            <a:xfrm rot="15106662">
              <a:off x="318752" y="-9641"/>
              <a:ext cx="315237" cy="334520"/>
            </a:xfrm>
            <a:prstGeom prst="arc">
              <a:avLst>
                <a:gd name="adj1" fmla="val 16200000"/>
                <a:gd name="adj2" fmla="val 19689166"/>
              </a:avLst>
            </a:pr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_tradnl"/>
            </a:p>
          </p:txBody>
        </p:sp>
      </p:grpSp>
      <p:sp>
        <p:nvSpPr>
          <p:cNvPr id="24" name="CuadroTexto 23">
            <a:extLst>
              <a:ext uri="{FF2B5EF4-FFF2-40B4-BE49-F238E27FC236}">
                <a16:creationId xmlns:a16="http://schemas.microsoft.com/office/drawing/2014/main" id="{866792CF-A4CF-C41D-F57F-8C40631C5EFA}"/>
              </a:ext>
            </a:extLst>
          </p:cNvPr>
          <p:cNvSpPr txBox="1"/>
          <p:nvPr/>
        </p:nvSpPr>
        <p:spPr>
          <a:xfrm>
            <a:off x="4282263" y="3107613"/>
            <a:ext cx="4424515" cy="113877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s-PE" sz="1800" dirty="0">
                <a:solidFill>
                  <a:schemeClr val="accent1"/>
                </a:solidFill>
              </a:rPr>
              <a:t>Como el cuello se encuentra  &gt; 20° y no existe torsión o inclinación lateral la puntuación es</a:t>
            </a:r>
            <a:r>
              <a:rPr lang="es-PE" sz="1800" b="1" dirty="0">
                <a:solidFill>
                  <a:schemeClr val="accent1"/>
                </a:solidFill>
              </a:rPr>
              <a:t> 2 puntos</a:t>
            </a:r>
            <a:r>
              <a:rPr lang="es-PE" sz="1800" dirty="0">
                <a:solidFill>
                  <a:schemeClr val="accent1"/>
                </a:solidFill>
              </a:rPr>
              <a:t>.</a:t>
            </a:r>
            <a:endParaRPr lang="es-ES" sz="1800" dirty="0">
              <a:solidFill>
                <a:schemeClr val="accent1"/>
              </a:solidFill>
            </a:endParaRPr>
          </a:p>
          <a:p>
            <a:endParaRPr lang="es-ES" dirty="0"/>
          </a:p>
        </p:txBody>
      </p:sp>
      <p:sp>
        <p:nvSpPr>
          <p:cNvPr id="25" name="object 42">
            <a:extLst>
              <a:ext uri="{FF2B5EF4-FFF2-40B4-BE49-F238E27FC236}">
                <a16:creationId xmlns:a16="http://schemas.microsoft.com/office/drawing/2014/main" id="{1E423C16-7A64-9BF4-A517-5984211C0736}"/>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6" name="Picture 23">
            <a:extLst>
              <a:ext uri="{FF2B5EF4-FFF2-40B4-BE49-F238E27FC236}">
                <a16:creationId xmlns:a16="http://schemas.microsoft.com/office/drawing/2014/main" id="{7A595F9F-CC75-1AAC-0FA5-12DB2B68FE8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695310F2-4093-B806-B953-F4595223722E}"/>
              </a:ext>
            </a:extLst>
          </p:cNvPr>
          <p:cNvPicPr>
            <a:picLocks noChangeAspect="1"/>
          </p:cNvPicPr>
          <p:nvPr/>
        </p:nvPicPr>
        <p:blipFill>
          <a:blip r:embed="rId5"/>
          <a:stretch>
            <a:fillRect/>
          </a:stretch>
        </p:blipFill>
        <p:spPr>
          <a:xfrm>
            <a:off x="396063" y="965352"/>
            <a:ext cx="7772400" cy="1075765"/>
          </a:xfrm>
          <a:prstGeom prst="rect">
            <a:avLst/>
          </a:prstGeom>
        </p:spPr>
      </p:pic>
      <p:sp>
        <p:nvSpPr>
          <p:cNvPr id="23" name="Llamada rectangular redondeada 22">
            <a:extLst>
              <a:ext uri="{FF2B5EF4-FFF2-40B4-BE49-F238E27FC236}">
                <a16:creationId xmlns:a16="http://schemas.microsoft.com/office/drawing/2014/main" id="{1A9459F3-8513-4D9A-B3E9-4C1A8A7E3A3A}"/>
              </a:ext>
            </a:extLst>
          </p:cNvPr>
          <p:cNvSpPr/>
          <p:nvPr/>
        </p:nvSpPr>
        <p:spPr>
          <a:xfrm>
            <a:off x="6415863" y="2102667"/>
            <a:ext cx="1752600" cy="700094"/>
          </a:xfrm>
          <a:prstGeom prst="wedgeRoundRectCallout">
            <a:avLst>
              <a:gd name="adj1" fmla="val -35326"/>
              <a:gd name="adj2" fmla="val -6375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PE" sz="1600" b="1" dirty="0">
                <a:effectLst/>
                <a:ea typeface="Calibri" panose="020F0502020204030204" pitchFamily="34" charset="0"/>
                <a:cs typeface="Times New Roman" panose="02020603050405020304" pitchFamily="18" charset="0"/>
              </a:rPr>
              <a:t>El cuello es &gt; a 20° con flexión</a:t>
            </a:r>
            <a:endParaRPr lang="es-E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738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23</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9C45C761-EAD5-E567-AB8E-B0559E25319C}"/>
              </a:ext>
            </a:extLst>
          </p:cNvPr>
          <p:cNvPicPr>
            <a:picLocks noChangeAspect="1"/>
          </p:cNvPicPr>
          <p:nvPr/>
        </p:nvPicPr>
        <p:blipFill rotWithShape="1">
          <a:blip r:embed="rId3">
            <a:extLst>
              <a:ext uri="{28A0092B-C50C-407E-A947-70E740481C1C}">
                <a14:useLocalDpi xmlns:a14="http://schemas.microsoft.com/office/drawing/2010/main" val="0"/>
              </a:ext>
            </a:extLst>
          </a:blip>
          <a:srcRect l="21239" r="20893"/>
          <a:stretch/>
        </p:blipFill>
        <p:spPr>
          <a:xfrm>
            <a:off x="100496" y="2406921"/>
            <a:ext cx="2557709" cy="2599048"/>
          </a:xfrm>
          <a:prstGeom prst="rect">
            <a:avLst/>
          </a:prstGeom>
        </p:spPr>
      </p:pic>
      <p:grpSp>
        <p:nvGrpSpPr>
          <p:cNvPr id="15" name="Grupo 14">
            <a:extLst>
              <a:ext uri="{FF2B5EF4-FFF2-40B4-BE49-F238E27FC236}">
                <a16:creationId xmlns:a16="http://schemas.microsoft.com/office/drawing/2014/main" id="{74026BA2-983B-D64A-FA0E-C4713FC13BC8}"/>
              </a:ext>
            </a:extLst>
          </p:cNvPr>
          <p:cNvGrpSpPr/>
          <p:nvPr/>
        </p:nvGrpSpPr>
        <p:grpSpPr>
          <a:xfrm>
            <a:off x="797171" y="2407225"/>
            <a:ext cx="911549" cy="1817085"/>
            <a:chOff x="173865" y="25758"/>
            <a:chExt cx="476518" cy="920473"/>
          </a:xfrm>
        </p:grpSpPr>
        <p:cxnSp>
          <p:nvCxnSpPr>
            <p:cNvPr id="16" name="Conector recto 15">
              <a:extLst>
                <a:ext uri="{FF2B5EF4-FFF2-40B4-BE49-F238E27FC236}">
                  <a16:creationId xmlns:a16="http://schemas.microsoft.com/office/drawing/2014/main" id="{0E13C8FE-51A1-FF9C-840D-8CE3F3BF13F0}"/>
                </a:ext>
              </a:extLst>
            </p:cNvPr>
            <p:cNvCxnSpPr/>
            <p:nvPr/>
          </p:nvCxnSpPr>
          <p:spPr>
            <a:xfrm>
              <a:off x="650383" y="25758"/>
              <a:ext cx="0" cy="9204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6235C366-5DE0-DE82-C925-D0B5805A2491}"/>
                </a:ext>
              </a:extLst>
            </p:cNvPr>
            <p:cNvCxnSpPr/>
            <p:nvPr/>
          </p:nvCxnSpPr>
          <p:spPr>
            <a:xfrm>
              <a:off x="173865" y="115910"/>
              <a:ext cx="476518" cy="2575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Rectángulo 22">
            <a:extLst>
              <a:ext uri="{FF2B5EF4-FFF2-40B4-BE49-F238E27FC236}">
                <a16:creationId xmlns:a16="http://schemas.microsoft.com/office/drawing/2014/main" id="{ABCD0419-D363-9F67-13F9-51F50082E2C6}"/>
              </a:ext>
            </a:extLst>
          </p:cNvPr>
          <p:cNvSpPr/>
          <p:nvPr/>
        </p:nvSpPr>
        <p:spPr>
          <a:xfrm>
            <a:off x="2484024" y="2988921"/>
            <a:ext cx="6090130" cy="20549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spcAft>
                <a:spcPts val="10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postura del trabajador con respecto al tronco es un movimiento entre 20° - 60° con flexión, su puntuación es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3 puntos.</a:t>
            </a:r>
          </a:p>
          <a:p>
            <a:pPr lvl="0" algn="just"/>
            <a:r>
              <a:rPr lang="es-PE" sz="1600" dirty="0">
                <a:solidFill>
                  <a:schemeClr val="accent1"/>
                </a:solidFill>
                <a:latin typeface="Arial" panose="020B0604020202020204" pitchFamily="34" charset="0"/>
                <a:cs typeface="Arial" panose="020B0604020202020204" pitchFamily="34" charset="0"/>
              </a:rPr>
              <a:t>Como nos menciona que existe posición de balanceo por ende existe una pequeña inclinación lateral por eso se le añade </a:t>
            </a:r>
            <a:r>
              <a:rPr lang="es-PE" sz="1600" b="1" dirty="0">
                <a:solidFill>
                  <a:schemeClr val="accent1"/>
                </a:solidFill>
                <a:latin typeface="Arial" panose="020B0604020202020204" pitchFamily="34" charset="0"/>
                <a:cs typeface="Arial" panose="020B0604020202020204" pitchFamily="34" charset="0"/>
              </a:rPr>
              <a:t>1 punto adicional.</a:t>
            </a:r>
            <a:r>
              <a:rPr lang="es-PE" sz="1600" dirty="0">
                <a:solidFill>
                  <a:schemeClr val="accent1"/>
                </a:solidFill>
                <a:latin typeface="Arial" panose="020B0604020202020204" pitchFamily="34" charset="0"/>
                <a:cs typeface="Arial" panose="020B0604020202020204" pitchFamily="34" charset="0"/>
              </a:rPr>
              <a:t> </a:t>
            </a:r>
            <a:endParaRPr lang="es-ES" sz="1600" dirty="0">
              <a:solidFill>
                <a:schemeClr val="accent1"/>
              </a:solidFill>
              <a:latin typeface="Arial" panose="020B0604020202020204" pitchFamily="34" charset="0"/>
              <a:cs typeface="Arial" panose="020B0604020202020204" pitchFamily="34" charset="0"/>
            </a:endParaRPr>
          </a:p>
          <a:p>
            <a:r>
              <a:rPr lang="es-PE" sz="1600" dirty="0">
                <a:solidFill>
                  <a:schemeClr val="accent1"/>
                </a:solidFill>
                <a:latin typeface="Arial" panose="020B0604020202020204" pitchFamily="34" charset="0"/>
                <a:cs typeface="Arial" panose="020B0604020202020204" pitchFamily="34" charset="0"/>
              </a:rPr>
              <a:t>La puntuación final de tronco es </a:t>
            </a:r>
            <a:r>
              <a:rPr lang="es-PE" sz="1600" b="1" dirty="0">
                <a:solidFill>
                  <a:schemeClr val="accent1"/>
                </a:solidFill>
                <a:latin typeface="Arial" panose="020B0604020202020204" pitchFamily="34" charset="0"/>
                <a:cs typeface="Arial" panose="020B0604020202020204" pitchFamily="34" charset="0"/>
              </a:rPr>
              <a:t>4 puntos</a:t>
            </a:r>
            <a:r>
              <a:rPr lang="es-ES" sz="1600" b="1" dirty="0">
                <a:solidFill>
                  <a:schemeClr val="accent1"/>
                </a:solidFill>
                <a:latin typeface="Arial" panose="020B0604020202020204" pitchFamily="34" charset="0"/>
                <a:cs typeface="Arial" panose="020B0604020202020204" pitchFamily="34" charset="0"/>
              </a:rPr>
              <a:t> </a:t>
            </a:r>
          </a:p>
        </p:txBody>
      </p:sp>
      <p:sp>
        <p:nvSpPr>
          <p:cNvPr id="24" name="object 42">
            <a:extLst>
              <a:ext uri="{FF2B5EF4-FFF2-40B4-BE49-F238E27FC236}">
                <a16:creationId xmlns:a16="http://schemas.microsoft.com/office/drawing/2014/main" id="{225C26FB-ACD8-3E0E-06CF-22DD807C901C}"/>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0" name="Picture 23">
            <a:extLst>
              <a:ext uri="{FF2B5EF4-FFF2-40B4-BE49-F238E27FC236}">
                <a16:creationId xmlns:a16="http://schemas.microsoft.com/office/drawing/2014/main" id="{82C623BA-752A-E801-8825-32CCF11C7E1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45A4B070-37E1-869A-3D86-3909096BB104}"/>
              </a:ext>
            </a:extLst>
          </p:cNvPr>
          <p:cNvPicPr>
            <a:picLocks noChangeAspect="1"/>
          </p:cNvPicPr>
          <p:nvPr/>
        </p:nvPicPr>
        <p:blipFill>
          <a:blip r:embed="rId5"/>
          <a:stretch>
            <a:fillRect/>
          </a:stretch>
        </p:blipFill>
        <p:spPr>
          <a:xfrm>
            <a:off x="231909" y="887633"/>
            <a:ext cx="7772400" cy="1217795"/>
          </a:xfrm>
          <a:prstGeom prst="rect">
            <a:avLst/>
          </a:prstGeom>
        </p:spPr>
      </p:pic>
      <p:sp>
        <p:nvSpPr>
          <p:cNvPr id="19" name="Llamada rectangular redondeada 18">
            <a:extLst>
              <a:ext uri="{FF2B5EF4-FFF2-40B4-BE49-F238E27FC236}">
                <a16:creationId xmlns:a16="http://schemas.microsoft.com/office/drawing/2014/main" id="{E7655AC8-4D23-A0AC-74F8-8F1D4A05978B}"/>
              </a:ext>
            </a:extLst>
          </p:cNvPr>
          <p:cNvSpPr/>
          <p:nvPr/>
        </p:nvSpPr>
        <p:spPr>
          <a:xfrm>
            <a:off x="6064984" y="2153238"/>
            <a:ext cx="2740591" cy="666054"/>
          </a:xfrm>
          <a:prstGeom prst="wedgeRoundRectCallout">
            <a:avLst>
              <a:gd name="adj1" fmla="val -18459"/>
              <a:gd name="adj2" fmla="val -67870"/>
              <a:gd name="adj3" fmla="val 16667"/>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PE" b="1" dirty="0">
                <a:effectLst/>
                <a:ea typeface="Calibri" panose="020F0502020204030204" pitchFamily="34" charset="0"/>
                <a:cs typeface="Times New Roman" panose="02020603050405020304" pitchFamily="18" charset="0"/>
              </a:rPr>
              <a:t>El tronco tiene flexión entre un ángulo de  20° - 60°</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027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24</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F427B7B2-848C-D015-EABE-80217B663D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584" t="27451" r="32259" b="7812"/>
          <a:stretch/>
        </p:blipFill>
        <p:spPr bwMode="auto">
          <a:xfrm>
            <a:off x="705781" y="2295289"/>
            <a:ext cx="1981200" cy="2514600"/>
          </a:xfrm>
          <a:prstGeom prst="rect">
            <a:avLst/>
          </a:prstGeom>
          <a:ln w="19050" cap="sq">
            <a:solidFill>
              <a:srgbClr val="FF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grpSp>
        <p:nvGrpSpPr>
          <p:cNvPr id="15" name="Grupo 14">
            <a:extLst>
              <a:ext uri="{FF2B5EF4-FFF2-40B4-BE49-F238E27FC236}">
                <a16:creationId xmlns:a16="http://schemas.microsoft.com/office/drawing/2014/main" id="{F5A3C7E0-AF7F-5889-47FC-BF8543540DA3}"/>
              </a:ext>
            </a:extLst>
          </p:cNvPr>
          <p:cNvGrpSpPr/>
          <p:nvPr/>
        </p:nvGrpSpPr>
        <p:grpSpPr>
          <a:xfrm>
            <a:off x="928390" y="3296162"/>
            <a:ext cx="1326551" cy="1108108"/>
            <a:chOff x="77273" y="540913"/>
            <a:chExt cx="900949" cy="598867"/>
          </a:xfrm>
        </p:grpSpPr>
        <p:cxnSp>
          <p:nvCxnSpPr>
            <p:cNvPr id="16" name="Conector recto 15">
              <a:extLst>
                <a:ext uri="{FF2B5EF4-FFF2-40B4-BE49-F238E27FC236}">
                  <a16:creationId xmlns:a16="http://schemas.microsoft.com/office/drawing/2014/main" id="{12147C38-36FC-DC3B-BE7D-A9CBAB242C0A}"/>
                </a:ext>
              </a:extLst>
            </p:cNvPr>
            <p:cNvCxnSpPr/>
            <p:nvPr/>
          </p:nvCxnSpPr>
          <p:spPr>
            <a:xfrm flipH="1">
              <a:off x="77273" y="540913"/>
              <a:ext cx="488869" cy="5215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5C4A9800-E3E7-5084-E127-B42038ABE50A}"/>
                </a:ext>
              </a:extLst>
            </p:cNvPr>
            <p:cNvCxnSpPr/>
            <p:nvPr/>
          </p:nvCxnSpPr>
          <p:spPr>
            <a:xfrm>
              <a:off x="373487" y="766293"/>
              <a:ext cx="6439" cy="3605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96E7683C-F64E-9E11-863C-99BE830F0204}"/>
                </a:ext>
              </a:extLst>
            </p:cNvPr>
            <p:cNvCxnSpPr/>
            <p:nvPr/>
          </p:nvCxnSpPr>
          <p:spPr>
            <a:xfrm flipH="1">
              <a:off x="598867" y="547352"/>
              <a:ext cx="160986" cy="5924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3F7A7AB1-7185-C5F9-1839-4A179ADB9DEF}"/>
                </a:ext>
              </a:extLst>
            </p:cNvPr>
            <p:cNvCxnSpPr/>
            <p:nvPr/>
          </p:nvCxnSpPr>
          <p:spPr>
            <a:xfrm>
              <a:off x="669701" y="895082"/>
              <a:ext cx="308521" cy="2248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Arco 23">
              <a:extLst>
                <a:ext uri="{FF2B5EF4-FFF2-40B4-BE49-F238E27FC236}">
                  <a16:creationId xmlns:a16="http://schemas.microsoft.com/office/drawing/2014/main" id="{47759610-49B4-0504-CF94-5CCC1EDAD1B1}"/>
                </a:ext>
              </a:extLst>
            </p:cNvPr>
            <p:cNvSpPr/>
            <p:nvPr/>
          </p:nvSpPr>
          <p:spPr>
            <a:xfrm rot="2020783" flipV="1">
              <a:off x="547352" y="753414"/>
              <a:ext cx="347469" cy="359955"/>
            </a:xfrm>
            <a:prstGeom prst="arc">
              <a:avLst>
                <a:gd name="adj1" fmla="val 16200000"/>
                <a:gd name="adj2" fmla="val 21472553"/>
              </a:avLst>
            </a:pr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_tradnl"/>
            </a:p>
          </p:txBody>
        </p:sp>
      </p:grpSp>
      <p:sp>
        <p:nvSpPr>
          <p:cNvPr id="26" name="Rectángulo 25">
            <a:extLst>
              <a:ext uri="{FF2B5EF4-FFF2-40B4-BE49-F238E27FC236}">
                <a16:creationId xmlns:a16="http://schemas.microsoft.com/office/drawing/2014/main" id="{5FDDF949-3655-4F23-2A27-C738914C65E1}"/>
              </a:ext>
            </a:extLst>
          </p:cNvPr>
          <p:cNvSpPr/>
          <p:nvPr/>
        </p:nvSpPr>
        <p:spPr>
          <a:xfrm>
            <a:off x="3291637" y="3020702"/>
            <a:ext cx="5523977" cy="118609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nSpc>
                <a:spcPct val="115000"/>
              </a:lnSpc>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Como las rodillas de la pierna izquierda esta flexionada más de 60° se le añade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2 puntos </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adicionales.</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marL="457200">
              <a:lnSpc>
                <a:spcPct val="115000"/>
              </a:lnSpc>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 piernas es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4 puntos</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27" name="object 42">
            <a:extLst>
              <a:ext uri="{FF2B5EF4-FFF2-40B4-BE49-F238E27FC236}">
                <a16:creationId xmlns:a16="http://schemas.microsoft.com/office/drawing/2014/main" id="{683E610E-3300-1672-E0C1-EBADE15E71B7}"/>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8" name="Picture 23">
            <a:extLst>
              <a:ext uri="{FF2B5EF4-FFF2-40B4-BE49-F238E27FC236}">
                <a16:creationId xmlns:a16="http://schemas.microsoft.com/office/drawing/2014/main" id="{6AE538B5-66C8-3C34-3C8E-197C228016D3}"/>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677BFED-4BF9-D8D9-F002-3718EAFFC33C}"/>
              </a:ext>
            </a:extLst>
          </p:cNvPr>
          <p:cNvPicPr>
            <a:picLocks noChangeAspect="1"/>
          </p:cNvPicPr>
          <p:nvPr/>
        </p:nvPicPr>
        <p:blipFill>
          <a:blip r:embed="rId5"/>
          <a:stretch>
            <a:fillRect/>
          </a:stretch>
        </p:blipFill>
        <p:spPr>
          <a:xfrm>
            <a:off x="580425" y="792974"/>
            <a:ext cx="7772400" cy="1264023"/>
          </a:xfrm>
          <a:prstGeom prst="rect">
            <a:avLst/>
          </a:prstGeom>
        </p:spPr>
      </p:pic>
      <p:sp>
        <p:nvSpPr>
          <p:cNvPr id="25" name="Llamada rectangular redondeada 24">
            <a:extLst>
              <a:ext uri="{FF2B5EF4-FFF2-40B4-BE49-F238E27FC236}">
                <a16:creationId xmlns:a16="http://schemas.microsoft.com/office/drawing/2014/main" id="{511DC3EB-E5D3-2FAB-2B57-9364CBBF2A47}"/>
              </a:ext>
            </a:extLst>
          </p:cNvPr>
          <p:cNvSpPr/>
          <p:nvPr/>
        </p:nvSpPr>
        <p:spPr>
          <a:xfrm>
            <a:off x="6588033" y="2158787"/>
            <a:ext cx="1676400" cy="729577"/>
          </a:xfrm>
          <a:prstGeom prst="wedgeRoundRectCallout">
            <a:avLst>
              <a:gd name="adj1" fmla="val -19015"/>
              <a:gd name="adj2" fmla="val -78327"/>
              <a:gd name="adj3" fmla="val 16667"/>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PE" b="1" dirty="0">
                <a:effectLst/>
                <a:ea typeface="Calibri" panose="020F0502020204030204" pitchFamily="34" charset="0"/>
                <a:cs typeface="Times New Roman" panose="02020603050405020304" pitchFamily="18" charset="0"/>
              </a:rPr>
              <a:t>La pierna Izquierda tiene un ángulo &gt; 60°</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09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25</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C8BBAFCC-D077-EFE1-D155-0D9109EBB2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835" y="2753984"/>
            <a:ext cx="1524000" cy="2198116"/>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6" name="Rectángulo 15">
            <a:extLst>
              <a:ext uri="{FF2B5EF4-FFF2-40B4-BE49-F238E27FC236}">
                <a16:creationId xmlns:a16="http://schemas.microsoft.com/office/drawing/2014/main" id="{601CC802-94ED-9249-EBAC-03C79231DC01}"/>
              </a:ext>
            </a:extLst>
          </p:cNvPr>
          <p:cNvSpPr/>
          <p:nvPr/>
        </p:nvSpPr>
        <p:spPr>
          <a:xfrm>
            <a:off x="2256628" y="3337023"/>
            <a:ext cx="6400800" cy="159941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spcAft>
                <a:spcPts val="1000"/>
              </a:spcAft>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El brazo presenta un ángulo de flexión que va de los 46</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a 90</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 </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con respecto al tronco el cual tiene una puntuación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3 puntos.</a:t>
            </a:r>
          </a:p>
          <a:p>
            <a:pPr lvl="0">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También podemos observar una leve abducción de brazo a lo que añadiríamos </a:t>
            </a:r>
            <a:r>
              <a:rPr lang="es-PE" sz="1600" b="1"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1 punto adicional.</a:t>
            </a: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La  puntuación final del brazo </a:t>
            </a:r>
            <a:r>
              <a:rPr lang="es-PE" sz="1600" b="1"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es de 4 puntos</a:t>
            </a:r>
            <a:r>
              <a:rPr lang="es-ES" sz="1600" dirty="0">
                <a:solidFill>
                  <a:schemeClr val="accent1"/>
                </a:solidFill>
                <a:latin typeface="Arial" panose="020B0604020202020204" pitchFamily="34" charset="0"/>
                <a:cs typeface="Arial" panose="020B0604020202020204" pitchFamily="34" charset="0"/>
              </a:rPr>
              <a:t> </a:t>
            </a:r>
          </a:p>
        </p:txBody>
      </p:sp>
      <p:sp>
        <p:nvSpPr>
          <p:cNvPr id="19" name="object 42">
            <a:extLst>
              <a:ext uri="{FF2B5EF4-FFF2-40B4-BE49-F238E27FC236}">
                <a16:creationId xmlns:a16="http://schemas.microsoft.com/office/drawing/2014/main" id="{CB76D424-718F-B65B-49A5-010AC9FD9C31}"/>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18" name="Picture 23">
            <a:extLst>
              <a:ext uri="{FF2B5EF4-FFF2-40B4-BE49-F238E27FC236}">
                <a16:creationId xmlns:a16="http://schemas.microsoft.com/office/drawing/2014/main" id="{CE35637A-8CB9-2C1A-0F86-9C8F493CE07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A27F494-7DF1-3735-1019-5860279BA42B}"/>
              </a:ext>
            </a:extLst>
          </p:cNvPr>
          <p:cNvPicPr>
            <a:picLocks noChangeAspect="1"/>
          </p:cNvPicPr>
          <p:nvPr/>
        </p:nvPicPr>
        <p:blipFill>
          <a:blip r:embed="rId5"/>
          <a:stretch>
            <a:fillRect/>
          </a:stretch>
        </p:blipFill>
        <p:spPr>
          <a:xfrm>
            <a:off x="589300" y="711427"/>
            <a:ext cx="7772400" cy="1497760"/>
          </a:xfrm>
          <a:prstGeom prst="rect">
            <a:avLst/>
          </a:prstGeom>
        </p:spPr>
      </p:pic>
      <p:sp>
        <p:nvSpPr>
          <p:cNvPr id="15" name="Llamada rectangular redondeada 14">
            <a:extLst>
              <a:ext uri="{FF2B5EF4-FFF2-40B4-BE49-F238E27FC236}">
                <a16:creationId xmlns:a16="http://schemas.microsoft.com/office/drawing/2014/main" id="{3D647D79-359C-E300-8411-00F6065A3E7C}"/>
              </a:ext>
            </a:extLst>
          </p:cNvPr>
          <p:cNvSpPr/>
          <p:nvPr/>
        </p:nvSpPr>
        <p:spPr>
          <a:xfrm>
            <a:off x="5849083" y="2255674"/>
            <a:ext cx="2155226" cy="800599"/>
          </a:xfrm>
          <a:prstGeom prst="wedgeRoundRectCallout">
            <a:avLst>
              <a:gd name="adj1" fmla="val -20833"/>
              <a:gd name="adj2" fmla="val -76548"/>
              <a:gd name="adj3" fmla="val 16667"/>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effectLst/>
                <a:ea typeface="Calibri" panose="020F0502020204030204" pitchFamily="34" charset="0"/>
                <a:cs typeface="Times New Roman" panose="02020603050405020304" pitchFamily="18" charset="0"/>
              </a:rPr>
              <a:t>El brazo presenta un ángulo de flexión entre 46</a:t>
            </a:r>
            <a:r>
              <a:rPr lang="es-PE" b="1" dirty="0">
                <a:effectLst/>
                <a:ea typeface="Calibri" panose="020F0502020204030204" pitchFamily="34" charset="0"/>
                <a:cs typeface="Times New Roman" panose="02020603050405020304" pitchFamily="18" charset="0"/>
              </a:rPr>
              <a:t>°</a:t>
            </a:r>
            <a:r>
              <a:rPr lang="es-ES" b="1" dirty="0">
                <a:effectLst/>
                <a:ea typeface="Calibri" panose="020F0502020204030204" pitchFamily="34" charset="0"/>
                <a:cs typeface="Times New Roman" panose="02020603050405020304" pitchFamily="18" charset="0"/>
              </a:rPr>
              <a:t>-90</a:t>
            </a:r>
            <a:r>
              <a:rPr lang="es-PE" sz="900" b="1" dirty="0">
                <a:effectLst/>
                <a:ea typeface="Calibri" panose="020F0502020204030204" pitchFamily="34" charset="0"/>
                <a:cs typeface="Times New Roman" panose="02020603050405020304" pitchFamily="18" charset="0"/>
              </a:rPr>
              <a:t>°</a:t>
            </a:r>
            <a:endParaRPr lang="es-E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079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26</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F4286AA9-D4BE-8FC5-022F-648F940D26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002" y="2347331"/>
            <a:ext cx="1676400" cy="2604769"/>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6" name="Rectángulo 15">
            <a:extLst>
              <a:ext uri="{FF2B5EF4-FFF2-40B4-BE49-F238E27FC236}">
                <a16:creationId xmlns:a16="http://schemas.microsoft.com/office/drawing/2014/main" id="{AC1E3168-3613-A0BF-C7E0-027C25F630DA}"/>
              </a:ext>
            </a:extLst>
          </p:cNvPr>
          <p:cNvSpPr/>
          <p:nvPr/>
        </p:nvSpPr>
        <p:spPr>
          <a:xfrm>
            <a:off x="2517909" y="2955349"/>
            <a:ext cx="5486400" cy="148399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El  codo o antebrazo se encuentra flexionado con un ángulo entre 60</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°- 100° con respecto al tronco el cual tiene una puntuación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1 punto.</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marL="457200">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lvl="0">
              <a:lnSpc>
                <a:spcPct val="115000"/>
              </a:lnSpc>
              <a:spcAft>
                <a:spcPts val="10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del antebrazo es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1 punto.</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18" name="object 42">
            <a:extLst>
              <a:ext uri="{FF2B5EF4-FFF2-40B4-BE49-F238E27FC236}">
                <a16:creationId xmlns:a16="http://schemas.microsoft.com/office/drawing/2014/main" id="{D4751489-78AD-DC5F-58E4-380EBF16D583}"/>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 </a:t>
            </a:r>
            <a:endParaRPr lang="es-ES" sz="3200" b="1" dirty="0">
              <a:ln w="22225">
                <a:solidFill>
                  <a:schemeClr val="accent2"/>
                </a:solidFill>
                <a:prstDash val="solid"/>
              </a:ln>
              <a:solidFill>
                <a:schemeClr val="accent5"/>
              </a:solidFill>
              <a:latin typeface="Arial Narrow"/>
              <a:cs typeface="Arial Narrow"/>
            </a:endParaRPr>
          </a:p>
        </p:txBody>
      </p:sp>
      <p:pic>
        <p:nvPicPr>
          <p:cNvPr id="19" name="Picture 23">
            <a:extLst>
              <a:ext uri="{FF2B5EF4-FFF2-40B4-BE49-F238E27FC236}">
                <a16:creationId xmlns:a16="http://schemas.microsoft.com/office/drawing/2014/main" id="{8CD3ED6C-0CB6-FABA-E658-100D5590385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CDA7F4A-1483-B796-0517-9A66D5ED2B5B}"/>
              </a:ext>
            </a:extLst>
          </p:cNvPr>
          <p:cNvPicPr>
            <a:picLocks noChangeAspect="1"/>
          </p:cNvPicPr>
          <p:nvPr/>
        </p:nvPicPr>
        <p:blipFill>
          <a:blip r:embed="rId5"/>
          <a:stretch>
            <a:fillRect/>
          </a:stretch>
        </p:blipFill>
        <p:spPr>
          <a:xfrm>
            <a:off x="428624" y="810283"/>
            <a:ext cx="7772400" cy="1223023"/>
          </a:xfrm>
          <a:prstGeom prst="rect">
            <a:avLst/>
          </a:prstGeom>
        </p:spPr>
      </p:pic>
      <p:sp>
        <p:nvSpPr>
          <p:cNvPr id="15" name="Llamada rectangular redondeada 14">
            <a:extLst>
              <a:ext uri="{FF2B5EF4-FFF2-40B4-BE49-F238E27FC236}">
                <a16:creationId xmlns:a16="http://schemas.microsoft.com/office/drawing/2014/main" id="{CFA2A19B-DF16-D444-15DB-DE918CD30995}"/>
              </a:ext>
            </a:extLst>
          </p:cNvPr>
          <p:cNvSpPr/>
          <p:nvPr/>
        </p:nvSpPr>
        <p:spPr>
          <a:xfrm>
            <a:off x="3168818" y="2108564"/>
            <a:ext cx="2288210" cy="771526"/>
          </a:xfrm>
          <a:prstGeom prst="wedgeRoundRectCallout">
            <a:avLst>
              <a:gd name="adj1" fmla="val -16294"/>
              <a:gd name="adj2" fmla="val -66553"/>
              <a:gd name="adj3" fmla="val 16667"/>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effectLst/>
                <a:ea typeface="Calibri" panose="020F0502020204030204" pitchFamily="34" charset="0"/>
                <a:cs typeface="Times New Roman" panose="02020603050405020304" pitchFamily="18" charset="0"/>
              </a:rPr>
              <a:t>El antebrazo presenta un ángulo de flexión entre 60</a:t>
            </a:r>
            <a:r>
              <a:rPr lang="es-PE" b="1" dirty="0">
                <a:effectLst/>
                <a:ea typeface="Calibri" panose="020F0502020204030204" pitchFamily="34" charset="0"/>
                <a:cs typeface="Times New Roman" panose="02020603050405020304" pitchFamily="18" charset="0"/>
              </a:rPr>
              <a:t>°</a:t>
            </a:r>
            <a:r>
              <a:rPr lang="es-ES" b="1" dirty="0">
                <a:effectLst/>
                <a:ea typeface="Calibri" panose="020F0502020204030204" pitchFamily="34" charset="0"/>
                <a:cs typeface="Times New Roman" panose="02020603050405020304" pitchFamily="18" charset="0"/>
              </a:rPr>
              <a:t>-100</a:t>
            </a:r>
            <a:r>
              <a:rPr lang="es-PE" b="1" dirty="0">
                <a:effectLst/>
                <a:ea typeface="Calibri" panose="020F0502020204030204" pitchFamily="34" charset="0"/>
                <a:cs typeface="Times New Roman" panose="02020603050405020304" pitchFamily="18" charset="0"/>
              </a:rPr>
              <a:t>°</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736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27</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1D033C3E-3DBC-374B-7989-B8795D5A53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06742" y="2341235"/>
            <a:ext cx="2124075" cy="1019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ángulo 15">
            <a:extLst>
              <a:ext uri="{FF2B5EF4-FFF2-40B4-BE49-F238E27FC236}">
                <a16:creationId xmlns:a16="http://schemas.microsoft.com/office/drawing/2014/main" id="{87575388-141D-DD6F-384A-FAC56B2767EF}"/>
              </a:ext>
            </a:extLst>
          </p:cNvPr>
          <p:cNvSpPr/>
          <p:nvPr/>
        </p:nvSpPr>
        <p:spPr>
          <a:xfrm>
            <a:off x="2342661" y="3751258"/>
            <a:ext cx="5027102" cy="120084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La muñeca se encuentra extendida con un ángulo mayor a los 15</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la cual tiene una puntuación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de 2 puntos.</a:t>
            </a:r>
          </a:p>
          <a:p>
            <a:pPr lvl="0">
              <a:lnSpc>
                <a:spcPct val="115000"/>
              </a:lnSpc>
              <a:spcAft>
                <a:spcPts val="10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 la muñeca es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2 puntos</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pic>
        <p:nvPicPr>
          <p:cNvPr id="18" name="Imagen 17">
            <a:extLst>
              <a:ext uri="{FF2B5EF4-FFF2-40B4-BE49-F238E27FC236}">
                <a16:creationId xmlns:a16="http://schemas.microsoft.com/office/drawing/2014/main" id="{FD7AB8D8-FC34-AC92-2213-7E58186507AB}"/>
              </a:ext>
            </a:extLst>
          </p:cNvPr>
          <p:cNvPicPr>
            <a:picLocks noChangeAspect="1"/>
          </p:cNvPicPr>
          <p:nvPr/>
        </p:nvPicPr>
        <p:blipFill rotWithShape="1">
          <a:blip r:embed="rId4">
            <a:extLst>
              <a:ext uri="{28A0092B-C50C-407E-A947-70E740481C1C}">
                <a14:useLocalDpi xmlns:a14="http://schemas.microsoft.com/office/drawing/2010/main" val="0"/>
              </a:ext>
            </a:extLst>
          </a:blip>
          <a:srcRect l="21239" r="20893"/>
          <a:stretch/>
        </p:blipFill>
        <p:spPr>
          <a:xfrm>
            <a:off x="211021" y="2223195"/>
            <a:ext cx="1782130" cy="2644394"/>
          </a:xfrm>
          <a:prstGeom prst="rect">
            <a:avLst/>
          </a:prstGeom>
        </p:spPr>
      </p:pic>
      <p:sp>
        <p:nvSpPr>
          <p:cNvPr id="19" name="object 42">
            <a:extLst>
              <a:ext uri="{FF2B5EF4-FFF2-40B4-BE49-F238E27FC236}">
                <a16:creationId xmlns:a16="http://schemas.microsoft.com/office/drawing/2014/main" id="{1D807361-9418-1D49-6360-927C46012602}"/>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0" name="Picture 23">
            <a:extLst>
              <a:ext uri="{FF2B5EF4-FFF2-40B4-BE49-F238E27FC236}">
                <a16:creationId xmlns:a16="http://schemas.microsoft.com/office/drawing/2014/main" id="{0842F344-4280-9CBA-FA1C-745FDF958BB4}"/>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7303F9C5-0151-F2F8-B069-0A8BF4F91928}"/>
              </a:ext>
            </a:extLst>
          </p:cNvPr>
          <p:cNvPicPr>
            <a:picLocks noChangeAspect="1"/>
          </p:cNvPicPr>
          <p:nvPr/>
        </p:nvPicPr>
        <p:blipFill>
          <a:blip r:embed="rId6"/>
          <a:stretch>
            <a:fillRect/>
          </a:stretch>
        </p:blipFill>
        <p:spPr>
          <a:xfrm>
            <a:off x="473663" y="750677"/>
            <a:ext cx="7772400" cy="1178710"/>
          </a:xfrm>
          <a:prstGeom prst="rect">
            <a:avLst/>
          </a:prstGeom>
        </p:spPr>
      </p:pic>
      <p:sp>
        <p:nvSpPr>
          <p:cNvPr id="15" name="Llamada rectangular redondeada 14">
            <a:extLst>
              <a:ext uri="{FF2B5EF4-FFF2-40B4-BE49-F238E27FC236}">
                <a16:creationId xmlns:a16="http://schemas.microsoft.com/office/drawing/2014/main" id="{A62B7C02-268F-0A65-DE22-38AA376D2E86}"/>
              </a:ext>
            </a:extLst>
          </p:cNvPr>
          <p:cNvSpPr/>
          <p:nvPr/>
        </p:nvSpPr>
        <p:spPr>
          <a:xfrm>
            <a:off x="6493463" y="2011161"/>
            <a:ext cx="1752600" cy="715963"/>
          </a:xfrm>
          <a:prstGeom prst="wedgeRoundRectCallout">
            <a:avLst>
              <a:gd name="adj1" fmla="val -52369"/>
              <a:gd name="adj2" fmla="val -77519"/>
              <a:gd name="adj3" fmla="val 16667"/>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effectLst/>
                <a:ea typeface="Calibri" panose="020F0502020204030204" pitchFamily="34" charset="0"/>
                <a:cs typeface="Times New Roman" panose="02020603050405020304" pitchFamily="18" charset="0"/>
              </a:rPr>
              <a:t>La muñeca se encuentra a más de 15</a:t>
            </a:r>
            <a:r>
              <a:rPr lang="es-PE" b="1" dirty="0">
                <a:effectLst/>
                <a:ea typeface="Calibri" panose="020F0502020204030204" pitchFamily="34" charset="0"/>
                <a:cs typeface="Times New Roman" panose="02020603050405020304" pitchFamily="18" charset="0"/>
              </a:rPr>
              <a:t>°</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7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33A96EC-8AC3-ABCC-AB01-47EC1F60158E}"/>
              </a:ext>
            </a:extLst>
          </p:cNvPr>
          <p:cNvGraphicFramePr>
            <a:graphicFrameLocks noGrp="1"/>
          </p:cNvGraphicFramePr>
          <p:nvPr>
            <p:extLst>
              <p:ext uri="{D42A27DB-BD31-4B8C-83A1-F6EECF244321}">
                <p14:modId xmlns:p14="http://schemas.microsoft.com/office/powerpoint/2010/main" val="1270970914"/>
              </p:ext>
            </p:extLst>
          </p:nvPr>
        </p:nvGraphicFramePr>
        <p:xfrm>
          <a:off x="737820" y="1716928"/>
          <a:ext cx="8141809" cy="2503170"/>
        </p:xfrm>
        <a:graphic>
          <a:graphicData uri="http://schemas.openxmlformats.org/drawingml/2006/table">
            <a:tbl>
              <a:tblPr firstRow="1" firstCol="1" bandRow="1"/>
              <a:tblGrid>
                <a:gridCol w="626293">
                  <a:extLst>
                    <a:ext uri="{9D8B030D-6E8A-4147-A177-3AD203B41FA5}">
                      <a16:colId xmlns:a16="http://schemas.microsoft.com/office/drawing/2014/main" val="2338080095"/>
                    </a:ext>
                  </a:extLst>
                </a:gridCol>
                <a:gridCol w="626293">
                  <a:extLst>
                    <a:ext uri="{9D8B030D-6E8A-4147-A177-3AD203B41FA5}">
                      <a16:colId xmlns:a16="http://schemas.microsoft.com/office/drawing/2014/main" val="3689689489"/>
                    </a:ext>
                  </a:extLst>
                </a:gridCol>
                <a:gridCol w="626293">
                  <a:extLst>
                    <a:ext uri="{9D8B030D-6E8A-4147-A177-3AD203B41FA5}">
                      <a16:colId xmlns:a16="http://schemas.microsoft.com/office/drawing/2014/main" val="2828039065"/>
                    </a:ext>
                  </a:extLst>
                </a:gridCol>
                <a:gridCol w="626293">
                  <a:extLst>
                    <a:ext uri="{9D8B030D-6E8A-4147-A177-3AD203B41FA5}">
                      <a16:colId xmlns:a16="http://schemas.microsoft.com/office/drawing/2014/main" val="737363923"/>
                    </a:ext>
                  </a:extLst>
                </a:gridCol>
                <a:gridCol w="626293">
                  <a:extLst>
                    <a:ext uri="{9D8B030D-6E8A-4147-A177-3AD203B41FA5}">
                      <a16:colId xmlns:a16="http://schemas.microsoft.com/office/drawing/2014/main" val="2993999172"/>
                    </a:ext>
                  </a:extLst>
                </a:gridCol>
                <a:gridCol w="626293">
                  <a:extLst>
                    <a:ext uri="{9D8B030D-6E8A-4147-A177-3AD203B41FA5}">
                      <a16:colId xmlns:a16="http://schemas.microsoft.com/office/drawing/2014/main" val="2506519203"/>
                    </a:ext>
                  </a:extLst>
                </a:gridCol>
                <a:gridCol w="626293">
                  <a:extLst>
                    <a:ext uri="{9D8B030D-6E8A-4147-A177-3AD203B41FA5}">
                      <a16:colId xmlns:a16="http://schemas.microsoft.com/office/drawing/2014/main" val="1416528500"/>
                    </a:ext>
                  </a:extLst>
                </a:gridCol>
                <a:gridCol w="626293">
                  <a:extLst>
                    <a:ext uri="{9D8B030D-6E8A-4147-A177-3AD203B41FA5}">
                      <a16:colId xmlns:a16="http://schemas.microsoft.com/office/drawing/2014/main" val="1733290245"/>
                    </a:ext>
                  </a:extLst>
                </a:gridCol>
                <a:gridCol w="626293">
                  <a:extLst>
                    <a:ext uri="{9D8B030D-6E8A-4147-A177-3AD203B41FA5}">
                      <a16:colId xmlns:a16="http://schemas.microsoft.com/office/drawing/2014/main" val="2685872380"/>
                    </a:ext>
                  </a:extLst>
                </a:gridCol>
                <a:gridCol w="626293">
                  <a:extLst>
                    <a:ext uri="{9D8B030D-6E8A-4147-A177-3AD203B41FA5}">
                      <a16:colId xmlns:a16="http://schemas.microsoft.com/office/drawing/2014/main" val="3317682140"/>
                    </a:ext>
                  </a:extLst>
                </a:gridCol>
                <a:gridCol w="626293">
                  <a:extLst>
                    <a:ext uri="{9D8B030D-6E8A-4147-A177-3AD203B41FA5}">
                      <a16:colId xmlns:a16="http://schemas.microsoft.com/office/drawing/2014/main" val="1209008214"/>
                    </a:ext>
                  </a:extLst>
                </a:gridCol>
                <a:gridCol w="626293">
                  <a:extLst>
                    <a:ext uri="{9D8B030D-6E8A-4147-A177-3AD203B41FA5}">
                      <a16:colId xmlns:a16="http://schemas.microsoft.com/office/drawing/2014/main" val="2257526316"/>
                    </a:ext>
                  </a:extLst>
                </a:gridCol>
                <a:gridCol w="626293">
                  <a:extLst>
                    <a:ext uri="{9D8B030D-6E8A-4147-A177-3AD203B41FA5}">
                      <a16:colId xmlns:a16="http://schemas.microsoft.com/office/drawing/2014/main" val="918353052"/>
                    </a:ext>
                  </a:extLst>
                </a:gridCol>
              </a:tblGrid>
              <a:tr h="0">
                <a:tc rowSpan="3">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Cuello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7740391"/>
                  </a:ext>
                </a:extLst>
              </a:tr>
              <a:tr h="187960">
                <a:tc v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797997"/>
                  </a:ext>
                </a:extLst>
              </a:tr>
              <a:tr h="187960">
                <a:tc v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25403023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Tronco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550778535"/>
                  </a:ext>
                </a:extLst>
              </a:tr>
              <a:tr h="229235">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712120"/>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048428"/>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24373"/>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32967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643407"/>
                  </a:ext>
                </a:extLst>
              </a:tr>
            </a:tbl>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28</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CuadroTexto 14">
            <a:extLst>
              <a:ext uri="{FF2B5EF4-FFF2-40B4-BE49-F238E27FC236}">
                <a16:creationId xmlns:a16="http://schemas.microsoft.com/office/drawing/2014/main" id="{1A5170E1-BFF2-F794-FB15-58DE91EB7676}"/>
              </a:ext>
            </a:extLst>
          </p:cNvPr>
          <p:cNvSpPr txBox="1"/>
          <p:nvPr/>
        </p:nvSpPr>
        <p:spPr>
          <a:xfrm>
            <a:off x="462536" y="704783"/>
            <a:ext cx="1304458" cy="954107"/>
          </a:xfrm>
          <a:prstGeom prst="rect">
            <a:avLst/>
          </a:prstGeom>
          <a:solidFill>
            <a:schemeClr val="bg1"/>
          </a:solidFill>
        </p:spPr>
        <p:txBody>
          <a:bodyPr wrap="square" rtlCol="0">
            <a:spAutoFit/>
          </a:bodyPr>
          <a:lstStyle/>
          <a:p>
            <a:r>
              <a:rPr lang="es-ES" b="1" dirty="0">
                <a:solidFill>
                  <a:srgbClr val="002060"/>
                </a:solidFill>
              </a:rPr>
              <a:t>RECORDAR</a:t>
            </a:r>
            <a:r>
              <a:rPr lang="es-ES" dirty="0">
                <a:solidFill>
                  <a:srgbClr val="002060"/>
                </a:solidFill>
              </a:rPr>
              <a:t>:</a:t>
            </a:r>
          </a:p>
          <a:p>
            <a:r>
              <a:rPr lang="es-ES" b="1" dirty="0">
                <a:solidFill>
                  <a:srgbClr val="FFFF00"/>
                </a:solidFill>
              </a:rPr>
              <a:t>Cuello: 2 </a:t>
            </a:r>
          </a:p>
          <a:p>
            <a:r>
              <a:rPr lang="es-ES" b="1" dirty="0">
                <a:solidFill>
                  <a:schemeClr val="accent5"/>
                </a:solidFill>
              </a:rPr>
              <a:t>Piernas:4</a:t>
            </a:r>
          </a:p>
          <a:p>
            <a:r>
              <a:rPr lang="es-ES" b="1" dirty="0">
                <a:solidFill>
                  <a:srgbClr val="C00000"/>
                </a:solidFill>
              </a:rPr>
              <a:t>Tronco:4</a:t>
            </a:r>
          </a:p>
        </p:txBody>
      </p:sp>
      <p:sp>
        <p:nvSpPr>
          <p:cNvPr id="16" name="Rectángulo 15">
            <a:extLst>
              <a:ext uri="{FF2B5EF4-FFF2-40B4-BE49-F238E27FC236}">
                <a16:creationId xmlns:a16="http://schemas.microsoft.com/office/drawing/2014/main" id="{48B5C16D-4B4F-FB4C-CAEB-9D6E516A91AD}"/>
              </a:ext>
            </a:extLst>
          </p:cNvPr>
          <p:cNvSpPr/>
          <p:nvPr/>
        </p:nvSpPr>
        <p:spPr>
          <a:xfrm>
            <a:off x="711053" y="3626409"/>
            <a:ext cx="8141809" cy="34783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32874031-98A1-F0D9-2D91-418C8516139E}"/>
              </a:ext>
            </a:extLst>
          </p:cNvPr>
          <p:cNvSpPr/>
          <p:nvPr/>
        </p:nvSpPr>
        <p:spPr>
          <a:xfrm>
            <a:off x="3887993" y="1714176"/>
            <a:ext cx="2486303" cy="250119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6C569656-A4A2-2E89-D95E-4071E74EF3FD}"/>
              </a:ext>
            </a:extLst>
          </p:cNvPr>
          <p:cNvSpPr/>
          <p:nvPr/>
        </p:nvSpPr>
        <p:spPr>
          <a:xfrm>
            <a:off x="5751443" y="2566355"/>
            <a:ext cx="622853" cy="1649013"/>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object 42">
            <a:extLst>
              <a:ext uri="{FF2B5EF4-FFF2-40B4-BE49-F238E27FC236}">
                <a16:creationId xmlns:a16="http://schemas.microsoft.com/office/drawing/2014/main" id="{165B1C51-BED5-4CD3-81BD-71DE8C2828CB}"/>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7" name="Picture 23">
            <a:extLst>
              <a:ext uri="{FF2B5EF4-FFF2-40B4-BE49-F238E27FC236}">
                <a16:creationId xmlns:a16="http://schemas.microsoft.com/office/drawing/2014/main" id="{08AA863F-3749-D105-FC2C-F49ADB5F7EC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26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strVal val="#ppt_w*0.70"/>
                                          </p:val>
                                        </p:tav>
                                        <p:tav tm="100000">
                                          <p:val>
                                            <p:strVal val="#ppt_w"/>
                                          </p:val>
                                        </p:tav>
                                      </p:tavLst>
                                    </p:anim>
                                    <p:anim calcmode="lin" valueType="num">
                                      <p:cBhvr>
                                        <p:cTn id="31" dur="1000" fill="hold"/>
                                        <p:tgtEl>
                                          <p:spTgt spid="2"/>
                                        </p:tgtEl>
                                        <p:attrNameLst>
                                          <p:attrName>ppt_h</p:attrName>
                                        </p:attrNameLst>
                                      </p:cBhvr>
                                      <p:tavLst>
                                        <p:tav tm="0">
                                          <p:val>
                                            <p:strVal val="#ppt_h"/>
                                          </p:val>
                                        </p:tav>
                                        <p:tav tm="100000">
                                          <p:val>
                                            <p:strVal val="#ppt_h"/>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29</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a:extLst>
              <a:ext uri="{FF2B5EF4-FFF2-40B4-BE49-F238E27FC236}">
                <a16:creationId xmlns:a16="http://schemas.microsoft.com/office/drawing/2014/main" id="{D179C209-D8CA-4F93-C8D9-BD049F2241DA}"/>
              </a:ext>
            </a:extLst>
          </p:cNvPr>
          <p:cNvGraphicFramePr>
            <a:graphicFrameLocks noGrp="1"/>
          </p:cNvGraphicFramePr>
          <p:nvPr>
            <p:extLst>
              <p:ext uri="{D42A27DB-BD31-4B8C-83A1-F6EECF244321}">
                <p14:modId xmlns:p14="http://schemas.microsoft.com/office/powerpoint/2010/main" val="2669024634"/>
              </p:ext>
            </p:extLst>
          </p:nvPr>
        </p:nvGraphicFramePr>
        <p:xfrm>
          <a:off x="384506" y="861385"/>
          <a:ext cx="4293511" cy="1112520"/>
        </p:xfrm>
        <a:graphic>
          <a:graphicData uri="http://schemas.openxmlformats.org/drawingml/2006/table">
            <a:tbl>
              <a:tblPr firstRow="1" firstCol="1" bandRow="1"/>
              <a:tblGrid>
                <a:gridCol w="2505351">
                  <a:extLst>
                    <a:ext uri="{9D8B030D-6E8A-4147-A177-3AD203B41FA5}">
                      <a16:colId xmlns:a16="http://schemas.microsoft.com/office/drawing/2014/main" val="1624453232"/>
                    </a:ext>
                  </a:extLst>
                </a:gridCol>
                <a:gridCol w="1788160">
                  <a:extLst>
                    <a:ext uri="{9D8B030D-6E8A-4147-A177-3AD203B41FA5}">
                      <a16:colId xmlns:a16="http://schemas.microsoft.com/office/drawing/2014/main" val="452525623"/>
                    </a:ext>
                  </a:extLst>
                </a:gridCol>
              </a:tblGrid>
              <a:tr h="0">
                <a:tc>
                  <a:txBody>
                    <a:bodyPr/>
                    <a:lstStyle/>
                    <a:p>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21360935"/>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menor de 5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255852904"/>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entre 5 y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97840293"/>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mayor de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814816207"/>
                  </a:ext>
                </a:extLst>
              </a:tr>
            </a:tbl>
          </a:graphicData>
        </a:graphic>
      </p:graphicFrame>
      <p:graphicFrame>
        <p:nvGraphicFramePr>
          <p:cNvPr id="4" name="Tabla 3">
            <a:extLst>
              <a:ext uri="{FF2B5EF4-FFF2-40B4-BE49-F238E27FC236}">
                <a16:creationId xmlns:a16="http://schemas.microsoft.com/office/drawing/2014/main" id="{D857EF17-534B-38D5-D4CD-01EF3EC25AD1}"/>
              </a:ext>
            </a:extLst>
          </p:cNvPr>
          <p:cNvGraphicFramePr>
            <a:graphicFrameLocks noGrp="1"/>
          </p:cNvGraphicFramePr>
          <p:nvPr>
            <p:extLst>
              <p:ext uri="{D42A27DB-BD31-4B8C-83A1-F6EECF244321}">
                <p14:modId xmlns:p14="http://schemas.microsoft.com/office/powerpoint/2010/main" val="2065574690"/>
              </p:ext>
            </p:extLst>
          </p:nvPr>
        </p:nvGraphicFramePr>
        <p:xfrm>
          <a:off x="384506" y="2202180"/>
          <a:ext cx="4144901" cy="739140"/>
        </p:xfrm>
        <a:graphic>
          <a:graphicData uri="http://schemas.openxmlformats.org/drawingml/2006/table">
            <a:tbl>
              <a:tblPr firstRow="1" firstCol="1" bandRow="1"/>
              <a:tblGrid>
                <a:gridCol w="2745968">
                  <a:extLst>
                    <a:ext uri="{9D8B030D-6E8A-4147-A177-3AD203B41FA5}">
                      <a16:colId xmlns:a16="http://schemas.microsoft.com/office/drawing/2014/main" val="3825081895"/>
                    </a:ext>
                  </a:extLst>
                </a:gridCol>
                <a:gridCol w="1398933">
                  <a:extLst>
                    <a:ext uri="{9D8B030D-6E8A-4147-A177-3AD203B41FA5}">
                      <a16:colId xmlns:a16="http://schemas.microsoft.com/office/drawing/2014/main" val="2606826325"/>
                    </a:ext>
                  </a:extLst>
                </a:gridCol>
              </a:tblGrid>
              <a:tr h="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707849885"/>
                  </a:ext>
                </a:extLst>
              </a:tr>
              <a:tr h="0">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Existen fuerzas o cargas aplicadas bruscamente</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96473599"/>
                  </a:ext>
                </a:extLst>
              </a:tr>
            </a:tbl>
          </a:graphicData>
        </a:graphic>
      </p:graphicFrame>
      <p:sp>
        <p:nvSpPr>
          <p:cNvPr id="5" name="Rectángulo 4">
            <a:extLst>
              <a:ext uri="{FF2B5EF4-FFF2-40B4-BE49-F238E27FC236}">
                <a16:creationId xmlns:a16="http://schemas.microsoft.com/office/drawing/2014/main" id="{E2539C4F-1B49-9A9C-42ED-AAC71E9D3EF3}"/>
              </a:ext>
            </a:extLst>
          </p:cNvPr>
          <p:cNvSpPr/>
          <p:nvPr/>
        </p:nvSpPr>
        <p:spPr>
          <a:xfrm>
            <a:off x="2199478" y="3169595"/>
            <a:ext cx="6515100" cy="738664"/>
          </a:xfrm>
          <a:prstGeom prst="rect">
            <a:avLst/>
          </a:prstGeom>
          <a:ln>
            <a:solidFill>
              <a:schemeClr val="accent5"/>
            </a:solidFill>
          </a:ln>
        </p:spPr>
        <p:txBody>
          <a:bodyPr wrap="square">
            <a:spAutoFit/>
          </a:bodyPr>
          <a:lstStyle/>
          <a:p>
            <a:pPr algn="just"/>
            <a:r>
              <a:rPr lang="es-ES" dirty="0">
                <a:solidFill>
                  <a:schemeClr val="accent1"/>
                </a:solidFill>
                <a:latin typeface="Arial" panose="020B0604020202020204" pitchFamily="34" charset="0"/>
                <a:cs typeface="Arial" panose="020B0604020202020204" pitchFamily="34" charset="0"/>
              </a:rPr>
              <a:t>El paciente se encuentra tumbado sobre una tarima y es movido por el fisioterapeuta por balanceo, por lo que se considera que el peso manejado es inferior a </a:t>
            </a:r>
            <a:r>
              <a:rPr lang="es-ES" b="1" dirty="0">
                <a:solidFill>
                  <a:schemeClr val="accent1"/>
                </a:solidFill>
                <a:latin typeface="Arial" panose="020B0604020202020204" pitchFamily="34" charset="0"/>
                <a:cs typeface="Arial" panose="020B0604020202020204" pitchFamily="34" charset="0"/>
              </a:rPr>
              <a:t>5 kg.</a:t>
            </a:r>
          </a:p>
        </p:txBody>
      </p:sp>
      <p:cxnSp>
        <p:nvCxnSpPr>
          <p:cNvPr id="7" name="Conector recto de flecha 6">
            <a:extLst>
              <a:ext uri="{FF2B5EF4-FFF2-40B4-BE49-F238E27FC236}">
                <a16:creationId xmlns:a16="http://schemas.microsoft.com/office/drawing/2014/main" id="{7D8A8F7E-3AB1-E39F-51BC-BA61E40CDC0D}"/>
              </a:ext>
            </a:extLst>
          </p:cNvPr>
          <p:cNvCxnSpPr>
            <a:cxnSpLocks/>
            <a:stCxn id="5" idx="0"/>
          </p:cNvCxnSpPr>
          <p:nvPr/>
        </p:nvCxnSpPr>
        <p:spPr>
          <a:xfrm flipH="1" flipV="1">
            <a:off x="3882887" y="1334975"/>
            <a:ext cx="1574141" cy="1834620"/>
          </a:xfrm>
          <a:prstGeom prst="straightConnector1">
            <a:avLst/>
          </a:prstGeom>
          <a:ln>
            <a:solidFill>
              <a:srgbClr val="C00000"/>
            </a:solidFill>
            <a:tailEnd type="triangle"/>
          </a:ln>
        </p:spPr>
        <p:style>
          <a:lnRef idx="2">
            <a:schemeClr val="accent6"/>
          </a:lnRef>
          <a:fillRef idx="0">
            <a:schemeClr val="accent6"/>
          </a:fillRef>
          <a:effectRef idx="1">
            <a:schemeClr val="accent6"/>
          </a:effectRef>
          <a:fontRef idx="minor">
            <a:schemeClr val="tx1"/>
          </a:fontRef>
        </p:style>
      </p:cxnSp>
      <p:sp>
        <p:nvSpPr>
          <p:cNvPr id="10" name="object 42">
            <a:extLst>
              <a:ext uri="{FF2B5EF4-FFF2-40B4-BE49-F238E27FC236}">
                <a16:creationId xmlns:a16="http://schemas.microsoft.com/office/drawing/2014/main" id="{AC914C02-A519-56B4-A81E-2276A9F2F89B}"/>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sp>
        <p:nvSpPr>
          <p:cNvPr id="11" name="CuadroTexto 10">
            <a:extLst>
              <a:ext uri="{FF2B5EF4-FFF2-40B4-BE49-F238E27FC236}">
                <a16:creationId xmlns:a16="http://schemas.microsoft.com/office/drawing/2014/main" id="{1F05695B-29D9-F9DE-BD2F-2D953FE631AE}"/>
              </a:ext>
            </a:extLst>
          </p:cNvPr>
          <p:cNvSpPr txBox="1"/>
          <p:nvPr/>
        </p:nvSpPr>
        <p:spPr>
          <a:xfrm>
            <a:off x="482702" y="4078622"/>
            <a:ext cx="1854995"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A = 8</a:t>
            </a:r>
          </a:p>
        </p:txBody>
      </p:sp>
    </p:spTree>
    <p:extLst>
      <p:ext uri="{BB962C8B-B14F-4D97-AF65-F5344CB8AC3E}">
        <p14:creationId xmlns:p14="http://schemas.microsoft.com/office/powerpoint/2010/main" val="22144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strVal val="#ppt_w*0.70"/>
                                          </p:val>
                                        </p:tav>
                                        <p:tav tm="100000">
                                          <p:val>
                                            <p:strVal val="#ppt_w"/>
                                          </p:val>
                                        </p:tav>
                                      </p:tavLst>
                                    </p:anim>
                                    <p:anim calcmode="lin" valueType="num">
                                      <p:cBhvr>
                                        <p:cTn id="31" dur="1000" fill="hold"/>
                                        <p:tgtEl>
                                          <p:spTgt spid="11"/>
                                        </p:tgtEl>
                                        <p:attrNameLst>
                                          <p:attrName>ppt_h</p:attrName>
                                        </p:attrNameLst>
                                      </p:cBhvr>
                                      <p:tavLst>
                                        <p:tav tm="0">
                                          <p:val>
                                            <p:strVal val="#ppt_h"/>
                                          </p:val>
                                        </p:tav>
                                        <p:tav tm="100000">
                                          <p:val>
                                            <p:strVal val="#ppt_h"/>
                                          </p:val>
                                        </p:tav>
                                      </p:tavLst>
                                    </p:anim>
                                    <p:animEffect transition="in" filter="fad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538721" y="3221925"/>
            <a:ext cx="6960609" cy="1159800"/>
          </a:xfrm>
          <a:prstGeom prst="rect">
            <a:avLst/>
          </a:prstGeom>
        </p:spPr>
        <p:txBody>
          <a:bodyPr spcFirstLastPara="1" wrap="square" lIns="91425" tIns="91425" rIns="91425" bIns="91425" anchor="b" anchorCtr="0">
            <a:noAutofit/>
          </a:bodyPr>
          <a:lstStyle/>
          <a:p>
            <a:pPr lvl="0" algn="ctr"/>
            <a:r>
              <a:rPr lang="es-ES_tradnl" sz="4400" spc="125" dirty="0">
                <a:solidFill>
                  <a:schemeClr val="bg1"/>
                </a:solidFill>
                <a:ea typeface="Tahoma" panose="020B0604030504040204" pitchFamily="34" charset="0"/>
                <a:cs typeface="Tahoma" panose="020B0604030504040204" pitchFamily="34" charset="0"/>
              </a:rPr>
              <a:t> MÉTODO </a:t>
            </a:r>
            <a:r>
              <a:rPr lang="es-ES" sz="4400" spc="125" dirty="0">
                <a:solidFill>
                  <a:schemeClr val="bg1"/>
                </a:solidFill>
                <a:latin typeface="Arial" panose="020B0604020202020204" pitchFamily="34" charset="0"/>
                <a:ea typeface="Tahoma" panose="020B0604030504040204" pitchFamily="34" charset="0"/>
                <a:cs typeface="Arial" panose="020B0604020202020204" pitchFamily="34" charset="0"/>
              </a:rPr>
              <a:t>REBA</a:t>
            </a:r>
            <a:r>
              <a:rPr lang="es-ES" sz="4400" dirty="0">
                <a:solidFill>
                  <a:schemeClr val="bg1"/>
                </a:solidFill>
                <a:latin typeface="Arial" panose="020B0604020202020204" pitchFamily="34" charset="0"/>
                <a:cs typeface="Arial" panose="020B0604020202020204" pitchFamily="34" charset="0"/>
              </a:rPr>
              <a:t>: </a:t>
            </a:r>
            <a:r>
              <a:rPr lang="es-ES_tradnl" sz="4400" spc="125" dirty="0">
                <a:solidFill>
                  <a:schemeClr val="bg1"/>
                </a:solidFill>
                <a:ea typeface="Tahoma" panose="020B0604030504040204" pitchFamily="34" charset="0"/>
                <a:cs typeface="Tahoma" panose="020B0604030504040204" pitchFamily="34" charset="0"/>
              </a:rPr>
              <a:t>INTRODUCCIÓN</a:t>
            </a:r>
            <a:endParaRPr sz="4400" dirty="0">
              <a:solidFill>
                <a:schemeClr val="bg1"/>
              </a:solidFill>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3</a:t>
            </a:fld>
            <a:endParaRPr sz="2000" dirty="0">
              <a:solidFill>
                <a:schemeClr val="bg2"/>
              </a:solidFill>
            </a:endParaRPr>
          </a:p>
        </p:txBody>
      </p:sp>
      <p:sp>
        <p:nvSpPr>
          <p:cNvPr id="224" name="Google Shape;224;p14"/>
          <p:cNvSpPr txBox="1"/>
          <p:nvPr/>
        </p:nvSpPr>
        <p:spPr>
          <a:xfrm>
            <a:off x="572614" y="85725"/>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6">
                    <a:lumMod val="60000"/>
                    <a:lumOff val="40000"/>
                  </a:schemeClr>
                </a:solidFill>
                <a:latin typeface="Roboto Condensed"/>
                <a:ea typeface="Roboto Condensed"/>
                <a:cs typeface="Roboto Condensed"/>
                <a:sym typeface="Roboto Condensed"/>
              </a:rPr>
              <a:t>1</a:t>
            </a:r>
            <a:endParaRPr sz="3000" b="1" dirty="0">
              <a:solidFill>
                <a:schemeClr val="accent6">
                  <a:lumMod val="60000"/>
                  <a:lumOff val="40000"/>
                </a:schemeClr>
              </a:solidFill>
              <a:latin typeface="Roboto Condensed"/>
              <a:ea typeface="Roboto Condensed"/>
              <a:cs typeface="Roboto Condensed"/>
              <a:sym typeface="Roboto Condensed"/>
            </a:endParaRPr>
          </a:p>
        </p:txBody>
      </p:sp>
      <p:sp>
        <p:nvSpPr>
          <p:cNvPr id="5" name="Triángulo 4">
            <a:extLst>
              <a:ext uri="{FF2B5EF4-FFF2-40B4-BE49-F238E27FC236}">
                <a16:creationId xmlns:a16="http://schemas.microsoft.com/office/drawing/2014/main" id="{2EC833F6-C9D0-BEC0-2B9B-A2B6CB58437F}"/>
              </a:ext>
            </a:extLst>
          </p:cNvPr>
          <p:cNvSpPr/>
          <p:nvPr/>
        </p:nvSpPr>
        <p:spPr>
          <a:xfrm>
            <a:off x="8797" y="4056033"/>
            <a:ext cx="5620478" cy="110536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6" name="Triángulo rectángulo 5">
            <a:extLst>
              <a:ext uri="{FF2B5EF4-FFF2-40B4-BE49-F238E27FC236}">
                <a16:creationId xmlns:a16="http://schemas.microsoft.com/office/drawing/2014/main" id="{B7D3A6D2-A90A-AB49-40AE-C0E0C350A3C5}"/>
              </a:ext>
            </a:extLst>
          </p:cNvPr>
          <p:cNvSpPr/>
          <p:nvPr/>
        </p:nvSpPr>
        <p:spPr>
          <a:xfrm>
            <a:off x="1" y="4056034"/>
            <a:ext cx="2381250" cy="1105363"/>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7" name="Triángulo 6">
            <a:extLst>
              <a:ext uri="{FF2B5EF4-FFF2-40B4-BE49-F238E27FC236}">
                <a16:creationId xmlns:a16="http://schemas.microsoft.com/office/drawing/2014/main" id="{C2739771-0E8C-A12E-23F7-86AE3ECFB590}"/>
              </a:ext>
            </a:extLst>
          </p:cNvPr>
          <p:cNvSpPr/>
          <p:nvPr/>
        </p:nvSpPr>
        <p:spPr>
          <a:xfrm>
            <a:off x="-16022" y="4171950"/>
            <a:ext cx="1111397" cy="98944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860F516-6FF0-4B3A-A72F-5805BD842DD5}"/>
              </a:ext>
            </a:extLst>
          </p:cNvPr>
          <p:cNvGraphicFramePr>
            <a:graphicFrameLocks noGrp="1"/>
          </p:cNvGraphicFramePr>
          <p:nvPr>
            <p:extLst>
              <p:ext uri="{D42A27DB-BD31-4B8C-83A1-F6EECF244321}">
                <p14:modId xmlns:p14="http://schemas.microsoft.com/office/powerpoint/2010/main" val="3927089990"/>
              </p:ext>
            </p:extLst>
          </p:nvPr>
        </p:nvGraphicFramePr>
        <p:xfrm>
          <a:off x="2417611" y="1468698"/>
          <a:ext cx="4343878" cy="2781300"/>
        </p:xfrm>
        <a:graphic>
          <a:graphicData uri="http://schemas.openxmlformats.org/drawingml/2006/table">
            <a:tbl>
              <a:tblPr firstRow="1" firstCol="1" bandRow="1"/>
              <a:tblGrid>
                <a:gridCol w="620554">
                  <a:extLst>
                    <a:ext uri="{9D8B030D-6E8A-4147-A177-3AD203B41FA5}">
                      <a16:colId xmlns:a16="http://schemas.microsoft.com/office/drawing/2014/main" val="1996585588"/>
                    </a:ext>
                  </a:extLst>
                </a:gridCol>
                <a:gridCol w="620554">
                  <a:extLst>
                    <a:ext uri="{9D8B030D-6E8A-4147-A177-3AD203B41FA5}">
                      <a16:colId xmlns:a16="http://schemas.microsoft.com/office/drawing/2014/main" val="3244049339"/>
                    </a:ext>
                  </a:extLst>
                </a:gridCol>
                <a:gridCol w="620554">
                  <a:extLst>
                    <a:ext uri="{9D8B030D-6E8A-4147-A177-3AD203B41FA5}">
                      <a16:colId xmlns:a16="http://schemas.microsoft.com/office/drawing/2014/main" val="2590132995"/>
                    </a:ext>
                  </a:extLst>
                </a:gridCol>
                <a:gridCol w="620554">
                  <a:extLst>
                    <a:ext uri="{9D8B030D-6E8A-4147-A177-3AD203B41FA5}">
                      <a16:colId xmlns:a16="http://schemas.microsoft.com/office/drawing/2014/main" val="1616637735"/>
                    </a:ext>
                  </a:extLst>
                </a:gridCol>
                <a:gridCol w="620554">
                  <a:extLst>
                    <a:ext uri="{9D8B030D-6E8A-4147-A177-3AD203B41FA5}">
                      <a16:colId xmlns:a16="http://schemas.microsoft.com/office/drawing/2014/main" val="264139740"/>
                    </a:ext>
                  </a:extLst>
                </a:gridCol>
                <a:gridCol w="620554">
                  <a:extLst>
                    <a:ext uri="{9D8B030D-6E8A-4147-A177-3AD203B41FA5}">
                      <a16:colId xmlns:a16="http://schemas.microsoft.com/office/drawing/2014/main" val="2014771593"/>
                    </a:ext>
                  </a:extLst>
                </a:gridCol>
                <a:gridCol w="620554">
                  <a:extLst>
                    <a:ext uri="{9D8B030D-6E8A-4147-A177-3AD203B41FA5}">
                      <a16:colId xmlns:a16="http://schemas.microsoft.com/office/drawing/2014/main" val="213788117"/>
                    </a:ext>
                  </a:extLst>
                </a:gridCol>
              </a:tblGrid>
              <a:tr h="170180">
                <a:tc rowSpan="3">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r>
                        <a:rPr lang="es-ES" sz="1200" b="1" dirty="0">
                          <a:solidFill>
                            <a:srgbClr val="000000"/>
                          </a:solidFill>
                          <a:effectLst/>
                          <a:latin typeface="+mn-lt"/>
                          <a:ea typeface="Times New Roman" panose="02020603050405020304" pitchFamily="18" charset="0"/>
                          <a:cs typeface="Times New Roman" panose="02020603050405020304" pitchFamily="18" charset="0"/>
                        </a:rPr>
                        <a:t>Antebrazo</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477047540"/>
                  </a:ext>
                </a:extLst>
              </a:tr>
              <a:tr h="170180">
                <a:tc v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201627615"/>
                  </a:ext>
                </a:extLst>
              </a:tr>
              <a:tr h="207645">
                <a:tc v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389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Brazo</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34593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59397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942731"/>
                  </a:ext>
                </a:extLst>
              </a:tr>
              <a:tr h="207645">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72307"/>
                  </a:ext>
                </a:extLst>
              </a:tr>
              <a:tr h="16256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774985"/>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6762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9</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mn-lt"/>
                          <a:ea typeface="Times New Roman" panose="02020603050405020304" pitchFamily="18" charset="0"/>
                          <a:cs typeface="Times New Roman" panose="02020603050405020304" pitchFamily="18" charset="0"/>
                        </a:rPr>
                        <a:t>9</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56483"/>
                  </a:ext>
                </a:extLst>
              </a:tr>
            </a:tbl>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30</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Rectángulo 14">
            <a:extLst>
              <a:ext uri="{FF2B5EF4-FFF2-40B4-BE49-F238E27FC236}">
                <a16:creationId xmlns:a16="http://schemas.microsoft.com/office/drawing/2014/main" id="{26ADC401-6791-4E32-B2D7-1C5F6FC379AC}"/>
              </a:ext>
            </a:extLst>
          </p:cNvPr>
          <p:cNvSpPr/>
          <p:nvPr/>
        </p:nvSpPr>
        <p:spPr>
          <a:xfrm>
            <a:off x="334565" y="1287577"/>
            <a:ext cx="1064715" cy="954107"/>
          </a:xfrm>
          <a:prstGeom prst="rect">
            <a:avLst/>
          </a:prstGeom>
        </p:spPr>
        <p:txBody>
          <a:bodyPr wrap="none">
            <a:spAutoFit/>
          </a:bodyPr>
          <a:lstStyle/>
          <a:p>
            <a:r>
              <a:rPr lang="es-PE" b="1" kern="1800" dirty="0">
                <a:solidFill>
                  <a:srgbClr val="002060"/>
                </a:solidFill>
                <a:latin typeface="Calibri" panose="020F0502020204030204" pitchFamily="34" charset="0"/>
                <a:ea typeface="Times New Roman" panose="02020603050405020304" pitchFamily="18" charset="0"/>
              </a:rPr>
              <a:t>RECORDAR</a:t>
            </a:r>
            <a:r>
              <a:rPr lang="es-PE" b="1" kern="1800" dirty="0">
                <a:solidFill>
                  <a:srgbClr val="000000"/>
                </a:solidFill>
                <a:latin typeface="Calibri" panose="020F0502020204030204" pitchFamily="34" charset="0"/>
                <a:ea typeface="Times New Roman" panose="02020603050405020304" pitchFamily="18" charset="0"/>
              </a:rPr>
              <a:t>:</a:t>
            </a:r>
          </a:p>
          <a:p>
            <a:r>
              <a:rPr lang="es-PE" b="1" kern="1800" dirty="0">
                <a:solidFill>
                  <a:srgbClr val="C00000"/>
                </a:solidFill>
                <a:latin typeface="Calibri" panose="020F0502020204030204" pitchFamily="34" charset="0"/>
                <a:ea typeface="Times New Roman" panose="02020603050405020304" pitchFamily="18" charset="0"/>
              </a:rPr>
              <a:t>Brazo:4 </a:t>
            </a:r>
          </a:p>
          <a:p>
            <a:r>
              <a:rPr lang="es-PE" b="1" kern="1800" dirty="0">
                <a:solidFill>
                  <a:schemeClr val="accent3">
                    <a:lumMod val="50000"/>
                  </a:schemeClr>
                </a:solidFill>
                <a:latin typeface="Calibri" panose="020F0502020204030204" pitchFamily="34" charset="0"/>
              </a:rPr>
              <a:t>Codo: 1</a:t>
            </a:r>
          </a:p>
          <a:p>
            <a:r>
              <a:rPr lang="es-PE" b="1" kern="1800" dirty="0">
                <a:solidFill>
                  <a:schemeClr val="accent5"/>
                </a:solidFill>
                <a:latin typeface="Calibri" panose="020F0502020204030204" pitchFamily="34" charset="0"/>
              </a:rPr>
              <a:t>Muñeca:</a:t>
            </a:r>
            <a:r>
              <a:rPr lang="es-ES" dirty="0">
                <a:solidFill>
                  <a:schemeClr val="accent5"/>
                </a:solidFill>
              </a:rPr>
              <a:t> 2 </a:t>
            </a:r>
          </a:p>
        </p:txBody>
      </p:sp>
      <p:sp>
        <p:nvSpPr>
          <p:cNvPr id="16" name="Rectángulo 15">
            <a:extLst>
              <a:ext uri="{FF2B5EF4-FFF2-40B4-BE49-F238E27FC236}">
                <a16:creationId xmlns:a16="http://schemas.microsoft.com/office/drawing/2014/main" id="{C28A9D67-28FC-22C9-F940-9361B959839D}"/>
              </a:ext>
            </a:extLst>
          </p:cNvPr>
          <p:cNvSpPr/>
          <p:nvPr/>
        </p:nvSpPr>
        <p:spPr>
          <a:xfrm>
            <a:off x="2417612" y="3415743"/>
            <a:ext cx="4343878" cy="24880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3">
                  <a:lumMod val="50000"/>
                </a:schemeClr>
              </a:solidFill>
            </a:endParaRPr>
          </a:p>
        </p:txBody>
      </p:sp>
      <p:sp>
        <p:nvSpPr>
          <p:cNvPr id="19" name="Rectángulo 18">
            <a:extLst>
              <a:ext uri="{FF2B5EF4-FFF2-40B4-BE49-F238E27FC236}">
                <a16:creationId xmlns:a16="http://schemas.microsoft.com/office/drawing/2014/main" id="{EA51B634-79CA-4EB3-5234-48FBD2FCF2E4}"/>
              </a:ext>
            </a:extLst>
          </p:cNvPr>
          <p:cNvSpPr/>
          <p:nvPr/>
        </p:nvSpPr>
        <p:spPr>
          <a:xfrm>
            <a:off x="3091108" y="1732362"/>
            <a:ext cx="1798943" cy="2517635"/>
          </a:xfrm>
          <a:prstGeom prst="rect">
            <a:avLst/>
          </a:prstGeom>
          <a:noFill/>
          <a:ln w="57150">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B7BD5174-6951-AE9E-CA30-CA337A38E8E7}"/>
              </a:ext>
            </a:extLst>
          </p:cNvPr>
          <p:cNvSpPr/>
          <p:nvPr/>
        </p:nvSpPr>
        <p:spPr>
          <a:xfrm>
            <a:off x="3647678" y="2303227"/>
            <a:ext cx="685801" cy="194677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object 42">
            <a:extLst>
              <a:ext uri="{FF2B5EF4-FFF2-40B4-BE49-F238E27FC236}">
                <a16:creationId xmlns:a16="http://schemas.microsoft.com/office/drawing/2014/main" id="{E7C377D9-F898-2AE3-25F5-D1C08D1675C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 </a:t>
            </a:r>
            <a:endParaRPr lang="es-ES" sz="3200" b="1" dirty="0">
              <a:ln w="22225">
                <a:solidFill>
                  <a:schemeClr val="accent2"/>
                </a:solidFill>
                <a:prstDash val="solid"/>
              </a:ln>
              <a:solidFill>
                <a:schemeClr val="accent5"/>
              </a:solidFill>
              <a:latin typeface="Arial Narrow"/>
              <a:cs typeface="Arial Narrow"/>
            </a:endParaRPr>
          </a:p>
        </p:txBody>
      </p:sp>
      <p:pic>
        <p:nvPicPr>
          <p:cNvPr id="27" name="Picture 23">
            <a:extLst>
              <a:ext uri="{FF2B5EF4-FFF2-40B4-BE49-F238E27FC236}">
                <a16:creationId xmlns:a16="http://schemas.microsoft.com/office/drawing/2014/main" id="{427ED915-D9F9-108C-F30B-B7CB90303E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0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31</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5" name="Rectángulo 24">
            <a:extLst>
              <a:ext uri="{FF2B5EF4-FFF2-40B4-BE49-F238E27FC236}">
                <a16:creationId xmlns:a16="http://schemas.microsoft.com/office/drawing/2014/main" id="{486EE43F-54FE-C72F-6D7D-B6E529673AF3}"/>
              </a:ext>
            </a:extLst>
          </p:cNvPr>
          <p:cNvSpPr/>
          <p:nvPr/>
        </p:nvSpPr>
        <p:spPr>
          <a:xfrm>
            <a:off x="633995" y="3459345"/>
            <a:ext cx="6270388" cy="584775"/>
          </a:xfrm>
          <a:prstGeom prst="rect">
            <a:avLst/>
          </a:prstGeom>
          <a:ln>
            <a:solidFill>
              <a:schemeClr val="accent5"/>
            </a:solidFill>
          </a:ln>
        </p:spPr>
        <p:txBody>
          <a:bodyPr wrap="square">
            <a:spAutoFit/>
          </a:bodyPr>
          <a:lstStyle/>
          <a:p>
            <a:r>
              <a:rPr lang="es-ES" sz="1600" dirty="0">
                <a:solidFill>
                  <a:schemeClr val="accent1"/>
                </a:solidFill>
                <a:latin typeface="Arial" panose="020B0604020202020204" pitchFamily="34" charset="0"/>
                <a:cs typeface="Arial" panose="020B0604020202020204" pitchFamily="34" charset="0"/>
              </a:rPr>
              <a:t>El agarre del paciente para el cambio de posición (balanceo), se considera regular.</a:t>
            </a:r>
            <a:endParaRPr lang="es-ES" sz="1600" dirty="0">
              <a:solidFill>
                <a:schemeClr val="accent1"/>
              </a:solidFill>
            </a:endParaRPr>
          </a:p>
        </p:txBody>
      </p:sp>
      <p:sp>
        <p:nvSpPr>
          <p:cNvPr id="26" name="object 42">
            <a:extLst>
              <a:ext uri="{FF2B5EF4-FFF2-40B4-BE49-F238E27FC236}">
                <a16:creationId xmlns:a16="http://schemas.microsoft.com/office/drawing/2014/main" id="{E7C377D9-F898-2AE3-25F5-D1C08D1675C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 </a:t>
            </a:r>
            <a:endParaRPr lang="es-ES" sz="3200" b="1" dirty="0">
              <a:ln w="22225">
                <a:solidFill>
                  <a:schemeClr val="accent2"/>
                </a:solidFill>
                <a:prstDash val="solid"/>
              </a:ln>
              <a:solidFill>
                <a:schemeClr val="accent5"/>
              </a:solidFill>
              <a:latin typeface="Arial Narrow"/>
              <a:cs typeface="Arial Narrow"/>
            </a:endParaRPr>
          </a:p>
        </p:txBody>
      </p:sp>
      <p:pic>
        <p:nvPicPr>
          <p:cNvPr id="27" name="Picture 23">
            <a:extLst>
              <a:ext uri="{FF2B5EF4-FFF2-40B4-BE49-F238E27FC236}">
                <a16:creationId xmlns:a16="http://schemas.microsoft.com/office/drawing/2014/main" id="{427ED915-D9F9-108C-F30B-B7CB90303E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44755343-0946-87C5-C1B1-971A9C8726CA}"/>
              </a:ext>
            </a:extLst>
          </p:cNvPr>
          <p:cNvGraphicFramePr>
            <a:graphicFrameLocks noGrp="1"/>
          </p:cNvGraphicFramePr>
          <p:nvPr>
            <p:extLst>
              <p:ext uri="{D42A27DB-BD31-4B8C-83A1-F6EECF244321}">
                <p14:modId xmlns:p14="http://schemas.microsoft.com/office/powerpoint/2010/main" val="3521046907"/>
              </p:ext>
            </p:extLst>
          </p:nvPr>
        </p:nvGraphicFramePr>
        <p:xfrm>
          <a:off x="528074" y="1111572"/>
          <a:ext cx="7476235" cy="2185469"/>
        </p:xfrm>
        <a:graphic>
          <a:graphicData uri="http://schemas.openxmlformats.org/drawingml/2006/table">
            <a:tbl>
              <a:tblPr firstRow="1" firstCol="1" bandRow="1"/>
              <a:tblGrid>
                <a:gridCol w="1396810">
                  <a:extLst>
                    <a:ext uri="{9D8B030D-6E8A-4147-A177-3AD203B41FA5}">
                      <a16:colId xmlns:a16="http://schemas.microsoft.com/office/drawing/2014/main" val="2118455748"/>
                    </a:ext>
                  </a:extLst>
                </a:gridCol>
                <a:gridCol w="4576498">
                  <a:extLst>
                    <a:ext uri="{9D8B030D-6E8A-4147-A177-3AD203B41FA5}">
                      <a16:colId xmlns:a16="http://schemas.microsoft.com/office/drawing/2014/main" val="41754522"/>
                    </a:ext>
                  </a:extLst>
                </a:gridCol>
                <a:gridCol w="1502927">
                  <a:extLst>
                    <a:ext uri="{9D8B030D-6E8A-4147-A177-3AD203B41FA5}">
                      <a16:colId xmlns:a16="http://schemas.microsoft.com/office/drawing/2014/main" val="1172641189"/>
                    </a:ext>
                  </a:extLst>
                </a:gridCol>
              </a:tblGrid>
              <a:tr h="27473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Calidad de agarre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60562171"/>
                  </a:ext>
                </a:extLst>
              </a:tr>
              <a:tr h="391851">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Bueno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bueno y la fuerza de agarre de rango 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762763268"/>
                  </a:ext>
                </a:extLst>
              </a:tr>
              <a:tr h="505883">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Regular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aceptable pero no ideal o el agarre es aceptable utilizando otras partes del cuerpo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52136144"/>
                  </a:ext>
                </a:extLst>
              </a:tr>
              <a:tr h="361717">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posible pero no aceptable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18580751"/>
                  </a:ext>
                </a:extLst>
              </a:tr>
              <a:tr h="65004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Inaceptable</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torpe e inseguro, no es posible el agarre manual o el agarre es inaceptable utilizando otras partes del cuerpo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72633074"/>
                  </a:ext>
                </a:extLst>
              </a:tr>
            </a:tbl>
          </a:graphicData>
        </a:graphic>
      </p:graphicFrame>
      <p:sp>
        <p:nvSpPr>
          <p:cNvPr id="24" name="Rectángulo 23">
            <a:extLst>
              <a:ext uri="{FF2B5EF4-FFF2-40B4-BE49-F238E27FC236}">
                <a16:creationId xmlns:a16="http://schemas.microsoft.com/office/drawing/2014/main" id="{F3D67708-B0E1-AB30-DADF-4488EC7B3FC7}"/>
              </a:ext>
            </a:extLst>
          </p:cNvPr>
          <p:cNvSpPr/>
          <p:nvPr/>
        </p:nvSpPr>
        <p:spPr>
          <a:xfrm>
            <a:off x="528074" y="1780818"/>
            <a:ext cx="7476234" cy="51180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35C5C87-E4BB-EFB9-1AC0-BC938D6EFEB1}"/>
              </a:ext>
            </a:extLst>
          </p:cNvPr>
          <p:cNvSpPr txBox="1"/>
          <p:nvPr/>
        </p:nvSpPr>
        <p:spPr>
          <a:xfrm>
            <a:off x="586692" y="4249254"/>
            <a:ext cx="1912703"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B = 6 </a:t>
            </a:r>
          </a:p>
        </p:txBody>
      </p:sp>
    </p:spTree>
    <p:extLst>
      <p:ext uri="{BB962C8B-B14F-4D97-AF65-F5344CB8AC3E}">
        <p14:creationId xmlns:p14="http://schemas.microsoft.com/office/powerpoint/2010/main" val="389243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Objeto 1">
            <a:extLst>
              <a:ext uri="{FF2B5EF4-FFF2-40B4-BE49-F238E27FC236}">
                <a16:creationId xmlns:a16="http://schemas.microsoft.com/office/drawing/2014/main" id="{429D0523-8869-4FE5-DD67-E74CCB164F12}"/>
              </a:ext>
            </a:extLst>
          </p:cNvPr>
          <p:cNvGraphicFramePr>
            <a:graphicFrameLocks noChangeAspect="1"/>
          </p:cNvGraphicFramePr>
          <p:nvPr>
            <p:extLst>
              <p:ext uri="{D42A27DB-BD31-4B8C-83A1-F6EECF244321}">
                <p14:modId xmlns:p14="http://schemas.microsoft.com/office/powerpoint/2010/main" val="462550921"/>
              </p:ext>
            </p:extLst>
          </p:nvPr>
        </p:nvGraphicFramePr>
        <p:xfrm>
          <a:off x="1838186" y="766867"/>
          <a:ext cx="5613400" cy="4064000"/>
        </p:xfrm>
        <a:graphic>
          <a:graphicData uri="http://schemas.openxmlformats.org/presentationml/2006/ole">
            <mc:AlternateContent xmlns:mc="http://schemas.openxmlformats.org/markup-compatibility/2006">
              <mc:Choice xmlns:v="urn:schemas-microsoft-com:vml" Requires="v">
                <p:oleObj name="Documento" r:id="rId3" imgW="5613400" imgH="4064000" progId="Word.Document.12">
                  <p:embed/>
                </p:oleObj>
              </mc:Choice>
              <mc:Fallback>
                <p:oleObj name="Documento" r:id="rId3" imgW="5613400" imgH="4064000" progId="Word.Document.12">
                  <p:embed/>
                  <p:pic>
                    <p:nvPicPr>
                      <p:cNvPr id="7" name="Objeto 6">
                        <a:extLst>
                          <a:ext uri="{FF2B5EF4-FFF2-40B4-BE49-F238E27FC236}">
                            <a16:creationId xmlns:a16="http://schemas.microsoft.com/office/drawing/2014/main" id="{88EF667E-974B-850F-B65A-845531F57E11}"/>
                          </a:ext>
                        </a:extLst>
                      </p:cNvPr>
                      <p:cNvPicPr/>
                      <p:nvPr/>
                    </p:nvPicPr>
                    <p:blipFill>
                      <a:blip r:embed="rId4"/>
                      <a:stretch>
                        <a:fillRect/>
                      </a:stretch>
                    </p:blipFill>
                    <p:spPr>
                      <a:xfrm>
                        <a:off x="1838186" y="766867"/>
                        <a:ext cx="5613400" cy="4064000"/>
                      </a:xfrm>
                      <a:prstGeom prst="rect">
                        <a:avLst/>
                      </a:prstGeom>
                    </p:spPr>
                  </p:pic>
                </p:oleObj>
              </mc:Fallback>
            </mc:AlternateContent>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32</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4" name="CuadroTexto 13">
            <a:extLst>
              <a:ext uri="{FF2B5EF4-FFF2-40B4-BE49-F238E27FC236}">
                <a16:creationId xmlns:a16="http://schemas.microsoft.com/office/drawing/2014/main" id="{80911A03-4689-2556-BF0E-5F374157E45C}"/>
              </a:ext>
            </a:extLst>
          </p:cNvPr>
          <p:cNvSpPr txBox="1"/>
          <p:nvPr/>
        </p:nvSpPr>
        <p:spPr>
          <a:xfrm>
            <a:off x="188974" y="2002013"/>
            <a:ext cx="1268168" cy="923330"/>
          </a:xfrm>
          <a:prstGeom prst="rect">
            <a:avLst/>
          </a:prstGeom>
          <a:noFill/>
        </p:spPr>
        <p:txBody>
          <a:bodyPr wrap="none" rtlCol="0">
            <a:spAutoFit/>
          </a:bodyPr>
          <a:lstStyle/>
          <a:p>
            <a:r>
              <a:rPr lang="es-ES" dirty="0">
                <a:solidFill>
                  <a:srgbClr val="002060"/>
                </a:solidFill>
              </a:rPr>
              <a:t>RECORDAR</a:t>
            </a:r>
            <a:r>
              <a:rPr lang="es-ES" dirty="0"/>
              <a:t> </a:t>
            </a:r>
          </a:p>
          <a:p>
            <a:r>
              <a:rPr lang="es-ES" dirty="0">
                <a:solidFill>
                  <a:srgbClr val="C00000"/>
                </a:solidFill>
              </a:rPr>
              <a:t>A:8</a:t>
            </a:r>
          </a:p>
          <a:p>
            <a:r>
              <a:rPr lang="es-ES" dirty="0">
                <a:solidFill>
                  <a:schemeClr val="accent3">
                    <a:lumMod val="50000"/>
                  </a:schemeClr>
                </a:solidFill>
              </a:rPr>
              <a:t>B:5</a:t>
            </a:r>
          </a:p>
        </p:txBody>
      </p:sp>
      <p:sp>
        <p:nvSpPr>
          <p:cNvPr id="15" name="Rectángulo 14">
            <a:extLst>
              <a:ext uri="{FF2B5EF4-FFF2-40B4-BE49-F238E27FC236}">
                <a16:creationId xmlns:a16="http://schemas.microsoft.com/office/drawing/2014/main" id="{D6B279BF-A7ED-14A5-5D30-A68A81AD132B}"/>
              </a:ext>
            </a:extLst>
          </p:cNvPr>
          <p:cNvSpPr/>
          <p:nvPr/>
        </p:nvSpPr>
        <p:spPr>
          <a:xfrm rot="5400000">
            <a:off x="2987689" y="2707634"/>
            <a:ext cx="3586064" cy="271671"/>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AE1020AA-5185-1FCD-6FAA-60B328F17C6F}"/>
              </a:ext>
            </a:extLst>
          </p:cNvPr>
          <p:cNvSpPr/>
          <p:nvPr/>
        </p:nvSpPr>
        <p:spPr>
          <a:xfrm rot="5400000">
            <a:off x="4488439" y="1238581"/>
            <a:ext cx="312894" cy="43069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object 42">
            <a:extLst>
              <a:ext uri="{FF2B5EF4-FFF2-40B4-BE49-F238E27FC236}">
                <a16:creationId xmlns:a16="http://schemas.microsoft.com/office/drawing/2014/main" id="{E7ADFDBD-6F8A-06D6-C2AD-B1D20FF059D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6" name="Picture 23">
            <a:extLst>
              <a:ext uri="{FF2B5EF4-FFF2-40B4-BE49-F238E27FC236}">
                <a16:creationId xmlns:a16="http://schemas.microsoft.com/office/drawing/2014/main" id="{58AA2349-70FD-435B-96CA-B8D66AF681F1}"/>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064DDAA-493F-394C-381A-BE284DE4D45E}"/>
              </a:ext>
            </a:extLst>
          </p:cNvPr>
          <p:cNvSpPr txBox="1"/>
          <p:nvPr/>
        </p:nvSpPr>
        <p:spPr>
          <a:xfrm>
            <a:off x="129492" y="4492313"/>
            <a:ext cx="1968809"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C= 10 </a:t>
            </a:r>
          </a:p>
        </p:txBody>
      </p:sp>
    </p:spTree>
    <p:extLst>
      <p:ext uri="{BB962C8B-B14F-4D97-AF65-F5344CB8AC3E}">
        <p14:creationId xmlns:p14="http://schemas.microsoft.com/office/powerpoint/2010/main" val="14583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strVal val="#ppt_w*0.70"/>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33</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9" name="CuadroTexto 18">
            <a:extLst>
              <a:ext uri="{FF2B5EF4-FFF2-40B4-BE49-F238E27FC236}">
                <a16:creationId xmlns:a16="http://schemas.microsoft.com/office/drawing/2014/main" id="{F6875E0D-7F93-593D-B91A-A765191B1864}"/>
              </a:ext>
            </a:extLst>
          </p:cNvPr>
          <p:cNvSpPr txBox="1"/>
          <p:nvPr/>
        </p:nvSpPr>
        <p:spPr>
          <a:xfrm>
            <a:off x="4252719" y="3032574"/>
            <a:ext cx="3318537" cy="338554"/>
          </a:xfrm>
          <a:prstGeom prst="rect">
            <a:avLst/>
          </a:prstGeom>
          <a:noFill/>
          <a:ln>
            <a:solidFill>
              <a:schemeClr val="accent5"/>
            </a:solidFill>
          </a:ln>
        </p:spPr>
        <p:txBody>
          <a:bodyPr wrap="none" rtlCol="0">
            <a:spAutoFit/>
          </a:bodyPr>
          <a:lstStyle/>
          <a:p>
            <a:r>
              <a:rPr lang="es-ES" sz="1600" b="1" dirty="0">
                <a:solidFill>
                  <a:srgbClr val="C00000"/>
                </a:solidFill>
              </a:rPr>
              <a:t>PUNTUACION FINAL: 10 +1 = 11</a:t>
            </a:r>
          </a:p>
        </p:txBody>
      </p:sp>
      <p:sp>
        <p:nvSpPr>
          <p:cNvPr id="23" name="CuadroTexto 22">
            <a:extLst>
              <a:ext uri="{FF2B5EF4-FFF2-40B4-BE49-F238E27FC236}">
                <a16:creationId xmlns:a16="http://schemas.microsoft.com/office/drawing/2014/main" id="{453EDDCE-CB30-BD85-C010-011BE59B18D5}"/>
              </a:ext>
            </a:extLst>
          </p:cNvPr>
          <p:cNvSpPr txBox="1"/>
          <p:nvPr/>
        </p:nvSpPr>
        <p:spPr>
          <a:xfrm>
            <a:off x="1043892" y="3032574"/>
            <a:ext cx="3208827" cy="369332"/>
          </a:xfrm>
          <a:prstGeom prst="rect">
            <a:avLst/>
          </a:prstGeom>
          <a:noFill/>
        </p:spPr>
        <p:txBody>
          <a:bodyPr wrap="none" rtlCol="0">
            <a:spAutoFit/>
          </a:bodyPr>
          <a:lstStyle/>
          <a:p>
            <a:r>
              <a:rPr lang="es-ES" dirty="0"/>
              <a:t>SUMAMOS 1 POR LA ACTIVIDAD</a:t>
            </a:r>
          </a:p>
        </p:txBody>
      </p:sp>
      <p:sp>
        <p:nvSpPr>
          <p:cNvPr id="25" name="object 42">
            <a:extLst>
              <a:ext uri="{FF2B5EF4-FFF2-40B4-BE49-F238E27FC236}">
                <a16:creationId xmlns:a16="http://schemas.microsoft.com/office/drawing/2014/main" id="{E7ADFDBD-6F8A-06D6-C2AD-B1D20FF059D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26" name="Picture 23">
            <a:extLst>
              <a:ext uri="{FF2B5EF4-FFF2-40B4-BE49-F238E27FC236}">
                <a16:creationId xmlns:a16="http://schemas.microsoft.com/office/drawing/2014/main" id="{58AA2349-70FD-435B-96CA-B8D66AF681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91E4D9C9-4658-9A2B-8132-8E55A6E1C5FA}"/>
              </a:ext>
            </a:extLst>
          </p:cNvPr>
          <p:cNvGraphicFramePr>
            <a:graphicFrameLocks noGrp="1"/>
          </p:cNvGraphicFramePr>
          <p:nvPr>
            <p:extLst>
              <p:ext uri="{D42A27DB-BD31-4B8C-83A1-F6EECF244321}">
                <p14:modId xmlns:p14="http://schemas.microsoft.com/office/powerpoint/2010/main" val="1763649393"/>
              </p:ext>
            </p:extLst>
          </p:nvPr>
        </p:nvGraphicFramePr>
        <p:xfrm>
          <a:off x="561058" y="1057275"/>
          <a:ext cx="6542802" cy="1829391"/>
        </p:xfrm>
        <a:graphic>
          <a:graphicData uri="http://schemas.openxmlformats.org/drawingml/2006/table">
            <a:tbl>
              <a:tblPr firstRow="1" firstCol="1" bandRow="1"/>
              <a:tblGrid>
                <a:gridCol w="4237343">
                  <a:extLst>
                    <a:ext uri="{9D8B030D-6E8A-4147-A177-3AD203B41FA5}">
                      <a16:colId xmlns:a16="http://schemas.microsoft.com/office/drawing/2014/main" val="536039642"/>
                    </a:ext>
                  </a:extLst>
                </a:gridCol>
                <a:gridCol w="2305459">
                  <a:extLst>
                    <a:ext uri="{9D8B030D-6E8A-4147-A177-3AD203B41FA5}">
                      <a16:colId xmlns:a16="http://schemas.microsoft.com/office/drawing/2014/main" val="1631391634"/>
                    </a:ext>
                  </a:extLst>
                </a:gridCol>
              </a:tblGrid>
              <a:tr h="306297">
                <a:tc>
                  <a:txBody>
                    <a:bodyPr/>
                    <a:lstStyle/>
                    <a:p>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Tipo de actividad muscular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1861639730"/>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Una o más partes del cuerpo permanecen estáticas, por ej: soportadas durante más de 1 minuto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743657516"/>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movimientos repetitivos, por ej: repetidos más de 4 veces por minuto (excluyendo caminar)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73038960"/>
                  </a:ext>
                </a:extLst>
              </a:tr>
              <a:tr h="50769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cambios de postura importantes o se adoptan posturas inestables</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327332561"/>
                  </a:ext>
                </a:extLst>
              </a:tr>
            </a:tbl>
          </a:graphicData>
        </a:graphic>
      </p:graphicFrame>
    </p:spTree>
    <p:extLst>
      <p:ext uri="{BB962C8B-B14F-4D97-AF65-F5344CB8AC3E}">
        <p14:creationId xmlns:p14="http://schemas.microsoft.com/office/powerpoint/2010/main" val="834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34</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Rectángulo 14">
            <a:extLst>
              <a:ext uri="{FF2B5EF4-FFF2-40B4-BE49-F238E27FC236}">
                <a16:creationId xmlns:a16="http://schemas.microsoft.com/office/drawing/2014/main" id="{A8282539-AD77-19D3-F043-21FC255FE281}"/>
              </a:ext>
            </a:extLst>
          </p:cNvPr>
          <p:cNvSpPr/>
          <p:nvPr/>
        </p:nvSpPr>
        <p:spPr>
          <a:xfrm>
            <a:off x="586692" y="3093908"/>
            <a:ext cx="6324600" cy="925190"/>
          </a:xfrm>
          <a:prstGeom prst="rect">
            <a:avLst/>
          </a:prstGeom>
          <a:ln>
            <a:solidFill>
              <a:schemeClr val="accent5"/>
            </a:solidFill>
          </a:ln>
        </p:spPr>
        <p:txBody>
          <a:bodyPr wrap="square">
            <a:spAutoFit/>
          </a:bodyPr>
          <a:lstStyle/>
          <a:p>
            <a:pPr algn="just">
              <a:lnSpc>
                <a:spcPct val="115000"/>
              </a:lnSpc>
              <a:spcAft>
                <a:spcPts val="1000"/>
              </a:spcAft>
            </a:pPr>
            <a:r>
              <a:rPr lang="es-PE" sz="1600" b="1" dirty="0">
                <a:solidFill>
                  <a:schemeClr val="accent1"/>
                </a:solidFill>
                <a:latin typeface="Calibri" panose="020F0502020204030204" pitchFamily="34" charset="0"/>
                <a:ea typeface="Calibri" panose="020F0502020204030204" pitchFamily="34" charset="0"/>
                <a:cs typeface="Arial" panose="020B0604020202020204" pitchFamily="34" charset="0"/>
              </a:rPr>
              <a:t>Ya que el constante trabajo con esa postura causaría enfermedades por posiciones rutinarias así mismo se debe corregir la posturas mostradas en el método Reba para su mejor acción del trabajo.</a:t>
            </a:r>
            <a:endParaRPr lang="es-E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a:extLst>
              <a:ext uri="{FF2B5EF4-FFF2-40B4-BE49-F238E27FC236}">
                <a16:creationId xmlns:a16="http://schemas.microsoft.com/office/drawing/2014/main" id="{44B42279-8E8F-53FA-383C-8CFBAD2F047D}"/>
              </a:ext>
            </a:extLst>
          </p:cNvPr>
          <p:cNvSpPr/>
          <p:nvPr/>
        </p:nvSpPr>
        <p:spPr>
          <a:xfrm>
            <a:off x="211021" y="661726"/>
            <a:ext cx="8531908" cy="338554"/>
          </a:xfrm>
          <a:prstGeom prst="rect">
            <a:avLst/>
          </a:prstGeom>
        </p:spPr>
        <p:txBody>
          <a:bodyPr wrap="square">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TABLA DE DESICIÓN REBA:</a:t>
            </a:r>
          </a:p>
        </p:txBody>
      </p:sp>
      <p:sp>
        <p:nvSpPr>
          <p:cNvPr id="18" name="object 42">
            <a:extLst>
              <a:ext uri="{FF2B5EF4-FFF2-40B4-BE49-F238E27FC236}">
                <a16:creationId xmlns:a16="http://schemas.microsoft.com/office/drawing/2014/main" id="{EAE29E2D-CEAB-69A4-0D5B-B7F21D1B832E}"/>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1</a:t>
            </a:r>
            <a:endParaRPr lang="es-ES" sz="3200" b="1" dirty="0">
              <a:ln w="22225">
                <a:solidFill>
                  <a:schemeClr val="accent2"/>
                </a:solidFill>
                <a:prstDash val="solid"/>
              </a:ln>
              <a:solidFill>
                <a:schemeClr val="accent5"/>
              </a:solidFill>
              <a:latin typeface="Arial Narrow"/>
              <a:cs typeface="Arial Narrow"/>
            </a:endParaRPr>
          </a:p>
        </p:txBody>
      </p:sp>
      <p:pic>
        <p:nvPicPr>
          <p:cNvPr id="19" name="Picture 23">
            <a:extLst>
              <a:ext uri="{FF2B5EF4-FFF2-40B4-BE49-F238E27FC236}">
                <a16:creationId xmlns:a16="http://schemas.microsoft.com/office/drawing/2014/main" id="{D42B14D6-64ED-2ED3-3FD4-CF51F15BBC8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F4284191-1F31-906B-39FF-30C656E45B91}"/>
              </a:ext>
            </a:extLst>
          </p:cNvPr>
          <p:cNvGraphicFramePr>
            <a:graphicFrameLocks noGrp="1"/>
          </p:cNvGraphicFramePr>
          <p:nvPr>
            <p:extLst>
              <p:ext uri="{D42A27DB-BD31-4B8C-83A1-F6EECF244321}">
                <p14:modId xmlns:p14="http://schemas.microsoft.com/office/powerpoint/2010/main" val="406927383"/>
              </p:ext>
            </p:extLst>
          </p:nvPr>
        </p:nvGraphicFramePr>
        <p:xfrm>
          <a:off x="428624" y="1212704"/>
          <a:ext cx="7452281" cy="1668780"/>
        </p:xfrm>
        <a:graphic>
          <a:graphicData uri="http://schemas.openxmlformats.org/drawingml/2006/table">
            <a:tbl>
              <a:tblPr firstRow="1" firstCol="1" bandRow="1"/>
              <a:tblGrid>
                <a:gridCol w="1922180">
                  <a:extLst>
                    <a:ext uri="{9D8B030D-6E8A-4147-A177-3AD203B41FA5}">
                      <a16:colId xmlns:a16="http://schemas.microsoft.com/office/drawing/2014/main" val="847266564"/>
                    </a:ext>
                  </a:extLst>
                </a:gridCol>
                <a:gridCol w="1187526">
                  <a:extLst>
                    <a:ext uri="{9D8B030D-6E8A-4147-A177-3AD203B41FA5}">
                      <a16:colId xmlns:a16="http://schemas.microsoft.com/office/drawing/2014/main" val="2486834206"/>
                    </a:ext>
                  </a:extLst>
                </a:gridCol>
                <a:gridCol w="1166192">
                  <a:extLst>
                    <a:ext uri="{9D8B030D-6E8A-4147-A177-3AD203B41FA5}">
                      <a16:colId xmlns:a16="http://schemas.microsoft.com/office/drawing/2014/main" val="169692193"/>
                    </a:ext>
                  </a:extLst>
                </a:gridCol>
                <a:gridCol w="3176383">
                  <a:extLst>
                    <a:ext uri="{9D8B030D-6E8A-4147-A177-3AD203B41FA5}">
                      <a16:colId xmlns:a16="http://schemas.microsoft.com/office/drawing/2014/main" val="2691284880"/>
                    </a:ext>
                  </a:extLst>
                </a:gridCol>
              </a:tblGrid>
              <a:tr h="0">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Nivel</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Riesgo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Actuación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2120652098"/>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FF0D8"/>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Inapreciable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 es necesaria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635917493"/>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2 o 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8E3"/>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Bajo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Puede ser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31598814"/>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 a 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024014057"/>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8 a 10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Alto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cuanto antes.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202635495"/>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 a 15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Muy alto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de inmediato.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146471392"/>
                  </a:ext>
                </a:extLst>
              </a:tr>
            </a:tbl>
          </a:graphicData>
        </a:graphic>
      </p:graphicFrame>
      <p:sp>
        <p:nvSpPr>
          <p:cNvPr id="14" name="Rectángulo 13">
            <a:extLst>
              <a:ext uri="{FF2B5EF4-FFF2-40B4-BE49-F238E27FC236}">
                <a16:creationId xmlns:a16="http://schemas.microsoft.com/office/drawing/2014/main" id="{46B44B49-FA46-89E9-CEAD-B9E4184C66C0}"/>
              </a:ext>
            </a:extLst>
          </p:cNvPr>
          <p:cNvSpPr/>
          <p:nvPr/>
        </p:nvSpPr>
        <p:spPr>
          <a:xfrm>
            <a:off x="428624" y="2602896"/>
            <a:ext cx="7452281" cy="3156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3854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44443" y="2972779"/>
            <a:ext cx="5768678" cy="1159800"/>
          </a:xfrm>
          <a:prstGeom prst="rect">
            <a:avLst/>
          </a:prstGeom>
        </p:spPr>
        <p:txBody>
          <a:bodyPr spcFirstLastPara="1" wrap="square" lIns="91425" tIns="91425" rIns="91425" bIns="91425" anchor="b" anchorCtr="0">
            <a:noAutofit/>
          </a:bodyPr>
          <a:lstStyle/>
          <a:p>
            <a:pPr algn="ctr"/>
            <a:r>
              <a:rPr lang="es-ES" sz="2800" dirty="0">
                <a:solidFill>
                  <a:schemeClr val="bg1"/>
                </a:solidFill>
                <a:latin typeface="Arial" panose="020B0604020202020204" pitchFamily="34" charset="0"/>
                <a:cs typeface="Arial" panose="020B0604020202020204" pitchFamily="34" charset="0"/>
              </a:rPr>
              <a:t>MÉTODO REBA: CASO PRÁCTICO 2</a:t>
            </a:r>
            <a:endParaRPr sz="2800" dirty="0">
              <a:solidFill>
                <a:schemeClr val="bg1"/>
              </a:solidFill>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35</a:t>
            </a:fld>
            <a:endParaRPr sz="2000" dirty="0">
              <a:solidFill>
                <a:schemeClr val="bg2"/>
              </a:solidFill>
            </a:endParaRPr>
          </a:p>
        </p:txBody>
      </p:sp>
      <p:sp>
        <p:nvSpPr>
          <p:cNvPr id="224" name="Google Shape;224;p14"/>
          <p:cNvSpPr txBox="1"/>
          <p:nvPr/>
        </p:nvSpPr>
        <p:spPr>
          <a:xfrm>
            <a:off x="572614" y="85725"/>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6">
                    <a:lumMod val="60000"/>
                    <a:lumOff val="40000"/>
                  </a:schemeClr>
                </a:solidFill>
                <a:latin typeface="Roboto Condensed"/>
                <a:ea typeface="Roboto Condensed"/>
                <a:cs typeface="Roboto Condensed"/>
                <a:sym typeface="Roboto Condensed"/>
              </a:rPr>
              <a:t>5</a:t>
            </a:r>
            <a:endParaRPr sz="3000" b="1" dirty="0">
              <a:solidFill>
                <a:schemeClr val="accent6">
                  <a:lumMod val="60000"/>
                  <a:lumOff val="40000"/>
                </a:schemeClr>
              </a:solidFill>
              <a:latin typeface="Roboto Condensed"/>
              <a:ea typeface="Roboto Condensed"/>
              <a:cs typeface="Roboto Condensed"/>
              <a:sym typeface="Roboto Condensed"/>
            </a:endParaRPr>
          </a:p>
        </p:txBody>
      </p:sp>
      <p:sp>
        <p:nvSpPr>
          <p:cNvPr id="5" name="Triángulo 4">
            <a:extLst>
              <a:ext uri="{FF2B5EF4-FFF2-40B4-BE49-F238E27FC236}">
                <a16:creationId xmlns:a16="http://schemas.microsoft.com/office/drawing/2014/main" id="{2EC833F6-C9D0-BEC0-2B9B-A2B6CB58437F}"/>
              </a:ext>
            </a:extLst>
          </p:cNvPr>
          <p:cNvSpPr/>
          <p:nvPr/>
        </p:nvSpPr>
        <p:spPr>
          <a:xfrm>
            <a:off x="8797" y="4056033"/>
            <a:ext cx="5620478" cy="110536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6" name="Triángulo rectángulo 5">
            <a:extLst>
              <a:ext uri="{FF2B5EF4-FFF2-40B4-BE49-F238E27FC236}">
                <a16:creationId xmlns:a16="http://schemas.microsoft.com/office/drawing/2014/main" id="{B7D3A6D2-A90A-AB49-40AE-C0E0C350A3C5}"/>
              </a:ext>
            </a:extLst>
          </p:cNvPr>
          <p:cNvSpPr/>
          <p:nvPr/>
        </p:nvSpPr>
        <p:spPr>
          <a:xfrm>
            <a:off x="1" y="4056034"/>
            <a:ext cx="2381250" cy="1105363"/>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7" name="Triángulo 6">
            <a:extLst>
              <a:ext uri="{FF2B5EF4-FFF2-40B4-BE49-F238E27FC236}">
                <a16:creationId xmlns:a16="http://schemas.microsoft.com/office/drawing/2014/main" id="{C2739771-0E8C-A12E-23F7-86AE3ECFB590}"/>
              </a:ext>
            </a:extLst>
          </p:cNvPr>
          <p:cNvSpPr/>
          <p:nvPr/>
        </p:nvSpPr>
        <p:spPr>
          <a:xfrm>
            <a:off x="-16022" y="4171950"/>
            <a:ext cx="1111397" cy="98944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Tree>
    <p:extLst>
      <p:ext uri="{BB962C8B-B14F-4D97-AF65-F5344CB8AC3E}">
        <p14:creationId xmlns:p14="http://schemas.microsoft.com/office/powerpoint/2010/main" val="3096375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36</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sp>
        <p:nvSpPr>
          <p:cNvPr id="2" name="Rectángulo redondeado 1">
            <a:extLst>
              <a:ext uri="{FF2B5EF4-FFF2-40B4-BE49-F238E27FC236}">
                <a16:creationId xmlns:a16="http://schemas.microsoft.com/office/drawing/2014/main" id="{B72722A6-EE5E-3223-2E89-BD914E3D1D8D}"/>
              </a:ext>
            </a:extLst>
          </p:cNvPr>
          <p:cNvSpPr/>
          <p:nvPr/>
        </p:nvSpPr>
        <p:spPr>
          <a:xfrm>
            <a:off x="110222" y="760971"/>
            <a:ext cx="8923555" cy="1940957"/>
          </a:xfrm>
          <a:prstGeom prst="round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s-ES" sz="1800" b="1" dirty="0">
                <a:solidFill>
                  <a:schemeClr val="accent1"/>
                </a:solidFill>
                <a:latin typeface="Arial" panose="020B0604020202020204" pitchFamily="34" charset="0"/>
                <a:ea typeface="Calibri" panose="020F0502020204030204" pitchFamily="34" charset="0"/>
                <a:cs typeface="Arial" panose="020B0604020202020204" pitchFamily="34" charset="0"/>
              </a:rPr>
              <a:t>Se trata de conocer el riesgo del operario que coloca dos veces al minuto una pieza que pesa 2,5Kg. la postura adoptada es la que se especifica en la fotografía. Se considera que el operario no está bien apoyado en el suelo y que para sujetar la pieza utiliza un agarre de fuerza y que el operario debe cambiar rápidamente de postura controlada mientras coloca la pieza. </a:t>
            </a:r>
          </a:p>
          <a:p>
            <a:pPr algn="just"/>
            <a:r>
              <a:rPr lang="es-ES" sz="1800" b="1" dirty="0">
                <a:solidFill>
                  <a:schemeClr val="accent1"/>
                </a:solidFill>
                <a:latin typeface="Arial" panose="020B0604020202020204" pitchFamily="34" charset="0"/>
                <a:ea typeface="Calibri" panose="020F0502020204030204" pitchFamily="34" charset="0"/>
                <a:cs typeface="Arial" panose="020B0604020202020204" pitchFamily="34" charset="0"/>
              </a:rPr>
              <a:t>(Se puede considerar que la postura es simétrica)</a:t>
            </a:r>
          </a:p>
        </p:txBody>
      </p:sp>
      <p:pic>
        <p:nvPicPr>
          <p:cNvPr id="14" name="Imagen 13">
            <a:extLst>
              <a:ext uri="{FF2B5EF4-FFF2-40B4-BE49-F238E27FC236}">
                <a16:creationId xmlns:a16="http://schemas.microsoft.com/office/drawing/2014/main" id="{F41B21FA-4935-2EE7-FEF2-B0A74E247599}"/>
              </a:ext>
            </a:extLst>
          </p:cNvPr>
          <p:cNvPicPr>
            <a:picLocks noChangeAspect="1"/>
          </p:cNvPicPr>
          <p:nvPr/>
        </p:nvPicPr>
        <p:blipFill rotWithShape="1">
          <a:blip r:embed="rId3">
            <a:extLst>
              <a:ext uri="{28A0092B-C50C-407E-A947-70E740481C1C}">
                <a14:useLocalDpi xmlns:a14="http://schemas.microsoft.com/office/drawing/2010/main" val="0"/>
              </a:ext>
            </a:extLst>
          </a:blip>
          <a:srcRect l="23805" r="-333"/>
          <a:stretch/>
        </p:blipFill>
        <p:spPr>
          <a:xfrm>
            <a:off x="2069432" y="2767921"/>
            <a:ext cx="3048000" cy="2265897"/>
          </a:xfrm>
          <a:prstGeom prst="rect">
            <a:avLst/>
          </a:prstGeom>
          <a:ln>
            <a:solidFill>
              <a:schemeClr val="accent5"/>
            </a:solidFill>
          </a:ln>
        </p:spPr>
      </p:pic>
      <p:pic>
        <p:nvPicPr>
          <p:cNvPr id="15" name="Picture 23">
            <a:extLst>
              <a:ext uri="{FF2B5EF4-FFF2-40B4-BE49-F238E27FC236}">
                <a16:creationId xmlns:a16="http://schemas.microsoft.com/office/drawing/2014/main" id="{8E8E9B51-F7D0-40E7-0C69-4BE2E43CE2FC}"/>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82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37</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4" name="CuadroTexto 23">
            <a:extLst>
              <a:ext uri="{FF2B5EF4-FFF2-40B4-BE49-F238E27FC236}">
                <a16:creationId xmlns:a16="http://schemas.microsoft.com/office/drawing/2014/main" id="{866792CF-A4CF-C41D-F57F-8C40631C5EFA}"/>
              </a:ext>
            </a:extLst>
          </p:cNvPr>
          <p:cNvSpPr txBox="1"/>
          <p:nvPr/>
        </p:nvSpPr>
        <p:spPr>
          <a:xfrm>
            <a:off x="4282263" y="3107613"/>
            <a:ext cx="4424515" cy="86177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s-PE" sz="1800" dirty="0">
                <a:solidFill>
                  <a:schemeClr val="accent1"/>
                </a:solidFill>
              </a:rPr>
              <a:t>Como el cuello flexionado mas de 20º y </a:t>
            </a:r>
            <a:r>
              <a:rPr lang="es-ES" sz="1800" dirty="0">
                <a:solidFill>
                  <a:schemeClr val="accent1"/>
                </a:solidFill>
                <a:latin typeface="Arial" panose="020B0604020202020204" pitchFamily="34" charset="0"/>
                <a:cs typeface="Arial" panose="020B0604020202020204" pitchFamily="34" charset="0"/>
              </a:rPr>
              <a:t>pero con inclinación lateral </a:t>
            </a:r>
            <a:r>
              <a:rPr lang="es-PE" sz="1800" dirty="0">
                <a:solidFill>
                  <a:schemeClr val="accent1"/>
                </a:solidFill>
              </a:rPr>
              <a:t>es</a:t>
            </a:r>
            <a:r>
              <a:rPr lang="es-PE" sz="1800" b="1" dirty="0">
                <a:solidFill>
                  <a:schemeClr val="accent1"/>
                </a:solidFill>
              </a:rPr>
              <a:t> 3 puntos</a:t>
            </a:r>
            <a:r>
              <a:rPr lang="es-PE" sz="1800" dirty="0">
                <a:solidFill>
                  <a:schemeClr val="accent1"/>
                </a:solidFill>
              </a:rPr>
              <a:t>.</a:t>
            </a:r>
            <a:endParaRPr lang="es-ES" sz="1800" dirty="0">
              <a:solidFill>
                <a:schemeClr val="accent1"/>
              </a:solidFill>
            </a:endParaRPr>
          </a:p>
          <a:p>
            <a:endParaRPr lang="es-ES" dirty="0"/>
          </a:p>
        </p:txBody>
      </p:sp>
      <p:sp>
        <p:nvSpPr>
          <p:cNvPr id="26" name="object 42">
            <a:extLst>
              <a:ext uri="{FF2B5EF4-FFF2-40B4-BE49-F238E27FC236}">
                <a16:creationId xmlns:a16="http://schemas.microsoft.com/office/drawing/2014/main" id="{7F9B7184-8E0F-363F-EC5A-87E70DAD093A}"/>
              </a:ext>
            </a:extLst>
          </p:cNvPr>
          <p:cNvSpPr txBox="1">
            <a:spLocks/>
          </p:cNvSpPr>
          <p:nvPr/>
        </p:nvSpPr>
        <p:spPr>
          <a:xfrm>
            <a:off x="2342661" y="109970"/>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7" name="Imagen 26">
            <a:extLst>
              <a:ext uri="{FF2B5EF4-FFF2-40B4-BE49-F238E27FC236}">
                <a16:creationId xmlns:a16="http://schemas.microsoft.com/office/drawing/2014/main" id="{7F1E54E9-F72E-0233-3E94-24F5D74F89AD}"/>
              </a:ext>
            </a:extLst>
          </p:cNvPr>
          <p:cNvPicPr>
            <a:picLocks noChangeAspect="1"/>
          </p:cNvPicPr>
          <p:nvPr/>
        </p:nvPicPr>
        <p:blipFill rotWithShape="1">
          <a:blip r:embed="rId3">
            <a:extLst>
              <a:ext uri="{28A0092B-C50C-407E-A947-70E740481C1C}">
                <a14:useLocalDpi xmlns:a14="http://schemas.microsoft.com/office/drawing/2010/main" val="0"/>
              </a:ext>
            </a:extLst>
          </a:blip>
          <a:srcRect l="23494"/>
          <a:stretch/>
        </p:blipFill>
        <p:spPr>
          <a:xfrm>
            <a:off x="573063" y="2442168"/>
            <a:ext cx="2635358" cy="2514653"/>
          </a:xfrm>
          <a:prstGeom prst="rect">
            <a:avLst/>
          </a:prstGeom>
          <a:ln>
            <a:solidFill>
              <a:schemeClr val="accent5"/>
            </a:solidFill>
          </a:ln>
        </p:spPr>
      </p:pic>
      <p:pic>
        <p:nvPicPr>
          <p:cNvPr id="18" name="Picture 23">
            <a:extLst>
              <a:ext uri="{FF2B5EF4-FFF2-40B4-BE49-F238E27FC236}">
                <a16:creationId xmlns:a16="http://schemas.microsoft.com/office/drawing/2014/main" id="{F28794FA-4C21-E9CC-B3B3-BF11A7E3B4D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F04EEB65-0A8D-2095-B2E0-77B9401D1EEA}"/>
              </a:ext>
            </a:extLst>
          </p:cNvPr>
          <p:cNvPicPr>
            <a:picLocks noChangeAspect="1"/>
          </p:cNvPicPr>
          <p:nvPr/>
        </p:nvPicPr>
        <p:blipFill>
          <a:blip r:embed="rId5"/>
          <a:stretch>
            <a:fillRect/>
          </a:stretch>
        </p:blipFill>
        <p:spPr>
          <a:xfrm>
            <a:off x="396063" y="885457"/>
            <a:ext cx="7772400" cy="1075765"/>
          </a:xfrm>
          <a:prstGeom prst="rect">
            <a:avLst/>
          </a:prstGeom>
        </p:spPr>
      </p:pic>
      <p:sp>
        <p:nvSpPr>
          <p:cNvPr id="23" name="Llamada rectangular redondeada 22">
            <a:extLst>
              <a:ext uri="{FF2B5EF4-FFF2-40B4-BE49-F238E27FC236}">
                <a16:creationId xmlns:a16="http://schemas.microsoft.com/office/drawing/2014/main" id="{1A9459F3-8513-4D9A-B3E9-4C1A8A7E3A3A}"/>
              </a:ext>
            </a:extLst>
          </p:cNvPr>
          <p:cNvSpPr/>
          <p:nvPr/>
        </p:nvSpPr>
        <p:spPr>
          <a:xfrm>
            <a:off x="6600225" y="1976822"/>
            <a:ext cx="1752600" cy="700094"/>
          </a:xfrm>
          <a:prstGeom prst="wedgeRoundRectCallout">
            <a:avLst>
              <a:gd name="adj1" fmla="val -35326"/>
              <a:gd name="adj2" fmla="val -63757"/>
              <a:gd name="adj3" fmla="val 16667"/>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PE" sz="1600" b="1" dirty="0">
                <a:effectLst/>
                <a:ea typeface="Calibri" panose="020F0502020204030204" pitchFamily="34" charset="0"/>
                <a:cs typeface="Times New Roman" panose="02020603050405020304" pitchFamily="18" charset="0"/>
              </a:rPr>
              <a:t>El cuello </a:t>
            </a:r>
            <a:r>
              <a:rPr lang="es-PE" sz="1600" b="1" dirty="0">
                <a:ea typeface="Calibri" panose="020F0502020204030204" pitchFamily="34" charset="0"/>
                <a:cs typeface="Times New Roman" panose="02020603050405020304" pitchFamily="18" charset="0"/>
              </a:rPr>
              <a:t>flexionado &gt;20º</a:t>
            </a:r>
            <a:endParaRPr lang="es-E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701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38</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3" name="Rectángulo 22">
            <a:extLst>
              <a:ext uri="{FF2B5EF4-FFF2-40B4-BE49-F238E27FC236}">
                <a16:creationId xmlns:a16="http://schemas.microsoft.com/office/drawing/2014/main" id="{ABCD0419-D363-9F67-13F9-51F50082E2C6}"/>
              </a:ext>
            </a:extLst>
          </p:cNvPr>
          <p:cNvSpPr/>
          <p:nvPr/>
        </p:nvSpPr>
        <p:spPr>
          <a:xfrm>
            <a:off x="3992880" y="2988921"/>
            <a:ext cx="4581274" cy="83099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s-E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El tronco está</a:t>
            </a:r>
            <a:r>
              <a:rPr lang="es-ES" sz="1600" dirty="0">
                <a:latin typeface="Arial" panose="020B0604020202020204" pitchFamily="34" charset="0"/>
                <a:ea typeface="Calibri" panose="020F0502020204030204" pitchFamily="34" charset="0"/>
                <a:cs typeface="Arial" panose="020B0604020202020204" pitchFamily="34" charset="0"/>
              </a:rPr>
              <a:t> entre  20° y 60º de flexión</a:t>
            </a:r>
            <a:r>
              <a:rPr lang="es-E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(3) y además se encuentra girado </a:t>
            </a:r>
            <a:r>
              <a:rPr lang="es-PE" sz="1600" b="1" dirty="0">
                <a:solidFill>
                  <a:schemeClr val="accent1"/>
                </a:solidFill>
                <a:latin typeface="Arial" panose="020B0604020202020204" pitchFamily="34" charset="0"/>
                <a:cs typeface="Arial" panose="020B0604020202020204" pitchFamily="34" charset="0"/>
              </a:rPr>
              <a:t>1 punto adicional.</a:t>
            </a:r>
            <a:r>
              <a:rPr lang="es-PE" sz="1600" dirty="0">
                <a:solidFill>
                  <a:schemeClr val="accent1"/>
                </a:solidFill>
                <a:latin typeface="Arial" panose="020B0604020202020204" pitchFamily="34" charset="0"/>
                <a:cs typeface="Arial" panose="020B0604020202020204" pitchFamily="34" charset="0"/>
              </a:rPr>
              <a:t> </a:t>
            </a:r>
            <a:endParaRPr lang="es-ES" sz="1600" dirty="0">
              <a:solidFill>
                <a:schemeClr val="accent1"/>
              </a:solidFill>
              <a:latin typeface="Arial" panose="020B0604020202020204" pitchFamily="34" charset="0"/>
              <a:cs typeface="Arial" panose="020B0604020202020204" pitchFamily="34" charset="0"/>
            </a:endParaRPr>
          </a:p>
          <a:p>
            <a:r>
              <a:rPr lang="es-PE" sz="1600" dirty="0">
                <a:solidFill>
                  <a:schemeClr val="accent1"/>
                </a:solidFill>
                <a:latin typeface="Arial" panose="020B0604020202020204" pitchFamily="34" charset="0"/>
                <a:cs typeface="Arial" panose="020B0604020202020204" pitchFamily="34" charset="0"/>
              </a:rPr>
              <a:t>La puntuación final de tronco es </a:t>
            </a:r>
            <a:r>
              <a:rPr lang="es-PE" sz="1600" b="1" dirty="0">
                <a:solidFill>
                  <a:schemeClr val="accent1"/>
                </a:solidFill>
                <a:latin typeface="Arial" panose="020B0604020202020204" pitchFamily="34" charset="0"/>
                <a:cs typeface="Arial" panose="020B0604020202020204" pitchFamily="34" charset="0"/>
              </a:rPr>
              <a:t>4 puntos</a:t>
            </a:r>
            <a:r>
              <a:rPr lang="es-ES" sz="1600" b="1" dirty="0">
                <a:solidFill>
                  <a:schemeClr val="accent1"/>
                </a:solidFill>
                <a:latin typeface="Arial" panose="020B0604020202020204" pitchFamily="34" charset="0"/>
                <a:cs typeface="Arial" panose="020B0604020202020204" pitchFamily="34" charset="0"/>
              </a:rPr>
              <a:t> </a:t>
            </a:r>
          </a:p>
        </p:txBody>
      </p:sp>
      <p:sp>
        <p:nvSpPr>
          <p:cNvPr id="24" name="object 42">
            <a:extLst>
              <a:ext uri="{FF2B5EF4-FFF2-40B4-BE49-F238E27FC236}">
                <a16:creationId xmlns:a16="http://schemas.microsoft.com/office/drawing/2014/main" id="{225C26FB-ACD8-3E0E-06CF-22DD807C901C}"/>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0" name="Imagen 19">
            <a:extLst>
              <a:ext uri="{FF2B5EF4-FFF2-40B4-BE49-F238E27FC236}">
                <a16:creationId xmlns:a16="http://schemas.microsoft.com/office/drawing/2014/main" id="{155D05FF-B908-94C1-F7AC-41815E1CB480}"/>
              </a:ext>
            </a:extLst>
          </p:cNvPr>
          <p:cNvPicPr>
            <a:picLocks noChangeAspect="1"/>
          </p:cNvPicPr>
          <p:nvPr/>
        </p:nvPicPr>
        <p:blipFill rotWithShape="1">
          <a:blip r:embed="rId3">
            <a:extLst>
              <a:ext uri="{28A0092B-C50C-407E-A947-70E740481C1C}">
                <a14:useLocalDpi xmlns:a14="http://schemas.microsoft.com/office/drawing/2010/main" val="0"/>
              </a:ext>
            </a:extLst>
          </a:blip>
          <a:srcRect l="23494"/>
          <a:stretch/>
        </p:blipFill>
        <p:spPr>
          <a:xfrm>
            <a:off x="428624" y="2491316"/>
            <a:ext cx="2380871" cy="2514653"/>
          </a:xfrm>
          <a:prstGeom prst="rect">
            <a:avLst/>
          </a:prstGeom>
          <a:ln>
            <a:solidFill>
              <a:schemeClr val="accent5"/>
            </a:solidFill>
          </a:ln>
        </p:spPr>
      </p:pic>
      <p:pic>
        <p:nvPicPr>
          <p:cNvPr id="18" name="Picture 23">
            <a:extLst>
              <a:ext uri="{FF2B5EF4-FFF2-40B4-BE49-F238E27FC236}">
                <a16:creationId xmlns:a16="http://schemas.microsoft.com/office/drawing/2014/main" id="{FB4F788B-8CE4-2C2C-E354-61045AC52663}"/>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E662AAD0-A64A-5E62-8718-A7CE8E6AC9AA}"/>
              </a:ext>
            </a:extLst>
          </p:cNvPr>
          <p:cNvPicPr>
            <a:picLocks noChangeAspect="1"/>
          </p:cNvPicPr>
          <p:nvPr/>
        </p:nvPicPr>
        <p:blipFill>
          <a:blip r:embed="rId5"/>
          <a:stretch>
            <a:fillRect/>
          </a:stretch>
        </p:blipFill>
        <p:spPr>
          <a:xfrm>
            <a:off x="231909" y="887633"/>
            <a:ext cx="7772400" cy="1217795"/>
          </a:xfrm>
          <a:prstGeom prst="rect">
            <a:avLst/>
          </a:prstGeom>
        </p:spPr>
      </p:pic>
      <p:sp>
        <p:nvSpPr>
          <p:cNvPr id="19" name="Llamada rectangular redondeada 18">
            <a:extLst>
              <a:ext uri="{FF2B5EF4-FFF2-40B4-BE49-F238E27FC236}">
                <a16:creationId xmlns:a16="http://schemas.microsoft.com/office/drawing/2014/main" id="{E7655AC8-4D23-A0AC-74F8-8F1D4A05978B}"/>
              </a:ext>
            </a:extLst>
          </p:cNvPr>
          <p:cNvSpPr/>
          <p:nvPr/>
        </p:nvSpPr>
        <p:spPr>
          <a:xfrm>
            <a:off x="4381274" y="2115972"/>
            <a:ext cx="2151508" cy="567521"/>
          </a:xfrm>
          <a:prstGeom prst="wedgeRoundRectCallout">
            <a:avLst>
              <a:gd name="adj1" fmla="val -18459"/>
              <a:gd name="adj2" fmla="val -67870"/>
              <a:gd name="adj3" fmla="val 16667"/>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s-ES" sz="1600" dirty="0">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1000"/>
              </a:spcAft>
            </a:pPr>
            <a:r>
              <a:rPr lang="es-ES" sz="1600" dirty="0">
                <a:latin typeface="Arial" panose="020B0604020202020204" pitchFamily="34" charset="0"/>
                <a:ea typeface="Calibri" panose="020F0502020204030204" pitchFamily="34" charset="0"/>
                <a:cs typeface="Arial" panose="020B0604020202020204" pitchFamily="34" charset="0"/>
              </a:rPr>
              <a:t>El tronco está entre  20° y 60º de flexión</a:t>
            </a:r>
            <a:endParaRPr lang="es-ES_tradnl" sz="1600" dirty="0">
              <a:latin typeface="Arial" panose="020B0604020202020204" pitchFamily="34" charset="0"/>
              <a:cs typeface="Arial" panose="020B0604020202020204" pitchFamily="34" charset="0"/>
            </a:endParaRPr>
          </a:p>
          <a:p>
            <a:pPr algn="ctr">
              <a:lnSpc>
                <a:spcPct val="115000"/>
              </a:lnSpc>
              <a:spcAft>
                <a:spcPts val="1000"/>
              </a:spcAft>
            </a:pP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822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39</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6" name="Rectángulo 25">
            <a:extLst>
              <a:ext uri="{FF2B5EF4-FFF2-40B4-BE49-F238E27FC236}">
                <a16:creationId xmlns:a16="http://schemas.microsoft.com/office/drawing/2014/main" id="{5FDDF949-3655-4F23-2A27-C738914C65E1}"/>
              </a:ext>
            </a:extLst>
          </p:cNvPr>
          <p:cNvSpPr/>
          <p:nvPr/>
        </p:nvSpPr>
        <p:spPr>
          <a:xfrm>
            <a:off x="3759200" y="3020702"/>
            <a:ext cx="5056414" cy="146924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nSpc>
                <a:spcPct val="115000"/>
              </a:lnSpc>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Como las rodillas de la pierna derecha esta flexionada más de 60° se le añade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2 puntos </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adicionales.</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marL="457200">
              <a:lnSpc>
                <a:spcPct val="115000"/>
              </a:lnSpc>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 piernas es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4 puntos</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27" name="object 42">
            <a:extLst>
              <a:ext uri="{FF2B5EF4-FFF2-40B4-BE49-F238E27FC236}">
                <a16:creationId xmlns:a16="http://schemas.microsoft.com/office/drawing/2014/main" id="{683E610E-3300-1672-E0C1-EBADE15E71B7}"/>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8" name="Imagen 27">
            <a:extLst>
              <a:ext uri="{FF2B5EF4-FFF2-40B4-BE49-F238E27FC236}">
                <a16:creationId xmlns:a16="http://schemas.microsoft.com/office/drawing/2014/main" id="{3DC796C0-AEA1-AC9A-7D95-EC59E1765D37}"/>
              </a:ext>
            </a:extLst>
          </p:cNvPr>
          <p:cNvPicPr>
            <a:picLocks noChangeAspect="1"/>
          </p:cNvPicPr>
          <p:nvPr/>
        </p:nvPicPr>
        <p:blipFill rotWithShape="1">
          <a:blip r:embed="rId3">
            <a:extLst>
              <a:ext uri="{28A0092B-C50C-407E-A947-70E740481C1C}">
                <a14:useLocalDpi xmlns:a14="http://schemas.microsoft.com/office/drawing/2010/main" val="0"/>
              </a:ext>
            </a:extLst>
          </a:blip>
          <a:srcRect l="23494"/>
          <a:stretch/>
        </p:blipFill>
        <p:spPr>
          <a:xfrm>
            <a:off x="773492" y="2370888"/>
            <a:ext cx="2380871" cy="2514653"/>
          </a:xfrm>
          <a:prstGeom prst="rect">
            <a:avLst/>
          </a:prstGeom>
          <a:ln>
            <a:solidFill>
              <a:schemeClr val="accent5"/>
            </a:solidFill>
          </a:ln>
        </p:spPr>
      </p:pic>
      <p:pic>
        <p:nvPicPr>
          <p:cNvPr id="18" name="Picture 23">
            <a:extLst>
              <a:ext uri="{FF2B5EF4-FFF2-40B4-BE49-F238E27FC236}">
                <a16:creationId xmlns:a16="http://schemas.microsoft.com/office/drawing/2014/main" id="{449FB300-B43F-D787-7C3D-165C6DE08A2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DCE25B5-A6DD-5933-7E82-7C16D8C0EC6B}"/>
              </a:ext>
            </a:extLst>
          </p:cNvPr>
          <p:cNvPicPr>
            <a:picLocks noChangeAspect="1"/>
          </p:cNvPicPr>
          <p:nvPr/>
        </p:nvPicPr>
        <p:blipFill>
          <a:blip r:embed="rId5"/>
          <a:stretch>
            <a:fillRect/>
          </a:stretch>
        </p:blipFill>
        <p:spPr>
          <a:xfrm>
            <a:off x="580425" y="792974"/>
            <a:ext cx="7772400" cy="1264023"/>
          </a:xfrm>
          <a:prstGeom prst="rect">
            <a:avLst/>
          </a:prstGeom>
        </p:spPr>
      </p:pic>
      <p:sp>
        <p:nvSpPr>
          <p:cNvPr id="25" name="Llamada rectangular redondeada 24">
            <a:extLst>
              <a:ext uri="{FF2B5EF4-FFF2-40B4-BE49-F238E27FC236}">
                <a16:creationId xmlns:a16="http://schemas.microsoft.com/office/drawing/2014/main" id="{511DC3EB-E5D3-2FAB-2B57-9364CBBF2A47}"/>
              </a:ext>
            </a:extLst>
          </p:cNvPr>
          <p:cNvSpPr/>
          <p:nvPr/>
        </p:nvSpPr>
        <p:spPr>
          <a:xfrm>
            <a:off x="5779511" y="2144575"/>
            <a:ext cx="2224798" cy="729577"/>
          </a:xfrm>
          <a:prstGeom prst="wedgeRoundRectCallout">
            <a:avLst>
              <a:gd name="adj1" fmla="val -19015"/>
              <a:gd name="adj2" fmla="val -78327"/>
              <a:gd name="adj3" fmla="val 16667"/>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PE" b="1" dirty="0">
                <a:ea typeface="Calibri" panose="020F0502020204030204" pitchFamily="34" charset="0"/>
                <a:cs typeface="Times New Roman" panose="02020603050405020304" pitchFamily="18" charset="0"/>
              </a:rPr>
              <a:t>Los pies no estan bien apoyados</a:t>
            </a:r>
            <a:r>
              <a:rPr lang="es-PE" b="1" dirty="0">
                <a:effectLst/>
                <a:ea typeface="Calibri" panose="020F0502020204030204" pitchFamily="34" charset="0"/>
                <a:cs typeface="Times New Roman" panose="02020603050405020304" pitchFamily="18" charset="0"/>
              </a:rPr>
              <a:t> </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31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5" cy="694977"/>
            <a:chOff x="185742" y="1287960"/>
            <a:chExt cx="8044528"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7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a:t>
            </a:fld>
            <a:endParaRPr sz="2000" dirty="0">
              <a:solidFill>
                <a:schemeClr val="accent1"/>
              </a:solidFill>
            </a:endParaRPr>
          </a:p>
        </p:txBody>
      </p:sp>
      <p:sp>
        <p:nvSpPr>
          <p:cNvPr id="119" name="object 42">
            <a:extLst>
              <a:ext uri="{FF2B5EF4-FFF2-40B4-BE49-F238E27FC236}">
                <a16:creationId xmlns:a16="http://schemas.microsoft.com/office/drawing/2014/main" id="{BFEE796E-6B30-3C44-9DE5-00BDA5F75CC4}"/>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INTRODUCCIÓN</a:t>
            </a:r>
            <a:endParaRPr lang="es-ES" sz="3200" b="1" dirty="0">
              <a:ln w="22225">
                <a:solidFill>
                  <a:schemeClr val="accent2"/>
                </a:solidFill>
                <a:prstDash val="solid"/>
              </a:ln>
              <a:solidFill>
                <a:schemeClr val="accent5"/>
              </a:solidFill>
              <a:latin typeface="Arial Narrow"/>
              <a:cs typeface="Arial Narrow"/>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2" name="Rectángulo redondeado 11">
            <a:extLst>
              <a:ext uri="{FF2B5EF4-FFF2-40B4-BE49-F238E27FC236}">
                <a16:creationId xmlns:a16="http://schemas.microsoft.com/office/drawing/2014/main" id="{C2185DFE-BB70-8287-2E94-9AFE4CBD2375}"/>
              </a:ext>
            </a:extLst>
          </p:cNvPr>
          <p:cNvSpPr/>
          <p:nvPr/>
        </p:nvSpPr>
        <p:spPr>
          <a:xfrm>
            <a:off x="165069" y="1093189"/>
            <a:ext cx="8562436" cy="1516499"/>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sz="1600" dirty="0">
                <a:solidFill>
                  <a:schemeClr val="accent1"/>
                </a:solidFill>
                <a:latin typeface="Arial" panose="020B0604020202020204" pitchFamily="34" charset="0"/>
                <a:cs typeface="Arial" panose="020B0604020202020204" pitchFamily="34" charset="0"/>
              </a:rPr>
              <a:t>Indicado para la evaluación de riesgo de </a:t>
            </a:r>
            <a:r>
              <a:rPr lang="es-ES" sz="1600" b="1" dirty="0">
                <a:solidFill>
                  <a:schemeClr val="accent1"/>
                </a:solidFill>
                <a:latin typeface="Arial" panose="020B0604020202020204" pitchFamily="34" charset="0"/>
                <a:cs typeface="Arial" panose="020B0604020202020204" pitchFamily="34" charset="0"/>
              </a:rPr>
              <a:t>lesiones</a:t>
            </a:r>
            <a:r>
              <a:rPr lang="es-ES" sz="1600" dirty="0">
                <a:solidFill>
                  <a:schemeClr val="accent1"/>
                </a:solidFill>
                <a:latin typeface="Arial" panose="020B0604020202020204" pitchFamily="34" charset="0"/>
                <a:cs typeface="Arial" panose="020B0604020202020204" pitchFamily="34" charset="0"/>
              </a:rPr>
              <a:t> </a:t>
            </a:r>
            <a:r>
              <a:rPr lang="es-ES" sz="1600" b="1" dirty="0">
                <a:solidFill>
                  <a:schemeClr val="accent1"/>
                </a:solidFill>
                <a:latin typeface="Arial" panose="020B0604020202020204" pitchFamily="34" charset="0"/>
                <a:cs typeface="Arial" panose="020B0604020202020204" pitchFamily="34" charset="0"/>
              </a:rPr>
              <a:t>musculo-esqueléticas relacionadas con las posturas por sobreesfuerzo imprescindibles adoptadas durante el desarrollo de una tarea.</a:t>
            </a:r>
          </a:p>
          <a:p>
            <a:pPr algn="just">
              <a:buClr>
                <a:schemeClr val="accent6">
                  <a:lumMod val="75000"/>
                </a:schemeClr>
              </a:buClr>
            </a:pPr>
            <a:endParaRPr lang="es-ES" sz="800" dirty="0">
              <a:solidFill>
                <a:schemeClr val="accent1"/>
              </a:solidFill>
              <a:latin typeface="Arial" panose="020B0604020202020204" pitchFamily="34" charset="0"/>
              <a:cs typeface="Arial" panose="020B0604020202020204" pitchFamily="34" charset="0"/>
            </a:endParaRPr>
          </a:p>
          <a:p>
            <a:pPr marL="285750" indent="-285750" algn="just">
              <a:buClr>
                <a:schemeClr val="accent6">
                  <a:lumMod val="75000"/>
                </a:schemeClr>
              </a:buClr>
              <a:buFont typeface="Wingdings" pitchFamily="2" charset="2"/>
              <a:buChar char="q"/>
            </a:pPr>
            <a:r>
              <a:rPr lang="es-ES" sz="1600" dirty="0">
                <a:solidFill>
                  <a:schemeClr val="accent1"/>
                </a:solidFill>
                <a:latin typeface="Arial" panose="020B0604020202020204" pitchFamily="34" charset="0"/>
                <a:cs typeface="Arial" panose="020B0604020202020204" pitchFamily="34" charset="0"/>
              </a:rPr>
              <a:t>Guarda una gran similitud con el método </a:t>
            </a:r>
            <a:r>
              <a:rPr lang="es-ES" sz="1600" b="1" dirty="0">
                <a:solidFill>
                  <a:schemeClr val="accent6">
                    <a:lumMod val="50000"/>
                  </a:schemeClr>
                </a:solidFill>
                <a:latin typeface="Arial" panose="020B0604020202020204" pitchFamily="34" charset="0"/>
                <a:cs typeface="Arial" panose="020B0604020202020204" pitchFamily="34" charset="0"/>
              </a:rPr>
              <a:t>RULA</a:t>
            </a:r>
            <a:r>
              <a:rPr lang="es-ES" sz="1600" dirty="0">
                <a:solidFill>
                  <a:schemeClr val="accent1"/>
                </a:solidFill>
                <a:latin typeface="Arial" panose="020B0604020202020204" pitchFamily="34" charset="0"/>
                <a:cs typeface="Arial" panose="020B0604020202020204" pitchFamily="34" charset="0"/>
              </a:rPr>
              <a:t> (Evaluación rápida de miembros superiores). </a:t>
            </a:r>
          </a:p>
        </p:txBody>
      </p:sp>
      <p:sp>
        <p:nvSpPr>
          <p:cNvPr id="25" name="Rectángulo redondeado 24">
            <a:extLst>
              <a:ext uri="{FF2B5EF4-FFF2-40B4-BE49-F238E27FC236}">
                <a16:creationId xmlns:a16="http://schemas.microsoft.com/office/drawing/2014/main" id="{E2FAD429-75F0-A2B4-A566-3B08806E84D8}"/>
              </a:ext>
            </a:extLst>
          </p:cNvPr>
          <p:cNvSpPr/>
          <p:nvPr/>
        </p:nvSpPr>
        <p:spPr>
          <a:xfrm>
            <a:off x="196449" y="2728470"/>
            <a:ext cx="8546480" cy="1660245"/>
          </a:xfrm>
          <a:prstGeom prst="roundRect">
            <a:avLst/>
          </a:prstGeom>
          <a:solidFill>
            <a:srgbClr val="80F2D1">
              <a:alpha val="40784"/>
            </a:srgbClr>
          </a:solidFill>
          <a:ln w="12700" cap="flat" cmpd="sng" algn="ctr">
            <a:solidFill>
              <a:srgbClr val="4472C4"/>
            </a:solidFill>
            <a:prstDash val="solid"/>
            <a:miter lim="800000"/>
          </a:ln>
          <a:effectLst/>
        </p:spPr>
        <p:txBody>
          <a:bodyPr rtlCol="0" anchor="ctr"/>
          <a:lstStyle/>
          <a:p>
            <a:pPr marL="285750" indent="-285750" algn="just">
              <a:buClr>
                <a:schemeClr val="accent6">
                  <a:lumMod val="75000"/>
                </a:schemeClr>
              </a:buClr>
              <a:buFont typeface="Wingdings" pitchFamily="2" charset="2"/>
              <a:buChar char="q"/>
            </a:pPr>
            <a:r>
              <a:rPr lang="es-ES" sz="1600" dirty="0">
                <a:solidFill>
                  <a:schemeClr val="accent1"/>
                </a:solidFill>
                <a:latin typeface="Arial" panose="020B0604020202020204" pitchFamily="34" charset="0"/>
                <a:cs typeface="Arial" panose="020B0604020202020204" pitchFamily="34" charset="0"/>
              </a:rPr>
              <a:t>Analiza los factores:</a:t>
            </a:r>
          </a:p>
          <a:p>
            <a:pPr marL="800100" lvl="1" indent="-342900" algn="just">
              <a:buClr>
                <a:schemeClr val="accent6">
                  <a:lumMod val="75000"/>
                </a:schemeClr>
              </a:buClr>
              <a:buFont typeface="+mj-lt"/>
              <a:buAutoNum type="arabicPeriod"/>
            </a:pPr>
            <a:r>
              <a:rPr lang="es-ES" sz="1600" b="1" dirty="0">
                <a:solidFill>
                  <a:schemeClr val="accent1"/>
                </a:solidFill>
                <a:latin typeface="Arial" panose="020B0604020202020204" pitchFamily="34" charset="0"/>
                <a:cs typeface="Arial" panose="020B0604020202020204" pitchFamily="34" charset="0"/>
              </a:rPr>
              <a:t> </a:t>
            </a:r>
            <a:r>
              <a:rPr lang="es-ES" sz="1600" dirty="0">
                <a:solidFill>
                  <a:schemeClr val="accent1"/>
                </a:solidFill>
                <a:latin typeface="Arial" panose="020B0604020202020204" pitchFamily="34" charset="0"/>
                <a:cs typeface="Arial" panose="020B0604020202020204" pitchFamily="34" charset="0"/>
              </a:rPr>
              <a:t>F</a:t>
            </a:r>
            <a:r>
              <a:rPr lang="es-ES" sz="1600" dirty="0">
                <a:solidFill>
                  <a:schemeClr val="accent1"/>
                </a:solidFill>
              </a:rPr>
              <a:t>actores posturales dinámicos y estáticos de los </a:t>
            </a:r>
            <a:r>
              <a:rPr lang="es-ES" sz="1600" b="1" dirty="0">
                <a:solidFill>
                  <a:schemeClr val="accent1"/>
                </a:solidFill>
              </a:rPr>
              <a:t>miembros superiores</a:t>
            </a:r>
            <a:r>
              <a:rPr lang="es-ES" sz="1600" dirty="0">
                <a:solidFill>
                  <a:schemeClr val="accent1"/>
                </a:solidFill>
              </a:rPr>
              <a:t>,</a:t>
            </a:r>
            <a:r>
              <a:rPr lang="es-ES" sz="1600" b="1" dirty="0">
                <a:solidFill>
                  <a:schemeClr val="accent1"/>
                </a:solidFill>
              </a:rPr>
              <a:t> la columna</a:t>
            </a:r>
            <a:r>
              <a:rPr lang="es-ES" sz="1600" dirty="0">
                <a:solidFill>
                  <a:schemeClr val="accent1"/>
                </a:solidFill>
              </a:rPr>
              <a:t> y la </a:t>
            </a:r>
            <a:r>
              <a:rPr lang="es-ES" sz="1600" b="1" dirty="0">
                <a:solidFill>
                  <a:schemeClr val="accent1"/>
                </a:solidFill>
              </a:rPr>
              <a:t>posición de las piernas</a:t>
            </a:r>
            <a:r>
              <a:rPr lang="es-ES" sz="1600" b="1" dirty="0">
                <a:solidFill>
                  <a:schemeClr val="accent1"/>
                </a:solidFill>
                <a:latin typeface="Arial" panose="020B0604020202020204" pitchFamily="34" charset="0"/>
                <a:cs typeface="Arial" panose="020B0604020202020204" pitchFamily="34" charset="0"/>
              </a:rPr>
              <a:t>.</a:t>
            </a:r>
          </a:p>
          <a:p>
            <a:pPr marL="800100" lvl="1" indent="-342900" algn="just">
              <a:buClr>
                <a:schemeClr val="accent6">
                  <a:lumMod val="75000"/>
                </a:schemeClr>
              </a:buClr>
              <a:buFont typeface="+mj-lt"/>
              <a:buAutoNum type="arabicPeriod"/>
            </a:pPr>
            <a:r>
              <a:rPr lang="es-ES" sz="1600" b="1" dirty="0">
                <a:solidFill>
                  <a:schemeClr val="accent1"/>
                </a:solidFill>
                <a:latin typeface="Arial" panose="020B0604020202020204" pitchFamily="34" charset="0"/>
                <a:cs typeface="Arial" panose="020B0604020202020204" pitchFamily="34" charset="0"/>
              </a:rPr>
              <a:t> La interacción persona-carga. </a:t>
            </a:r>
            <a:r>
              <a:rPr lang="es-ES" sz="1600" dirty="0">
                <a:solidFill>
                  <a:schemeClr val="accent1"/>
                </a:solidFill>
                <a:latin typeface="Arial" panose="020B0604020202020204" pitchFamily="34" charset="0"/>
                <a:cs typeface="Arial" panose="020B0604020202020204" pitchFamily="34" charset="0"/>
              </a:rPr>
              <a:t>(O la fuerza manejada)</a:t>
            </a:r>
          </a:p>
          <a:p>
            <a:pPr marL="800100" lvl="1" indent="-342900" algn="just">
              <a:buClr>
                <a:schemeClr val="accent6">
                  <a:lumMod val="75000"/>
                </a:schemeClr>
              </a:buClr>
              <a:buFont typeface="+mj-lt"/>
              <a:buAutoNum type="arabicPeriod"/>
            </a:pPr>
            <a:r>
              <a:rPr lang="es-ES" sz="1600" b="1" dirty="0">
                <a:solidFill>
                  <a:schemeClr val="accent1"/>
                </a:solidFill>
                <a:latin typeface="Arial" panose="020B0604020202020204" pitchFamily="34" charset="0"/>
                <a:cs typeface="Arial" panose="020B0604020202020204" pitchFamily="34" charset="0"/>
              </a:rPr>
              <a:t>”La gravedad asistida" para el mantenimiento de la postura de las extremidades superiores.</a:t>
            </a:r>
          </a:p>
        </p:txBody>
      </p:sp>
      <p:sp>
        <p:nvSpPr>
          <p:cNvPr id="2" name="Rectángulo 1">
            <a:extLst>
              <a:ext uri="{FF2B5EF4-FFF2-40B4-BE49-F238E27FC236}">
                <a16:creationId xmlns:a16="http://schemas.microsoft.com/office/drawing/2014/main" id="{FF4723B6-AB49-23F6-E2FD-1AA8D216F14A}"/>
              </a:ext>
            </a:extLst>
          </p:cNvPr>
          <p:cNvSpPr/>
          <p:nvPr/>
        </p:nvSpPr>
        <p:spPr>
          <a:xfrm>
            <a:off x="195597" y="712711"/>
            <a:ext cx="8531908" cy="338554"/>
          </a:xfrm>
          <a:prstGeom prst="rect">
            <a:avLst/>
          </a:prstGeom>
        </p:spPr>
        <p:txBody>
          <a:bodyPr wrap="square">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RAPID ENTIRE BODY ASSESSMENT (Valoración Rápida del Cuerpo Completo).</a:t>
            </a:r>
          </a:p>
        </p:txBody>
      </p:sp>
      <p:sp>
        <p:nvSpPr>
          <p:cNvPr id="18" name="object 6">
            <a:extLst>
              <a:ext uri="{FF2B5EF4-FFF2-40B4-BE49-F238E27FC236}">
                <a16:creationId xmlns:a16="http://schemas.microsoft.com/office/drawing/2014/main" id="{53E0A44E-E284-DD0B-159D-24D5E4C84E78}"/>
              </a:ext>
            </a:extLst>
          </p:cNvPr>
          <p:cNvSpPr txBox="1"/>
          <p:nvPr/>
        </p:nvSpPr>
        <p:spPr>
          <a:xfrm>
            <a:off x="211021" y="4388715"/>
            <a:ext cx="8314225" cy="558309"/>
          </a:xfrm>
          <a:prstGeom prst="roundRect">
            <a:avLst/>
          </a:prstGeom>
          <a:solidFill>
            <a:schemeClr val="accent5">
              <a:lumMod val="60000"/>
              <a:lumOff val="40000"/>
            </a:schemeClr>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12065" rIns="0" bIns="0" rtlCol="0">
            <a:spAutoFit/>
          </a:bodyPr>
          <a:lstStyle/>
          <a:p>
            <a:pPr marL="139700" marR="161925" indent="131763">
              <a:spcBef>
                <a:spcPts val="820"/>
              </a:spcBef>
            </a:pPr>
            <a:r>
              <a:rPr lang="es-ES" sz="1600" i="1" dirty="0">
                <a:solidFill>
                  <a:srgbClr val="C00000"/>
                </a:solidFill>
                <a:latin typeface="Arial" panose="020B0604020202020204" pitchFamily="34" charset="0"/>
                <a:cs typeface="Arial" panose="020B0604020202020204" pitchFamily="34" charset="0"/>
              </a:rPr>
              <a:t>Por ejemplo</a:t>
            </a:r>
            <a:r>
              <a:rPr lang="es-ES" sz="1600" i="1" dirty="0">
                <a:solidFill>
                  <a:schemeClr val="accent1"/>
                </a:solidFill>
                <a:latin typeface="Arial" panose="020B0604020202020204" pitchFamily="34" charset="0"/>
                <a:cs typeface="Arial" panose="020B0604020202020204" pitchFamily="34" charset="0"/>
              </a:rPr>
              <a:t>, es más costoso mantener el brazo levantado que tenerlo hacia abajo aunque la postura esté forzada</a:t>
            </a:r>
            <a:endParaRPr lang="es-ES" sz="1600" i="1" dirty="0">
              <a:solidFill>
                <a:schemeClr val="accent1"/>
              </a:solidFill>
              <a:cs typeface="Arial"/>
            </a:endParaRPr>
          </a:p>
        </p:txBody>
      </p:sp>
      <p:sp>
        <p:nvSpPr>
          <p:cNvPr id="3" name="CuadroTexto 2">
            <a:extLst>
              <a:ext uri="{FF2B5EF4-FFF2-40B4-BE49-F238E27FC236}">
                <a16:creationId xmlns:a16="http://schemas.microsoft.com/office/drawing/2014/main" id="{29D2B691-6A41-B077-E9C3-55854DBEDF3A}"/>
              </a:ext>
            </a:extLst>
          </p:cNvPr>
          <p:cNvSpPr txBox="1"/>
          <p:nvPr/>
        </p:nvSpPr>
        <p:spPr>
          <a:xfrm>
            <a:off x="7996961" y="722866"/>
            <a:ext cx="891591" cy="307777"/>
          </a:xfrm>
          <a:prstGeom prst="rect">
            <a:avLst/>
          </a:prstGeom>
          <a:noFill/>
          <a:ln>
            <a:solidFill>
              <a:schemeClr val="accent1"/>
            </a:solidFill>
          </a:ln>
        </p:spPr>
        <p:txBody>
          <a:bodyPr wrap="none" rtlCol="0">
            <a:spAutoFit/>
          </a:bodyPr>
          <a:lstStyle/>
          <a:p>
            <a:r>
              <a:rPr lang="es-ES_tradnl" dirty="0">
                <a:solidFill>
                  <a:schemeClr val="accent1"/>
                </a:solidFill>
              </a:rPr>
              <a:t>NTP 601</a:t>
            </a:r>
          </a:p>
        </p:txBody>
      </p:sp>
      <p:pic>
        <p:nvPicPr>
          <p:cNvPr id="23" name="Picture 23">
            <a:extLst>
              <a:ext uri="{FF2B5EF4-FFF2-40B4-BE49-F238E27FC236}">
                <a16:creationId xmlns:a16="http://schemas.microsoft.com/office/drawing/2014/main" id="{384E88F1-AB8A-FA91-7BC2-AD659602908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86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 grpId="0"/>
      <p:bldP spid="18"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40</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9" name="object 42">
            <a:extLst>
              <a:ext uri="{FF2B5EF4-FFF2-40B4-BE49-F238E27FC236}">
                <a16:creationId xmlns:a16="http://schemas.microsoft.com/office/drawing/2014/main" id="{CB76D424-718F-B65B-49A5-010AC9FD9C31}"/>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18" name="Imagen 17">
            <a:extLst>
              <a:ext uri="{FF2B5EF4-FFF2-40B4-BE49-F238E27FC236}">
                <a16:creationId xmlns:a16="http://schemas.microsoft.com/office/drawing/2014/main" id="{2216DA36-361C-01CE-FEF4-5494AAD4729F}"/>
              </a:ext>
            </a:extLst>
          </p:cNvPr>
          <p:cNvPicPr>
            <a:picLocks noChangeAspect="1"/>
          </p:cNvPicPr>
          <p:nvPr/>
        </p:nvPicPr>
        <p:blipFill rotWithShape="1">
          <a:blip r:embed="rId3">
            <a:extLst>
              <a:ext uri="{28A0092B-C50C-407E-A947-70E740481C1C}">
                <a14:useLocalDpi xmlns:a14="http://schemas.microsoft.com/office/drawing/2010/main" val="0"/>
              </a:ext>
            </a:extLst>
          </a:blip>
          <a:srcRect l="24949"/>
          <a:stretch/>
        </p:blipFill>
        <p:spPr>
          <a:xfrm>
            <a:off x="512322" y="2571750"/>
            <a:ext cx="2520987" cy="2514653"/>
          </a:xfrm>
          <a:prstGeom prst="rect">
            <a:avLst/>
          </a:prstGeom>
          <a:ln>
            <a:solidFill>
              <a:schemeClr val="accent5"/>
            </a:solidFill>
          </a:ln>
        </p:spPr>
      </p:pic>
      <p:sp>
        <p:nvSpPr>
          <p:cNvPr id="2" name="Rectángulo 1">
            <a:extLst>
              <a:ext uri="{FF2B5EF4-FFF2-40B4-BE49-F238E27FC236}">
                <a16:creationId xmlns:a16="http://schemas.microsoft.com/office/drawing/2014/main" id="{0F564960-5B81-DDD2-679F-4A4436EA3F34}"/>
              </a:ext>
            </a:extLst>
          </p:cNvPr>
          <p:cNvSpPr/>
          <p:nvPr/>
        </p:nvSpPr>
        <p:spPr>
          <a:xfrm>
            <a:off x="3826941" y="3500166"/>
            <a:ext cx="4572000" cy="861774"/>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rPr>
              <a:t>El brazo se encuentra a la altura del hombro (flexión de hombro mas 90°)= 4 y está separado del cuerpo + 1 en total son </a:t>
            </a:r>
            <a:r>
              <a:rPr lang="es-ES" sz="1800" b="1" dirty="0">
                <a:solidFill>
                  <a:schemeClr val="accent1"/>
                </a:solidFill>
                <a:latin typeface="Arial" panose="020B0604020202020204" pitchFamily="34" charset="0"/>
                <a:ea typeface="Calibri" panose="020F0502020204030204" pitchFamily="34" charset="0"/>
                <a:cs typeface="Arial" panose="020B0604020202020204" pitchFamily="34" charset="0"/>
              </a:rPr>
              <a:t>5.</a:t>
            </a:r>
          </a:p>
        </p:txBody>
      </p:sp>
      <p:pic>
        <p:nvPicPr>
          <p:cNvPr id="20" name="Picture 23">
            <a:extLst>
              <a:ext uri="{FF2B5EF4-FFF2-40B4-BE49-F238E27FC236}">
                <a16:creationId xmlns:a16="http://schemas.microsoft.com/office/drawing/2014/main" id="{E6181462-7E9A-B504-22E2-A47C21A305B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1F4AAF0-A2BC-62FE-AB86-61BFEE6CF17F}"/>
              </a:ext>
            </a:extLst>
          </p:cNvPr>
          <p:cNvPicPr>
            <a:picLocks noChangeAspect="1"/>
          </p:cNvPicPr>
          <p:nvPr/>
        </p:nvPicPr>
        <p:blipFill>
          <a:blip r:embed="rId5"/>
          <a:stretch>
            <a:fillRect/>
          </a:stretch>
        </p:blipFill>
        <p:spPr>
          <a:xfrm>
            <a:off x="685800" y="789967"/>
            <a:ext cx="7772400" cy="1497760"/>
          </a:xfrm>
          <a:prstGeom prst="rect">
            <a:avLst/>
          </a:prstGeom>
        </p:spPr>
      </p:pic>
      <p:sp>
        <p:nvSpPr>
          <p:cNvPr id="15" name="Llamada rectangular redondeada 14">
            <a:extLst>
              <a:ext uri="{FF2B5EF4-FFF2-40B4-BE49-F238E27FC236}">
                <a16:creationId xmlns:a16="http://schemas.microsoft.com/office/drawing/2014/main" id="{3D647D79-359C-E300-8411-00F6065A3E7C}"/>
              </a:ext>
            </a:extLst>
          </p:cNvPr>
          <p:cNvSpPr/>
          <p:nvPr/>
        </p:nvSpPr>
        <p:spPr>
          <a:xfrm>
            <a:off x="6820537" y="2425007"/>
            <a:ext cx="2155226" cy="800599"/>
          </a:xfrm>
          <a:prstGeom prst="wedgeRoundRectCallout">
            <a:avLst>
              <a:gd name="adj1" fmla="val -20833"/>
              <a:gd name="adj2" fmla="val -76548"/>
              <a:gd name="adj3" fmla="val 16667"/>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solidFill>
                  <a:schemeClr val="accent2"/>
                </a:solidFill>
                <a:effectLst/>
                <a:ea typeface="Calibri" panose="020F0502020204030204" pitchFamily="34" charset="0"/>
                <a:cs typeface="Times New Roman" panose="02020603050405020304" pitchFamily="18" charset="0"/>
              </a:rPr>
              <a:t>El brazo presenta un ángulo de flexión </a:t>
            </a:r>
            <a:r>
              <a:rPr lang="es-ES" b="1" dirty="0">
                <a:solidFill>
                  <a:schemeClr val="accent2"/>
                </a:solidFill>
                <a:ea typeface="Calibri" panose="020F0502020204030204" pitchFamily="34" charset="0"/>
                <a:cs typeface="Times New Roman" panose="02020603050405020304" pitchFamily="18" charset="0"/>
              </a:rPr>
              <a:t>de </a:t>
            </a:r>
            <a:r>
              <a:rPr lang="es-ES" b="1" dirty="0">
                <a:solidFill>
                  <a:schemeClr val="accent2"/>
                </a:solidFill>
                <a:latin typeface="Arial" panose="020B0604020202020204" pitchFamily="34" charset="0"/>
                <a:ea typeface="Calibri" panose="020F0502020204030204" pitchFamily="34" charset="0"/>
                <a:cs typeface="Arial" panose="020B0604020202020204" pitchFamily="34" charset="0"/>
              </a:rPr>
              <a:t>90</a:t>
            </a:r>
            <a:r>
              <a:rPr lang="es-ES" b="1" dirty="0">
                <a:solidFill>
                  <a:schemeClr val="accent1"/>
                </a:solidFill>
                <a:latin typeface="Arial" panose="020B0604020202020204" pitchFamily="34" charset="0"/>
                <a:ea typeface="Calibri" panose="020F0502020204030204" pitchFamily="34" charset="0"/>
                <a:cs typeface="Arial" panose="020B0604020202020204" pitchFamily="34" charset="0"/>
              </a:rPr>
              <a:t>° </a:t>
            </a:r>
            <a:endParaRPr lang="es-ES"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44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41</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6" name="Rectángulo 15">
            <a:extLst>
              <a:ext uri="{FF2B5EF4-FFF2-40B4-BE49-F238E27FC236}">
                <a16:creationId xmlns:a16="http://schemas.microsoft.com/office/drawing/2014/main" id="{AC1E3168-3613-A0BF-C7E0-027C25F630DA}"/>
              </a:ext>
            </a:extLst>
          </p:cNvPr>
          <p:cNvSpPr/>
          <p:nvPr/>
        </p:nvSpPr>
        <p:spPr>
          <a:xfrm>
            <a:off x="3401829" y="2925771"/>
            <a:ext cx="5486400" cy="148399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El  codo o antebrazo se encuentra flexionado con un ángulo de &gt; </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100°</a:t>
            </a:r>
            <a:r>
              <a:rPr lang="es-ES" sz="1600" dirty="0">
                <a:latin typeface="Calibri" panose="020F0502020204030204" pitchFamily="34" charset="0"/>
                <a:ea typeface="Calibri" panose="020F0502020204030204" pitchFamily="34" charset="0"/>
                <a:cs typeface="Times New Roman" panose="02020603050405020304" pitchFamily="18" charset="0"/>
              </a:rPr>
              <a:t>,</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con respecto al tronco el cual tiene una puntuación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2 puntos.</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marL="457200">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lvl="0">
              <a:lnSpc>
                <a:spcPct val="115000"/>
              </a:lnSpc>
              <a:spcAft>
                <a:spcPts val="10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del antebrazo es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2 punto.</a:t>
            </a:r>
            <a:endParaRPr lang="es-ES" sz="16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18" name="object 42">
            <a:extLst>
              <a:ext uri="{FF2B5EF4-FFF2-40B4-BE49-F238E27FC236}">
                <a16:creationId xmlns:a16="http://schemas.microsoft.com/office/drawing/2014/main" id="{D4751489-78AD-DC5F-58E4-380EBF16D583}"/>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 </a:t>
            </a:r>
            <a:endParaRPr lang="es-ES" sz="3200" b="1" dirty="0">
              <a:ln w="22225">
                <a:solidFill>
                  <a:schemeClr val="accent2"/>
                </a:solidFill>
                <a:prstDash val="solid"/>
              </a:ln>
              <a:solidFill>
                <a:schemeClr val="accent5"/>
              </a:solidFill>
              <a:latin typeface="Arial Narrow"/>
              <a:cs typeface="Arial Narrow"/>
            </a:endParaRPr>
          </a:p>
        </p:txBody>
      </p:sp>
      <p:pic>
        <p:nvPicPr>
          <p:cNvPr id="19" name="Imagen 18">
            <a:extLst>
              <a:ext uri="{FF2B5EF4-FFF2-40B4-BE49-F238E27FC236}">
                <a16:creationId xmlns:a16="http://schemas.microsoft.com/office/drawing/2014/main" id="{03BD3D93-BF14-05E8-0B57-40947BA2B007}"/>
              </a:ext>
            </a:extLst>
          </p:cNvPr>
          <p:cNvPicPr>
            <a:picLocks noChangeAspect="1"/>
          </p:cNvPicPr>
          <p:nvPr/>
        </p:nvPicPr>
        <p:blipFill rotWithShape="1">
          <a:blip r:embed="rId3">
            <a:extLst>
              <a:ext uri="{28A0092B-C50C-407E-A947-70E740481C1C}">
                <a14:useLocalDpi xmlns:a14="http://schemas.microsoft.com/office/drawing/2010/main" val="0"/>
              </a:ext>
            </a:extLst>
          </a:blip>
          <a:srcRect l="26472"/>
          <a:stretch/>
        </p:blipFill>
        <p:spPr>
          <a:xfrm>
            <a:off x="382066" y="2437447"/>
            <a:ext cx="2288210" cy="2514653"/>
          </a:xfrm>
          <a:prstGeom prst="rect">
            <a:avLst/>
          </a:prstGeom>
          <a:ln>
            <a:solidFill>
              <a:schemeClr val="accent5"/>
            </a:solidFill>
          </a:ln>
        </p:spPr>
      </p:pic>
      <p:pic>
        <p:nvPicPr>
          <p:cNvPr id="20" name="Picture 23">
            <a:extLst>
              <a:ext uri="{FF2B5EF4-FFF2-40B4-BE49-F238E27FC236}">
                <a16:creationId xmlns:a16="http://schemas.microsoft.com/office/drawing/2014/main" id="{C25D2C30-B4CD-2F42-F1D3-EEA495E25D3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F95C3DF6-6330-6754-9B44-71E092753F7E}"/>
              </a:ext>
            </a:extLst>
          </p:cNvPr>
          <p:cNvPicPr>
            <a:picLocks noChangeAspect="1"/>
          </p:cNvPicPr>
          <p:nvPr/>
        </p:nvPicPr>
        <p:blipFill>
          <a:blip r:embed="rId5"/>
          <a:stretch>
            <a:fillRect/>
          </a:stretch>
        </p:blipFill>
        <p:spPr>
          <a:xfrm>
            <a:off x="428624" y="810283"/>
            <a:ext cx="7772400" cy="1223023"/>
          </a:xfrm>
          <a:prstGeom prst="rect">
            <a:avLst/>
          </a:prstGeom>
        </p:spPr>
      </p:pic>
      <p:sp>
        <p:nvSpPr>
          <p:cNvPr id="15" name="Llamada rectangular redondeada 14">
            <a:extLst>
              <a:ext uri="{FF2B5EF4-FFF2-40B4-BE49-F238E27FC236}">
                <a16:creationId xmlns:a16="http://schemas.microsoft.com/office/drawing/2014/main" id="{CFA2A19B-DF16-D444-15DB-DE918CD30995}"/>
              </a:ext>
            </a:extLst>
          </p:cNvPr>
          <p:cNvSpPr/>
          <p:nvPr/>
        </p:nvSpPr>
        <p:spPr>
          <a:xfrm>
            <a:off x="6278596" y="2081693"/>
            <a:ext cx="2288210" cy="771526"/>
          </a:xfrm>
          <a:prstGeom prst="wedgeRoundRectCallout">
            <a:avLst>
              <a:gd name="adj1" fmla="val 9646"/>
              <a:gd name="adj2" fmla="val -74870"/>
              <a:gd name="adj3" fmla="val 16667"/>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effectLst/>
                <a:ea typeface="Calibri" panose="020F0502020204030204" pitchFamily="34" charset="0"/>
                <a:cs typeface="Times New Roman" panose="02020603050405020304" pitchFamily="18" charset="0"/>
              </a:rPr>
              <a:t>El antebrazo presenta un ángulo de flexión </a:t>
            </a:r>
            <a:r>
              <a:rPr lang="es-ES" b="1" dirty="0">
                <a:ea typeface="Calibri" panose="020F0502020204030204" pitchFamily="34" charset="0"/>
                <a:cs typeface="Times New Roman" panose="02020603050405020304" pitchFamily="18" charset="0"/>
              </a:rPr>
              <a:t>de &gt;</a:t>
            </a:r>
            <a:r>
              <a:rPr lang="es-ES" b="1" dirty="0">
                <a:effectLst/>
                <a:ea typeface="Calibri" panose="020F0502020204030204" pitchFamily="34" charset="0"/>
                <a:cs typeface="Times New Roman" panose="02020603050405020304" pitchFamily="18" charset="0"/>
              </a:rPr>
              <a:t>100</a:t>
            </a:r>
            <a:r>
              <a:rPr lang="es-PE" b="1" dirty="0">
                <a:effectLst/>
                <a:ea typeface="Calibri" panose="020F0502020204030204" pitchFamily="34" charset="0"/>
                <a:cs typeface="Times New Roman" panose="02020603050405020304" pitchFamily="18" charset="0"/>
              </a:rPr>
              <a:t>°</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4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42</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pic>
        <p:nvPicPr>
          <p:cNvPr id="14" name="Imagen 13">
            <a:extLst>
              <a:ext uri="{FF2B5EF4-FFF2-40B4-BE49-F238E27FC236}">
                <a16:creationId xmlns:a16="http://schemas.microsoft.com/office/drawing/2014/main" id="{1D033C3E-3DBC-374B-7989-B8795D5A53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32953" y="2030734"/>
            <a:ext cx="2124075" cy="1019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ángulo 15">
            <a:extLst>
              <a:ext uri="{FF2B5EF4-FFF2-40B4-BE49-F238E27FC236}">
                <a16:creationId xmlns:a16="http://schemas.microsoft.com/office/drawing/2014/main" id="{87575388-141D-DD6F-384A-FAC56B2767EF}"/>
              </a:ext>
            </a:extLst>
          </p:cNvPr>
          <p:cNvSpPr/>
          <p:nvPr/>
        </p:nvSpPr>
        <p:spPr>
          <a:xfrm>
            <a:off x="3489719" y="3184950"/>
            <a:ext cx="5027102" cy="176715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gn="just">
              <a:lnSpc>
                <a:spcPct val="115000"/>
              </a:lnSpc>
            </a:pPr>
            <a:r>
              <a:rPr lang="es-PE" sz="1600" kern="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La muñeca se encuentra extendida con un ángulo mayor a los 15</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 la cual tiene una puntuación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de 2 puntos.</a:t>
            </a:r>
          </a:p>
          <a:p>
            <a:pPr lvl="0" algn="just">
              <a:lnSpc>
                <a:spcPct val="115000"/>
              </a:lnSpc>
            </a:pP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Estimamos que hay una cierta desviación hacia el antebrazo</a:t>
            </a:r>
          </a:p>
          <a:p>
            <a:pPr lvl="0">
              <a:lnSpc>
                <a:spcPct val="115000"/>
              </a:lnSpc>
              <a:spcAft>
                <a:spcPts val="1000"/>
              </a:spcAft>
            </a:pP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La puntuación final de la muñeca es de </a:t>
            </a:r>
            <a:r>
              <a:rPr lang="es-PE" sz="1600" b="1" dirty="0">
                <a:solidFill>
                  <a:schemeClr val="accent1"/>
                </a:solidFill>
                <a:latin typeface="Arial" panose="020B0604020202020204" pitchFamily="34" charset="0"/>
                <a:ea typeface="Calibri" panose="020F0502020204030204" pitchFamily="34" charset="0"/>
                <a:cs typeface="Arial" panose="020B0604020202020204" pitchFamily="34" charset="0"/>
              </a:rPr>
              <a:t>3 puntos</a:t>
            </a:r>
            <a:r>
              <a:rPr lang="es-PE" sz="1600" dirty="0">
                <a:solidFill>
                  <a:schemeClr val="accent1"/>
                </a:solidFill>
                <a:latin typeface="Arial" panose="020B0604020202020204" pitchFamily="34" charset="0"/>
                <a:ea typeface="Calibri" panose="020F0502020204030204" pitchFamily="34" charset="0"/>
                <a:cs typeface="Arial" panose="020B0604020202020204" pitchFamily="34" charset="0"/>
              </a:rPr>
              <a:t>.</a:t>
            </a:r>
            <a:endParaRPr lang="es-ES" sz="1600" dirty="0">
              <a:solidFill>
                <a:schemeClr val="accent1"/>
              </a:solidFill>
              <a:latin typeface="Arial" panose="020B0604020202020204" pitchFamily="34" charset="0"/>
              <a:ea typeface="Calibri" panose="020F0502020204030204" pitchFamily="34" charset="0"/>
              <a:cs typeface="Arial" panose="020B0604020202020204" pitchFamily="34" charset="0"/>
            </a:endParaRPr>
          </a:p>
        </p:txBody>
      </p:sp>
      <p:sp>
        <p:nvSpPr>
          <p:cNvPr id="19" name="object 42">
            <a:extLst>
              <a:ext uri="{FF2B5EF4-FFF2-40B4-BE49-F238E27FC236}">
                <a16:creationId xmlns:a16="http://schemas.microsoft.com/office/drawing/2014/main" id="{1D807361-9418-1D49-6360-927C46012602}"/>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0" name="Imagen 19">
            <a:extLst>
              <a:ext uri="{FF2B5EF4-FFF2-40B4-BE49-F238E27FC236}">
                <a16:creationId xmlns:a16="http://schemas.microsoft.com/office/drawing/2014/main" id="{0FD77BF3-5D56-F05A-32BF-997F3044F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45" y="2546612"/>
            <a:ext cx="3112001" cy="2514653"/>
          </a:xfrm>
          <a:prstGeom prst="rect">
            <a:avLst/>
          </a:prstGeom>
          <a:ln>
            <a:solidFill>
              <a:schemeClr val="accent5"/>
            </a:solidFill>
          </a:ln>
        </p:spPr>
      </p:pic>
      <p:pic>
        <p:nvPicPr>
          <p:cNvPr id="18" name="Picture 23">
            <a:extLst>
              <a:ext uri="{FF2B5EF4-FFF2-40B4-BE49-F238E27FC236}">
                <a16:creationId xmlns:a16="http://schemas.microsoft.com/office/drawing/2014/main" id="{588693FB-CEF4-2DE6-21C6-BE905B083D21}"/>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0A5B9392-6115-0019-E111-9966652E8478}"/>
              </a:ext>
            </a:extLst>
          </p:cNvPr>
          <p:cNvPicPr>
            <a:picLocks noChangeAspect="1"/>
          </p:cNvPicPr>
          <p:nvPr/>
        </p:nvPicPr>
        <p:blipFill>
          <a:blip r:embed="rId6"/>
          <a:stretch>
            <a:fillRect/>
          </a:stretch>
        </p:blipFill>
        <p:spPr>
          <a:xfrm>
            <a:off x="473663" y="750677"/>
            <a:ext cx="7772400" cy="1178710"/>
          </a:xfrm>
          <a:prstGeom prst="rect">
            <a:avLst/>
          </a:prstGeom>
        </p:spPr>
      </p:pic>
      <p:sp>
        <p:nvSpPr>
          <p:cNvPr id="15" name="Llamada rectangular redondeada 14">
            <a:extLst>
              <a:ext uri="{FF2B5EF4-FFF2-40B4-BE49-F238E27FC236}">
                <a16:creationId xmlns:a16="http://schemas.microsoft.com/office/drawing/2014/main" id="{A62B7C02-268F-0A65-DE22-38AA376D2E86}"/>
              </a:ext>
            </a:extLst>
          </p:cNvPr>
          <p:cNvSpPr/>
          <p:nvPr/>
        </p:nvSpPr>
        <p:spPr>
          <a:xfrm>
            <a:off x="5865400" y="1874588"/>
            <a:ext cx="1752600" cy="715963"/>
          </a:xfrm>
          <a:prstGeom prst="wedgeRoundRectCallout">
            <a:avLst>
              <a:gd name="adj1" fmla="val -18978"/>
              <a:gd name="adj2" fmla="val -63896"/>
              <a:gd name="adj3" fmla="val 16667"/>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b="1" dirty="0">
                <a:effectLst/>
                <a:ea typeface="Calibri" panose="020F0502020204030204" pitchFamily="34" charset="0"/>
                <a:cs typeface="Times New Roman" panose="02020603050405020304" pitchFamily="18" charset="0"/>
              </a:rPr>
              <a:t>La muñeca se encuentra a más de 15</a:t>
            </a:r>
            <a:r>
              <a:rPr lang="es-PE" b="1" dirty="0">
                <a:effectLst/>
                <a:ea typeface="Calibri" panose="020F0502020204030204" pitchFamily="34" charset="0"/>
                <a:cs typeface="Times New Roman" panose="02020603050405020304" pitchFamily="18" charset="0"/>
              </a:rPr>
              <a:t>°</a:t>
            </a:r>
            <a:endParaRPr lang="es-E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011955CA-03B3-D971-043B-93FC78A589AC}"/>
              </a:ext>
            </a:extLst>
          </p:cNvPr>
          <p:cNvGraphicFramePr>
            <a:graphicFrameLocks noGrp="1"/>
          </p:cNvGraphicFramePr>
          <p:nvPr>
            <p:extLst>
              <p:ext uri="{D42A27DB-BD31-4B8C-83A1-F6EECF244321}">
                <p14:modId xmlns:p14="http://schemas.microsoft.com/office/powerpoint/2010/main" val="1833688985"/>
              </p:ext>
            </p:extLst>
          </p:nvPr>
        </p:nvGraphicFramePr>
        <p:xfrm>
          <a:off x="343209" y="1754164"/>
          <a:ext cx="8141809" cy="2503170"/>
        </p:xfrm>
        <a:graphic>
          <a:graphicData uri="http://schemas.openxmlformats.org/drawingml/2006/table">
            <a:tbl>
              <a:tblPr firstRow="1" firstCol="1" bandRow="1"/>
              <a:tblGrid>
                <a:gridCol w="626293">
                  <a:extLst>
                    <a:ext uri="{9D8B030D-6E8A-4147-A177-3AD203B41FA5}">
                      <a16:colId xmlns:a16="http://schemas.microsoft.com/office/drawing/2014/main" val="2338080095"/>
                    </a:ext>
                  </a:extLst>
                </a:gridCol>
                <a:gridCol w="626293">
                  <a:extLst>
                    <a:ext uri="{9D8B030D-6E8A-4147-A177-3AD203B41FA5}">
                      <a16:colId xmlns:a16="http://schemas.microsoft.com/office/drawing/2014/main" val="3689689489"/>
                    </a:ext>
                  </a:extLst>
                </a:gridCol>
                <a:gridCol w="626293">
                  <a:extLst>
                    <a:ext uri="{9D8B030D-6E8A-4147-A177-3AD203B41FA5}">
                      <a16:colId xmlns:a16="http://schemas.microsoft.com/office/drawing/2014/main" val="2828039065"/>
                    </a:ext>
                  </a:extLst>
                </a:gridCol>
                <a:gridCol w="626293">
                  <a:extLst>
                    <a:ext uri="{9D8B030D-6E8A-4147-A177-3AD203B41FA5}">
                      <a16:colId xmlns:a16="http://schemas.microsoft.com/office/drawing/2014/main" val="737363923"/>
                    </a:ext>
                  </a:extLst>
                </a:gridCol>
                <a:gridCol w="626293">
                  <a:extLst>
                    <a:ext uri="{9D8B030D-6E8A-4147-A177-3AD203B41FA5}">
                      <a16:colId xmlns:a16="http://schemas.microsoft.com/office/drawing/2014/main" val="2993999172"/>
                    </a:ext>
                  </a:extLst>
                </a:gridCol>
                <a:gridCol w="626293">
                  <a:extLst>
                    <a:ext uri="{9D8B030D-6E8A-4147-A177-3AD203B41FA5}">
                      <a16:colId xmlns:a16="http://schemas.microsoft.com/office/drawing/2014/main" val="2506519203"/>
                    </a:ext>
                  </a:extLst>
                </a:gridCol>
                <a:gridCol w="626293">
                  <a:extLst>
                    <a:ext uri="{9D8B030D-6E8A-4147-A177-3AD203B41FA5}">
                      <a16:colId xmlns:a16="http://schemas.microsoft.com/office/drawing/2014/main" val="1416528500"/>
                    </a:ext>
                  </a:extLst>
                </a:gridCol>
                <a:gridCol w="626293">
                  <a:extLst>
                    <a:ext uri="{9D8B030D-6E8A-4147-A177-3AD203B41FA5}">
                      <a16:colId xmlns:a16="http://schemas.microsoft.com/office/drawing/2014/main" val="1733290245"/>
                    </a:ext>
                  </a:extLst>
                </a:gridCol>
                <a:gridCol w="626293">
                  <a:extLst>
                    <a:ext uri="{9D8B030D-6E8A-4147-A177-3AD203B41FA5}">
                      <a16:colId xmlns:a16="http://schemas.microsoft.com/office/drawing/2014/main" val="2685872380"/>
                    </a:ext>
                  </a:extLst>
                </a:gridCol>
                <a:gridCol w="626293">
                  <a:extLst>
                    <a:ext uri="{9D8B030D-6E8A-4147-A177-3AD203B41FA5}">
                      <a16:colId xmlns:a16="http://schemas.microsoft.com/office/drawing/2014/main" val="3317682140"/>
                    </a:ext>
                  </a:extLst>
                </a:gridCol>
                <a:gridCol w="626293">
                  <a:extLst>
                    <a:ext uri="{9D8B030D-6E8A-4147-A177-3AD203B41FA5}">
                      <a16:colId xmlns:a16="http://schemas.microsoft.com/office/drawing/2014/main" val="1209008214"/>
                    </a:ext>
                  </a:extLst>
                </a:gridCol>
                <a:gridCol w="626293">
                  <a:extLst>
                    <a:ext uri="{9D8B030D-6E8A-4147-A177-3AD203B41FA5}">
                      <a16:colId xmlns:a16="http://schemas.microsoft.com/office/drawing/2014/main" val="2257526316"/>
                    </a:ext>
                  </a:extLst>
                </a:gridCol>
                <a:gridCol w="626293">
                  <a:extLst>
                    <a:ext uri="{9D8B030D-6E8A-4147-A177-3AD203B41FA5}">
                      <a16:colId xmlns:a16="http://schemas.microsoft.com/office/drawing/2014/main" val="918353052"/>
                    </a:ext>
                  </a:extLst>
                </a:gridCol>
              </a:tblGrid>
              <a:tr h="0">
                <a:tc rowSpan="3">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Cuello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7740391"/>
                  </a:ext>
                </a:extLst>
              </a:tr>
              <a:tr h="187960">
                <a:tc v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797997"/>
                  </a:ext>
                </a:extLst>
              </a:tr>
              <a:tr h="187960">
                <a:tc v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Piernas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25403023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Tronco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550778535"/>
                  </a:ext>
                </a:extLst>
              </a:tr>
              <a:tr h="229235">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712120"/>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048428"/>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24373"/>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329672"/>
                  </a:ext>
                </a:extLst>
              </a:tr>
              <a:tr h="187960">
                <a:tc>
                  <a:txBody>
                    <a:bodyPr/>
                    <a:lstStyle/>
                    <a:p>
                      <a:pPr algn="ctr"/>
                      <a:r>
                        <a:rPr lang="es-ES" sz="1200" b="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8</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643407"/>
                  </a:ext>
                </a:extLst>
              </a:tr>
            </a:tbl>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43</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CuadroTexto 14">
            <a:extLst>
              <a:ext uri="{FF2B5EF4-FFF2-40B4-BE49-F238E27FC236}">
                <a16:creationId xmlns:a16="http://schemas.microsoft.com/office/drawing/2014/main" id="{1A5170E1-BFF2-F794-FB15-58DE91EB7676}"/>
              </a:ext>
            </a:extLst>
          </p:cNvPr>
          <p:cNvSpPr txBox="1"/>
          <p:nvPr/>
        </p:nvSpPr>
        <p:spPr>
          <a:xfrm>
            <a:off x="125228" y="748572"/>
            <a:ext cx="1612901" cy="954107"/>
          </a:xfrm>
          <a:prstGeom prst="rect">
            <a:avLst/>
          </a:prstGeom>
          <a:noFill/>
        </p:spPr>
        <p:txBody>
          <a:bodyPr wrap="square" rtlCol="0">
            <a:spAutoFit/>
          </a:bodyPr>
          <a:lstStyle/>
          <a:p>
            <a:r>
              <a:rPr lang="es-ES" b="1" dirty="0">
                <a:solidFill>
                  <a:srgbClr val="002060"/>
                </a:solidFill>
              </a:rPr>
              <a:t>RECORDAR</a:t>
            </a:r>
            <a:r>
              <a:rPr lang="es-ES" dirty="0">
                <a:solidFill>
                  <a:srgbClr val="002060"/>
                </a:solidFill>
              </a:rPr>
              <a:t>:</a:t>
            </a:r>
          </a:p>
          <a:p>
            <a:r>
              <a:rPr lang="es-ES" b="1" dirty="0">
                <a:solidFill>
                  <a:srgbClr val="C00000"/>
                </a:solidFill>
              </a:rPr>
              <a:t>Cuello: 3 </a:t>
            </a:r>
          </a:p>
          <a:p>
            <a:r>
              <a:rPr lang="es-ES" b="1" dirty="0">
                <a:solidFill>
                  <a:schemeClr val="accent3">
                    <a:lumMod val="50000"/>
                  </a:schemeClr>
                </a:solidFill>
              </a:rPr>
              <a:t>Piernas:4</a:t>
            </a:r>
          </a:p>
          <a:p>
            <a:r>
              <a:rPr lang="es-ES" b="1" dirty="0">
                <a:solidFill>
                  <a:schemeClr val="accent5"/>
                </a:solidFill>
              </a:rPr>
              <a:t>Tronco:4</a:t>
            </a:r>
          </a:p>
        </p:txBody>
      </p:sp>
      <p:sp>
        <p:nvSpPr>
          <p:cNvPr id="16" name="Rectángulo 15">
            <a:extLst>
              <a:ext uri="{FF2B5EF4-FFF2-40B4-BE49-F238E27FC236}">
                <a16:creationId xmlns:a16="http://schemas.microsoft.com/office/drawing/2014/main" id="{48B5C16D-4B4F-FB4C-CAEB-9D6E516A91AD}"/>
              </a:ext>
            </a:extLst>
          </p:cNvPr>
          <p:cNvSpPr/>
          <p:nvPr/>
        </p:nvSpPr>
        <p:spPr>
          <a:xfrm>
            <a:off x="333946" y="3711808"/>
            <a:ext cx="8141809" cy="292469"/>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32874031-98A1-F0D9-2D91-418C8516139E}"/>
              </a:ext>
            </a:extLst>
          </p:cNvPr>
          <p:cNvSpPr/>
          <p:nvPr/>
        </p:nvSpPr>
        <p:spPr>
          <a:xfrm>
            <a:off x="5983355" y="1754164"/>
            <a:ext cx="2501662" cy="25546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4EB66A6F-B9A5-FE51-BABE-0A3609FA9F5A}"/>
              </a:ext>
            </a:extLst>
          </p:cNvPr>
          <p:cNvSpPr/>
          <p:nvPr/>
        </p:nvSpPr>
        <p:spPr>
          <a:xfrm rot="5400000">
            <a:off x="7305132" y="3119668"/>
            <a:ext cx="1737067" cy="641231"/>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3">
                  <a:lumMod val="50000"/>
                </a:schemeClr>
              </a:solidFill>
            </a:endParaRPr>
          </a:p>
        </p:txBody>
      </p:sp>
      <p:sp>
        <p:nvSpPr>
          <p:cNvPr id="26" name="object 42">
            <a:extLst>
              <a:ext uri="{FF2B5EF4-FFF2-40B4-BE49-F238E27FC236}">
                <a16:creationId xmlns:a16="http://schemas.microsoft.com/office/drawing/2014/main" id="{165B1C51-BED5-4CD3-81BD-71DE8C2828CB}"/>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4" name="Picture 23">
            <a:extLst>
              <a:ext uri="{FF2B5EF4-FFF2-40B4-BE49-F238E27FC236}">
                <a16:creationId xmlns:a16="http://schemas.microsoft.com/office/drawing/2014/main" id="{8AA588ED-2ED5-C1AF-2292-098B3C50B1B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5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strVal val="#ppt_w*0.70"/>
                                          </p:val>
                                        </p:tav>
                                        <p:tav tm="100000">
                                          <p:val>
                                            <p:strVal val="#ppt_w"/>
                                          </p:val>
                                        </p:tav>
                                      </p:tavLst>
                                    </p:anim>
                                    <p:anim calcmode="lin" valueType="num">
                                      <p:cBhvr>
                                        <p:cTn id="31" dur="1000" fill="hold"/>
                                        <p:tgtEl>
                                          <p:spTgt spid="3"/>
                                        </p:tgtEl>
                                        <p:attrNameLst>
                                          <p:attrName>ppt_h</p:attrName>
                                        </p:attrNameLst>
                                      </p:cBhvr>
                                      <p:tavLst>
                                        <p:tav tm="0">
                                          <p:val>
                                            <p:strVal val="#ppt_h"/>
                                          </p:val>
                                        </p:tav>
                                        <p:tav tm="100000">
                                          <p:val>
                                            <p:strVal val="#ppt_h"/>
                                          </p:val>
                                        </p:tav>
                                      </p:tavLst>
                                    </p:anim>
                                    <p:animEffect transition="in" filter="fade">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1000" fill="hold"/>
                                        <p:tgtEl>
                                          <p:spTgt spid="3"/>
                                        </p:tgtEl>
                                        <p:attrNameLst>
                                          <p:attrName>ppt_w</p:attrName>
                                        </p:attrNameLst>
                                      </p:cBhvr>
                                      <p:tavLst>
                                        <p:tav tm="0">
                                          <p:val>
                                            <p:strVal val="#ppt_w*0.70"/>
                                          </p:val>
                                        </p:tav>
                                        <p:tav tm="100000">
                                          <p:val>
                                            <p:strVal val="#ppt_w"/>
                                          </p:val>
                                        </p:tav>
                                      </p:tavLst>
                                    </p:anim>
                                    <p:anim calcmode="lin" valueType="num">
                                      <p:cBhvr>
                                        <p:cTn id="38" dur="1000" fill="hold"/>
                                        <p:tgtEl>
                                          <p:spTgt spid="3"/>
                                        </p:tgtEl>
                                        <p:attrNameLst>
                                          <p:attrName>ppt_h</p:attrName>
                                        </p:attrNameLst>
                                      </p:cBhvr>
                                      <p:tavLst>
                                        <p:tav tm="0">
                                          <p:val>
                                            <p:strVal val="#ppt_h"/>
                                          </p:val>
                                        </p:tav>
                                        <p:tav tm="100000">
                                          <p:val>
                                            <p:strVal val="#ppt_h"/>
                                          </p:val>
                                        </p:tav>
                                      </p:tavLst>
                                    </p:anim>
                                    <p:animEffect transition="in" filter="fade">
                                      <p:cBhvr>
                                        <p:cTn id="3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44</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 name="Rectángulo 1">
            <a:extLst>
              <a:ext uri="{FF2B5EF4-FFF2-40B4-BE49-F238E27FC236}">
                <a16:creationId xmlns:a16="http://schemas.microsoft.com/office/drawing/2014/main" id="{175EDBCE-B689-D527-8C67-400F0027747C}"/>
              </a:ext>
            </a:extLst>
          </p:cNvPr>
          <p:cNvSpPr/>
          <p:nvPr/>
        </p:nvSpPr>
        <p:spPr>
          <a:xfrm>
            <a:off x="931679" y="1000280"/>
            <a:ext cx="1027750" cy="258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9" name="Picture 23">
            <a:extLst>
              <a:ext uri="{FF2B5EF4-FFF2-40B4-BE49-F238E27FC236}">
                <a16:creationId xmlns:a16="http://schemas.microsoft.com/office/drawing/2014/main" id="{EE7F5922-7607-2C52-2B2A-B13B591567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a:extLst>
              <a:ext uri="{FF2B5EF4-FFF2-40B4-BE49-F238E27FC236}">
                <a16:creationId xmlns:a16="http://schemas.microsoft.com/office/drawing/2014/main" id="{D179C209-D8CA-4F93-C8D9-BD049F2241DA}"/>
              </a:ext>
            </a:extLst>
          </p:cNvPr>
          <p:cNvGraphicFramePr>
            <a:graphicFrameLocks noGrp="1"/>
          </p:cNvGraphicFramePr>
          <p:nvPr/>
        </p:nvGraphicFramePr>
        <p:xfrm>
          <a:off x="384506" y="861385"/>
          <a:ext cx="4293511" cy="1112520"/>
        </p:xfrm>
        <a:graphic>
          <a:graphicData uri="http://schemas.openxmlformats.org/drawingml/2006/table">
            <a:tbl>
              <a:tblPr firstRow="1" firstCol="1" bandRow="1"/>
              <a:tblGrid>
                <a:gridCol w="2505351">
                  <a:extLst>
                    <a:ext uri="{9D8B030D-6E8A-4147-A177-3AD203B41FA5}">
                      <a16:colId xmlns:a16="http://schemas.microsoft.com/office/drawing/2014/main" val="1624453232"/>
                    </a:ext>
                  </a:extLst>
                </a:gridCol>
                <a:gridCol w="1788160">
                  <a:extLst>
                    <a:ext uri="{9D8B030D-6E8A-4147-A177-3AD203B41FA5}">
                      <a16:colId xmlns:a16="http://schemas.microsoft.com/office/drawing/2014/main" val="452525623"/>
                    </a:ext>
                  </a:extLst>
                </a:gridCol>
              </a:tblGrid>
              <a:tr h="0">
                <a:tc>
                  <a:txBody>
                    <a:bodyPr/>
                    <a:lstStyle/>
                    <a:p>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21360935"/>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menor de 5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255852904"/>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entre 5 y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97840293"/>
                  </a:ext>
                </a:extLst>
              </a:tr>
              <a:tr h="0">
                <a:tc>
                  <a:txBody>
                    <a:bodyPr/>
                    <a:lstStyle/>
                    <a:p>
                      <a:r>
                        <a:rPr lang="es-E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Carga o fuerza mayor de 10 Kg.</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814816207"/>
                  </a:ext>
                </a:extLst>
              </a:tr>
            </a:tbl>
          </a:graphicData>
        </a:graphic>
      </p:graphicFrame>
      <p:graphicFrame>
        <p:nvGraphicFramePr>
          <p:cNvPr id="4" name="Tabla 3">
            <a:extLst>
              <a:ext uri="{FF2B5EF4-FFF2-40B4-BE49-F238E27FC236}">
                <a16:creationId xmlns:a16="http://schemas.microsoft.com/office/drawing/2014/main" id="{D857EF17-534B-38D5-D4CD-01EF3EC25AD1}"/>
              </a:ext>
            </a:extLst>
          </p:cNvPr>
          <p:cNvGraphicFramePr>
            <a:graphicFrameLocks noGrp="1"/>
          </p:cNvGraphicFramePr>
          <p:nvPr/>
        </p:nvGraphicFramePr>
        <p:xfrm>
          <a:off x="384506" y="2202180"/>
          <a:ext cx="4144901" cy="739140"/>
        </p:xfrm>
        <a:graphic>
          <a:graphicData uri="http://schemas.openxmlformats.org/drawingml/2006/table">
            <a:tbl>
              <a:tblPr firstRow="1" firstCol="1" bandRow="1"/>
              <a:tblGrid>
                <a:gridCol w="2745968">
                  <a:extLst>
                    <a:ext uri="{9D8B030D-6E8A-4147-A177-3AD203B41FA5}">
                      <a16:colId xmlns:a16="http://schemas.microsoft.com/office/drawing/2014/main" val="3825081895"/>
                    </a:ext>
                  </a:extLst>
                </a:gridCol>
                <a:gridCol w="1398933">
                  <a:extLst>
                    <a:ext uri="{9D8B030D-6E8A-4147-A177-3AD203B41FA5}">
                      <a16:colId xmlns:a16="http://schemas.microsoft.com/office/drawing/2014/main" val="2606826325"/>
                    </a:ext>
                  </a:extLst>
                </a:gridCol>
              </a:tblGrid>
              <a:tr h="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Carga o fuerza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707849885"/>
                  </a:ext>
                </a:extLst>
              </a:tr>
              <a:tr h="0">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Existen fuerzas o cargas aplicadas bruscamente</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96473599"/>
                  </a:ext>
                </a:extLst>
              </a:tr>
            </a:tbl>
          </a:graphicData>
        </a:graphic>
      </p:graphicFrame>
      <p:sp>
        <p:nvSpPr>
          <p:cNvPr id="5" name="Rectángulo 4">
            <a:extLst>
              <a:ext uri="{FF2B5EF4-FFF2-40B4-BE49-F238E27FC236}">
                <a16:creationId xmlns:a16="http://schemas.microsoft.com/office/drawing/2014/main" id="{E2539C4F-1B49-9A9C-42ED-AAC71E9D3EF3}"/>
              </a:ext>
            </a:extLst>
          </p:cNvPr>
          <p:cNvSpPr/>
          <p:nvPr/>
        </p:nvSpPr>
        <p:spPr>
          <a:xfrm>
            <a:off x="2140789" y="3082477"/>
            <a:ext cx="3896522" cy="307777"/>
          </a:xfrm>
          <a:prstGeom prst="rect">
            <a:avLst/>
          </a:prstGeom>
          <a:ln>
            <a:solidFill>
              <a:schemeClr val="accent5"/>
            </a:solidFill>
          </a:ln>
        </p:spPr>
        <p:txBody>
          <a:bodyPr wrap="square">
            <a:spAutoFit/>
          </a:bodyPr>
          <a:lstStyle/>
          <a:p>
            <a:pPr algn="just"/>
            <a:r>
              <a:rPr lang="es-ES" dirty="0">
                <a:solidFill>
                  <a:schemeClr val="accent1"/>
                </a:solidFill>
                <a:latin typeface="Arial" panose="020B0604020202020204" pitchFamily="34" charset="0"/>
                <a:cs typeface="Arial" panose="020B0604020202020204" pitchFamily="34" charset="0"/>
              </a:rPr>
              <a:t> la pieza pesa 2,</a:t>
            </a:r>
            <a:r>
              <a:rPr lang="es-ES" b="1" dirty="0">
                <a:solidFill>
                  <a:schemeClr val="accent1"/>
                </a:solidFill>
                <a:latin typeface="Arial" panose="020B0604020202020204" pitchFamily="34" charset="0"/>
                <a:cs typeface="Arial" panose="020B0604020202020204" pitchFamily="34" charset="0"/>
              </a:rPr>
              <a:t>5 kg.</a:t>
            </a:r>
          </a:p>
        </p:txBody>
      </p:sp>
      <p:cxnSp>
        <p:nvCxnSpPr>
          <p:cNvPr id="7" name="Conector recto de flecha 6">
            <a:extLst>
              <a:ext uri="{FF2B5EF4-FFF2-40B4-BE49-F238E27FC236}">
                <a16:creationId xmlns:a16="http://schemas.microsoft.com/office/drawing/2014/main" id="{7D8A8F7E-3AB1-E39F-51BC-BA61E40CDC0D}"/>
              </a:ext>
            </a:extLst>
          </p:cNvPr>
          <p:cNvCxnSpPr>
            <a:cxnSpLocks/>
            <a:stCxn id="5" idx="0"/>
          </p:cNvCxnSpPr>
          <p:nvPr/>
        </p:nvCxnSpPr>
        <p:spPr>
          <a:xfrm flipH="1" flipV="1">
            <a:off x="3824198" y="1247857"/>
            <a:ext cx="264852" cy="1834620"/>
          </a:xfrm>
          <a:prstGeom prst="straightConnector1">
            <a:avLst/>
          </a:prstGeom>
          <a:ln>
            <a:solidFill>
              <a:srgbClr val="C00000"/>
            </a:solidFill>
            <a:tailEnd type="triangle"/>
          </a:ln>
        </p:spPr>
        <p:style>
          <a:lnRef idx="2">
            <a:schemeClr val="accent6"/>
          </a:lnRef>
          <a:fillRef idx="0">
            <a:schemeClr val="accent6"/>
          </a:fillRef>
          <a:effectRef idx="1">
            <a:schemeClr val="accent6"/>
          </a:effectRef>
          <a:fontRef idx="minor">
            <a:schemeClr val="tx1"/>
          </a:fontRef>
        </p:style>
      </p:cxnSp>
      <p:sp>
        <p:nvSpPr>
          <p:cNvPr id="10" name="object 42">
            <a:extLst>
              <a:ext uri="{FF2B5EF4-FFF2-40B4-BE49-F238E27FC236}">
                <a16:creationId xmlns:a16="http://schemas.microsoft.com/office/drawing/2014/main" id="{AC914C02-A519-56B4-A81E-2276A9F2F89B}"/>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sp>
        <p:nvSpPr>
          <p:cNvPr id="11" name="CuadroTexto 10">
            <a:extLst>
              <a:ext uri="{FF2B5EF4-FFF2-40B4-BE49-F238E27FC236}">
                <a16:creationId xmlns:a16="http://schemas.microsoft.com/office/drawing/2014/main" id="{1F05695B-29D9-F9DE-BD2F-2D953FE631AE}"/>
              </a:ext>
            </a:extLst>
          </p:cNvPr>
          <p:cNvSpPr txBox="1"/>
          <p:nvPr/>
        </p:nvSpPr>
        <p:spPr>
          <a:xfrm>
            <a:off x="482702" y="4078622"/>
            <a:ext cx="1854995"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A = 9</a:t>
            </a:r>
          </a:p>
        </p:txBody>
      </p:sp>
    </p:spTree>
    <p:extLst>
      <p:ext uri="{BB962C8B-B14F-4D97-AF65-F5344CB8AC3E}">
        <p14:creationId xmlns:p14="http://schemas.microsoft.com/office/powerpoint/2010/main" val="30161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strVal val="#ppt_w*0.70"/>
                                          </p:val>
                                        </p:tav>
                                        <p:tav tm="100000">
                                          <p:val>
                                            <p:strVal val="#ppt_w"/>
                                          </p:val>
                                        </p:tav>
                                      </p:tavLst>
                                    </p:anim>
                                    <p:anim calcmode="lin" valueType="num">
                                      <p:cBhvr>
                                        <p:cTn id="31" dur="1000" fill="hold"/>
                                        <p:tgtEl>
                                          <p:spTgt spid="11"/>
                                        </p:tgtEl>
                                        <p:attrNameLst>
                                          <p:attrName>ppt_h</p:attrName>
                                        </p:attrNameLst>
                                      </p:cBhvr>
                                      <p:tavLst>
                                        <p:tav tm="0">
                                          <p:val>
                                            <p:strVal val="#ppt_h"/>
                                          </p:val>
                                        </p:tav>
                                        <p:tav tm="100000">
                                          <p:val>
                                            <p:strVal val="#ppt_h"/>
                                          </p:val>
                                        </p:tav>
                                      </p:tavLst>
                                    </p:anim>
                                    <p:animEffect transition="in" filter="fad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E49297E-4E88-DCE8-AFFE-75557814FA57}"/>
              </a:ext>
            </a:extLst>
          </p:cNvPr>
          <p:cNvGraphicFramePr>
            <a:graphicFrameLocks noGrp="1"/>
          </p:cNvGraphicFramePr>
          <p:nvPr>
            <p:extLst>
              <p:ext uri="{D42A27DB-BD31-4B8C-83A1-F6EECF244321}">
                <p14:modId xmlns:p14="http://schemas.microsoft.com/office/powerpoint/2010/main" val="265489162"/>
              </p:ext>
            </p:extLst>
          </p:nvPr>
        </p:nvGraphicFramePr>
        <p:xfrm>
          <a:off x="2400061" y="800236"/>
          <a:ext cx="4343878" cy="2781300"/>
        </p:xfrm>
        <a:graphic>
          <a:graphicData uri="http://schemas.openxmlformats.org/drawingml/2006/table">
            <a:tbl>
              <a:tblPr firstRow="1" firstCol="1" bandRow="1"/>
              <a:tblGrid>
                <a:gridCol w="620554">
                  <a:extLst>
                    <a:ext uri="{9D8B030D-6E8A-4147-A177-3AD203B41FA5}">
                      <a16:colId xmlns:a16="http://schemas.microsoft.com/office/drawing/2014/main" val="1996585588"/>
                    </a:ext>
                  </a:extLst>
                </a:gridCol>
                <a:gridCol w="620554">
                  <a:extLst>
                    <a:ext uri="{9D8B030D-6E8A-4147-A177-3AD203B41FA5}">
                      <a16:colId xmlns:a16="http://schemas.microsoft.com/office/drawing/2014/main" val="3244049339"/>
                    </a:ext>
                  </a:extLst>
                </a:gridCol>
                <a:gridCol w="620554">
                  <a:extLst>
                    <a:ext uri="{9D8B030D-6E8A-4147-A177-3AD203B41FA5}">
                      <a16:colId xmlns:a16="http://schemas.microsoft.com/office/drawing/2014/main" val="2590132995"/>
                    </a:ext>
                  </a:extLst>
                </a:gridCol>
                <a:gridCol w="620554">
                  <a:extLst>
                    <a:ext uri="{9D8B030D-6E8A-4147-A177-3AD203B41FA5}">
                      <a16:colId xmlns:a16="http://schemas.microsoft.com/office/drawing/2014/main" val="1616637735"/>
                    </a:ext>
                  </a:extLst>
                </a:gridCol>
                <a:gridCol w="620554">
                  <a:extLst>
                    <a:ext uri="{9D8B030D-6E8A-4147-A177-3AD203B41FA5}">
                      <a16:colId xmlns:a16="http://schemas.microsoft.com/office/drawing/2014/main" val="264139740"/>
                    </a:ext>
                  </a:extLst>
                </a:gridCol>
                <a:gridCol w="620554">
                  <a:extLst>
                    <a:ext uri="{9D8B030D-6E8A-4147-A177-3AD203B41FA5}">
                      <a16:colId xmlns:a16="http://schemas.microsoft.com/office/drawing/2014/main" val="2014771593"/>
                    </a:ext>
                  </a:extLst>
                </a:gridCol>
                <a:gridCol w="620554">
                  <a:extLst>
                    <a:ext uri="{9D8B030D-6E8A-4147-A177-3AD203B41FA5}">
                      <a16:colId xmlns:a16="http://schemas.microsoft.com/office/drawing/2014/main" val="213788117"/>
                    </a:ext>
                  </a:extLst>
                </a:gridCol>
              </a:tblGrid>
              <a:tr h="170180">
                <a:tc rowSpan="3">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p>
                      <a:pPr algn="ctr"/>
                      <a:r>
                        <a:rPr lang="es-ES" sz="1200">
                          <a:solidFill>
                            <a:srgbClr val="666666"/>
                          </a:solidFill>
                          <a:effectLst/>
                          <a:latin typeface="+mn-lt"/>
                          <a:ea typeface="Times New Roman" panose="02020603050405020304" pitchFamily="18" charset="0"/>
                          <a:cs typeface="Times New Roman" panose="02020603050405020304" pitchFamily="18" charset="0"/>
                        </a:rPr>
                        <a:t> </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r>
                        <a:rPr lang="es-ES" sz="1200" b="1" dirty="0">
                          <a:solidFill>
                            <a:srgbClr val="000000"/>
                          </a:solidFill>
                          <a:effectLst/>
                          <a:latin typeface="+mn-lt"/>
                          <a:ea typeface="Times New Roman" panose="02020603050405020304" pitchFamily="18" charset="0"/>
                          <a:cs typeface="Times New Roman" panose="02020603050405020304" pitchFamily="18" charset="0"/>
                        </a:rPr>
                        <a:t>Antebrazo</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477047540"/>
                  </a:ext>
                </a:extLst>
              </a:tr>
              <a:tr h="170180">
                <a:tc v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000000"/>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201627615"/>
                  </a:ext>
                </a:extLst>
              </a:tr>
              <a:tr h="207645">
                <a:tc v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tc gridSpan="3">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Muñeca</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494389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Brazo</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634593034"/>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59397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1</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2</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942731"/>
                  </a:ext>
                </a:extLst>
              </a:tr>
              <a:tr h="207645">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3</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72307"/>
                  </a:ext>
                </a:extLst>
              </a:tr>
              <a:tr h="16256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4</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774985"/>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5</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67627"/>
                  </a:ext>
                </a:extLst>
              </a:tr>
              <a:tr h="170180">
                <a:tc>
                  <a:txBody>
                    <a:bodyPr/>
                    <a:lstStyle/>
                    <a:p>
                      <a:pPr algn="ctr"/>
                      <a:r>
                        <a:rPr lang="es-ES" sz="1200" b="1">
                          <a:solidFill>
                            <a:srgbClr val="666666"/>
                          </a:solidFill>
                          <a:effectLst/>
                          <a:latin typeface="+mn-lt"/>
                          <a:ea typeface="Times New Roman" panose="02020603050405020304" pitchFamily="18" charset="0"/>
                          <a:cs typeface="Times New Roman" panose="02020603050405020304" pitchFamily="18" charset="0"/>
                        </a:rPr>
                        <a:t>6</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4F5"/>
                    </a:solidFill>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7</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8</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a:solidFill>
                            <a:srgbClr val="666666"/>
                          </a:solidFill>
                          <a:effectLst/>
                          <a:latin typeface="+mn-lt"/>
                          <a:ea typeface="Times New Roman" panose="02020603050405020304" pitchFamily="18" charset="0"/>
                          <a:cs typeface="Times New Roman" panose="02020603050405020304" pitchFamily="18" charset="0"/>
                        </a:rPr>
                        <a:t>9</a:t>
                      </a:r>
                      <a:endParaRPr lang="es-ES" sz="120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dirty="0">
                          <a:solidFill>
                            <a:srgbClr val="666666"/>
                          </a:solidFill>
                          <a:effectLst/>
                          <a:latin typeface="+mn-lt"/>
                          <a:ea typeface="Times New Roman" panose="02020603050405020304" pitchFamily="18" charset="0"/>
                          <a:cs typeface="Times New Roman" panose="02020603050405020304" pitchFamily="18" charset="0"/>
                        </a:rPr>
                        <a:t>9</a:t>
                      </a:r>
                      <a:endParaRPr lang="es-ES" sz="1200" dirty="0">
                        <a:effectLst/>
                        <a:latin typeface="+mn-lt"/>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56483"/>
                  </a:ext>
                </a:extLst>
              </a:tr>
            </a:tbl>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45</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Rectángulo 14">
            <a:extLst>
              <a:ext uri="{FF2B5EF4-FFF2-40B4-BE49-F238E27FC236}">
                <a16:creationId xmlns:a16="http://schemas.microsoft.com/office/drawing/2014/main" id="{26ADC401-6791-4E32-B2D7-1C5F6FC379AC}"/>
              </a:ext>
            </a:extLst>
          </p:cNvPr>
          <p:cNvSpPr/>
          <p:nvPr/>
        </p:nvSpPr>
        <p:spPr>
          <a:xfrm>
            <a:off x="334565" y="1287577"/>
            <a:ext cx="1064715" cy="954107"/>
          </a:xfrm>
          <a:prstGeom prst="rect">
            <a:avLst/>
          </a:prstGeom>
        </p:spPr>
        <p:txBody>
          <a:bodyPr wrap="none">
            <a:spAutoFit/>
          </a:bodyPr>
          <a:lstStyle/>
          <a:p>
            <a:r>
              <a:rPr lang="es-PE" b="1" kern="1800" dirty="0">
                <a:solidFill>
                  <a:srgbClr val="002060"/>
                </a:solidFill>
                <a:latin typeface="Calibri" panose="020F0502020204030204" pitchFamily="34" charset="0"/>
                <a:ea typeface="Times New Roman" panose="02020603050405020304" pitchFamily="18" charset="0"/>
              </a:rPr>
              <a:t>RECORDAR</a:t>
            </a:r>
            <a:r>
              <a:rPr lang="es-PE" b="1" kern="1800" dirty="0">
                <a:solidFill>
                  <a:srgbClr val="000000"/>
                </a:solidFill>
                <a:latin typeface="Calibri" panose="020F0502020204030204" pitchFamily="34" charset="0"/>
                <a:ea typeface="Times New Roman" panose="02020603050405020304" pitchFamily="18" charset="0"/>
              </a:rPr>
              <a:t>:</a:t>
            </a:r>
          </a:p>
          <a:p>
            <a:r>
              <a:rPr lang="es-PE" b="1" kern="1800" dirty="0">
                <a:solidFill>
                  <a:srgbClr val="C00000"/>
                </a:solidFill>
                <a:latin typeface="Calibri" panose="020F0502020204030204" pitchFamily="34" charset="0"/>
                <a:ea typeface="Times New Roman" panose="02020603050405020304" pitchFamily="18" charset="0"/>
              </a:rPr>
              <a:t>Brazo:5 </a:t>
            </a:r>
          </a:p>
          <a:p>
            <a:r>
              <a:rPr lang="es-PE" b="1" kern="1800" dirty="0">
                <a:solidFill>
                  <a:schemeClr val="accent3">
                    <a:lumMod val="50000"/>
                  </a:schemeClr>
                </a:solidFill>
                <a:latin typeface="Calibri" panose="020F0502020204030204" pitchFamily="34" charset="0"/>
              </a:rPr>
              <a:t>Codo: 2</a:t>
            </a:r>
          </a:p>
          <a:p>
            <a:r>
              <a:rPr lang="es-PE" b="1" kern="1800" dirty="0">
                <a:solidFill>
                  <a:schemeClr val="accent5"/>
                </a:solidFill>
                <a:latin typeface="Calibri" panose="020F0502020204030204" pitchFamily="34" charset="0"/>
              </a:rPr>
              <a:t>Muñeca:</a:t>
            </a:r>
            <a:r>
              <a:rPr lang="es-ES" dirty="0">
                <a:solidFill>
                  <a:schemeClr val="accent5"/>
                </a:solidFill>
              </a:rPr>
              <a:t> 3 </a:t>
            </a:r>
          </a:p>
        </p:txBody>
      </p:sp>
      <p:sp>
        <p:nvSpPr>
          <p:cNvPr id="16" name="Rectángulo 15">
            <a:extLst>
              <a:ext uri="{FF2B5EF4-FFF2-40B4-BE49-F238E27FC236}">
                <a16:creationId xmlns:a16="http://schemas.microsoft.com/office/drawing/2014/main" id="{C28A9D67-28FC-22C9-F940-9361B959839D}"/>
              </a:ext>
            </a:extLst>
          </p:cNvPr>
          <p:cNvSpPr/>
          <p:nvPr/>
        </p:nvSpPr>
        <p:spPr>
          <a:xfrm>
            <a:off x="2400061" y="3011122"/>
            <a:ext cx="4343878" cy="33491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accent3">
                  <a:lumMod val="50000"/>
                </a:schemeClr>
              </a:solidFill>
            </a:endParaRPr>
          </a:p>
        </p:txBody>
      </p:sp>
      <p:sp>
        <p:nvSpPr>
          <p:cNvPr id="18" name="Rectángulo 17">
            <a:extLst>
              <a:ext uri="{FF2B5EF4-FFF2-40B4-BE49-F238E27FC236}">
                <a16:creationId xmlns:a16="http://schemas.microsoft.com/office/drawing/2014/main" id="{131F1F74-498F-F734-8E1B-FE7FA2FF7AB8}"/>
              </a:ext>
            </a:extLst>
          </p:cNvPr>
          <p:cNvSpPr/>
          <p:nvPr/>
        </p:nvSpPr>
        <p:spPr>
          <a:xfrm rot="5400000">
            <a:off x="5435068" y="2283939"/>
            <a:ext cx="1951519" cy="66622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EA51B634-79CA-4EB3-5234-48FBD2FCF2E4}"/>
              </a:ext>
            </a:extLst>
          </p:cNvPr>
          <p:cNvSpPr/>
          <p:nvPr/>
        </p:nvSpPr>
        <p:spPr>
          <a:xfrm>
            <a:off x="4882718" y="1072636"/>
            <a:ext cx="1881808" cy="2496578"/>
          </a:xfrm>
          <a:prstGeom prst="rect">
            <a:avLst/>
          </a:prstGeom>
          <a:noFill/>
          <a:ln w="57150">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object 42">
            <a:extLst>
              <a:ext uri="{FF2B5EF4-FFF2-40B4-BE49-F238E27FC236}">
                <a16:creationId xmlns:a16="http://schemas.microsoft.com/office/drawing/2014/main" id="{E7C377D9-F898-2AE3-25F5-D1C08D1675C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 </a:t>
            </a:r>
            <a:endParaRPr lang="es-ES" sz="3200" b="1" dirty="0">
              <a:ln w="22225">
                <a:solidFill>
                  <a:schemeClr val="accent2"/>
                </a:solidFill>
                <a:prstDash val="solid"/>
              </a:ln>
              <a:solidFill>
                <a:schemeClr val="accent5"/>
              </a:solidFill>
              <a:latin typeface="Arial Narrow"/>
              <a:cs typeface="Arial Narrow"/>
            </a:endParaRPr>
          </a:p>
        </p:txBody>
      </p:sp>
      <p:pic>
        <p:nvPicPr>
          <p:cNvPr id="27" name="Picture 23">
            <a:extLst>
              <a:ext uri="{FF2B5EF4-FFF2-40B4-BE49-F238E27FC236}">
                <a16:creationId xmlns:a16="http://schemas.microsoft.com/office/drawing/2014/main" id="{422064D0-DE43-40F2-B830-E0AC25D60CC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6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46</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5" name="Rectángulo 24">
            <a:extLst>
              <a:ext uri="{FF2B5EF4-FFF2-40B4-BE49-F238E27FC236}">
                <a16:creationId xmlns:a16="http://schemas.microsoft.com/office/drawing/2014/main" id="{486EE43F-54FE-C72F-6D7D-B6E529673AF3}"/>
              </a:ext>
            </a:extLst>
          </p:cNvPr>
          <p:cNvSpPr/>
          <p:nvPr/>
        </p:nvSpPr>
        <p:spPr>
          <a:xfrm>
            <a:off x="633995" y="3459345"/>
            <a:ext cx="2109205" cy="338554"/>
          </a:xfrm>
          <a:prstGeom prst="rect">
            <a:avLst/>
          </a:prstGeom>
          <a:ln>
            <a:solidFill>
              <a:schemeClr val="accent5"/>
            </a:solidFill>
          </a:ln>
        </p:spPr>
        <p:txBody>
          <a:bodyPr wrap="square">
            <a:spAutoFit/>
          </a:bodyPr>
          <a:lstStyle/>
          <a:p>
            <a:r>
              <a:rPr lang="es-ES" sz="1600" dirty="0">
                <a:solidFill>
                  <a:schemeClr val="accent1"/>
                </a:solidFill>
                <a:latin typeface="Arial" panose="020B0604020202020204" pitchFamily="34" charset="0"/>
                <a:cs typeface="Arial" panose="020B0604020202020204" pitchFamily="34" charset="0"/>
              </a:rPr>
              <a:t>El agarre de fuerza </a:t>
            </a:r>
            <a:endParaRPr lang="es-ES" sz="1600" dirty="0">
              <a:solidFill>
                <a:schemeClr val="accent1"/>
              </a:solidFill>
            </a:endParaRPr>
          </a:p>
        </p:txBody>
      </p:sp>
      <p:sp>
        <p:nvSpPr>
          <p:cNvPr id="26" name="object 42">
            <a:extLst>
              <a:ext uri="{FF2B5EF4-FFF2-40B4-BE49-F238E27FC236}">
                <a16:creationId xmlns:a16="http://schemas.microsoft.com/office/drawing/2014/main" id="{E7C377D9-F898-2AE3-25F5-D1C08D1675C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 </a:t>
            </a:r>
            <a:endParaRPr lang="es-ES" sz="3200" b="1" dirty="0">
              <a:ln w="22225">
                <a:solidFill>
                  <a:schemeClr val="accent2"/>
                </a:solidFill>
                <a:prstDash val="solid"/>
              </a:ln>
              <a:solidFill>
                <a:schemeClr val="accent5"/>
              </a:solidFill>
              <a:latin typeface="Arial Narrow"/>
              <a:cs typeface="Arial Narrow"/>
            </a:endParaRPr>
          </a:p>
        </p:txBody>
      </p:sp>
      <p:pic>
        <p:nvPicPr>
          <p:cNvPr id="27" name="Picture 23">
            <a:extLst>
              <a:ext uri="{FF2B5EF4-FFF2-40B4-BE49-F238E27FC236}">
                <a16:creationId xmlns:a16="http://schemas.microsoft.com/office/drawing/2014/main" id="{427ED915-D9F9-108C-F30B-B7CB90303E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44755343-0946-87C5-C1B1-971A9C8726CA}"/>
              </a:ext>
            </a:extLst>
          </p:cNvPr>
          <p:cNvGraphicFramePr>
            <a:graphicFrameLocks noGrp="1"/>
          </p:cNvGraphicFramePr>
          <p:nvPr/>
        </p:nvGraphicFramePr>
        <p:xfrm>
          <a:off x="528074" y="1111572"/>
          <a:ext cx="7476235" cy="2185469"/>
        </p:xfrm>
        <a:graphic>
          <a:graphicData uri="http://schemas.openxmlformats.org/drawingml/2006/table">
            <a:tbl>
              <a:tblPr firstRow="1" firstCol="1" bandRow="1"/>
              <a:tblGrid>
                <a:gridCol w="1396810">
                  <a:extLst>
                    <a:ext uri="{9D8B030D-6E8A-4147-A177-3AD203B41FA5}">
                      <a16:colId xmlns:a16="http://schemas.microsoft.com/office/drawing/2014/main" val="2118455748"/>
                    </a:ext>
                  </a:extLst>
                </a:gridCol>
                <a:gridCol w="4576498">
                  <a:extLst>
                    <a:ext uri="{9D8B030D-6E8A-4147-A177-3AD203B41FA5}">
                      <a16:colId xmlns:a16="http://schemas.microsoft.com/office/drawing/2014/main" val="41754522"/>
                    </a:ext>
                  </a:extLst>
                </a:gridCol>
                <a:gridCol w="1502927">
                  <a:extLst>
                    <a:ext uri="{9D8B030D-6E8A-4147-A177-3AD203B41FA5}">
                      <a16:colId xmlns:a16="http://schemas.microsoft.com/office/drawing/2014/main" val="1172641189"/>
                    </a:ext>
                  </a:extLst>
                </a:gridCol>
              </a:tblGrid>
              <a:tr h="274730">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Calidad de agarre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Descripción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3960562171"/>
                  </a:ext>
                </a:extLst>
              </a:tr>
              <a:tr h="391851">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Bueno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bueno y la fuerza de agarre de rango 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762763268"/>
                  </a:ext>
                </a:extLst>
              </a:tr>
              <a:tr h="505883">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Regular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aceptable pero no ideal o el agarre es aceptable utilizando otras partes del cuerpo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52136144"/>
                  </a:ext>
                </a:extLst>
              </a:tr>
              <a:tr h="361717">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posible pero no aceptable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18580751"/>
                  </a:ext>
                </a:extLst>
              </a:tr>
              <a:tr h="65004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Inaceptable</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agarre es torpe e inseguro, no es posible el agarre manual o el agarre es inaceptable utilizando otras partes del cuerpo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545" marR="46545" marT="46545" marB="465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4072633074"/>
                  </a:ext>
                </a:extLst>
              </a:tr>
            </a:tbl>
          </a:graphicData>
        </a:graphic>
      </p:graphicFrame>
      <p:sp>
        <p:nvSpPr>
          <p:cNvPr id="24" name="Rectángulo 23">
            <a:extLst>
              <a:ext uri="{FF2B5EF4-FFF2-40B4-BE49-F238E27FC236}">
                <a16:creationId xmlns:a16="http://schemas.microsoft.com/office/drawing/2014/main" id="{F3D67708-B0E1-AB30-DADF-4488EC7B3FC7}"/>
              </a:ext>
            </a:extLst>
          </p:cNvPr>
          <p:cNvSpPr/>
          <p:nvPr/>
        </p:nvSpPr>
        <p:spPr>
          <a:xfrm>
            <a:off x="528074" y="1420011"/>
            <a:ext cx="7476234" cy="33829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35C5C87-E4BB-EFB9-1AC0-BC938D6EFEB1}"/>
              </a:ext>
            </a:extLst>
          </p:cNvPr>
          <p:cNvSpPr txBox="1"/>
          <p:nvPr/>
        </p:nvSpPr>
        <p:spPr>
          <a:xfrm>
            <a:off x="586692" y="4249254"/>
            <a:ext cx="1912703"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B = 8 </a:t>
            </a:r>
          </a:p>
        </p:txBody>
      </p:sp>
    </p:spTree>
    <p:extLst>
      <p:ext uri="{BB962C8B-B14F-4D97-AF65-F5344CB8AC3E}">
        <p14:creationId xmlns:p14="http://schemas.microsoft.com/office/powerpoint/2010/main" val="5174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39F17718-932B-3221-E17D-0121D394D737}"/>
              </a:ext>
            </a:extLst>
          </p:cNvPr>
          <p:cNvGraphicFramePr>
            <a:graphicFrameLocks noChangeAspect="1"/>
          </p:cNvGraphicFramePr>
          <p:nvPr>
            <p:extLst>
              <p:ext uri="{D42A27DB-BD31-4B8C-83A1-F6EECF244321}">
                <p14:modId xmlns:p14="http://schemas.microsoft.com/office/powerpoint/2010/main" val="451137636"/>
              </p:ext>
            </p:extLst>
          </p:nvPr>
        </p:nvGraphicFramePr>
        <p:xfrm>
          <a:off x="1765300" y="748835"/>
          <a:ext cx="5613400" cy="4064000"/>
        </p:xfrm>
        <a:graphic>
          <a:graphicData uri="http://schemas.openxmlformats.org/presentationml/2006/ole">
            <mc:AlternateContent xmlns:mc="http://schemas.openxmlformats.org/markup-compatibility/2006">
              <mc:Choice xmlns:v="urn:schemas-microsoft-com:vml" Requires="v">
                <p:oleObj name="Documento" r:id="rId3" imgW="5613400" imgH="4064000" progId="Word.Document.12">
                  <p:embed/>
                </p:oleObj>
              </mc:Choice>
              <mc:Fallback>
                <p:oleObj name="Documento" r:id="rId3" imgW="5613400" imgH="4064000" progId="Word.Document.12">
                  <p:embed/>
                  <p:pic>
                    <p:nvPicPr>
                      <p:cNvPr id="2" name="Objeto 1">
                        <a:extLst>
                          <a:ext uri="{FF2B5EF4-FFF2-40B4-BE49-F238E27FC236}">
                            <a16:creationId xmlns:a16="http://schemas.microsoft.com/office/drawing/2014/main" id="{429D0523-8869-4FE5-DD67-E74CCB164F12}"/>
                          </a:ext>
                        </a:extLst>
                      </p:cNvPr>
                      <p:cNvPicPr/>
                      <p:nvPr/>
                    </p:nvPicPr>
                    <p:blipFill>
                      <a:blip r:embed="rId4"/>
                      <a:stretch>
                        <a:fillRect/>
                      </a:stretch>
                    </p:blipFill>
                    <p:spPr>
                      <a:xfrm>
                        <a:off x="1765300" y="748835"/>
                        <a:ext cx="5613400" cy="4064000"/>
                      </a:xfrm>
                      <a:prstGeom prst="rect">
                        <a:avLst/>
                      </a:prstGeom>
                    </p:spPr>
                  </p:pic>
                </p:oleObj>
              </mc:Fallback>
            </mc:AlternateContent>
          </a:graphicData>
        </a:graphic>
      </p:graphicFrame>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47</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4" name="CuadroTexto 13">
            <a:extLst>
              <a:ext uri="{FF2B5EF4-FFF2-40B4-BE49-F238E27FC236}">
                <a16:creationId xmlns:a16="http://schemas.microsoft.com/office/drawing/2014/main" id="{80911A03-4689-2556-BF0E-5F374157E45C}"/>
              </a:ext>
            </a:extLst>
          </p:cNvPr>
          <p:cNvSpPr txBox="1"/>
          <p:nvPr/>
        </p:nvSpPr>
        <p:spPr>
          <a:xfrm>
            <a:off x="188974" y="2002013"/>
            <a:ext cx="1263487" cy="738664"/>
          </a:xfrm>
          <a:prstGeom prst="rect">
            <a:avLst/>
          </a:prstGeom>
          <a:noFill/>
        </p:spPr>
        <p:txBody>
          <a:bodyPr wrap="none" rtlCol="0">
            <a:spAutoFit/>
          </a:bodyPr>
          <a:lstStyle/>
          <a:p>
            <a:r>
              <a:rPr lang="es-ES" dirty="0">
                <a:solidFill>
                  <a:srgbClr val="002060"/>
                </a:solidFill>
              </a:rPr>
              <a:t>RECORDAR</a:t>
            </a:r>
            <a:r>
              <a:rPr lang="es-ES" dirty="0"/>
              <a:t> </a:t>
            </a:r>
          </a:p>
          <a:p>
            <a:r>
              <a:rPr lang="es-ES" dirty="0">
                <a:solidFill>
                  <a:srgbClr val="C00000"/>
                </a:solidFill>
              </a:rPr>
              <a:t>A:9</a:t>
            </a:r>
          </a:p>
          <a:p>
            <a:r>
              <a:rPr lang="es-ES" dirty="0">
                <a:solidFill>
                  <a:schemeClr val="accent3">
                    <a:lumMod val="50000"/>
                  </a:schemeClr>
                </a:solidFill>
              </a:rPr>
              <a:t>B:8</a:t>
            </a:r>
          </a:p>
        </p:txBody>
      </p:sp>
      <p:sp>
        <p:nvSpPr>
          <p:cNvPr id="15" name="Rectángulo 14">
            <a:extLst>
              <a:ext uri="{FF2B5EF4-FFF2-40B4-BE49-F238E27FC236}">
                <a16:creationId xmlns:a16="http://schemas.microsoft.com/office/drawing/2014/main" id="{D6B279BF-A7ED-14A5-5D30-A68A81AD132B}"/>
              </a:ext>
            </a:extLst>
          </p:cNvPr>
          <p:cNvSpPr/>
          <p:nvPr/>
        </p:nvSpPr>
        <p:spPr>
          <a:xfrm rot="5400000">
            <a:off x="3710178" y="2688001"/>
            <a:ext cx="3586063" cy="310935"/>
          </a:xfrm>
          <a:prstGeom prst="rect">
            <a:avLst/>
          </a:prstGeom>
          <a:noFill/>
          <a:ln w="57150">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AE1020AA-5185-1FCD-6FAA-60B328F17C6F}"/>
              </a:ext>
            </a:extLst>
          </p:cNvPr>
          <p:cNvSpPr/>
          <p:nvPr/>
        </p:nvSpPr>
        <p:spPr>
          <a:xfrm rot="5400000">
            <a:off x="4387333" y="1525886"/>
            <a:ext cx="369333" cy="424069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object 42">
            <a:extLst>
              <a:ext uri="{FF2B5EF4-FFF2-40B4-BE49-F238E27FC236}">
                <a16:creationId xmlns:a16="http://schemas.microsoft.com/office/drawing/2014/main" id="{E7ADFDBD-6F8A-06D6-C2AD-B1D20FF059D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6" name="Picture 23">
            <a:extLst>
              <a:ext uri="{FF2B5EF4-FFF2-40B4-BE49-F238E27FC236}">
                <a16:creationId xmlns:a16="http://schemas.microsoft.com/office/drawing/2014/main" id="{EECB1F55-C4C0-8945-9DDE-11999A5F340F}"/>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892E5AF-26D9-7D7F-639D-CE69B286338D}"/>
              </a:ext>
            </a:extLst>
          </p:cNvPr>
          <p:cNvSpPr txBox="1"/>
          <p:nvPr/>
        </p:nvSpPr>
        <p:spPr>
          <a:xfrm>
            <a:off x="211021" y="3892623"/>
            <a:ext cx="1968809" cy="338554"/>
          </a:xfrm>
          <a:prstGeom prst="rect">
            <a:avLst/>
          </a:prstGeom>
          <a:noFill/>
          <a:ln>
            <a:solidFill>
              <a:schemeClr val="accent5"/>
            </a:solidFill>
          </a:ln>
        </p:spPr>
        <p:txBody>
          <a:bodyPr wrap="none" rtlCol="0">
            <a:spAutoFit/>
          </a:bodyPr>
          <a:lstStyle/>
          <a:p>
            <a:r>
              <a:rPr lang="es-ES" sz="1600" b="1" dirty="0">
                <a:solidFill>
                  <a:schemeClr val="accent3">
                    <a:lumMod val="50000"/>
                  </a:schemeClr>
                </a:solidFill>
              </a:rPr>
              <a:t>Puntuación C= 11 </a:t>
            </a:r>
          </a:p>
        </p:txBody>
      </p:sp>
    </p:spTree>
    <p:extLst>
      <p:ext uri="{BB962C8B-B14F-4D97-AF65-F5344CB8AC3E}">
        <p14:creationId xmlns:p14="http://schemas.microsoft.com/office/powerpoint/2010/main" val="351676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0.70"/>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48</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9" name="CuadroTexto 18">
            <a:extLst>
              <a:ext uri="{FF2B5EF4-FFF2-40B4-BE49-F238E27FC236}">
                <a16:creationId xmlns:a16="http://schemas.microsoft.com/office/drawing/2014/main" id="{F6875E0D-7F93-593D-B91A-A765191B1864}"/>
              </a:ext>
            </a:extLst>
          </p:cNvPr>
          <p:cNvSpPr txBox="1"/>
          <p:nvPr/>
        </p:nvSpPr>
        <p:spPr>
          <a:xfrm>
            <a:off x="4252719" y="3032574"/>
            <a:ext cx="3318537" cy="338554"/>
          </a:xfrm>
          <a:prstGeom prst="rect">
            <a:avLst/>
          </a:prstGeom>
          <a:noFill/>
          <a:ln>
            <a:solidFill>
              <a:schemeClr val="accent5"/>
            </a:solidFill>
          </a:ln>
        </p:spPr>
        <p:txBody>
          <a:bodyPr wrap="none" rtlCol="0">
            <a:spAutoFit/>
          </a:bodyPr>
          <a:lstStyle/>
          <a:p>
            <a:r>
              <a:rPr lang="es-ES" sz="1600" b="1" dirty="0">
                <a:solidFill>
                  <a:srgbClr val="C00000"/>
                </a:solidFill>
              </a:rPr>
              <a:t>PUNTUACION FINAL: 11 +1 = 12</a:t>
            </a:r>
          </a:p>
        </p:txBody>
      </p:sp>
      <p:sp>
        <p:nvSpPr>
          <p:cNvPr id="23" name="CuadroTexto 22">
            <a:extLst>
              <a:ext uri="{FF2B5EF4-FFF2-40B4-BE49-F238E27FC236}">
                <a16:creationId xmlns:a16="http://schemas.microsoft.com/office/drawing/2014/main" id="{453EDDCE-CB30-BD85-C010-011BE59B18D5}"/>
              </a:ext>
            </a:extLst>
          </p:cNvPr>
          <p:cNvSpPr txBox="1"/>
          <p:nvPr/>
        </p:nvSpPr>
        <p:spPr>
          <a:xfrm>
            <a:off x="1043892" y="3032574"/>
            <a:ext cx="3208827" cy="369332"/>
          </a:xfrm>
          <a:prstGeom prst="rect">
            <a:avLst/>
          </a:prstGeom>
          <a:noFill/>
        </p:spPr>
        <p:txBody>
          <a:bodyPr wrap="none" rtlCol="0">
            <a:spAutoFit/>
          </a:bodyPr>
          <a:lstStyle/>
          <a:p>
            <a:r>
              <a:rPr lang="es-ES" dirty="0"/>
              <a:t>SUMAMOS 1 POR LA ACTIVIDAD</a:t>
            </a:r>
          </a:p>
        </p:txBody>
      </p:sp>
      <p:sp>
        <p:nvSpPr>
          <p:cNvPr id="25" name="object 42">
            <a:extLst>
              <a:ext uri="{FF2B5EF4-FFF2-40B4-BE49-F238E27FC236}">
                <a16:creationId xmlns:a16="http://schemas.microsoft.com/office/drawing/2014/main" id="{E7ADFDBD-6F8A-06D6-C2AD-B1D20FF059D5}"/>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26" name="Picture 23">
            <a:extLst>
              <a:ext uri="{FF2B5EF4-FFF2-40B4-BE49-F238E27FC236}">
                <a16:creationId xmlns:a16="http://schemas.microsoft.com/office/drawing/2014/main" id="{58AA2349-70FD-435B-96CA-B8D66AF681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91E4D9C9-4658-9A2B-8132-8E55A6E1C5FA}"/>
              </a:ext>
            </a:extLst>
          </p:cNvPr>
          <p:cNvGraphicFramePr>
            <a:graphicFrameLocks noGrp="1"/>
          </p:cNvGraphicFramePr>
          <p:nvPr/>
        </p:nvGraphicFramePr>
        <p:xfrm>
          <a:off x="561058" y="1057275"/>
          <a:ext cx="6542802" cy="1829391"/>
        </p:xfrm>
        <a:graphic>
          <a:graphicData uri="http://schemas.openxmlformats.org/drawingml/2006/table">
            <a:tbl>
              <a:tblPr firstRow="1" firstCol="1" bandRow="1"/>
              <a:tblGrid>
                <a:gridCol w="4237343">
                  <a:extLst>
                    <a:ext uri="{9D8B030D-6E8A-4147-A177-3AD203B41FA5}">
                      <a16:colId xmlns:a16="http://schemas.microsoft.com/office/drawing/2014/main" val="536039642"/>
                    </a:ext>
                  </a:extLst>
                </a:gridCol>
                <a:gridCol w="2305459">
                  <a:extLst>
                    <a:ext uri="{9D8B030D-6E8A-4147-A177-3AD203B41FA5}">
                      <a16:colId xmlns:a16="http://schemas.microsoft.com/office/drawing/2014/main" val="1631391634"/>
                    </a:ext>
                  </a:extLst>
                </a:gridCol>
              </a:tblGrid>
              <a:tr h="306297">
                <a:tc>
                  <a:txBody>
                    <a:bodyPr/>
                    <a:lstStyle/>
                    <a:p>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Tipo de actividad muscular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1861639730"/>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Una o más partes del cuerpo permanecen estáticas, por ej: soportadas durante más de 1 minuto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743657516"/>
                  </a:ext>
                </a:extLst>
              </a:tr>
              <a:tr h="507698">
                <a:tc>
                  <a:txBody>
                    <a:bodyPr/>
                    <a:lstStyle/>
                    <a:p>
                      <a:r>
                        <a:rPr lang="es-ES"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movimientos repetitivos, por ej: repetidos más de 4 veces por minuto (excluyendo caminar)</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973038960"/>
                  </a:ext>
                </a:extLst>
              </a:tr>
              <a:tr h="507698">
                <a:tc>
                  <a:txBody>
                    <a:body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producen cambios de postura importantes o se adoptan posturas inestables</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pPr algn="ctr"/>
                      <a:r>
                        <a:rPr lang="es-E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327332561"/>
                  </a:ext>
                </a:extLst>
              </a:tr>
            </a:tbl>
          </a:graphicData>
        </a:graphic>
      </p:graphicFrame>
      <p:sp>
        <p:nvSpPr>
          <p:cNvPr id="3" name="Rectángulo 2">
            <a:extLst>
              <a:ext uri="{FF2B5EF4-FFF2-40B4-BE49-F238E27FC236}">
                <a16:creationId xmlns:a16="http://schemas.microsoft.com/office/drawing/2014/main" id="{764D4DB3-84EE-824C-15A7-CFF8965529BC}"/>
              </a:ext>
            </a:extLst>
          </p:cNvPr>
          <p:cNvSpPr/>
          <p:nvPr/>
        </p:nvSpPr>
        <p:spPr>
          <a:xfrm>
            <a:off x="573063" y="3778448"/>
            <a:ext cx="6675236" cy="584775"/>
          </a:xfrm>
          <a:prstGeom prst="rect">
            <a:avLst/>
          </a:prstGeom>
          <a:ln>
            <a:solidFill>
              <a:schemeClr val="accent5"/>
            </a:solidFill>
          </a:ln>
        </p:spPr>
        <p:txBody>
          <a:bodyPr wrap="square">
            <a:spAutoFit/>
          </a:bodyPr>
          <a:lstStyle/>
          <a:p>
            <a:r>
              <a:rPr lang="es-ES" sz="1600" dirty="0">
                <a:solidFill>
                  <a:schemeClr val="accent3">
                    <a:lumMod val="50000"/>
                  </a:schemeClr>
                </a:solidFill>
                <a:latin typeface="+mn-lt"/>
                <a:ea typeface="Calibri" panose="020F0502020204030204" pitchFamily="34" charset="0"/>
                <a:cs typeface="Times New Roman" panose="02020603050405020304" pitchFamily="18" charset="0"/>
              </a:rPr>
              <a:t>El operario debe cambiar rápidamente de postura controlada mientras coloca la pieza.</a:t>
            </a:r>
            <a:r>
              <a:rPr lang="es-ES" sz="1600" dirty="0">
                <a:solidFill>
                  <a:schemeClr val="accent3">
                    <a:lumMod val="50000"/>
                  </a:schemeClr>
                </a:solidFill>
                <a:latin typeface="+mn-lt"/>
              </a:rPr>
              <a:t> </a:t>
            </a:r>
            <a:endParaRPr lang="es-ES_tradnl" sz="1600" dirty="0">
              <a:solidFill>
                <a:schemeClr val="accent3">
                  <a:lumMod val="50000"/>
                </a:schemeClr>
              </a:solidFill>
              <a:latin typeface="+mn-lt"/>
            </a:endParaRPr>
          </a:p>
        </p:txBody>
      </p:sp>
    </p:spTree>
    <p:extLst>
      <p:ext uri="{BB962C8B-B14F-4D97-AF65-F5344CB8AC3E}">
        <p14:creationId xmlns:p14="http://schemas.microsoft.com/office/powerpoint/2010/main" val="330927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49</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Rectángulo 14">
            <a:extLst>
              <a:ext uri="{FF2B5EF4-FFF2-40B4-BE49-F238E27FC236}">
                <a16:creationId xmlns:a16="http://schemas.microsoft.com/office/drawing/2014/main" id="{A8282539-AD77-19D3-F043-21FC255FE281}"/>
              </a:ext>
            </a:extLst>
          </p:cNvPr>
          <p:cNvSpPr/>
          <p:nvPr/>
        </p:nvSpPr>
        <p:spPr>
          <a:xfrm>
            <a:off x="586692" y="3093908"/>
            <a:ext cx="6324600" cy="925190"/>
          </a:xfrm>
          <a:prstGeom prst="rect">
            <a:avLst/>
          </a:prstGeom>
          <a:ln>
            <a:solidFill>
              <a:schemeClr val="accent5"/>
            </a:solidFill>
          </a:ln>
        </p:spPr>
        <p:txBody>
          <a:bodyPr wrap="square">
            <a:spAutoFit/>
          </a:bodyPr>
          <a:lstStyle/>
          <a:p>
            <a:pPr algn="just">
              <a:lnSpc>
                <a:spcPct val="115000"/>
              </a:lnSpc>
              <a:spcAft>
                <a:spcPts val="1000"/>
              </a:spcAft>
            </a:pPr>
            <a:r>
              <a:rPr lang="es-PE" sz="1600" b="1" dirty="0">
                <a:solidFill>
                  <a:schemeClr val="accent1"/>
                </a:solidFill>
                <a:latin typeface="Calibri" panose="020F0502020204030204" pitchFamily="34" charset="0"/>
                <a:ea typeface="Calibri" panose="020F0502020204030204" pitchFamily="34" charset="0"/>
                <a:cs typeface="Arial" panose="020B0604020202020204" pitchFamily="34" charset="0"/>
              </a:rPr>
              <a:t>Ya que el constante trabajo con esa postura causaría enfermedades por posiciones rutinarias así mismo se debe corregir la posturas mostradas en el método Reba para su mejor acción del trabajo.</a:t>
            </a:r>
            <a:endParaRPr lang="es-E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a:extLst>
              <a:ext uri="{FF2B5EF4-FFF2-40B4-BE49-F238E27FC236}">
                <a16:creationId xmlns:a16="http://schemas.microsoft.com/office/drawing/2014/main" id="{44B42279-8E8F-53FA-383C-8CFBAD2F047D}"/>
              </a:ext>
            </a:extLst>
          </p:cNvPr>
          <p:cNvSpPr/>
          <p:nvPr/>
        </p:nvSpPr>
        <p:spPr>
          <a:xfrm>
            <a:off x="211021" y="661726"/>
            <a:ext cx="8531908" cy="338554"/>
          </a:xfrm>
          <a:prstGeom prst="rect">
            <a:avLst/>
          </a:prstGeom>
        </p:spPr>
        <p:txBody>
          <a:bodyPr wrap="square">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TABLA DE DESICIÓN REBA:</a:t>
            </a:r>
          </a:p>
        </p:txBody>
      </p:sp>
      <p:sp>
        <p:nvSpPr>
          <p:cNvPr id="18" name="object 42">
            <a:extLst>
              <a:ext uri="{FF2B5EF4-FFF2-40B4-BE49-F238E27FC236}">
                <a16:creationId xmlns:a16="http://schemas.microsoft.com/office/drawing/2014/main" id="{EAE29E2D-CEAB-69A4-0D5B-B7F21D1B832E}"/>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CASO PRÁCTICO 2</a:t>
            </a:r>
            <a:endParaRPr lang="es-ES" sz="3200" b="1" dirty="0">
              <a:ln w="22225">
                <a:solidFill>
                  <a:schemeClr val="accent2"/>
                </a:solidFill>
                <a:prstDash val="solid"/>
              </a:ln>
              <a:solidFill>
                <a:schemeClr val="accent5"/>
              </a:solidFill>
              <a:latin typeface="Arial Narrow"/>
              <a:cs typeface="Arial Narrow"/>
            </a:endParaRPr>
          </a:p>
        </p:txBody>
      </p:sp>
      <p:pic>
        <p:nvPicPr>
          <p:cNvPr id="19" name="Picture 23">
            <a:extLst>
              <a:ext uri="{FF2B5EF4-FFF2-40B4-BE49-F238E27FC236}">
                <a16:creationId xmlns:a16="http://schemas.microsoft.com/office/drawing/2014/main" id="{D42B14D6-64ED-2ED3-3FD4-CF51F15BBC8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F4284191-1F31-906B-39FF-30C656E45B91}"/>
              </a:ext>
            </a:extLst>
          </p:cNvPr>
          <p:cNvGraphicFramePr>
            <a:graphicFrameLocks noGrp="1"/>
          </p:cNvGraphicFramePr>
          <p:nvPr/>
        </p:nvGraphicFramePr>
        <p:xfrm>
          <a:off x="428624" y="1212704"/>
          <a:ext cx="7452281" cy="1668780"/>
        </p:xfrm>
        <a:graphic>
          <a:graphicData uri="http://schemas.openxmlformats.org/drawingml/2006/table">
            <a:tbl>
              <a:tblPr firstRow="1" firstCol="1" bandRow="1"/>
              <a:tblGrid>
                <a:gridCol w="1922180">
                  <a:extLst>
                    <a:ext uri="{9D8B030D-6E8A-4147-A177-3AD203B41FA5}">
                      <a16:colId xmlns:a16="http://schemas.microsoft.com/office/drawing/2014/main" val="847266564"/>
                    </a:ext>
                  </a:extLst>
                </a:gridCol>
                <a:gridCol w="1187526">
                  <a:extLst>
                    <a:ext uri="{9D8B030D-6E8A-4147-A177-3AD203B41FA5}">
                      <a16:colId xmlns:a16="http://schemas.microsoft.com/office/drawing/2014/main" val="2486834206"/>
                    </a:ext>
                  </a:extLst>
                </a:gridCol>
                <a:gridCol w="1166192">
                  <a:extLst>
                    <a:ext uri="{9D8B030D-6E8A-4147-A177-3AD203B41FA5}">
                      <a16:colId xmlns:a16="http://schemas.microsoft.com/office/drawing/2014/main" val="169692193"/>
                    </a:ext>
                  </a:extLst>
                </a:gridCol>
                <a:gridCol w="3176383">
                  <a:extLst>
                    <a:ext uri="{9D8B030D-6E8A-4147-A177-3AD203B41FA5}">
                      <a16:colId xmlns:a16="http://schemas.microsoft.com/office/drawing/2014/main" val="2691284880"/>
                    </a:ext>
                  </a:extLst>
                </a:gridCol>
              </a:tblGrid>
              <a:tr h="0">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Puntuación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Nivel</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Riesgo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tc>
                  <a:txBody>
                    <a:bodyPr/>
                    <a:lstStyle/>
                    <a:p>
                      <a:pPr algn="ctr"/>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Actuación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FDD6"/>
                    </a:solidFill>
                  </a:tcPr>
                </a:tc>
                <a:extLst>
                  <a:ext uri="{0D108BD9-81ED-4DB2-BD59-A6C34878D82A}">
                    <a16:rowId xmlns:a16="http://schemas.microsoft.com/office/drawing/2014/main" val="2120652098"/>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FF0D8"/>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Inapreciable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 es necesaria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635917493"/>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2 o 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8E3"/>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Bajo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Puede ser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1831598814"/>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 a 7</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Medio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024014057"/>
                  </a:ext>
                </a:extLst>
              </a:tr>
              <a:tr h="0">
                <a:tc>
                  <a:txBody>
                    <a:bodyPr/>
                    <a:lstStyle/>
                    <a:p>
                      <a:pPr algn="ctr"/>
                      <a:r>
                        <a:rPr lang="es-ES" sz="1200">
                          <a:effectLst/>
                          <a:latin typeface="Arial" panose="020B0604020202020204" pitchFamily="34" charset="0"/>
                          <a:ea typeface="Calibri" panose="020F0502020204030204" pitchFamily="34" charset="0"/>
                          <a:cs typeface="Times New Roman" panose="02020603050405020304" pitchFamily="18" charset="0"/>
                        </a:rPr>
                        <a:t>8 a 10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Alto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cuanto antes.</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202635495"/>
                  </a:ext>
                </a:extLst>
              </a:tr>
              <a:tr h="0">
                <a:tc>
                  <a:txBody>
                    <a:bodyPr/>
                    <a:lstStyle/>
                    <a:p>
                      <a:pPr algn="ctr"/>
                      <a:r>
                        <a:rPr lang="es-E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 a 15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ctr"/>
                      <a:r>
                        <a:rPr lang="es-ES"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EDE"/>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Muy alto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tc>
                  <a:txBody>
                    <a:bodyPr/>
                    <a:lstStyle/>
                    <a:p>
                      <a:r>
                        <a:rPr lang="es-E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 necesaria la actuación de inmediato.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ED6"/>
                    </a:solidFill>
                  </a:tcPr>
                </a:tc>
                <a:extLst>
                  <a:ext uri="{0D108BD9-81ED-4DB2-BD59-A6C34878D82A}">
                    <a16:rowId xmlns:a16="http://schemas.microsoft.com/office/drawing/2014/main" val="3146471392"/>
                  </a:ext>
                </a:extLst>
              </a:tr>
            </a:tbl>
          </a:graphicData>
        </a:graphic>
      </p:graphicFrame>
      <p:sp>
        <p:nvSpPr>
          <p:cNvPr id="14" name="Rectángulo 13">
            <a:extLst>
              <a:ext uri="{FF2B5EF4-FFF2-40B4-BE49-F238E27FC236}">
                <a16:creationId xmlns:a16="http://schemas.microsoft.com/office/drawing/2014/main" id="{46B44B49-FA46-89E9-CEAD-B9E4184C66C0}"/>
              </a:ext>
            </a:extLst>
          </p:cNvPr>
          <p:cNvSpPr/>
          <p:nvPr/>
        </p:nvSpPr>
        <p:spPr>
          <a:xfrm>
            <a:off x="428624" y="2561105"/>
            <a:ext cx="7452281" cy="3156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01613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5" cy="694977"/>
            <a:chOff x="185742" y="1287960"/>
            <a:chExt cx="8044528"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7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5</a:t>
            </a:fld>
            <a:endParaRPr sz="2000" dirty="0">
              <a:solidFill>
                <a:schemeClr val="accent1"/>
              </a:solidFill>
            </a:endParaRPr>
          </a:p>
        </p:txBody>
      </p:sp>
      <p:sp>
        <p:nvSpPr>
          <p:cNvPr id="119" name="object 42">
            <a:extLst>
              <a:ext uri="{FF2B5EF4-FFF2-40B4-BE49-F238E27FC236}">
                <a16:creationId xmlns:a16="http://schemas.microsoft.com/office/drawing/2014/main" id="{BFEE796E-6B30-3C44-9DE5-00BDA5F75CC4}"/>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INTRODUCCIÓN</a:t>
            </a:r>
            <a:endParaRPr lang="es-ES" sz="3200" b="1" dirty="0">
              <a:ln w="22225">
                <a:solidFill>
                  <a:schemeClr val="accent2"/>
                </a:solidFill>
                <a:prstDash val="solid"/>
              </a:ln>
              <a:solidFill>
                <a:schemeClr val="accent5"/>
              </a:solidFill>
              <a:latin typeface="Arial Narrow"/>
              <a:cs typeface="Arial Narrow"/>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2" name="Rectángulo redondeado 11">
            <a:extLst>
              <a:ext uri="{FF2B5EF4-FFF2-40B4-BE49-F238E27FC236}">
                <a16:creationId xmlns:a16="http://schemas.microsoft.com/office/drawing/2014/main" id="{C2185DFE-BB70-8287-2E94-9AFE4CBD2375}"/>
              </a:ext>
            </a:extLst>
          </p:cNvPr>
          <p:cNvSpPr/>
          <p:nvPr/>
        </p:nvSpPr>
        <p:spPr>
          <a:xfrm>
            <a:off x="211021" y="3607045"/>
            <a:ext cx="8268994" cy="613053"/>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altLang="es-ES" sz="1600" dirty="0"/>
              <a:t>Se ha desarrollado como una herramienta que sea capaz de medir los aspectos referentes a la carga física de los trabajadores.</a:t>
            </a:r>
            <a:endParaRPr lang="es-ES" sz="1600" dirty="0">
              <a:solidFill>
                <a:schemeClr val="accent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FF4723B6-AB49-23F6-E2FD-1AA8D216F14A}"/>
              </a:ext>
            </a:extLst>
          </p:cNvPr>
          <p:cNvSpPr/>
          <p:nvPr/>
        </p:nvSpPr>
        <p:spPr>
          <a:xfrm>
            <a:off x="211021" y="631544"/>
            <a:ext cx="8531908" cy="369332"/>
          </a:xfrm>
          <a:prstGeom prst="rect">
            <a:avLst/>
          </a:prstGeom>
        </p:spPr>
        <p:txBody>
          <a:bodyPr wrap="square">
            <a:spAutoFit/>
          </a:bodyPr>
          <a:lstStyle/>
          <a:p>
            <a:r>
              <a:rPr lang="es-ES" sz="1800" b="1" dirty="0">
                <a:solidFill>
                  <a:schemeClr val="accent6">
                    <a:lumMod val="60000"/>
                    <a:lumOff val="40000"/>
                  </a:schemeClr>
                </a:solidFill>
                <a:latin typeface="Arial" panose="020B0604020202020204" pitchFamily="34" charset="0"/>
                <a:cs typeface="Arial" panose="020B0604020202020204" pitchFamily="34" charset="0"/>
              </a:rPr>
              <a:t>CARACTERÍSTICAS:</a:t>
            </a:r>
          </a:p>
        </p:txBody>
      </p:sp>
      <p:pic>
        <p:nvPicPr>
          <p:cNvPr id="24" name="Picture 23">
            <a:extLst>
              <a:ext uri="{FF2B5EF4-FFF2-40B4-BE49-F238E27FC236}">
                <a16:creationId xmlns:a16="http://schemas.microsoft.com/office/drawing/2014/main" id="{BB5FDFA4-6C88-066E-D9D2-C6D720C8008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redondeado 2">
            <a:extLst>
              <a:ext uri="{FF2B5EF4-FFF2-40B4-BE49-F238E27FC236}">
                <a16:creationId xmlns:a16="http://schemas.microsoft.com/office/drawing/2014/main" id="{0E18590A-DAF3-1161-DE02-FF633707CFEE}"/>
              </a:ext>
            </a:extLst>
          </p:cNvPr>
          <p:cNvSpPr/>
          <p:nvPr/>
        </p:nvSpPr>
        <p:spPr>
          <a:xfrm>
            <a:off x="211020" y="1143066"/>
            <a:ext cx="8268995" cy="354925"/>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sz="1600" dirty="0">
                <a:solidFill>
                  <a:schemeClr val="accent1"/>
                </a:solidFill>
                <a:latin typeface="Arial" panose="020B0604020202020204" pitchFamily="34" charset="0"/>
                <a:cs typeface="Arial" panose="020B0604020202020204" pitchFamily="34" charset="0"/>
              </a:rPr>
              <a:t>Incorpora la posibilidad de incluir cambios bruscos de postura o posturas inestables. </a:t>
            </a:r>
          </a:p>
        </p:txBody>
      </p:sp>
      <p:sp>
        <p:nvSpPr>
          <p:cNvPr id="4" name="Rectángulo redondeado 3">
            <a:extLst>
              <a:ext uri="{FF2B5EF4-FFF2-40B4-BE49-F238E27FC236}">
                <a16:creationId xmlns:a16="http://schemas.microsoft.com/office/drawing/2014/main" id="{271F6DB5-535C-D65F-8EA4-9F1E4B2C7169}"/>
              </a:ext>
            </a:extLst>
          </p:cNvPr>
          <p:cNvSpPr/>
          <p:nvPr/>
        </p:nvSpPr>
        <p:spPr>
          <a:xfrm>
            <a:off x="211020" y="1858800"/>
            <a:ext cx="8268996" cy="1387435"/>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sz="1600" dirty="0">
                <a:solidFill>
                  <a:schemeClr val="accent1"/>
                </a:solidFill>
                <a:latin typeface="Arial" panose="020B0604020202020204" pitchFamily="34" charset="0"/>
                <a:cs typeface="Arial" panose="020B0604020202020204" pitchFamily="34" charset="0"/>
              </a:rPr>
              <a:t>Evalúa posturas individuales y no conjuntos o secuencias de posturas.</a:t>
            </a:r>
          </a:p>
          <a:p>
            <a:pPr algn="just">
              <a:buClr>
                <a:schemeClr val="accent6">
                  <a:lumMod val="75000"/>
                </a:schemeClr>
              </a:buClr>
            </a:pPr>
            <a:r>
              <a:rPr lang="es-ES" sz="1600" dirty="0"/>
              <a:t> </a:t>
            </a:r>
            <a:r>
              <a:rPr lang="es-ES" sz="1600" dirty="0">
                <a:solidFill>
                  <a:schemeClr val="accent5">
                    <a:lumMod val="50000"/>
                  </a:schemeClr>
                </a:solidFill>
              </a:rPr>
              <a:t>Por ello, es necesario seleccionar aquellas posturas que serán evaluadas de entre las que adopta el trabajador en el puesto. Se seleccionarán aquellas que, a priori, supongan una mayor carga postural bien por su duración, bien por su frecuencia o porque presentan mayor desviación respecto a la posición neutra. </a:t>
            </a:r>
            <a:r>
              <a:rPr lang="es-ES" sz="1600" dirty="0">
                <a:solidFill>
                  <a:schemeClr val="accent5">
                    <a:lumMod val="50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563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50</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5" name="Google Shape;524;p33">
            <a:extLst>
              <a:ext uri="{FF2B5EF4-FFF2-40B4-BE49-F238E27FC236}">
                <a16:creationId xmlns:a16="http://schemas.microsoft.com/office/drawing/2014/main" id="{D6975404-7DA1-3C25-B3DC-0089C5EDA7AF}"/>
              </a:ext>
            </a:extLst>
          </p:cNvPr>
          <p:cNvSpPr txBox="1">
            <a:spLocks/>
          </p:cNvSpPr>
          <p:nvPr/>
        </p:nvSpPr>
        <p:spPr>
          <a:xfrm>
            <a:off x="1451031" y="2246093"/>
            <a:ext cx="6594475" cy="1160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s-ES" sz="6000">
                <a:solidFill>
                  <a:schemeClr val="accent5"/>
                </a:solidFill>
              </a:rPr>
              <a:t>¡GRACIAS!</a:t>
            </a:r>
            <a:endParaRPr lang="es-ES" sz="6000" dirty="0">
              <a:solidFill>
                <a:schemeClr val="accent5"/>
              </a:solidFill>
            </a:endParaRPr>
          </a:p>
        </p:txBody>
      </p:sp>
      <p:grpSp>
        <p:nvGrpSpPr>
          <p:cNvPr id="16" name="Google Shape;526;p33">
            <a:extLst>
              <a:ext uri="{FF2B5EF4-FFF2-40B4-BE49-F238E27FC236}">
                <a16:creationId xmlns:a16="http://schemas.microsoft.com/office/drawing/2014/main" id="{C1347910-43C3-49E8-DA8B-421DA2E0792E}"/>
              </a:ext>
            </a:extLst>
          </p:cNvPr>
          <p:cNvGrpSpPr/>
          <p:nvPr/>
        </p:nvGrpSpPr>
        <p:grpSpPr>
          <a:xfrm>
            <a:off x="3996210" y="966817"/>
            <a:ext cx="1197664" cy="1126777"/>
            <a:chOff x="5972700" y="2330200"/>
            <a:chExt cx="411625" cy="387275"/>
          </a:xfrm>
        </p:grpSpPr>
        <p:sp>
          <p:nvSpPr>
            <p:cNvPr id="18" name="Google Shape;527;p33">
              <a:extLst>
                <a:ext uri="{FF2B5EF4-FFF2-40B4-BE49-F238E27FC236}">
                  <a16:creationId xmlns:a16="http://schemas.microsoft.com/office/drawing/2014/main" id="{4F5A6D48-4A35-27E7-E592-CD60912242BA}"/>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8;p33">
              <a:extLst>
                <a:ext uri="{FF2B5EF4-FFF2-40B4-BE49-F238E27FC236}">
                  <a16:creationId xmlns:a16="http://schemas.microsoft.com/office/drawing/2014/main" id="{0E367020-99C2-AF94-C332-91C4FA14B46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23">
            <a:extLst>
              <a:ext uri="{FF2B5EF4-FFF2-40B4-BE49-F238E27FC236}">
                <a16:creationId xmlns:a16="http://schemas.microsoft.com/office/drawing/2014/main" id="{C0294C38-7DAE-C943-093A-F5FD48F3455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10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5" cy="694977"/>
            <a:chOff x="185742" y="1287960"/>
            <a:chExt cx="8044528"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7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6</a:t>
            </a:fld>
            <a:endParaRPr sz="2000" dirty="0">
              <a:solidFill>
                <a:schemeClr val="accent1"/>
              </a:solidFill>
            </a:endParaRPr>
          </a:p>
        </p:txBody>
      </p:sp>
      <p:sp>
        <p:nvSpPr>
          <p:cNvPr id="119" name="object 42">
            <a:extLst>
              <a:ext uri="{FF2B5EF4-FFF2-40B4-BE49-F238E27FC236}">
                <a16:creationId xmlns:a16="http://schemas.microsoft.com/office/drawing/2014/main" id="{BFEE796E-6B30-3C44-9DE5-00BDA5F75CC4}"/>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INTRODUCCIÓN</a:t>
            </a:r>
            <a:endParaRPr lang="es-ES" sz="3200" b="1" dirty="0">
              <a:ln w="22225">
                <a:solidFill>
                  <a:schemeClr val="accent2"/>
                </a:solidFill>
                <a:prstDash val="solid"/>
              </a:ln>
              <a:solidFill>
                <a:schemeClr val="accent5"/>
              </a:solidFill>
              <a:latin typeface="Arial Narrow"/>
              <a:cs typeface="Arial Narrow"/>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 name="Rectángulo 1">
            <a:extLst>
              <a:ext uri="{FF2B5EF4-FFF2-40B4-BE49-F238E27FC236}">
                <a16:creationId xmlns:a16="http://schemas.microsoft.com/office/drawing/2014/main" id="{FF4723B6-AB49-23F6-E2FD-1AA8D216F14A}"/>
              </a:ext>
            </a:extLst>
          </p:cNvPr>
          <p:cNvSpPr/>
          <p:nvPr/>
        </p:nvSpPr>
        <p:spPr>
          <a:xfrm>
            <a:off x="211021" y="631544"/>
            <a:ext cx="8531908" cy="369332"/>
          </a:xfrm>
          <a:prstGeom prst="rect">
            <a:avLst/>
          </a:prstGeom>
        </p:spPr>
        <p:txBody>
          <a:bodyPr wrap="square">
            <a:spAutoFit/>
          </a:bodyPr>
          <a:lstStyle/>
          <a:p>
            <a:r>
              <a:rPr lang="es-ES" sz="1800" b="1" dirty="0">
                <a:solidFill>
                  <a:schemeClr val="accent6">
                    <a:lumMod val="60000"/>
                    <a:lumOff val="40000"/>
                  </a:schemeClr>
                </a:solidFill>
                <a:latin typeface="Arial" panose="020B0604020202020204" pitchFamily="34" charset="0"/>
                <a:cs typeface="Arial" panose="020B0604020202020204" pitchFamily="34" charset="0"/>
              </a:rPr>
              <a:t>CARACTERÍSTICAS:</a:t>
            </a:r>
          </a:p>
        </p:txBody>
      </p:sp>
      <p:sp>
        <p:nvSpPr>
          <p:cNvPr id="19" name="Rectángulo redondeado 18">
            <a:extLst>
              <a:ext uri="{FF2B5EF4-FFF2-40B4-BE49-F238E27FC236}">
                <a16:creationId xmlns:a16="http://schemas.microsoft.com/office/drawing/2014/main" id="{F9389739-EEA9-8652-9DAC-35704FB035DE}"/>
              </a:ext>
            </a:extLst>
          </p:cNvPr>
          <p:cNvSpPr/>
          <p:nvPr/>
        </p:nvSpPr>
        <p:spPr>
          <a:xfrm>
            <a:off x="211021" y="1288150"/>
            <a:ext cx="8292897" cy="613053"/>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altLang="es-ES" sz="1600" dirty="0"/>
              <a:t>El análisis puede realizarse antes o después de una intervención para demostrar que se ha rebajado el riesgo de padecer una lesión.</a:t>
            </a:r>
            <a:endParaRPr lang="es-ES_tradnl" sz="1600" dirty="0"/>
          </a:p>
        </p:txBody>
      </p:sp>
      <p:sp>
        <p:nvSpPr>
          <p:cNvPr id="23" name="Rectángulo redondeado 22">
            <a:extLst>
              <a:ext uri="{FF2B5EF4-FFF2-40B4-BE49-F238E27FC236}">
                <a16:creationId xmlns:a16="http://schemas.microsoft.com/office/drawing/2014/main" id="{F38320D2-AF53-DFB9-F85F-5F6E6CB4CE6A}"/>
              </a:ext>
            </a:extLst>
          </p:cNvPr>
          <p:cNvSpPr/>
          <p:nvPr/>
        </p:nvSpPr>
        <p:spPr>
          <a:xfrm>
            <a:off x="251481" y="2122204"/>
            <a:ext cx="8292897" cy="613053"/>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altLang="es-ES" sz="1600" dirty="0"/>
              <a:t>Da una valoración rápida y sistemática del riesgo postural del cuerpo entero que puede tener el trabajador debido a su trabajo.</a:t>
            </a:r>
            <a:endParaRPr lang="es-ES_tradnl" sz="1600" dirty="0"/>
          </a:p>
        </p:txBody>
      </p:sp>
      <p:pic>
        <p:nvPicPr>
          <p:cNvPr id="24" name="Picture 23">
            <a:extLst>
              <a:ext uri="{FF2B5EF4-FFF2-40B4-BE49-F238E27FC236}">
                <a16:creationId xmlns:a16="http://schemas.microsoft.com/office/drawing/2014/main" id="{BB5FDFA4-6C88-066E-D9D2-C6D720C8008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a:extLst>
              <a:ext uri="{FF2B5EF4-FFF2-40B4-BE49-F238E27FC236}">
                <a16:creationId xmlns:a16="http://schemas.microsoft.com/office/drawing/2014/main" id="{42414AFA-8D3B-4D62-E3A2-CE746E7225BE}"/>
              </a:ext>
            </a:extLst>
          </p:cNvPr>
          <p:cNvSpPr/>
          <p:nvPr/>
        </p:nvSpPr>
        <p:spPr>
          <a:xfrm>
            <a:off x="251482" y="2979665"/>
            <a:ext cx="8292897" cy="1129308"/>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Clr>
                <a:schemeClr val="accent6">
                  <a:lumMod val="75000"/>
                </a:schemeClr>
              </a:buClr>
              <a:buFont typeface="Wingdings" pitchFamily="2" charset="2"/>
              <a:buChar char="q"/>
            </a:pPr>
            <a:r>
              <a:rPr lang="es-ES" sz="1600" b="1" dirty="0"/>
              <a:t>El método debe ser aplicado al lado derecho y al lado izquierdo del cuerpo por separado</a:t>
            </a:r>
            <a:r>
              <a:rPr lang="es-ES" sz="1600" dirty="0"/>
              <a:t>. El evaluador experto puede elegir a priori el lado que aparentemente esté sometido a mayor carga postural, pero en caso de duda, es preferible analizar los dos lados.</a:t>
            </a:r>
          </a:p>
        </p:txBody>
      </p:sp>
    </p:spTree>
    <p:extLst>
      <p:ext uri="{BB962C8B-B14F-4D97-AF65-F5344CB8AC3E}">
        <p14:creationId xmlns:p14="http://schemas.microsoft.com/office/powerpoint/2010/main" val="43934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5" cy="694977"/>
            <a:chOff x="185742" y="1287960"/>
            <a:chExt cx="8044528"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7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7</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12" name="Rectángulo redondeado 11">
            <a:extLst>
              <a:ext uri="{FF2B5EF4-FFF2-40B4-BE49-F238E27FC236}">
                <a16:creationId xmlns:a16="http://schemas.microsoft.com/office/drawing/2014/main" id="{C2185DFE-BB70-8287-2E94-9AFE4CBD2375}"/>
              </a:ext>
            </a:extLst>
          </p:cNvPr>
          <p:cNvSpPr/>
          <p:nvPr/>
        </p:nvSpPr>
        <p:spPr>
          <a:xfrm>
            <a:off x="467472" y="984634"/>
            <a:ext cx="8562436" cy="613053"/>
          </a:xfrm>
          <a:prstGeom prst="roundRect">
            <a:avLst>
              <a:gd name="adj" fmla="val 8580"/>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buClr>
                <a:schemeClr val="accent6">
                  <a:lumMod val="75000"/>
                </a:schemeClr>
              </a:buClr>
              <a:tabLst>
                <a:tab pos="212725" algn="l"/>
              </a:tabLst>
            </a:pPr>
            <a:r>
              <a:rPr lang="es-ES" sz="1600" dirty="0">
                <a:solidFill>
                  <a:schemeClr val="accent1"/>
                </a:solidFill>
                <a:latin typeface="Arial" panose="020B0604020202020204" pitchFamily="34" charset="0"/>
                <a:cs typeface="Arial" panose="020B0604020202020204" pitchFamily="34" charset="0"/>
              </a:rPr>
              <a:t>Desarrollar un </a:t>
            </a:r>
            <a:r>
              <a:rPr lang="es-ES" sz="1600" b="1" dirty="0">
                <a:solidFill>
                  <a:schemeClr val="accent1"/>
                </a:solidFill>
                <a:latin typeface="Arial" panose="020B0604020202020204" pitchFamily="34" charset="0"/>
                <a:cs typeface="Arial" panose="020B0604020202020204" pitchFamily="34" charset="0"/>
              </a:rPr>
              <a:t>sistema de análisis postural sensible para riesgos musculo-esqueléticos en una variedad de tareas.</a:t>
            </a:r>
          </a:p>
        </p:txBody>
      </p:sp>
      <p:sp>
        <p:nvSpPr>
          <p:cNvPr id="23" name="object 42">
            <a:extLst>
              <a:ext uri="{FF2B5EF4-FFF2-40B4-BE49-F238E27FC236}">
                <a16:creationId xmlns:a16="http://schemas.microsoft.com/office/drawing/2014/main" id="{661D6C1A-9388-D243-77BF-FB57A3728F1F}"/>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INTRODUCCIÓN</a:t>
            </a:r>
            <a:endParaRPr lang="es-ES" sz="3200" b="1" dirty="0">
              <a:ln w="22225">
                <a:solidFill>
                  <a:schemeClr val="accent2"/>
                </a:solidFill>
                <a:prstDash val="solid"/>
              </a:ln>
              <a:solidFill>
                <a:schemeClr val="accent5"/>
              </a:solidFill>
              <a:latin typeface="Arial Narrow"/>
              <a:cs typeface="Arial Narrow"/>
            </a:endParaRPr>
          </a:p>
        </p:txBody>
      </p:sp>
      <p:sp>
        <p:nvSpPr>
          <p:cNvPr id="26" name="CuadroTexto 25">
            <a:extLst>
              <a:ext uri="{FF2B5EF4-FFF2-40B4-BE49-F238E27FC236}">
                <a16:creationId xmlns:a16="http://schemas.microsoft.com/office/drawing/2014/main" id="{8F3D89C9-3608-B54D-C809-3663ED511F36}"/>
              </a:ext>
            </a:extLst>
          </p:cNvPr>
          <p:cNvSpPr txBox="1"/>
          <p:nvPr/>
        </p:nvSpPr>
        <p:spPr>
          <a:xfrm>
            <a:off x="-19100" y="1669551"/>
            <a:ext cx="508213"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2</a:t>
            </a:r>
          </a:p>
        </p:txBody>
      </p:sp>
      <p:sp>
        <p:nvSpPr>
          <p:cNvPr id="27" name="CuadroTexto 26">
            <a:extLst>
              <a:ext uri="{FF2B5EF4-FFF2-40B4-BE49-F238E27FC236}">
                <a16:creationId xmlns:a16="http://schemas.microsoft.com/office/drawing/2014/main" id="{04CDD048-ACE8-DD44-5AE1-6A454F1292FF}"/>
              </a:ext>
            </a:extLst>
          </p:cNvPr>
          <p:cNvSpPr txBox="1"/>
          <p:nvPr/>
        </p:nvSpPr>
        <p:spPr>
          <a:xfrm>
            <a:off x="-36616" y="957677"/>
            <a:ext cx="510173"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1</a:t>
            </a:r>
          </a:p>
        </p:txBody>
      </p:sp>
      <p:sp>
        <p:nvSpPr>
          <p:cNvPr id="28" name="CuadroTexto 27">
            <a:extLst>
              <a:ext uri="{FF2B5EF4-FFF2-40B4-BE49-F238E27FC236}">
                <a16:creationId xmlns:a16="http://schemas.microsoft.com/office/drawing/2014/main" id="{84653D0E-C2FD-8781-F34F-2809F931B576}"/>
              </a:ext>
            </a:extLst>
          </p:cNvPr>
          <p:cNvSpPr txBox="1"/>
          <p:nvPr/>
        </p:nvSpPr>
        <p:spPr>
          <a:xfrm>
            <a:off x="-18457" y="2338601"/>
            <a:ext cx="474054"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3</a:t>
            </a:r>
          </a:p>
        </p:txBody>
      </p:sp>
      <p:sp>
        <p:nvSpPr>
          <p:cNvPr id="29" name="CuadroTexto 28">
            <a:extLst>
              <a:ext uri="{FF2B5EF4-FFF2-40B4-BE49-F238E27FC236}">
                <a16:creationId xmlns:a16="http://schemas.microsoft.com/office/drawing/2014/main" id="{9C202471-7093-5973-2FBC-A67D7A0A1B43}"/>
              </a:ext>
            </a:extLst>
          </p:cNvPr>
          <p:cNvSpPr txBox="1"/>
          <p:nvPr/>
        </p:nvSpPr>
        <p:spPr>
          <a:xfrm>
            <a:off x="-26006" y="3092647"/>
            <a:ext cx="454630"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4</a:t>
            </a:r>
          </a:p>
        </p:txBody>
      </p:sp>
      <p:sp>
        <p:nvSpPr>
          <p:cNvPr id="3" name="Rectángulo 2">
            <a:extLst>
              <a:ext uri="{FF2B5EF4-FFF2-40B4-BE49-F238E27FC236}">
                <a16:creationId xmlns:a16="http://schemas.microsoft.com/office/drawing/2014/main" id="{26756680-F046-FFBB-1F93-761C245263AF}"/>
              </a:ext>
            </a:extLst>
          </p:cNvPr>
          <p:cNvSpPr/>
          <p:nvPr/>
        </p:nvSpPr>
        <p:spPr>
          <a:xfrm>
            <a:off x="931679" y="3173916"/>
            <a:ext cx="6097663" cy="1384995"/>
          </a:xfrm>
          <a:prstGeom prst="rect">
            <a:avLst/>
          </a:prstGeom>
        </p:spPr>
        <p:txBody>
          <a:bodyPr wrap="square">
            <a:spAutoFit/>
          </a:bodyPr>
          <a:lstStyle/>
          <a:p>
            <a:br>
              <a:rPr lang="es-ES" dirty="0">
                <a:latin typeface="Arial" panose="020B0604020202020204" pitchFamily="34" charset="0"/>
              </a:rPr>
            </a:br>
            <a:endParaRPr lang="es-ES" dirty="0">
              <a:latin typeface="Arial" panose="020B0604020202020204" pitchFamily="34" charset="0"/>
            </a:endParaRPr>
          </a:p>
          <a:p>
            <a:br>
              <a:rPr lang="es-ES" dirty="0">
                <a:latin typeface="Arial" panose="020B0604020202020204" pitchFamily="34" charset="0"/>
              </a:rPr>
            </a:br>
            <a:endParaRPr lang="es-ES" dirty="0">
              <a:latin typeface="Arial" panose="020B0604020202020204" pitchFamily="34" charset="0"/>
            </a:endParaRPr>
          </a:p>
          <a:p>
            <a:br>
              <a:rPr lang="es-ES" dirty="0">
                <a:latin typeface="Arial" panose="020B0604020202020204" pitchFamily="34" charset="0"/>
              </a:rPr>
            </a:br>
            <a:endParaRPr lang="es-ES" dirty="0">
              <a:latin typeface="Arial" panose="020B0604020202020204" pitchFamily="34" charset="0"/>
            </a:endParaRPr>
          </a:p>
        </p:txBody>
      </p:sp>
      <p:sp>
        <p:nvSpPr>
          <p:cNvPr id="30" name="Rectángulo redondeado 29">
            <a:extLst>
              <a:ext uri="{FF2B5EF4-FFF2-40B4-BE49-F238E27FC236}">
                <a16:creationId xmlns:a16="http://schemas.microsoft.com/office/drawing/2014/main" id="{2E63666A-4F21-C5F9-E12B-55E2C686AF7E}"/>
              </a:ext>
            </a:extLst>
          </p:cNvPr>
          <p:cNvSpPr/>
          <p:nvPr/>
        </p:nvSpPr>
        <p:spPr>
          <a:xfrm>
            <a:off x="467472" y="1680930"/>
            <a:ext cx="8562436" cy="613053"/>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buClr>
                <a:schemeClr val="accent6">
                  <a:lumMod val="75000"/>
                </a:schemeClr>
              </a:buClr>
              <a:tabLst>
                <a:tab pos="212725" algn="l"/>
              </a:tabLst>
            </a:pPr>
            <a:r>
              <a:rPr lang="es-ES" sz="1600" b="1" dirty="0">
                <a:solidFill>
                  <a:schemeClr val="accent1"/>
                </a:solidFill>
                <a:latin typeface="Arial" panose="020B0604020202020204" pitchFamily="34" charset="0"/>
                <a:cs typeface="Arial" panose="020B0604020202020204" pitchFamily="34" charset="0"/>
              </a:rPr>
              <a:t>Dividir el cuerpo en segmentos para codificarlos individualmente</a:t>
            </a:r>
            <a:r>
              <a:rPr lang="es-ES" sz="1600" dirty="0">
                <a:solidFill>
                  <a:schemeClr val="accent1"/>
                </a:solidFill>
                <a:latin typeface="Arial" panose="020B0604020202020204" pitchFamily="34" charset="0"/>
                <a:cs typeface="Arial" panose="020B0604020202020204" pitchFamily="34" charset="0"/>
              </a:rPr>
              <a:t>, con referencia a los planos de movimiento.</a:t>
            </a:r>
          </a:p>
        </p:txBody>
      </p:sp>
      <p:sp>
        <p:nvSpPr>
          <p:cNvPr id="31" name="Rectángulo redondeado 30">
            <a:extLst>
              <a:ext uri="{FF2B5EF4-FFF2-40B4-BE49-F238E27FC236}">
                <a16:creationId xmlns:a16="http://schemas.microsoft.com/office/drawing/2014/main" id="{566F2DC0-5309-141C-BB3C-7E6CD1D57F0E}"/>
              </a:ext>
            </a:extLst>
          </p:cNvPr>
          <p:cNvSpPr/>
          <p:nvPr/>
        </p:nvSpPr>
        <p:spPr>
          <a:xfrm>
            <a:off x="455597" y="2369941"/>
            <a:ext cx="8562436" cy="613053"/>
          </a:xfrm>
          <a:prstGeom prst="roundRect">
            <a:avLst>
              <a:gd name="adj" fmla="val 8580"/>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buClr>
                <a:schemeClr val="accent6">
                  <a:lumMod val="75000"/>
                </a:schemeClr>
              </a:buClr>
              <a:tabLst>
                <a:tab pos="212725" algn="l"/>
              </a:tabLst>
            </a:pPr>
            <a:r>
              <a:rPr lang="es-ES" sz="1600" b="1" dirty="0">
                <a:solidFill>
                  <a:schemeClr val="accent1"/>
                </a:solidFill>
                <a:latin typeface="Arial" panose="020B0604020202020204" pitchFamily="34" charset="0"/>
                <a:cs typeface="Arial" panose="020B0604020202020204" pitchFamily="34" charset="0"/>
              </a:rPr>
              <a:t>Suministrar un sistema de puntuación para la actividad muscular debida a posturas estáticas y dinámicas inestables o por cambios rápidos de la postura.</a:t>
            </a:r>
          </a:p>
        </p:txBody>
      </p:sp>
      <p:sp>
        <p:nvSpPr>
          <p:cNvPr id="32" name="Rectángulo redondeado 31">
            <a:extLst>
              <a:ext uri="{FF2B5EF4-FFF2-40B4-BE49-F238E27FC236}">
                <a16:creationId xmlns:a16="http://schemas.microsoft.com/office/drawing/2014/main" id="{2D40B30D-F91E-25D6-1A60-2BF8E3CB5DC2}"/>
              </a:ext>
            </a:extLst>
          </p:cNvPr>
          <p:cNvSpPr/>
          <p:nvPr/>
        </p:nvSpPr>
        <p:spPr>
          <a:xfrm>
            <a:off x="428624" y="3058952"/>
            <a:ext cx="8562436" cy="613053"/>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buClr>
                <a:schemeClr val="accent6">
                  <a:lumMod val="75000"/>
                </a:schemeClr>
              </a:buClr>
              <a:tabLst>
                <a:tab pos="212725" algn="l"/>
              </a:tabLst>
            </a:pPr>
            <a:r>
              <a:rPr lang="es-ES" sz="1600" b="1" dirty="0">
                <a:solidFill>
                  <a:schemeClr val="accent1"/>
                </a:solidFill>
                <a:latin typeface="Arial" panose="020B0604020202020204" pitchFamily="34" charset="0"/>
                <a:cs typeface="Arial" panose="020B0604020202020204" pitchFamily="34" charset="0"/>
              </a:rPr>
              <a:t>Reflejar que la interacción o conexión entre la persona y la carga es importante en la manipulación manual pero que no siempre puede ser realizada con las manos.</a:t>
            </a:r>
          </a:p>
        </p:txBody>
      </p:sp>
      <p:sp>
        <p:nvSpPr>
          <p:cNvPr id="33" name="Rectángulo redondeado 32">
            <a:extLst>
              <a:ext uri="{FF2B5EF4-FFF2-40B4-BE49-F238E27FC236}">
                <a16:creationId xmlns:a16="http://schemas.microsoft.com/office/drawing/2014/main" id="{29173E5E-EFEE-E907-4D6E-FA12E0ACEDA3}"/>
              </a:ext>
            </a:extLst>
          </p:cNvPr>
          <p:cNvSpPr/>
          <p:nvPr/>
        </p:nvSpPr>
        <p:spPr>
          <a:xfrm>
            <a:off x="428624" y="3759342"/>
            <a:ext cx="8562436" cy="354925"/>
          </a:xfrm>
          <a:prstGeom prst="roundRect">
            <a:avLst>
              <a:gd name="adj" fmla="val 8580"/>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buClr>
                <a:schemeClr val="accent6">
                  <a:lumMod val="75000"/>
                </a:schemeClr>
              </a:buClr>
              <a:tabLst>
                <a:tab pos="212725" algn="l"/>
              </a:tabLst>
            </a:pPr>
            <a:r>
              <a:rPr lang="es-ES" sz="1600" dirty="0">
                <a:solidFill>
                  <a:schemeClr val="accent1"/>
                </a:solidFill>
                <a:latin typeface="Arial" panose="020B0604020202020204" pitchFamily="34" charset="0"/>
              </a:rPr>
              <a:t>Incluir también </a:t>
            </a:r>
            <a:r>
              <a:rPr lang="es-ES" sz="1600" b="1" dirty="0">
                <a:solidFill>
                  <a:schemeClr val="accent1"/>
                </a:solidFill>
                <a:latin typeface="Arial" panose="020B0604020202020204" pitchFamily="34" charset="0"/>
              </a:rPr>
              <a:t>una variable de agarre </a:t>
            </a:r>
            <a:r>
              <a:rPr lang="es-ES" sz="1600" dirty="0">
                <a:solidFill>
                  <a:schemeClr val="accent1"/>
                </a:solidFill>
                <a:latin typeface="Arial" panose="020B0604020202020204" pitchFamily="34" charset="0"/>
              </a:rPr>
              <a:t>para evaluar la </a:t>
            </a:r>
            <a:r>
              <a:rPr lang="es-ES" sz="1600" b="1" dirty="0">
                <a:solidFill>
                  <a:schemeClr val="accent1"/>
                </a:solidFill>
                <a:latin typeface="Arial" panose="020B0604020202020204" pitchFamily="34" charset="0"/>
              </a:rPr>
              <a:t>manipulación manual de cargas</a:t>
            </a:r>
            <a:r>
              <a:rPr lang="es-ES" sz="1600" dirty="0">
                <a:latin typeface="Arial" panose="020B0604020202020204" pitchFamily="34" charset="0"/>
              </a:rPr>
              <a:t>.</a:t>
            </a:r>
          </a:p>
        </p:txBody>
      </p:sp>
      <p:sp>
        <p:nvSpPr>
          <p:cNvPr id="34" name="Rectángulo redondeado 33">
            <a:extLst>
              <a:ext uri="{FF2B5EF4-FFF2-40B4-BE49-F238E27FC236}">
                <a16:creationId xmlns:a16="http://schemas.microsoft.com/office/drawing/2014/main" id="{23EEFCFA-FADD-A1FC-8CD4-4051C83539CF}"/>
              </a:ext>
            </a:extLst>
          </p:cNvPr>
          <p:cNvSpPr/>
          <p:nvPr/>
        </p:nvSpPr>
        <p:spPr>
          <a:xfrm>
            <a:off x="428624" y="4160819"/>
            <a:ext cx="8562436" cy="354925"/>
          </a:xfrm>
          <a:prstGeom prst="roundRect">
            <a:avLst>
              <a:gd name="adj" fmla="val 8580"/>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buClr>
                <a:schemeClr val="accent6">
                  <a:lumMod val="75000"/>
                </a:schemeClr>
              </a:buClr>
              <a:tabLst>
                <a:tab pos="212725" algn="l"/>
              </a:tabLst>
            </a:pPr>
            <a:r>
              <a:rPr lang="es-ES" sz="1600" b="1" dirty="0">
                <a:solidFill>
                  <a:schemeClr val="accent1"/>
                </a:solidFill>
                <a:latin typeface="Arial" panose="020B0604020202020204" pitchFamily="34" charset="0"/>
              </a:rPr>
              <a:t>Dar un nivel de acción </a:t>
            </a:r>
            <a:r>
              <a:rPr lang="es-ES" sz="1600" dirty="0">
                <a:solidFill>
                  <a:schemeClr val="accent1"/>
                </a:solidFill>
                <a:latin typeface="Arial" panose="020B0604020202020204" pitchFamily="34" charset="0"/>
              </a:rPr>
              <a:t>a través de la puntuación final con </a:t>
            </a:r>
            <a:r>
              <a:rPr lang="es-ES" sz="1600" b="1" dirty="0">
                <a:solidFill>
                  <a:schemeClr val="accent1"/>
                </a:solidFill>
                <a:latin typeface="Arial" panose="020B0604020202020204" pitchFamily="34" charset="0"/>
              </a:rPr>
              <a:t>una indicación de urgencia.</a:t>
            </a:r>
          </a:p>
        </p:txBody>
      </p:sp>
      <p:sp>
        <p:nvSpPr>
          <p:cNvPr id="35" name="Rectángulo redondeado 34">
            <a:extLst>
              <a:ext uri="{FF2B5EF4-FFF2-40B4-BE49-F238E27FC236}">
                <a16:creationId xmlns:a16="http://schemas.microsoft.com/office/drawing/2014/main" id="{1151EA40-732B-0911-653A-1505167B9A69}"/>
              </a:ext>
            </a:extLst>
          </p:cNvPr>
          <p:cNvSpPr/>
          <p:nvPr/>
        </p:nvSpPr>
        <p:spPr>
          <a:xfrm>
            <a:off x="428625" y="4561204"/>
            <a:ext cx="6600718" cy="354925"/>
          </a:xfrm>
          <a:prstGeom prst="roundRect">
            <a:avLst>
              <a:gd name="adj" fmla="val 8580"/>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buClr>
                <a:schemeClr val="accent6">
                  <a:lumMod val="75000"/>
                </a:schemeClr>
              </a:buClr>
              <a:tabLst>
                <a:tab pos="212725" algn="l"/>
              </a:tabLst>
            </a:pPr>
            <a:r>
              <a:rPr lang="es-ES" sz="1600" b="1" dirty="0">
                <a:solidFill>
                  <a:schemeClr val="accent1"/>
                </a:solidFill>
                <a:latin typeface="Arial" panose="020B0604020202020204" pitchFamily="34" charset="0"/>
              </a:rPr>
              <a:t>Requerir el mínimo equipamiento </a:t>
            </a:r>
            <a:r>
              <a:rPr lang="es-ES" sz="1600" dirty="0">
                <a:solidFill>
                  <a:schemeClr val="accent1"/>
                </a:solidFill>
                <a:latin typeface="Arial" panose="020B0604020202020204" pitchFamily="34" charset="0"/>
              </a:rPr>
              <a:t>(es un método de observación).</a:t>
            </a:r>
          </a:p>
        </p:txBody>
      </p:sp>
      <p:sp>
        <p:nvSpPr>
          <p:cNvPr id="36" name="Rectángulo 35">
            <a:extLst>
              <a:ext uri="{FF2B5EF4-FFF2-40B4-BE49-F238E27FC236}">
                <a16:creationId xmlns:a16="http://schemas.microsoft.com/office/drawing/2014/main" id="{6DB6CD05-0E57-1627-B0C1-4D293F689016}"/>
              </a:ext>
            </a:extLst>
          </p:cNvPr>
          <p:cNvSpPr/>
          <p:nvPr/>
        </p:nvSpPr>
        <p:spPr>
          <a:xfrm>
            <a:off x="211021" y="661726"/>
            <a:ext cx="8531908" cy="338554"/>
          </a:xfrm>
          <a:prstGeom prst="rect">
            <a:avLst/>
          </a:prstGeom>
        </p:spPr>
        <p:txBody>
          <a:bodyPr wrap="square">
            <a:spAutoFit/>
          </a:bodyPr>
          <a:lstStyle/>
          <a:p>
            <a:r>
              <a:rPr lang="es-ES" sz="1600" b="1" dirty="0">
                <a:solidFill>
                  <a:schemeClr val="accent6">
                    <a:lumMod val="60000"/>
                    <a:lumOff val="40000"/>
                  </a:schemeClr>
                </a:solidFill>
                <a:latin typeface="Arial" panose="020B0604020202020204" pitchFamily="34" charset="0"/>
                <a:cs typeface="Arial" panose="020B0604020202020204" pitchFamily="34" charset="0"/>
              </a:rPr>
              <a:t>OBJETIVOS DEL REBA:</a:t>
            </a:r>
          </a:p>
        </p:txBody>
      </p:sp>
      <p:sp>
        <p:nvSpPr>
          <p:cNvPr id="37" name="CuadroTexto 36">
            <a:extLst>
              <a:ext uri="{FF2B5EF4-FFF2-40B4-BE49-F238E27FC236}">
                <a16:creationId xmlns:a16="http://schemas.microsoft.com/office/drawing/2014/main" id="{B9CE5E22-DF8F-C60B-99EC-02A740CA5226}"/>
              </a:ext>
            </a:extLst>
          </p:cNvPr>
          <p:cNvSpPr txBox="1"/>
          <p:nvPr/>
        </p:nvSpPr>
        <p:spPr>
          <a:xfrm>
            <a:off x="-45791" y="3646524"/>
            <a:ext cx="454630"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5</a:t>
            </a:r>
          </a:p>
        </p:txBody>
      </p:sp>
      <p:sp>
        <p:nvSpPr>
          <p:cNvPr id="38" name="CuadroTexto 37">
            <a:extLst>
              <a:ext uri="{FF2B5EF4-FFF2-40B4-BE49-F238E27FC236}">
                <a16:creationId xmlns:a16="http://schemas.microsoft.com/office/drawing/2014/main" id="{87574133-E088-7B42-B6C3-5934AF54EE90}"/>
              </a:ext>
            </a:extLst>
          </p:cNvPr>
          <p:cNvSpPr txBox="1"/>
          <p:nvPr/>
        </p:nvSpPr>
        <p:spPr>
          <a:xfrm>
            <a:off x="-45791" y="4038636"/>
            <a:ext cx="454630"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6</a:t>
            </a:r>
          </a:p>
        </p:txBody>
      </p:sp>
      <p:sp>
        <p:nvSpPr>
          <p:cNvPr id="39" name="CuadroTexto 38">
            <a:extLst>
              <a:ext uri="{FF2B5EF4-FFF2-40B4-BE49-F238E27FC236}">
                <a16:creationId xmlns:a16="http://schemas.microsoft.com/office/drawing/2014/main" id="{48A728D9-4230-3530-E581-AF086086B3AD}"/>
              </a:ext>
            </a:extLst>
          </p:cNvPr>
          <p:cNvSpPr txBox="1"/>
          <p:nvPr/>
        </p:nvSpPr>
        <p:spPr>
          <a:xfrm>
            <a:off x="-35899" y="4430748"/>
            <a:ext cx="454630" cy="545662"/>
          </a:xfrm>
          <a:prstGeom prst="rect">
            <a:avLst/>
          </a:prstGeom>
          <a:noFill/>
          <a:ln>
            <a:noFill/>
          </a:ln>
        </p:spPr>
        <p:txBody>
          <a:bodyPr wrap="square">
            <a:spAutoFit/>
          </a:bodyPr>
          <a:lstStyle/>
          <a:p>
            <a:pPr marL="90488" algn="just">
              <a:lnSpc>
                <a:spcPct val="115000"/>
              </a:lnSpc>
              <a:spcBef>
                <a:spcPts val="300"/>
              </a:spcBef>
              <a:spcAft>
                <a:spcPts val="600"/>
              </a:spcAft>
            </a:pPr>
            <a:r>
              <a:rPr lang="es-ES" sz="2800" b="1" dirty="0">
                <a:ln w="13462">
                  <a:solidFill>
                    <a:schemeClr val="bg1"/>
                  </a:solidFill>
                  <a:prstDash val="solid"/>
                </a:ln>
                <a:solidFill>
                  <a:srgbClr val="C00000"/>
                </a:solidFill>
                <a:effectLst>
                  <a:outerShdw dist="38100" dir="2700000" algn="bl" rotWithShape="0">
                    <a:schemeClr val="accent5"/>
                  </a:outerShdw>
                </a:effectLst>
                <a:latin typeface="Arial" panose="020B0604020202020204" pitchFamily="34" charset="0"/>
                <a:cs typeface="Arial" panose="020B0604020202020204" pitchFamily="34" charset="0"/>
              </a:rPr>
              <a:t>7</a:t>
            </a:r>
          </a:p>
        </p:txBody>
      </p:sp>
      <p:pic>
        <p:nvPicPr>
          <p:cNvPr id="40" name="Picture 23">
            <a:extLst>
              <a:ext uri="{FF2B5EF4-FFF2-40B4-BE49-F238E27FC236}">
                <a16:creationId xmlns:a16="http://schemas.microsoft.com/office/drawing/2014/main" id="{75B4A104-6F58-0846-9910-2947F3F23B6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8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7" grpId="0"/>
      <p:bldP spid="28" grpId="0"/>
      <p:bldP spid="29" grpId="0"/>
      <p:bldP spid="30" grpId="0" animBg="1"/>
      <p:bldP spid="31" grpId="0" animBg="1"/>
      <p:bldP spid="32" grpId="0" animBg="1"/>
      <p:bldP spid="33" grpId="0" animBg="1"/>
      <p:bldP spid="34" grpId="0" animBg="1"/>
      <p:bldP spid="35" grpId="0" animBg="1"/>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6022" y="3792300"/>
            <a:ext cx="6344097" cy="1159800"/>
          </a:xfrm>
          <a:prstGeom prst="rect">
            <a:avLst/>
          </a:prstGeom>
        </p:spPr>
        <p:txBody>
          <a:bodyPr spcFirstLastPara="1" wrap="square" lIns="91425" tIns="91425" rIns="91425" bIns="91425" anchor="b" anchorCtr="0">
            <a:noAutofit/>
          </a:bodyPr>
          <a:lstStyle/>
          <a:p>
            <a:pPr algn="ctr"/>
            <a:r>
              <a:rPr lang="es-ES" sz="3200" dirty="0">
                <a:solidFill>
                  <a:schemeClr val="bg1"/>
                </a:solidFill>
                <a:latin typeface="Arial" panose="020B0604020202020204" pitchFamily="34" charset="0"/>
                <a:cs typeface="Arial" panose="020B0604020202020204" pitchFamily="34" charset="0"/>
              </a:rPr>
              <a:t>MÉTODO REBA:PROCEDIMIENTO</a:t>
            </a:r>
            <a:br>
              <a:rPr lang="es-ES" sz="2800" dirty="0">
                <a:solidFill>
                  <a:schemeClr val="bg1"/>
                </a:solidFill>
                <a:latin typeface="Arial" panose="020B0604020202020204" pitchFamily="34" charset="0"/>
                <a:cs typeface="Arial" panose="020B0604020202020204" pitchFamily="34" charset="0"/>
              </a:rPr>
            </a:br>
            <a:br>
              <a:rPr lang="es-ES" sz="2800" dirty="0">
                <a:solidFill>
                  <a:schemeClr val="bg1"/>
                </a:solidFill>
                <a:latin typeface="Arial" panose="020B0604020202020204" pitchFamily="34" charset="0"/>
                <a:cs typeface="Arial" panose="020B0604020202020204" pitchFamily="34" charset="0"/>
              </a:rPr>
            </a:br>
            <a:endParaRPr sz="2800" dirty="0">
              <a:solidFill>
                <a:schemeClr val="bg1"/>
              </a:solidFill>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bg2"/>
                </a:solidFill>
              </a:rPr>
              <a:t>8</a:t>
            </a:fld>
            <a:endParaRPr sz="2000" dirty="0">
              <a:solidFill>
                <a:schemeClr val="bg2"/>
              </a:solidFill>
            </a:endParaRPr>
          </a:p>
        </p:txBody>
      </p:sp>
      <p:sp>
        <p:nvSpPr>
          <p:cNvPr id="224" name="Google Shape;224;p14"/>
          <p:cNvSpPr txBox="1"/>
          <p:nvPr/>
        </p:nvSpPr>
        <p:spPr>
          <a:xfrm>
            <a:off x="572614" y="85725"/>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6">
                    <a:lumMod val="60000"/>
                    <a:lumOff val="40000"/>
                  </a:schemeClr>
                </a:solidFill>
                <a:latin typeface="Roboto Condensed"/>
                <a:ea typeface="Roboto Condensed"/>
                <a:cs typeface="Roboto Condensed"/>
                <a:sym typeface="Roboto Condensed"/>
              </a:rPr>
              <a:t>2</a:t>
            </a:r>
            <a:endParaRPr sz="3000" b="1" dirty="0">
              <a:solidFill>
                <a:schemeClr val="accent6">
                  <a:lumMod val="60000"/>
                  <a:lumOff val="40000"/>
                </a:schemeClr>
              </a:solidFill>
              <a:latin typeface="Roboto Condensed"/>
              <a:ea typeface="Roboto Condensed"/>
              <a:cs typeface="Roboto Condensed"/>
              <a:sym typeface="Roboto Condensed"/>
            </a:endParaRPr>
          </a:p>
        </p:txBody>
      </p:sp>
      <p:sp>
        <p:nvSpPr>
          <p:cNvPr id="5" name="Triángulo 4">
            <a:extLst>
              <a:ext uri="{FF2B5EF4-FFF2-40B4-BE49-F238E27FC236}">
                <a16:creationId xmlns:a16="http://schemas.microsoft.com/office/drawing/2014/main" id="{2EC833F6-C9D0-BEC0-2B9B-A2B6CB58437F}"/>
              </a:ext>
            </a:extLst>
          </p:cNvPr>
          <p:cNvSpPr/>
          <p:nvPr/>
        </p:nvSpPr>
        <p:spPr>
          <a:xfrm>
            <a:off x="8797" y="4056033"/>
            <a:ext cx="5620478" cy="1105363"/>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6" name="Triángulo rectángulo 5">
            <a:extLst>
              <a:ext uri="{FF2B5EF4-FFF2-40B4-BE49-F238E27FC236}">
                <a16:creationId xmlns:a16="http://schemas.microsoft.com/office/drawing/2014/main" id="{B7D3A6D2-A90A-AB49-40AE-C0E0C350A3C5}"/>
              </a:ext>
            </a:extLst>
          </p:cNvPr>
          <p:cNvSpPr/>
          <p:nvPr/>
        </p:nvSpPr>
        <p:spPr>
          <a:xfrm>
            <a:off x="1" y="4056034"/>
            <a:ext cx="2381250" cy="1105363"/>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7" name="Triángulo 6">
            <a:extLst>
              <a:ext uri="{FF2B5EF4-FFF2-40B4-BE49-F238E27FC236}">
                <a16:creationId xmlns:a16="http://schemas.microsoft.com/office/drawing/2014/main" id="{C2739771-0E8C-A12E-23F7-86AE3ECFB590}"/>
              </a:ext>
            </a:extLst>
          </p:cNvPr>
          <p:cNvSpPr/>
          <p:nvPr/>
        </p:nvSpPr>
        <p:spPr>
          <a:xfrm>
            <a:off x="-16022" y="4171950"/>
            <a:ext cx="1111397" cy="989446"/>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Tree>
    <p:extLst>
      <p:ext uri="{BB962C8B-B14F-4D97-AF65-F5344CB8AC3E}">
        <p14:creationId xmlns:p14="http://schemas.microsoft.com/office/powerpoint/2010/main" val="355985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1772816" y="0"/>
            <a:ext cx="7371184" cy="694977"/>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2000">
                <a:solidFill>
                  <a:schemeClr val="accent1"/>
                </a:solidFill>
              </a:rPr>
              <a:t>9</a:t>
            </a:fld>
            <a:endParaRPr sz="2000" dirty="0">
              <a:solidFill>
                <a:schemeClr val="accent1"/>
              </a:solidFill>
            </a:endParaRPr>
          </a:p>
        </p:txBody>
      </p:sp>
      <p:sp>
        <p:nvSpPr>
          <p:cNvPr id="17" name="Triángulo 16">
            <a:extLst>
              <a:ext uri="{FF2B5EF4-FFF2-40B4-BE49-F238E27FC236}">
                <a16:creationId xmlns:a16="http://schemas.microsoft.com/office/drawing/2014/main" id="{02A1EDA6-D274-5FD4-81F3-60CF302A7027}"/>
              </a:ext>
            </a:extLst>
          </p:cNvPr>
          <p:cNvSpPr/>
          <p:nvPr/>
        </p:nvSpPr>
        <p:spPr>
          <a:xfrm>
            <a:off x="7348" y="219075"/>
            <a:ext cx="1848663" cy="278574"/>
          </a:xfrm>
          <a:prstGeom prst="triangle">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dirty="0"/>
          </a:p>
        </p:txBody>
      </p:sp>
      <p:sp>
        <p:nvSpPr>
          <p:cNvPr id="21" name="Triángulo rectángulo 20">
            <a:extLst>
              <a:ext uri="{FF2B5EF4-FFF2-40B4-BE49-F238E27FC236}">
                <a16:creationId xmlns:a16="http://schemas.microsoft.com/office/drawing/2014/main" id="{D8A51F05-18A0-6E8C-E08F-292D6EC28349}"/>
              </a:ext>
            </a:extLst>
          </p:cNvPr>
          <p:cNvSpPr/>
          <p:nvPr/>
        </p:nvSpPr>
        <p:spPr>
          <a:xfrm>
            <a:off x="9441" y="219075"/>
            <a:ext cx="1127244" cy="271531"/>
          </a:xfrm>
          <a:prstGeom prst="rtTriangle">
            <a:avLst/>
          </a:prstGeom>
          <a:solidFill>
            <a:srgbClr val="DD6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dirty="0"/>
          </a:p>
        </p:txBody>
      </p:sp>
      <p:sp>
        <p:nvSpPr>
          <p:cNvPr id="22" name="Triángulo 21">
            <a:extLst>
              <a:ext uri="{FF2B5EF4-FFF2-40B4-BE49-F238E27FC236}">
                <a16:creationId xmlns:a16="http://schemas.microsoft.com/office/drawing/2014/main" id="{78E9F1DC-92AF-4C01-C7F6-028B197E3780}"/>
              </a:ext>
            </a:extLst>
          </p:cNvPr>
          <p:cNvSpPr/>
          <p:nvPr/>
        </p:nvSpPr>
        <p:spPr>
          <a:xfrm>
            <a:off x="-6582" y="226118"/>
            <a:ext cx="435206" cy="271531"/>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800"/>
          </a:p>
        </p:txBody>
      </p:sp>
      <p:sp>
        <p:nvSpPr>
          <p:cNvPr id="20" name="object 42">
            <a:extLst>
              <a:ext uri="{FF2B5EF4-FFF2-40B4-BE49-F238E27FC236}">
                <a16:creationId xmlns:a16="http://schemas.microsoft.com/office/drawing/2014/main" id="{3C0D3DAA-D9DD-2DC3-A48E-C0EB490519AA}"/>
              </a:ext>
            </a:extLst>
          </p:cNvPr>
          <p:cNvSpPr txBox="1">
            <a:spLocks/>
          </p:cNvSpPr>
          <p:nvPr/>
        </p:nvSpPr>
        <p:spPr>
          <a:xfrm>
            <a:off x="2342661" y="82235"/>
            <a:ext cx="6010164" cy="515365"/>
          </a:xfrm>
          <a:prstGeom prst="rect">
            <a:avLst/>
          </a:prstGeom>
        </p:spPr>
        <p:txBody>
          <a:bodyPr spcFirstLastPara="1" vert="horz" wrap="square" lIns="0" tIns="10001"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 algn="ctr">
              <a:spcBef>
                <a:spcPts val="79"/>
              </a:spcBef>
            </a:pPr>
            <a:r>
              <a:rPr lang="es-ES_tradnl" sz="3200" b="1" dirty="0">
                <a:ln w="22225">
                  <a:solidFill>
                    <a:schemeClr val="accent2"/>
                  </a:solidFill>
                  <a:prstDash val="solid"/>
                </a:ln>
                <a:solidFill>
                  <a:schemeClr val="accent5"/>
                </a:solidFill>
                <a:latin typeface="Arial Narrow"/>
                <a:ea typeface="Tahoma" panose="020B0604030504040204" pitchFamily="34" charset="0"/>
                <a:cs typeface="Tahoma" panose="020B0604030504040204" pitchFamily="34" charset="0"/>
              </a:rPr>
              <a:t>MÉTODO REBA : PROCEDIMIENTO</a:t>
            </a:r>
            <a:endParaRPr lang="es-ES" sz="3200" b="1" dirty="0">
              <a:ln w="22225">
                <a:solidFill>
                  <a:schemeClr val="accent2"/>
                </a:solidFill>
                <a:prstDash val="solid"/>
              </a:ln>
              <a:solidFill>
                <a:schemeClr val="accent5"/>
              </a:solidFill>
              <a:latin typeface="Arial Narrow"/>
              <a:cs typeface="Arial Narrow"/>
            </a:endParaRPr>
          </a:p>
        </p:txBody>
      </p:sp>
      <p:sp>
        <p:nvSpPr>
          <p:cNvPr id="24" name="CuadroTexto 23">
            <a:extLst>
              <a:ext uri="{FF2B5EF4-FFF2-40B4-BE49-F238E27FC236}">
                <a16:creationId xmlns:a16="http://schemas.microsoft.com/office/drawing/2014/main" id="{85EF611C-AE71-8DA6-5EF8-964994155DC7}"/>
              </a:ext>
            </a:extLst>
          </p:cNvPr>
          <p:cNvSpPr txBox="1"/>
          <p:nvPr/>
        </p:nvSpPr>
        <p:spPr>
          <a:xfrm>
            <a:off x="211021" y="791661"/>
            <a:ext cx="8441163" cy="3779758"/>
          </a:xfrm>
          <a:prstGeom prst="round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lgn="just" fontAlgn="base">
              <a:buClr>
                <a:schemeClr val="accent6">
                  <a:lumMod val="75000"/>
                </a:schemeClr>
              </a:buClr>
              <a:buFont typeface="Wingdings" pitchFamily="2" charset="2"/>
              <a:buChar char="q"/>
            </a:pPr>
            <a:r>
              <a:rPr lang="es-ES" sz="1800" b="1" dirty="0">
                <a:solidFill>
                  <a:schemeClr val="accent1"/>
                </a:solidFill>
                <a:latin typeface="Arial" panose="020B0604020202020204" pitchFamily="34" charset="0"/>
                <a:cs typeface="Arial" panose="020B0604020202020204" pitchFamily="34" charset="0"/>
              </a:rPr>
              <a:t>Zonas Analizadas:</a:t>
            </a:r>
          </a:p>
          <a:p>
            <a:pPr algn="just" fontAlgn="base"/>
            <a:endParaRPr lang="es-ES" sz="1800" dirty="0">
              <a:solidFill>
                <a:schemeClr val="accent1"/>
              </a:solidFill>
              <a:latin typeface="Arial" panose="020B0604020202020204" pitchFamily="34" charset="0"/>
              <a:cs typeface="Arial" panose="020B0604020202020204" pitchFamily="34" charset="0"/>
            </a:endParaRPr>
          </a:p>
          <a:p>
            <a:pPr algn="just" fontAlgn="base"/>
            <a:endParaRPr lang="es-ES" sz="1800" dirty="0">
              <a:solidFill>
                <a:schemeClr val="accent1"/>
              </a:solidFill>
              <a:latin typeface="Arial" panose="020B0604020202020204" pitchFamily="34" charset="0"/>
              <a:cs typeface="Arial" panose="020B0604020202020204" pitchFamily="34" charset="0"/>
            </a:endParaRPr>
          </a:p>
          <a:p>
            <a:pPr algn="just" fontAlgn="base"/>
            <a:endParaRPr lang="es-ES" sz="1800" dirty="0">
              <a:solidFill>
                <a:schemeClr val="accent1"/>
              </a:solidFill>
              <a:latin typeface="Arial" panose="020B0604020202020204" pitchFamily="34" charset="0"/>
              <a:cs typeface="Arial" panose="020B0604020202020204" pitchFamily="34" charset="0"/>
            </a:endParaRPr>
          </a:p>
          <a:p>
            <a:pPr algn="just" fontAlgn="base"/>
            <a:endParaRPr lang="es-ES" sz="1800" dirty="0">
              <a:solidFill>
                <a:schemeClr val="accent1"/>
              </a:solidFill>
              <a:latin typeface="Arial" panose="020B0604020202020204" pitchFamily="34" charset="0"/>
              <a:cs typeface="Arial" panose="020B0604020202020204" pitchFamily="34" charset="0"/>
            </a:endParaRPr>
          </a:p>
          <a:p>
            <a:pPr algn="just" fontAlgn="base"/>
            <a:endParaRPr lang="es-ES" sz="1800" dirty="0">
              <a:solidFill>
                <a:schemeClr val="accent1"/>
              </a:solidFill>
              <a:latin typeface="Arial" panose="020B0604020202020204" pitchFamily="34" charset="0"/>
              <a:cs typeface="Arial" panose="020B0604020202020204" pitchFamily="34" charset="0"/>
            </a:endParaRPr>
          </a:p>
          <a:p>
            <a:pPr algn="just" fontAlgn="base"/>
            <a:r>
              <a:rPr lang="es-ES" sz="1800" dirty="0">
                <a:solidFill>
                  <a:schemeClr val="accent1"/>
                </a:solidFill>
                <a:latin typeface="Arial" panose="020B0604020202020204" pitchFamily="34" charset="0"/>
                <a:cs typeface="Arial" panose="020B0604020202020204" pitchFamily="34" charset="0"/>
              </a:rPr>
              <a:t> </a:t>
            </a:r>
          </a:p>
          <a:p>
            <a:pPr algn="just" fontAlgn="base"/>
            <a:r>
              <a:rPr lang="es-ES" sz="1800" dirty="0">
                <a:solidFill>
                  <a:schemeClr val="accent1"/>
                </a:solidFill>
                <a:latin typeface="Arial" panose="020B0604020202020204" pitchFamily="34" charset="0"/>
                <a:cs typeface="Arial" panose="020B0604020202020204" pitchFamily="34" charset="0"/>
              </a:rPr>
              <a:t>Para conocer el</a:t>
            </a:r>
            <a:r>
              <a:rPr lang="es-ES" sz="1800" b="1" dirty="0">
                <a:solidFill>
                  <a:schemeClr val="accent1"/>
                </a:solidFill>
                <a:latin typeface="Arial" panose="020B0604020202020204" pitchFamily="34" charset="0"/>
                <a:cs typeface="Arial" panose="020B0604020202020204" pitchFamily="34" charset="0"/>
              </a:rPr>
              <a:t> índice postural</a:t>
            </a:r>
            <a:r>
              <a:rPr lang="es-ES" sz="1800" dirty="0">
                <a:solidFill>
                  <a:schemeClr val="accent1"/>
                </a:solidFill>
                <a:latin typeface="Arial" panose="020B0604020202020204" pitchFamily="34" charset="0"/>
                <a:cs typeface="Arial" panose="020B0604020202020204" pitchFamily="34" charset="0"/>
              </a:rPr>
              <a:t>, igual que ocurre en el método RULA del que deriva, en primer lugar se mide la separación de la articulación estudiada en el plano sagital, en relación con la vertical; es decir, la flexión o extensión. </a:t>
            </a:r>
          </a:p>
          <a:p>
            <a:pPr algn="just" fontAlgn="base"/>
            <a:endParaRPr lang="es-ES" sz="1800" dirty="0">
              <a:solidFill>
                <a:schemeClr val="accent1"/>
              </a:solidFill>
              <a:latin typeface="Arial" panose="020B0604020202020204" pitchFamily="34" charset="0"/>
              <a:cs typeface="Arial" panose="020B0604020202020204" pitchFamily="34" charset="0"/>
            </a:endParaRPr>
          </a:p>
          <a:p>
            <a:pPr marL="342900" indent="-342900" algn="just" fontAlgn="base">
              <a:buClr>
                <a:schemeClr val="accent6">
                  <a:lumMod val="75000"/>
                </a:schemeClr>
              </a:buClr>
              <a:buFont typeface="Wingdings" pitchFamily="2" charset="2"/>
              <a:buChar char="q"/>
            </a:pPr>
            <a:r>
              <a:rPr lang="es-ES" sz="1800" b="1" dirty="0">
                <a:solidFill>
                  <a:schemeClr val="accent1"/>
                </a:solidFill>
                <a:latin typeface="Arial" panose="020B0604020202020204" pitchFamily="34" charset="0"/>
                <a:cs typeface="Arial" panose="020B0604020202020204" pitchFamily="34" charset="0"/>
              </a:rPr>
              <a:t>A mayor puntuación </a:t>
            </a:r>
            <a:r>
              <a:rPr lang="es-ES" sz="1800" b="1" dirty="0">
                <a:solidFill>
                  <a:srgbClr val="C00000"/>
                </a:solidFill>
                <a:latin typeface="Arial" panose="020B0604020202020204" pitchFamily="34" charset="0"/>
                <a:cs typeface="Arial" panose="020B0604020202020204" pitchFamily="34" charset="0"/>
              </a:rPr>
              <a:t>se corresponde un mayor riesgo.</a:t>
            </a:r>
          </a:p>
        </p:txBody>
      </p:sp>
      <p:sp>
        <p:nvSpPr>
          <p:cNvPr id="26" name="object 6">
            <a:extLst>
              <a:ext uri="{FF2B5EF4-FFF2-40B4-BE49-F238E27FC236}">
                <a16:creationId xmlns:a16="http://schemas.microsoft.com/office/drawing/2014/main" id="{96540A1F-A973-B0EE-B428-0B1BE1924580}"/>
              </a:ext>
            </a:extLst>
          </p:cNvPr>
          <p:cNvSpPr txBox="1"/>
          <p:nvPr/>
        </p:nvSpPr>
        <p:spPr>
          <a:xfrm>
            <a:off x="491816" y="1690638"/>
            <a:ext cx="7921580" cy="998116"/>
          </a:xfrm>
          <a:prstGeom prst="roundRect">
            <a:avLst>
              <a:gd name="adj" fmla="val 27207"/>
            </a:avLst>
          </a:prstGeom>
          <a:solidFill>
            <a:schemeClr val="accent5">
              <a:lumMod val="60000"/>
              <a:lumOff val="40000"/>
            </a:schemeClr>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12065" rIns="864000" bIns="0" rtlCol="0">
            <a:spAutoFit/>
          </a:bodyPr>
          <a:lstStyle/>
          <a:p>
            <a:pPr marL="742950" lvl="1" indent="-285750" algn="just" fontAlgn="base">
              <a:buClr>
                <a:schemeClr val="accent6">
                  <a:lumMod val="75000"/>
                </a:schemeClr>
              </a:buClr>
              <a:buFont typeface="Wingdings" pitchFamily="2" charset="2"/>
              <a:buChar char="Ø"/>
            </a:pPr>
            <a:r>
              <a:rPr lang="es-ES" sz="1800" b="1" dirty="0">
                <a:solidFill>
                  <a:schemeClr val="accent6">
                    <a:lumMod val="50000"/>
                  </a:schemeClr>
                </a:solidFill>
                <a:latin typeface="Arial" panose="020B0604020202020204" pitchFamily="34" charset="0"/>
                <a:cs typeface="Arial" panose="020B0604020202020204" pitchFamily="34" charset="0"/>
              </a:rPr>
              <a:t>Grupo A</a:t>
            </a:r>
            <a:r>
              <a:rPr lang="es-ES" sz="1800" dirty="0">
                <a:solidFill>
                  <a:schemeClr val="accent6">
                    <a:lumMod val="50000"/>
                  </a:schemeClr>
                </a:solidFill>
                <a:latin typeface="Arial" panose="020B0604020202020204" pitchFamily="34" charset="0"/>
                <a:cs typeface="Arial" panose="020B0604020202020204" pitchFamily="34" charset="0"/>
              </a:rPr>
              <a:t>: </a:t>
            </a:r>
            <a:r>
              <a:rPr lang="es-ES" sz="1800" dirty="0">
                <a:solidFill>
                  <a:schemeClr val="accent1"/>
                </a:solidFill>
                <a:latin typeface="Arial" panose="020B0604020202020204" pitchFamily="34" charset="0"/>
                <a:cs typeface="Arial" panose="020B0604020202020204" pitchFamily="34" charset="0"/>
              </a:rPr>
              <a:t>lo sucedido en el eje corporal formado por el </a:t>
            </a:r>
            <a:r>
              <a:rPr lang="es-ES" sz="1800" b="1" dirty="0">
                <a:solidFill>
                  <a:schemeClr val="accent1"/>
                </a:solidFill>
                <a:latin typeface="Arial" panose="020B0604020202020204" pitchFamily="34" charset="0"/>
                <a:cs typeface="Arial" panose="020B0604020202020204" pitchFamily="34" charset="0"/>
              </a:rPr>
              <a:t>cuello</a:t>
            </a:r>
            <a:r>
              <a:rPr lang="es-ES" sz="1800" dirty="0">
                <a:solidFill>
                  <a:schemeClr val="accent1"/>
                </a:solidFill>
                <a:latin typeface="Arial" panose="020B0604020202020204" pitchFamily="34" charset="0"/>
                <a:cs typeface="Arial" panose="020B0604020202020204" pitchFamily="34" charset="0"/>
              </a:rPr>
              <a:t>, </a:t>
            </a:r>
            <a:r>
              <a:rPr lang="es-ES" sz="1800" b="1" dirty="0">
                <a:solidFill>
                  <a:schemeClr val="accent1"/>
                </a:solidFill>
                <a:latin typeface="Arial" panose="020B0604020202020204" pitchFamily="34" charset="0"/>
                <a:cs typeface="Arial" panose="020B0604020202020204" pitchFamily="34" charset="0"/>
              </a:rPr>
              <a:t>tronco</a:t>
            </a:r>
            <a:r>
              <a:rPr lang="es-ES" sz="1800" dirty="0">
                <a:solidFill>
                  <a:schemeClr val="accent1"/>
                </a:solidFill>
                <a:latin typeface="Arial" panose="020B0604020202020204" pitchFamily="34" charset="0"/>
                <a:cs typeface="Arial" panose="020B0604020202020204" pitchFamily="34" charset="0"/>
              </a:rPr>
              <a:t> y las </a:t>
            </a:r>
            <a:r>
              <a:rPr lang="es-ES" sz="1800" b="1" dirty="0">
                <a:solidFill>
                  <a:schemeClr val="accent1"/>
                </a:solidFill>
                <a:latin typeface="Arial" panose="020B0604020202020204" pitchFamily="34" charset="0"/>
                <a:cs typeface="Arial" panose="020B0604020202020204" pitchFamily="34" charset="0"/>
              </a:rPr>
              <a:t>piernas</a:t>
            </a:r>
            <a:r>
              <a:rPr lang="es-ES" sz="1800" dirty="0">
                <a:solidFill>
                  <a:schemeClr val="accent1"/>
                </a:solidFill>
                <a:latin typeface="Arial" panose="020B0604020202020204" pitchFamily="34" charset="0"/>
                <a:cs typeface="Arial" panose="020B0604020202020204" pitchFamily="34" charset="0"/>
              </a:rPr>
              <a:t>.</a:t>
            </a:r>
          </a:p>
          <a:p>
            <a:pPr marL="742950" lvl="1" indent="-285750" algn="just" fontAlgn="base">
              <a:buClr>
                <a:schemeClr val="accent6">
                  <a:lumMod val="75000"/>
                </a:schemeClr>
              </a:buClr>
              <a:buFont typeface="Wingdings" pitchFamily="2" charset="2"/>
              <a:buChar char="Ø"/>
            </a:pPr>
            <a:r>
              <a:rPr lang="es-ES" sz="1800" b="1" dirty="0">
                <a:solidFill>
                  <a:schemeClr val="accent6">
                    <a:lumMod val="50000"/>
                  </a:schemeClr>
                </a:solidFill>
                <a:latin typeface="Arial" panose="020B0604020202020204" pitchFamily="34" charset="0"/>
                <a:cs typeface="Arial" panose="020B0604020202020204" pitchFamily="34" charset="0"/>
              </a:rPr>
              <a:t>Grupo B</a:t>
            </a:r>
            <a:r>
              <a:rPr lang="es-ES" sz="1800" dirty="0">
                <a:solidFill>
                  <a:schemeClr val="accent6">
                    <a:lumMod val="50000"/>
                  </a:schemeClr>
                </a:solidFill>
                <a:latin typeface="Arial" panose="020B0604020202020204" pitchFamily="34" charset="0"/>
                <a:cs typeface="Arial" panose="020B0604020202020204" pitchFamily="34" charset="0"/>
              </a:rPr>
              <a:t>: </a:t>
            </a:r>
            <a:r>
              <a:rPr lang="es-ES" sz="1800" dirty="0">
                <a:solidFill>
                  <a:schemeClr val="accent1"/>
                </a:solidFill>
                <a:latin typeface="Arial" panose="020B0604020202020204" pitchFamily="34" charset="0"/>
                <a:cs typeface="Arial" panose="020B0604020202020204" pitchFamily="34" charset="0"/>
              </a:rPr>
              <a:t>la </a:t>
            </a:r>
            <a:r>
              <a:rPr lang="es-ES" sz="1800" b="1" dirty="0">
                <a:solidFill>
                  <a:schemeClr val="accent1"/>
                </a:solidFill>
                <a:latin typeface="Arial" panose="020B0604020202020204" pitchFamily="34" charset="0"/>
                <a:cs typeface="Arial" panose="020B0604020202020204" pitchFamily="34" charset="0"/>
              </a:rPr>
              <a:t>carga postural del miembro superior</a:t>
            </a:r>
            <a:r>
              <a:rPr lang="es-ES" sz="1800" dirty="0">
                <a:solidFill>
                  <a:schemeClr val="accent1"/>
                </a:solidFill>
                <a:latin typeface="Arial" panose="020B0604020202020204" pitchFamily="34" charset="0"/>
                <a:cs typeface="Arial" panose="020B0604020202020204" pitchFamily="34" charset="0"/>
              </a:rPr>
              <a:t>.</a:t>
            </a:r>
          </a:p>
        </p:txBody>
      </p:sp>
      <p:pic>
        <p:nvPicPr>
          <p:cNvPr id="15" name="Picture 23">
            <a:extLst>
              <a:ext uri="{FF2B5EF4-FFF2-40B4-BE49-F238E27FC236}">
                <a16:creationId xmlns:a16="http://schemas.microsoft.com/office/drawing/2014/main" id="{925C976B-C9DB-4F59-7DD1-5EA030D6661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492" y="-32111"/>
            <a:ext cx="914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1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11911</TotalTime>
  <Words>3633</Words>
  <Application>Microsoft Macintosh PowerPoint</Application>
  <PresentationFormat>Presentación en pantalla (16:9)</PresentationFormat>
  <Paragraphs>922</Paragraphs>
  <Slides>50</Slides>
  <Notes>50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62" baseType="lpstr">
      <vt:lpstr>Arial</vt:lpstr>
      <vt:lpstr>Roboto Condensed Light</vt:lpstr>
      <vt:lpstr>Dosis</vt:lpstr>
      <vt:lpstr>Arvo</vt:lpstr>
      <vt:lpstr>Roboto Condensed</vt:lpstr>
      <vt:lpstr>Calibri</vt:lpstr>
      <vt:lpstr>Open Sans</vt:lpstr>
      <vt:lpstr>Wingdings</vt:lpstr>
      <vt:lpstr>Tahoma</vt:lpstr>
      <vt:lpstr>Arial Narrow</vt:lpstr>
      <vt:lpstr>Salerio template</vt:lpstr>
      <vt:lpstr>Documento</vt:lpstr>
      <vt:lpstr>Presentación de PowerPoint</vt:lpstr>
      <vt:lpstr>Presentación de PowerPoint</vt:lpstr>
      <vt:lpstr> MÉTODO REBA: INTRODUCCIÓN</vt:lpstr>
      <vt:lpstr>Presentación de PowerPoint</vt:lpstr>
      <vt:lpstr>Presentación de PowerPoint</vt:lpstr>
      <vt:lpstr>Presentación de PowerPoint</vt:lpstr>
      <vt:lpstr>Presentación de PowerPoint</vt:lpstr>
      <vt:lpstr>MÉTODO REBA:PROCEDIMIENTO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MÉTODO REBA: VALORACIÓN</vt:lpstr>
      <vt:lpstr>Presentación de PowerPoint</vt:lpstr>
      <vt:lpstr>MÉTODO REBA: CASO PRÁCTICO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MÉTODO REBA: CASO PRÁCTICO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ERGONOMÍA: CONCEPTOS Y OBJETIVOS (I)</dc:title>
  <cp:lastModifiedBy>Ramon Tur Cano</cp:lastModifiedBy>
  <cp:revision>127</cp:revision>
  <dcterms:modified xsi:type="dcterms:W3CDTF">2023-05-12T09:42:54Z</dcterms:modified>
</cp:coreProperties>
</file>