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0"/>
  </p:notesMasterIdLst>
  <p:sldIdLst>
    <p:sldId id="300" r:id="rId2"/>
    <p:sldId id="728" r:id="rId3"/>
    <p:sldId id="259" r:id="rId4"/>
    <p:sldId id="880" r:id="rId5"/>
    <p:sldId id="790" r:id="rId6"/>
    <p:sldId id="793" r:id="rId7"/>
    <p:sldId id="794" r:id="rId8"/>
    <p:sldId id="881" r:id="rId9"/>
    <p:sldId id="882" r:id="rId10"/>
    <p:sldId id="883" r:id="rId11"/>
    <p:sldId id="884" r:id="rId12"/>
    <p:sldId id="885" r:id="rId13"/>
    <p:sldId id="886" r:id="rId14"/>
    <p:sldId id="752" r:id="rId15"/>
    <p:sldId id="869" r:id="rId16"/>
    <p:sldId id="887" r:id="rId17"/>
    <p:sldId id="888" r:id="rId18"/>
    <p:sldId id="889" r:id="rId19"/>
    <p:sldId id="908" r:id="rId20"/>
    <p:sldId id="890" r:id="rId21"/>
    <p:sldId id="891" r:id="rId22"/>
    <p:sldId id="909" r:id="rId23"/>
    <p:sldId id="892" r:id="rId24"/>
    <p:sldId id="893" r:id="rId25"/>
    <p:sldId id="910" r:id="rId26"/>
    <p:sldId id="895" r:id="rId27"/>
    <p:sldId id="896" r:id="rId28"/>
    <p:sldId id="898" r:id="rId29"/>
    <p:sldId id="911" r:id="rId30"/>
    <p:sldId id="900" r:id="rId31"/>
    <p:sldId id="912" r:id="rId32"/>
    <p:sldId id="902" r:id="rId33"/>
    <p:sldId id="913" r:id="rId34"/>
    <p:sldId id="904" r:id="rId35"/>
    <p:sldId id="905" r:id="rId36"/>
    <p:sldId id="906" r:id="rId37"/>
    <p:sldId id="907" r:id="rId38"/>
    <p:sldId id="759" r:id="rId39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41"/>
      <p:bold r:id="rId42"/>
      <p:italic r:id="rId43"/>
      <p:boldItalic r:id="rId44"/>
    </p:embeddedFont>
    <p:embeddedFont>
      <p:font typeface="Arvo" panose="02000000000000000000" pitchFamily="2" charset="77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mic Sans MS" panose="030F0902030302020204" pitchFamily="66" charset="0"/>
      <p:regular r:id="rId53"/>
    </p:embeddedFont>
    <p:embeddedFont>
      <p:font typeface="Dosis" pitchFamily="2" charset="77"/>
      <p:regular r:id="rId54"/>
      <p:bold r:id="rId55"/>
    </p:embeddedFont>
    <p:embeddedFont>
      <p:font typeface="Roboto Condensed" panose="020F0502020204030204" pitchFamily="34" charset="0"/>
      <p:regular r:id="rId56"/>
      <p:bold r:id="rId57"/>
      <p:italic r:id="rId58"/>
      <p:boldItalic r:id="rId59"/>
    </p:embeddedFont>
    <p:embeddedFont>
      <p:font typeface="Roboto Condensed Light" panose="020F0302020204030204" pitchFamily="34" charset="0"/>
      <p:regular r:id="rId60"/>
      <p:bold r:id="rId61"/>
      <p:italic r:id="rId62"/>
      <p:boldItalic r:id="rId63"/>
    </p:embeddedFont>
    <p:embeddedFont>
      <p:font typeface="Tahoma" panose="020B0604030504040204" pitchFamily="3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7A87A9F-C8F2-F34E-A184-5F34C28E17AC}">
          <p14:sldIdLst>
            <p14:sldId id="300"/>
            <p14:sldId id="728"/>
            <p14:sldId id="259"/>
            <p14:sldId id="880"/>
            <p14:sldId id="790"/>
            <p14:sldId id="793"/>
            <p14:sldId id="794"/>
            <p14:sldId id="881"/>
            <p14:sldId id="882"/>
            <p14:sldId id="883"/>
            <p14:sldId id="884"/>
            <p14:sldId id="885"/>
            <p14:sldId id="886"/>
            <p14:sldId id="752"/>
            <p14:sldId id="869"/>
            <p14:sldId id="887"/>
            <p14:sldId id="888"/>
            <p14:sldId id="889"/>
            <p14:sldId id="908"/>
            <p14:sldId id="890"/>
            <p14:sldId id="891"/>
            <p14:sldId id="909"/>
            <p14:sldId id="892"/>
            <p14:sldId id="893"/>
            <p14:sldId id="910"/>
            <p14:sldId id="895"/>
            <p14:sldId id="896"/>
            <p14:sldId id="898"/>
            <p14:sldId id="911"/>
            <p14:sldId id="900"/>
            <p14:sldId id="912"/>
            <p14:sldId id="902"/>
            <p14:sldId id="913"/>
            <p14:sldId id="904"/>
            <p14:sldId id="905"/>
            <p14:sldId id="906"/>
            <p14:sldId id="907"/>
            <p14:sldId id="759"/>
          </p14:sldIdLst>
        </p14:section>
        <p14:section name="Sección sin título" id="{C8B29A04-41D3-4343-B07B-C76CA136E32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85" userDrawn="1">
          <p15:clr>
            <a:srgbClr val="A4A3A4"/>
          </p15:clr>
        </p15:guide>
        <p15:guide id="2" pos="25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FFFED6"/>
    <a:srgbClr val="73FDD6"/>
    <a:srgbClr val="FF7E79"/>
    <a:srgbClr val="F8C080"/>
    <a:srgbClr val="FF9300"/>
    <a:srgbClr val="D883FF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/>
    <p:restoredTop sz="88129"/>
  </p:normalViewPr>
  <p:slideViewPr>
    <p:cSldViewPr snapToGrid="0" snapToObjects="1">
      <p:cViewPr varScale="1">
        <p:scale>
          <a:sx n="105" d="100"/>
          <a:sy n="105" d="100"/>
        </p:scale>
        <p:origin x="424" y="176"/>
      </p:cViewPr>
      <p:guideLst>
        <p:guide orient="horz" pos="985"/>
        <p:guide pos="2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1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55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676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59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3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75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987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770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88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13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246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12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742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319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71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806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646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72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250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59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8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180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609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85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323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436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6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863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19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689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75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86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66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6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41909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378" lvl="1" indent="-38099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566" lvl="2" indent="-38099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754" lvl="3" indent="-34289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5943" lvl="4" indent="-34289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132" lvl="5" indent="-34289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320" lvl="6" indent="-34289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509" lvl="7" indent="-34289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697" lvl="8" indent="-34289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algn="ctr"/>
            <a:fld id="{00000000-1234-1234-1234-123412341234}" type="slidenum">
              <a:rPr lang="es-ES" smtClean="0"/>
              <a:pPr algn="ctr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8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3">
            <a:extLst>
              <a:ext uri="{FF2B5EF4-FFF2-40B4-BE49-F238E27FC236}">
                <a16:creationId xmlns:a16="http://schemas.microsoft.com/office/drawing/2014/main" id="{843F1607-8A7E-C898-7E35-B292D8D7F2BC}"/>
              </a:ext>
            </a:extLst>
          </p:cNvPr>
          <p:cNvSpPr/>
          <p:nvPr/>
        </p:nvSpPr>
        <p:spPr>
          <a:xfrm rot="16200000">
            <a:off x="2682644" y="-2698666"/>
            <a:ext cx="3762691" cy="9160023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s-ES_tradnl"/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4257EE7C-64F2-CE4C-6ACA-459A71ACA25A}"/>
              </a:ext>
            </a:extLst>
          </p:cNvPr>
          <p:cNvSpPr/>
          <p:nvPr/>
        </p:nvSpPr>
        <p:spPr>
          <a:xfrm>
            <a:off x="-16023" y="-18219"/>
            <a:ext cx="9233931" cy="3804069"/>
          </a:xfrm>
          <a:prstGeom prst="triangle">
            <a:avLst>
              <a:gd name="adj" fmla="val 3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050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220A8538-C3C1-E94A-B9E6-F2763EA521C6}"/>
              </a:ext>
            </a:extLst>
          </p:cNvPr>
          <p:cNvSpPr/>
          <p:nvPr/>
        </p:nvSpPr>
        <p:spPr>
          <a:xfrm>
            <a:off x="0" y="0"/>
            <a:ext cx="6507042" cy="5161397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5" name="Triángulo 4">
            <a:extLst>
              <a:ext uri="{FF2B5EF4-FFF2-40B4-BE49-F238E27FC236}">
                <a16:creationId xmlns:a16="http://schemas.microsoft.com/office/drawing/2014/main" id="{FEEB6977-132B-9646-8864-865CE7E864EC}"/>
              </a:ext>
            </a:extLst>
          </p:cNvPr>
          <p:cNvSpPr/>
          <p:nvPr/>
        </p:nvSpPr>
        <p:spPr>
          <a:xfrm>
            <a:off x="8797" y="2885537"/>
            <a:ext cx="6170314" cy="227586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F6FBC3-87C5-6B4D-80A8-393E590CD6A4}"/>
              </a:ext>
            </a:extLst>
          </p:cNvPr>
          <p:cNvSpPr txBox="1"/>
          <p:nvPr/>
        </p:nvSpPr>
        <p:spPr>
          <a:xfrm>
            <a:off x="6415928" y="3863536"/>
            <a:ext cx="2659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rgbClr val="DD6C1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MÁSTER EN PREVENCIÓN DE RIESGOS LABORALES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8DCF3A3-B4F2-E149-BE1C-54D21402C164}"/>
              </a:ext>
            </a:extLst>
          </p:cNvPr>
          <p:cNvCxnSpPr>
            <a:cxnSpLocks/>
          </p:cNvCxnSpPr>
          <p:nvPr/>
        </p:nvCxnSpPr>
        <p:spPr>
          <a:xfrm>
            <a:off x="6415929" y="4799785"/>
            <a:ext cx="2728072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Paralelogramo 1">
            <a:extLst>
              <a:ext uri="{FF2B5EF4-FFF2-40B4-BE49-F238E27FC236}">
                <a16:creationId xmlns:a16="http://schemas.microsoft.com/office/drawing/2014/main" id="{18A01571-5F7C-06F8-CB6F-47F054CE667C}"/>
              </a:ext>
            </a:extLst>
          </p:cNvPr>
          <p:cNvSpPr/>
          <p:nvPr/>
        </p:nvSpPr>
        <p:spPr>
          <a:xfrm>
            <a:off x="-2437" y="4630482"/>
            <a:ext cx="6691798" cy="530915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50"/>
          </a:p>
        </p:txBody>
      </p:sp>
      <p:sp>
        <p:nvSpPr>
          <p:cNvPr id="13" name="Google Shape;72;p12">
            <a:extLst>
              <a:ext uri="{FF2B5EF4-FFF2-40B4-BE49-F238E27FC236}">
                <a16:creationId xmlns:a16="http://schemas.microsoft.com/office/drawing/2014/main" id="{BAE5BA91-C7B9-284D-A558-58A154400B21}"/>
              </a:ext>
            </a:extLst>
          </p:cNvPr>
          <p:cNvSpPr txBox="1">
            <a:spLocks/>
          </p:cNvSpPr>
          <p:nvPr/>
        </p:nvSpPr>
        <p:spPr>
          <a:xfrm>
            <a:off x="338163" y="4197701"/>
            <a:ext cx="7312197" cy="93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s-E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TÉNICAS DE EVALUACIÓN DE RIESGOS ERGONÓMICOS</a:t>
            </a:r>
          </a:p>
        </p:txBody>
      </p:sp>
      <p:sp>
        <p:nvSpPr>
          <p:cNvPr id="15" name="Triángulo 14">
            <a:extLst>
              <a:ext uri="{FF2B5EF4-FFF2-40B4-BE49-F238E27FC236}">
                <a16:creationId xmlns:a16="http://schemas.microsoft.com/office/drawing/2014/main" id="{AA8FBF40-02AA-5F1F-9104-15517BF44A21}"/>
              </a:ext>
            </a:extLst>
          </p:cNvPr>
          <p:cNvSpPr/>
          <p:nvPr/>
        </p:nvSpPr>
        <p:spPr>
          <a:xfrm>
            <a:off x="-16022" y="2860353"/>
            <a:ext cx="1506772" cy="2301043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771CBFD-AF6A-B94F-A289-C4D2E20F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5029" y="1426234"/>
            <a:ext cx="1681162" cy="2103695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62A9C15-666C-154F-B3BE-BFB8596EBA73}"/>
              </a:ext>
            </a:extLst>
          </p:cNvPr>
          <p:cNvSpPr txBox="1">
            <a:spLocks/>
          </p:cNvSpPr>
          <p:nvPr/>
        </p:nvSpPr>
        <p:spPr>
          <a:xfrm>
            <a:off x="352750" y="495847"/>
            <a:ext cx="6170314" cy="2866759"/>
          </a:xfrm>
          <a:prstGeom prst="rect">
            <a:avLst/>
          </a:prstGeom>
          <a:solidFill>
            <a:schemeClr val="accent5">
              <a:lumMod val="20000"/>
              <a:lumOff val="80000"/>
              <a:alpha val="59000"/>
            </a:schemeClr>
          </a:solidFill>
        </p:spPr>
        <p:txBody>
          <a:bodyPr vert="horz" lIns="68580" tIns="108000" rIns="68580" bIns="7200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PRACTICOS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EABCD1-5E78-A52C-16C1-F047F53F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023" y="4319752"/>
            <a:ext cx="1464408" cy="841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10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9062AAC7-807C-C9CA-EB7C-1CBD1883EBAE}"/>
              </a:ext>
            </a:extLst>
          </p:cNvPr>
          <p:cNvSpPr txBox="1"/>
          <p:nvPr/>
        </p:nvSpPr>
        <p:spPr>
          <a:xfrm>
            <a:off x="159070" y="719706"/>
            <a:ext cx="4479609" cy="357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  <a:buClr>
                <a:srgbClr val="DD8046"/>
              </a:buClr>
              <a:buSzPct val="54166"/>
              <a:tabLst>
                <a:tab pos="176530" algn="l"/>
              </a:tabLst>
            </a:pP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Ejemplo de codificación</a:t>
            </a:r>
            <a:r>
              <a:rPr lang="es-ES" sz="20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lang="es-ES" sz="20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10" dirty="0">
                <a:solidFill>
                  <a:schemeClr val="accent1"/>
                </a:solidFill>
                <a:latin typeface="Arial"/>
                <a:cs typeface="Arial"/>
              </a:rPr>
              <a:t>posturas</a:t>
            </a:r>
            <a:endParaRPr lang="es-E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3" name="object 5">
            <a:extLst>
              <a:ext uri="{FF2B5EF4-FFF2-40B4-BE49-F238E27FC236}">
                <a16:creationId xmlns:a16="http://schemas.microsoft.com/office/drawing/2014/main" id="{F51A9DF5-3733-1315-75D1-C5F6BD3CF83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0456" y="1076855"/>
            <a:ext cx="4744574" cy="3510807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4AA17036-7D24-80C2-5EBD-8EEE49E9C338}"/>
              </a:ext>
            </a:extLst>
          </p:cNvPr>
          <p:cNvSpPr txBox="1"/>
          <p:nvPr/>
        </p:nvSpPr>
        <p:spPr>
          <a:xfrm>
            <a:off x="254146" y="3736500"/>
            <a:ext cx="4177029" cy="115252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96215" marR="180975" indent="-635" algn="ctr">
              <a:lnSpc>
                <a:spcPct val="98900"/>
              </a:lnSpc>
              <a:spcBef>
                <a:spcPts val="195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Posturas con ligero riesgo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lesión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músculo esquelética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sobre las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800" spc="-4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precisa una modificación 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aunque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inmediata.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DF70116-2FC8-80A6-F564-07F2D3828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89727"/>
              </p:ext>
            </p:extLst>
          </p:nvPr>
        </p:nvGraphicFramePr>
        <p:xfrm>
          <a:off x="2589545" y="2930722"/>
          <a:ext cx="554355" cy="3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7216">
                <a:tc>
                  <a:txBody>
                    <a:bodyPr/>
                    <a:lstStyle/>
                    <a:p>
                      <a:pPr marL="6731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241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C7B6FB-DCB8-800D-471E-3E8D35FA3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550"/>
              </p:ext>
            </p:extLst>
          </p:nvPr>
        </p:nvGraphicFramePr>
        <p:xfrm>
          <a:off x="2599140" y="1913503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marL="88265" algn="ctr">
                        <a:lnSpc>
                          <a:spcPts val="28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42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A5B19F1-93F2-E358-849D-7F7624380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17811"/>
              </p:ext>
            </p:extLst>
          </p:nvPr>
        </p:nvGraphicFramePr>
        <p:xfrm>
          <a:off x="2599140" y="2257445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6">
                <a:tc>
                  <a:txBody>
                    <a:bodyPr/>
                    <a:lstStyle/>
                    <a:p>
                      <a:pPr marL="10160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4797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46D8B94-6845-9D10-75D6-1270AF51C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64924"/>
              </p:ext>
            </p:extLst>
          </p:nvPr>
        </p:nvGraphicFramePr>
        <p:xfrm>
          <a:off x="2589546" y="2579949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7">
                <a:tc>
                  <a:txBody>
                    <a:bodyPr/>
                    <a:lstStyle/>
                    <a:p>
                      <a:pPr marL="10287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4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223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D31DA55-DBB6-6949-B8B1-E026C1A4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38285"/>
              </p:ext>
            </p:extLst>
          </p:nvPr>
        </p:nvGraphicFramePr>
        <p:xfrm>
          <a:off x="2599140" y="1570344"/>
          <a:ext cx="554355" cy="3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09801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02C96DB-AA08-4CC8-998F-5E4E6BC7A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99223"/>
              </p:ext>
            </p:extLst>
          </p:nvPr>
        </p:nvGraphicFramePr>
        <p:xfrm>
          <a:off x="211021" y="1589370"/>
          <a:ext cx="2284095" cy="168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Fuerza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carga: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marL="91440">
                        <a:lnSpc>
                          <a:spcPts val="28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Espalda: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Brazos: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Piernas: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1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11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9062AAC7-807C-C9CA-EB7C-1CBD1883EBAE}"/>
              </a:ext>
            </a:extLst>
          </p:cNvPr>
          <p:cNvSpPr txBox="1"/>
          <p:nvPr/>
        </p:nvSpPr>
        <p:spPr>
          <a:xfrm>
            <a:off x="159070" y="719706"/>
            <a:ext cx="4479609" cy="357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  <a:buClr>
                <a:srgbClr val="DD8046"/>
              </a:buClr>
              <a:buSzPct val="54166"/>
              <a:tabLst>
                <a:tab pos="176530" algn="l"/>
              </a:tabLst>
            </a:pP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Ejemplo de codificación</a:t>
            </a:r>
            <a:r>
              <a:rPr lang="es-ES" sz="20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lang="es-ES" sz="20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10" dirty="0">
                <a:solidFill>
                  <a:schemeClr val="accent1"/>
                </a:solidFill>
                <a:latin typeface="Arial"/>
                <a:cs typeface="Arial"/>
              </a:rPr>
              <a:t>posturas</a:t>
            </a:r>
            <a:endParaRPr lang="es-E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6" name="object 5">
            <a:extLst>
              <a:ext uri="{FF2B5EF4-FFF2-40B4-BE49-F238E27FC236}">
                <a16:creationId xmlns:a16="http://schemas.microsoft.com/office/drawing/2014/main" id="{B6359ABB-3747-2249-18F5-694968952E4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4484" y="1164234"/>
            <a:ext cx="5334000" cy="3346939"/>
          </a:xfrm>
          <a:prstGeom prst="rect">
            <a:avLst/>
          </a:prstGeom>
        </p:spPr>
      </p:pic>
      <p:sp>
        <p:nvSpPr>
          <p:cNvPr id="27" name="object 6">
            <a:extLst>
              <a:ext uri="{FF2B5EF4-FFF2-40B4-BE49-F238E27FC236}">
                <a16:creationId xmlns:a16="http://schemas.microsoft.com/office/drawing/2014/main" id="{82BFEAE1-2F4B-0832-8754-7BC4A04C55F2}"/>
              </a:ext>
            </a:extLst>
          </p:cNvPr>
          <p:cNvSpPr txBox="1"/>
          <p:nvPr/>
        </p:nvSpPr>
        <p:spPr>
          <a:xfrm>
            <a:off x="254146" y="3799575"/>
            <a:ext cx="4177029" cy="115252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96215" marR="180975" indent="-1270" algn="ctr">
              <a:lnSpc>
                <a:spcPct val="98900"/>
              </a:lnSpc>
              <a:spcBef>
                <a:spcPts val="200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Posturas con ligero riesgo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lesión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músculo esquelética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sobre las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800" spc="-4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precisa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una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modificación</a:t>
            </a:r>
            <a:r>
              <a:rPr sz="18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aunque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inmediata.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24D8CBA-1B7C-BD51-CF2E-93D66CC0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56547"/>
              </p:ext>
            </p:extLst>
          </p:nvPr>
        </p:nvGraphicFramePr>
        <p:xfrm>
          <a:off x="2589545" y="2930722"/>
          <a:ext cx="554355" cy="3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7216">
                <a:tc>
                  <a:txBody>
                    <a:bodyPr/>
                    <a:lstStyle/>
                    <a:p>
                      <a:pPr marL="6731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241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A0AF4E9-9749-9F78-0107-06A3A874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08820"/>
              </p:ext>
            </p:extLst>
          </p:nvPr>
        </p:nvGraphicFramePr>
        <p:xfrm>
          <a:off x="2599140" y="1913503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marL="88265" algn="ctr">
                        <a:lnSpc>
                          <a:spcPts val="2825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42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E52EEF5-E8F0-F8B2-9411-5452887A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13832"/>
              </p:ext>
            </p:extLst>
          </p:nvPr>
        </p:nvGraphicFramePr>
        <p:xfrm>
          <a:off x="2599140" y="2257445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6">
                <a:tc>
                  <a:txBody>
                    <a:bodyPr/>
                    <a:lstStyle/>
                    <a:p>
                      <a:pPr marL="10160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4797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E661F69-8B18-3D48-1F03-AD0D255C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40665"/>
              </p:ext>
            </p:extLst>
          </p:nvPr>
        </p:nvGraphicFramePr>
        <p:xfrm>
          <a:off x="2589546" y="2579949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7">
                <a:tc>
                  <a:txBody>
                    <a:bodyPr/>
                    <a:lstStyle/>
                    <a:p>
                      <a:pPr marL="10287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223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52DF103-5F70-FD20-0510-8FD431C7A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00630"/>
              </p:ext>
            </p:extLst>
          </p:nvPr>
        </p:nvGraphicFramePr>
        <p:xfrm>
          <a:off x="2599140" y="1570344"/>
          <a:ext cx="554355" cy="3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09801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8EAF8882-3CF8-9093-6FFA-C1016A85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4936"/>
              </p:ext>
            </p:extLst>
          </p:nvPr>
        </p:nvGraphicFramePr>
        <p:xfrm>
          <a:off x="211021" y="1589370"/>
          <a:ext cx="2284095" cy="168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Fuerza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carga: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marL="91440">
                        <a:lnSpc>
                          <a:spcPts val="28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Espalda: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Brazos: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Piernas: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1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12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9062AAC7-807C-C9CA-EB7C-1CBD1883EBAE}"/>
              </a:ext>
            </a:extLst>
          </p:cNvPr>
          <p:cNvSpPr txBox="1"/>
          <p:nvPr/>
        </p:nvSpPr>
        <p:spPr>
          <a:xfrm>
            <a:off x="159070" y="719706"/>
            <a:ext cx="4479609" cy="357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  <a:buClr>
                <a:srgbClr val="DD8046"/>
              </a:buClr>
              <a:buSzPct val="54166"/>
              <a:tabLst>
                <a:tab pos="176530" algn="l"/>
              </a:tabLst>
            </a:pP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Ejemplo de codificación</a:t>
            </a:r>
            <a:r>
              <a:rPr lang="es-ES" sz="20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lang="es-ES" sz="20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10" dirty="0">
                <a:solidFill>
                  <a:schemeClr val="accent1"/>
                </a:solidFill>
                <a:latin typeface="Arial"/>
                <a:cs typeface="Arial"/>
              </a:rPr>
              <a:t>posturas</a:t>
            </a:r>
            <a:endParaRPr lang="es-E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3" name="object 5">
            <a:extLst>
              <a:ext uri="{FF2B5EF4-FFF2-40B4-BE49-F238E27FC236}">
                <a16:creationId xmlns:a16="http://schemas.microsoft.com/office/drawing/2014/main" id="{32E4AFA9-2DC0-BD1B-AC11-3A51B2DB12B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3054" y="1127905"/>
            <a:ext cx="5181600" cy="3295890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EBEBF1E4-F35E-946A-1B7A-BE62B0E04753}"/>
              </a:ext>
            </a:extLst>
          </p:cNvPr>
          <p:cNvSpPr txBox="1"/>
          <p:nvPr/>
        </p:nvSpPr>
        <p:spPr>
          <a:xfrm>
            <a:off x="428624" y="3843488"/>
            <a:ext cx="4177029" cy="115252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52400" marR="138430" algn="ctr">
              <a:lnSpc>
                <a:spcPct val="98900"/>
              </a:lnSpc>
              <a:spcBef>
                <a:spcPts val="195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Posturas 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 consideran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normales, </a:t>
            </a:r>
            <a:r>
              <a:rPr sz="1800" spc="-4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sin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riesgo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lesiones músculo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esqueléticas,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en las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no es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necesaria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ninguna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acción.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BBB262A-7728-361D-2729-9C2E19F1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47"/>
              </p:ext>
            </p:extLst>
          </p:nvPr>
        </p:nvGraphicFramePr>
        <p:xfrm>
          <a:off x="2589545" y="2930722"/>
          <a:ext cx="554355" cy="3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7216">
                <a:tc>
                  <a:txBody>
                    <a:bodyPr/>
                    <a:lstStyle/>
                    <a:p>
                      <a:pPr marL="6731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241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C9B2E5-FA42-282D-AF1F-9EFDA0145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51765"/>
              </p:ext>
            </p:extLst>
          </p:nvPr>
        </p:nvGraphicFramePr>
        <p:xfrm>
          <a:off x="2599140" y="1913503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marL="88265" algn="ctr">
                        <a:lnSpc>
                          <a:spcPts val="28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42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BF9A15B-2555-EA1A-DA76-4E9993DA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39360"/>
              </p:ext>
            </p:extLst>
          </p:nvPr>
        </p:nvGraphicFramePr>
        <p:xfrm>
          <a:off x="2599140" y="2257445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6">
                <a:tc>
                  <a:txBody>
                    <a:bodyPr/>
                    <a:lstStyle/>
                    <a:p>
                      <a:pPr marL="10160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4797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4FDDEA-9C49-F8CA-0E68-634807A2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1598"/>
              </p:ext>
            </p:extLst>
          </p:nvPr>
        </p:nvGraphicFramePr>
        <p:xfrm>
          <a:off x="2589546" y="2579949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7">
                <a:tc>
                  <a:txBody>
                    <a:bodyPr/>
                    <a:lstStyle/>
                    <a:p>
                      <a:pPr marL="10287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223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BF8CBBE-3607-E5BF-B8FB-30065ABBD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20"/>
              </p:ext>
            </p:extLst>
          </p:nvPr>
        </p:nvGraphicFramePr>
        <p:xfrm>
          <a:off x="2599140" y="1570344"/>
          <a:ext cx="554355" cy="3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09801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731F7A0-D9E3-D6FA-AB60-1393ADDE9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4936"/>
              </p:ext>
            </p:extLst>
          </p:nvPr>
        </p:nvGraphicFramePr>
        <p:xfrm>
          <a:off x="211021" y="1589370"/>
          <a:ext cx="2284095" cy="168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Fuerza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carga: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marL="91440">
                        <a:lnSpc>
                          <a:spcPts val="28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Espalda: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Brazos: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Piernas: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1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6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13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9062AAC7-807C-C9CA-EB7C-1CBD1883EBAE}"/>
              </a:ext>
            </a:extLst>
          </p:cNvPr>
          <p:cNvSpPr txBox="1"/>
          <p:nvPr/>
        </p:nvSpPr>
        <p:spPr>
          <a:xfrm>
            <a:off x="159070" y="719706"/>
            <a:ext cx="4479609" cy="357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  <a:buClr>
                <a:srgbClr val="DD8046"/>
              </a:buClr>
              <a:buSzPct val="54166"/>
              <a:tabLst>
                <a:tab pos="176530" algn="l"/>
              </a:tabLst>
            </a:pP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Ejemplo de codificación</a:t>
            </a:r>
            <a:r>
              <a:rPr lang="es-ES" sz="20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lang="es-ES" sz="20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10" dirty="0">
                <a:solidFill>
                  <a:schemeClr val="accent1"/>
                </a:solidFill>
                <a:latin typeface="Arial"/>
                <a:cs typeface="Arial"/>
              </a:rPr>
              <a:t>posturas</a:t>
            </a:r>
            <a:endParaRPr lang="es-E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26" name="object 5">
            <a:extLst>
              <a:ext uri="{FF2B5EF4-FFF2-40B4-BE49-F238E27FC236}">
                <a16:creationId xmlns:a16="http://schemas.microsoft.com/office/drawing/2014/main" id="{7AF74CCC-1D6E-FB49-A7CE-C13FE6A561E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6884" y="1164234"/>
            <a:ext cx="5181600" cy="3259559"/>
          </a:xfrm>
          <a:prstGeom prst="rect">
            <a:avLst/>
          </a:prstGeom>
        </p:spPr>
      </p:pic>
      <p:sp>
        <p:nvSpPr>
          <p:cNvPr id="27" name="object 6">
            <a:extLst>
              <a:ext uri="{FF2B5EF4-FFF2-40B4-BE49-F238E27FC236}">
                <a16:creationId xmlns:a16="http://schemas.microsoft.com/office/drawing/2014/main" id="{D08F1BD0-D7F1-47BE-8A73-771A87ABB49C}"/>
              </a:ext>
            </a:extLst>
          </p:cNvPr>
          <p:cNvSpPr txBox="1"/>
          <p:nvPr/>
        </p:nvSpPr>
        <p:spPr>
          <a:xfrm>
            <a:off x="254146" y="3764857"/>
            <a:ext cx="4177029" cy="98495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13030" marR="99060" indent="51435" algn="just">
              <a:lnSpc>
                <a:spcPct val="99400"/>
              </a:lnSpc>
              <a:spcBef>
                <a:spcPts val="1265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Posturas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trabajo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con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riesgo alto de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lesión.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debe modificar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el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método de </a:t>
            </a:r>
            <a:r>
              <a:rPr sz="1800" spc="-4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trabajo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tan</a:t>
            </a:r>
            <a:r>
              <a:rPr sz="18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pronto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como</a:t>
            </a:r>
            <a:r>
              <a:rPr sz="18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sea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posible.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C2AA8AE-00C3-0867-E747-58E7D0A8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74554"/>
              </p:ext>
            </p:extLst>
          </p:nvPr>
        </p:nvGraphicFramePr>
        <p:xfrm>
          <a:off x="2589545" y="2930722"/>
          <a:ext cx="554355" cy="3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7216">
                <a:tc>
                  <a:txBody>
                    <a:bodyPr/>
                    <a:lstStyle/>
                    <a:p>
                      <a:pPr marL="6731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241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F5B57F-C7D1-A648-AAFA-4D1387992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1219"/>
              </p:ext>
            </p:extLst>
          </p:nvPr>
        </p:nvGraphicFramePr>
        <p:xfrm>
          <a:off x="2599140" y="1913503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marL="88265" algn="ctr">
                        <a:lnSpc>
                          <a:spcPts val="2825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4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42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11DBF6C-4FF7-1F0A-2072-BD5DFE3D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09392"/>
              </p:ext>
            </p:extLst>
          </p:nvPr>
        </p:nvGraphicFramePr>
        <p:xfrm>
          <a:off x="2599140" y="2257445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6">
                <a:tc>
                  <a:txBody>
                    <a:bodyPr/>
                    <a:lstStyle/>
                    <a:p>
                      <a:pPr marL="10160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4797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1A35B83-CCE8-2E50-5C13-7BF801356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84887"/>
              </p:ext>
            </p:extLst>
          </p:nvPr>
        </p:nvGraphicFramePr>
        <p:xfrm>
          <a:off x="2589546" y="2579949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7">
                <a:tc>
                  <a:txBody>
                    <a:bodyPr/>
                    <a:lstStyle/>
                    <a:p>
                      <a:pPr marL="10287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3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223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28AF530-CB37-71A9-0DC4-58DD67A7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16603"/>
              </p:ext>
            </p:extLst>
          </p:nvPr>
        </p:nvGraphicFramePr>
        <p:xfrm>
          <a:off x="2599140" y="1570344"/>
          <a:ext cx="554355" cy="3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09801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B6F0FAC-1C95-7DB5-F135-0F061FA5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4936"/>
              </p:ext>
            </p:extLst>
          </p:nvPr>
        </p:nvGraphicFramePr>
        <p:xfrm>
          <a:off x="211021" y="1589370"/>
          <a:ext cx="2284095" cy="168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Fuerza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carga: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marL="91440">
                        <a:lnSpc>
                          <a:spcPts val="28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Espalda: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Brazos: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Piernas: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1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-209061" y="3773185"/>
            <a:ext cx="60917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MMC METODOLOGÍA GUIA INSST</a:t>
            </a:r>
            <a:br>
              <a:rPr lang="es-E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bg2"/>
                </a:solidFill>
              </a:rPr>
              <a:t>14</a:t>
            </a:fld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72614" y="85725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riángulo 4">
            <a:extLst>
              <a:ext uri="{FF2B5EF4-FFF2-40B4-BE49-F238E27FC236}">
                <a16:creationId xmlns:a16="http://schemas.microsoft.com/office/drawing/2014/main" id="{2EC833F6-C9D0-BEC0-2B9B-A2B6CB58437F}"/>
              </a:ext>
            </a:extLst>
          </p:cNvPr>
          <p:cNvSpPr/>
          <p:nvPr/>
        </p:nvSpPr>
        <p:spPr>
          <a:xfrm>
            <a:off x="8797" y="4056033"/>
            <a:ext cx="5620478" cy="110536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B7D3A6D2-A90A-AB49-40AE-C0E0C350A3C5}"/>
              </a:ext>
            </a:extLst>
          </p:cNvPr>
          <p:cNvSpPr/>
          <p:nvPr/>
        </p:nvSpPr>
        <p:spPr>
          <a:xfrm>
            <a:off x="1" y="4056034"/>
            <a:ext cx="2381250" cy="1105363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C2739771-0E8C-A12E-23F7-86AE3ECFB590}"/>
              </a:ext>
            </a:extLst>
          </p:cNvPr>
          <p:cNvSpPr/>
          <p:nvPr/>
        </p:nvSpPr>
        <p:spPr>
          <a:xfrm>
            <a:off x="-16022" y="4171950"/>
            <a:ext cx="1111397" cy="989446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355985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15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bject 4">
            <a:extLst>
              <a:ext uri="{FF2B5EF4-FFF2-40B4-BE49-F238E27FC236}">
                <a16:creationId xmlns:a16="http://schemas.microsoft.com/office/drawing/2014/main" id="{720C3669-C98A-0B25-ABC2-B3A1BE165276}"/>
              </a:ext>
            </a:extLst>
          </p:cNvPr>
          <p:cNvSpPr txBox="1"/>
          <p:nvPr/>
        </p:nvSpPr>
        <p:spPr>
          <a:xfrm>
            <a:off x="274320" y="702668"/>
            <a:ext cx="4053840" cy="37600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s-ES" sz="1800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 </a:t>
            </a:r>
            <a:r>
              <a:rPr sz="1800" u="heavy" spc="-10" dirty="0" err="1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Enunciado</a:t>
            </a:r>
            <a:r>
              <a:rPr sz="1800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9525" marR="57785" indent="-9525">
              <a:lnSpc>
                <a:spcPct val="79900"/>
              </a:lnSpc>
              <a:spcBef>
                <a:spcPts val="1060"/>
              </a:spcBef>
            </a:pP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tarea del trabajador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consiste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en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recoger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una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mesa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piezas de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5,6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Kg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.,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que debe colocar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en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un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transportador</a:t>
            </a:r>
            <a:r>
              <a:rPr sz="16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aéreo.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Las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posiciones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recogida </a:t>
            </a:r>
            <a:r>
              <a:rPr sz="1600" dirty="0">
                <a:solidFill>
                  <a:schemeClr val="accent1"/>
                </a:solidFill>
                <a:latin typeface="Arial"/>
                <a:cs typeface="Arial"/>
              </a:rPr>
              <a:t>y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dejada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se </a:t>
            </a:r>
            <a:r>
              <a:rPr sz="1600" spc="-15" dirty="0">
                <a:solidFill>
                  <a:schemeClr val="accent1"/>
                </a:solidFill>
                <a:latin typeface="Arial"/>
                <a:cs typeface="Arial"/>
              </a:rPr>
              <a:t>pueden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ver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en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las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fotografías. </a:t>
            </a:r>
            <a:r>
              <a:rPr sz="1600" spc="-4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distancia que separa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mesa </a:t>
            </a:r>
            <a:r>
              <a:rPr sz="1600" spc="-4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del transportador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es de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3m </a:t>
            </a:r>
            <a:r>
              <a:rPr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aproximadamente.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9525" marR="38100" indent="3175">
              <a:lnSpc>
                <a:spcPct val="80000"/>
              </a:lnSpc>
              <a:spcBef>
                <a:spcPts val="1080"/>
              </a:spcBef>
            </a:pP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En la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operación,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el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trabajador debe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efectuar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un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giro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de 180º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que,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fundamentalmente,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lo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hace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con </a:t>
            </a:r>
            <a:r>
              <a:rPr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los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pies, </a:t>
            </a:r>
            <a:r>
              <a:rPr sz="1600" spc="-15" dirty="0">
                <a:solidFill>
                  <a:schemeClr val="accent1"/>
                </a:solidFill>
                <a:latin typeface="Arial"/>
                <a:cs typeface="Arial"/>
              </a:rPr>
              <a:t>aunque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también efectúa </a:t>
            </a:r>
            <a:r>
              <a:rPr sz="1600" spc="-4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un</a:t>
            </a:r>
            <a:r>
              <a:rPr sz="16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giro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16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tronco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40º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.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9525" marR="5080" indent="3175">
              <a:lnSpc>
                <a:spcPct val="80000"/>
              </a:lnSpc>
              <a:spcBef>
                <a:spcPts val="1155"/>
              </a:spcBef>
            </a:pP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Mueve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al día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1.000 piezas </a:t>
            </a:r>
            <a:r>
              <a:rPr sz="1600" dirty="0">
                <a:solidFill>
                  <a:schemeClr val="accent1"/>
                </a:solidFill>
                <a:latin typeface="Arial"/>
                <a:cs typeface="Arial"/>
              </a:rPr>
              <a:t>y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trabaja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7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horas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 efectivas en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jornada.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No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existe ningún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factor restrictivo </a:t>
            </a:r>
            <a:r>
              <a:rPr sz="1600" spc="-4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reflejado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en los cuestionarios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 la</a:t>
            </a:r>
            <a:r>
              <a:rPr sz="16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Arial"/>
                <a:cs typeface="Arial"/>
              </a:rPr>
              <a:t>guía.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E74B321-DD68-14A6-5C16-0BBE82BE5792}"/>
              </a:ext>
            </a:extLst>
          </p:cNvPr>
          <p:cNvSpPr/>
          <p:nvPr/>
        </p:nvSpPr>
        <p:spPr>
          <a:xfrm>
            <a:off x="76884" y="740299"/>
            <a:ext cx="4352875" cy="40300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5" name="object 5">
            <a:extLst>
              <a:ext uri="{FF2B5EF4-FFF2-40B4-BE49-F238E27FC236}">
                <a16:creationId xmlns:a16="http://schemas.microsoft.com/office/drawing/2014/main" id="{842192F5-E91D-1EF1-FA02-07CFF0B74D4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0320" y="652897"/>
            <a:ext cx="2197237" cy="3355456"/>
          </a:xfrm>
          <a:prstGeom prst="rect">
            <a:avLst/>
          </a:prstGeom>
        </p:spPr>
      </p:pic>
      <p:pic>
        <p:nvPicPr>
          <p:cNvPr id="47" name="object 6">
            <a:extLst>
              <a:ext uri="{FF2B5EF4-FFF2-40B4-BE49-F238E27FC236}">
                <a16:creationId xmlns:a16="http://schemas.microsoft.com/office/drawing/2014/main" id="{2DE97469-1EF9-C5F5-8B84-A528290A758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7568" y="1107216"/>
            <a:ext cx="2197237" cy="33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16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41C7A96C-062D-21A6-33F6-FF0D394151F9}"/>
              </a:ext>
            </a:extLst>
          </p:cNvPr>
          <p:cNvSpPr txBox="1"/>
          <p:nvPr/>
        </p:nvSpPr>
        <p:spPr>
          <a:xfrm>
            <a:off x="428624" y="2830618"/>
            <a:ext cx="3754120" cy="120802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9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Posición</a:t>
            </a:r>
            <a:r>
              <a:rPr sz="2000" spc="-7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000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dejada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Posición</a:t>
            </a:r>
            <a:r>
              <a:rPr sz="2000" spc="-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000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recogida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Peso</a:t>
            </a:r>
            <a:r>
              <a:rPr sz="2000" spc="-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teórico: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9" name="object 36">
            <a:extLst>
              <a:ext uri="{FF2B5EF4-FFF2-40B4-BE49-F238E27FC236}">
                <a16:creationId xmlns:a16="http://schemas.microsoft.com/office/drawing/2014/main" id="{6CB858CE-F959-0944-B1AD-6F06A616D4D7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6527" y="2786508"/>
            <a:ext cx="2094103" cy="2305050"/>
          </a:xfrm>
          <a:prstGeom prst="rect">
            <a:avLst/>
          </a:prstGeom>
        </p:spPr>
      </p:pic>
      <p:sp>
        <p:nvSpPr>
          <p:cNvPr id="51" name="object 38">
            <a:extLst>
              <a:ext uri="{FF2B5EF4-FFF2-40B4-BE49-F238E27FC236}">
                <a16:creationId xmlns:a16="http://schemas.microsoft.com/office/drawing/2014/main" id="{7B53BDAF-FC2F-9D63-57A5-E75406B525E9}"/>
              </a:ext>
            </a:extLst>
          </p:cNvPr>
          <p:cNvSpPr txBox="1"/>
          <p:nvPr/>
        </p:nvSpPr>
        <p:spPr>
          <a:xfrm>
            <a:off x="1613436" y="4282038"/>
            <a:ext cx="1139868" cy="427681"/>
          </a:xfrm>
          <a:prstGeom prst="rect">
            <a:avLst/>
          </a:prstGeom>
          <a:solidFill>
            <a:srgbClr val="FFFF00">
              <a:alpha val="46000"/>
            </a:srgbClr>
          </a:solidFill>
          <a:ln w="19050">
            <a:solidFill>
              <a:srgbClr val="6B859A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81025" indent="-309563">
              <a:lnSpc>
                <a:spcPct val="100000"/>
              </a:lnSpc>
              <a:spcBef>
                <a:spcPts val="455"/>
              </a:spcBef>
            </a:pPr>
            <a:r>
              <a:rPr sz="2400" b="1" dirty="0">
                <a:solidFill>
                  <a:schemeClr val="accent1"/>
                </a:solidFill>
                <a:latin typeface="Arial"/>
                <a:cs typeface="Arial"/>
              </a:rPr>
              <a:t>7</a:t>
            </a:r>
            <a:r>
              <a:rPr sz="2400" b="1" spc="-9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1"/>
                </a:solidFill>
                <a:latin typeface="Arial"/>
                <a:cs typeface="Arial"/>
              </a:rPr>
              <a:t>Kg.</a:t>
            </a:r>
            <a:endParaRPr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F90EBE7-E19A-D841-A1F9-2294DE35DFB0}"/>
              </a:ext>
            </a:extLst>
          </p:cNvPr>
          <p:cNvCxnSpPr>
            <a:cxnSpLocks/>
          </p:cNvCxnSpPr>
          <p:nvPr/>
        </p:nvCxnSpPr>
        <p:spPr>
          <a:xfrm flipV="1">
            <a:off x="2906742" y="3081437"/>
            <a:ext cx="3524781" cy="316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976CB2C-F4B6-D899-8AFA-0DB95D949F79}"/>
              </a:ext>
            </a:extLst>
          </p:cNvPr>
          <p:cNvCxnSpPr>
            <a:cxnSpLocks/>
          </p:cNvCxnSpPr>
          <p:nvPr/>
        </p:nvCxnSpPr>
        <p:spPr>
          <a:xfrm>
            <a:off x="3149600" y="3527658"/>
            <a:ext cx="2763978" cy="327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54960" y="755130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602554" y="2071527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DA259D7-C27C-849F-3BC5-A92D66EF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67243"/>
              </p:ext>
            </p:extLst>
          </p:nvPr>
        </p:nvGraphicFramePr>
        <p:xfrm>
          <a:off x="4772346" y="3366749"/>
          <a:ext cx="3891426" cy="1390650"/>
        </p:xfrm>
        <a:graphic>
          <a:graphicData uri="http://schemas.openxmlformats.org/drawingml/2006/table">
            <a:tbl>
              <a:tblPr firstRow="1" firstCol="1" bandRow="1"/>
              <a:tblGrid>
                <a:gridCol w="1945713">
                  <a:extLst>
                    <a:ext uri="{9D8B030D-6E8A-4147-A177-3AD203B41FA5}">
                      <a16:colId xmlns:a16="http://schemas.microsoft.com/office/drawing/2014/main" val="3400074050"/>
                    </a:ext>
                  </a:extLst>
                </a:gridCol>
                <a:gridCol w="1945713">
                  <a:extLst>
                    <a:ext uri="{9D8B030D-6E8A-4147-A177-3AD203B41FA5}">
                      <a16:colId xmlns:a16="http://schemas.microsoft.com/office/drawing/2014/main" val="2320899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Giro del Tronco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de corrección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3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 giro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4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Poco girado (hasta 30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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8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Girado (hasta 60</a:t>
                      </a: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</a:t>
                      </a: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Muy girado (90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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889"/>
                  </a:ext>
                </a:extLst>
              </a:tr>
            </a:tbl>
          </a:graphicData>
        </a:graphic>
      </p:graphicFrame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17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bject 3">
            <a:extLst>
              <a:ext uri="{FF2B5EF4-FFF2-40B4-BE49-F238E27FC236}">
                <a16:creationId xmlns:a16="http://schemas.microsoft.com/office/drawing/2014/main" id="{1A2BFB70-AFC3-38DB-8CB4-9C87845574B3}"/>
              </a:ext>
            </a:extLst>
          </p:cNvPr>
          <p:cNvSpPr txBox="1"/>
          <p:nvPr/>
        </p:nvSpPr>
        <p:spPr>
          <a:xfrm>
            <a:off x="129493" y="652895"/>
            <a:ext cx="2928668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Desplazamiento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vertical: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0" name="object 4">
            <a:extLst>
              <a:ext uri="{FF2B5EF4-FFF2-40B4-BE49-F238E27FC236}">
                <a16:creationId xmlns:a16="http://schemas.microsoft.com/office/drawing/2014/main" id="{5A4BFC43-A61C-1DC9-31EC-46308F9F5306}"/>
              </a:ext>
            </a:extLst>
          </p:cNvPr>
          <p:cNvSpPr txBox="1"/>
          <p:nvPr/>
        </p:nvSpPr>
        <p:spPr>
          <a:xfrm>
            <a:off x="129492" y="3282910"/>
            <a:ext cx="2764155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Giro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tronco: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4ACEB97A-B1ED-B800-4423-6E4CEBF218C7}"/>
              </a:ext>
            </a:extLst>
          </p:cNvPr>
          <p:cNvSpPr txBox="1"/>
          <p:nvPr/>
        </p:nvSpPr>
        <p:spPr>
          <a:xfrm>
            <a:off x="1043892" y="2868859"/>
            <a:ext cx="7619880" cy="327654"/>
          </a:xfrm>
          <a:prstGeom prst="rect">
            <a:avLst/>
          </a:prstGeom>
          <a:solidFill>
            <a:srgbClr val="FFFF00">
              <a:alpha val="44000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05"/>
              </a:lnSpc>
            </a:pPr>
            <a:r>
              <a:rPr sz="2000" spc="-5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eleva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entre 50</a:t>
            </a:r>
            <a:r>
              <a:rPr sz="2000" dirty="0">
                <a:latin typeface="Arial"/>
                <a:cs typeface="Arial"/>
              </a:rPr>
              <a:t> y</a:t>
            </a:r>
            <a:r>
              <a:rPr sz="2000" spc="-5" dirty="0">
                <a:latin typeface="Arial"/>
                <a:cs typeface="Arial"/>
              </a:rPr>
              <a:t> 100</a:t>
            </a:r>
            <a:r>
              <a:rPr sz="2000" dirty="0">
                <a:latin typeface="Arial"/>
                <a:cs typeface="Arial"/>
              </a:rPr>
              <a:t> cm.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Valor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corrección: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1" name="object 16">
            <a:extLst>
              <a:ext uri="{FF2B5EF4-FFF2-40B4-BE49-F238E27FC236}">
                <a16:creationId xmlns:a16="http://schemas.microsoft.com/office/drawing/2014/main" id="{D08032C6-F496-081A-7FE6-2F024FEE9FC3}"/>
              </a:ext>
            </a:extLst>
          </p:cNvPr>
          <p:cNvSpPr txBox="1"/>
          <p:nvPr/>
        </p:nvSpPr>
        <p:spPr>
          <a:xfrm>
            <a:off x="236601" y="3726663"/>
            <a:ext cx="3106039" cy="69121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34975" marR="614045" indent="-342900">
              <a:lnSpc>
                <a:spcPts val="2590"/>
              </a:lnSpc>
              <a:spcBef>
                <a:spcPts val="385"/>
              </a:spcBef>
            </a:pPr>
            <a:r>
              <a:rPr sz="2000" spc="-5" dirty="0">
                <a:latin typeface="Arial"/>
                <a:cs typeface="Arial"/>
              </a:rPr>
              <a:t>Mueve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pies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 </a:t>
            </a:r>
            <a:r>
              <a:rPr sz="2000" spc="-6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tronco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40º</a:t>
            </a:r>
            <a:endParaRPr sz="2000" dirty="0">
              <a:latin typeface="Arial"/>
              <a:cs typeface="Arial"/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76E0935-37B2-B35C-6691-516F51AC4F5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3342640" y="4072271"/>
            <a:ext cx="4175760" cy="2457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F28E582-D2F1-51F4-ACF5-353B06E0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50605"/>
              </p:ext>
            </p:extLst>
          </p:nvPr>
        </p:nvGraphicFramePr>
        <p:xfrm>
          <a:off x="3201760" y="870732"/>
          <a:ext cx="5017700" cy="1668780"/>
        </p:xfrm>
        <a:graphic>
          <a:graphicData uri="http://schemas.openxmlformats.org/drawingml/2006/table">
            <a:tbl>
              <a:tblPr firstRow="1" firstCol="1" bandRow="1"/>
              <a:tblGrid>
                <a:gridCol w="2508850">
                  <a:extLst>
                    <a:ext uri="{9D8B030D-6E8A-4147-A177-3AD203B41FA5}">
                      <a16:colId xmlns:a16="http://schemas.microsoft.com/office/drawing/2014/main" val="572738624"/>
                    </a:ext>
                  </a:extLst>
                </a:gridCol>
                <a:gridCol w="2508850">
                  <a:extLst>
                    <a:ext uri="{9D8B030D-6E8A-4147-A177-3AD203B41FA5}">
                      <a16:colId xmlns:a16="http://schemas.microsoft.com/office/drawing/2014/main" val="853468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Desplazamiento vertical de la carga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de corrección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2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25 cm.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68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50 cm.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0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100 cm.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3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175 cm.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97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175 cm.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31429"/>
                  </a:ext>
                </a:extLst>
              </a:tr>
            </a:tbl>
          </a:graphicData>
        </a:graphic>
      </p:graphicFrame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02E6FC5-A6A1-5A98-2A19-AAAC2511BA75}"/>
              </a:ext>
            </a:extLst>
          </p:cNvPr>
          <p:cNvCxnSpPr>
            <a:cxnSpLocks/>
          </p:cNvCxnSpPr>
          <p:nvPr/>
        </p:nvCxnSpPr>
        <p:spPr>
          <a:xfrm flipV="1">
            <a:off x="5222240" y="1889760"/>
            <a:ext cx="1495819" cy="979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5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BFB855E-D7D2-E588-EB51-38B7EEC2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80707"/>
              </p:ext>
            </p:extLst>
          </p:nvPr>
        </p:nvGraphicFramePr>
        <p:xfrm>
          <a:off x="3344839" y="1597314"/>
          <a:ext cx="5608336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1402084">
                  <a:extLst>
                    <a:ext uri="{9D8B030D-6E8A-4147-A177-3AD203B41FA5}">
                      <a16:colId xmlns:a16="http://schemas.microsoft.com/office/drawing/2014/main" val="3441062187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2199379909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3595271485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389395955"/>
                    </a:ext>
                  </a:extLst>
                </a:gridCol>
              </a:tblGrid>
              <a:tr h="191068"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DURACIÓN DE LA MANIPULACIÓN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56703"/>
                  </a:ext>
                </a:extLst>
              </a:tr>
              <a:tr h="316702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Frecuencia de manipulación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Menos de 1 hora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1 y 2 horas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2 y 8 horas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592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vez cada 5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35753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vez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9920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330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9370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6069"/>
                  </a:ext>
                </a:extLst>
              </a:tr>
              <a:tr h="316702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15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82910"/>
                  </a:ext>
                </a:extLst>
              </a:tr>
            </a:tbl>
          </a:graphicData>
        </a:graphic>
      </p:graphicFrame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18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object 3">
            <a:extLst>
              <a:ext uri="{FF2B5EF4-FFF2-40B4-BE49-F238E27FC236}">
                <a16:creationId xmlns:a16="http://schemas.microsoft.com/office/drawing/2014/main" id="{E360C082-FCA2-A88E-E491-67A33D2151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461" y="1399677"/>
            <a:ext cx="1632393" cy="562965"/>
          </a:xfrm>
          <a:prstGeom prst="rect">
            <a:avLst/>
          </a:prstGeom>
        </p:spPr>
      </p:pic>
      <p:sp>
        <p:nvSpPr>
          <p:cNvPr id="24" name="object 4">
            <a:extLst>
              <a:ext uri="{FF2B5EF4-FFF2-40B4-BE49-F238E27FC236}">
                <a16:creationId xmlns:a16="http://schemas.microsoft.com/office/drawing/2014/main" id="{A1EFCF67-285A-25E4-D470-01045175F2D0}"/>
              </a:ext>
            </a:extLst>
          </p:cNvPr>
          <p:cNvSpPr txBox="1"/>
          <p:nvPr/>
        </p:nvSpPr>
        <p:spPr>
          <a:xfrm>
            <a:off x="319936" y="2043350"/>
            <a:ext cx="29057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g</a:t>
            </a:r>
            <a:r>
              <a:rPr sz="1800" spc="-3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bu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no</a:t>
            </a:r>
            <a:r>
              <a:rPr sz="1800" spc="-20" dirty="0">
                <a:latin typeface="Arial"/>
                <a:cs typeface="Arial"/>
              </a:rPr>
              <a:t>..</a:t>
            </a:r>
            <a:r>
              <a:rPr sz="1800" spc="-3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.</a:t>
            </a:r>
            <a:r>
              <a:rPr sz="1800" spc="-3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.</a:t>
            </a:r>
            <a:r>
              <a:rPr sz="1800" spc="-3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..</a:t>
            </a:r>
            <a:r>
              <a:rPr sz="1800" spc="-3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.</a:t>
            </a:r>
            <a:r>
              <a:rPr sz="1800" spc="-3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.</a:t>
            </a:r>
            <a:r>
              <a:rPr sz="1800" spc="-30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.	1</a:t>
            </a:r>
          </a:p>
        </p:txBody>
      </p:sp>
      <p:pic>
        <p:nvPicPr>
          <p:cNvPr id="25" name="object 5">
            <a:extLst>
              <a:ext uri="{FF2B5EF4-FFF2-40B4-BE49-F238E27FC236}">
                <a16:creationId xmlns:a16="http://schemas.microsoft.com/office/drawing/2014/main" id="{BCE1EAE2-3567-E91B-7C7C-1BF044C01A9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481" y="2514933"/>
            <a:ext cx="1532448" cy="634970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548C0E0A-B273-D4DA-4019-1B7CBD8B90BD}"/>
              </a:ext>
            </a:extLst>
          </p:cNvPr>
          <p:cNvSpPr txBox="1"/>
          <p:nvPr/>
        </p:nvSpPr>
        <p:spPr>
          <a:xfrm>
            <a:off x="327954" y="3278129"/>
            <a:ext cx="30168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Agarre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regular................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0,95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7" name="object 7">
            <a:extLst>
              <a:ext uri="{FF2B5EF4-FFF2-40B4-BE49-F238E27FC236}">
                <a16:creationId xmlns:a16="http://schemas.microsoft.com/office/drawing/2014/main" id="{39433078-AABD-D8B9-E2EE-93DB15FC45A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06" y="3847585"/>
            <a:ext cx="1604612" cy="567780"/>
          </a:xfrm>
          <a:prstGeom prst="rect">
            <a:avLst/>
          </a:prstGeom>
        </p:spPr>
      </p:pic>
      <p:sp>
        <p:nvSpPr>
          <p:cNvPr id="28" name="object 8">
            <a:extLst>
              <a:ext uri="{FF2B5EF4-FFF2-40B4-BE49-F238E27FC236}">
                <a16:creationId xmlns:a16="http://schemas.microsoft.com/office/drawing/2014/main" id="{B0C47530-48E7-5488-F630-07B44724B253}"/>
              </a:ext>
            </a:extLst>
          </p:cNvPr>
          <p:cNvSpPr txBox="1"/>
          <p:nvPr/>
        </p:nvSpPr>
        <p:spPr>
          <a:xfrm>
            <a:off x="238805" y="4550086"/>
            <a:ext cx="3115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Agarre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malo....................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0,90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96DB9A61-0C15-01A6-02CB-B17FE9418FD7}"/>
              </a:ext>
            </a:extLst>
          </p:cNvPr>
          <p:cNvSpPr/>
          <p:nvPr/>
        </p:nvSpPr>
        <p:spPr>
          <a:xfrm>
            <a:off x="211021" y="1291922"/>
            <a:ext cx="3014675" cy="1118242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C4B5313A-9B9D-D290-460B-9C598973044A}"/>
              </a:ext>
            </a:extLst>
          </p:cNvPr>
          <p:cNvSpPr txBox="1"/>
          <p:nvPr/>
        </p:nvSpPr>
        <p:spPr>
          <a:xfrm>
            <a:off x="1030741" y="873873"/>
            <a:ext cx="13466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740" algn="l"/>
                <a:tab pos="333375" algn="l"/>
                <a:tab pos="4261485" algn="l"/>
              </a:tabLst>
            </a:pPr>
            <a:r>
              <a:rPr sz="1800" spc="-5" dirty="0">
                <a:latin typeface="Arial"/>
                <a:cs typeface="Arial"/>
              </a:rPr>
              <a:t>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615A430F-CEA3-15FB-DBEC-585DE0D0A036}"/>
              </a:ext>
            </a:extLst>
          </p:cNvPr>
          <p:cNvSpPr txBox="1"/>
          <p:nvPr/>
        </p:nvSpPr>
        <p:spPr>
          <a:xfrm>
            <a:off x="4850491" y="1140774"/>
            <a:ext cx="3161030" cy="32181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2795"/>
              </a:lnSpc>
            </a:pPr>
            <a:r>
              <a:rPr sz="1800" spc="-30" dirty="0">
                <a:latin typeface="Arial"/>
                <a:cs typeface="Arial"/>
              </a:rPr>
              <a:t>Trabaja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horas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día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3A4A3A87-F195-5BD8-AAD6-F6AD0344C47B}"/>
              </a:ext>
            </a:extLst>
          </p:cNvPr>
          <p:cNvSpPr txBox="1"/>
          <p:nvPr/>
        </p:nvSpPr>
        <p:spPr>
          <a:xfrm>
            <a:off x="3910672" y="4407820"/>
            <a:ext cx="4657725" cy="674544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795"/>
              </a:lnSpc>
            </a:pPr>
            <a:r>
              <a:rPr sz="1800" spc="-5" dirty="0">
                <a:latin typeface="Arial"/>
                <a:cs typeface="Arial"/>
              </a:rPr>
              <a:t>Manipula 1.000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piezas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día:</a:t>
            </a:r>
            <a:endParaRPr sz="1800" dirty="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"/>
                <a:cs typeface="Arial"/>
              </a:rPr>
              <a:t>1.000/420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C716FFA-E122-D8B8-28FD-1B0BCB17DC2F}"/>
              </a:ext>
            </a:extLst>
          </p:cNvPr>
          <p:cNvSpPr/>
          <p:nvPr/>
        </p:nvSpPr>
        <p:spPr>
          <a:xfrm>
            <a:off x="5755739" y="673644"/>
            <a:ext cx="151772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ES" sz="2000" spc="-5" dirty="0"/>
              <a:t>Frecuencia:</a:t>
            </a:r>
            <a:endParaRPr lang="es-ES_tradnl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A865CE-0FE2-A7A5-DF5D-ECEC235E611D}"/>
              </a:ext>
            </a:extLst>
          </p:cNvPr>
          <p:cNvSpPr txBox="1"/>
          <p:nvPr/>
        </p:nvSpPr>
        <p:spPr>
          <a:xfrm>
            <a:off x="1030741" y="768436"/>
            <a:ext cx="949299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sz="1800" b="1" dirty="0"/>
              <a:t>A</a:t>
            </a:r>
            <a:r>
              <a:rPr lang="es-ES_tradnl" sz="2000" dirty="0"/>
              <a:t>garre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A859EB5-7948-D13C-653B-DF7457340537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4429760" y="3078480"/>
            <a:ext cx="1809775" cy="1329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 animBg="1"/>
      <p:bldP spid="32" grpId="0" animBg="1"/>
      <p:bldP spid="3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19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54960" y="755130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539311" y="2156930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847BD-5D9C-2459-0825-7BD8EF422034}"/>
              </a:ext>
            </a:extLst>
          </p:cNvPr>
          <p:cNvSpPr txBox="1"/>
          <p:nvPr/>
        </p:nvSpPr>
        <p:spPr>
          <a:xfrm>
            <a:off x="2845133" y="216654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6E9C14-33D9-49A2-4293-1463101D5FFF}"/>
              </a:ext>
            </a:extLst>
          </p:cNvPr>
          <p:cNvSpPr txBox="1"/>
          <p:nvPr/>
        </p:nvSpPr>
        <p:spPr>
          <a:xfrm>
            <a:off x="3946789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17A4F3-1CBF-3922-49EC-D13F3D0F86AA}"/>
              </a:ext>
            </a:extLst>
          </p:cNvPr>
          <p:cNvSpPr txBox="1"/>
          <p:nvPr/>
        </p:nvSpPr>
        <p:spPr>
          <a:xfrm>
            <a:off x="5457028" y="216654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026EC3-2EA8-FBC9-AA68-40F01889D99E}"/>
              </a:ext>
            </a:extLst>
          </p:cNvPr>
          <p:cNvSpPr txBox="1"/>
          <p:nvPr/>
        </p:nvSpPr>
        <p:spPr>
          <a:xfrm>
            <a:off x="8035632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0,45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D40377-9F4C-6477-E231-F393ECC70EE2}"/>
              </a:ext>
            </a:extLst>
          </p:cNvPr>
          <p:cNvSpPr txBox="1"/>
          <p:nvPr/>
        </p:nvSpPr>
        <p:spPr>
          <a:xfrm>
            <a:off x="6900912" y="217133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E63CDDB-606A-EEBA-E906-D601AF276CEA}"/>
              </a:ext>
            </a:extLst>
          </p:cNvPr>
          <p:cNvSpPr txBox="1"/>
          <p:nvPr/>
        </p:nvSpPr>
        <p:spPr>
          <a:xfrm>
            <a:off x="2759751" y="2830099"/>
            <a:ext cx="3778250" cy="430530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400" spc="-10" dirty="0">
                <a:latin typeface="Arial"/>
                <a:cs typeface="Arial"/>
              </a:rPr>
              <a:t>Peso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aceptable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2,19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EA365595-58F1-0817-536F-0869DA3001F1}"/>
              </a:ext>
            </a:extLst>
          </p:cNvPr>
          <p:cNvSpPr txBox="1"/>
          <p:nvPr/>
        </p:nvSpPr>
        <p:spPr>
          <a:xfrm>
            <a:off x="627229" y="3297536"/>
            <a:ext cx="7736582" cy="32316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05205" marR="474345" indent="-914400">
              <a:lnSpc>
                <a:spcPts val="211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(5,6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Kg)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MAYOR</a:t>
            </a:r>
            <a:r>
              <a:rPr lang="es-ES" sz="1800" spc="-55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ACEPTABLE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(2,19 Kg)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020A3CDE-4629-56AD-C852-29C45071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5856"/>
              </p:ext>
            </p:extLst>
          </p:nvPr>
        </p:nvGraphicFramePr>
        <p:xfrm>
          <a:off x="556908" y="3758891"/>
          <a:ext cx="6855732" cy="1090840"/>
        </p:xfrm>
        <a:graphic>
          <a:graphicData uri="http://schemas.openxmlformats.org/drawingml/2006/table">
            <a:tbl>
              <a:tblPr firstRow="1" firstCol="1" bandRow="1"/>
              <a:tblGrid>
                <a:gridCol w="2285244">
                  <a:extLst>
                    <a:ext uri="{9D8B030D-6E8A-4147-A177-3AD203B41FA5}">
                      <a16:colId xmlns:a16="http://schemas.microsoft.com/office/drawing/2014/main" val="2956273594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2089881375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79946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vs.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Medidas Correctivas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94836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≤ Peso Aceptable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son necesarias *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729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&gt;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 necesarias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1141"/>
                  </a:ext>
                </a:extLst>
              </a:tr>
            </a:tbl>
          </a:graphicData>
        </a:graphic>
      </p:graphicFrame>
      <p:sp>
        <p:nvSpPr>
          <p:cNvPr id="28" name="Flecha izquierda 27">
            <a:extLst>
              <a:ext uri="{FF2B5EF4-FFF2-40B4-BE49-F238E27FC236}">
                <a16:creationId xmlns:a16="http://schemas.microsoft.com/office/drawing/2014/main" id="{A1855B5A-F944-0DA8-7297-876331720D11}"/>
              </a:ext>
            </a:extLst>
          </p:cNvPr>
          <p:cNvSpPr/>
          <p:nvPr/>
        </p:nvSpPr>
        <p:spPr>
          <a:xfrm>
            <a:off x="7238725" y="4433965"/>
            <a:ext cx="765585" cy="38962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1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2" grpId="0"/>
      <p:bldP spid="19" grpId="0"/>
      <p:bldP spid="20" grpId="0"/>
      <p:bldP spid="23" grpId="0"/>
      <p:bldP spid="24" grpId="0"/>
      <p:bldP spid="25" grpId="0" animBg="1"/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6">
            <a:extLst>
              <a:ext uri="{FF2B5EF4-FFF2-40B4-BE49-F238E27FC236}">
                <a16:creationId xmlns:a16="http://schemas.microsoft.com/office/drawing/2014/main" id="{6348B205-4582-CF73-C1F7-CDE5C1551535}"/>
              </a:ext>
            </a:extLst>
          </p:cNvPr>
          <p:cNvSpPr/>
          <p:nvPr/>
        </p:nvSpPr>
        <p:spPr>
          <a:xfrm>
            <a:off x="8797" y="2885537"/>
            <a:ext cx="6170314" cy="2275860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668484EC-1DF0-463B-AD84-1F73CA3EE91C}"/>
              </a:ext>
            </a:extLst>
          </p:cNvPr>
          <p:cNvSpPr/>
          <p:nvPr/>
        </p:nvSpPr>
        <p:spPr>
          <a:xfrm>
            <a:off x="0" y="2885538"/>
            <a:ext cx="3933825" cy="2275860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bg2"/>
                </a:solidFill>
              </a:rPr>
              <a:t>2</a:t>
            </a:fld>
            <a:endParaRPr sz="2000">
              <a:solidFill>
                <a:schemeClr val="bg2"/>
              </a:solidFill>
            </a:endParaRPr>
          </a:p>
        </p:txBody>
      </p:sp>
      <p:sp>
        <p:nvSpPr>
          <p:cNvPr id="25" name="Google Shape;72;p12">
            <a:extLst>
              <a:ext uri="{FF2B5EF4-FFF2-40B4-BE49-F238E27FC236}">
                <a16:creationId xmlns:a16="http://schemas.microsoft.com/office/drawing/2014/main" id="{E842B349-2A20-0B3E-3FA1-89AAD3F5E363}"/>
              </a:ext>
            </a:extLst>
          </p:cNvPr>
          <p:cNvSpPr txBox="1">
            <a:spLocks/>
          </p:cNvSpPr>
          <p:nvPr/>
        </p:nvSpPr>
        <p:spPr>
          <a:xfrm>
            <a:off x="-1433663" y="111351"/>
            <a:ext cx="6450951" cy="107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es-ES" sz="4000" b="1" u="sng" dirty="0">
                <a:solidFill>
                  <a:schemeClr val="bg1"/>
                </a:solidFill>
              </a:rPr>
              <a:t>CONTENIDO:</a:t>
            </a:r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26A5E75C-9E5D-73CE-37F9-6F0149EEC4DC}"/>
              </a:ext>
            </a:extLst>
          </p:cNvPr>
          <p:cNvSpPr/>
          <p:nvPr/>
        </p:nvSpPr>
        <p:spPr>
          <a:xfrm>
            <a:off x="-16022" y="3124200"/>
            <a:ext cx="1111397" cy="2037196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Google Shape;72;p12">
            <a:extLst>
              <a:ext uri="{FF2B5EF4-FFF2-40B4-BE49-F238E27FC236}">
                <a16:creationId xmlns:a16="http://schemas.microsoft.com/office/drawing/2014/main" id="{EB2E5666-5D1C-E90D-A266-14BD33949AE7}"/>
              </a:ext>
            </a:extLst>
          </p:cNvPr>
          <p:cNvSpPr txBox="1">
            <a:spLocks/>
          </p:cNvSpPr>
          <p:nvPr/>
        </p:nvSpPr>
        <p:spPr>
          <a:xfrm>
            <a:off x="381598" y="1933754"/>
            <a:ext cx="8543344" cy="160192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846138" indent="-365125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125000"/>
              <a:buAutoNum type="arabicPeriod"/>
            </a:pPr>
            <a:r>
              <a:rPr lang="es-ES" sz="2800" b="1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POSTURAS FORZADAS METODO OWAS.</a:t>
            </a:r>
            <a:endParaRPr lang="es-E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6138" indent="-365125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125000"/>
              <a:buAutoNum type="arabicPeriod"/>
            </a:pPr>
            <a:r>
              <a:rPr lang="es-E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MMC METODOLOGÍA GUIA INSST.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7">
            <a:extLst>
              <a:ext uri="{FF2B5EF4-FFF2-40B4-BE49-F238E27FC236}">
                <a16:creationId xmlns:a16="http://schemas.microsoft.com/office/drawing/2014/main" id="{9E7035C8-ED4A-D6A6-2C94-B32C95633B74}"/>
              </a:ext>
            </a:extLst>
          </p:cNvPr>
          <p:cNvSpPr/>
          <p:nvPr/>
        </p:nvSpPr>
        <p:spPr>
          <a:xfrm>
            <a:off x="1164910" y="1467552"/>
            <a:ext cx="1186180" cy="320675"/>
          </a:xfrm>
          <a:custGeom>
            <a:avLst/>
            <a:gdLst/>
            <a:ahLst/>
            <a:cxnLst/>
            <a:rect l="l" t="t" r="r" b="b"/>
            <a:pathLst>
              <a:path w="1186180" h="320675">
                <a:moveTo>
                  <a:pt x="1185861" y="0"/>
                </a:moveTo>
                <a:lnTo>
                  <a:pt x="0" y="0"/>
                </a:lnTo>
                <a:lnTo>
                  <a:pt x="0" y="320675"/>
                </a:lnTo>
                <a:lnTo>
                  <a:pt x="1185861" y="320675"/>
                </a:lnTo>
                <a:lnTo>
                  <a:pt x="118586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CD1194F5-B635-873D-ADE3-5E48E64BE44F}"/>
              </a:ext>
            </a:extLst>
          </p:cNvPr>
          <p:cNvSpPr/>
          <p:nvPr/>
        </p:nvSpPr>
        <p:spPr>
          <a:xfrm>
            <a:off x="1164910" y="1816802"/>
            <a:ext cx="1290955" cy="320675"/>
          </a:xfrm>
          <a:custGeom>
            <a:avLst/>
            <a:gdLst/>
            <a:ahLst/>
            <a:cxnLst/>
            <a:rect l="l" t="t" r="r" b="b"/>
            <a:pathLst>
              <a:path w="1290955" h="320675">
                <a:moveTo>
                  <a:pt x="1290573" y="0"/>
                </a:moveTo>
                <a:lnTo>
                  <a:pt x="0" y="0"/>
                </a:lnTo>
                <a:lnTo>
                  <a:pt x="0" y="320675"/>
                </a:lnTo>
                <a:lnTo>
                  <a:pt x="1290573" y="320675"/>
                </a:lnTo>
                <a:lnTo>
                  <a:pt x="129057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CC0ACED9-2BE3-D423-F938-A80EA9F9EB95}"/>
              </a:ext>
            </a:extLst>
          </p:cNvPr>
          <p:cNvSpPr/>
          <p:nvPr/>
        </p:nvSpPr>
        <p:spPr>
          <a:xfrm>
            <a:off x="6043515" y="1130411"/>
            <a:ext cx="1616075" cy="320675"/>
          </a:xfrm>
          <a:custGeom>
            <a:avLst/>
            <a:gdLst/>
            <a:ahLst/>
            <a:cxnLst/>
            <a:rect l="l" t="t" r="r" b="b"/>
            <a:pathLst>
              <a:path w="1616075" h="320675">
                <a:moveTo>
                  <a:pt x="1616075" y="0"/>
                </a:moveTo>
                <a:lnTo>
                  <a:pt x="0" y="0"/>
                </a:lnTo>
                <a:lnTo>
                  <a:pt x="0" y="320675"/>
                </a:lnTo>
                <a:lnTo>
                  <a:pt x="1616075" y="320675"/>
                </a:lnTo>
                <a:lnTo>
                  <a:pt x="16160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20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8750848F-560C-1FA0-349A-D5853F29C358}"/>
              </a:ext>
            </a:extLst>
          </p:cNvPr>
          <p:cNvSpPr txBox="1"/>
          <p:nvPr/>
        </p:nvSpPr>
        <p:spPr>
          <a:xfrm>
            <a:off x="129492" y="721761"/>
            <a:ext cx="2472279" cy="6283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F6FEB4CD-DBA9-150D-9406-B66260F548B3}"/>
              </a:ext>
            </a:extLst>
          </p:cNvPr>
          <p:cNvSpPr txBox="1"/>
          <p:nvPr/>
        </p:nvSpPr>
        <p:spPr>
          <a:xfrm>
            <a:off x="2906742" y="1319055"/>
            <a:ext cx="2741930" cy="320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sz="2100" b="1" spc="-10" dirty="0">
                <a:latin typeface="Arial"/>
                <a:cs typeface="Arial"/>
              </a:rPr>
              <a:t>NÚMERO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DE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PIEZAS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99223AE4-7EDF-6DC3-2462-CA90AA33749F}"/>
              </a:ext>
            </a:extLst>
          </p:cNvPr>
          <p:cNvSpPr txBox="1"/>
          <p:nvPr/>
        </p:nvSpPr>
        <p:spPr>
          <a:xfrm>
            <a:off x="2906742" y="1623855"/>
            <a:ext cx="2400300" cy="320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sz="2100" b="1" spc="-50" dirty="0">
                <a:latin typeface="Arial"/>
                <a:cs typeface="Arial"/>
              </a:rPr>
              <a:t>ELEVADAS</a:t>
            </a:r>
            <a:r>
              <a:rPr sz="2100" b="1" spc="-7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EN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LA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B120B25F-74FD-C8D3-E57A-0E22867B5761}"/>
              </a:ext>
            </a:extLst>
          </p:cNvPr>
          <p:cNvSpPr txBox="1"/>
          <p:nvPr/>
        </p:nvSpPr>
        <p:spPr>
          <a:xfrm>
            <a:off x="2906742" y="1927004"/>
            <a:ext cx="1329055" cy="320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100" b="1" spc="-15" dirty="0">
                <a:latin typeface="Arial"/>
                <a:cs typeface="Arial"/>
              </a:rPr>
              <a:t>JORNADA</a:t>
            </a:r>
            <a:endParaRPr sz="2100">
              <a:latin typeface="Arial"/>
              <a:cs typeface="Arial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1DA65FCF-2C03-C1EB-7611-65022F120FC5}"/>
              </a:ext>
            </a:extLst>
          </p:cNvPr>
          <p:cNvSpPr txBox="1"/>
          <p:nvPr/>
        </p:nvSpPr>
        <p:spPr>
          <a:xfrm>
            <a:off x="1201867" y="1403001"/>
            <a:ext cx="11982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PES</a:t>
            </a:r>
            <a:r>
              <a:rPr sz="2100" b="1" dirty="0">
                <a:latin typeface="Arial"/>
                <a:cs typeface="Arial"/>
              </a:rPr>
              <a:t>O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DE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3145A459-65D8-4A30-95CC-0C1E48485669}"/>
              </a:ext>
            </a:extLst>
          </p:cNvPr>
          <p:cNvSpPr txBox="1"/>
          <p:nvPr/>
        </p:nvSpPr>
        <p:spPr>
          <a:xfrm>
            <a:off x="1176467" y="1674274"/>
            <a:ext cx="15335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L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9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</a:t>
            </a:r>
            <a:r>
              <a:rPr sz="2100" b="1" dirty="0">
                <a:latin typeface="Arial"/>
                <a:cs typeface="Arial"/>
              </a:rPr>
              <a:t>I</a:t>
            </a:r>
            <a:r>
              <a:rPr sz="2100" b="1" spc="-5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ZA</a:t>
            </a:r>
            <a:r>
              <a:rPr sz="2100" b="1" spc="150" dirty="0">
                <a:latin typeface="Arial"/>
                <a:cs typeface="Arial"/>
              </a:rPr>
              <a:t> </a:t>
            </a:r>
            <a:r>
              <a:rPr sz="4050" baseline="20576" dirty="0">
                <a:latin typeface="Arial"/>
                <a:cs typeface="Arial"/>
              </a:rPr>
              <a:t>x</a:t>
            </a: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A3FB44BE-BAB4-1B93-3AA4-33D8F3B000FF}"/>
              </a:ext>
            </a:extLst>
          </p:cNvPr>
          <p:cNvSpPr txBox="1"/>
          <p:nvPr/>
        </p:nvSpPr>
        <p:spPr>
          <a:xfrm>
            <a:off x="6106380" y="1113442"/>
            <a:ext cx="15532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PES</a:t>
            </a:r>
            <a:r>
              <a:rPr sz="2100" b="1" dirty="0">
                <a:latin typeface="Arial"/>
                <a:cs typeface="Arial"/>
              </a:rPr>
              <a:t>O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REAL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92C0012-D617-37F9-67F9-8AB50B86D9D1}"/>
              </a:ext>
            </a:extLst>
          </p:cNvPr>
          <p:cNvSpPr txBox="1"/>
          <p:nvPr/>
        </p:nvSpPr>
        <p:spPr>
          <a:xfrm>
            <a:off x="6118191" y="1495204"/>
            <a:ext cx="2265680" cy="320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420"/>
              </a:lnSpc>
            </a:pPr>
            <a:r>
              <a:rPr sz="2100" b="1" spc="-35" dirty="0">
                <a:latin typeface="Arial"/>
                <a:cs typeface="Arial"/>
              </a:rPr>
              <a:t>TRANSPORTADO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D5AEE553-BE98-ED28-9788-7B124E6139F2}"/>
              </a:ext>
            </a:extLst>
          </p:cNvPr>
          <p:cNvSpPr txBox="1"/>
          <p:nvPr/>
        </p:nvSpPr>
        <p:spPr>
          <a:xfrm>
            <a:off x="6118191" y="1844454"/>
            <a:ext cx="2265680" cy="3206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410"/>
              </a:lnSpc>
            </a:pPr>
            <a:r>
              <a:rPr sz="2100" b="1" spc="-10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N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L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95" dirty="0">
                <a:latin typeface="Arial"/>
                <a:cs typeface="Arial"/>
              </a:rPr>
              <a:t> </a:t>
            </a:r>
            <a:r>
              <a:rPr sz="2100" b="1" spc="-15" dirty="0">
                <a:latin typeface="Arial"/>
                <a:cs typeface="Arial"/>
              </a:rPr>
              <a:t>J</a:t>
            </a:r>
            <a:r>
              <a:rPr sz="2100" b="1" spc="-5" dirty="0">
                <a:latin typeface="Arial"/>
                <a:cs typeface="Arial"/>
              </a:rPr>
              <a:t>O</a:t>
            </a:r>
            <a:r>
              <a:rPr sz="2100" b="1" spc="-10" dirty="0">
                <a:latin typeface="Arial"/>
                <a:cs typeface="Arial"/>
              </a:rPr>
              <a:t>RNAD</a:t>
            </a:r>
            <a:r>
              <a:rPr sz="2100" b="1" dirty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7D5DBF1D-9E6F-860E-5D06-D1AF26B2A327}"/>
              </a:ext>
            </a:extLst>
          </p:cNvPr>
          <p:cNvSpPr txBox="1"/>
          <p:nvPr/>
        </p:nvSpPr>
        <p:spPr>
          <a:xfrm>
            <a:off x="5660229" y="1588930"/>
            <a:ext cx="2260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=</a:t>
            </a:r>
            <a:endParaRPr sz="2700">
              <a:latin typeface="Arial"/>
              <a:cs typeface="Arial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226D39B3-280F-BC7A-C3AB-D4005F45EE89}"/>
              </a:ext>
            </a:extLst>
          </p:cNvPr>
          <p:cNvSpPr txBox="1"/>
          <p:nvPr/>
        </p:nvSpPr>
        <p:spPr>
          <a:xfrm>
            <a:off x="3020026" y="2414937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x</a:t>
            </a:r>
            <a:endParaRPr sz="2700">
              <a:latin typeface="Arial"/>
              <a:cs typeface="Arial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9B0E59B3-BE00-5184-D29B-2CBCF4EA8FF4}"/>
              </a:ext>
            </a:extLst>
          </p:cNvPr>
          <p:cNvSpPr txBox="1"/>
          <p:nvPr/>
        </p:nvSpPr>
        <p:spPr>
          <a:xfrm>
            <a:off x="1196941" y="2316005"/>
            <a:ext cx="1454150" cy="711200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94"/>
              </a:spcBef>
            </a:pPr>
            <a:r>
              <a:rPr sz="2700" b="1" spc="-10" dirty="0">
                <a:latin typeface="Arial"/>
                <a:cs typeface="Arial"/>
              </a:rPr>
              <a:t>5,6</a:t>
            </a:r>
            <a:r>
              <a:rPr sz="2700" b="1" spc="-8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Kg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2C962EF7-4E9E-B250-FF49-D35C83C864A8}"/>
              </a:ext>
            </a:extLst>
          </p:cNvPr>
          <p:cNvSpPr txBox="1"/>
          <p:nvPr/>
        </p:nvSpPr>
        <p:spPr>
          <a:xfrm>
            <a:off x="5571456" y="2427130"/>
            <a:ext cx="2260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=</a:t>
            </a:r>
            <a:endParaRPr sz="2700">
              <a:latin typeface="Arial"/>
              <a:cs typeface="Arial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92BCF316-C652-A795-B214-4A7A2F569DCF}"/>
              </a:ext>
            </a:extLst>
          </p:cNvPr>
          <p:cNvSpPr txBox="1"/>
          <p:nvPr/>
        </p:nvSpPr>
        <p:spPr>
          <a:xfrm>
            <a:off x="3509992" y="2316005"/>
            <a:ext cx="1452880" cy="711200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994"/>
              </a:spcBef>
            </a:pPr>
            <a:r>
              <a:rPr sz="2700" b="1" spc="-15" dirty="0">
                <a:latin typeface="Arial"/>
                <a:cs typeface="Arial"/>
              </a:rPr>
              <a:t>1000</a:t>
            </a:r>
            <a:endParaRPr sz="2700">
              <a:latin typeface="Arial"/>
              <a:cs typeface="Arial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6CB06EA9-BD3E-DB29-0214-58F44C8F139F}"/>
              </a:ext>
            </a:extLst>
          </p:cNvPr>
          <p:cNvSpPr txBox="1"/>
          <p:nvPr/>
        </p:nvSpPr>
        <p:spPr>
          <a:xfrm>
            <a:off x="6399242" y="2315941"/>
            <a:ext cx="1611630" cy="716280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75"/>
              </a:spcBef>
            </a:pPr>
            <a:r>
              <a:rPr sz="2700" b="1" spc="-10" dirty="0">
                <a:latin typeface="Arial"/>
                <a:cs typeface="Arial"/>
              </a:rPr>
              <a:t>5.600</a:t>
            </a:r>
            <a:r>
              <a:rPr sz="2700" b="1" spc="-8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Kg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4760C5-0AD8-739F-09B1-BD2F2F15F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37989"/>
              </p:ext>
            </p:extLst>
          </p:nvPr>
        </p:nvGraphicFramePr>
        <p:xfrm>
          <a:off x="881099" y="3271018"/>
          <a:ext cx="6132513" cy="1573530"/>
        </p:xfrm>
        <a:graphic>
          <a:graphicData uri="http://schemas.openxmlformats.org/drawingml/2006/table">
            <a:tbl>
              <a:tblPr firstRow="1" firstCol="1" bandRow="1"/>
              <a:tblGrid>
                <a:gridCol w="2044171">
                  <a:extLst>
                    <a:ext uri="{9D8B030D-6E8A-4147-A177-3AD203B41FA5}">
                      <a16:colId xmlns:a16="http://schemas.microsoft.com/office/drawing/2014/main" val="1695163153"/>
                    </a:ext>
                  </a:extLst>
                </a:gridCol>
                <a:gridCol w="2044171">
                  <a:extLst>
                    <a:ext uri="{9D8B030D-6E8A-4147-A177-3AD203B41FA5}">
                      <a16:colId xmlns:a16="http://schemas.microsoft.com/office/drawing/2014/main" val="2097722492"/>
                    </a:ext>
                  </a:extLst>
                </a:gridCol>
                <a:gridCol w="2044171">
                  <a:extLst>
                    <a:ext uri="{9D8B030D-6E8A-4147-A177-3AD203B41FA5}">
                      <a16:colId xmlns:a16="http://schemas.microsoft.com/office/drawing/2014/main" val="1655637477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Distancia de transporte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Kilos/día transportados (máximos recomendados)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6993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10 metros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≤ 10.000 Kg.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86628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&gt; 10.000 Kg.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58520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10 metros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≤ 6.000 Kg.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 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71370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&gt; 6.000 Kg.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62365"/>
                  </a:ext>
                </a:extLst>
              </a:tr>
            </a:tbl>
          </a:graphicData>
        </a:graphic>
      </p:graphicFrame>
      <p:sp>
        <p:nvSpPr>
          <p:cNvPr id="3" name="Flecha izquierda 2">
            <a:extLst>
              <a:ext uri="{FF2B5EF4-FFF2-40B4-BE49-F238E27FC236}">
                <a16:creationId xmlns:a16="http://schemas.microsoft.com/office/drawing/2014/main" id="{973BCCAC-FB57-100F-CA7B-8318F734E19B}"/>
              </a:ext>
            </a:extLst>
          </p:cNvPr>
          <p:cNvSpPr/>
          <p:nvPr/>
        </p:nvSpPr>
        <p:spPr>
          <a:xfrm>
            <a:off x="6967590" y="3666948"/>
            <a:ext cx="765585" cy="38962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36" grpId="0"/>
      <p:bldP spid="37" grpId="0"/>
      <p:bldP spid="38" grpId="0"/>
      <p:bldP spid="39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21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5AB831C1-DF2E-00F6-F0AA-FFD6666728FF}"/>
              </a:ext>
            </a:extLst>
          </p:cNvPr>
          <p:cNvGrpSpPr/>
          <p:nvPr/>
        </p:nvGrpSpPr>
        <p:grpSpPr>
          <a:xfrm>
            <a:off x="2748788" y="668423"/>
            <a:ext cx="6071741" cy="1375667"/>
            <a:chOff x="3012757" y="1591245"/>
            <a:chExt cx="5812790" cy="1958339"/>
          </a:xfrm>
        </p:grpSpPr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E01A932D-1204-BFD0-60A3-31CF724CEA47}"/>
                </a:ext>
              </a:extLst>
            </p:cNvPr>
            <p:cNvSpPr/>
            <p:nvPr/>
          </p:nvSpPr>
          <p:spPr>
            <a:xfrm>
              <a:off x="3017520" y="1596007"/>
              <a:ext cx="5803265" cy="1948814"/>
            </a:xfrm>
            <a:custGeom>
              <a:avLst/>
              <a:gdLst/>
              <a:ahLst/>
              <a:cxnLst/>
              <a:rect l="l" t="t" r="r" b="b"/>
              <a:pathLst>
                <a:path w="5803265" h="1948814">
                  <a:moveTo>
                    <a:pt x="5803009" y="0"/>
                  </a:moveTo>
                  <a:lnTo>
                    <a:pt x="0" y="0"/>
                  </a:lnTo>
                  <a:lnTo>
                    <a:pt x="0" y="1948688"/>
                  </a:lnTo>
                  <a:lnTo>
                    <a:pt x="5803009" y="1948688"/>
                  </a:lnTo>
                  <a:lnTo>
                    <a:pt x="580300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94F8CF27-8ADE-FD66-B34A-B9B79809389C}"/>
                </a:ext>
              </a:extLst>
            </p:cNvPr>
            <p:cNvSpPr/>
            <p:nvPr/>
          </p:nvSpPr>
          <p:spPr>
            <a:xfrm>
              <a:off x="3017520" y="1596007"/>
              <a:ext cx="5803265" cy="1948814"/>
            </a:xfrm>
            <a:custGeom>
              <a:avLst/>
              <a:gdLst/>
              <a:ahLst/>
              <a:cxnLst/>
              <a:rect l="l" t="t" r="r" b="b"/>
              <a:pathLst>
                <a:path w="5803265" h="1948814">
                  <a:moveTo>
                    <a:pt x="0" y="0"/>
                  </a:moveTo>
                  <a:lnTo>
                    <a:pt x="5803010" y="0"/>
                  </a:lnTo>
                  <a:lnTo>
                    <a:pt x="5803010" y="1948688"/>
                  </a:lnTo>
                  <a:lnTo>
                    <a:pt x="0" y="19486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6">
            <a:extLst>
              <a:ext uri="{FF2B5EF4-FFF2-40B4-BE49-F238E27FC236}">
                <a16:creationId xmlns:a16="http://schemas.microsoft.com/office/drawing/2014/main" id="{E3AEEFEB-6E3F-0D6F-CC97-B9AEC6742878}"/>
              </a:ext>
            </a:extLst>
          </p:cNvPr>
          <p:cNvSpPr txBox="1"/>
          <p:nvPr/>
        </p:nvSpPr>
        <p:spPr>
          <a:xfrm>
            <a:off x="3184842" y="673185"/>
            <a:ext cx="358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Corrección</a:t>
            </a:r>
            <a:r>
              <a:rPr sz="2400" b="1" spc="-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sugerida: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DDDE5109-EE44-CA6D-4DD1-A06E2BD4166F}"/>
              </a:ext>
            </a:extLst>
          </p:cNvPr>
          <p:cNvSpPr txBox="1"/>
          <p:nvPr/>
        </p:nvSpPr>
        <p:spPr>
          <a:xfrm>
            <a:off x="2906742" y="1038342"/>
            <a:ext cx="5826792" cy="9261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5080" algn="just">
              <a:lnSpc>
                <a:spcPct val="90300"/>
              </a:lnSpc>
              <a:spcBef>
                <a:spcPts val="309"/>
              </a:spcBef>
            </a:pP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Modificaciones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geométricas: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Modificar</a:t>
            </a:r>
            <a:r>
              <a:rPr sz="1600" b="1" spc="484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chemeClr val="accent1"/>
                </a:solidFill>
                <a:latin typeface="Arial"/>
                <a:cs typeface="Arial"/>
              </a:rPr>
              <a:t>el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 dispositivo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enganche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forma 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que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posición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de la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carga, cuando ésta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se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deje, esté 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a una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altura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entre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los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nudillos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 y</a:t>
            </a:r>
            <a:r>
              <a:rPr sz="1600" b="1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el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codo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del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trabajador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y</a:t>
            </a:r>
            <a:r>
              <a:rPr sz="1600" b="1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/>
                </a:solidFill>
                <a:latin typeface="Arial"/>
                <a:cs typeface="Arial"/>
              </a:rPr>
              <a:t>en </a:t>
            </a:r>
            <a:r>
              <a:rPr sz="1600" b="1" spc="-4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posición</a:t>
            </a:r>
            <a:r>
              <a:rPr sz="1600" b="1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Arial"/>
                <a:cs typeface="Arial"/>
              </a:rPr>
              <a:t>cercana.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56" name="object 8">
            <a:extLst>
              <a:ext uri="{FF2B5EF4-FFF2-40B4-BE49-F238E27FC236}">
                <a16:creationId xmlns:a16="http://schemas.microsoft.com/office/drawing/2014/main" id="{2E09A9BD-4338-85A7-57AE-474A50327E0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487" y="792046"/>
            <a:ext cx="2499740" cy="3252851"/>
          </a:xfrm>
          <a:prstGeom prst="rect">
            <a:avLst/>
          </a:prstGeom>
        </p:spPr>
      </p:pic>
      <p:pic>
        <p:nvPicPr>
          <p:cNvPr id="57" name="object 10">
            <a:extLst>
              <a:ext uri="{FF2B5EF4-FFF2-40B4-BE49-F238E27FC236}">
                <a16:creationId xmlns:a16="http://schemas.microsoft.com/office/drawing/2014/main" id="{72FE5815-EBEB-726C-A058-C2F9F04D48CB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4659" y="2095486"/>
            <a:ext cx="2422904" cy="2997749"/>
          </a:xfrm>
          <a:prstGeom prst="rect">
            <a:avLst/>
          </a:prstGeom>
        </p:spPr>
      </p:pic>
      <p:sp>
        <p:nvSpPr>
          <p:cNvPr id="58" name="object 11">
            <a:extLst>
              <a:ext uri="{FF2B5EF4-FFF2-40B4-BE49-F238E27FC236}">
                <a16:creationId xmlns:a16="http://schemas.microsoft.com/office/drawing/2014/main" id="{B7082D22-95F6-7998-9529-6A1F424FE4FE}"/>
              </a:ext>
            </a:extLst>
          </p:cNvPr>
          <p:cNvSpPr txBox="1"/>
          <p:nvPr/>
        </p:nvSpPr>
        <p:spPr>
          <a:xfrm>
            <a:off x="3532684" y="3951520"/>
            <a:ext cx="1383665" cy="51879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00"/>
              </a:spcBef>
            </a:pPr>
            <a:r>
              <a:rPr sz="2800" b="1" dirty="0">
                <a:latin typeface="Arial"/>
                <a:cs typeface="Arial"/>
              </a:rPr>
              <a:t>19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Kg.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9" name="object 12">
            <a:extLst>
              <a:ext uri="{FF2B5EF4-FFF2-40B4-BE49-F238E27FC236}">
                <a16:creationId xmlns:a16="http://schemas.microsoft.com/office/drawing/2014/main" id="{58FA9B2E-CBC9-EC53-95F4-E21389CC9213}"/>
              </a:ext>
            </a:extLst>
          </p:cNvPr>
          <p:cNvSpPr txBox="1"/>
          <p:nvPr/>
        </p:nvSpPr>
        <p:spPr>
          <a:xfrm>
            <a:off x="3092468" y="2307856"/>
            <a:ext cx="256857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chemeClr val="accent1"/>
                </a:solidFill>
                <a:latin typeface="Arial"/>
                <a:cs typeface="Arial"/>
              </a:rPr>
              <a:t>Posición</a:t>
            </a:r>
            <a:r>
              <a:rPr sz="2000" b="1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000" b="1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Arial"/>
                <a:cs typeface="Arial"/>
              </a:rPr>
              <a:t>dejada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chemeClr val="accent1"/>
                </a:solidFill>
                <a:latin typeface="Arial"/>
                <a:cs typeface="Arial"/>
              </a:rPr>
              <a:t>Posición</a:t>
            </a:r>
            <a:r>
              <a:rPr sz="2000" b="1" spc="-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000" b="1" spc="-8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Arial"/>
                <a:cs typeface="Arial"/>
              </a:rPr>
              <a:t>recogida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1590"/>
              </a:spcBef>
            </a:pPr>
            <a:r>
              <a:rPr sz="2000" b="1" spc="-5" dirty="0">
                <a:solidFill>
                  <a:schemeClr val="accent1"/>
                </a:solidFill>
                <a:latin typeface="Arial"/>
                <a:cs typeface="Arial"/>
              </a:rPr>
              <a:t>Peso</a:t>
            </a:r>
            <a:r>
              <a:rPr sz="2000" b="1" spc="-9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chemeClr val="accent1"/>
                </a:solidFill>
                <a:latin typeface="Arial"/>
                <a:cs typeface="Arial"/>
              </a:rPr>
              <a:t>Teórico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BEBED86-4651-E574-6D13-D930529EB51B}"/>
              </a:ext>
            </a:extLst>
          </p:cNvPr>
          <p:cNvCxnSpPr>
            <a:cxnSpLocks/>
          </p:cNvCxnSpPr>
          <p:nvPr/>
        </p:nvCxnSpPr>
        <p:spPr>
          <a:xfrm>
            <a:off x="5228767" y="2571750"/>
            <a:ext cx="1990651" cy="422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529CCD0-E914-5616-EC58-F10E1C078CAE}"/>
              </a:ext>
            </a:extLst>
          </p:cNvPr>
          <p:cNvCxnSpPr>
            <a:cxnSpLocks/>
          </p:cNvCxnSpPr>
          <p:nvPr/>
        </p:nvCxnSpPr>
        <p:spPr>
          <a:xfrm>
            <a:off x="5357249" y="3223755"/>
            <a:ext cx="1862169" cy="2411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22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54960" y="755130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539311" y="2156930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847BD-5D9C-2459-0825-7BD8EF422034}"/>
              </a:ext>
            </a:extLst>
          </p:cNvPr>
          <p:cNvSpPr txBox="1"/>
          <p:nvPr/>
        </p:nvSpPr>
        <p:spPr>
          <a:xfrm>
            <a:off x="2845133" y="216654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6E9C14-33D9-49A2-4293-1463101D5FFF}"/>
              </a:ext>
            </a:extLst>
          </p:cNvPr>
          <p:cNvSpPr txBox="1"/>
          <p:nvPr/>
        </p:nvSpPr>
        <p:spPr>
          <a:xfrm>
            <a:off x="3946789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17A4F3-1CBF-3922-49EC-D13F3D0F86AA}"/>
              </a:ext>
            </a:extLst>
          </p:cNvPr>
          <p:cNvSpPr txBox="1"/>
          <p:nvPr/>
        </p:nvSpPr>
        <p:spPr>
          <a:xfrm>
            <a:off x="5457028" y="216654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026EC3-2EA8-FBC9-AA68-40F01889D99E}"/>
              </a:ext>
            </a:extLst>
          </p:cNvPr>
          <p:cNvSpPr txBox="1"/>
          <p:nvPr/>
        </p:nvSpPr>
        <p:spPr>
          <a:xfrm>
            <a:off x="8035632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0,45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D40377-9F4C-6477-E231-F393ECC70EE2}"/>
              </a:ext>
            </a:extLst>
          </p:cNvPr>
          <p:cNvSpPr txBox="1"/>
          <p:nvPr/>
        </p:nvSpPr>
        <p:spPr>
          <a:xfrm>
            <a:off x="6900912" y="217133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E63CDDB-606A-EEBA-E906-D601AF276CEA}"/>
              </a:ext>
            </a:extLst>
          </p:cNvPr>
          <p:cNvSpPr txBox="1"/>
          <p:nvPr/>
        </p:nvSpPr>
        <p:spPr>
          <a:xfrm>
            <a:off x="2817629" y="2829653"/>
            <a:ext cx="3778250" cy="359073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400" spc="-10" dirty="0">
                <a:latin typeface="Arial"/>
                <a:cs typeface="Arial"/>
              </a:rPr>
              <a:t>Peso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aceptable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lang="es-ES" sz="2400" spc="-5" dirty="0"/>
              <a:t>5,95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EA365595-58F1-0817-536F-0869DA3001F1}"/>
              </a:ext>
            </a:extLst>
          </p:cNvPr>
          <p:cNvSpPr txBox="1"/>
          <p:nvPr/>
        </p:nvSpPr>
        <p:spPr>
          <a:xfrm>
            <a:off x="660714" y="3250359"/>
            <a:ext cx="7736582" cy="32316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05205" marR="474345" indent="-914400">
              <a:lnSpc>
                <a:spcPts val="211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(5,6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Kg)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es-ES" sz="1800" spc="-5" dirty="0"/>
              <a:t>S MENOR</a:t>
            </a:r>
            <a:r>
              <a:rPr lang="es-ES" sz="1800" spc="-55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ACEPTABLE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lang="es-ES" sz="1800" spc="-10" dirty="0">
                <a:latin typeface="Arial"/>
                <a:cs typeface="Arial"/>
              </a:rPr>
              <a:t>5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lang="es-ES" sz="1800" spc="-10" dirty="0">
                <a:latin typeface="Arial"/>
                <a:cs typeface="Arial"/>
              </a:rPr>
              <a:t>95</a:t>
            </a:r>
            <a:r>
              <a:rPr sz="1800" spc="-10" dirty="0">
                <a:latin typeface="Arial"/>
                <a:cs typeface="Arial"/>
              </a:rPr>
              <a:t> Kg)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7B840205-0851-C6A0-2824-18A3D6BA3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84480"/>
              </p:ext>
            </p:extLst>
          </p:nvPr>
        </p:nvGraphicFramePr>
        <p:xfrm>
          <a:off x="556908" y="3758891"/>
          <a:ext cx="6855732" cy="1090840"/>
        </p:xfrm>
        <a:graphic>
          <a:graphicData uri="http://schemas.openxmlformats.org/drawingml/2006/table">
            <a:tbl>
              <a:tblPr firstRow="1" firstCol="1" bandRow="1"/>
              <a:tblGrid>
                <a:gridCol w="2285244">
                  <a:extLst>
                    <a:ext uri="{9D8B030D-6E8A-4147-A177-3AD203B41FA5}">
                      <a16:colId xmlns:a16="http://schemas.microsoft.com/office/drawing/2014/main" val="2956273594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2089881375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79946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vs.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Medidas Correctivas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94836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≤ Peso Aceptable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son necesarias *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729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&gt;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 necesarias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1141"/>
                  </a:ext>
                </a:extLst>
              </a:tr>
            </a:tbl>
          </a:graphicData>
        </a:graphic>
      </p:graphicFrame>
      <p:sp>
        <p:nvSpPr>
          <p:cNvPr id="28" name="Flecha izquierda 27">
            <a:extLst>
              <a:ext uri="{FF2B5EF4-FFF2-40B4-BE49-F238E27FC236}">
                <a16:creationId xmlns:a16="http://schemas.microsoft.com/office/drawing/2014/main" id="{CA4B2A34-3461-4BCD-E9EE-D1613FE0B02E}"/>
              </a:ext>
            </a:extLst>
          </p:cNvPr>
          <p:cNvSpPr/>
          <p:nvPr/>
        </p:nvSpPr>
        <p:spPr>
          <a:xfrm>
            <a:off x="7270047" y="4071348"/>
            <a:ext cx="765585" cy="38962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1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2" grpId="0"/>
      <p:bldP spid="19" grpId="0"/>
      <p:bldP spid="20" grpId="0"/>
      <p:bldP spid="23" grpId="0"/>
      <p:bldP spid="24" grpId="0"/>
      <p:bldP spid="25" grpId="0" animBg="1"/>
      <p:bldP spid="26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23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91E7D2DF-4346-5C22-4C09-5C2CF67EBC42}"/>
              </a:ext>
            </a:extLst>
          </p:cNvPr>
          <p:cNvSpPr txBox="1"/>
          <p:nvPr/>
        </p:nvSpPr>
        <p:spPr>
          <a:xfrm>
            <a:off x="303987" y="1051240"/>
            <a:ext cx="5925364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Enunciado</a:t>
            </a:r>
            <a:r>
              <a:rPr sz="1800" spc="-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80100"/>
              </a:lnSpc>
              <a:spcBef>
                <a:spcPts val="690"/>
              </a:spcBef>
            </a:pP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Una trabajadora</a:t>
            </a:r>
            <a:r>
              <a:rPr sz="1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se</a:t>
            </a:r>
            <a:r>
              <a:rPr sz="18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encarga</a:t>
            </a:r>
            <a:r>
              <a:rPr sz="1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retirar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bandejas de 3’5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kg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desde una cinta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transportadora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situada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800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800" dirty="0">
                <a:solidFill>
                  <a:schemeClr val="accent1"/>
                </a:solidFill>
                <a:latin typeface="Arial"/>
                <a:cs typeface="Arial"/>
              </a:rPr>
              <a:t>mm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del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suelo, situándolas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en los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diversos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compartimentos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de un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carro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situado en las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proximidades</a:t>
            </a:r>
            <a:r>
              <a:rPr sz="1800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de la</a:t>
            </a:r>
            <a:r>
              <a:rPr sz="18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cinta</a:t>
            </a:r>
            <a:r>
              <a:rPr sz="1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transportadora.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 tarea es realizada durante aproximadamente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2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horas. La frecuencia de manipulación es de </a:t>
            </a:r>
            <a:r>
              <a:rPr sz="1800" spc="-65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aproximadamente</a:t>
            </a:r>
            <a:r>
              <a:rPr sz="1800" spc="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480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bandejas</a:t>
            </a:r>
            <a:r>
              <a:rPr sz="1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por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trabajadora-turno. Las tareas son realizadas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en una</a:t>
            </a:r>
            <a:r>
              <a:rPr sz="1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sala</a:t>
            </a:r>
            <a:r>
              <a:rPr sz="18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aclimatada.</a:t>
            </a:r>
            <a:r>
              <a:rPr sz="1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El resto del</a:t>
            </a:r>
            <a:r>
              <a:rPr sz="18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tiempo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de trabajo no se realizan tareas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 manipulación</a:t>
            </a:r>
            <a:r>
              <a:rPr sz="18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manual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de</a:t>
            </a:r>
            <a:r>
              <a:rPr sz="18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cargas.</a:t>
            </a:r>
          </a:p>
          <a:p>
            <a:pPr marL="332740" indent="-320040">
              <a:lnSpc>
                <a:spcPct val="100000"/>
              </a:lnSpc>
              <a:spcBef>
                <a:spcPts val="340"/>
              </a:spcBef>
              <a:buClr>
                <a:srgbClr val="DD8046"/>
              </a:buClr>
              <a:buSzPct val="5555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A.-</a:t>
            </a:r>
            <a:r>
              <a:rPr sz="1800" spc="-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Cálculo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del</a:t>
            </a:r>
            <a:r>
              <a:rPr sz="18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peso</a:t>
            </a:r>
            <a:r>
              <a:rPr sz="18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aceptable.</a:t>
            </a:r>
            <a:endParaRPr sz="18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SzPct val="5555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B.-</a:t>
            </a:r>
            <a:r>
              <a:rPr sz="18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Determinación</a:t>
            </a:r>
            <a:r>
              <a:rPr sz="1800" spc="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del peso</a:t>
            </a:r>
            <a:r>
              <a:rPr sz="18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diario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transportado.</a:t>
            </a:r>
            <a:endParaRPr sz="18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35"/>
              </a:spcBef>
              <a:buClr>
                <a:srgbClr val="DD8046"/>
              </a:buClr>
              <a:buSzPct val="5555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C.-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 Conformidad</a:t>
            </a:r>
            <a:r>
              <a:rPr sz="18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con</a:t>
            </a:r>
            <a:r>
              <a:rPr sz="18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los </a:t>
            </a:r>
            <a:r>
              <a:rPr sz="1800" spc="-10" dirty="0">
                <a:solidFill>
                  <a:schemeClr val="accent1"/>
                </a:solidFill>
                <a:latin typeface="Arial"/>
                <a:cs typeface="Arial"/>
              </a:rPr>
              <a:t>factores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 restrictivos.</a:t>
            </a:r>
            <a:endParaRPr sz="1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D3EC46C-19F3-B429-B0B5-CBA8CA79A873}"/>
              </a:ext>
            </a:extLst>
          </p:cNvPr>
          <p:cNvSpPr/>
          <p:nvPr/>
        </p:nvSpPr>
        <p:spPr>
          <a:xfrm>
            <a:off x="76884" y="868211"/>
            <a:ext cx="6152467" cy="390209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A02F416E-0721-BBC6-B4C8-48E907F851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6108" y="2880726"/>
            <a:ext cx="2438400" cy="1755774"/>
          </a:xfrm>
          <a:prstGeom prst="rect">
            <a:avLst/>
          </a:prstGeom>
        </p:spPr>
      </p:pic>
      <p:pic>
        <p:nvPicPr>
          <p:cNvPr id="19" name="object 5">
            <a:extLst>
              <a:ext uri="{FF2B5EF4-FFF2-40B4-BE49-F238E27FC236}">
                <a16:creationId xmlns:a16="http://schemas.microsoft.com/office/drawing/2014/main" id="{68070BC8-7C6D-7863-8109-D7439EF708A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6108" y="720467"/>
            <a:ext cx="2438400" cy="17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7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24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8750848F-560C-1FA0-349A-D5853F29C358}"/>
              </a:ext>
            </a:extLst>
          </p:cNvPr>
          <p:cNvSpPr txBox="1"/>
          <p:nvPr/>
        </p:nvSpPr>
        <p:spPr>
          <a:xfrm>
            <a:off x="129492" y="721761"/>
            <a:ext cx="4328208" cy="3206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</a:t>
            </a:r>
            <a:r>
              <a:rPr lang="es-ES" sz="2000" spc="-5" dirty="0" err="1">
                <a:latin typeface="Arial"/>
                <a:cs typeface="Arial"/>
              </a:rPr>
              <a:t>scripción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lang="es-ES" sz="2000" spc="-5" dirty="0" err="1">
                <a:latin typeface="Arial"/>
                <a:cs typeface="Arial"/>
              </a:rPr>
              <a:t>uesto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129ABC58-209A-9257-B5D1-EDFC20B3262B}"/>
              </a:ext>
            </a:extLst>
          </p:cNvPr>
          <p:cNvGrpSpPr/>
          <p:nvPr/>
        </p:nvGrpSpPr>
        <p:grpSpPr>
          <a:xfrm>
            <a:off x="573063" y="1204202"/>
            <a:ext cx="7639050" cy="3621361"/>
            <a:chOff x="890066" y="2131267"/>
            <a:chExt cx="7639050" cy="4619625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651FBB0C-7F94-C42B-1F9C-9FC803A21548}"/>
                </a:ext>
              </a:extLst>
            </p:cNvPr>
            <p:cNvSpPr/>
            <p:nvPr/>
          </p:nvSpPr>
          <p:spPr>
            <a:xfrm>
              <a:off x="1267317" y="2634146"/>
              <a:ext cx="7226934" cy="3402965"/>
            </a:xfrm>
            <a:custGeom>
              <a:avLst/>
              <a:gdLst/>
              <a:ahLst/>
              <a:cxnLst/>
              <a:rect l="l" t="t" r="r" b="b"/>
              <a:pathLst>
                <a:path w="7226934" h="3402965">
                  <a:moveTo>
                    <a:pt x="0" y="3402764"/>
                  </a:moveTo>
                  <a:lnTo>
                    <a:pt x="7226260" y="3402764"/>
                  </a:lnTo>
                  <a:lnTo>
                    <a:pt x="7226495" y="3402764"/>
                  </a:lnTo>
                </a:path>
                <a:path w="7226934" h="3402965">
                  <a:moveTo>
                    <a:pt x="201220" y="3113342"/>
                  </a:moveTo>
                  <a:lnTo>
                    <a:pt x="1554872" y="3113342"/>
                  </a:lnTo>
                  <a:lnTo>
                    <a:pt x="1555107" y="3113342"/>
                  </a:lnTo>
                </a:path>
                <a:path w="7226934" h="3402965">
                  <a:moveTo>
                    <a:pt x="201220" y="2909335"/>
                  </a:moveTo>
                  <a:lnTo>
                    <a:pt x="1554872" y="2909335"/>
                  </a:lnTo>
                  <a:lnTo>
                    <a:pt x="1555107" y="2909335"/>
                  </a:lnTo>
                </a:path>
                <a:path w="7226934" h="3402965">
                  <a:moveTo>
                    <a:pt x="201220" y="2705175"/>
                  </a:moveTo>
                  <a:lnTo>
                    <a:pt x="1554872" y="2705175"/>
                  </a:lnTo>
                  <a:lnTo>
                    <a:pt x="1555107" y="2705175"/>
                  </a:lnTo>
                </a:path>
                <a:path w="7226934" h="3402965">
                  <a:moveTo>
                    <a:pt x="201220" y="2500898"/>
                  </a:moveTo>
                  <a:lnTo>
                    <a:pt x="1554872" y="2500898"/>
                  </a:lnTo>
                  <a:lnTo>
                    <a:pt x="1555107" y="2500898"/>
                  </a:lnTo>
                </a:path>
                <a:path w="7226934" h="3402965">
                  <a:moveTo>
                    <a:pt x="201220" y="2296738"/>
                  </a:moveTo>
                  <a:lnTo>
                    <a:pt x="1554872" y="2296738"/>
                  </a:lnTo>
                  <a:lnTo>
                    <a:pt x="1555107" y="2296738"/>
                  </a:lnTo>
                </a:path>
                <a:path w="7226934" h="3402965">
                  <a:moveTo>
                    <a:pt x="201220" y="2092696"/>
                  </a:moveTo>
                  <a:lnTo>
                    <a:pt x="1554872" y="2092696"/>
                  </a:lnTo>
                  <a:lnTo>
                    <a:pt x="1555107" y="2092696"/>
                  </a:lnTo>
                </a:path>
                <a:path w="7226934" h="3402965">
                  <a:moveTo>
                    <a:pt x="201220" y="1888536"/>
                  </a:moveTo>
                  <a:lnTo>
                    <a:pt x="1554872" y="1888536"/>
                  </a:lnTo>
                  <a:lnTo>
                    <a:pt x="1555107" y="1888536"/>
                  </a:lnTo>
                </a:path>
                <a:path w="7226934" h="3402965">
                  <a:moveTo>
                    <a:pt x="201220" y="1684259"/>
                  </a:moveTo>
                  <a:lnTo>
                    <a:pt x="1554872" y="1684259"/>
                  </a:lnTo>
                  <a:lnTo>
                    <a:pt x="1555107" y="1684259"/>
                  </a:lnTo>
                </a:path>
                <a:path w="7226934" h="3402965">
                  <a:moveTo>
                    <a:pt x="201220" y="1480099"/>
                  </a:moveTo>
                  <a:lnTo>
                    <a:pt x="1554872" y="1480099"/>
                  </a:lnTo>
                  <a:lnTo>
                    <a:pt x="1555107" y="1480099"/>
                  </a:lnTo>
                </a:path>
                <a:path w="7226934" h="3402965">
                  <a:moveTo>
                    <a:pt x="201220" y="1276057"/>
                  </a:moveTo>
                  <a:lnTo>
                    <a:pt x="1554872" y="1276057"/>
                  </a:lnTo>
                  <a:lnTo>
                    <a:pt x="1555107" y="1276057"/>
                  </a:lnTo>
                </a:path>
                <a:path w="7226934" h="3402965">
                  <a:moveTo>
                    <a:pt x="201220" y="1071897"/>
                  </a:moveTo>
                  <a:lnTo>
                    <a:pt x="1554872" y="1071897"/>
                  </a:lnTo>
                  <a:lnTo>
                    <a:pt x="1555107" y="1071897"/>
                  </a:lnTo>
                </a:path>
                <a:path w="7226934" h="3402965">
                  <a:moveTo>
                    <a:pt x="201220" y="867620"/>
                  </a:moveTo>
                  <a:lnTo>
                    <a:pt x="1554872" y="867620"/>
                  </a:lnTo>
                  <a:lnTo>
                    <a:pt x="1555107" y="867620"/>
                  </a:lnTo>
                </a:path>
                <a:path w="7226934" h="3402965">
                  <a:moveTo>
                    <a:pt x="201220" y="663460"/>
                  </a:moveTo>
                  <a:lnTo>
                    <a:pt x="1554872" y="663460"/>
                  </a:lnTo>
                  <a:lnTo>
                    <a:pt x="1555107" y="663460"/>
                  </a:lnTo>
                </a:path>
                <a:path w="7226934" h="3402965">
                  <a:moveTo>
                    <a:pt x="201220" y="459418"/>
                  </a:moveTo>
                  <a:lnTo>
                    <a:pt x="1554872" y="459418"/>
                  </a:lnTo>
                  <a:lnTo>
                    <a:pt x="1555107" y="459418"/>
                  </a:lnTo>
                </a:path>
                <a:path w="7226934" h="3402965">
                  <a:moveTo>
                    <a:pt x="201220" y="255258"/>
                  </a:moveTo>
                  <a:lnTo>
                    <a:pt x="1554872" y="255258"/>
                  </a:lnTo>
                  <a:lnTo>
                    <a:pt x="1555107" y="255258"/>
                  </a:lnTo>
                </a:path>
                <a:path w="7226934" h="3402965">
                  <a:moveTo>
                    <a:pt x="201220" y="0"/>
                  </a:moveTo>
                  <a:lnTo>
                    <a:pt x="1554872" y="0"/>
                  </a:lnTo>
                  <a:lnTo>
                    <a:pt x="15551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19D7529F-FF21-2C37-AD1F-0C62EA2F0D77}"/>
                </a:ext>
              </a:extLst>
            </p:cNvPr>
            <p:cNvSpPr/>
            <p:nvPr/>
          </p:nvSpPr>
          <p:spPr>
            <a:xfrm>
              <a:off x="1468655" y="2493623"/>
              <a:ext cx="1353820" cy="3364229"/>
            </a:xfrm>
            <a:custGeom>
              <a:avLst/>
              <a:gdLst/>
              <a:ahLst/>
              <a:cxnLst/>
              <a:rect l="l" t="t" r="r" b="b"/>
              <a:pathLst>
                <a:path w="1353820" h="3364229">
                  <a:moveTo>
                    <a:pt x="0" y="0"/>
                  </a:moveTo>
                  <a:lnTo>
                    <a:pt x="0" y="3363939"/>
                  </a:lnTo>
                </a:path>
                <a:path w="1353820" h="3364229">
                  <a:moveTo>
                    <a:pt x="1353652" y="0"/>
                  </a:moveTo>
                  <a:lnTo>
                    <a:pt x="1353652" y="33639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04962887-8BC9-69DD-486B-B64764F4D6F4}"/>
                </a:ext>
              </a:extLst>
            </p:cNvPr>
            <p:cNvSpPr/>
            <p:nvPr/>
          </p:nvSpPr>
          <p:spPr>
            <a:xfrm>
              <a:off x="1417642" y="2494445"/>
              <a:ext cx="1456055" cy="3362325"/>
            </a:xfrm>
            <a:custGeom>
              <a:avLst/>
              <a:gdLst/>
              <a:ahLst/>
              <a:cxnLst/>
              <a:rect l="l" t="t" r="r" b="b"/>
              <a:pathLst>
                <a:path w="1456055" h="3362325">
                  <a:moveTo>
                    <a:pt x="0" y="3362295"/>
                  </a:moveTo>
                  <a:lnTo>
                    <a:pt x="132956" y="3362295"/>
                  </a:lnTo>
                  <a:lnTo>
                    <a:pt x="133191" y="3362295"/>
                  </a:lnTo>
                </a:path>
                <a:path w="1456055" h="3362325">
                  <a:moveTo>
                    <a:pt x="0" y="3336582"/>
                  </a:moveTo>
                  <a:lnTo>
                    <a:pt x="1455395" y="3336582"/>
                  </a:lnTo>
                  <a:lnTo>
                    <a:pt x="1455630" y="3336582"/>
                  </a:lnTo>
                </a:path>
                <a:path w="1456055" h="3362325">
                  <a:moveTo>
                    <a:pt x="1455395" y="0"/>
                  </a:move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5316A81D-13B0-36CB-4F02-67D3FD3CC076}"/>
                </a:ext>
              </a:extLst>
            </p:cNvPr>
            <p:cNvSpPr/>
            <p:nvPr/>
          </p:nvSpPr>
          <p:spPr>
            <a:xfrm>
              <a:off x="2873155" y="2493623"/>
              <a:ext cx="0" cy="3364229"/>
            </a:xfrm>
            <a:custGeom>
              <a:avLst/>
              <a:gdLst/>
              <a:ahLst/>
              <a:cxnLst/>
              <a:rect l="l" t="t" r="r" b="b"/>
              <a:pathLst>
                <a:path h="3364229">
                  <a:moveTo>
                    <a:pt x="0" y="0"/>
                  </a:moveTo>
                  <a:lnTo>
                    <a:pt x="0" y="33639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E9876B8E-81BA-9484-4F88-E230A022B821}"/>
                </a:ext>
              </a:extLst>
            </p:cNvPr>
            <p:cNvSpPr/>
            <p:nvPr/>
          </p:nvSpPr>
          <p:spPr>
            <a:xfrm>
              <a:off x="1417759" y="2493623"/>
              <a:ext cx="0" cy="3364229"/>
            </a:xfrm>
            <a:custGeom>
              <a:avLst/>
              <a:gdLst/>
              <a:ahLst/>
              <a:cxnLst/>
              <a:rect l="l" t="t" r="r" b="b"/>
              <a:pathLst>
                <a:path h="3364229">
                  <a:moveTo>
                    <a:pt x="0" y="0"/>
                  </a:moveTo>
                  <a:lnTo>
                    <a:pt x="0" y="33639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CBB7A3D4-E887-646B-92CE-F94C2E7F50E7}"/>
                </a:ext>
              </a:extLst>
            </p:cNvPr>
            <p:cNvSpPr/>
            <p:nvPr/>
          </p:nvSpPr>
          <p:spPr>
            <a:xfrm>
              <a:off x="1417642" y="2545425"/>
              <a:ext cx="1455420" cy="0"/>
            </a:xfrm>
            <a:custGeom>
              <a:avLst/>
              <a:gdLst/>
              <a:ahLst/>
              <a:cxnLst/>
              <a:rect l="l" t="t" r="r" b="b"/>
              <a:pathLst>
                <a:path w="1455420">
                  <a:moveTo>
                    <a:pt x="1455395" y="0"/>
                  </a:move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5709FB6C-B554-D98A-6039-0DC17E52FF1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344" y="5840437"/>
              <a:ext cx="171471" cy="192781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D378E0FF-14D0-FFA1-F45B-F8129468E152}"/>
                </a:ext>
              </a:extLst>
            </p:cNvPr>
            <p:cNvSpPr/>
            <p:nvPr/>
          </p:nvSpPr>
          <p:spPr>
            <a:xfrm>
              <a:off x="1634798" y="5856740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>
                  <a:moveTo>
                    <a:pt x="0" y="0"/>
                  </a:moveTo>
                  <a:lnTo>
                    <a:pt x="1008073" y="0"/>
                  </a:lnTo>
                  <a:lnTo>
                    <a:pt x="10083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0D72E303-F2A9-BB67-FFEF-DC4DA7286E5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6840" y="5840437"/>
              <a:ext cx="276433" cy="192781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AEDCD403-9B27-4873-50B3-79BFB9CA95D9}"/>
                </a:ext>
              </a:extLst>
            </p:cNvPr>
            <p:cNvSpPr/>
            <p:nvPr/>
          </p:nvSpPr>
          <p:spPr>
            <a:xfrm>
              <a:off x="1468539" y="2608478"/>
              <a:ext cx="6023610" cy="3114040"/>
            </a:xfrm>
            <a:custGeom>
              <a:avLst/>
              <a:gdLst/>
              <a:ahLst/>
              <a:cxnLst/>
              <a:rect l="l" t="t" r="r" b="b"/>
              <a:pathLst>
                <a:path w="6023609" h="3114040">
                  <a:moveTo>
                    <a:pt x="0" y="3113541"/>
                  </a:moveTo>
                  <a:lnTo>
                    <a:pt x="1353652" y="3113541"/>
                  </a:lnTo>
                  <a:lnTo>
                    <a:pt x="1353887" y="3113541"/>
                  </a:lnTo>
                </a:path>
                <a:path w="6023609" h="3114040">
                  <a:moveTo>
                    <a:pt x="0" y="2909335"/>
                  </a:moveTo>
                  <a:lnTo>
                    <a:pt x="1353652" y="2909335"/>
                  </a:lnTo>
                  <a:lnTo>
                    <a:pt x="1353887" y="2909335"/>
                  </a:lnTo>
                </a:path>
                <a:path w="6023609" h="3114040">
                  <a:moveTo>
                    <a:pt x="0" y="2705292"/>
                  </a:moveTo>
                  <a:lnTo>
                    <a:pt x="1353652" y="2705292"/>
                  </a:lnTo>
                  <a:lnTo>
                    <a:pt x="1353887" y="2705292"/>
                  </a:lnTo>
                </a:path>
                <a:path w="6023609" h="3114040">
                  <a:moveTo>
                    <a:pt x="0" y="2501132"/>
                  </a:moveTo>
                  <a:lnTo>
                    <a:pt x="1353652" y="2501132"/>
                  </a:lnTo>
                  <a:lnTo>
                    <a:pt x="1353887" y="2501132"/>
                  </a:lnTo>
                </a:path>
                <a:path w="6023609" h="3114040">
                  <a:moveTo>
                    <a:pt x="0" y="2296855"/>
                  </a:moveTo>
                  <a:lnTo>
                    <a:pt x="1353652" y="2296855"/>
                  </a:lnTo>
                  <a:lnTo>
                    <a:pt x="1353887" y="2296855"/>
                  </a:lnTo>
                </a:path>
                <a:path w="6023609" h="3114040">
                  <a:moveTo>
                    <a:pt x="0" y="2092696"/>
                  </a:moveTo>
                  <a:lnTo>
                    <a:pt x="1353652" y="2092696"/>
                  </a:lnTo>
                  <a:lnTo>
                    <a:pt x="1353887" y="2092696"/>
                  </a:lnTo>
                </a:path>
                <a:path w="6023609" h="3114040">
                  <a:moveTo>
                    <a:pt x="0" y="1888653"/>
                  </a:moveTo>
                  <a:lnTo>
                    <a:pt x="1353652" y="1888653"/>
                  </a:lnTo>
                  <a:lnTo>
                    <a:pt x="1353887" y="1888653"/>
                  </a:lnTo>
                </a:path>
                <a:path w="6023609" h="3114040">
                  <a:moveTo>
                    <a:pt x="0" y="1684493"/>
                  </a:moveTo>
                  <a:lnTo>
                    <a:pt x="1353652" y="1684493"/>
                  </a:lnTo>
                  <a:lnTo>
                    <a:pt x="1353887" y="1684493"/>
                  </a:lnTo>
                </a:path>
                <a:path w="6023609" h="3114040">
                  <a:moveTo>
                    <a:pt x="0" y="1480216"/>
                  </a:moveTo>
                  <a:lnTo>
                    <a:pt x="1353652" y="1480216"/>
                  </a:lnTo>
                  <a:lnTo>
                    <a:pt x="1353887" y="1480216"/>
                  </a:lnTo>
                </a:path>
                <a:path w="6023609" h="3114040">
                  <a:moveTo>
                    <a:pt x="0" y="1276057"/>
                  </a:moveTo>
                  <a:lnTo>
                    <a:pt x="1353652" y="1276057"/>
                  </a:lnTo>
                  <a:lnTo>
                    <a:pt x="1353887" y="1276057"/>
                  </a:lnTo>
                </a:path>
                <a:path w="6023609" h="3114040">
                  <a:moveTo>
                    <a:pt x="0" y="1072014"/>
                  </a:moveTo>
                  <a:lnTo>
                    <a:pt x="1353652" y="1072014"/>
                  </a:lnTo>
                  <a:lnTo>
                    <a:pt x="1353887" y="1072014"/>
                  </a:lnTo>
                </a:path>
                <a:path w="6023609" h="3114040">
                  <a:moveTo>
                    <a:pt x="0" y="867854"/>
                  </a:moveTo>
                  <a:lnTo>
                    <a:pt x="1353652" y="867854"/>
                  </a:lnTo>
                  <a:lnTo>
                    <a:pt x="1353887" y="867854"/>
                  </a:lnTo>
                </a:path>
                <a:path w="6023609" h="3114040">
                  <a:moveTo>
                    <a:pt x="0" y="663577"/>
                  </a:moveTo>
                  <a:lnTo>
                    <a:pt x="1353652" y="663577"/>
                  </a:lnTo>
                  <a:lnTo>
                    <a:pt x="1353887" y="663577"/>
                  </a:lnTo>
                </a:path>
                <a:path w="6023609" h="3114040">
                  <a:moveTo>
                    <a:pt x="0" y="459418"/>
                  </a:moveTo>
                  <a:lnTo>
                    <a:pt x="1353652" y="459418"/>
                  </a:lnTo>
                  <a:lnTo>
                    <a:pt x="1353887" y="459418"/>
                  </a:lnTo>
                </a:path>
                <a:path w="6023609" h="3114040">
                  <a:moveTo>
                    <a:pt x="0" y="255375"/>
                  </a:moveTo>
                  <a:lnTo>
                    <a:pt x="1353652" y="255375"/>
                  </a:lnTo>
                  <a:lnTo>
                    <a:pt x="1353887" y="255375"/>
                  </a:lnTo>
                </a:path>
                <a:path w="6023609" h="3114040">
                  <a:moveTo>
                    <a:pt x="0" y="0"/>
                  </a:moveTo>
                  <a:lnTo>
                    <a:pt x="1353652" y="0"/>
                  </a:lnTo>
                  <a:lnTo>
                    <a:pt x="1353887" y="0"/>
                  </a:lnTo>
                </a:path>
                <a:path w="6023609" h="3114040">
                  <a:moveTo>
                    <a:pt x="4663832" y="2067264"/>
                  </a:moveTo>
                  <a:lnTo>
                    <a:pt x="6022992" y="2067264"/>
                  </a:lnTo>
                  <a:lnTo>
                    <a:pt x="6023227" y="20672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800BE6EB-777A-0CF9-95AC-A60FFC6932FC}"/>
                </a:ext>
              </a:extLst>
            </p:cNvPr>
            <p:cNvSpPr/>
            <p:nvPr/>
          </p:nvSpPr>
          <p:spPr>
            <a:xfrm>
              <a:off x="6322844" y="465663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9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6">
              <a:extLst>
                <a:ext uri="{FF2B5EF4-FFF2-40B4-BE49-F238E27FC236}">
                  <a16:creationId xmlns:a16="http://schemas.microsoft.com/office/drawing/2014/main" id="{94B5D7A1-F162-407D-E960-FDE7B80AEFA2}"/>
                </a:ext>
              </a:extLst>
            </p:cNvPr>
            <p:cNvSpPr/>
            <p:nvPr/>
          </p:nvSpPr>
          <p:spPr>
            <a:xfrm>
              <a:off x="6323666" y="4680431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>
                  <a:moveTo>
                    <a:pt x="0" y="0"/>
                  </a:moveTo>
                  <a:lnTo>
                    <a:pt x="154306" y="0"/>
                  </a:lnTo>
                  <a:lnTo>
                    <a:pt x="1545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7">
              <a:extLst>
                <a:ext uri="{FF2B5EF4-FFF2-40B4-BE49-F238E27FC236}">
                  <a16:creationId xmlns:a16="http://schemas.microsoft.com/office/drawing/2014/main" id="{BEC636C3-2891-9369-9CB8-DDB277309C94}"/>
                </a:ext>
              </a:extLst>
            </p:cNvPr>
            <p:cNvSpPr/>
            <p:nvPr/>
          </p:nvSpPr>
          <p:spPr>
            <a:xfrm>
              <a:off x="6478089" y="4548932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3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E68298A5-6C27-2FFE-785D-34B2E2FFB197}"/>
                </a:ext>
              </a:extLst>
            </p:cNvPr>
            <p:cNvSpPr/>
            <p:nvPr/>
          </p:nvSpPr>
          <p:spPr>
            <a:xfrm>
              <a:off x="6430412" y="4548932"/>
              <a:ext cx="47625" cy="85090"/>
            </a:xfrm>
            <a:custGeom>
              <a:avLst/>
              <a:gdLst/>
              <a:ahLst/>
              <a:cxnLst/>
              <a:rect l="l" t="t" r="r" b="b"/>
              <a:pathLst>
                <a:path w="47625" h="85089">
                  <a:moveTo>
                    <a:pt x="47560" y="822"/>
                  </a:moveTo>
                  <a:lnTo>
                    <a:pt x="0" y="822"/>
                  </a:lnTo>
                  <a:lnTo>
                    <a:pt x="234" y="822"/>
                  </a:lnTo>
                </a:path>
                <a:path w="47625" h="85089">
                  <a:moveTo>
                    <a:pt x="117" y="0"/>
                  </a:moveTo>
                  <a:lnTo>
                    <a:pt x="117" y="847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1EAF3EAE-ED5F-DDF2-6E22-D83924A1BFAA}"/>
                </a:ext>
              </a:extLst>
            </p:cNvPr>
            <p:cNvSpPr/>
            <p:nvPr/>
          </p:nvSpPr>
          <p:spPr>
            <a:xfrm>
              <a:off x="6323666" y="4632848"/>
              <a:ext cx="107314" cy="0"/>
            </a:xfrm>
            <a:custGeom>
              <a:avLst/>
              <a:gdLst/>
              <a:ahLst/>
              <a:cxnLst/>
              <a:rect l="l" t="t" r="r" b="b"/>
              <a:pathLst>
                <a:path w="107314">
                  <a:moveTo>
                    <a:pt x="106745" y="0"/>
                  </a:move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0">
              <a:extLst>
                <a:ext uri="{FF2B5EF4-FFF2-40B4-BE49-F238E27FC236}">
                  <a16:creationId xmlns:a16="http://schemas.microsoft.com/office/drawing/2014/main" id="{76CB1AC4-48ED-1F5A-1274-AB0EC7892B2D}"/>
                </a:ext>
              </a:extLst>
            </p:cNvPr>
            <p:cNvSpPr/>
            <p:nvPr/>
          </p:nvSpPr>
          <p:spPr>
            <a:xfrm>
              <a:off x="7242572" y="4548932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3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9DB683FB-EE6D-15F7-66E2-1CF850CA4223}"/>
                </a:ext>
              </a:extLst>
            </p:cNvPr>
            <p:cNvSpPr/>
            <p:nvPr/>
          </p:nvSpPr>
          <p:spPr>
            <a:xfrm>
              <a:off x="7195013" y="454893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7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7813D32B-99AE-3BEA-62FA-E66CA6F8D259}"/>
                </a:ext>
              </a:extLst>
            </p:cNvPr>
            <p:cNvSpPr/>
            <p:nvPr/>
          </p:nvSpPr>
          <p:spPr>
            <a:xfrm>
              <a:off x="7088149" y="4549754"/>
              <a:ext cx="154940" cy="130810"/>
            </a:xfrm>
            <a:custGeom>
              <a:avLst/>
              <a:gdLst/>
              <a:ahLst/>
              <a:cxnLst/>
              <a:rect l="l" t="t" r="r" b="b"/>
              <a:pathLst>
                <a:path w="154940" h="130810">
                  <a:moveTo>
                    <a:pt x="154305" y="0"/>
                  </a:moveTo>
                  <a:lnTo>
                    <a:pt x="106745" y="0"/>
                  </a:lnTo>
                  <a:lnTo>
                    <a:pt x="106980" y="0"/>
                  </a:lnTo>
                </a:path>
                <a:path w="154940" h="130810">
                  <a:moveTo>
                    <a:pt x="106745" y="83093"/>
                  </a:moveTo>
                  <a:lnTo>
                    <a:pt x="0" y="83093"/>
                  </a:lnTo>
                  <a:lnTo>
                    <a:pt x="234" y="83093"/>
                  </a:lnTo>
                </a:path>
                <a:path w="154940" h="130810">
                  <a:moveTo>
                    <a:pt x="0" y="130676"/>
                  </a:moveTo>
                  <a:lnTo>
                    <a:pt x="154305" y="130676"/>
                  </a:lnTo>
                  <a:lnTo>
                    <a:pt x="154540" y="1306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3">
              <a:extLst>
                <a:ext uri="{FF2B5EF4-FFF2-40B4-BE49-F238E27FC236}">
                  <a16:creationId xmlns:a16="http://schemas.microsoft.com/office/drawing/2014/main" id="{F04FA728-1DE9-8B64-722D-508E459CEDD7}"/>
                </a:ext>
              </a:extLst>
            </p:cNvPr>
            <p:cNvSpPr/>
            <p:nvPr/>
          </p:nvSpPr>
          <p:spPr>
            <a:xfrm>
              <a:off x="7087326" y="465663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ln w="49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4">
              <a:extLst>
                <a:ext uri="{FF2B5EF4-FFF2-40B4-BE49-F238E27FC236}">
                  <a16:creationId xmlns:a16="http://schemas.microsoft.com/office/drawing/2014/main" id="{B61170AF-122C-B577-5DE1-2FB9ACBAB578}"/>
                </a:ext>
              </a:extLst>
            </p:cNvPr>
            <p:cNvSpPr/>
            <p:nvPr/>
          </p:nvSpPr>
          <p:spPr>
            <a:xfrm>
              <a:off x="7491529" y="3883714"/>
              <a:ext cx="993775" cy="793115"/>
            </a:xfrm>
            <a:custGeom>
              <a:avLst/>
              <a:gdLst/>
              <a:ahLst/>
              <a:cxnLst/>
              <a:rect l="l" t="t" r="r" b="b"/>
              <a:pathLst>
                <a:path w="993775" h="793114">
                  <a:moveTo>
                    <a:pt x="117" y="0"/>
                  </a:moveTo>
                  <a:lnTo>
                    <a:pt x="117" y="792850"/>
                  </a:lnTo>
                </a:path>
                <a:path w="993775" h="793114">
                  <a:moveTo>
                    <a:pt x="0" y="822"/>
                  </a:moveTo>
                  <a:lnTo>
                    <a:pt x="993006" y="822"/>
                  </a:lnTo>
                  <a:lnTo>
                    <a:pt x="993241" y="8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5">
              <a:extLst>
                <a:ext uri="{FF2B5EF4-FFF2-40B4-BE49-F238E27FC236}">
                  <a16:creationId xmlns:a16="http://schemas.microsoft.com/office/drawing/2014/main" id="{1F6ADC00-3551-9917-1CF2-0EA98D3189F0}"/>
                </a:ext>
              </a:extLst>
            </p:cNvPr>
            <p:cNvSpPr/>
            <p:nvPr/>
          </p:nvSpPr>
          <p:spPr>
            <a:xfrm>
              <a:off x="6478089" y="4679844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79">
                  <a:moveTo>
                    <a:pt x="0" y="0"/>
                  </a:moveTo>
                  <a:lnTo>
                    <a:pt x="0" y="245885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6">
              <a:extLst>
                <a:ext uri="{FF2B5EF4-FFF2-40B4-BE49-F238E27FC236}">
                  <a16:creationId xmlns:a16="http://schemas.microsoft.com/office/drawing/2014/main" id="{90FF10A1-BC74-FC78-4547-F2B83111E5AE}"/>
                </a:ext>
              </a:extLst>
            </p:cNvPr>
            <p:cNvSpPr/>
            <p:nvPr/>
          </p:nvSpPr>
          <p:spPr>
            <a:xfrm>
              <a:off x="7242572" y="4679844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79">
                  <a:moveTo>
                    <a:pt x="0" y="0"/>
                  </a:moveTo>
                  <a:lnTo>
                    <a:pt x="0" y="245885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7">
              <a:extLst>
                <a:ext uri="{FF2B5EF4-FFF2-40B4-BE49-F238E27FC236}">
                  <a16:creationId xmlns:a16="http://schemas.microsoft.com/office/drawing/2014/main" id="{3477B66A-3B1D-B696-A913-EFA83FB467B9}"/>
                </a:ext>
              </a:extLst>
            </p:cNvPr>
            <p:cNvSpPr/>
            <p:nvPr/>
          </p:nvSpPr>
          <p:spPr>
            <a:xfrm>
              <a:off x="6562876" y="4894436"/>
              <a:ext cx="594995" cy="0"/>
            </a:xfrm>
            <a:custGeom>
              <a:avLst/>
              <a:gdLst/>
              <a:ahLst/>
              <a:cxnLst/>
              <a:rect l="l" t="t" r="r" b="b"/>
              <a:pathLst>
                <a:path w="594995">
                  <a:moveTo>
                    <a:pt x="0" y="0"/>
                  </a:moveTo>
                  <a:lnTo>
                    <a:pt x="189652" y="0"/>
                  </a:lnTo>
                  <a:lnTo>
                    <a:pt x="189887" y="0"/>
                  </a:lnTo>
                </a:path>
                <a:path w="594995">
                  <a:moveTo>
                    <a:pt x="594676" y="0"/>
                  </a:moveTo>
                  <a:lnTo>
                    <a:pt x="405141" y="0"/>
                  </a:lnTo>
                  <a:lnTo>
                    <a:pt x="405375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8">
              <a:extLst>
                <a:ext uri="{FF2B5EF4-FFF2-40B4-BE49-F238E27FC236}">
                  <a16:creationId xmlns:a16="http://schemas.microsoft.com/office/drawing/2014/main" id="{D376DE48-38D9-4FAA-9854-E92F698FE44D}"/>
                </a:ext>
              </a:extLst>
            </p:cNvPr>
            <p:cNvSpPr/>
            <p:nvPr/>
          </p:nvSpPr>
          <p:spPr>
            <a:xfrm>
              <a:off x="6477972" y="4880137"/>
              <a:ext cx="85090" cy="28575"/>
            </a:xfrm>
            <a:custGeom>
              <a:avLst/>
              <a:gdLst/>
              <a:ahLst/>
              <a:cxnLst/>
              <a:rect l="l" t="t" r="r" b="b"/>
              <a:pathLst>
                <a:path w="85090" h="28575">
                  <a:moveTo>
                    <a:pt x="84903" y="0"/>
                  </a:moveTo>
                  <a:lnTo>
                    <a:pt x="0" y="14297"/>
                  </a:lnTo>
                  <a:lnTo>
                    <a:pt x="84903" y="28361"/>
                  </a:lnTo>
                  <a:lnTo>
                    <a:pt x="849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9">
              <a:extLst>
                <a:ext uri="{FF2B5EF4-FFF2-40B4-BE49-F238E27FC236}">
                  <a16:creationId xmlns:a16="http://schemas.microsoft.com/office/drawing/2014/main" id="{C841CDA1-2230-FE2B-32BB-B70B297EAB02}"/>
                </a:ext>
              </a:extLst>
            </p:cNvPr>
            <p:cNvSpPr/>
            <p:nvPr/>
          </p:nvSpPr>
          <p:spPr>
            <a:xfrm>
              <a:off x="6477972" y="4880137"/>
              <a:ext cx="85090" cy="28575"/>
            </a:xfrm>
            <a:custGeom>
              <a:avLst/>
              <a:gdLst/>
              <a:ahLst/>
              <a:cxnLst/>
              <a:rect l="l" t="t" r="r" b="b"/>
              <a:pathLst>
                <a:path w="85090" h="28575">
                  <a:moveTo>
                    <a:pt x="84903" y="0"/>
                  </a:moveTo>
                  <a:lnTo>
                    <a:pt x="84903" y="28362"/>
                  </a:lnTo>
                  <a:lnTo>
                    <a:pt x="0" y="14298"/>
                  </a:lnTo>
                  <a:lnTo>
                    <a:pt x="84903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0">
              <a:extLst>
                <a:ext uri="{FF2B5EF4-FFF2-40B4-BE49-F238E27FC236}">
                  <a16:creationId xmlns:a16="http://schemas.microsoft.com/office/drawing/2014/main" id="{9978792D-1CE9-82AF-64C1-71C540B04CBC}"/>
                </a:ext>
              </a:extLst>
            </p:cNvPr>
            <p:cNvSpPr/>
            <p:nvPr/>
          </p:nvSpPr>
          <p:spPr>
            <a:xfrm>
              <a:off x="7157552" y="4880137"/>
              <a:ext cx="85090" cy="28575"/>
            </a:xfrm>
            <a:custGeom>
              <a:avLst/>
              <a:gdLst/>
              <a:ahLst/>
              <a:cxnLst/>
              <a:rect l="l" t="t" r="r" b="b"/>
              <a:pathLst>
                <a:path w="85090" h="28575">
                  <a:moveTo>
                    <a:pt x="0" y="0"/>
                  </a:moveTo>
                  <a:lnTo>
                    <a:pt x="0" y="28361"/>
                  </a:lnTo>
                  <a:lnTo>
                    <a:pt x="84903" y="14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62BDAB82-96DA-2CCA-99CB-FC80D0CE072B}"/>
                </a:ext>
              </a:extLst>
            </p:cNvPr>
            <p:cNvSpPr/>
            <p:nvPr/>
          </p:nvSpPr>
          <p:spPr>
            <a:xfrm>
              <a:off x="6753938" y="4851774"/>
              <a:ext cx="488950" cy="85090"/>
            </a:xfrm>
            <a:custGeom>
              <a:avLst/>
              <a:gdLst/>
              <a:ahLst/>
              <a:cxnLst/>
              <a:rect l="l" t="t" r="r" b="b"/>
              <a:pathLst>
                <a:path w="488950" h="85089">
                  <a:moveTo>
                    <a:pt x="403614" y="28362"/>
                  </a:moveTo>
                  <a:lnTo>
                    <a:pt x="403614" y="56724"/>
                  </a:lnTo>
                  <a:lnTo>
                    <a:pt x="488517" y="42660"/>
                  </a:lnTo>
                  <a:lnTo>
                    <a:pt x="403614" y="28362"/>
                  </a:lnTo>
                </a:path>
                <a:path w="488950" h="85089">
                  <a:moveTo>
                    <a:pt x="56602" y="56724"/>
                  </a:moveTo>
                  <a:lnTo>
                    <a:pt x="0" y="56724"/>
                  </a:lnTo>
                  <a:lnTo>
                    <a:pt x="42510" y="0"/>
                  </a:lnTo>
                  <a:lnTo>
                    <a:pt x="42510" y="84969"/>
                  </a:lnTo>
                  <a:lnTo>
                    <a:pt x="42745" y="84969"/>
                  </a:lnTo>
                </a:path>
                <a:path w="488950" h="85089">
                  <a:moveTo>
                    <a:pt x="84903" y="71022"/>
                  </a:moveTo>
                  <a:lnTo>
                    <a:pt x="99112" y="84969"/>
                  </a:lnTo>
                  <a:lnTo>
                    <a:pt x="127413" y="84969"/>
                  </a:lnTo>
                  <a:lnTo>
                    <a:pt x="141740" y="71022"/>
                  </a:lnTo>
                  <a:lnTo>
                    <a:pt x="141740" y="42660"/>
                  </a:lnTo>
                  <a:lnTo>
                    <a:pt x="127413" y="28362"/>
                  </a:lnTo>
                  <a:lnTo>
                    <a:pt x="84903" y="28362"/>
                  </a:lnTo>
                  <a:lnTo>
                    <a:pt x="84903" y="0"/>
                  </a:lnTo>
                  <a:lnTo>
                    <a:pt x="141740" y="0"/>
                  </a:lnTo>
                  <a:lnTo>
                    <a:pt x="141975" y="0"/>
                  </a:lnTo>
                </a:path>
                <a:path w="488950" h="85089">
                  <a:moveTo>
                    <a:pt x="184133" y="84969"/>
                  </a:moveTo>
                  <a:lnTo>
                    <a:pt x="170041" y="71022"/>
                  </a:lnTo>
                  <a:lnTo>
                    <a:pt x="170041" y="14063"/>
                  </a:lnTo>
                  <a:lnTo>
                    <a:pt x="184133" y="0"/>
                  </a:lnTo>
                  <a:lnTo>
                    <a:pt x="198342" y="0"/>
                  </a:lnTo>
                  <a:lnTo>
                    <a:pt x="212434" y="14063"/>
                  </a:lnTo>
                  <a:lnTo>
                    <a:pt x="212434" y="71022"/>
                  </a:lnTo>
                  <a:lnTo>
                    <a:pt x="198342" y="84969"/>
                  </a:lnTo>
                  <a:lnTo>
                    <a:pt x="184133" y="84969"/>
                  </a:lnTo>
                  <a:lnTo>
                    <a:pt x="184368" y="8496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2">
              <a:extLst>
                <a:ext uri="{FF2B5EF4-FFF2-40B4-BE49-F238E27FC236}">
                  <a16:creationId xmlns:a16="http://schemas.microsoft.com/office/drawing/2014/main" id="{05335579-8278-BCA0-B279-55E170D27574}"/>
                </a:ext>
              </a:extLst>
            </p:cNvPr>
            <p:cNvSpPr/>
            <p:nvPr/>
          </p:nvSpPr>
          <p:spPr>
            <a:xfrm>
              <a:off x="6476502" y="4680430"/>
              <a:ext cx="767715" cy="0"/>
            </a:xfrm>
            <a:custGeom>
              <a:avLst/>
              <a:gdLst/>
              <a:ahLst/>
              <a:cxnLst/>
              <a:rect l="l" t="t" r="r" b="b"/>
              <a:pathLst>
                <a:path w="767715">
                  <a:moveTo>
                    <a:pt x="0" y="0"/>
                  </a:moveTo>
                  <a:lnTo>
                    <a:pt x="3175" y="0"/>
                  </a:lnTo>
                </a:path>
                <a:path w="767715">
                  <a:moveTo>
                    <a:pt x="764483" y="0"/>
                  </a:moveTo>
                  <a:lnTo>
                    <a:pt x="767658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3">
              <a:extLst>
                <a:ext uri="{FF2B5EF4-FFF2-40B4-BE49-F238E27FC236}">
                  <a16:creationId xmlns:a16="http://schemas.microsoft.com/office/drawing/2014/main" id="{7FC10A83-6C1F-7C7A-2B0F-3AFB389A0E90}"/>
                </a:ext>
              </a:extLst>
            </p:cNvPr>
            <p:cNvSpPr/>
            <p:nvPr/>
          </p:nvSpPr>
          <p:spPr>
            <a:xfrm>
              <a:off x="7242573" y="489361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4">
              <a:extLst>
                <a:ext uri="{FF2B5EF4-FFF2-40B4-BE49-F238E27FC236}">
                  <a16:creationId xmlns:a16="http://schemas.microsoft.com/office/drawing/2014/main" id="{4386A5D6-858D-ACD1-1F55-F136D1C42436}"/>
                </a:ext>
              </a:extLst>
            </p:cNvPr>
            <p:cNvSpPr/>
            <p:nvPr/>
          </p:nvSpPr>
          <p:spPr>
            <a:xfrm>
              <a:off x="7491765" y="4675742"/>
              <a:ext cx="525145" cy="1361440"/>
            </a:xfrm>
            <a:custGeom>
              <a:avLst/>
              <a:gdLst/>
              <a:ahLst/>
              <a:cxnLst/>
              <a:rect l="l" t="t" r="r" b="b"/>
              <a:pathLst>
                <a:path w="525145" h="1361439">
                  <a:moveTo>
                    <a:pt x="0" y="0"/>
                  </a:moveTo>
                  <a:lnTo>
                    <a:pt x="524687" y="0"/>
                  </a:lnTo>
                  <a:lnTo>
                    <a:pt x="524921" y="0"/>
                  </a:lnTo>
                </a:path>
                <a:path w="525145" h="1361439">
                  <a:moveTo>
                    <a:pt x="0" y="1361167"/>
                  </a:moveTo>
                  <a:lnTo>
                    <a:pt x="524687" y="1361167"/>
                  </a:lnTo>
                  <a:lnTo>
                    <a:pt x="524921" y="1361167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5">
              <a:extLst>
                <a:ext uri="{FF2B5EF4-FFF2-40B4-BE49-F238E27FC236}">
                  <a16:creationId xmlns:a16="http://schemas.microsoft.com/office/drawing/2014/main" id="{72577859-2A08-CEE9-F1F8-10E7F451F1D5}"/>
                </a:ext>
              </a:extLst>
            </p:cNvPr>
            <p:cNvSpPr/>
            <p:nvPr/>
          </p:nvSpPr>
          <p:spPr>
            <a:xfrm>
              <a:off x="7985920" y="4760123"/>
              <a:ext cx="0" cy="1192530"/>
            </a:xfrm>
            <a:custGeom>
              <a:avLst/>
              <a:gdLst/>
              <a:ahLst/>
              <a:cxnLst/>
              <a:rect l="l" t="t" r="r" b="b"/>
              <a:pathLst>
                <a:path h="1192529">
                  <a:moveTo>
                    <a:pt x="0" y="0"/>
                  </a:moveTo>
                  <a:lnTo>
                    <a:pt x="0" y="496221"/>
                  </a:lnTo>
                </a:path>
                <a:path h="1192529">
                  <a:moveTo>
                    <a:pt x="0" y="696158"/>
                  </a:moveTo>
                  <a:lnTo>
                    <a:pt x="0" y="1192405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6">
              <a:extLst>
                <a:ext uri="{FF2B5EF4-FFF2-40B4-BE49-F238E27FC236}">
                  <a16:creationId xmlns:a16="http://schemas.microsoft.com/office/drawing/2014/main" id="{0FC0E555-1217-2932-9001-80C1CD01484C}"/>
                </a:ext>
              </a:extLst>
            </p:cNvPr>
            <p:cNvSpPr/>
            <p:nvPr/>
          </p:nvSpPr>
          <p:spPr>
            <a:xfrm>
              <a:off x="7971710" y="4675742"/>
              <a:ext cx="28575" cy="85725"/>
            </a:xfrm>
            <a:custGeom>
              <a:avLst/>
              <a:gdLst/>
              <a:ahLst/>
              <a:cxnLst/>
              <a:rect l="l" t="t" r="r" b="b"/>
              <a:pathLst>
                <a:path w="28575" h="85725">
                  <a:moveTo>
                    <a:pt x="14090" y="0"/>
                  </a:moveTo>
                  <a:lnTo>
                    <a:pt x="0" y="85203"/>
                  </a:lnTo>
                  <a:lnTo>
                    <a:pt x="28300" y="85203"/>
                  </a:lnTo>
                  <a:lnTo>
                    <a:pt x="140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7">
              <a:extLst>
                <a:ext uri="{FF2B5EF4-FFF2-40B4-BE49-F238E27FC236}">
                  <a16:creationId xmlns:a16="http://schemas.microsoft.com/office/drawing/2014/main" id="{052C2078-0680-8C30-118E-ED2793C55EFF}"/>
                </a:ext>
              </a:extLst>
            </p:cNvPr>
            <p:cNvSpPr/>
            <p:nvPr/>
          </p:nvSpPr>
          <p:spPr>
            <a:xfrm>
              <a:off x="7971710" y="4675742"/>
              <a:ext cx="28575" cy="85725"/>
            </a:xfrm>
            <a:custGeom>
              <a:avLst/>
              <a:gdLst/>
              <a:ahLst/>
              <a:cxnLst/>
              <a:rect l="l" t="t" r="r" b="b"/>
              <a:pathLst>
                <a:path w="28575" h="85725">
                  <a:moveTo>
                    <a:pt x="0" y="85203"/>
                  </a:moveTo>
                  <a:lnTo>
                    <a:pt x="28301" y="85203"/>
                  </a:lnTo>
                  <a:lnTo>
                    <a:pt x="14091" y="0"/>
                  </a:lnTo>
                  <a:lnTo>
                    <a:pt x="0" y="8520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8">
              <a:extLst>
                <a:ext uri="{FF2B5EF4-FFF2-40B4-BE49-F238E27FC236}">
                  <a16:creationId xmlns:a16="http://schemas.microsoft.com/office/drawing/2014/main" id="{3D89C006-3278-46FC-E8E9-3FBED9E45FAA}"/>
                </a:ext>
              </a:extLst>
            </p:cNvPr>
            <p:cNvSpPr/>
            <p:nvPr/>
          </p:nvSpPr>
          <p:spPr>
            <a:xfrm>
              <a:off x="7971710" y="5951707"/>
              <a:ext cx="28575" cy="85725"/>
            </a:xfrm>
            <a:custGeom>
              <a:avLst/>
              <a:gdLst/>
              <a:ahLst/>
              <a:cxnLst/>
              <a:rect l="l" t="t" r="r" b="b"/>
              <a:pathLst>
                <a:path w="28575" h="85725">
                  <a:moveTo>
                    <a:pt x="28300" y="0"/>
                  </a:moveTo>
                  <a:lnTo>
                    <a:pt x="0" y="0"/>
                  </a:lnTo>
                  <a:lnTo>
                    <a:pt x="14090" y="85203"/>
                  </a:lnTo>
                  <a:lnTo>
                    <a:pt x="28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9">
              <a:extLst>
                <a:ext uri="{FF2B5EF4-FFF2-40B4-BE49-F238E27FC236}">
                  <a16:creationId xmlns:a16="http://schemas.microsoft.com/office/drawing/2014/main" id="{FB0E646D-66FA-4CE5-A69D-FE00905BDEDB}"/>
                </a:ext>
              </a:extLst>
            </p:cNvPr>
            <p:cNvSpPr/>
            <p:nvPr/>
          </p:nvSpPr>
          <p:spPr>
            <a:xfrm>
              <a:off x="7943408" y="5256931"/>
              <a:ext cx="85725" cy="780415"/>
            </a:xfrm>
            <a:custGeom>
              <a:avLst/>
              <a:gdLst/>
              <a:ahLst/>
              <a:cxnLst/>
              <a:rect l="l" t="t" r="r" b="b"/>
              <a:pathLst>
                <a:path w="85725" h="780414">
                  <a:moveTo>
                    <a:pt x="28301" y="694776"/>
                  </a:moveTo>
                  <a:lnTo>
                    <a:pt x="56602" y="694776"/>
                  </a:lnTo>
                  <a:lnTo>
                    <a:pt x="42393" y="779980"/>
                  </a:lnTo>
                  <a:lnTo>
                    <a:pt x="28301" y="694776"/>
                  </a:lnTo>
                </a:path>
                <a:path w="85725" h="780414">
                  <a:moveTo>
                    <a:pt x="84903" y="184470"/>
                  </a:moveTo>
                  <a:lnTo>
                    <a:pt x="70694" y="198534"/>
                  </a:lnTo>
                  <a:lnTo>
                    <a:pt x="56602" y="198534"/>
                  </a:lnTo>
                  <a:lnTo>
                    <a:pt x="42393" y="184470"/>
                  </a:lnTo>
                  <a:lnTo>
                    <a:pt x="42393" y="156108"/>
                  </a:lnTo>
                  <a:lnTo>
                    <a:pt x="28301" y="141810"/>
                  </a:lnTo>
                  <a:lnTo>
                    <a:pt x="14091" y="141810"/>
                  </a:lnTo>
                  <a:lnTo>
                    <a:pt x="0" y="156108"/>
                  </a:lnTo>
                  <a:lnTo>
                    <a:pt x="0" y="184470"/>
                  </a:lnTo>
                  <a:lnTo>
                    <a:pt x="14091" y="198534"/>
                  </a:lnTo>
                  <a:lnTo>
                    <a:pt x="28301" y="198534"/>
                  </a:lnTo>
                  <a:lnTo>
                    <a:pt x="42393" y="184470"/>
                  </a:lnTo>
                  <a:lnTo>
                    <a:pt x="42627" y="184470"/>
                  </a:lnTo>
                </a:path>
                <a:path w="85725" h="780414">
                  <a:moveTo>
                    <a:pt x="42393" y="156108"/>
                  </a:moveTo>
                  <a:lnTo>
                    <a:pt x="56602" y="141810"/>
                  </a:lnTo>
                  <a:lnTo>
                    <a:pt x="70694" y="141810"/>
                  </a:lnTo>
                  <a:lnTo>
                    <a:pt x="84903" y="156108"/>
                  </a:lnTo>
                  <a:lnTo>
                    <a:pt x="84903" y="184470"/>
                  </a:lnTo>
                  <a:lnTo>
                    <a:pt x="85138" y="184470"/>
                  </a:lnTo>
                </a:path>
                <a:path w="85725" h="780414">
                  <a:moveTo>
                    <a:pt x="84903" y="99267"/>
                  </a:moveTo>
                  <a:lnTo>
                    <a:pt x="70694" y="113565"/>
                  </a:lnTo>
                  <a:lnTo>
                    <a:pt x="14091" y="113565"/>
                  </a:lnTo>
                  <a:lnTo>
                    <a:pt x="0" y="99267"/>
                  </a:lnTo>
                  <a:lnTo>
                    <a:pt x="0" y="85203"/>
                  </a:lnTo>
                  <a:lnTo>
                    <a:pt x="14091" y="70905"/>
                  </a:lnTo>
                  <a:lnTo>
                    <a:pt x="70694" y="70905"/>
                  </a:lnTo>
                  <a:lnTo>
                    <a:pt x="84903" y="85203"/>
                  </a:lnTo>
                  <a:lnTo>
                    <a:pt x="84903" y="99267"/>
                  </a:lnTo>
                  <a:lnTo>
                    <a:pt x="85138" y="99267"/>
                  </a:lnTo>
                </a:path>
                <a:path w="85725" h="780414">
                  <a:moveTo>
                    <a:pt x="84903" y="28596"/>
                  </a:moveTo>
                  <a:lnTo>
                    <a:pt x="70694" y="42660"/>
                  </a:lnTo>
                  <a:lnTo>
                    <a:pt x="14091" y="42660"/>
                  </a:lnTo>
                  <a:lnTo>
                    <a:pt x="0" y="28596"/>
                  </a:lnTo>
                  <a:lnTo>
                    <a:pt x="0" y="14298"/>
                  </a:lnTo>
                  <a:lnTo>
                    <a:pt x="14091" y="0"/>
                  </a:lnTo>
                  <a:lnTo>
                    <a:pt x="70694" y="0"/>
                  </a:lnTo>
                  <a:lnTo>
                    <a:pt x="84903" y="14298"/>
                  </a:lnTo>
                  <a:lnTo>
                    <a:pt x="84903" y="28596"/>
                  </a:lnTo>
                  <a:lnTo>
                    <a:pt x="85138" y="28596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0">
              <a:extLst>
                <a:ext uri="{FF2B5EF4-FFF2-40B4-BE49-F238E27FC236}">
                  <a16:creationId xmlns:a16="http://schemas.microsoft.com/office/drawing/2014/main" id="{BF6CD563-6A7C-C886-D515-48057A3CB29F}"/>
                </a:ext>
              </a:extLst>
            </p:cNvPr>
            <p:cNvSpPr/>
            <p:nvPr/>
          </p:nvSpPr>
          <p:spPr>
            <a:xfrm>
              <a:off x="7491647" y="467492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1">
              <a:extLst>
                <a:ext uri="{FF2B5EF4-FFF2-40B4-BE49-F238E27FC236}">
                  <a16:creationId xmlns:a16="http://schemas.microsoft.com/office/drawing/2014/main" id="{3BB12E6E-09C4-E5E5-EB4E-CFC3F2FA87DE}"/>
                </a:ext>
              </a:extLst>
            </p:cNvPr>
            <p:cNvSpPr/>
            <p:nvPr/>
          </p:nvSpPr>
          <p:spPr>
            <a:xfrm>
              <a:off x="7490059" y="6036910"/>
              <a:ext cx="497840" cy="0"/>
            </a:xfrm>
            <a:custGeom>
              <a:avLst/>
              <a:gdLst/>
              <a:ahLst/>
              <a:cxnLst/>
              <a:rect l="l" t="t" r="r" b="b"/>
              <a:pathLst>
                <a:path w="497840">
                  <a:moveTo>
                    <a:pt x="0" y="0"/>
                  </a:moveTo>
                  <a:lnTo>
                    <a:pt x="3175" y="0"/>
                  </a:lnTo>
                </a:path>
                <a:path w="497840">
                  <a:moveTo>
                    <a:pt x="494272" y="0"/>
                  </a:moveTo>
                  <a:lnTo>
                    <a:pt x="497447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2">
              <a:extLst>
                <a:ext uri="{FF2B5EF4-FFF2-40B4-BE49-F238E27FC236}">
                  <a16:creationId xmlns:a16="http://schemas.microsoft.com/office/drawing/2014/main" id="{ED44B67B-4645-9D93-2185-DB115608AA48}"/>
                </a:ext>
              </a:extLst>
            </p:cNvPr>
            <p:cNvSpPr/>
            <p:nvPr/>
          </p:nvSpPr>
          <p:spPr>
            <a:xfrm>
              <a:off x="1235681" y="5722020"/>
              <a:ext cx="233045" cy="314960"/>
            </a:xfrm>
            <a:custGeom>
              <a:avLst/>
              <a:gdLst/>
              <a:ahLst/>
              <a:cxnLst/>
              <a:rect l="l" t="t" r="r" b="b"/>
              <a:pathLst>
                <a:path w="233044" h="314960">
                  <a:moveTo>
                    <a:pt x="232622" y="0"/>
                  </a:moveTo>
                  <a:lnTo>
                    <a:pt x="0" y="0"/>
                  </a:lnTo>
                  <a:lnTo>
                    <a:pt x="234" y="0"/>
                  </a:lnTo>
                </a:path>
                <a:path w="233044" h="314960">
                  <a:moveTo>
                    <a:pt x="232622" y="314888"/>
                  </a:moveTo>
                  <a:lnTo>
                    <a:pt x="0" y="314888"/>
                  </a:lnTo>
                  <a:lnTo>
                    <a:pt x="234" y="314888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3">
              <a:extLst>
                <a:ext uri="{FF2B5EF4-FFF2-40B4-BE49-F238E27FC236}">
                  <a16:creationId xmlns:a16="http://schemas.microsoft.com/office/drawing/2014/main" id="{18D93767-98E6-635E-83B5-766090C4E165}"/>
                </a:ext>
              </a:extLst>
            </p:cNvPr>
            <p:cNvSpPr/>
            <p:nvPr/>
          </p:nvSpPr>
          <p:spPr>
            <a:xfrm>
              <a:off x="1266244" y="5550980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0" y="86882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4">
              <a:extLst>
                <a:ext uri="{FF2B5EF4-FFF2-40B4-BE49-F238E27FC236}">
                  <a16:creationId xmlns:a16="http://schemas.microsoft.com/office/drawing/2014/main" id="{BE23B7E3-62A2-05C6-5467-BA3DDB4157A1}"/>
                </a:ext>
              </a:extLst>
            </p:cNvPr>
            <p:cNvSpPr/>
            <p:nvPr/>
          </p:nvSpPr>
          <p:spPr>
            <a:xfrm>
              <a:off x="1252088" y="5637039"/>
              <a:ext cx="28575" cy="85090"/>
            </a:xfrm>
            <a:custGeom>
              <a:avLst/>
              <a:gdLst/>
              <a:ahLst/>
              <a:cxnLst/>
              <a:rect l="l" t="t" r="r" b="b"/>
              <a:pathLst>
                <a:path w="28575" h="85089">
                  <a:moveTo>
                    <a:pt x="28311" y="0"/>
                  </a:moveTo>
                  <a:lnTo>
                    <a:pt x="0" y="0"/>
                  </a:lnTo>
                  <a:lnTo>
                    <a:pt x="14032" y="84980"/>
                  </a:lnTo>
                  <a:lnTo>
                    <a:pt x="283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5">
              <a:extLst>
                <a:ext uri="{FF2B5EF4-FFF2-40B4-BE49-F238E27FC236}">
                  <a16:creationId xmlns:a16="http://schemas.microsoft.com/office/drawing/2014/main" id="{4395B1B1-1177-3854-EF22-0D43890C30F7}"/>
                </a:ext>
              </a:extLst>
            </p:cNvPr>
            <p:cNvSpPr/>
            <p:nvPr/>
          </p:nvSpPr>
          <p:spPr>
            <a:xfrm>
              <a:off x="1252088" y="5637039"/>
              <a:ext cx="28575" cy="85090"/>
            </a:xfrm>
            <a:custGeom>
              <a:avLst/>
              <a:gdLst/>
              <a:ahLst/>
              <a:cxnLst/>
              <a:rect l="l" t="t" r="r" b="b"/>
              <a:pathLst>
                <a:path w="28575" h="85089">
                  <a:moveTo>
                    <a:pt x="0" y="0"/>
                  </a:moveTo>
                  <a:lnTo>
                    <a:pt x="28312" y="0"/>
                  </a:lnTo>
                  <a:lnTo>
                    <a:pt x="14033" y="8498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6">
              <a:extLst>
                <a:ext uri="{FF2B5EF4-FFF2-40B4-BE49-F238E27FC236}">
                  <a16:creationId xmlns:a16="http://schemas.microsoft.com/office/drawing/2014/main" id="{C430AC50-D132-44E9-7AF5-35A2DFD985FD}"/>
                </a:ext>
              </a:extLst>
            </p:cNvPr>
            <p:cNvSpPr/>
            <p:nvPr/>
          </p:nvSpPr>
          <p:spPr>
            <a:xfrm>
              <a:off x="1266244" y="6121068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0"/>
                  </a:moveTo>
                  <a:lnTo>
                    <a:pt x="0" y="8661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7">
              <a:extLst>
                <a:ext uri="{FF2B5EF4-FFF2-40B4-BE49-F238E27FC236}">
                  <a16:creationId xmlns:a16="http://schemas.microsoft.com/office/drawing/2014/main" id="{3DF78EC1-0BE3-799F-9B53-C87041873D32}"/>
                </a:ext>
              </a:extLst>
            </p:cNvPr>
            <p:cNvSpPr/>
            <p:nvPr/>
          </p:nvSpPr>
          <p:spPr>
            <a:xfrm>
              <a:off x="1252088" y="6036910"/>
              <a:ext cx="28575" cy="85090"/>
            </a:xfrm>
            <a:custGeom>
              <a:avLst/>
              <a:gdLst/>
              <a:ahLst/>
              <a:cxnLst/>
              <a:rect l="l" t="t" r="r" b="b"/>
              <a:pathLst>
                <a:path w="28575" h="85089">
                  <a:moveTo>
                    <a:pt x="14032" y="0"/>
                  </a:moveTo>
                  <a:lnTo>
                    <a:pt x="0" y="84980"/>
                  </a:lnTo>
                  <a:lnTo>
                    <a:pt x="28311" y="84980"/>
                  </a:lnTo>
                  <a:lnTo>
                    <a:pt x="140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8">
              <a:extLst>
                <a:ext uri="{FF2B5EF4-FFF2-40B4-BE49-F238E27FC236}">
                  <a16:creationId xmlns:a16="http://schemas.microsoft.com/office/drawing/2014/main" id="{216AA01C-D8E7-0851-3541-455783AB44B6}"/>
                </a:ext>
              </a:extLst>
            </p:cNvPr>
            <p:cNvSpPr/>
            <p:nvPr/>
          </p:nvSpPr>
          <p:spPr>
            <a:xfrm>
              <a:off x="1223785" y="6036910"/>
              <a:ext cx="85725" cy="356235"/>
            </a:xfrm>
            <a:custGeom>
              <a:avLst/>
              <a:gdLst/>
              <a:ahLst/>
              <a:cxnLst/>
              <a:rect l="l" t="t" r="r" b="b"/>
              <a:pathLst>
                <a:path w="85725" h="356235">
                  <a:moveTo>
                    <a:pt x="28301" y="84980"/>
                  </a:moveTo>
                  <a:lnTo>
                    <a:pt x="56614" y="84980"/>
                  </a:lnTo>
                  <a:lnTo>
                    <a:pt x="42334" y="0"/>
                  </a:lnTo>
                  <a:lnTo>
                    <a:pt x="28301" y="84980"/>
                  </a:lnTo>
                </a:path>
                <a:path w="85725" h="356235">
                  <a:moveTo>
                    <a:pt x="14033" y="355838"/>
                  </a:moveTo>
                  <a:lnTo>
                    <a:pt x="0" y="341797"/>
                  </a:lnTo>
                  <a:lnTo>
                    <a:pt x="84915" y="341797"/>
                  </a:lnTo>
                  <a:lnTo>
                    <a:pt x="85150" y="341797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9">
              <a:extLst>
                <a:ext uri="{FF2B5EF4-FFF2-40B4-BE49-F238E27FC236}">
                  <a16:creationId xmlns:a16="http://schemas.microsoft.com/office/drawing/2014/main" id="{5DD9D359-3FC4-F97C-ADAD-3F01E6C9ABAE}"/>
                </a:ext>
              </a:extLst>
            </p:cNvPr>
            <p:cNvSpPr/>
            <p:nvPr/>
          </p:nvSpPr>
          <p:spPr>
            <a:xfrm>
              <a:off x="1307878" y="637858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80" y="0"/>
                  </a:lnTo>
                </a:path>
              </a:pathLst>
            </a:custGeom>
            <a:ln w="299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0">
              <a:extLst>
                <a:ext uri="{FF2B5EF4-FFF2-40B4-BE49-F238E27FC236}">
                  <a16:creationId xmlns:a16="http://schemas.microsoft.com/office/drawing/2014/main" id="{3EFC95A9-3967-9179-C9CB-BEF25ADFF5AE}"/>
                </a:ext>
              </a:extLst>
            </p:cNvPr>
            <p:cNvSpPr/>
            <p:nvPr/>
          </p:nvSpPr>
          <p:spPr>
            <a:xfrm>
              <a:off x="1223785" y="6208522"/>
              <a:ext cx="85725" cy="127635"/>
            </a:xfrm>
            <a:custGeom>
              <a:avLst/>
              <a:gdLst/>
              <a:ahLst/>
              <a:cxnLst/>
              <a:rect l="l" t="t" r="r" b="b"/>
              <a:pathLst>
                <a:path w="85725" h="127635">
                  <a:moveTo>
                    <a:pt x="0" y="127582"/>
                  </a:moveTo>
                  <a:lnTo>
                    <a:pt x="0" y="70928"/>
                  </a:lnTo>
                  <a:lnTo>
                    <a:pt x="84915" y="113295"/>
                  </a:lnTo>
                  <a:lnTo>
                    <a:pt x="85150" y="113295"/>
                  </a:lnTo>
                </a:path>
                <a:path w="85725" h="127635">
                  <a:moveTo>
                    <a:pt x="84915" y="28326"/>
                  </a:moveTo>
                  <a:lnTo>
                    <a:pt x="70647" y="42613"/>
                  </a:lnTo>
                  <a:lnTo>
                    <a:pt x="14033" y="42613"/>
                  </a:lnTo>
                  <a:lnTo>
                    <a:pt x="0" y="28326"/>
                  </a:lnTo>
                  <a:lnTo>
                    <a:pt x="0" y="14040"/>
                  </a:lnTo>
                  <a:lnTo>
                    <a:pt x="14033" y="0"/>
                  </a:lnTo>
                  <a:lnTo>
                    <a:pt x="70647" y="0"/>
                  </a:lnTo>
                  <a:lnTo>
                    <a:pt x="84915" y="14040"/>
                  </a:lnTo>
                  <a:lnTo>
                    <a:pt x="84915" y="28326"/>
                  </a:lnTo>
                  <a:lnTo>
                    <a:pt x="85150" y="28326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1">
              <a:extLst>
                <a:ext uri="{FF2B5EF4-FFF2-40B4-BE49-F238E27FC236}">
                  <a16:creationId xmlns:a16="http://schemas.microsoft.com/office/drawing/2014/main" id="{507D201A-0DB3-9420-08AB-159A0C16B2DD}"/>
                </a:ext>
              </a:extLst>
            </p:cNvPr>
            <p:cNvSpPr/>
            <p:nvPr/>
          </p:nvSpPr>
          <p:spPr>
            <a:xfrm>
              <a:off x="1468655" y="572119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2">
              <a:extLst>
                <a:ext uri="{FF2B5EF4-FFF2-40B4-BE49-F238E27FC236}">
                  <a16:creationId xmlns:a16="http://schemas.microsoft.com/office/drawing/2014/main" id="{230C550D-DBBD-BCBA-A3C9-41BCAF5CF41D}"/>
                </a:ext>
              </a:extLst>
            </p:cNvPr>
            <p:cNvSpPr/>
            <p:nvPr/>
          </p:nvSpPr>
          <p:spPr>
            <a:xfrm>
              <a:off x="1468655" y="60360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3">
              <a:extLst>
                <a:ext uri="{FF2B5EF4-FFF2-40B4-BE49-F238E27FC236}">
                  <a16:creationId xmlns:a16="http://schemas.microsoft.com/office/drawing/2014/main" id="{4F547DAD-1F39-762E-7701-D624581FBB2D}"/>
                </a:ext>
              </a:extLst>
            </p:cNvPr>
            <p:cNvSpPr/>
            <p:nvPr/>
          </p:nvSpPr>
          <p:spPr>
            <a:xfrm>
              <a:off x="1266244" y="60360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4">
              <a:extLst>
                <a:ext uri="{FF2B5EF4-FFF2-40B4-BE49-F238E27FC236}">
                  <a16:creationId xmlns:a16="http://schemas.microsoft.com/office/drawing/2014/main" id="{035D57F9-2C2D-16D2-AF86-108603F86C97}"/>
                </a:ext>
              </a:extLst>
            </p:cNvPr>
            <p:cNvSpPr/>
            <p:nvPr/>
          </p:nvSpPr>
          <p:spPr>
            <a:xfrm>
              <a:off x="938123" y="2634146"/>
              <a:ext cx="530225" cy="3402965"/>
            </a:xfrm>
            <a:custGeom>
              <a:avLst/>
              <a:gdLst/>
              <a:ahLst/>
              <a:cxnLst/>
              <a:rect l="l" t="t" r="r" b="b"/>
              <a:pathLst>
                <a:path w="530225" h="3402965">
                  <a:moveTo>
                    <a:pt x="530179" y="0"/>
                  </a:moveTo>
                  <a:lnTo>
                    <a:pt x="0" y="0"/>
                  </a:lnTo>
                  <a:lnTo>
                    <a:pt x="237" y="0"/>
                  </a:lnTo>
                </a:path>
                <a:path w="530225" h="3402965">
                  <a:moveTo>
                    <a:pt x="530179" y="3402764"/>
                  </a:moveTo>
                  <a:lnTo>
                    <a:pt x="0" y="3402764"/>
                  </a:lnTo>
                  <a:lnTo>
                    <a:pt x="237" y="340276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5">
              <a:extLst>
                <a:ext uri="{FF2B5EF4-FFF2-40B4-BE49-F238E27FC236}">
                  <a16:creationId xmlns:a16="http://schemas.microsoft.com/office/drawing/2014/main" id="{15CD6A6F-B9E3-02F0-D53E-9A5DF32394B3}"/>
                </a:ext>
              </a:extLst>
            </p:cNvPr>
            <p:cNvSpPr/>
            <p:nvPr/>
          </p:nvSpPr>
          <p:spPr>
            <a:xfrm>
              <a:off x="968925" y="2718291"/>
              <a:ext cx="0" cy="3234690"/>
            </a:xfrm>
            <a:custGeom>
              <a:avLst/>
              <a:gdLst/>
              <a:ahLst/>
              <a:cxnLst/>
              <a:rect l="l" t="t" r="r" b="b"/>
              <a:pathLst>
                <a:path h="3234690">
                  <a:moveTo>
                    <a:pt x="0" y="0"/>
                  </a:moveTo>
                  <a:lnTo>
                    <a:pt x="0" y="1481743"/>
                  </a:lnTo>
                </a:path>
                <a:path h="3234690">
                  <a:moveTo>
                    <a:pt x="0" y="1752586"/>
                  </a:moveTo>
                  <a:lnTo>
                    <a:pt x="0" y="3234236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6">
              <a:extLst>
                <a:ext uri="{FF2B5EF4-FFF2-40B4-BE49-F238E27FC236}">
                  <a16:creationId xmlns:a16="http://schemas.microsoft.com/office/drawing/2014/main" id="{68AD940C-B422-95CB-9B89-D77AE625FED1}"/>
                </a:ext>
              </a:extLst>
            </p:cNvPr>
            <p:cNvSpPr/>
            <p:nvPr/>
          </p:nvSpPr>
          <p:spPr>
            <a:xfrm>
              <a:off x="954535" y="2634146"/>
              <a:ext cx="28575" cy="85090"/>
            </a:xfrm>
            <a:custGeom>
              <a:avLst/>
              <a:gdLst/>
              <a:ahLst/>
              <a:cxnLst/>
              <a:rect l="l" t="t" r="r" b="b"/>
              <a:pathLst>
                <a:path w="28575" h="85089">
                  <a:moveTo>
                    <a:pt x="14270" y="0"/>
                  </a:moveTo>
                  <a:lnTo>
                    <a:pt x="0" y="84968"/>
                  </a:lnTo>
                  <a:lnTo>
                    <a:pt x="28303" y="84968"/>
                  </a:lnTo>
                  <a:lnTo>
                    <a:pt x="142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7">
              <a:extLst>
                <a:ext uri="{FF2B5EF4-FFF2-40B4-BE49-F238E27FC236}">
                  <a16:creationId xmlns:a16="http://schemas.microsoft.com/office/drawing/2014/main" id="{EDD9DA65-0364-44E7-2D6A-99E3C32CBB95}"/>
                </a:ext>
              </a:extLst>
            </p:cNvPr>
            <p:cNvSpPr/>
            <p:nvPr/>
          </p:nvSpPr>
          <p:spPr>
            <a:xfrm>
              <a:off x="954535" y="2634146"/>
              <a:ext cx="28575" cy="85090"/>
            </a:xfrm>
            <a:custGeom>
              <a:avLst/>
              <a:gdLst/>
              <a:ahLst/>
              <a:cxnLst/>
              <a:rect l="l" t="t" r="r" b="b"/>
              <a:pathLst>
                <a:path w="28575" h="85089">
                  <a:moveTo>
                    <a:pt x="0" y="84969"/>
                  </a:moveTo>
                  <a:lnTo>
                    <a:pt x="28304" y="84969"/>
                  </a:lnTo>
                  <a:lnTo>
                    <a:pt x="14271" y="0"/>
                  </a:lnTo>
                  <a:lnTo>
                    <a:pt x="0" y="8496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8">
              <a:extLst>
                <a:ext uri="{FF2B5EF4-FFF2-40B4-BE49-F238E27FC236}">
                  <a16:creationId xmlns:a16="http://schemas.microsoft.com/office/drawing/2014/main" id="{DC29A41F-6CA1-6DC7-F7F5-66D6DED194A0}"/>
                </a:ext>
              </a:extLst>
            </p:cNvPr>
            <p:cNvSpPr/>
            <p:nvPr/>
          </p:nvSpPr>
          <p:spPr>
            <a:xfrm>
              <a:off x="954535" y="5951707"/>
              <a:ext cx="28575" cy="85725"/>
            </a:xfrm>
            <a:custGeom>
              <a:avLst/>
              <a:gdLst/>
              <a:ahLst/>
              <a:cxnLst/>
              <a:rect l="l" t="t" r="r" b="b"/>
              <a:pathLst>
                <a:path w="28575" h="85725">
                  <a:moveTo>
                    <a:pt x="28303" y="0"/>
                  </a:moveTo>
                  <a:lnTo>
                    <a:pt x="0" y="0"/>
                  </a:lnTo>
                  <a:lnTo>
                    <a:pt x="14270" y="85203"/>
                  </a:lnTo>
                  <a:lnTo>
                    <a:pt x="283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9">
              <a:extLst>
                <a:ext uri="{FF2B5EF4-FFF2-40B4-BE49-F238E27FC236}">
                  <a16:creationId xmlns:a16="http://schemas.microsoft.com/office/drawing/2014/main" id="{83320E7C-5BF7-539C-D1A4-65296F7A3A54}"/>
                </a:ext>
              </a:extLst>
            </p:cNvPr>
            <p:cNvSpPr/>
            <p:nvPr/>
          </p:nvSpPr>
          <p:spPr>
            <a:xfrm>
              <a:off x="926230" y="4200855"/>
              <a:ext cx="85725" cy="1836420"/>
            </a:xfrm>
            <a:custGeom>
              <a:avLst/>
              <a:gdLst/>
              <a:ahLst/>
              <a:cxnLst/>
              <a:rect l="l" t="t" r="r" b="b"/>
              <a:pathLst>
                <a:path w="85725" h="1836420">
                  <a:moveTo>
                    <a:pt x="28304" y="1750851"/>
                  </a:moveTo>
                  <a:lnTo>
                    <a:pt x="56609" y="1750851"/>
                  </a:lnTo>
                  <a:lnTo>
                    <a:pt x="42576" y="1836054"/>
                  </a:lnTo>
                  <a:lnTo>
                    <a:pt x="28304" y="1750851"/>
                  </a:lnTo>
                </a:path>
                <a:path w="85725" h="1836420">
                  <a:moveTo>
                    <a:pt x="14271" y="269439"/>
                  </a:moveTo>
                  <a:lnTo>
                    <a:pt x="0" y="255141"/>
                  </a:lnTo>
                  <a:lnTo>
                    <a:pt x="0" y="226779"/>
                  </a:lnTo>
                  <a:lnTo>
                    <a:pt x="14271" y="212480"/>
                  </a:lnTo>
                  <a:lnTo>
                    <a:pt x="28304" y="212480"/>
                  </a:lnTo>
                  <a:lnTo>
                    <a:pt x="42576" y="226779"/>
                  </a:lnTo>
                  <a:lnTo>
                    <a:pt x="42576" y="255141"/>
                  </a:lnTo>
                  <a:lnTo>
                    <a:pt x="56609" y="269439"/>
                  </a:lnTo>
                  <a:lnTo>
                    <a:pt x="84914" y="269439"/>
                  </a:lnTo>
                  <a:lnTo>
                    <a:pt x="84914" y="212480"/>
                  </a:lnTo>
                  <a:lnTo>
                    <a:pt x="85152" y="212480"/>
                  </a:lnTo>
                </a:path>
                <a:path w="85725" h="1836420">
                  <a:moveTo>
                    <a:pt x="84914" y="170172"/>
                  </a:moveTo>
                  <a:lnTo>
                    <a:pt x="70880" y="184236"/>
                  </a:lnTo>
                  <a:lnTo>
                    <a:pt x="14271" y="184236"/>
                  </a:lnTo>
                  <a:lnTo>
                    <a:pt x="0" y="170172"/>
                  </a:lnTo>
                  <a:lnTo>
                    <a:pt x="0" y="155873"/>
                  </a:lnTo>
                  <a:lnTo>
                    <a:pt x="14271" y="141575"/>
                  </a:lnTo>
                  <a:lnTo>
                    <a:pt x="70880" y="141575"/>
                  </a:lnTo>
                  <a:lnTo>
                    <a:pt x="84914" y="155873"/>
                  </a:lnTo>
                  <a:lnTo>
                    <a:pt x="84914" y="170172"/>
                  </a:lnTo>
                  <a:lnTo>
                    <a:pt x="85152" y="170172"/>
                  </a:lnTo>
                </a:path>
                <a:path w="85725" h="1836420">
                  <a:moveTo>
                    <a:pt x="84914" y="99267"/>
                  </a:moveTo>
                  <a:lnTo>
                    <a:pt x="70880" y="113330"/>
                  </a:lnTo>
                  <a:lnTo>
                    <a:pt x="14271" y="113330"/>
                  </a:lnTo>
                  <a:lnTo>
                    <a:pt x="0" y="99267"/>
                  </a:lnTo>
                  <a:lnTo>
                    <a:pt x="0" y="84968"/>
                  </a:lnTo>
                  <a:lnTo>
                    <a:pt x="14271" y="70905"/>
                  </a:lnTo>
                  <a:lnTo>
                    <a:pt x="70880" y="70905"/>
                  </a:lnTo>
                  <a:lnTo>
                    <a:pt x="84914" y="84968"/>
                  </a:lnTo>
                  <a:lnTo>
                    <a:pt x="84914" y="99267"/>
                  </a:lnTo>
                  <a:lnTo>
                    <a:pt x="85152" y="99267"/>
                  </a:lnTo>
                </a:path>
                <a:path w="85725" h="1836420">
                  <a:moveTo>
                    <a:pt x="84914" y="28362"/>
                  </a:moveTo>
                  <a:lnTo>
                    <a:pt x="70880" y="42308"/>
                  </a:lnTo>
                  <a:lnTo>
                    <a:pt x="14271" y="42308"/>
                  </a:lnTo>
                  <a:lnTo>
                    <a:pt x="0" y="28362"/>
                  </a:lnTo>
                  <a:lnTo>
                    <a:pt x="0" y="14063"/>
                  </a:lnTo>
                  <a:lnTo>
                    <a:pt x="14271" y="0"/>
                  </a:lnTo>
                  <a:lnTo>
                    <a:pt x="70880" y="0"/>
                  </a:lnTo>
                  <a:lnTo>
                    <a:pt x="84914" y="14063"/>
                  </a:lnTo>
                  <a:lnTo>
                    <a:pt x="84914" y="28362"/>
                  </a:lnTo>
                  <a:lnTo>
                    <a:pt x="85152" y="28362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0">
              <a:extLst>
                <a:ext uri="{FF2B5EF4-FFF2-40B4-BE49-F238E27FC236}">
                  <a16:creationId xmlns:a16="http://schemas.microsoft.com/office/drawing/2014/main" id="{3A019C03-BD1F-232F-7E10-1F874F7753F9}"/>
                </a:ext>
              </a:extLst>
            </p:cNvPr>
            <p:cNvSpPr/>
            <p:nvPr/>
          </p:nvSpPr>
          <p:spPr>
            <a:xfrm>
              <a:off x="1468655" y="263332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61">
              <a:extLst>
                <a:ext uri="{FF2B5EF4-FFF2-40B4-BE49-F238E27FC236}">
                  <a16:creationId xmlns:a16="http://schemas.microsoft.com/office/drawing/2014/main" id="{1BB170C2-5B7D-24B2-E466-459ED72BD312}"/>
                </a:ext>
              </a:extLst>
            </p:cNvPr>
            <p:cNvSpPr/>
            <p:nvPr/>
          </p:nvSpPr>
          <p:spPr>
            <a:xfrm>
              <a:off x="1468655" y="603608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62">
              <a:extLst>
                <a:ext uri="{FF2B5EF4-FFF2-40B4-BE49-F238E27FC236}">
                  <a16:creationId xmlns:a16="http://schemas.microsoft.com/office/drawing/2014/main" id="{DD2BFC70-EDFC-7E53-0F8D-14DBA5C466A7}"/>
                </a:ext>
              </a:extLst>
            </p:cNvPr>
            <p:cNvSpPr/>
            <p:nvPr/>
          </p:nvSpPr>
          <p:spPr>
            <a:xfrm>
              <a:off x="968926" y="603608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587" y="820"/>
                  </a:moveTo>
                  <a:lnTo>
                    <a:pt x="1587" y="82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3">
              <a:extLst>
                <a:ext uri="{FF2B5EF4-FFF2-40B4-BE49-F238E27FC236}">
                  <a16:creationId xmlns:a16="http://schemas.microsoft.com/office/drawing/2014/main" id="{9572A541-B82C-C9C1-53D3-83D089364D35}"/>
                </a:ext>
              </a:extLst>
            </p:cNvPr>
            <p:cNvSpPr/>
            <p:nvPr/>
          </p:nvSpPr>
          <p:spPr>
            <a:xfrm>
              <a:off x="1803196" y="4730239"/>
              <a:ext cx="68580" cy="295275"/>
            </a:xfrm>
            <a:custGeom>
              <a:avLst/>
              <a:gdLst/>
              <a:ahLst/>
              <a:cxnLst/>
              <a:rect l="l" t="t" r="r" b="b"/>
              <a:pathLst>
                <a:path w="68580" h="295275">
                  <a:moveTo>
                    <a:pt x="11179" y="294871"/>
                  </a:moveTo>
                  <a:lnTo>
                    <a:pt x="0" y="283385"/>
                  </a:lnTo>
                  <a:lnTo>
                    <a:pt x="67793" y="283385"/>
                  </a:lnTo>
                  <a:lnTo>
                    <a:pt x="68028" y="283385"/>
                  </a:lnTo>
                </a:path>
                <a:path w="68580" h="295275">
                  <a:moveTo>
                    <a:pt x="67793" y="294871"/>
                  </a:moveTo>
                  <a:lnTo>
                    <a:pt x="67793" y="272017"/>
                  </a:lnTo>
                  <a:lnTo>
                    <a:pt x="68028" y="272017"/>
                  </a:lnTo>
                </a:path>
                <a:path w="68580" h="295275">
                  <a:moveTo>
                    <a:pt x="56614" y="249398"/>
                  </a:moveTo>
                  <a:lnTo>
                    <a:pt x="67793" y="237912"/>
                  </a:lnTo>
                  <a:lnTo>
                    <a:pt x="67793" y="215410"/>
                  </a:lnTo>
                  <a:lnTo>
                    <a:pt x="56614" y="203925"/>
                  </a:lnTo>
                  <a:lnTo>
                    <a:pt x="34020" y="203925"/>
                  </a:lnTo>
                  <a:lnTo>
                    <a:pt x="22605" y="215410"/>
                  </a:lnTo>
                  <a:lnTo>
                    <a:pt x="22605" y="249398"/>
                  </a:lnTo>
                  <a:lnTo>
                    <a:pt x="0" y="249398"/>
                  </a:lnTo>
                  <a:lnTo>
                    <a:pt x="0" y="203925"/>
                  </a:lnTo>
                  <a:lnTo>
                    <a:pt x="246" y="203925"/>
                  </a:lnTo>
                </a:path>
                <a:path w="68580" h="295275">
                  <a:moveTo>
                    <a:pt x="67793" y="113213"/>
                  </a:moveTo>
                  <a:lnTo>
                    <a:pt x="67793" y="79226"/>
                  </a:lnTo>
                  <a:lnTo>
                    <a:pt x="56614" y="67975"/>
                  </a:lnTo>
                  <a:lnTo>
                    <a:pt x="45199" y="67975"/>
                  </a:lnTo>
                  <a:lnTo>
                    <a:pt x="34020" y="79226"/>
                  </a:lnTo>
                  <a:lnTo>
                    <a:pt x="34020" y="101845"/>
                  </a:lnTo>
                  <a:lnTo>
                    <a:pt x="34254" y="101845"/>
                  </a:lnTo>
                </a:path>
                <a:path w="68580" h="295275">
                  <a:moveTo>
                    <a:pt x="34020" y="79226"/>
                  </a:moveTo>
                  <a:lnTo>
                    <a:pt x="22605" y="67975"/>
                  </a:lnTo>
                  <a:lnTo>
                    <a:pt x="11179" y="67975"/>
                  </a:lnTo>
                  <a:lnTo>
                    <a:pt x="0" y="79226"/>
                  </a:lnTo>
                  <a:lnTo>
                    <a:pt x="0" y="113213"/>
                  </a:lnTo>
                  <a:lnTo>
                    <a:pt x="246" y="113213"/>
                  </a:lnTo>
                </a:path>
                <a:path w="68580" h="295275">
                  <a:moveTo>
                    <a:pt x="0" y="101845"/>
                  </a:moveTo>
                  <a:lnTo>
                    <a:pt x="67793" y="101845"/>
                  </a:lnTo>
                  <a:lnTo>
                    <a:pt x="68028" y="101845"/>
                  </a:lnTo>
                </a:path>
                <a:path w="68580" h="295275">
                  <a:moveTo>
                    <a:pt x="67793" y="45121"/>
                  </a:moveTo>
                  <a:lnTo>
                    <a:pt x="45199" y="45121"/>
                  </a:lnTo>
                  <a:lnTo>
                    <a:pt x="0" y="22619"/>
                  </a:lnTo>
                  <a:lnTo>
                    <a:pt x="45199" y="0"/>
                  </a:lnTo>
                  <a:lnTo>
                    <a:pt x="67793" y="0"/>
                  </a:lnTo>
                  <a:lnTo>
                    <a:pt x="68028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4">
              <a:extLst>
                <a:ext uri="{FF2B5EF4-FFF2-40B4-BE49-F238E27FC236}">
                  <a16:creationId xmlns:a16="http://schemas.microsoft.com/office/drawing/2014/main" id="{C1A996E6-0BBE-8631-08BF-DA9EE60A9066}"/>
                </a:ext>
              </a:extLst>
            </p:cNvPr>
            <p:cNvSpPr/>
            <p:nvPr/>
          </p:nvSpPr>
          <p:spPr>
            <a:xfrm>
              <a:off x="1847574" y="475279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676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65">
              <a:extLst>
                <a:ext uri="{FF2B5EF4-FFF2-40B4-BE49-F238E27FC236}">
                  <a16:creationId xmlns:a16="http://schemas.microsoft.com/office/drawing/2014/main" id="{55169D8A-BB5E-587A-115E-7D30B5146525}"/>
                </a:ext>
              </a:extLst>
            </p:cNvPr>
            <p:cNvSpPr/>
            <p:nvPr/>
          </p:nvSpPr>
          <p:spPr>
            <a:xfrm>
              <a:off x="1803196" y="4525963"/>
              <a:ext cx="68580" cy="181610"/>
            </a:xfrm>
            <a:custGeom>
              <a:avLst/>
              <a:gdLst/>
              <a:ahLst/>
              <a:cxnLst/>
              <a:rect l="l" t="t" r="r" b="b"/>
              <a:pathLst>
                <a:path w="68580" h="181610">
                  <a:moveTo>
                    <a:pt x="67793" y="181423"/>
                  </a:moveTo>
                  <a:lnTo>
                    <a:pt x="0" y="181423"/>
                  </a:lnTo>
                  <a:lnTo>
                    <a:pt x="67793" y="136184"/>
                  </a:lnTo>
                  <a:lnTo>
                    <a:pt x="0" y="136184"/>
                  </a:lnTo>
                  <a:lnTo>
                    <a:pt x="246" y="136184"/>
                  </a:lnTo>
                </a:path>
                <a:path w="68580" h="181610">
                  <a:moveTo>
                    <a:pt x="67793" y="113330"/>
                  </a:moveTo>
                  <a:lnTo>
                    <a:pt x="67793" y="79226"/>
                  </a:lnTo>
                  <a:lnTo>
                    <a:pt x="56614" y="68092"/>
                  </a:lnTo>
                  <a:lnTo>
                    <a:pt x="11179" y="68092"/>
                  </a:lnTo>
                  <a:lnTo>
                    <a:pt x="0" y="79226"/>
                  </a:lnTo>
                  <a:lnTo>
                    <a:pt x="0" y="113330"/>
                  </a:lnTo>
                  <a:lnTo>
                    <a:pt x="246" y="113330"/>
                  </a:lnTo>
                </a:path>
                <a:path w="68580" h="181610">
                  <a:moveTo>
                    <a:pt x="0" y="102079"/>
                  </a:moveTo>
                  <a:lnTo>
                    <a:pt x="67793" y="102079"/>
                  </a:lnTo>
                  <a:lnTo>
                    <a:pt x="68028" y="102079"/>
                  </a:lnTo>
                </a:path>
                <a:path w="68580" h="181610">
                  <a:moveTo>
                    <a:pt x="67793" y="45238"/>
                  </a:moveTo>
                  <a:lnTo>
                    <a:pt x="0" y="45238"/>
                  </a:lnTo>
                  <a:lnTo>
                    <a:pt x="0" y="0"/>
                  </a:lnTo>
                  <a:lnTo>
                    <a:pt x="246" y="0"/>
                  </a:lnTo>
                </a:path>
                <a:path w="68580" h="181610">
                  <a:moveTo>
                    <a:pt x="34020" y="45238"/>
                  </a:moveTo>
                  <a:lnTo>
                    <a:pt x="34020" y="22619"/>
                  </a:lnTo>
                  <a:lnTo>
                    <a:pt x="34254" y="2261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66">
              <a:extLst>
                <a:ext uri="{FF2B5EF4-FFF2-40B4-BE49-F238E27FC236}">
                  <a16:creationId xmlns:a16="http://schemas.microsoft.com/office/drawing/2014/main" id="{2DD93D16-CA2B-051D-C494-CF5057E031E6}"/>
                </a:ext>
              </a:extLst>
            </p:cNvPr>
            <p:cNvSpPr/>
            <p:nvPr/>
          </p:nvSpPr>
          <p:spPr>
            <a:xfrm>
              <a:off x="1870167" y="454858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68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7">
              <a:extLst>
                <a:ext uri="{FF2B5EF4-FFF2-40B4-BE49-F238E27FC236}">
                  <a16:creationId xmlns:a16="http://schemas.microsoft.com/office/drawing/2014/main" id="{1E72D953-B356-469B-72DF-98C8D05A40CB}"/>
                </a:ext>
              </a:extLst>
            </p:cNvPr>
            <p:cNvSpPr/>
            <p:nvPr/>
          </p:nvSpPr>
          <p:spPr>
            <a:xfrm>
              <a:off x="1803196" y="4389779"/>
              <a:ext cx="68580" cy="113664"/>
            </a:xfrm>
            <a:custGeom>
              <a:avLst/>
              <a:gdLst/>
              <a:ahLst/>
              <a:cxnLst/>
              <a:rect l="l" t="t" r="r" b="b"/>
              <a:pathLst>
                <a:path w="68580" h="113664">
                  <a:moveTo>
                    <a:pt x="56614" y="113565"/>
                  </a:moveTo>
                  <a:lnTo>
                    <a:pt x="67793" y="102197"/>
                  </a:lnTo>
                  <a:lnTo>
                    <a:pt x="67793" y="79577"/>
                  </a:lnTo>
                  <a:lnTo>
                    <a:pt x="56614" y="68092"/>
                  </a:lnTo>
                  <a:lnTo>
                    <a:pt x="0" y="68092"/>
                  </a:lnTo>
                  <a:lnTo>
                    <a:pt x="246" y="68092"/>
                  </a:lnTo>
                </a:path>
                <a:path w="68580" h="113664">
                  <a:moveTo>
                    <a:pt x="67793" y="45473"/>
                  </a:moveTo>
                  <a:lnTo>
                    <a:pt x="45199" y="45473"/>
                  </a:lnTo>
                  <a:lnTo>
                    <a:pt x="0" y="22619"/>
                  </a:lnTo>
                  <a:lnTo>
                    <a:pt x="45199" y="0"/>
                  </a:lnTo>
                  <a:lnTo>
                    <a:pt x="67793" y="0"/>
                  </a:lnTo>
                  <a:lnTo>
                    <a:pt x="68028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68">
              <a:extLst>
                <a:ext uri="{FF2B5EF4-FFF2-40B4-BE49-F238E27FC236}">
                  <a16:creationId xmlns:a16="http://schemas.microsoft.com/office/drawing/2014/main" id="{1EE3BA47-5C51-EB7B-BCBE-50B8773A67C1}"/>
                </a:ext>
              </a:extLst>
            </p:cNvPr>
            <p:cNvSpPr/>
            <p:nvPr/>
          </p:nvSpPr>
          <p:spPr>
            <a:xfrm>
              <a:off x="1847574" y="441251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71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9">
              <a:extLst>
                <a:ext uri="{FF2B5EF4-FFF2-40B4-BE49-F238E27FC236}">
                  <a16:creationId xmlns:a16="http://schemas.microsoft.com/office/drawing/2014/main" id="{FB4ADAAC-5FF7-EF0A-3BF7-A0A5B3EB267A}"/>
                </a:ext>
              </a:extLst>
            </p:cNvPr>
            <p:cNvSpPr/>
            <p:nvPr/>
          </p:nvSpPr>
          <p:spPr>
            <a:xfrm>
              <a:off x="1803196" y="3731944"/>
              <a:ext cx="68580" cy="635635"/>
            </a:xfrm>
            <a:custGeom>
              <a:avLst/>
              <a:gdLst/>
              <a:ahLst/>
              <a:cxnLst/>
              <a:rect l="l" t="t" r="r" b="b"/>
              <a:pathLst>
                <a:path w="68580" h="635635">
                  <a:moveTo>
                    <a:pt x="56614" y="635215"/>
                  </a:moveTo>
                  <a:lnTo>
                    <a:pt x="67793" y="623847"/>
                  </a:lnTo>
                  <a:lnTo>
                    <a:pt x="67793" y="601228"/>
                  </a:lnTo>
                  <a:lnTo>
                    <a:pt x="56614" y="589859"/>
                  </a:lnTo>
                  <a:lnTo>
                    <a:pt x="11179" y="635215"/>
                  </a:lnTo>
                  <a:lnTo>
                    <a:pt x="0" y="623847"/>
                  </a:lnTo>
                  <a:lnTo>
                    <a:pt x="0" y="601228"/>
                  </a:lnTo>
                  <a:lnTo>
                    <a:pt x="11179" y="589859"/>
                  </a:lnTo>
                  <a:lnTo>
                    <a:pt x="11426" y="589859"/>
                  </a:lnTo>
                </a:path>
                <a:path w="68580" h="635635">
                  <a:moveTo>
                    <a:pt x="0" y="499148"/>
                  </a:moveTo>
                  <a:lnTo>
                    <a:pt x="34020" y="476529"/>
                  </a:lnTo>
                  <a:lnTo>
                    <a:pt x="67793" y="476529"/>
                  </a:lnTo>
                  <a:lnTo>
                    <a:pt x="68028" y="476529"/>
                  </a:lnTo>
                </a:path>
                <a:path w="68580" h="635635">
                  <a:moveTo>
                    <a:pt x="34020" y="476529"/>
                  </a:moveTo>
                  <a:lnTo>
                    <a:pt x="0" y="453675"/>
                  </a:lnTo>
                  <a:lnTo>
                    <a:pt x="246" y="453675"/>
                  </a:lnTo>
                </a:path>
                <a:path w="68580" h="635635">
                  <a:moveTo>
                    <a:pt x="11179" y="362963"/>
                  </a:moveTo>
                  <a:lnTo>
                    <a:pt x="0" y="351595"/>
                  </a:lnTo>
                  <a:lnTo>
                    <a:pt x="0" y="328976"/>
                  </a:lnTo>
                  <a:lnTo>
                    <a:pt x="11179" y="317490"/>
                  </a:lnTo>
                  <a:lnTo>
                    <a:pt x="22605" y="317490"/>
                  </a:lnTo>
                  <a:lnTo>
                    <a:pt x="34020" y="328976"/>
                  </a:lnTo>
                  <a:lnTo>
                    <a:pt x="34020" y="351595"/>
                  </a:lnTo>
                  <a:lnTo>
                    <a:pt x="45199" y="362963"/>
                  </a:lnTo>
                  <a:lnTo>
                    <a:pt x="67793" y="362963"/>
                  </a:lnTo>
                  <a:lnTo>
                    <a:pt x="67793" y="317490"/>
                  </a:lnTo>
                  <a:lnTo>
                    <a:pt x="68028" y="317490"/>
                  </a:lnTo>
                </a:path>
                <a:path w="68580" h="635635">
                  <a:moveTo>
                    <a:pt x="67793" y="226779"/>
                  </a:moveTo>
                  <a:lnTo>
                    <a:pt x="0" y="226779"/>
                  </a:lnTo>
                  <a:lnTo>
                    <a:pt x="0" y="181657"/>
                  </a:lnTo>
                  <a:lnTo>
                    <a:pt x="246" y="181657"/>
                  </a:lnTo>
                </a:path>
                <a:path w="68580" h="635635">
                  <a:moveTo>
                    <a:pt x="34020" y="226779"/>
                  </a:moveTo>
                  <a:lnTo>
                    <a:pt x="34020" y="204159"/>
                  </a:lnTo>
                  <a:lnTo>
                    <a:pt x="34254" y="204159"/>
                  </a:lnTo>
                </a:path>
                <a:path w="68580" h="635635">
                  <a:moveTo>
                    <a:pt x="0" y="158803"/>
                  </a:moveTo>
                  <a:lnTo>
                    <a:pt x="0" y="136184"/>
                  </a:lnTo>
                  <a:lnTo>
                    <a:pt x="246" y="136184"/>
                  </a:lnTo>
                </a:path>
                <a:path w="68580" h="635635">
                  <a:moveTo>
                    <a:pt x="0" y="147552"/>
                  </a:moveTo>
                  <a:lnTo>
                    <a:pt x="67793" y="147552"/>
                  </a:lnTo>
                  <a:lnTo>
                    <a:pt x="68028" y="147552"/>
                  </a:lnTo>
                </a:path>
                <a:path w="68580" h="635635">
                  <a:moveTo>
                    <a:pt x="67793" y="158803"/>
                  </a:moveTo>
                  <a:lnTo>
                    <a:pt x="67793" y="136184"/>
                  </a:lnTo>
                  <a:lnTo>
                    <a:pt x="68028" y="136184"/>
                  </a:lnTo>
                </a:path>
                <a:path w="68580" h="635635">
                  <a:moveTo>
                    <a:pt x="0" y="113565"/>
                  </a:moveTo>
                  <a:lnTo>
                    <a:pt x="67793" y="113565"/>
                  </a:lnTo>
                  <a:lnTo>
                    <a:pt x="67793" y="68092"/>
                  </a:lnTo>
                  <a:lnTo>
                    <a:pt x="68028" y="68092"/>
                  </a:lnTo>
                </a:path>
                <a:path w="68580" h="635635">
                  <a:moveTo>
                    <a:pt x="67793" y="45473"/>
                  </a:moveTo>
                  <a:lnTo>
                    <a:pt x="45199" y="45473"/>
                  </a:lnTo>
                  <a:lnTo>
                    <a:pt x="0" y="22619"/>
                  </a:lnTo>
                  <a:lnTo>
                    <a:pt x="45199" y="0"/>
                  </a:lnTo>
                  <a:lnTo>
                    <a:pt x="67793" y="0"/>
                  </a:lnTo>
                  <a:lnTo>
                    <a:pt x="68028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0">
              <a:extLst>
                <a:ext uri="{FF2B5EF4-FFF2-40B4-BE49-F238E27FC236}">
                  <a16:creationId xmlns:a16="http://schemas.microsoft.com/office/drawing/2014/main" id="{A9EAA4D3-3586-E7C6-059B-52FB25B17042}"/>
                </a:ext>
              </a:extLst>
            </p:cNvPr>
            <p:cNvSpPr/>
            <p:nvPr/>
          </p:nvSpPr>
          <p:spPr>
            <a:xfrm>
              <a:off x="1847574" y="3754680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71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71">
              <a:extLst>
                <a:ext uri="{FF2B5EF4-FFF2-40B4-BE49-F238E27FC236}">
                  <a16:creationId xmlns:a16="http://schemas.microsoft.com/office/drawing/2014/main" id="{27A45A15-DD7E-ADC2-C97F-144163737C56}"/>
                </a:ext>
              </a:extLst>
            </p:cNvPr>
            <p:cNvSpPr/>
            <p:nvPr/>
          </p:nvSpPr>
          <p:spPr>
            <a:xfrm>
              <a:off x="1803196" y="3663852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4" h="45720">
                  <a:moveTo>
                    <a:pt x="56614" y="45473"/>
                  </a:moveTo>
                  <a:lnTo>
                    <a:pt x="67794" y="34104"/>
                  </a:lnTo>
                  <a:lnTo>
                    <a:pt x="67794" y="11485"/>
                  </a:lnTo>
                  <a:lnTo>
                    <a:pt x="56614" y="0"/>
                  </a:lnTo>
                  <a:lnTo>
                    <a:pt x="11179" y="45473"/>
                  </a:lnTo>
                  <a:lnTo>
                    <a:pt x="0" y="34104"/>
                  </a:lnTo>
                  <a:lnTo>
                    <a:pt x="0" y="11485"/>
                  </a:lnTo>
                  <a:lnTo>
                    <a:pt x="11179" y="0"/>
                  </a:lnTo>
                  <a:lnTo>
                    <a:pt x="11426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72">
              <a:extLst>
                <a:ext uri="{FF2B5EF4-FFF2-40B4-BE49-F238E27FC236}">
                  <a16:creationId xmlns:a16="http://schemas.microsoft.com/office/drawing/2014/main" id="{BE6DBD7C-ABB9-BE75-263A-FDEE66D184E6}"/>
                </a:ext>
              </a:extLst>
            </p:cNvPr>
            <p:cNvSpPr/>
            <p:nvPr/>
          </p:nvSpPr>
          <p:spPr>
            <a:xfrm>
              <a:off x="1938196" y="500237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1878" y="0"/>
                  </a:lnTo>
                </a:path>
                <a:path w="24764">
                  <a:moveTo>
                    <a:pt x="22593" y="0"/>
                  </a:moveTo>
                  <a:lnTo>
                    <a:pt x="24472" y="0"/>
                  </a:lnTo>
                </a:path>
              </a:pathLst>
            </a:custGeom>
            <a:ln w="471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3">
              <a:extLst>
                <a:ext uri="{FF2B5EF4-FFF2-40B4-BE49-F238E27FC236}">
                  <a16:creationId xmlns:a16="http://schemas.microsoft.com/office/drawing/2014/main" id="{AED63D76-B05C-CD41-5C82-0A6D6956A4A3}"/>
                </a:ext>
              </a:extLst>
            </p:cNvPr>
            <p:cNvSpPr/>
            <p:nvPr/>
          </p:nvSpPr>
          <p:spPr>
            <a:xfrm>
              <a:off x="1916424" y="4582570"/>
              <a:ext cx="68580" cy="306705"/>
            </a:xfrm>
            <a:custGeom>
              <a:avLst/>
              <a:gdLst/>
              <a:ahLst/>
              <a:cxnLst/>
              <a:rect l="l" t="t" r="r" b="b"/>
              <a:pathLst>
                <a:path w="68580" h="306704">
                  <a:moveTo>
                    <a:pt x="11414" y="306357"/>
                  </a:moveTo>
                  <a:lnTo>
                    <a:pt x="0" y="294989"/>
                  </a:lnTo>
                  <a:lnTo>
                    <a:pt x="0" y="272369"/>
                  </a:lnTo>
                  <a:lnTo>
                    <a:pt x="11414" y="260883"/>
                  </a:lnTo>
                  <a:lnTo>
                    <a:pt x="22593" y="260883"/>
                  </a:lnTo>
                  <a:lnTo>
                    <a:pt x="34008" y="272369"/>
                  </a:lnTo>
                  <a:lnTo>
                    <a:pt x="34008" y="283503"/>
                  </a:lnTo>
                  <a:lnTo>
                    <a:pt x="34243" y="283503"/>
                  </a:lnTo>
                </a:path>
                <a:path w="68580" h="306704">
                  <a:moveTo>
                    <a:pt x="34008" y="272369"/>
                  </a:moveTo>
                  <a:lnTo>
                    <a:pt x="45187" y="260883"/>
                  </a:lnTo>
                  <a:lnTo>
                    <a:pt x="56602" y="260883"/>
                  </a:lnTo>
                  <a:lnTo>
                    <a:pt x="68028" y="272369"/>
                  </a:lnTo>
                  <a:lnTo>
                    <a:pt x="68028" y="294989"/>
                  </a:lnTo>
                  <a:lnTo>
                    <a:pt x="56602" y="306357"/>
                  </a:lnTo>
                  <a:lnTo>
                    <a:pt x="56848" y="306357"/>
                  </a:lnTo>
                </a:path>
                <a:path w="68580" h="306704">
                  <a:moveTo>
                    <a:pt x="68028" y="226896"/>
                  </a:moveTo>
                  <a:lnTo>
                    <a:pt x="56602" y="238264"/>
                  </a:lnTo>
                  <a:lnTo>
                    <a:pt x="11414" y="238264"/>
                  </a:lnTo>
                  <a:lnTo>
                    <a:pt x="0" y="226896"/>
                  </a:lnTo>
                  <a:lnTo>
                    <a:pt x="0" y="215645"/>
                  </a:lnTo>
                  <a:lnTo>
                    <a:pt x="11414" y="204276"/>
                  </a:lnTo>
                  <a:lnTo>
                    <a:pt x="56602" y="204276"/>
                  </a:lnTo>
                  <a:lnTo>
                    <a:pt x="68028" y="215645"/>
                  </a:lnTo>
                  <a:lnTo>
                    <a:pt x="68028" y="226896"/>
                  </a:lnTo>
                  <a:lnTo>
                    <a:pt x="68263" y="226896"/>
                  </a:lnTo>
                </a:path>
                <a:path w="68580" h="306704">
                  <a:moveTo>
                    <a:pt x="68028" y="113565"/>
                  </a:moveTo>
                  <a:lnTo>
                    <a:pt x="68028" y="79577"/>
                  </a:lnTo>
                  <a:lnTo>
                    <a:pt x="56602" y="68092"/>
                  </a:lnTo>
                  <a:lnTo>
                    <a:pt x="45187" y="68092"/>
                  </a:lnTo>
                  <a:lnTo>
                    <a:pt x="34008" y="79577"/>
                  </a:lnTo>
                  <a:lnTo>
                    <a:pt x="34008" y="102197"/>
                  </a:lnTo>
                  <a:lnTo>
                    <a:pt x="34243" y="102197"/>
                  </a:lnTo>
                </a:path>
                <a:path w="68580" h="306704">
                  <a:moveTo>
                    <a:pt x="34008" y="79577"/>
                  </a:moveTo>
                  <a:lnTo>
                    <a:pt x="22593" y="68092"/>
                  </a:lnTo>
                  <a:lnTo>
                    <a:pt x="11414" y="68092"/>
                  </a:lnTo>
                  <a:lnTo>
                    <a:pt x="0" y="79577"/>
                  </a:lnTo>
                  <a:lnTo>
                    <a:pt x="0" y="113565"/>
                  </a:lnTo>
                  <a:lnTo>
                    <a:pt x="234" y="113565"/>
                  </a:lnTo>
                </a:path>
                <a:path w="68580" h="306704">
                  <a:moveTo>
                    <a:pt x="0" y="102197"/>
                  </a:moveTo>
                  <a:lnTo>
                    <a:pt x="68028" y="102197"/>
                  </a:lnTo>
                  <a:lnTo>
                    <a:pt x="68263" y="102197"/>
                  </a:lnTo>
                </a:path>
                <a:path w="68580" h="306704">
                  <a:moveTo>
                    <a:pt x="68028" y="45473"/>
                  </a:moveTo>
                  <a:lnTo>
                    <a:pt x="45187" y="45473"/>
                  </a:lnTo>
                  <a:lnTo>
                    <a:pt x="0" y="22619"/>
                  </a:lnTo>
                  <a:lnTo>
                    <a:pt x="45187" y="0"/>
                  </a:lnTo>
                  <a:lnTo>
                    <a:pt x="68028" y="0"/>
                  </a:lnTo>
                  <a:lnTo>
                    <a:pt x="68263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74">
              <a:extLst>
                <a:ext uri="{FF2B5EF4-FFF2-40B4-BE49-F238E27FC236}">
                  <a16:creationId xmlns:a16="http://schemas.microsoft.com/office/drawing/2014/main" id="{95542241-096B-1A4A-C67A-B82BB6C8D712}"/>
                </a:ext>
              </a:extLst>
            </p:cNvPr>
            <p:cNvSpPr/>
            <p:nvPr/>
          </p:nvSpPr>
          <p:spPr>
            <a:xfrm>
              <a:off x="1960790" y="4605306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71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75">
              <a:extLst>
                <a:ext uri="{FF2B5EF4-FFF2-40B4-BE49-F238E27FC236}">
                  <a16:creationId xmlns:a16="http://schemas.microsoft.com/office/drawing/2014/main" id="{5ED1A33E-F862-6BE6-D53A-8AD668238AC8}"/>
                </a:ext>
              </a:extLst>
            </p:cNvPr>
            <p:cNvSpPr/>
            <p:nvPr/>
          </p:nvSpPr>
          <p:spPr>
            <a:xfrm>
              <a:off x="1916424" y="4378411"/>
              <a:ext cx="68580" cy="181610"/>
            </a:xfrm>
            <a:custGeom>
              <a:avLst/>
              <a:gdLst/>
              <a:ahLst/>
              <a:cxnLst/>
              <a:rect l="l" t="t" r="r" b="b"/>
              <a:pathLst>
                <a:path w="68580" h="181610">
                  <a:moveTo>
                    <a:pt x="68028" y="181540"/>
                  </a:moveTo>
                  <a:lnTo>
                    <a:pt x="0" y="181540"/>
                  </a:lnTo>
                  <a:lnTo>
                    <a:pt x="68028" y="136184"/>
                  </a:lnTo>
                  <a:lnTo>
                    <a:pt x="0" y="136184"/>
                  </a:lnTo>
                  <a:lnTo>
                    <a:pt x="234" y="136184"/>
                  </a:lnTo>
                </a:path>
                <a:path w="68580" h="181610">
                  <a:moveTo>
                    <a:pt x="68028" y="113565"/>
                  </a:moveTo>
                  <a:lnTo>
                    <a:pt x="68028" y="79460"/>
                  </a:lnTo>
                  <a:lnTo>
                    <a:pt x="56602" y="68092"/>
                  </a:lnTo>
                  <a:lnTo>
                    <a:pt x="11414" y="68092"/>
                  </a:lnTo>
                  <a:lnTo>
                    <a:pt x="0" y="79460"/>
                  </a:lnTo>
                  <a:lnTo>
                    <a:pt x="0" y="113565"/>
                  </a:lnTo>
                  <a:lnTo>
                    <a:pt x="234" y="113565"/>
                  </a:lnTo>
                </a:path>
                <a:path w="68580" h="181610">
                  <a:moveTo>
                    <a:pt x="0" y="102079"/>
                  </a:moveTo>
                  <a:lnTo>
                    <a:pt x="68028" y="102079"/>
                  </a:lnTo>
                  <a:lnTo>
                    <a:pt x="68263" y="102079"/>
                  </a:lnTo>
                </a:path>
                <a:path w="68580" h="181610">
                  <a:moveTo>
                    <a:pt x="68028" y="45473"/>
                  </a:moveTo>
                  <a:lnTo>
                    <a:pt x="0" y="45473"/>
                  </a:lnTo>
                  <a:lnTo>
                    <a:pt x="0" y="0"/>
                  </a:lnTo>
                  <a:lnTo>
                    <a:pt x="234" y="0"/>
                  </a:lnTo>
                </a:path>
                <a:path w="68580" h="181610">
                  <a:moveTo>
                    <a:pt x="34008" y="45473"/>
                  </a:moveTo>
                  <a:lnTo>
                    <a:pt x="34008" y="22853"/>
                  </a:lnTo>
                  <a:lnTo>
                    <a:pt x="34243" y="2285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76">
              <a:extLst>
                <a:ext uri="{FF2B5EF4-FFF2-40B4-BE49-F238E27FC236}">
                  <a16:creationId xmlns:a16="http://schemas.microsoft.com/office/drawing/2014/main" id="{D1AFAEE2-543F-4EC4-C258-13A6550BEDA1}"/>
                </a:ext>
              </a:extLst>
            </p:cNvPr>
            <p:cNvSpPr/>
            <p:nvPr/>
          </p:nvSpPr>
          <p:spPr>
            <a:xfrm>
              <a:off x="1983630" y="440114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71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77">
              <a:extLst>
                <a:ext uri="{FF2B5EF4-FFF2-40B4-BE49-F238E27FC236}">
                  <a16:creationId xmlns:a16="http://schemas.microsoft.com/office/drawing/2014/main" id="{512B3878-EB0C-BB0E-8DE6-13C98B18D08D}"/>
                </a:ext>
              </a:extLst>
            </p:cNvPr>
            <p:cNvSpPr/>
            <p:nvPr/>
          </p:nvSpPr>
          <p:spPr>
            <a:xfrm>
              <a:off x="1916424" y="4242460"/>
              <a:ext cx="68580" cy="113664"/>
            </a:xfrm>
            <a:custGeom>
              <a:avLst/>
              <a:gdLst/>
              <a:ahLst/>
              <a:cxnLst/>
              <a:rect l="l" t="t" r="r" b="b"/>
              <a:pathLst>
                <a:path w="68580" h="113664">
                  <a:moveTo>
                    <a:pt x="56602" y="113330"/>
                  </a:moveTo>
                  <a:lnTo>
                    <a:pt x="68028" y="101845"/>
                  </a:lnTo>
                  <a:lnTo>
                    <a:pt x="68028" y="79343"/>
                  </a:lnTo>
                  <a:lnTo>
                    <a:pt x="56602" y="67857"/>
                  </a:lnTo>
                  <a:lnTo>
                    <a:pt x="0" y="67857"/>
                  </a:lnTo>
                  <a:lnTo>
                    <a:pt x="234" y="67857"/>
                  </a:lnTo>
                </a:path>
                <a:path w="68580" h="113664">
                  <a:moveTo>
                    <a:pt x="68028" y="45238"/>
                  </a:moveTo>
                  <a:lnTo>
                    <a:pt x="45187" y="45238"/>
                  </a:lnTo>
                  <a:lnTo>
                    <a:pt x="0" y="22619"/>
                  </a:lnTo>
                  <a:lnTo>
                    <a:pt x="45187" y="0"/>
                  </a:lnTo>
                  <a:lnTo>
                    <a:pt x="68028" y="0"/>
                  </a:lnTo>
                  <a:lnTo>
                    <a:pt x="68263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78">
              <a:extLst>
                <a:ext uri="{FF2B5EF4-FFF2-40B4-BE49-F238E27FC236}">
                  <a16:creationId xmlns:a16="http://schemas.microsoft.com/office/drawing/2014/main" id="{385E6AF9-03A6-A487-2F35-85007D132E85}"/>
                </a:ext>
              </a:extLst>
            </p:cNvPr>
            <p:cNvSpPr/>
            <p:nvPr/>
          </p:nvSpPr>
          <p:spPr>
            <a:xfrm>
              <a:off x="1960790" y="426507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68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9">
              <a:extLst>
                <a:ext uri="{FF2B5EF4-FFF2-40B4-BE49-F238E27FC236}">
                  <a16:creationId xmlns:a16="http://schemas.microsoft.com/office/drawing/2014/main" id="{6967E9F9-1D02-6DD6-8AA8-7B4075BC3D87}"/>
                </a:ext>
              </a:extLst>
            </p:cNvPr>
            <p:cNvSpPr/>
            <p:nvPr/>
          </p:nvSpPr>
          <p:spPr>
            <a:xfrm>
              <a:off x="1916424" y="3697955"/>
              <a:ext cx="68580" cy="521970"/>
            </a:xfrm>
            <a:custGeom>
              <a:avLst/>
              <a:gdLst/>
              <a:ahLst/>
              <a:cxnLst/>
              <a:rect l="l" t="t" r="r" b="b"/>
              <a:pathLst>
                <a:path w="68580" h="521970">
                  <a:moveTo>
                    <a:pt x="56602" y="521650"/>
                  </a:moveTo>
                  <a:lnTo>
                    <a:pt x="68028" y="510516"/>
                  </a:lnTo>
                  <a:lnTo>
                    <a:pt x="68028" y="487662"/>
                  </a:lnTo>
                  <a:lnTo>
                    <a:pt x="56602" y="476411"/>
                  </a:lnTo>
                  <a:lnTo>
                    <a:pt x="11414" y="521650"/>
                  </a:lnTo>
                  <a:lnTo>
                    <a:pt x="0" y="510516"/>
                  </a:lnTo>
                  <a:lnTo>
                    <a:pt x="0" y="487662"/>
                  </a:lnTo>
                  <a:lnTo>
                    <a:pt x="11414" y="476411"/>
                  </a:lnTo>
                  <a:lnTo>
                    <a:pt x="11649" y="476411"/>
                  </a:lnTo>
                </a:path>
                <a:path w="68580" h="521970">
                  <a:moveTo>
                    <a:pt x="68028" y="385583"/>
                  </a:moveTo>
                  <a:lnTo>
                    <a:pt x="0" y="385583"/>
                  </a:lnTo>
                  <a:lnTo>
                    <a:pt x="0" y="351478"/>
                  </a:lnTo>
                  <a:lnTo>
                    <a:pt x="11414" y="340344"/>
                  </a:lnTo>
                  <a:lnTo>
                    <a:pt x="22593" y="340344"/>
                  </a:lnTo>
                  <a:lnTo>
                    <a:pt x="34008" y="351478"/>
                  </a:lnTo>
                  <a:lnTo>
                    <a:pt x="34008" y="385583"/>
                  </a:lnTo>
                  <a:lnTo>
                    <a:pt x="34243" y="385583"/>
                  </a:lnTo>
                </a:path>
                <a:path w="68580" h="521970">
                  <a:moveTo>
                    <a:pt x="68028" y="317490"/>
                  </a:moveTo>
                  <a:lnTo>
                    <a:pt x="0" y="317490"/>
                  </a:lnTo>
                  <a:lnTo>
                    <a:pt x="0" y="272252"/>
                  </a:lnTo>
                  <a:lnTo>
                    <a:pt x="68028" y="272252"/>
                  </a:lnTo>
                  <a:lnTo>
                    <a:pt x="68028" y="317490"/>
                  </a:lnTo>
                  <a:lnTo>
                    <a:pt x="68263" y="317490"/>
                  </a:lnTo>
                </a:path>
                <a:path w="68580" h="521970">
                  <a:moveTo>
                    <a:pt x="68028" y="249632"/>
                  </a:moveTo>
                  <a:lnTo>
                    <a:pt x="0" y="249632"/>
                  </a:lnTo>
                  <a:lnTo>
                    <a:pt x="0" y="215645"/>
                  </a:lnTo>
                  <a:lnTo>
                    <a:pt x="11414" y="204159"/>
                  </a:lnTo>
                  <a:lnTo>
                    <a:pt x="22593" y="204159"/>
                  </a:lnTo>
                  <a:lnTo>
                    <a:pt x="34008" y="215645"/>
                  </a:lnTo>
                  <a:lnTo>
                    <a:pt x="34008" y="249632"/>
                  </a:lnTo>
                  <a:lnTo>
                    <a:pt x="34243" y="249632"/>
                  </a:lnTo>
                </a:path>
                <a:path w="68580" h="521970">
                  <a:moveTo>
                    <a:pt x="34008" y="238147"/>
                  </a:moveTo>
                  <a:lnTo>
                    <a:pt x="68028" y="204159"/>
                  </a:lnTo>
                  <a:lnTo>
                    <a:pt x="68263" y="204159"/>
                  </a:lnTo>
                </a:path>
                <a:path w="68580" h="521970">
                  <a:moveTo>
                    <a:pt x="56602" y="67975"/>
                  </a:moveTo>
                  <a:lnTo>
                    <a:pt x="68028" y="79460"/>
                  </a:lnTo>
                  <a:lnTo>
                    <a:pt x="68028" y="102079"/>
                  </a:lnTo>
                  <a:lnTo>
                    <a:pt x="56602" y="113448"/>
                  </a:lnTo>
                  <a:lnTo>
                    <a:pt x="11414" y="113448"/>
                  </a:lnTo>
                  <a:lnTo>
                    <a:pt x="0" y="102079"/>
                  </a:lnTo>
                  <a:lnTo>
                    <a:pt x="0" y="79460"/>
                  </a:lnTo>
                  <a:lnTo>
                    <a:pt x="11414" y="67975"/>
                  </a:lnTo>
                  <a:lnTo>
                    <a:pt x="11649" y="67975"/>
                  </a:lnTo>
                </a:path>
                <a:path w="68580" h="521970">
                  <a:moveTo>
                    <a:pt x="68028" y="45355"/>
                  </a:moveTo>
                  <a:lnTo>
                    <a:pt x="45187" y="45355"/>
                  </a:lnTo>
                  <a:lnTo>
                    <a:pt x="0" y="22502"/>
                  </a:lnTo>
                  <a:lnTo>
                    <a:pt x="45187" y="0"/>
                  </a:lnTo>
                  <a:lnTo>
                    <a:pt x="68028" y="0"/>
                  </a:lnTo>
                  <a:lnTo>
                    <a:pt x="68263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0">
              <a:extLst>
                <a:ext uri="{FF2B5EF4-FFF2-40B4-BE49-F238E27FC236}">
                  <a16:creationId xmlns:a16="http://schemas.microsoft.com/office/drawing/2014/main" id="{77FC0A79-9C7D-223C-6D0D-3072688353D9}"/>
                </a:ext>
              </a:extLst>
            </p:cNvPr>
            <p:cNvSpPr/>
            <p:nvPr/>
          </p:nvSpPr>
          <p:spPr>
            <a:xfrm>
              <a:off x="1960790" y="372063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878" y="0"/>
                  </a:lnTo>
                </a:path>
              </a:pathLst>
            </a:custGeom>
            <a:ln w="469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81">
              <a:extLst>
                <a:ext uri="{FF2B5EF4-FFF2-40B4-BE49-F238E27FC236}">
                  <a16:creationId xmlns:a16="http://schemas.microsoft.com/office/drawing/2014/main" id="{339476BC-7C7B-8C25-EC0B-E941059474C3}"/>
                </a:ext>
              </a:extLst>
            </p:cNvPr>
            <p:cNvSpPr/>
            <p:nvPr/>
          </p:nvSpPr>
          <p:spPr>
            <a:xfrm>
              <a:off x="1916424" y="3493678"/>
              <a:ext cx="68580" cy="182245"/>
            </a:xfrm>
            <a:custGeom>
              <a:avLst/>
              <a:gdLst/>
              <a:ahLst/>
              <a:cxnLst/>
              <a:rect l="l" t="t" r="r" b="b"/>
              <a:pathLst>
                <a:path w="68580" h="182245">
                  <a:moveTo>
                    <a:pt x="68028" y="181657"/>
                  </a:moveTo>
                  <a:lnTo>
                    <a:pt x="0" y="181657"/>
                  </a:lnTo>
                  <a:lnTo>
                    <a:pt x="0" y="147552"/>
                  </a:lnTo>
                  <a:lnTo>
                    <a:pt x="11414" y="136184"/>
                  </a:lnTo>
                  <a:lnTo>
                    <a:pt x="22593" y="136184"/>
                  </a:lnTo>
                  <a:lnTo>
                    <a:pt x="34008" y="147552"/>
                  </a:lnTo>
                  <a:lnTo>
                    <a:pt x="34008" y="181657"/>
                  </a:lnTo>
                  <a:lnTo>
                    <a:pt x="34243" y="181657"/>
                  </a:lnTo>
                </a:path>
                <a:path w="68580" h="182245">
                  <a:moveTo>
                    <a:pt x="34008" y="170172"/>
                  </a:moveTo>
                  <a:lnTo>
                    <a:pt x="68028" y="136184"/>
                  </a:lnTo>
                  <a:lnTo>
                    <a:pt x="68263" y="136184"/>
                  </a:lnTo>
                </a:path>
                <a:path w="68580" h="182245">
                  <a:moveTo>
                    <a:pt x="68028" y="113565"/>
                  </a:moveTo>
                  <a:lnTo>
                    <a:pt x="0" y="113565"/>
                  </a:lnTo>
                  <a:lnTo>
                    <a:pt x="0" y="79460"/>
                  </a:lnTo>
                  <a:lnTo>
                    <a:pt x="11414" y="68092"/>
                  </a:lnTo>
                  <a:lnTo>
                    <a:pt x="22593" y="68092"/>
                  </a:lnTo>
                  <a:lnTo>
                    <a:pt x="34008" y="79460"/>
                  </a:lnTo>
                  <a:lnTo>
                    <a:pt x="34008" y="113565"/>
                  </a:lnTo>
                  <a:lnTo>
                    <a:pt x="34243" y="113565"/>
                  </a:lnTo>
                </a:path>
                <a:path w="68580" h="182245">
                  <a:moveTo>
                    <a:pt x="34008" y="102079"/>
                  </a:moveTo>
                  <a:lnTo>
                    <a:pt x="68028" y="68092"/>
                  </a:lnTo>
                  <a:lnTo>
                    <a:pt x="68263" y="68092"/>
                  </a:lnTo>
                </a:path>
                <a:path w="68580" h="182245">
                  <a:moveTo>
                    <a:pt x="68028" y="45473"/>
                  </a:moveTo>
                  <a:lnTo>
                    <a:pt x="0" y="45473"/>
                  </a:lnTo>
                  <a:lnTo>
                    <a:pt x="0" y="0"/>
                  </a:lnTo>
                  <a:lnTo>
                    <a:pt x="68028" y="0"/>
                  </a:lnTo>
                  <a:lnTo>
                    <a:pt x="68028" y="45473"/>
                  </a:lnTo>
                  <a:lnTo>
                    <a:pt x="68263" y="4547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82">
              <a:extLst>
                <a:ext uri="{FF2B5EF4-FFF2-40B4-BE49-F238E27FC236}">
                  <a16:creationId xmlns:a16="http://schemas.microsoft.com/office/drawing/2014/main" id="{652C0AF7-CDAA-9566-153E-548D215DDAD3}"/>
                </a:ext>
              </a:extLst>
            </p:cNvPr>
            <p:cNvSpPr/>
            <p:nvPr/>
          </p:nvSpPr>
          <p:spPr>
            <a:xfrm>
              <a:off x="6132487" y="4674920"/>
              <a:ext cx="0" cy="1363345"/>
            </a:xfrm>
            <a:custGeom>
              <a:avLst/>
              <a:gdLst/>
              <a:ahLst/>
              <a:cxnLst/>
              <a:rect l="l" t="t" r="r" b="b"/>
              <a:pathLst>
                <a:path h="1363345">
                  <a:moveTo>
                    <a:pt x="0" y="0"/>
                  </a:moveTo>
                  <a:lnTo>
                    <a:pt x="0" y="13628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83">
              <a:extLst>
                <a:ext uri="{FF2B5EF4-FFF2-40B4-BE49-F238E27FC236}">
                  <a16:creationId xmlns:a16="http://schemas.microsoft.com/office/drawing/2014/main" id="{A17EBE55-63E3-6520-889B-1F473350BE7B}"/>
                </a:ext>
              </a:extLst>
            </p:cNvPr>
            <p:cNvSpPr/>
            <p:nvPr/>
          </p:nvSpPr>
          <p:spPr>
            <a:xfrm>
              <a:off x="894829" y="2136029"/>
              <a:ext cx="7629525" cy="4610100"/>
            </a:xfrm>
            <a:custGeom>
              <a:avLst/>
              <a:gdLst/>
              <a:ahLst/>
              <a:cxnLst/>
              <a:rect l="l" t="t" r="r" b="b"/>
              <a:pathLst>
                <a:path w="7629525" h="4610100">
                  <a:moveTo>
                    <a:pt x="0" y="0"/>
                  </a:moveTo>
                  <a:lnTo>
                    <a:pt x="7629525" y="0"/>
                  </a:lnTo>
                  <a:lnTo>
                    <a:pt x="7629525" y="4610100"/>
                  </a:lnTo>
                  <a:lnTo>
                    <a:pt x="0" y="4610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456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25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54960" y="755130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539311" y="2156930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object 3">
            <a:extLst>
              <a:ext uri="{FF2B5EF4-FFF2-40B4-BE49-F238E27FC236}">
                <a16:creationId xmlns:a16="http://schemas.microsoft.com/office/drawing/2014/main" id="{AF76AF40-5D2A-D8D0-D8F0-CE0156A93CF0}"/>
              </a:ext>
            </a:extLst>
          </p:cNvPr>
          <p:cNvSpPr txBox="1"/>
          <p:nvPr/>
        </p:nvSpPr>
        <p:spPr>
          <a:xfrm>
            <a:off x="38601" y="3226918"/>
            <a:ext cx="5676400" cy="12380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buClr>
                <a:srgbClr val="DD8046"/>
              </a:buClr>
              <a:buSzPct val="60000"/>
              <a:tabLst>
                <a:tab pos="332105" algn="l"/>
                <a:tab pos="332740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Cálculo</a:t>
            </a:r>
            <a:r>
              <a:rPr lang="es-ES_tradnl"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_tradnl"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peso</a:t>
            </a:r>
            <a:r>
              <a:rPr lang="es-ES_tradnl"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teórico: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2145" marR="5080" indent="-274320">
              <a:lnSpc>
                <a:spcPct val="79300"/>
              </a:lnSpc>
              <a:spcBef>
                <a:spcPts val="690"/>
              </a:spcBef>
            </a:pPr>
            <a:r>
              <a:rPr lang="es-ES_tradnl" sz="1600" spc="5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1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Posición </a:t>
            </a:r>
            <a:r>
              <a:rPr lang="es-ES_tradnl" sz="1600" spc="-5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_tradnl" sz="1600" spc="-1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recogida: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la trabajadora </a:t>
            </a:r>
            <a:r>
              <a:rPr lang="es-ES_tradnl" sz="160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toma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carga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altura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_tradnl"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cintura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desde una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cinta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transportadora.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2145" marR="84455" indent="-274320">
              <a:lnSpc>
                <a:spcPct val="81000"/>
              </a:lnSpc>
              <a:spcBef>
                <a:spcPts val="550"/>
              </a:spcBef>
            </a:pPr>
            <a:r>
              <a:rPr lang="es-ES_tradnl" sz="1600" spc="-1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Posición </a:t>
            </a:r>
            <a:r>
              <a:rPr lang="es-ES_tradnl" sz="1600" spc="-5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_tradnl" sz="1600" spc="-1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dejada: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la trabajadora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sitúa</a:t>
            </a:r>
            <a:r>
              <a:rPr lang="es-ES_tradnl"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s-ES_tradnl"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cargas</a:t>
            </a:r>
            <a:r>
              <a:rPr lang="es-ES_tradnl"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_tradnl"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_tradnl"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diferentes </a:t>
            </a:r>
            <a:r>
              <a:rPr lang="es-ES_tradnl" sz="1600" spc="-5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spc="-5" dirty="0">
                <a:latin typeface="Arial" panose="020B0604020202020204" pitchFamily="34" charset="0"/>
                <a:cs typeface="Arial" panose="020B0604020202020204" pitchFamily="34" charset="0"/>
              </a:rPr>
              <a:t>compartimentos</a:t>
            </a:r>
            <a:r>
              <a:rPr lang="es-ES_tradnl" sz="16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ES_tradnl"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carro.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08F87D0-290E-0C49-DE44-9A4686579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79" y="2973579"/>
            <a:ext cx="1206947" cy="206826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C3DE174-7C29-D601-9DFF-A574B6D65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185" y="2997694"/>
            <a:ext cx="1279273" cy="2032389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FA00E87B-5E67-F181-3EA5-A1BFD9504316}"/>
              </a:ext>
            </a:extLst>
          </p:cNvPr>
          <p:cNvSpPr/>
          <p:nvPr/>
        </p:nvSpPr>
        <p:spPr>
          <a:xfrm>
            <a:off x="7774687" y="3022037"/>
            <a:ext cx="366745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EE34E2E-6A1B-2B28-A3EE-7C725DF5D8F2}"/>
              </a:ext>
            </a:extLst>
          </p:cNvPr>
          <p:cNvSpPr/>
          <p:nvPr/>
        </p:nvSpPr>
        <p:spPr>
          <a:xfrm>
            <a:off x="7408438" y="3754027"/>
            <a:ext cx="366249" cy="2557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D40DD4BF-8B70-A553-529B-651C62CA4EA8}"/>
              </a:ext>
            </a:extLst>
          </p:cNvPr>
          <p:cNvSpPr txBox="1"/>
          <p:nvPr/>
        </p:nvSpPr>
        <p:spPr>
          <a:xfrm>
            <a:off x="129492" y="4705092"/>
            <a:ext cx="5585509" cy="327654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000" spc="-10" dirty="0"/>
              <a:t>Peso</a:t>
            </a:r>
            <a:r>
              <a:rPr sz="2000" spc="-35" dirty="0"/>
              <a:t> </a:t>
            </a:r>
            <a:r>
              <a:rPr lang="es-ES" sz="2000" spc="-5" dirty="0"/>
              <a:t>Teórico</a:t>
            </a:r>
            <a:r>
              <a:rPr sz="2000" spc="-15" dirty="0"/>
              <a:t> </a:t>
            </a:r>
            <a:r>
              <a:rPr sz="2000" dirty="0"/>
              <a:t>=</a:t>
            </a:r>
            <a:r>
              <a:rPr sz="2000" spc="-35" dirty="0"/>
              <a:t> </a:t>
            </a:r>
            <a:r>
              <a:rPr lang="es-ES" sz="2000" spc="-5" dirty="0"/>
              <a:t>4,2</a:t>
            </a:r>
            <a:r>
              <a:rPr sz="2000" spc="-30" dirty="0"/>
              <a:t> </a:t>
            </a:r>
            <a:r>
              <a:rPr sz="2000" spc="-5" dirty="0"/>
              <a:t>Kg.</a:t>
            </a:r>
            <a:r>
              <a:rPr lang="es-ES" sz="2000" spc="-5" dirty="0"/>
              <a:t> </a:t>
            </a:r>
            <a:r>
              <a:rPr lang="es-ES" sz="2000" spc="-5" dirty="0">
                <a:solidFill>
                  <a:srgbClr val="C00000"/>
                </a:solidFill>
              </a:rPr>
              <a:t>(</a:t>
            </a:r>
            <a:r>
              <a:rPr lang="es-ES" sz="2000" b="1" spc="-5" dirty="0">
                <a:solidFill>
                  <a:srgbClr val="C00000"/>
                </a:solidFill>
              </a:rPr>
              <a:t>el más desfavorable)</a:t>
            </a:r>
            <a:endParaRPr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4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26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8750848F-560C-1FA0-349A-D5853F29C358}"/>
              </a:ext>
            </a:extLst>
          </p:cNvPr>
          <p:cNvSpPr txBox="1"/>
          <p:nvPr/>
        </p:nvSpPr>
        <p:spPr>
          <a:xfrm>
            <a:off x="129492" y="721761"/>
            <a:ext cx="2472279" cy="6283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lang="es-ES_tradnl" sz="2000" spc="-5" dirty="0">
                <a:latin typeface="Arial"/>
                <a:cs typeface="Arial"/>
              </a:rPr>
              <a:t>Desplazamiento</a:t>
            </a:r>
            <a:r>
              <a:rPr lang="es-ES_tradnl" sz="2000" spc="-75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Vertical:</a:t>
            </a:r>
            <a:endParaRPr lang="es-ES_tradnl" sz="2000" dirty="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B8F7C87-5C2A-B806-D05D-41BBC9EE6195}"/>
              </a:ext>
            </a:extLst>
          </p:cNvPr>
          <p:cNvSpPr txBox="1"/>
          <p:nvPr/>
        </p:nvSpPr>
        <p:spPr>
          <a:xfrm>
            <a:off x="2906742" y="829798"/>
            <a:ext cx="5894070" cy="12695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</a:pPr>
            <a:r>
              <a:rPr lang="es-ES_tradnl" sz="2000" dirty="0">
                <a:latin typeface="Arial"/>
                <a:cs typeface="Arial"/>
              </a:rPr>
              <a:t>Posición</a:t>
            </a:r>
            <a:r>
              <a:rPr lang="es-ES_tradnl" sz="2000" spc="-4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de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recogida:</a:t>
            </a:r>
            <a:r>
              <a:rPr lang="es-ES_tradnl" sz="2000" spc="-7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H</a:t>
            </a:r>
            <a:r>
              <a:rPr lang="es-ES_tradnl" sz="2000" spc="-2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=</a:t>
            </a:r>
            <a:r>
              <a:rPr lang="es-ES_tradnl" sz="2000" spc="-4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800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spc="-10" dirty="0" err="1">
                <a:latin typeface="Arial"/>
                <a:cs typeface="Arial"/>
              </a:rPr>
              <a:t>mm.</a:t>
            </a:r>
            <a:endParaRPr lang="es-ES_tradnl" sz="20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95"/>
              </a:spcBef>
            </a:pPr>
            <a:r>
              <a:rPr lang="es-ES_tradnl" sz="2000" dirty="0">
                <a:latin typeface="Arial"/>
                <a:cs typeface="Arial"/>
              </a:rPr>
              <a:t>Posición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de</a:t>
            </a:r>
            <a:r>
              <a:rPr lang="es-ES_tradnl" sz="2000" spc="-3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dejada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(parte</a:t>
            </a:r>
            <a:r>
              <a:rPr lang="es-ES_tradnl" sz="2000" spc="-60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inferior):</a:t>
            </a:r>
            <a:r>
              <a:rPr lang="es-ES_tradnl" sz="2000" spc="-4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H</a:t>
            </a:r>
            <a:r>
              <a:rPr lang="es-ES_tradnl" sz="2000" spc="-2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=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170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mm</a:t>
            </a:r>
            <a:endParaRPr lang="es-ES_tradnl" sz="20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20"/>
              </a:spcBef>
            </a:pPr>
            <a:r>
              <a:rPr lang="es-ES_tradnl" sz="2000" dirty="0">
                <a:latin typeface="Arial"/>
                <a:cs typeface="Arial"/>
              </a:rPr>
              <a:t>Posición</a:t>
            </a:r>
            <a:r>
              <a:rPr lang="es-ES_tradnl" sz="2000" spc="-2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de</a:t>
            </a:r>
            <a:r>
              <a:rPr lang="es-ES_tradnl" sz="2000" spc="-3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dejada</a:t>
            </a:r>
            <a:r>
              <a:rPr lang="es-ES_tradnl" sz="2000" spc="-30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(parte</a:t>
            </a:r>
            <a:r>
              <a:rPr lang="es-ES_tradnl" sz="2000" spc="-55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superior):</a:t>
            </a:r>
            <a:r>
              <a:rPr lang="es-ES_tradnl" sz="2000" spc="-8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H</a:t>
            </a:r>
            <a:r>
              <a:rPr lang="es-ES_tradnl" sz="2000" spc="-10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=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2000</a:t>
            </a:r>
            <a:r>
              <a:rPr lang="es-ES_tradnl" sz="2000" spc="-35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mm</a:t>
            </a:r>
            <a:endParaRPr lang="es-ES_tradnl" sz="2400" dirty="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</a:pPr>
            <a:r>
              <a:rPr lang="es-ES_tradnl" sz="2000" dirty="0">
                <a:latin typeface="Arial"/>
                <a:cs typeface="Arial"/>
              </a:rPr>
              <a:t>Desplazamiento</a:t>
            </a:r>
            <a:r>
              <a:rPr lang="es-ES_tradnl" sz="2000" spc="-40" dirty="0">
                <a:latin typeface="Arial"/>
                <a:cs typeface="Arial"/>
              </a:rPr>
              <a:t> </a:t>
            </a:r>
            <a:r>
              <a:rPr lang="es-ES_tradnl" sz="2000" spc="-5" dirty="0">
                <a:latin typeface="Arial"/>
                <a:cs typeface="Arial"/>
              </a:rPr>
              <a:t>vertical</a:t>
            </a:r>
            <a:r>
              <a:rPr lang="es-ES_tradnl" sz="2000" spc="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=120</a:t>
            </a:r>
            <a:r>
              <a:rPr lang="es-ES_tradnl" sz="2000" spc="-125" dirty="0">
                <a:latin typeface="Arial"/>
                <a:cs typeface="Arial"/>
              </a:rPr>
              <a:t> </a:t>
            </a:r>
            <a:r>
              <a:rPr lang="es-ES_tradnl" sz="2000" dirty="0">
                <a:latin typeface="Arial"/>
                <a:cs typeface="Arial"/>
              </a:rPr>
              <a:t>cm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8191A04-6FA5-2753-48AC-E8E25ED1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97021"/>
              </p:ext>
            </p:extLst>
          </p:nvPr>
        </p:nvGraphicFramePr>
        <p:xfrm>
          <a:off x="2063150" y="2533548"/>
          <a:ext cx="5017700" cy="1668780"/>
        </p:xfrm>
        <a:graphic>
          <a:graphicData uri="http://schemas.openxmlformats.org/drawingml/2006/table">
            <a:tbl>
              <a:tblPr firstRow="1" firstCol="1" bandRow="1"/>
              <a:tblGrid>
                <a:gridCol w="2508850">
                  <a:extLst>
                    <a:ext uri="{9D8B030D-6E8A-4147-A177-3AD203B41FA5}">
                      <a16:colId xmlns:a16="http://schemas.microsoft.com/office/drawing/2014/main" val="572738624"/>
                    </a:ext>
                  </a:extLst>
                </a:gridCol>
                <a:gridCol w="2508850">
                  <a:extLst>
                    <a:ext uri="{9D8B030D-6E8A-4147-A177-3AD203B41FA5}">
                      <a16:colId xmlns:a16="http://schemas.microsoft.com/office/drawing/2014/main" val="853468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Desplazamiento vertical de la carga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de corrección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2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25 cm.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68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50 cm.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0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100 cm.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3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175 cm.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97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175 cm.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31429"/>
                  </a:ext>
                </a:extLst>
              </a:tr>
            </a:tbl>
          </a:graphicData>
        </a:graphic>
      </p:graphicFrame>
      <p:sp>
        <p:nvSpPr>
          <p:cNvPr id="18" name="Elipse 17">
            <a:extLst>
              <a:ext uri="{FF2B5EF4-FFF2-40B4-BE49-F238E27FC236}">
                <a16:creationId xmlns:a16="http://schemas.microsoft.com/office/drawing/2014/main" id="{B9BD46D2-290A-E789-A163-EA76E5C11421}"/>
              </a:ext>
            </a:extLst>
          </p:cNvPr>
          <p:cNvSpPr/>
          <p:nvPr/>
        </p:nvSpPr>
        <p:spPr>
          <a:xfrm>
            <a:off x="5544043" y="3632225"/>
            <a:ext cx="619467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8898EEE-DBF2-2545-1212-4F899D95BF00}"/>
              </a:ext>
            </a:extLst>
          </p:cNvPr>
          <p:cNvCxnSpPr>
            <a:cxnSpLocks/>
          </p:cNvCxnSpPr>
          <p:nvPr/>
        </p:nvCxnSpPr>
        <p:spPr>
          <a:xfrm flipH="1">
            <a:off x="3706368" y="1962912"/>
            <a:ext cx="2243328" cy="1804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27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0D3DDE87-F86A-91C5-BE44-2DBF0C205845}"/>
              </a:ext>
            </a:extLst>
          </p:cNvPr>
          <p:cNvSpPr txBox="1"/>
          <p:nvPr/>
        </p:nvSpPr>
        <p:spPr>
          <a:xfrm>
            <a:off x="211021" y="845874"/>
            <a:ext cx="2764155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Giro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tronco: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3BBB4BA-3DD8-C7C6-17C0-A17B29934202}"/>
              </a:ext>
            </a:extLst>
          </p:cNvPr>
          <p:cNvSpPr txBox="1"/>
          <p:nvPr/>
        </p:nvSpPr>
        <p:spPr>
          <a:xfrm>
            <a:off x="1215734" y="1395323"/>
            <a:ext cx="3521075" cy="29815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243840">
              <a:lnSpc>
                <a:spcPts val="2090"/>
              </a:lnSpc>
              <a:spcBef>
                <a:spcPts val="225"/>
              </a:spcBef>
              <a:tabLst>
                <a:tab pos="2078355" algn="l"/>
              </a:tabLst>
            </a:pPr>
            <a:r>
              <a:rPr sz="1800" spc="-10" dirty="0">
                <a:latin typeface="Arial"/>
                <a:cs typeface="Arial"/>
              </a:rPr>
              <a:t>Giro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tronco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	</a:t>
            </a:r>
            <a:r>
              <a:rPr sz="1800" spc="-10" dirty="0">
                <a:latin typeface="Arial"/>
                <a:cs typeface="Arial"/>
              </a:rPr>
              <a:t>0º </a:t>
            </a:r>
            <a:r>
              <a:rPr sz="1800" spc="-5" dirty="0">
                <a:latin typeface="Arial"/>
                <a:cs typeface="Arial"/>
              </a:rPr>
              <a:t>(Sin </a:t>
            </a:r>
            <a:r>
              <a:rPr sz="1800" spc="-10" dirty="0">
                <a:latin typeface="Arial"/>
                <a:cs typeface="Arial"/>
              </a:rPr>
              <a:t>giro) </a:t>
            </a:r>
            <a:r>
              <a:rPr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3" name="object 32">
            <a:extLst>
              <a:ext uri="{FF2B5EF4-FFF2-40B4-BE49-F238E27FC236}">
                <a16:creationId xmlns:a16="http://schemas.microsoft.com/office/drawing/2014/main" id="{9EFBAE53-FE11-9291-5953-2525F5B45963}"/>
              </a:ext>
            </a:extLst>
          </p:cNvPr>
          <p:cNvGrpSpPr/>
          <p:nvPr/>
        </p:nvGrpSpPr>
        <p:grpSpPr>
          <a:xfrm>
            <a:off x="1614451" y="2363677"/>
            <a:ext cx="2107565" cy="2470893"/>
            <a:chOff x="6290627" y="4014126"/>
            <a:chExt cx="2107565" cy="2752725"/>
          </a:xfrm>
        </p:grpSpPr>
        <p:pic>
          <p:nvPicPr>
            <p:cNvPr id="24" name="object 33">
              <a:extLst>
                <a:ext uri="{FF2B5EF4-FFF2-40B4-BE49-F238E27FC236}">
                  <a16:creationId xmlns:a16="http://schemas.microsoft.com/office/drawing/2014/main" id="{6FB6B991-4150-9830-E815-1E5CAAA33AE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6" y="4023714"/>
              <a:ext cx="2088261" cy="887500"/>
            </a:xfrm>
            <a:prstGeom prst="rect">
              <a:avLst/>
            </a:prstGeom>
          </p:spPr>
        </p:pic>
        <p:sp>
          <p:nvSpPr>
            <p:cNvPr id="25" name="object 34">
              <a:extLst>
                <a:ext uri="{FF2B5EF4-FFF2-40B4-BE49-F238E27FC236}">
                  <a16:creationId xmlns:a16="http://schemas.microsoft.com/office/drawing/2014/main" id="{B23062B3-57E8-35FC-B80B-C87A4B210CE3}"/>
                </a:ext>
              </a:extLst>
            </p:cNvPr>
            <p:cNvSpPr/>
            <p:nvPr/>
          </p:nvSpPr>
          <p:spPr>
            <a:xfrm>
              <a:off x="6295390" y="4018888"/>
              <a:ext cx="2098040" cy="897255"/>
            </a:xfrm>
            <a:custGeom>
              <a:avLst/>
              <a:gdLst/>
              <a:ahLst/>
              <a:cxnLst/>
              <a:rect l="l" t="t" r="r" b="b"/>
              <a:pathLst>
                <a:path w="2098040" h="897254">
                  <a:moveTo>
                    <a:pt x="0" y="0"/>
                  </a:moveTo>
                  <a:lnTo>
                    <a:pt x="2097786" y="0"/>
                  </a:lnTo>
                  <a:lnTo>
                    <a:pt x="2097786" y="897027"/>
                  </a:lnTo>
                  <a:lnTo>
                    <a:pt x="0" y="8970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35">
              <a:extLst>
                <a:ext uri="{FF2B5EF4-FFF2-40B4-BE49-F238E27FC236}">
                  <a16:creationId xmlns:a16="http://schemas.microsoft.com/office/drawing/2014/main" id="{E99DCD46-B839-3B08-4D2A-B047025540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6" y="4941162"/>
              <a:ext cx="2088261" cy="1044116"/>
            </a:xfrm>
            <a:prstGeom prst="rect">
              <a:avLst/>
            </a:prstGeom>
          </p:spPr>
        </p:pic>
        <p:sp>
          <p:nvSpPr>
            <p:cNvPr id="27" name="object 36">
              <a:extLst>
                <a:ext uri="{FF2B5EF4-FFF2-40B4-BE49-F238E27FC236}">
                  <a16:creationId xmlns:a16="http://schemas.microsoft.com/office/drawing/2014/main" id="{58FAB3F8-FEB9-0BAE-8126-1CFE7B4014DE}"/>
                </a:ext>
              </a:extLst>
            </p:cNvPr>
            <p:cNvSpPr/>
            <p:nvPr/>
          </p:nvSpPr>
          <p:spPr>
            <a:xfrm>
              <a:off x="6295390" y="4936401"/>
              <a:ext cx="2098040" cy="1054100"/>
            </a:xfrm>
            <a:custGeom>
              <a:avLst/>
              <a:gdLst/>
              <a:ahLst/>
              <a:cxnLst/>
              <a:rect l="l" t="t" r="r" b="b"/>
              <a:pathLst>
                <a:path w="2098040" h="1054100">
                  <a:moveTo>
                    <a:pt x="0" y="0"/>
                  </a:moveTo>
                  <a:lnTo>
                    <a:pt x="2097786" y="0"/>
                  </a:lnTo>
                  <a:lnTo>
                    <a:pt x="2097786" y="1053642"/>
                  </a:lnTo>
                  <a:lnTo>
                    <a:pt x="0" y="10536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37">
              <a:extLst>
                <a:ext uri="{FF2B5EF4-FFF2-40B4-BE49-F238E27FC236}">
                  <a16:creationId xmlns:a16="http://schemas.microsoft.com/office/drawing/2014/main" id="{F1647232-6298-2EB4-0638-D52EC1D12A5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0216" y="5805257"/>
              <a:ext cx="2082544" cy="951876"/>
            </a:xfrm>
            <a:prstGeom prst="rect">
              <a:avLst/>
            </a:prstGeom>
          </p:spPr>
        </p:pic>
        <p:sp>
          <p:nvSpPr>
            <p:cNvPr id="29" name="object 38">
              <a:extLst>
                <a:ext uri="{FF2B5EF4-FFF2-40B4-BE49-F238E27FC236}">
                  <a16:creationId xmlns:a16="http://schemas.microsoft.com/office/drawing/2014/main" id="{7B9A5388-4883-BAE4-92E4-EA0E8A488BF1}"/>
                </a:ext>
              </a:extLst>
            </p:cNvPr>
            <p:cNvSpPr/>
            <p:nvPr/>
          </p:nvSpPr>
          <p:spPr>
            <a:xfrm>
              <a:off x="6295390" y="5800495"/>
              <a:ext cx="2092325" cy="962025"/>
            </a:xfrm>
            <a:custGeom>
              <a:avLst/>
              <a:gdLst/>
              <a:ahLst/>
              <a:cxnLst/>
              <a:rect l="l" t="t" r="r" b="b"/>
              <a:pathLst>
                <a:path w="2092325" h="962025">
                  <a:moveTo>
                    <a:pt x="0" y="0"/>
                  </a:moveTo>
                  <a:lnTo>
                    <a:pt x="2092070" y="0"/>
                  </a:lnTo>
                  <a:lnTo>
                    <a:pt x="2092070" y="961402"/>
                  </a:lnTo>
                  <a:lnTo>
                    <a:pt x="0" y="9614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9">
            <a:extLst>
              <a:ext uri="{FF2B5EF4-FFF2-40B4-BE49-F238E27FC236}">
                <a16:creationId xmlns:a16="http://schemas.microsoft.com/office/drawing/2014/main" id="{10BADB84-7AF7-56C3-CE83-AD0FC31068DB}"/>
              </a:ext>
            </a:extLst>
          </p:cNvPr>
          <p:cNvSpPr txBox="1"/>
          <p:nvPr/>
        </p:nvSpPr>
        <p:spPr>
          <a:xfrm>
            <a:off x="4321582" y="2700337"/>
            <a:ext cx="3675379" cy="296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67030" marR="5080" indent="-35433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El </a:t>
            </a:r>
            <a:r>
              <a:rPr sz="1800" spc="-10" dirty="0">
                <a:latin typeface="Arial"/>
                <a:cs typeface="Arial"/>
              </a:rPr>
              <a:t>agarre </a:t>
            </a:r>
            <a:r>
              <a:rPr sz="1800" spc="-5" dirty="0">
                <a:latin typeface="Arial"/>
                <a:cs typeface="Arial"/>
              </a:rPr>
              <a:t>de las </a:t>
            </a:r>
            <a:r>
              <a:rPr sz="1800" spc="-10" dirty="0">
                <a:latin typeface="Arial"/>
                <a:cs typeface="Arial"/>
              </a:rPr>
              <a:t>bandejas </a:t>
            </a:r>
            <a:r>
              <a:rPr sz="1800" spc="-5" dirty="0">
                <a:latin typeface="Arial"/>
                <a:cs typeface="Arial"/>
              </a:rPr>
              <a:t>es </a:t>
            </a:r>
            <a:r>
              <a:rPr sz="1800" spc="-10" dirty="0">
                <a:latin typeface="Arial"/>
                <a:cs typeface="Arial"/>
              </a:rPr>
              <a:t>regular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5F66099-7A55-9036-1E0D-5DE30CD1466D}"/>
              </a:ext>
            </a:extLst>
          </p:cNvPr>
          <p:cNvSpPr txBox="1"/>
          <p:nvPr/>
        </p:nvSpPr>
        <p:spPr>
          <a:xfrm>
            <a:off x="279031" y="2155033"/>
            <a:ext cx="949299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sz="1800" b="1" dirty="0"/>
              <a:t>A</a:t>
            </a:r>
            <a:r>
              <a:rPr lang="es-ES_tradnl" sz="2000" dirty="0"/>
              <a:t>garre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0FD49E-4DC8-0674-ABC5-1492B827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19080"/>
              </p:ext>
            </p:extLst>
          </p:nvPr>
        </p:nvGraphicFramePr>
        <p:xfrm>
          <a:off x="4812064" y="817495"/>
          <a:ext cx="3891426" cy="1390650"/>
        </p:xfrm>
        <a:graphic>
          <a:graphicData uri="http://schemas.openxmlformats.org/drawingml/2006/table">
            <a:tbl>
              <a:tblPr firstRow="1" firstCol="1" bandRow="1"/>
              <a:tblGrid>
                <a:gridCol w="1945713">
                  <a:extLst>
                    <a:ext uri="{9D8B030D-6E8A-4147-A177-3AD203B41FA5}">
                      <a16:colId xmlns:a16="http://schemas.microsoft.com/office/drawing/2014/main" val="3400074050"/>
                    </a:ext>
                  </a:extLst>
                </a:gridCol>
                <a:gridCol w="1945713">
                  <a:extLst>
                    <a:ext uri="{9D8B030D-6E8A-4147-A177-3AD203B41FA5}">
                      <a16:colId xmlns:a16="http://schemas.microsoft.com/office/drawing/2014/main" val="2320899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Giro del Tronco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de corrección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3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 giro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4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Poco girado (hasta 30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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8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Girado (hasta 60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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Muy girado (90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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889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D6BC5F93-0BC9-34C6-981D-39C35D09F5D6}"/>
              </a:ext>
            </a:extLst>
          </p:cNvPr>
          <p:cNvSpPr/>
          <p:nvPr/>
        </p:nvSpPr>
        <p:spPr>
          <a:xfrm>
            <a:off x="7430460" y="1077052"/>
            <a:ext cx="619467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2FADFE-B533-C9D3-E48B-79045807B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0974"/>
              </p:ext>
            </p:extLst>
          </p:nvPr>
        </p:nvGraphicFramePr>
        <p:xfrm>
          <a:off x="4736809" y="3149286"/>
          <a:ext cx="3409432" cy="1234440"/>
        </p:xfrm>
        <a:graphic>
          <a:graphicData uri="http://schemas.openxmlformats.org/drawingml/2006/table">
            <a:tbl>
              <a:tblPr firstRow="1" firstCol="1" bandRow="1"/>
              <a:tblGrid>
                <a:gridCol w="1704716">
                  <a:extLst>
                    <a:ext uri="{9D8B030D-6E8A-4147-A177-3AD203B41FA5}">
                      <a16:colId xmlns:a16="http://schemas.microsoft.com/office/drawing/2014/main" val="2830024522"/>
                    </a:ext>
                  </a:extLst>
                </a:gridCol>
                <a:gridCol w="1704716">
                  <a:extLst>
                    <a:ext uri="{9D8B030D-6E8A-4147-A177-3AD203B41FA5}">
                      <a16:colId xmlns:a16="http://schemas.microsoft.com/office/drawing/2014/main" val="1566563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Tipo de agarre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de corrección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24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Agarre bueno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97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Agarre regular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96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Agarre malo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2B80AC69-88F3-6ECB-3A13-40BA695557D9}"/>
              </a:ext>
            </a:extLst>
          </p:cNvPr>
          <p:cNvSpPr/>
          <p:nvPr/>
        </p:nvSpPr>
        <p:spPr>
          <a:xfrm>
            <a:off x="6998533" y="3766506"/>
            <a:ext cx="619467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1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 animBg="1"/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01B42F-A79C-9CEB-0242-A6B91904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12438"/>
              </p:ext>
            </p:extLst>
          </p:nvPr>
        </p:nvGraphicFramePr>
        <p:xfrm>
          <a:off x="1136685" y="2042236"/>
          <a:ext cx="5608336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1402084">
                  <a:extLst>
                    <a:ext uri="{9D8B030D-6E8A-4147-A177-3AD203B41FA5}">
                      <a16:colId xmlns:a16="http://schemas.microsoft.com/office/drawing/2014/main" val="3441062187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2199379909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3595271485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389395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DURACIÓN DE LA MANIPULACIÓN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56703"/>
                  </a:ext>
                </a:extLst>
              </a:tr>
              <a:tr h="316702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Frecuencia de manipulación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Menos de 1 hora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1 y 2 horas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2 y 8 horas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592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vez cada 5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35753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vez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9920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330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9370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6069"/>
                  </a:ext>
                </a:extLst>
              </a:tr>
              <a:tr h="316702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15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82910"/>
                  </a:ext>
                </a:extLst>
              </a:tr>
            </a:tbl>
          </a:graphicData>
        </a:graphic>
      </p:graphicFrame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28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B62B6473-2453-305B-B585-ED6E02D20956}"/>
              </a:ext>
            </a:extLst>
          </p:cNvPr>
          <p:cNvSpPr txBox="1"/>
          <p:nvPr/>
        </p:nvSpPr>
        <p:spPr>
          <a:xfrm>
            <a:off x="573063" y="1516042"/>
            <a:ext cx="3937635" cy="289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frecuencia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bandejas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minuto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6627EC0-DA6B-F371-8167-58BD45A1685B}"/>
              </a:ext>
            </a:extLst>
          </p:cNvPr>
          <p:cNvSpPr/>
          <p:nvPr/>
        </p:nvSpPr>
        <p:spPr>
          <a:xfrm>
            <a:off x="489348" y="977911"/>
            <a:ext cx="151772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ES" sz="2000" spc="-5" dirty="0"/>
              <a:t>Frecuencia:</a:t>
            </a:r>
            <a:endParaRPr lang="es-ES_tradnl" sz="20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76EEC33-2531-6C92-01FD-4B2D3F52A819}"/>
              </a:ext>
            </a:extLst>
          </p:cNvPr>
          <p:cNvSpPr/>
          <p:nvPr/>
        </p:nvSpPr>
        <p:spPr>
          <a:xfrm>
            <a:off x="4359195" y="3337636"/>
            <a:ext cx="619467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65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29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54960" y="755130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539311" y="2156930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847BD-5D9C-2459-0825-7BD8EF422034}"/>
              </a:ext>
            </a:extLst>
          </p:cNvPr>
          <p:cNvSpPr txBox="1"/>
          <p:nvPr/>
        </p:nvSpPr>
        <p:spPr>
          <a:xfrm>
            <a:off x="2845133" y="216654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4,2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6E9C14-33D9-49A2-4293-1463101D5FFF}"/>
              </a:ext>
            </a:extLst>
          </p:cNvPr>
          <p:cNvSpPr txBox="1"/>
          <p:nvPr/>
        </p:nvSpPr>
        <p:spPr>
          <a:xfrm>
            <a:off x="3946789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17A4F3-1CBF-3922-49EC-D13F3D0F86AA}"/>
              </a:ext>
            </a:extLst>
          </p:cNvPr>
          <p:cNvSpPr txBox="1"/>
          <p:nvPr/>
        </p:nvSpPr>
        <p:spPr>
          <a:xfrm>
            <a:off x="5457028" y="216654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026EC3-2EA8-FBC9-AA68-40F01889D99E}"/>
              </a:ext>
            </a:extLst>
          </p:cNvPr>
          <p:cNvSpPr txBox="1"/>
          <p:nvPr/>
        </p:nvSpPr>
        <p:spPr>
          <a:xfrm>
            <a:off x="8035632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0,72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D40377-9F4C-6477-E231-F393ECC70EE2}"/>
              </a:ext>
            </a:extLst>
          </p:cNvPr>
          <p:cNvSpPr txBox="1"/>
          <p:nvPr/>
        </p:nvSpPr>
        <p:spPr>
          <a:xfrm>
            <a:off x="6625220" y="218523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0,95</a:t>
            </a: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E63CDDB-606A-EEBA-E906-D601AF276CEA}"/>
              </a:ext>
            </a:extLst>
          </p:cNvPr>
          <p:cNvSpPr txBox="1"/>
          <p:nvPr/>
        </p:nvSpPr>
        <p:spPr>
          <a:xfrm>
            <a:off x="2817629" y="2829653"/>
            <a:ext cx="3778250" cy="359073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400" spc="-10" dirty="0">
                <a:latin typeface="Arial"/>
                <a:cs typeface="Arial"/>
              </a:rPr>
              <a:t>Peso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aceptable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lang="es-ES" sz="2400" spc="-5" dirty="0"/>
              <a:t>2,41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EA365595-58F1-0817-536F-0869DA3001F1}"/>
              </a:ext>
            </a:extLst>
          </p:cNvPr>
          <p:cNvSpPr txBox="1"/>
          <p:nvPr/>
        </p:nvSpPr>
        <p:spPr>
          <a:xfrm>
            <a:off x="660714" y="3250359"/>
            <a:ext cx="7736582" cy="32316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05205" marR="474345" indent="-914400">
              <a:lnSpc>
                <a:spcPts val="211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lang="es-ES" sz="1800" spc="-5" dirty="0"/>
              <a:t>3,5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Kg)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es-ES" sz="1800" spc="-5" dirty="0"/>
              <a:t>S MAYOR</a:t>
            </a:r>
            <a:r>
              <a:rPr lang="es-ES" sz="1800" spc="-55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ACEPTABLE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lang="es-ES" sz="1800" spc="-10" dirty="0"/>
              <a:t>2,41</a:t>
            </a:r>
            <a:r>
              <a:rPr sz="1800" spc="-10" dirty="0">
                <a:latin typeface="Arial"/>
                <a:cs typeface="Arial"/>
              </a:rPr>
              <a:t> Kg)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7B840205-0851-C6A0-2824-18A3D6BA391C}"/>
              </a:ext>
            </a:extLst>
          </p:cNvPr>
          <p:cNvGraphicFramePr>
            <a:graphicFrameLocks noGrp="1"/>
          </p:cNvGraphicFramePr>
          <p:nvPr/>
        </p:nvGraphicFramePr>
        <p:xfrm>
          <a:off x="556908" y="3758891"/>
          <a:ext cx="6855732" cy="1090840"/>
        </p:xfrm>
        <a:graphic>
          <a:graphicData uri="http://schemas.openxmlformats.org/drawingml/2006/table">
            <a:tbl>
              <a:tblPr firstRow="1" firstCol="1" bandRow="1"/>
              <a:tblGrid>
                <a:gridCol w="2285244">
                  <a:extLst>
                    <a:ext uri="{9D8B030D-6E8A-4147-A177-3AD203B41FA5}">
                      <a16:colId xmlns:a16="http://schemas.microsoft.com/office/drawing/2014/main" val="2956273594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2089881375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79946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vs.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Medidas Correctivas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94836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≤ Peso Aceptable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son necesarias *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729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&gt;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 necesarias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1141"/>
                  </a:ext>
                </a:extLst>
              </a:tr>
            </a:tbl>
          </a:graphicData>
        </a:graphic>
      </p:graphicFrame>
      <p:sp>
        <p:nvSpPr>
          <p:cNvPr id="28" name="Flecha izquierda 27">
            <a:extLst>
              <a:ext uri="{FF2B5EF4-FFF2-40B4-BE49-F238E27FC236}">
                <a16:creationId xmlns:a16="http://schemas.microsoft.com/office/drawing/2014/main" id="{CA4B2A34-3461-4BCD-E9EE-D1613FE0B02E}"/>
              </a:ext>
            </a:extLst>
          </p:cNvPr>
          <p:cNvSpPr/>
          <p:nvPr/>
        </p:nvSpPr>
        <p:spPr>
          <a:xfrm>
            <a:off x="7270047" y="4447837"/>
            <a:ext cx="765585" cy="38962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8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2" grpId="0"/>
      <p:bldP spid="19" grpId="0"/>
      <p:bldP spid="20" grpId="0"/>
      <p:bldP spid="23" grpId="0"/>
      <p:bldP spid="24" grpId="0"/>
      <p:bldP spid="25" grpId="0" animBg="1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bg2"/>
                </a:solidFill>
              </a:rPr>
              <a:t>3</a:t>
            </a:fld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72614" y="85725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riángulo 4">
            <a:extLst>
              <a:ext uri="{FF2B5EF4-FFF2-40B4-BE49-F238E27FC236}">
                <a16:creationId xmlns:a16="http://schemas.microsoft.com/office/drawing/2014/main" id="{2EC833F6-C9D0-BEC0-2B9B-A2B6CB58437F}"/>
              </a:ext>
            </a:extLst>
          </p:cNvPr>
          <p:cNvSpPr/>
          <p:nvPr/>
        </p:nvSpPr>
        <p:spPr>
          <a:xfrm>
            <a:off x="8797" y="4056033"/>
            <a:ext cx="5620478" cy="110536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B7D3A6D2-A90A-AB49-40AE-C0E0C350A3C5}"/>
              </a:ext>
            </a:extLst>
          </p:cNvPr>
          <p:cNvSpPr/>
          <p:nvPr/>
        </p:nvSpPr>
        <p:spPr>
          <a:xfrm>
            <a:off x="1" y="4056034"/>
            <a:ext cx="2381250" cy="1105363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C2739771-0E8C-A12E-23F7-86AE3ECFB590}"/>
              </a:ext>
            </a:extLst>
          </p:cNvPr>
          <p:cNvSpPr/>
          <p:nvPr/>
        </p:nvSpPr>
        <p:spPr>
          <a:xfrm>
            <a:off x="-16022" y="4171950"/>
            <a:ext cx="1111397" cy="989446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7158E2-DB51-B791-0898-EEBC29A7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576" y="3421697"/>
            <a:ext cx="5620477" cy="1159800"/>
          </a:xfrm>
        </p:spPr>
        <p:txBody>
          <a:bodyPr/>
          <a:lstStyle/>
          <a:p>
            <a:r>
              <a:rPr lang="es-ES" sz="32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POSTURAS FORZADAS MÉTODO OWAS</a:t>
            </a:r>
            <a:br>
              <a:rPr lang="es-E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6253A97-8537-34D2-F03C-7E0AA7A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1341"/>
              </p:ext>
            </p:extLst>
          </p:nvPr>
        </p:nvGraphicFramePr>
        <p:xfrm>
          <a:off x="2243347" y="1864338"/>
          <a:ext cx="5608336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1402084">
                  <a:extLst>
                    <a:ext uri="{9D8B030D-6E8A-4147-A177-3AD203B41FA5}">
                      <a16:colId xmlns:a16="http://schemas.microsoft.com/office/drawing/2014/main" val="3441062187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2199379909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3595271485"/>
                    </a:ext>
                  </a:extLst>
                </a:gridCol>
                <a:gridCol w="1402084">
                  <a:extLst>
                    <a:ext uri="{9D8B030D-6E8A-4147-A177-3AD203B41FA5}">
                      <a16:colId xmlns:a16="http://schemas.microsoft.com/office/drawing/2014/main" val="389395955"/>
                    </a:ext>
                  </a:extLst>
                </a:gridCol>
              </a:tblGrid>
              <a:tr h="191068"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DURACIÓN DE LA MANIPULACIÓN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56703"/>
                  </a:ext>
                </a:extLst>
              </a:tr>
              <a:tr h="316702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Frecuencia de manipulación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Menos de 1 hora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1 y 2 horas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2 y 8 horas al día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592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vez cada 5 minutos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35753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vez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9920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330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93709"/>
                  </a:ext>
                </a:extLst>
              </a:tr>
              <a:tr h="191068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6069"/>
                  </a:ext>
                </a:extLst>
              </a:tr>
              <a:tr h="316702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15 veces por minuto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82910"/>
                  </a:ext>
                </a:extLst>
              </a:tr>
            </a:tbl>
          </a:graphicData>
        </a:graphic>
      </p:graphicFrame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30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6627EC0-DA6B-F371-8167-58BD45A1685B}"/>
              </a:ext>
            </a:extLst>
          </p:cNvPr>
          <p:cNvSpPr/>
          <p:nvPr/>
        </p:nvSpPr>
        <p:spPr>
          <a:xfrm>
            <a:off x="428624" y="1920303"/>
            <a:ext cx="151772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ES" sz="2000" spc="-5" dirty="0"/>
              <a:t>Frecuencia:</a:t>
            </a:r>
            <a:endParaRPr lang="es-ES_tradnl" sz="20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76EEC33-2531-6C92-01FD-4B2D3F52A819}"/>
              </a:ext>
            </a:extLst>
          </p:cNvPr>
          <p:cNvSpPr/>
          <p:nvPr/>
        </p:nvSpPr>
        <p:spPr>
          <a:xfrm>
            <a:off x="4059963" y="3159738"/>
            <a:ext cx="619467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E3820E2E-B22E-135E-5D84-55A7F5F50C84}"/>
              </a:ext>
            </a:extLst>
          </p:cNvPr>
          <p:cNvSpPr txBox="1"/>
          <p:nvPr/>
        </p:nvSpPr>
        <p:spPr>
          <a:xfrm>
            <a:off x="129492" y="850026"/>
            <a:ext cx="358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Corrección</a:t>
            </a:r>
            <a:r>
              <a:rPr sz="2400" b="1" spc="-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sugerida: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3F6952-A093-6709-EDB9-7B7FDD01E722}"/>
              </a:ext>
            </a:extLst>
          </p:cNvPr>
          <p:cNvSpPr txBox="1"/>
          <p:nvPr/>
        </p:nvSpPr>
        <p:spPr>
          <a:xfrm>
            <a:off x="3391611" y="860620"/>
            <a:ext cx="469225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/>
                </a:solidFill>
              </a:rPr>
              <a:t>Indicamos que la trabajadora se rote con otra compañera ,de forma que permanezca en el puesto únicamente 1 hora.</a:t>
            </a:r>
          </a:p>
        </p:txBody>
      </p:sp>
    </p:spTree>
    <p:extLst>
      <p:ext uri="{BB962C8B-B14F-4D97-AF65-F5344CB8AC3E}">
        <p14:creationId xmlns:p14="http://schemas.microsoft.com/office/powerpoint/2010/main" val="356411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" grpId="0" animBg="1"/>
      <p:bldP spid="30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31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98479" y="740132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539311" y="2156930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847BD-5D9C-2459-0825-7BD8EF422034}"/>
              </a:ext>
            </a:extLst>
          </p:cNvPr>
          <p:cNvSpPr txBox="1"/>
          <p:nvPr/>
        </p:nvSpPr>
        <p:spPr>
          <a:xfrm>
            <a:off x="2845133" y="216654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4,2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6E9C14-33D9-49A2-4293-1463101D5FFF}"/>
              </a:ext>
            </a:extLst>
          </p:cNvPr>
          <p:cNvSpPr txBox="1"/>
          <p:nvPr/>
        </p:nvSpPr>
        <p:spPr>
          <a:xfrm>
            <a:off x="3946789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17A4F3-1CBF-3922-49EC-D13F3D0F86AA}"/>
              </a:ext>
            </a:extLst>
          </p:cNvPr>
          <p:cNvSpPr txBox="1"/>
          <p:nvPr/>
        </p:nvSpPr>
        <p:spPr>
          <a:xfrm>
            <a:off x="5457028" y="216654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026EC3-2EA8-FBC9-AA68-40F01889D99E}"/>
              </a:ext>
            </a:extLst>
          </p:cNvPr>
          <p:cNvSpPr txBox="1"/>
          <p:nvPr/>
        </p:nvSpPr>
        <p:spPr>
          <a:xfrm>
            <a:off x="8035632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D40377-9F4C-6477-E231-F393ECC70EE2}"/>
              </a:ext>
            </a:extLst>
          </p:cNvPr>
          <p:cNvSpPr txBox="1"/>
          <p:nvPr/>
        </p:nvSpPr>
        <p:spPr>
          <a:xfrm>
            <a:off x="6625220" y="218523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0,95</a:t>
            </a: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E63CDDB-606A-EEBA-E906-D601AF276CEA}"/>
              </a:ext>
            </a:extLst>
          </p:cNvPr>
          <p:cNvSpPr txBox="1"/>
          <p:nvPr/>
        </p:nvSpPr>
        <p:spPr>
          <a:xfrm>
            <a:off x="2817629" y="2829653"/>
            <a:ext cx="3778250" cy="359073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400" spc="-10" dirty="0">
                <a:latin typeface="Arial"/>
                <a:cs typeface="Arial"/>
              </a:rPr>
              <a:t>Peso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aceptable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lang="es-ES" sz="2400" spc="-5" dirty="0"/>
              <a:t>2,81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EA365595-58F1-0817-536F-0869DA3001F1}"/>
              </a:ext>
            </a:extLst>
          </p:cNvPr>
          <p:cNvSpPr txBox="1"/>
          <p:nvPr/>
        </p:nvSpPr>
        <p:spPr>
          <a:xfrm>
            <a:off x="660714" y="3250359"/>
            <a:ext cx="7736582" cy="32316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05205" marR="474345" indent="-914400">
              <a:lnSpc>
                <a:spcPts val="211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lang="es-ES" sz="1800" spc="-5" dirty="0"/>
              <a:t>3,5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Kg)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es-ES" sz="1800" spc="-5" dirty="0"/>
              <a:t>S MAYOR</a:t>
            </a:r>
            <a:r>
              <a:rPr lang="es-ES" sz="1800" spc="-55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ACEPTABLE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lang="es-ES" sz="1800" spc="-10" dirty="0"/>
              <a:t>2,81</a:t>
            </a:r>
            <a:r>
              <a:rPr sz="1800" spc="-10" dirty="0">
                <a:latin typeface="Arial"/>
                <a:cs typeface="Arial"/>
              </a:rPr>
              <a:t> Kg)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7B840205-0851-C6A0-2824-18A3D6BA391C}"/>
              </a:ext>
            </a:extLst>
          </p:cNvPr>
          <p:cNvGraphicFramePr>
            <a:graphicFrameLocks noGrp="1"/>
          </p:cNvGraphicFramePr>
          <p:nvPr/>
        </p:nvGraphicFramePr>
        <p:xfrm>
          <a:off x="556908" y="3758891"/>
          <a:ext cx="6855732" cy="1090840"/>
        </p:xfrm>
        <a:graphic>
          <a:graphicData uri="http://schemas.openxmlformats.org/drawingml/2006/table">
            <a:tbl>
              <a:tblPr firstRow="1" firstCol="1" bandRow="1"/>
              <a:tblGrid>
                <a:gridCol w="2285244">
                  <a:extLst>
                    <a:ext uri="{9D8B030D-6E8A-4147-A177-3AD203B41FA5}">
                      <a16:colId xmlns:a16="http://schemas.microsoft.com/office/drawing/2014/main" val="2956273594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2089881375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79946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vs.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Medidas Correctivas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94836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≤ Peso Aceptable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son necesarias *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729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&gt;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 necesarias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1141"/>
                  </a:ext>
                </a:extLst>
              </a:tr>
            </a:tbl>
          </a:graphicData>
        </a:graphic>
      </p:graphicFrame>
      <p:sp>
        <p:nvSpPr>
          <p:cNvPr id="28" name="Flecha izquierda 27">
            <a:extLst>
              <a:ext uri="{FF2B5EF4-FFF2-40B4-BE49-F238E27FC236}">
                <a16:creationId xmlns:a16="http://schemas.microsoft.com/office/drawing/2014/main" id="{CA4B2A34-3461-4BCD-E9EE-D1613FE0B02E}"/>
              </a:ext>
            </a:extLst>
          </p:cNvPr>
          <p:cNvSpPr/>
          <p:nvPr/>
        </p:nvSpPr>
        <p:spPr>
          <a:xfrm>
            <a:off x="7270047" y="4447837"/>
            <a:ext cx="765585" cy="38962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90E11E8-AEA1-2693-9A72-CFA77958F12C}"/>
              </a:ext>
            </a:extLst>
          </p:cNvPr>
          <p:cNvSpPr txBox="1"/>
          <p:nvPr/>
        </p:nvSpPr>
        <p:spPr>
          <a:xfrm>
            <a:off x="5215772" y="588443"/>
            <a:ext cx="35826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Corrección</a:t>
            </a:r>
            <a:r>
              <a:rPr sz="2000" b="1" spc="-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sugerida: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9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2" grpId="0"/>
      <p:bldP spid="19" grpId="0"/>
      <p:bldP spid="20" grpId="0"/>
      <p:bldP spid="23" grpId="0"/>
      <p:bldP spid="24" grpId="0"/>
      <p:bldP spid="25" grpId="0" animBg="1"/>
      <p:bldP spid="26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32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E3820E2E-B22E-135E-5D84-55A7F5F50C84}"/>
              </a:ext>
            </a:extLst>
          </p:cNvPr>
          <p:cNvSpPr txBox="1"/>
          <p:nvPr/>
        </p:nvSpPr>
        <p:spPr>
          <a:xfrm>
            <a:off x="394341" y="868212"/>
            <a:ext cx="3582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Corrección</a:t>
            </a:r>
            <a:r>
              <a:rPr sz="2400" b="1" spc="-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sugerida: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41AA6F3-3609-87CC-32BC-97BE0E721C64}"/>
              </a:ext>
            </a:extLst>
          </p:cNvPr>
          <p:cNvSpPr txBox="1"/>
          <p:nvPr/>
        </p:nvSpPr>
        <p:spPr>
          <a:xfrm>
            <a:off x="211021" y="1452323"/>
            <a:ext cx="4826000" cy="21666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80975" marR="5080">
              <a:lnSpc>
                <a:spcPct val="100099"/>
              </a:lnSpc>
              <a:spcBef>
                <a:spcPts val="95"/>
              </a:spcBef>
              <a:tabLst>
                <a:tab pos="169863" algn="l"/>
              </a:tabLst>
            </a:pPr>
            <a:r>
              <a:rPr sz="2000" spc="-5" dirty="0">
                <a:latin typeface="Arial"/>
                <a:cs typeface="Arial"/>
              </a:rPr>
              <a:t>Modificamos la posición de dejada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dotando al puesto de una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plataforma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colocación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bandejas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superiores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instalando una plataforma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elevadora.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esta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 maneja </a:t>
            </a:r>
            <a:r>
              <a:rPr sz="2000" spc="-10" dirty="0">
                <a:latin typeface="Arial"/>
                <a:cs typeface="Arial"/>
              </a:rPr>
              <a:t>cerca </a:t>
            </a:r>
            <a:r>
              <a:rPr sz="2000" spc="-5" dirty="0">
                <a:latin typeface="Arial"/>
                <a:cs typeface="Arial"/>
              </a:rPr>
              <a:t>del cuerpo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10" dirty="0">
                <a:latin typeface="Arial"/>
                <a:cs typeface="Arial"/>
              </a:rPr>
              <a:t>como </a:t>
            </a:r>
            <a:r>
              <a:rPr sz="2000" spc="-6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mucho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altura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cabeza.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A663E80E-1F7D-C586-A419-75AC21C6E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38" y="1182371"/>
            <a:ext cx="1720162" cy="297543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FC20BD8-86CA-9C98-BD4C-3CD1D67F1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970" y="1182371"/>
            <a:ext cx="1602009" cy="3037727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31B79216-FAD4-EED9-FB95-86E5B840EB8A}"/>
              </a:ext>
            </a:extLst>
          </p:cNvPr>
          <p:cNvSpPr/>
          <p:nvPr/>
        </p:nvSpPr>
        <p:spPr>
          <a:xfrm>
            <a:off x="7820937" y="1294523"/>
            <a:ext cx="366745" cy="315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A210DD-EE64-C3E7-B29D-254EB099AA24}"/>
              </a:ext>
            </a:extLst>
          </p:cNvPr>
          <p:cNvSpPr/>
          <p:nvPr/>
        </p:nvSpPr>
        <p:spPr>
          <a:xfrm>
            <a:off x="7826274" y="2369833"/>
            <a:ext cx="366249" cy="2557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object 13">
            <a:extLst>
              <a:ext uri="{FF2B5EF4-FFF2-40B4-BE49-F238E27FC236}">
                <a16:creationId xmlns:a16="http://schemas.microsoft.com/office/drawing/2014/main" id="{1136C612-A457-720E-BA4D-B74CA472084B}"/>
              </a:ext>
            </a:extLst>
          </p:cNvPr>
          <p:cNvSpPr txBox="1"/>
          <p:nvPr/>
        </p:nvSpPr>
        <p:spPr>
          <a:xfrm>
            <a:off x="211021" y="4265176"/>
            <a:ext cx="5585509" cy="327654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000" spc="-10" dirty="0"/>
              <a:t>Peso</a:t>
            </a:r>
            <a:r>
              <a:rPr sz="2000" spc="-35" dirty="0"/>
              <a:t> </a:t>
            </a:r>
            <a:r>
              <a:rPr lang="es-ES" sz="2000" spc="-5" dirty="0"/>
              <a:t>Teórico</a:t>
            </a:r>
            <a:r>
              <a:rPr sz="2000" spc="-15" dirty="0"/>
              <a:t> </a:t>
            </a:r>
            <a:r>
              <a:rPr sz="2000" dirty="0"/>
              <a:t>=</a:t>
            </a:r>
            <a:r>
              <a:rPr sz="2000" spc="-35" dirty="0"/>
              <a:t> </a:t>
            </a:r>
            <a:r>
              <a:rPr lang="es-ES" sz="2000" spc="-5" dirty="0"/>
              <a:t>7,8 </a:t>
            </a:r>
            <a:r>
              <a:rPr sz="2000" spc="-5" dirty="0"/>
              <a:t>Kg.</a:t>
            </a:r>
            <a:r>
              <a:rPr lang="es-ES" sz="2000" spc="-5" dirty="0"/>
              <a:t> </a:t>
            </a:r>
            <a:r>
              <a:rPr lang="es-ES" sz="2000" spc="-5" dirty="0">
                <a:solidFill>
                  <a:srgbClr val="C00000"/>
                </a:solidFill>
              </a:rPr>
              <a:t>(</a:t>
            </a:r>
            <a:r>
              <a:rPr lang="es-ES" sz="2000" b="1" spc="-5" dirty="0">
                <a:solidFill>
                  <a:srgbClr val="C00000"/>
                </a:solidFill>
              </a:rPr>
              <a:t>el más desfavorable)</a:t>
            </a:r>
            <a:endParaRPr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33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BFEE796E-6B30-3C44-9DE5-00BDA5F75CC4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3" name="Picture 23">
            <a:extLst>
              <a:ext uri="{FF2B5EF4-FFF2-40B4-BE49-F238E27FC236}">
                <a16:creationId xmlns:a16="http://schemas.microsoft.com/office/drawing/2014/main" id="{5F61EDE6-D367-AAC0-181B-AA26A95613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bject 3">
            <a:extLst>
              <a:ext uri="{FF2B5EF4-FFF2-40B4-BE49-F238E27FC236}">
                <a16:creationId xmlns:a16="http://schemas.microsoft.com/office/drawing/2014/main" id="{7A117228-F9B3-A5DE-5256-4CCF6FAB6618}"/>
              </a:ext>
            </a:extLst>
          </p:cNvPr>
          <p:cNvSpPr txBox="1"/>
          <p:nvPr/>
        </p:nvSpPr>
        <p:spPr>
          <a:xfrm>
            <a:off x="198479" y="740132"/>
            <a:ext cx="4288364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aceptable: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AA10C54-ED4E-FE4F-8AF3-4288DEEBDC27}"/>
              </a:ext>
            </a:extLst>
          </p:cNvPr>
          <p:cNvSpPr txBox="1"/>
          <p:nvPr/>
        </p:nvSpPr>
        <p:spPr>
          <a:xfrm>
            <a:off x="2623945" y="1267389"/>
            <a:ext cx="810181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11683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eórico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F9404D-6C2E-5A55-CDB8-BBA8DEF2660A}"/>
              </a:ext>
            </a:extLst>
          </p:cNvPr>
          <p:cNvSpPr txBox="1"/>
          <p:nvPr/>
        </p:nvSpPr>
        <p:spPr>
          <a:xfrm>
            <a:off x="3792758" y="1281792"/>
            <a:ext cx="1152848" cy="504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despl. </a:t>
            </a:r>
            <a:r>
              <a:rPr sz="1600" spc="-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Vert.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44F365D-17A9-00C1-F3DA-8BBDCB59D0D2}"/>
              </a:ext>
            </a:extLst>
          </p:cNvPr>
          <p:cNvSpPr txBox="1"/>
          <p:nvPr/>
        </p:nvSpPr>
        <p:spPr>
          <a:xfrm>
            <a:off x="5312464" y="1041883"/>
            <a:ext cx="937005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giro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tro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F0EE29-0E7D-F96E-6260-14ABB9709C8B}"/>
              </a:ext>
            </a:extLst>
          </p:cNvPr>
          <p:cNvSpPr txBox="1"/>
          <p:nvPr/>
        </p:nvSpPr>
        <p:spPr>
          <a:xfrm>
            <a:off x="6616327" y="1009685"/>
            <a:ext cx="937005" cy="7562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agar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4C1979-C862-7890-D566-5BF25C1464D2}"/>
              </a:ext>
            </a:extLst>
          </p:cNvPr>
          <p:cNvSpPr txBox="1"/>
          <p:nvPr/>
        </p:nvSpPr>
        <p:spPr>
          <a:xfrm>
            <a:off x="7838778" y="946147"/>
            <a:ext cx="1045843" cy="750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corr.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recuencia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A9848E0-0F6F-85DC-375A-940DED93FA59}"/>
              </a:ext>
            </a:extLst>
          </p:cNvPr>
          <p:cNvSpPr txBox="1"/>
          <p:nvPr/>
        </p:nvSpPr>
        <p:spPr>
          <a:xfrm>
            <a:off x="2275251" y="226967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=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3CA458C-F402-168B-1660-379FBE22EAA2}"/>
              </a:ext>
            </a:extLst>
          </p:cNvPr>
          <p:cNvSpPr txBox="1"/>
          <p:nvPr/>
        </p:nvSpPr>
        <p:spPr>
          <a:xfrm>
            <a:off x="3587539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F1AF9B4-B161-90C6-F3D7-31447BE86B8A}"/>
              </a:ext>
            </a:extLst>
          </p:cNvPr>
          <p:cNvSpPr txBox="1"/>
          <p:nvPr/>
        </p:nvSpPr>
        <p:spPr>
          <a:xfrm>
            <a:off x="539311" y="2156930"/>
            <a:ext cx="1478821" cy="5328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222250" marR="215265" indent="317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Peso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b="1" spc="-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5AC5DFB8-A95E-DB80-1A5B-A3609019F6B0}"/>
              </a:ext>
            </a:extLst>
          </p:cNvPr>
          <p:cNvSpPr/>
          <p:nvPr/>
        </p:nvSpPr>
        <p:spPr>
          <a:xfrm>
            <a:off x="2498603" y="2103309"/>
            <a:ext cx="1014094" cy="640080"/>
          </a:xfrm>
          <a:custGeom>
            <a:avLst/>
            <a:gdLst/>
            <a:ahLst/>
            <a:cxnLst/>
            <a:rect l="l" t="t" r="r" b="b"/>
            <a:pathLst>
              <a:path w="1014094" h="640079">
                <a:moveTo>
                  <a:pt x="0" y="639762"/>
                </a:moveTo>
                <a:lnTo>
                  <a:pt x="1013917" y="639762"/>
                </a:lnTo>
                <a:lnTo>
                  <a:pt x="101391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D4D309DB-B2E1-9FE3-C582-76E329FF9470}"/>
              </a:ext>
            </a:extLst>
          </p:cNvPr>
          <p:cNvSpPr/>
          <p:nvPr/>
        </p:nvSpPr>
        <p:spPr>
          <a:xfrm>
            <a:off x="386118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169B5F25-EFC1-972E-ACEF-2FE04D45B752}"/>
              </a:ext>
            </a:extLst>
          </p:cNvPr>
          <p:cNvSpPr/>
          <p:nvPr/>
        </p:nvSpPr>
        <p:spPr>
          <a:xfrm>
            <a:off x="5236716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87946F3-AC8F-30D4-1C52-140D304B1115}"/>
              </a:ext>
            </a:extLst>
          </p:cNvPr>
          <p:cNvSpPr/>
          <p:nvPr/>
        </p:nvSpPr>
        <p:spPr>
          <a:xfrm>
            <a:off x="6572004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FCC5569-94AF-87A0-94D7-A3CE9DFE5854}"/>
              </a:ext>
            </a:extLst>
          </p:cNvPr>
          <p:cNvSpPr/>
          <p:nvPr/>
        </p:nvSpPr>
        <p:spPr>
          <a:xfrm>
            <a:off x="7874967" y="2103309"/>
            <a:ext cx="1045844" cy="640080"/>
          </a:xfrm>
          <a:custGeom>
            <a:avLst/>
            <a:gdLst/>
            <a:ahLst/>
            <a:cxnLst/>
            <a:rect l="l" t="t" r="r" b="b"/>
            <a:pathLst>
              <a:path w="1045845" h="640079">
                <a:moveTo>
                  <a:pt x="0" y="639762"/>
                </a:moveTo>
                <a:lnTo>
                  <a:pt x="1045337" y="639762"/>
                </a:lnTo>
                <a:lnTo>
                  <a:pt x="1045337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5D17D6E-E1E9-3CEA-E63F-A4567E908314}"/>
              </a:ext>
            </a:extLst>
          </p:cNvPr>
          <p:cNvSpPr txBox="1"/>
          <p:nvPr/>
        </p:nvSpPr>
        <p:spPr>
          <a:xfrm>
            <a:off x="4988507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B3796E4C-73D7-7506-3BA0-2B2318D1199C}"/>
              </a:ext>
            </a:extLst>
          </p:cNvPr>
          <p:cNvSpPr txBox="1"/>
          <p:nvPr/>
        </p:nvSpPr>
        <p:spPr>
          <a:xfrm>
            <a:off x="7670671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3B324C-F1D2-6C67-A45C-7E494CFCC5DD}"/>
              </a:ext>
            </a:extLst>
          </p:cNvPr>
          <p:cNvSpPr txBox="1"/>
          <p:nvPr/>
        </p:nvSpPr>
        <p:spPr>
          <a:xfrm>
            <a:off x="6357402" y="2345961"/>
            <a:ext cx="1720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Times New Roman"/>
              </a:rPr>
              <a:t>X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Comic Sans MS" panose="030F0902030302020204" pitchFamily="66" charset="0"/>
              <a:cs typeface="Times New Roman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0190C4D-4902-F8AE-045B-72A513F7EAB0}"/>
              </a:ext>
            </a:extLst>
          </p:cNvPr>
          <p:cNvCxnSpPr>
            <a:cxnSpLocks/>
          </p:cNvCxnSpPr>
          <p:nvPr/>
        </p:nvCxnSpPr>
        <p:spPr>
          <a:xfrm flipH="1">
            <a:off x="3005318" y="1808319"/>
            <a:ext cx="11764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F27C075-9823-B992-4E81-F0BAC02A7423}"/>
              </a:ext>
            </a:extLst>
          </p:cNvPr>
          <p:cNvCxnSpPr>
            <a:cxnSpLocks/>
          </p:cNvCxnSpPr>
          <p:nvPr/>
        </p:nvCxnSpPr>
        <p:spPr>
          <a:xfrm>
            <a:off x="4337198" y="1808319"/>
            <a:ext cx="0" cy="2511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E98D0B-5FB6-8885-B82E-EA52F97529D9}"/>
              </a:ext>
            </a:extLst>
          </p:cNvPr>
          <p:cNvCxnSpPr>
            <a:cxnSpLocks/>
          </p:cNvCxnSpPr>
          <p:nvPr/>
        </p:nvCxnSpPr>
        <p:spPr>
          <a:xfrm>
            <a:off x="5761604" y="1808319"/>
            <a:ext cx="0" cy="29499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40075E2-151D-3003-DCBD-0CE1E2C4B9FB}"/>
              </a:ext>
            </a:extLst>
          </p:cNvPr>
          <p:cNvCxnSpPr>
            <a:cxnSpLocks/>
          </p:cNvCxnSpPr>
          <p:nvPr/>
        </p:nvCxnSpPr>
        <p:spPr>
          <a:xfrm flipH="1">
            <a:off x="7093433" y="1786417"/>
            <a:ext cx="10610" cy="28957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2924053-04A6-B0F9-E7A8-978B42556939}"/>
              </a:ext>
            </a:extLst>
          </p:cNvPr>
          <p:cNvCxnSpPr>
            <a:cxnSpLocks/>
          </p:cNvCxnSpPr>
          <p:nvPr/>
        </p:nvCxnSpPr>
        <p:spPr>
          <a:xfrm>
            <a:off x="8397296" y="1726953"/>
            <a:ext cx="0" cy="306687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847BD-5D9C-2459-0825-7BD8EF422034}"/>
              </a:ext>
            </a:extLst>
          </p:cNvPr>
          <p:cNvSpPr txBox="1"/>
          <p:nvPr/>
        </p:nvSpPr>
        <p:spPr>
          <a:xfrm>
            <a:off x="2715721" y="218122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7,8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6E9C14-33D9-49A2-4293-1463101D5FFF}"/>
              </a:ext>
            </a:extLst>
          </p:cNvPr>
          <p:cNvSpPr txBox="1"/>
          <p:nvPr/>
        </p:nvSpPr>
        <p:spPr>
          <a:xfrm>
            <a:off x="3946789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0,84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17A4F3-1CBF-3922-49EC-D13F3D0F86AA}"/>
              </a:ext>
            </a:extLst>
          </p:cNvPr>
          <p:cNvSpPr txBox="1"/>
          <p:nvPr/>
        </p:nvSpPr>
        <p:spPr>
          <a:xfrm>
            <a:off x="5457028" y="216654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026EC3-2EA8-FBC9-AA68-40F01889D99E}"/>
              </a:ext>
            </a:extLst>
          </p:cNvPr>
          <p:cNvSpPr txBox="1"/>
          <p:nvPr/>
        </p:nvSpPr>
        <p:spPr>
          <a:xfrm>
            <a:off x="8035632" y="218957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0,72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D40377-9F4C-6477-E231-F393ECC70EE2}"/>
              </a:ext>
            </a:extLst>
          </p:cNvPr>
          <p:cNvSpPr txBox="1"/>
          <p:nvPr/>
        </p:nvSpPr>
        <p:spPr>
          <a:xfrm>
            <a:off x="6625220" y="218523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0,95</a:t>
            </a: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E63CDDB-606A-EEBA-E906-D601AF276CEA}"/>
              </a:ext>
            </a:extLst>
          </p:cNvPr>
          <p:cNvSpPr txBox="1"/>
          <p:nvPr/>
        </p:nvSpPr>
        <p:spPr>
          <a:xfrm>
            <a:off x="2817629" y="2829653"/>
            <a:ext cx="3778250" cy="359073"/>
          </a:xfrm>
          <a:prstGeom prst="rect">
            <a:avLst/>
          </a:prstGeom>
          <a:solidFill>
            <a:srgbClr val="CC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95"/>
              </a:lnSpc>
            </a:pPr>
            <a:r>
              <a:rPr sz="2400" spc="-10" dirty="0">
                <a:latin typeface="Arial"/>
                <a:cs typeface="Arial"/>
              </a:rPr>
              <a:t>Peso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aceptable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lang="es-ES" sz="2400" spc="-5" dirty="0"/>
              <a:t>4,48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EA365595-58F1-0817-536F-0869DA3001F1}"/>
              </a:ext>
            </a:extLst>
          </p:cNvPr>
          <p:cNvSpPr txBox="1"/>
          <p:nvPr/>
        </p:nvSpPr>
        <p:spPr>
          <a:xfrm>
            <a:off x="660714" y="3250359"/>
            <a:ext cx="7736582" cy="32316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05205" marR="474345" indent="-914400">
              <a:lnSpc>
                <a:spcPts val="2110"/>
              </a:lnSpc>
              <a:spcBef>
                <a:spcPts val="420"/>
              </a:spcBef>
            </a:pP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lang="es-ES" sz="1800" spc="-5" dirty="0"/>
              <a:t>3,5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Kg)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lang="es-ES" sz="1800" spc="-5" dirty="0"/>
              <a:t>S MENOR</a:t>
            </a:r>
            <a:r>
              <a:rPr lang="es-ES" sz="1800" spc="-55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PESO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ACEPTABLE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lang="es-ES" sz="1800" spc="-10" dirty="0"/>
              <a:t>4,48</a:t>
            </a:r>
            <a:r>
              <a:rPr sz="1800" spc="-10" dirty="0">
                <a:latin typeface="Arial"/>
                <a:cs typeface="Arial"/>
              </a:rPr>
              <a:t> Kg)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7B840205-0851-C6A0-2824-18A3D6BA391C}"/>
              </a:ext>
            </a:extLst>
          </p:cNvPr>
          <p:cNvGraphicFramePr>
            <a:graphicFrameLocks noGrp="1"/>
          </p:cNvGraphicFramePr>
          <p:nvPr/>
        </p:nvGraphicFramePr>
        <p:xfrm>
          <a:off x="556908" y="3758891"/>
          <a:ext cx="6855732" cy="1090840"/>
        </p:xfrm>
        <a:graphic>
          <a:graphicData uri="http://schemas.openxmlformats.org/drawingml/2006/table">
            <a:tbl>
              <a:tblPr firstRow="1" firstCol="1" bandRow="1"/>
              <a:tblGrid>
                <a:gridCol w="2285244">
                  <a:extLst>
                    <a:ext uri="{9D8B030D-6E8A-4147-A177-3AD203B41FA5}">
                      <a16:colId xmlns:a16="http://schemas.microsoft.com/office/drawing/2014/main" val="2956273594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2089881375"/>
                    </a:ext>
                  </a:extLst>
                </a:gridCol>
                <a:gridCol w="2285244">
                  <a:extLst>
                    <a:ext uri="{9D8B030D-6E8A-4147-A177-3AD203B41FA5}">
                      <a16:colId xmlns:a16="http://schemas.microsoft.com/office/drawing/2014/main" val="799463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vs.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Medidas Correctivas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94836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≤ Peso Aceptable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son necesarias *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729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Peso Real &gt; Peso Aceptable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 necesarias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1141"/>
                  </a:ext>
                </a:extLst>
              </a:tr>
            </a:tbl>
          </a:graphicData>
        </a:graphic>
      </p:graphicFrame>
      <p:sp>
        <p:nvSpPr>
          <p:cNvPr id="28" name="Flecha izquierda 27">
            <a:extLst>
              <a:ext uri="{FF2B5EF4-FFF2-40B4-BE49-F238E27FC236}">
                <a16:creationId xmlns:a16="http://schemas.microsoft.com/office/drawing/2014/main" id="{CA4B2A34-3461-4BCD-E9EE-D1613FE0B02E}"/>
              </a:ext>
            </a:extLst>
          </p:cNvPr>
          <p:cNvSpPr/>
          <p:nvPr/>
        </p:nvSpPr>
        <p:spPr>
          <a:xfrm>
            <a:off x="7270047" y="4038309"/>
            <a:ext cx="765585" cy="38962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90E11E8-AEA1-2693-9A72-CFA77958F12C}"/>
              </a:ext>
            </a:extLst>
          </p:cNvPr>
          <p:cNvSpPr txBox="1"/>
          <p:nvPr/>
        </p:nvSpPr>
        <p:spPr>
          <a:xfrm>
            <a:off x="5215772" y="588443"/>
            <a:ext cx="35826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Corrección</a:t>
            </a:r>
            <a:r>
              <a:rPr sz="2000" b="1" spc="-8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sugerida: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5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1" grpId="0" animBg="1"/>
      <p:bldP spid="2" grpId="0"/>
      <p:bldP spid="19" grpId="0"/>
      <p:bldP spid="20" grpId="0"/>
      <p:bldP spid="23" grpId="0"/>
      <p:bldP spid="24" grpId="0"/>
      <p:bldP spid="25" grpId="0" animBg="1"/>
      <p:bldP spid="26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34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8750848F-560C-1FA0-349A-D5853F29C358}"/>
              </a:ext>
            </a:extLst>
          </p:cNvPr>
          <p:cNvSpPr txBox="1"/>
          <p:nvPr/>
        </p:nvSpPr>
        <p:spPr>
          <a:xfrm>
            <a:off x="573063" y="815267"/>
            <a:ext cx="4195366" cy="6283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/>
                <a:cs typeface="Arial"/>
              </a:rPr>
              <a:t>Determinación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lang="es-ES" sz="2000" spc="-5" dirty="0">
                <a:latin typeface="Arial"/>
                <a:cs typeface="Arial"/>
              </a:rPr>
              <a:t>diario transportado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6" name="object 109">
            <a:extLst>
              <a:ext uri="{FF2B5EF4-FFF2-40B4-BE49-F238E27FC236}">
                <a16:creationId xmlns:a16="http://schemas.microsoft.com/office/drawing/2014/main" id="{5459E6C2-71F4-E104-C0ED-F6493DEF667E}"/>
              </a:ext>
            </a:extLst>
          </p:cNvPr>
          <p:cNvSpPr txBox="1"/>
          <p:nvPr/>
        </p:nvSpPr>
        <p:spPr>
          <a:xfrm>
            <a:off x="5194131" y="6502400"/>
            <a:ext cx="971550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2700">
              <a:lnSpc>
                <a:spcPts val="980"/>
              </a:lnSpc>
              <a:spcBef>
                <a:spcPts val="215"/>
              </a:spcBef>
            </a:pPr>
            <a:r>
              <a:rPr sz="900" b="1" spc="-45" dirty="0">
                <a:latin typeface="Arial"/>
                <a:cs typeface="Arial"/>
              </a:rPr>
              <a:t>M</a:t>
            </a:r>
            <a:r>
              <a:rPr sz="900" b="1" spc="-35" dirty="0">
                <a:latin typeface="Arial"/>
                <a:cs typeface="Arial"/>
              </a:rPr>
              <a:t>a</a:t>
            </a:r>
            <a:r>
              <a:rPr sz="900" b="1" spc="-30" dirty="0">
                <a:latin typeface="Arial"/>
                <a:cs typeface="Arial"/>
              </a:rPr>
              <a:t>n</a:t>
            </a:r>
            <a:r>
              <a:rPr sz="900" b="1" spc="-35" dirty="0">
                <a:latin typeface="Arial"/>
                <a:cs typeface="Arial"/>
              </a:rPr>
              <a:t>e</a:t>
            </a:r>
            <a:r>
              <a:rPr sz="900" b="1" spc="-20" dirty="0">
                <a:latin typeface="Arial"/>
                <a:cs typeface="Arial"/>
              </a:rPr>
              <a:t>j</a:t>
            </a:r>
            <a:r>
              <a:rPr sz="900" b="1" dirty="0">
                <a:latin typeface="Arial"/>
                <a:cs typeface="Arial"/>
              </a:rPr>
              <a:t>o</a:t>
            </a:r>
            <a:r>
              <a:rPr sz="900" b="1" spc="-5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Fr</a:t>
            </a:r>
            <a:r>
              <a:rPr sz="900" b="1" spc="-35" dirty="0">
                <a:latin typeface="Arial"/>
                <a:cs typeface="Arial"/>
              </a:rPr>
              <a:t>ec</a:t>
            </a:r>
            <a:r>
              <a:rPr sz="900" b="1" spc="-30" dirty="0">
                <a:latin typeface="Arial"/>
                <a:cs typeface="Arial"/>
              </a:rPr>
              <a:t>u</a:t>
            </a:r>
            <a:r>
              <a:rPr sz="900" b="1" spc="-35" dirty="0">
                <a:latin typeface="Arial"/>
                <a:cs typeface="Arial"/>
              </a:rPr>
              <a:t>e</a:t>
            </a:r>
            <a:r>
              <a:rPr sz="900" b="1" spc="-30" dirty="0">
                <a:latin typeface="Arial"/>
                <a:cs typeface="Arial"/>
              </a:rPr>
              <a:t>n</a:t>
            </a:r>
            <a:r>
              <a:rPr sz="900" b="1" spc="-20" dirty="0">
                <a:latin typeface="Arial"/>
                <a:cs typeface="Arial"/>
              </a:rPr>
              <a:t>t</a:t>
            </a:r>
            <a:r>
              <a:rPr sz="900" b="1" dirty="0">
                <a:latin typeface="Arial"/>
                <a:cs typeface="Arial"/>
              </a:rPr>
              <a:t>e  </a:t>
            </a:r>
            <a:r>
              <a:rPr sz="900" b="1" spc="-40" dirty="0">
                <a:latin typeface="Arial"/>
                <a:cs typeface="Arial"/>
              </a:rPr>
              <a:t>P</a:t>
            </a:r>
            <a:r>
              <a:rPr sz="900" b="1" spc="-35" dirty="0">
                <a:latin typeface="Arial"/>
                <a:cs typeface="Arial"/>
              </a:rPr>
              <a:t>o</a:t>
            </a:r>
            <a:r>
              <a:rPr sz="900" b="1" spc="-30" dirty="0">
                <a:latin typeface="Arial"/>
                <a:cs typeface="Arial"/>
              </a:rPr>
              <a:t>b</a:t>
            </a:r>
            <a:r>
              <a:rPr sz="900" b="1" spc="-15" dirty="0">
                <a:latin typeface="Arial"/>
                <a:cs typeface="Arial"/>
              </a:rPr>
              <a:t>l</a:t>
            </a:r>
            <a:r>
              <a:rPr sz="900" b="1" spc="-35" dirty="0">
                <a:latin typeface="Arial"/>
                <a:cs typeface="Arial"/>
              </a:rPr>
              <a:t>ac</a:t>
            </a:r>
            <a:r>
              <a:rPr sz="900" b="1" spc="-15" dirty="0">
                <a:latin typeface="Arial"/>
                <a:cs typeface="Arial"/>
              </a:rPr>
              <a:t>i</a:t>
            </a:r>
            <a:r>
              <a:rPr sz="900" b="1" spc="-30" dirty="0">
                <a:latin typeface="Arial"/>
                <a:cs typeface="Arial"/>
              </a:rPr>
              <a:t>ó</a:t>
            </a:r>
            <a:r>
              <a:rPr sz="900" b="1" dirty="0">
                <a:latin typeface="Arial"/>
                <a:cs typeface="Arial"/>
              </a:rPr>
              <a:t>n</a:t>
            </a:r>
            <a:r>
              <a:rPr sz="900" b="1" spc="-45" dirty="0">
                <a:latin typeface="Arial"/>
                <a:cs typeface="Arial"/>
              </a:rPr>
              <a:t> G</a:t>
            </a:r>
            <a:r>
              <a:rPr sz="900" b="1" spc="-30" dirty="0">
                <a:latin typeface="Arial"/>
                <a:cs typeface="Arial"/>
              </a:rPr>
              <a:t>en</a:t>
            </a:r>
            <a:r>
              <a:rPr sz="900" b="1" spc="-35" dirty="0">
                <a:latin typeface="Arial"/>
                <a:cs typeface="Arial"/>
              </a:rPr>
              <a:t>e</a:t>
            </a:r>
            <a:r>
              <a:rPr sz="900" b="1" spc="-30" dirty="0">
                <a:latin typeface="Arial"/>
                <a:cs typeface="Arial"/>
              </a:rPr>
              <a:t>r</a:t>
            </a:r>
            <a:r>
              <a:rPr sz="900" b="1" spc="-40" dirty="0">
                <a:latin typeface="Arial"/>
                <a:cs typeface="Arial"/>
              </a:rPr>
              <a:t>a</a:t>
            </a:r>
            <a:r>
              <a:rPr sz="900" b="1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10">
            <a:extLst>
              <a:ext uri="{FF2B5EF4-FFF2-40B4-BE49-F238E27FC236}">
                <a16:creationId xmlns:a16="http://schemas.microsoft.com/office/drawing/2014/main" id="{BD94618E-B6CF-AC11-B757-2EAF26B185B3}"/>
              </a:ext>
            </a:extLst>
          </p:cNvPr>
          <p:cNvSpPr txBox="1"/>
          <p:nvPr/>
        </p:nvSpPr>
        <p:spPr>
          <a:xfrm>
            <a:off x="7355335" y="6490208"/>
            <a:ext cx="1413510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38125">
              <a:lnSpc>
                <a:spcPts val="980"/>
              </a:lnSpc>
              <a:spcBef>
                <a:spcPts val="215"/>
              </a:spcBef>
            </a:pPr>
            <a:r>
              <a:rPr sz="900" b="1" spc="-45" dirty="0">
                <a:latin typeface="Arial"/>
                <a:cs typeface="Arial"/>
              </a:rPr>
              <a:t>M</a:t>
            </a:r>
            <a:r>
              <a:rPr sz="900" b="1" spc="-35" dirty="0">
                <a:latin typeface="Arial"/>
                <a:cs typeface="Arial"/>
              </a:rPr>
              <a:t>a</a:t>
            </a:r>
            <a:r>
              <a:rPr sz="900" b="1" spc="-30" dirty="0">
                <a:latin typeface="Arial"/>
                <a:cs typeface="Arial"/>
              </a:rPr>
              <a:t>n</a:t>
            </a:r>
            <a:r>
              <a:rPr sz="900" b="1" spc="-35" dirty="0">
                <a:latin typeface="Arial"/>
                <a:cs typeface="Arial"/>
              </a:rPr>
              <a:t>e</a:t>
            </a:r>
            <a:r>
              <a:rPr sz="900" b="1" spc="-20" dirty="0">
                <a:latin typeface="Arial"/>
                <a:cs typeface="Arial"/>
              </a:rPr>
              <a:t>j</a:t>
            </a:r>
            <a:r>
              <a:rPr sz="900" b="1" dirty="0">
                <a:latin typeface="Arial"/>
                <a:cs typeface="Arial"/>
              </a:rPr>
              <a:t>o</a:t>
            </a:r>
            <a:r>
              <a:rPr sz="900" b="1" spc="-5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Fr</a:t>
            </a:r>
            <a:r>
              <a:rPr sz="900" b="1" spc="-35" dirty="0">
                <a:latin typeface="Arial"/>
                <a:cs typeface="Arial"/>
              </a:rPr>
              <a:t>ec</a:t>
            </a:r>
            <a:r>
              <a:rPr sz="900" b="1" spc="-30" dirty="0">
                <a:latin typeface="Arial"/>
                <a:cs typeface="Arial"/>
              </a:rPr>
              <a:t>u</a:t>
            </a:r>
            <a:r>
              <a:rPr sz="900" b="1" spc="-35" dirty="0">
                <a:latin typeface="Arial"/>
                <a:cs typeface="Arial"/>
              </a:rPr>
              <a:t>e</a:t>
            </a:r>
            <a:r>
              <a:rPr sz="900" b="1" spc="-30" dirty="0">
                <a:latin typeface="Arial"/>
                <a:cs typeface="Arial"/>
              </a:rPr>
              <a:t>n</a:t>
            </a:r>
            <a:r>
              <a:rPr sz="900" b="1" spc="-20" dirty="0">
                <a:latin typeface="Arial"/>
                <a:cs typeface="Arial"/>
              </a:rPr>
              <a:t>t</a:t>
            </a:r>
            <a:r>
              <a:rPr sz="900" b="1" dirty="0">
                <a:latin typeface="Arial"/>
                <a:cs typeface="Arial"/>
              </a:rPr>
              <a:t>e  </a:t>
            </a:r>
            <a:r>
              <a:rPr sz="900" b="1" spc="-45" dirty="0">
                <a:latin typeface="Arial"/>
                <a:cs typeface="Arial"/>
              </a:rPr>
              <a:t>M</a:t>
            </a:r>
            <a:r>
              <a:rPr sz="900" b="1" spc="-30" dirty="0">
                <a:latin typeface="Arial"/>
                <a:cs typeface="Arial"/>
              </a:rPr>
              <a:t>u</a:t>
            </a:r>
            <a:r>
              <a:rPr sz="900" b="1" spc="-20" dirty="0">
                <a:latin typeface="Arial"/>
                <a:cs typeface="Arial"/>
              </a:rPr>
              <a:t>j</a:t>
            </a:r>
            <a:r>
              <a:rPr sz="900" b="1" spc="-35" dirty="0">
                <a:latin typeface="Arial"/>
                <a:cs typeface="Arial"/>
              </a:rPr>
              <a:t>e</a:t>
            </a:r>
            <a:r>
              <a:rPr sz="900" b="1" spc="-30" dirty="0">
                <a:latin typeface="Arial"/>
                <a:cs typeface="Arial"/>
              </a:rPr>
              <a:t>r</a:t>
            </a:r>
            <a:r>
              <a:rPr sz="900" b="1" spc="-35" dirty="0">
                <a:latin typeface="Arial"/>
                <a:cs typeface="Arial"/>
              </a:rPr>
              <a:t>es</a:t>
            </a:r>
            <a:r>
              <a:rPr sz="900" b="1" dirty="0">
                <a:latin typeface="Arial"/>
                <a:cs typeface="Arial"/>
              </a:rPr>
              <a:t>,</a:t>
            </a:r>
            <a:r>
              <a:rPr sz="900" b="1" spc="-6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a</a:t>
            </a:r>
            <a:r>
              <a:rPr sz="900" b="1" spc="-30" dirty="0">
                <a:latin typeface="Arial"/>
                <a:cs typeface="Arial"/>
              </a:rPr>
              <a:t>n</a:t>
            </a:r>
            <a:r>
              <a:rPr sz="900" b="1" spc="-35" dirty="0">
                <a:latin typeface="Arial"/>
                <a:cs typeface="Arial"/>
              </a:rPr>
              <a:t>c</a:t>
            </a:r>
            <a:r>
              <a:rPr sz="900" b="1" spc="-20" dirty="0">
                <a:latin typeface="Arial"/>
                <a:cs typeface="Arial"/>
              </a:rPr>
              <a:t>i</a:t>
            </a:r>
            <a:r>
              <a:rPr sz="900" b="1" spc="-35" dirty="0">
                <a:latin typeface="Arial"/>
                <a:cs typeface="Arial"/>
              </a:rPr>
              <a:t>a</a:t>
            </a:r>
            <a:r>
              <a:rPr sz="900" b="1" spc="-30" dirty="0">
                <a:latin typeface="Arial"/>
                <a:cs typeface="Arial"/>
              </a:rPr>
              <a:t>no</a:t>
            </a:r>
            <a:r>
              <a:rPr sz="900" b="1" spc="-35" dirty="0">
                <a:latin typeface="Arial"/>
                <a:cs typeface="Arial"/>
              </a:rPr>
              <a:t>s</a:t>
            </a:r>
            <a:r>
              <a:rPr sz="900" b="1" dirty="0">
                <a:latin typeface="Arial"/>
                <a:cs typeface="Arial"/>
              </a:rPr>
              <a:t>,</a:t>
            </a:r>
            <a:r>
              <a:rPr sz="900" b="1" spc="-60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j</a:t>
            </a:r>
            <a:r>
              <a:rPr sz="900" b="1" spc="-35" dirty="0">
                <a:latin typeface="Arial"/>
                <a:cs typeface="Arial"/>
              </a:rPr>
              <a:t>óvene</a:t>
            </a:r>
            <a:r>
              <a:rPr sz="900" b="1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4E71D7EB-250E-413A-85D4-3EBE0F1E5FA2}"/>
              </a:ext>
            </a:extLst>
          </p:cNvPr>
          <p:cNvSpPr txBox="1"/>
          <p:nvPr/>
        </p:nvSpPr>
        <p:spPr>
          <a:xfrm>
            <a:off x="573063" y="1486256"/>
            <a:ext cx="7972425" cy="162153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Desplazamiento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horizontal</a:t>
            </a:r>
            <a:r>
              <a:rPr sz="1800" spc="-5" dirty="0">
                <a:latin typeface="Arial"/>
                <a:cs typeface="Arial"/>
              </a:rPr>
              <a:t> máximo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carga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&lt;</a:t>
            </a:r>
            <a:r>
              <a:rPr sz="1800" spc="5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m</a:t>
            </a:r>
            <a:endParaRPr sz="1800" dirty="0">
              <a:latin typeface="Arial"/>
              <a:cs typeface="Arial"/>
            </a:endParaRPr>
          </a:p>
          <a:p>
            <a:pPr marL="289560" marR="269240" algn="ctr">
              <a:lnSpc>
                <a:spcPts val="4300"/>
              </a:lnSpc>
              <a:spcBef>
                <a:spcPts val="300"/>
              </a:spcBef>
              <a:tabLst>
                <a:tab pos="3129280" algn="l"/>
              </a:tabLst>
            </a:pPr>
            <a:r>
              <a:rPr sz="1800" spc="-10" dirty="0">
                <a:latin typeface="Arial"/>
                <a:cs typeface="Arial"/>
              </a:rPr>
              <a:t>Peso </a:t>
            </a:r>
            <a:r>
              <a:rPr sz="1800" spc="-5" dirty="0">
                <a:latin typeface="Arial"/>
                <a:cs typeface="Arial"/>
              </a:rPr>
              <a:t>total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transportado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diariamente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A30121"/>
                </a:solidFill>
                <a:latin typeface="Arial"/>
                <a:cs typeface="Arial"/>
              </a:rPr>
              <a:t>2</a:t>
            </a:r>
            <a:r>
              <a:rPr lang="es-ES" sz="1800" spc="-10" dirty="0">
                <a:solidFill>
                  <a:srgbClr val="A30121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A30121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A30121"/>
                </a:solidFill>
                <a:latin typeface="Arial"/>
                <a:cs typeface="Arial"/>
              </a:rPr>
              <a:t>bandejas</a:t>
            </a:r>
            <a:r>
              <a:rPr sz="1800" spc="10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x</a:t>
            </a:r>
            <a:r>
              <a:rPr sz="1800" spc="-15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30121"/>
                </a:solidFill>
                <a:latin typeface="Arial"/>
                <a:cs typeface="Arial"/>
              </a:rPr>
              <a:t>3’5</a:t>
            </a:r>
            <a:r>
              <a:rPr sz="1800" spc="5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kg =</a:t>
            </a:r>
            <a:r>
              <a:rPr sz="1800" spc="-5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lang="es-ES" sz="1800" spc="-10" dirty="0">
                <a:solidFill>
                  <a:srgbClr val="A30121"/>
                </a:solidFill>
                <a:latin typeface="Arial"/>
                <a:cs typeface="Arial"/>
              </a:rPr>
              <a:t>805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30121"/>
                </a:solidFill>
                <a:latin typeface="Arial"/>
                <a:cs typeface="Arial"/>
              </a:rPr>
              <a:t>kg/día </a:t>
            </a:r>
            <a:r>
              <a:rPr sz="1800" spc="-484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lang="es-ES" sz="1800" spc="-10" dirty="0">
                <a:solidFill>
                  <a:srgbClr val="A30121"/>
                </a:solidFill>
                <a:latin typeface="Arial"/>
                <a:cs typeface="Arial"/>
              </a:rPr>
              <a:t>805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30121"/>
                </a:solidFill>
                <a:latin typeface="Arial"/>
                <a:cs typeface="Arial"/>
              </a:rPr>
              <a:t>kg/día</a:t>
            </a:r>
            <a:r>
              <a:rPr sz="1800" spc="5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30121"/>
                </a:solidFill>
                <a:latin typeface="Arial"/>
                <a:cs typeface="Arial"/>
              </a:rPr>
              <a:t>&lt;</a:t>
            </a:r>
            <a:r>
              <a:rPr sz="1800" spc="5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30121"/>
                </a:solidFill>
                <a:latin typeface="Arial"/>
                <a:cs typeface="Arial"/>
              </a:rPr>
              <a:t>10000</a:t>
            </a:r>
            <a:r>
              <a:rPr sz="1800" spc="10" dirty="0">
                <a:solidFill>
                  <a:srgbClr val="A301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30121"/>
                </a:solidFill>
                <a:latin typeface="Arial"/>
                <a:cs typeface="Arial"/>
              </a:rPr>
              <a:t>kg/día	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F7FB5F1-38BD-676B-E991-18E97A82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81982"/>
              </p:ext>
            </p:extLst>
          </p:nvPr>
        </p:nvGraphicFramePr>
        <p:xfrm>
          <a:off x="772056" y="3267753"/>
          <a:ext cx="6132513" cy="1573530"/>
        </p:xfrm>
        <a:graphic>
          <a:graphicData uri="http://schemas.openxmlformats.org/drawingml/2006/table">
            <a:tbl>
              <a:tblPr firstRow="1" firstCol="1" bandRow="1"/>
              <a:tblGrid>
                <a:gridCol w="2044171">
                  <a:extLst>
                    <a:ext uri="{9D8B030D-6E8A-4147-A177-3AD203B41FA5}">
                      <a16:colId xmlns:a16="http://schemas.microsoft.com/office/drawing/2014/main" val="1695163153"/>
                    </a:ext>
                  </a:extLst>
                </a:gridCol>
                <a:gridCol w="2044171">
                  <a:extLst>
                    <a:ext uri="{9D8B030D-6E8A-4147-A177-3AD203B41FA5}">
                      <a16:colId xmlns:a16="http://schemas.microsoft.com/office/drawing/2014/main" val="2097722492"/>
                    </a:ext>
                  </a:extLst>
                </a:gridCol>
                <a:gridCol w="2044171">
                  <a:extLst>
                    <a:ext uri="{9D8B030D-6E8A-4147-A177-3AD203B41FA5}">
                      <a16:colId xmlns:a16="http://schemas.microsoft.com/office/drawing/2014/main" val="1655637477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Distancia de transporte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Kilos/día transportados (máximos recomendados)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Riesgo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6993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Hasta 10 metros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≤ 10.000 Kg.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86628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&gt; 10.000 Kg.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58520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Más de 10 metros 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≤ 6.000 Kg.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Tolerable 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71370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PTTD &gt; 6.000 Kg.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50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Tolerable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62365"/>
                  </a:ext>
                </a:extLst>
              </a:tr>
            </a:tbl>
          </a:graphicData>
        </a:graphic>
      </p:graphicFrame>
      <p:sp>
        <p:nvSpPr>
          <p:cNvPr id="4" name="Flecha izquierda 3">
            <a:extLst>
              <a:ext uri="{FF2B5EF4-FFF2-40B4-BE49-F238E27FC236}">
                <a16:creationId xmlns:a16="http://schemas.microsoft.com/office/drawing/2014/main" id="{76E67D16-EBCB-F169-6343-6CE43DD836C7}"/>
              </a:ext>
            </a:extLst>
          </p:cNvPr>
          <p:cNvSpPr/>
          <p:nvPr/>
        </p:nvSpPr>
        <p:spPr>
          <a:xfrm>
            <a:off x="6852415" y="3664898"/>
            <a:ext cx="765585" cy="38962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8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35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8750848F-560C-1FA0-349A-D5853F29C358}"/>
              </a:ext>
            </a:extLst>
          </p:cNvPr>
          <p:cNvSpPr txBox="1"/>
          <p:nvPr/>
        </p:nvSpPr>
        <p:spPr>
          <a:xfrm>
            <a:off x="573063" y="734440"/>
            <a:ext cx="5592618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lang="es-ES" sz="2000" spc="-5" dirty="0">
                <a:latin typeface="Arial"/>
                <a:cs typeface="Arial"/>
              </a:rPr>
              <a:t>Conformidad con los Factores </a:t>
            </a:r>
            <a:r>
              <a:rPr lang="es-ES" sz="2000" spc="-5" dirty="0" err="1">
                <a:latin typeface="Arial"/>
                <a:cs typeface="Arial"/>
              </a:rPr>
              <a:t>Rectrictivos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A87D88-E49F-919F-74F1-A29CA14A2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1094502"/>
            <a:ext cx="7950200" cy="39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36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8750848F-560C-1FA0-349A-D5853F29C358}"/>
              </a:ext>
            </a:extLst>
          </p:cNvPr>
          <p:cNvSpPr txBox="1"/>
          <p:nvPr/>
        </p:nvSpPr>
        <p:spPr>
          <a:xfrm>
            <a:off x="573063" y="734440"/>
            <a:ext cx="5592618" cy="3206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620"/>
              <a:tabLst>
                <a:tab pos="332105" algn="l"/>
                <a:tab pos="332740" algn="l"/>
              </a:tabLst>
            </a:pPr>
            <a:r>
              <a:rPr lang="es-ES" sz="2000" spc="-5" dirty="0">
                <a:latin typeface="Arial"/>
                <a:cs typeface="Arial"/>
              </a:rPr>
              <a:t>Conformidad con los Factores </a:t>
            </a:r>
            <a:r>
              <a:rPr lang="es-ES" sz="2000" spc="-5" dirty="0" err="1">
                <a:latin typeface="Arial"/>
                <a:cs typeface="Arial"/>
              </a:rPr>
              <a:t>Rectrictivos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896994-612A-6AF9-9852-C326E25A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1172454"/>
            <a:ext cx="7349979" cy="37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61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5" cy="694977"/>
            <a:chOff x="185742" y="1287960"/>
            <a:chExt cx="8044528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7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37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2754771B-2888-8617-A4AF-66F64F413A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2">
            <a:extLst>
              <a:ext uri="{FF2B5EF4-FFF2-40B4-BE49-F238E27FC236}">
                <a16:creationId xmlns:a16="http://schemas.microsoft.com/office/drawing/2014/main" id="{EEC5A7AE-BA36-002E-9243-97A55E972AB5}"/>
              </a:ext>
            </a:extLst>
          </p:cNvPr>
          <p:cNvSpPr txBox="1">
            <a:spLocks/>
          </p:cNvSpPr>
          <p:nvPr/>
        </p:nvSpPr>
        <p:spPr>
          <a:xfrm>
            <a:off x="1682260" y="101661"/>
            <a:ext cx="7349979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MMC METODOLOGÍA GUIA INSST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488E6E2-AB94-52C1-3A61-F153C3196E23}"/>
              </a:ext>
            </a:extLst>
          </p:cNvPr>
          <p:cNvSpPr txBox="1"/>
          <p:nvPr/>
        </p:nvSpPr>
        <p:spPr>
          <a:xfrm>
            <a:off x="428624" y="1291832"/>
            <a:ext cx="7891145" cy="27110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80"/>
              </a:spcBef>
            </a:pPr>
            <a:r>
              <a:rPr sz="2000" b="1" spc="-5" dirty="0">
                <a:solidFill>
                  <a:srgbClr val="00B050"/>
                </a:solidFill>
                <a:latin typeface="Arial"/>
                <a:cs typeface="Arial"/>
              </a:rPr>
              <a:t>Recomendaciones:</a:t>
            </a:r>
            <a:endParaRPr sz="2000" b="1" dirty="0">
              <a:solidFill>
                <a:srgbClr val="00B050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735"/>
              </a:spcBef>
              <a:buClr>
                <a:srgbClr val="DD8046"/>
              </a:buClr>
              <a:buSzPct val="100000"/>
              <a:buFont typeface="Wingdings" pitchFamily="2" charset="2"/>
              <a:buChar char="q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Mejorar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dejada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la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bandeja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 en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la</a:t>
            </a:r>
            <a:r>
              <a:rPr sz="20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parte </a:t>
            </a:r>
            <a:r>
              <a:rPr sz="2000" spc="-40" dirty="0">
                <a:solidFill>
                  <a:schemeClr val="accent1"/>
                </a:solidFill>
                <a:latin typeface="Arial"/>
                <a:cs typeface="Arial"/>
              </a:rPr>
              <a:t>superior, </a:t>
            </a:r>
            <a:r>
              <a:rPr sz="2000" spc="-7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adoptando algún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sistema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que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favorezca la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dejada </a:t>
            </a:r>
            <a:r>
              <a:rPr sz="2000" spc="-7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carga cerca del cuerpo de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la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trabajadora,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por ejemplo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plataformas</a:t>
            </a:r>
            <a:r>
              <a:rPr sz="20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mesas,</a:t>
            </a:r>
            <a:r>
              <a:rPr sz="2000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etc.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5600" marR="576580" indent="-342900">
              <a:spcBef>
                <a:spcPts val="805"/>
              </a:spcBef>
              <a:buClr>
                <a:srgbClr val="DD8046"/>
              </a:buClr>
              <a:buSzPct val="100000"/>
              <a:buFont typeface="Wingdings" pitchFamily="2" charset="2"/>
              <a:buChar char="q"/>
              <a:tabLst>
                <a:tab pos="332740" algn="l"/>
                <a:tab pos="333375" algn="l"/>
              </a:tabLst>
            </a:pP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Formación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e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información 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los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trabajadores,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indicando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en especial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peso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 la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carga,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forma </a:t>
            </a:r>
            <a:r>
              <a:rPr sz="2000" spc="-7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correcta</a:t>
            </a:r>
            <a:r>
              <a:rPr sz="20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 manipularla,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 etc.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8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38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Google Shape;524;p33">
            <a:extLst>
              <a:ext uri="{FF2B5EF4-FFF2-40B4-BE49-F238E27FC236}">
                <a16:creationId xmlns:a16="http://schemas.microsoft.com/office/drawing/2014/main" id="{D6975404-7DA1-3C25-B3DC-0089C5EDA7AF}"/>
              </a:ext>
            </a:extLst>
          </p:cNvPr>
          <p:cNvSpPr txBox="1">
            <a:spLocks/>
          </p:cNvSpPr>
          <p:nvPr/>
        </p:nvSpPr>
        <p:spPr>
          <a:xfrm>
            <a:off x="1451031" y="2246093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s-ES" sz="6000">
                <a:solidFill>
                  <a:schemeClr val="accent5"/>
                </a:solidFill>
              </a:rPr>
              <a:t>¡GRACIAS!</a:t>
            </a:r>
            <a:endParaRPr lang="es-ES" sz="6000" dirty="0">
              <a:solidFill>
                <a:schemeClr val="accent5"/>
              </a:solidFill>
            </a:endParaRPr>
          </a:p>
        </p:txBody>
      </p:sp>
      <p:grpSp>
        <p:nvGrpSpPr>
          <p:cNvPr id="16" name="Google Shape;526;p33">
            <a:extLst>
              <a:ext uri="{FF2B5EF4-FFF2-40B4-BE49-F238E27FC236}">
                <a16:creationId xmlns:a16="http://schemas.microsoft.com/office/drawing/2014/main" id="{C1347910-43C3-49E8-DA8B-421DA2E0792E}"/>
              </a:ext>
            </a:extLst>
          </p:cNvPr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18" name="Google Shape;527;p33">
              <a:extLst>
                <a:ext uri="{FF2B5EF4-FFF2-40B4-BE49-F238E27FC236}">
                  <a16:creationId xmlns:a16="http://schemas.microsoft.com/office/drawing/2014/main" id="{4F5A6D48-4A35-27E7-E592-CD60912242B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8;p33">
              <a:extLst>
                <a:ext uri="{FF2B5EF4-FFF2-40B4-BE49-F238E27FC236}">
                  <a16:creationId xmlns:a16="http://schemas.microsoft.com/office/drawing/2014/main" id="{0E367020-99C2-AF94-C332-91C4FA14B46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210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4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: esquinas redondeadas 27">
            <a:extLst>
              <a:ext uri="{FF2B5EF4-FFF2-40B4-BE49-F238E27FC236}">
                <a16:creationId xmlns:a16="http://schemas.microsoft.com/office/drawing/2014/main" id="{33605171-CFA0-7641-12E0-3F69E6CF324A}"/>
              </a:ext>
            </a:extLst>
          </p:cNvPr>
          <p:cNvSpPr/>
          <p:nvPr/>
        </p:nvSpPr>
        <p:spPr>
          <a:xfrm>
            <a:off x="38600" y="940767"/>
            <a:ext cx="8723563" cy="4123239"/>
          </a:xfrm>
          <a:prstGeom prst="roundRect">
            <a:avLst>
              <a:gd name="adj" fmla="val 873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ts val="2160"/>
              </a:lnSpc>
              <a:spcBef>
                <a:spcPts val="1210"/>
              </a:spcBef>
              <a:buClr>
                <a:srgbClr val="DD8046"/>
              </a:buClr>
              <a:buSzPct val="60000"/>
              <a:tabLst>
                <a:tab pos="332105" algn="l"/>
                <a:tab pos="332740" algn="l"/>
              </a:tabLst>
            </a:pPr>
            <a:r>
              <a:rPr lang="es-ES" sz="160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POSTURAS:</a:t>
            </a:r>
            <a:r>
              <a:rPr lang="es-ES" sz="1600" spc="-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fuerza</a:t>
            </a:r>
            <a:r>
              <a:rPr lang="es-ES" spc="-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o</a:t>
            </a:r>
            <a:r>
              <a:rPr lang="es-ES" spc="-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carga</a:t>
            </a:r>
            <a:r>
              <a:rPr lang="es-ES" spc="-2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(referido</a:t>
            </a:r>
            <a:r>
              <a:rPr lang="es-ES" spc="-5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a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la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fuerza</a:t>
            </a:r>
            <a:r>
              <a:rPr lang="es-ES" spc="-3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que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realiza</a:t>
            </a:r>
            <a:r>
              <a:rPr lang="es-ES" spc="-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o</a:t>
            </a:r>
            <a:r>
              <a:rPr lang="es-ES" spc="-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carga</a:t>
            </a:r>
            <a:r>
              <a:rPr lang="es-ES" spc="-3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que manipula</a:t>
            </a:r>
            <a:r>
              <a:rPr lang="es-ES" spc="-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en</a:t>
            </a:r>
            <a:r>
              <a:rPr lang="es-ES" spc="-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el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momento</a:t>
            </a:r>
            <a:r>
              <a:rPr lang="es-ES" spc="-3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de</a:t>
            </a:r>
            <a:r>
              <a:rPr lang="es-ES" spc="-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codificar</a:t>
            </a:r>
            <a:r>
              <a:rPr lang="es-ES" spc="-2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la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postura).</a:t>
            </a:r>
          </a:p>
          <a:p>
            <a:pPr marL="675005" indent="-342900">
              <a:spcBef>
                <a:spcPts val="26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47725" algn="l"/>
                <a:tab pos="848360" algn="l"/>
              </a:tabLst>
            </a:pP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Fuerza o</a:t>
            </a:r>
            <a:r>
              <a:rPr lang="es-ES" u="heavy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carga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menor</a:t>
            </a:r>
            <a:r>
              <a:rPr lang="es-ES" u="heavy" spc="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 igual</a:t>
            </a:r>
            <a:r>
              <a:rPr lang="es-ES" u="heavy" spc="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a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10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kg.</a:t>
            </a:r>
            <a:endParaRPr lang="es-ES" dirty="0">
              <a:solidFill>
                <a:schemeClr val="accent6">
                  <a:lumMod val="50000"/>
                </a:schemeClr>
              </a:solidFill>
              <a:cs typeface="Arial"/>
            </a:endParaRPr>
          </a:p>
          <a:p>
            <a:pPr marL="675005" indent="-342900">
              <a:spcBef>
                <a:spcPts val="17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47725" algn="l"/>
                <a:tab pos="848360" algn="l"/>
              </a:tabLst>
            </a:pP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Fuerza o</a:t>
            </a:r>
            <a:r>
              <a:rPr lang="es-ES" u="heavy" spc="-1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carga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entre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10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y</a:t>
            </a:r>
            <a:r>
              <a:rPr lang="es-ES" u="heavy" spc="-1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20</a:t>
            </a:r>
            <a:r>
              <a:rPr lang="es-ES" u="heavy" spc="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kg.</a:t>
            </a:r>
            <a:endParaRPr lang="es-ES" dirty="0">
              <a:solidFill>
                <a:schemeClr val="accent6">
                  <a:lumMod val="50000"/>
                </a:schemeClr>
              </a:solidFill>
              <a:cs typeface="Arial"/>
            </a:endParaRPr>
          </a:p>
          <a:p>
            <a:pPr marL="675005" indent="-342900">
              <a:spcBef>
                <a:spcPts val="16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47725" algn="l"/>
                <a:tab pos="848360" algn="l"/>
              </a:tabLst>
            </a:pP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Fuerza o</a:t>
            </a:r>
            <a:r>
              <a:rPr lang="es-ES" u="heavy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carga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mayor</a:t>
            </a:r>
            <a:r>
              <a:rPr lang="es-ES" u="heavy" spc="2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20</a:t>
            </a:r>
            <a:r>
              <a:rPr lang="es-ES" u="heavy" spc="-10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solidFill>
                  <a:schemeClr val="accent6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kg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.</a:t>
            </a:r>
          </a:p>
          <a:p>
            <a:pPr marL="49213" indent="-39688">
              <a:spcBef>
                <a:spcPts val="165"/>
              </a:spcBef>
              <a:buClr>
                <a:srgbClr val="C00000"/>
              </a:buClr>
              <a:buSzPct val="100000"/>
              <a:tabLst>
                <a:tab pos="847725" algn="l"/>
              </a:tabLst>
            </a:pPr>
            <a:r>
              <a:rPr lang="es-ES" sz="160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TRONCO:</a:t>
            </a:r>
          </a:p>
          <a:p>
            <a:pPr marL="675005" lvl="1" indent="-342900">
              <a:spcBef>
                <a:spcPts val="17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47725" algn="l"/>
                <a:tab pos="848360" algn="l"/>
              </a:tabLst>
            </a:pP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Recta</a:t>
            </a:r>
            <a:r>
              <a:rPr lang="es-ES" spc="-5" dirty="0">
                <a:solidFill>
                  <a:srgbClr val="00B050"/>
                </a:solidFill>
                <a:cs typeface="Arial"/>
              </a:rPr>
              <a:t>:</a:t>
            </a:r>
            <a:r>
              <a:rPr lang="es-ES" spc="5" dirty="0">
                <a:solidFill>
                  <a:srgbClr val="00B050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la espalda</a:t>
            </a:r>
            <a:r>
              <a:rPr lang="es-ES" spc="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del</a:t>
            </a:r>
            <a:r>
              <a:rPr lang="es-ES" spc="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trabajador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está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 alineada</a:t>
            </a:r>
            <a:r>
              <a:rPr lang="es-ES" spc="3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con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el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eje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cadera-piernas.</a:t>
            </a:r>
            <a:endParaRPr lang="es-ES" dirty="0">
              <a:solidFill>
                <a:schemeClr val="accent1"/>
              </a:solidFill>
              <a:cs typeface="Arial"/>
            </a:endParaRPr>
          </a:p>
          <a:p>
            <a:pPr marL="675005" lvl="1" indent="-342900">
              <a:spcBef>
                <a:spcPts val="16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47725" algn="l"/>
                <a:tab pos="848360" algn="l"/>
              </a:tabLst>
            </a:pP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Inclinada</a:t>
            </a:r>
            <a:r>
              <a:rPr lang="es-ES" u="heavy" spc="1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hacia</a:t>
            </a:r>
            <a:r>
              <a:rPr lang="es-ES" u="heavy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delante</a:t>
            </a:r>
            <a:r>
              <a:rPr lang="es-ES" u="heavy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/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atrás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:</a:t>
            </a:r>
            <a:endParaRPr lang="es-ES" dirty="0">
              <a:solidFill>
                <a:schemeClr val="accent6">
                  <a:lumMod val="50000"/>
                </a:schemeClr>
              </a:solidFill>
              <a:cs typeface="Arial"/>
            </a:endParaRPr>
          </a:p>
          <a:p>
            <a:pPr marL="949325" lvl="2" indent="-342900">
              <a:spcBef>
                <a:spcPts val="120"/>
              </a:spcBef>
              <a:buClr>
                <a:srgbClr val="DD8046"/>
              </a:buClr>
              <a:buSzPct val="75000"/>
              <a:buFont typeface="Wingdings" pitchFamily="2" charset="2"/>
              <a:buChar char="§"/>
              <a:tabLst>
                <a:tab pos="1120775" algn="l"/>
                <a:tab pos="1122363" algn="l"/>
              </a:tabLst>
            </a:pP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No</a:t>
            </a:r>
            <a:r>
              <a:rPr lang="es-ES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se</a:t>
            </a:r>
            <a:r>
              <a:rPr lang="es-ES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establecen</a:t>
            </a:r>
            <a:r>
              <a:rPr lang="es-ES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distinciones</a:t>
            </a:r>
            <a:r>
              <a:rPr lang="es-ES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entre</a:t>
            </a:r>
            <a:r>
              <a:rPr lang="es-ES" spc="1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los</a:t>
            </a:r>
            <a:r>
              <a:rPr lang="es-ES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posibles ángulos</a:t>
            </a:r>
            <a:r>
              <a:rPr lang="es-ES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de</a:t>
            </a:r>
            <a:r>
              <a:rPr lang="es-ES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inclinación.</a:t>
            </a:r>
            <a:endParaRPr lang="es-ES" dirty="0">
              <a:solidFill>
                <a:schemeClr val="accent6">
                  <a:lumMod val="50000"/>
                </a:schemeClr>
              </a:solidFill>
              <a:cs typeface="Arial"/>
            </a:endParaRPr>
          </a:p>
          <a:p>
            <a:pPr marL="949325" marR="334010" lvl="2" indent="-342900">
              <a:lnSpc>
                <a:spcPts val="1540"/>
              </a:lnSpc>
              <a:spcBef>
                <a:spcPts val="489"/>
              </a:spcBef>
              <a:buClr>
                <a:srgbClr val="DD8046"/>
              </a:buClr>
              <a:buSzPct val="75000"/>
              <a:buFont typeface="Wingdings" pitchFamily="2" charset="2"/>
              <a:buChar char="§"/>
              <a:tabLst>
                <a:tab pos="1120775" algn="l"/>
                <a:tab pos="1122363" algn="l"/>
              </a:tabLst>
            </a:pPr>
            <a:r>
              <a:rPr lang="es-ES" spc="-3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Tampoco</a:t>
            </a:r>
            <a:r>
              <a:rPr lang="es-ES" spc="1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se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indica</a:t>
            </a:r>
            <a:r>
              <a:rPr lang="es-ES" spc="-2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a</a:t>
            </a:r>
            <a:r>
              <a:rPr lang="es-ES" spc="1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partir</a:t>
            </a:r>
            <a:r>
              <a:rPr lang="es-ES" spc="3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de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qué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ángulo</a:t>
            </a:r>
            <a:r>
              <a:rPr lang="es-ES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podemos</a:t>
            </a:r>
            <a:r>
              <a:rPr lang="es-ES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considerar</a:t>
            </a:r>
            <a:r>
              <a:rPr lang="es-ES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la</a:t>
            </a:r>
            <a:r>
              <a:rPr lang="es-ES" spc="-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espalda</a:t>
            </a:r>
            <a:r>
              <a:rPr lang="es-ES" spc="-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como </a:t>
            </a:r>
            <a:r>
              <a:rPr lang="es-ES" spc="-42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inclinada:</a:t>
            </a:r>
            <a:r>
              <a:rPr lang="es-ES" spc="-2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algunos autores</a:t>
            </a:r>
            <a:r>
              <a:rPr lang="es-ES" spc="2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recomiendan</a:t>
            </a:r>
            <a:r>
              <a:rPr lang="es-ES" spc="2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este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nivel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cuando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el</a:t>
            </a:r>
            <a:r>
              <a:rPr lang="es-ES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ángulo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es</a:t>
            </a:r>
            <a:r>
              <a:rPr lang="es-ES" spc="1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igual o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superior</a:t>
            </a:r>
            <a:r>
              <a:rPr lang="es-ES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a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20º</a:t>
            </a:r>
            <a:r>
              <a:rPr lang="es-ES" spc="1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(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ángulos</a:t>
            </a:r>
            <a:r>
              <a:rPr lang="es-ES" b="1" spc="2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inferiores</a:t>
            </a:r>
            <a:r>
              <a:rPr lang="es-ES" b="1" spc="4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a</a:t>
            </a:r>
            <a:r>
              <a:rPr lang="es-ES" b="1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20º</a:t>
            </a:r>
            <a:r>
              <a:rPr lang="es-ES" b="1" spc="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se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calificarán</a:t>
            </a:r>
            <a:r>
              <a:rPr lang="es-ES" b="1" spc="3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como</a:t>
            </a:r>
            <a:r>
              <a:rPr lang="es-ES" b="1" spc="2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espalda</a:t>
            </a:r>
            <a:r>
              <a:rPr lang="es-ES" b="1" spc="10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recta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).</a:t>
            </a:r>
          </a:p>
          <a:p>
            <a:pPr marL="658495" lvl="1" indent="-342900">
              <a:lnSpc>
                <a:spcPts val="1945"/>
              </a:lnSpc>
              <a:spcBef>
                <a:spcPts val="16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31215" algn="l"/>
                <a:tab pos="848360" algn="l"/>
              </a:tabLst>
            </a:pP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Girada</a:t>
            </a:r>
            <a:r>
              <a:rPr lang="es-ES" u="heavy" spc="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</a:t>
            </a:r>
            <a:r>
              <a:rPr lang="es-ES" u="heavy" spc="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inclinada</a:t>
            </a:r>
            <a:r>
              <a:rPr lang="es-ES" u="heavy" spc="2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lateralmente</a:t>
            </a:r>
            <a:r>
              <a:rPr lang="es-ES" spc="-5" dirty="0">
                <a:solidFill>
                  <a:srgbClr val="00B050"/>
                </a:solidFill>
                <a:cs typeface="Arial"/>
              </a:rPr>
              <a:t>:</a:t>
            </a:r>
            <a:r>
              <a:rPr lang="es-ES" spc="20" dirty="0">
                <a:solidFill>
                  <a:srgbClr val="00B050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la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espalda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está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torsionada</a:t>
            </a:r>
            <a:r>
              <a:rPr lang="es-ES" spc="2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un ángulo</a:t>
            </a:r>
            <a:r>
              <a:rPr lang="es-ES" spc="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de 20º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o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 más,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o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bien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inclinada</a:t>
            </a:r>
            <a:r>
              <a:rPr lang="es-ES" spc="2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hacia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los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lados</a:t>
            </a:r>
            <a:r>
              <a:rPr lang="es-ES" spc="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un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ángulo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igual</a:t>
            </a:r>
            <a:r>
              <a:rPr lang="es-ES" spc="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o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superior</a:t>
            </a:r>
            <a:r>
              <a:rPr lang="es-ES" spc="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a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20º.</a:t>
            </a:r>
            <a:endParaRPr lang="es-ES" dirty="0">
              <a:solidFill>
                <a:schemeClr val="accent1"/>
              </a:solidFill>
              <a:cs typeface="Arial"/>
            </a:endParaRPr>
          </a:p>
          <a:p>
            <a:pPr marL="658495" lvl="1" indent="-342900">
              <a:lnSpc>
                <a:spcPts val="1945"/>
              </a:lnSpc>
              <a:spcBef>
                <a:spcPts val="165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831215" algn="l"/>
                <a:tab pos="848360" algn="l"/>
              </a:tabLst>
            </a:pP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Inclinada</a:t>
            </a:r>
            <a:r>
              <a:rPr lang="es-ES" u="heavy" spc="1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y</a:t>
            </a:r>
            <a:r>
              <a:rPr lang="es-ES" u="heavy" spc="-1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girada</a:t>
            </a:r>
            <a:r>
              <a:rPr lang="es-ES" u="heavy" spc="20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</a:t>
            </a:r>
            <a:r>
              <a:rPr lang="es-ES" u="heavy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doblemente</a:t>
            </a:r>
            <a:r>
              <a:rPr lang="es-ES" u="heavy" spc="2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inclinada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:</a:t>
            </a:r>
            <a:r>
              <a:rPr lang="es-ES" spc="2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la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espalda</a:t>
            </a:r>
            <a:r>
              <a:rPr lang="es-ES" spc="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del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trabajador</a:t>
            </a:r>
            <a:r>
              <a:rPr lang="es-ES" spc="2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está 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rotada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e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inclinada</a:t>
            </a:r>
            <a:r>
              <a:rPr lang="es-ES" spc="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hacia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delante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/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atrás,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o bien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inclinada</a:t>
            </a:r>
            <a:r>
              <a:rPr lang="es-ES" spc="3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lateralmente</a:t>
            </a:r>
            <a:r>
              <a:rPr lang="es-ES" spc="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y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hacia </a:t>
            </a:r>
            <a:r>
              <a:rPr lang="es-ES" spc="-484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delante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/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atrás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(combinación</a:t>
            </a:r>
            <a:r>
              <a:rPr lang="es-ES" spc="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de</a:t>
            </a:r>
            <a:r>
              <a:rPr lang="es-ES" spc="-1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las</a:t>
            </a:r>
            <a:r>
              <a:rPr lang="es-ES" spc="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posiciones</a:t>
            </a:r>
            <a:r>
              <a:rPr lang="es-ES" spc="20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2</a:t>
            </a:r>
            <a:r>
              <a:rPr lang="es-ES" dirty="0">
                <a:solidFill>
                  <a:schemeClr val="accent1"/>
                </a:solidFill>
                <a:cs typeface="Arial"/>
              </a:rPr>
              <a:t> y</a:t>
            </a:r>
            <a:r>
              <a:rPr lang="es-ES" spc="-15" dirty="0">
                <a:solidFill>
                  <a:schemeClr val="accent1"/>
                </a:solidFill>
                <a:cs typeface="Arial"/>
              </a:rPr>
              <a:t> </a:t>
            </a:r>
            <a:r>
              <a:rPr lang="es-ES" spc="-5" dirty="0">
                <a:solidFill>
                  <a:schemeClr val="accent1"/>
                </a:solidFill>
                <a:cs typeface="Arial"/>
              </a:rPr>
              <a:t>3)</a:t>
            </a:r>
            <a:endParaRPr lang="es-ES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pic>
        <p:nvPicPr>
          <p:cNvPr id="15" name="Picture 23">
            <a:extLst>
              <a:ext uri="{FF2B5EF4-FFF2-40B4-BE49-F238E27FC236}">
                <a16:creationId xmlns:a16="http://schemas.microsoft.com/office/drawing/2014/main" id="{30B03F53-DABA-21E3-CC20-FF11D90E98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EECA4CB-E5D3-3C48-6FD8-25556C7C8EBF}"/>
              </a:ext>
            </a:extLst>
          </p:cNvPr>
          <p:cNvSpPr/>
          <p:nvPr/>
        </p:nvSpPr>
        <p:spPr>
          <a:xfrm>
            <a:off x="428624" y="615626"/>
            <a:ext cx="4520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105"/>
              </a:spcBef>
            </a:pPr>
            <a:r>
              <a:rPr lang="es-ES" b="1" u="heavy" spc="-3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RECORDATORIO</a:t>
            </a:r>
            <a:r>
              <a:rPr lang="es-ES" b="1" u="heavy" spc="-8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s-ES" b="1" u="heavy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DEL</a:t>
            </a:r>
            <a:r>
              <a:rPr lang="es-ES" b="1" u="heavy" spc="-8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s-ES" b="1" u="heavy" spc="-1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MÉTODO</a:t>
            </a:r>
            <a:r>
              <a:rPr lang="es-ES" b="1" u="heavy" spc="-4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s-ES" b="1" u="heavy" spc="-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(I)</a:t>
            </a:r>
            <a:r>
              <a:rPr lang="es-ES" b="1" spc="-5" dirty="0">
                <a:solidFill>
                  <a:schemeClr val="accent5"/>
                </a:solidFill>
              </a:rPr>
              <a:t>:</a:t>
            </a:r>
            <a:r>
              <a:rPr lang="es-ES" b="1" spc="-45" dirty="0">
                <a:solidFill>
                  <a:schemeClr val="accent5"/>
                </a:solidFill>
              </a:rPr>
              <a:t> </a:t>
            </a:r>
            <a:r>
              <a:rPr lang="es-ES" b="1" spc="-5" dirty="0">
                <a:solidFill>
                  <a:schemeClr val="accent5"/>
                </a:solidFill>
              </a:rPr>
              <a:t>CODIFICACIÓN:</a:t>
            </a:r>
            <a:endParaRPr lang="es-E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5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: esquinas redondeadas 27">
            <a:extLst>
              <a:ext uri="{FF2B5EF4-FFF2-40B4-BE49-F238E27FC236}">
                <a16:creationId xmlns:a16="http://schemas.microsoft.com/office/drawing/2014/main" id="{33605171-CFA0-7641-12E0-3F69E6CF324A}"/>
              </a:ext>
            </a:extLst>
          </p:cNvPr>
          <p:cNvSpPr/>
          <p:nvPr/>
        </p:nvSpPr>
        <p:spPr>
          <a:xfrm>
            <a:off x="38600" y="594651"/>
            <a:ext cx="8723563" cy="4508549"/>
          </a:xfrm>
          <a:prstGeom prst="roundRect">
            <a:avLst>
              <a:gd name="adj" fmla="val 873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0480">
              <a:spcBef>
                <a:spcPts val="1200"/>
              </a:spcBef>
              <a:buClr>
                <a:srgbClr val="DD8046"/>
              </a:buClr>
              <a:buSzPct val="59375"/>
              <a:tabLst>
                <a:tab pos="351155" algn="l"/>
                <a:tab pos="351790" algn="l"/>
              </a:tabLst>
            </a:pP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BRAZOS:</a:t>
            </a:r>
          </a:p>
          <a:p>
            <a:pPr marL="355600" marR="56515" indent="-342900">
              <a:lnSpc>
                <a:spcPct val="115700"/>
              </a:lnSpc>
              <a:spcBef>
                <a:spcPts val="1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Ambos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brazos</a:t>
            </a:r>
            <a:r>
              <a:rPr lang="es-ES" u="heavy" spc="-4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por</a:t>
            </a:r>
            <a:r>
              <a:rPr lang="es-ES" u="heavy" spc="-2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debajo</a:t>
            </a:r>
            <a:r>
              <a:rPr lang="es-ES" u="heavy" spc="-4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del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nivel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 de</a:t>
            </a:r>
            <a:r>
              <a:rPr lang="es-ES" u="heavy" spc="-2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los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hombros. </a:t>
            </a:r>
          </a:p>
          <a:p>
            <a:pPr marL="355600" marR="56515" indent="-342900">
              <a:lnSpc>
                <a:spcPct val="115700"/>
              </a:lnSpc>
              <a:spcBef>
                <a:spcPts val="1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spc="-375" dirty="0">
                <a:cs typeface="Arial"/>
              </a:rPr>
              <a:t> </a:t>
            </a: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Un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brazo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por</a:t>
            </a:r>
            <a:r>
              <a:rPr lang="es-ES" u="heavy" spc="-2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encima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o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a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nivel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 del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hombro.</a:t>
            </a:r>
            <a:endParaRPr lang="es-ES" dirty="0">
              <a:cs typeface="Arial"/>
            </a:endParaRPr>
          </a:p>
          <a:p>
            <a:pPr marL="355600" indent="-342900">
              <a:spcBef>
                <a:spcPts val="26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Ambos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brazos</a:t>
            </a:r>
            <a:r>
              <a:rPr lang="es-ES" u="heavy" spc="-4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por</a:t>
            </a:r>
            <a:r>
              <a:rPr lang="es-ES" u="heavy" spc="-2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encima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o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a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nivel</a:t>
            </a:r>
            <a:r>
              <a:rPr lang="es-ES" u="heavy" spc="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spc="-2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los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hombros</a:t>
            </a:r>
          </a:p>
          <a:p>
            <a:pPr marL="12065">
              <a:spcBef>
                <a:spcPts val="385"/>
              </a:spcBef>
              <a:buClr>
                <a:srgbClr val="DD8046"/>
              </a:buClr>
              <a:buSzPct val="59375"/>
              <a:tabLst>
                <a:tab pos="527685" algn="l"/>
                <a:tab pos="528320" algn="l"/>
              </a:tabLst>
            </a:pPr>
            <a:r>
              <a:rPr lang="es-ES" b="1" spc="-5" dirty="0">
                <a:solidFill>
                  <a:schemeClr val="accent6">
                    <a:lumMod val="50000"/>
                  </a:schemeClr>
                </a:solidFill>
                <a:cs typeface="Arial"/>
              </a:rPr>
              <a:t>PIERNAS:</a:t>
            </a:r>
            <a:endParaRPr lang="es-ES" b="1" dirty="0">
              <a:solidFill>
                <a:schemeClr val="accent6">
                  <a:lumMod val="50000"/>
                </a:schemeClr>
              </a:solidFill>
              <a:cs typeface="Arial"/>
            </a:endParaRPr>
          </a:p>
          <a:p>
            <a:pPr marL="358775" indent="-309563">
              <a:lnSpc>
                <a:spcPts val="1510"/>
              </a:lnSpc>
              <a:spcBef>
                <a:spcPts val="265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Sentado</a:t>
            </a:r>
            <a:r>
              <a:rPr lang="es-ES" dirty="0">
                <a:cs typeface="Arial"/>
              </a:rPr>
              <a:t>: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peso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descansa</a:t>
            </a:r>
            <a:r>
              <a:rPr lang="es-ES" spc="-50" dirty="0">
                <a:cs typeface="Arial"/>
              </a:rPr>
              <a:t> </a:t>
            </a:r>
            <a:r>
              <a:rPr lang="es-ES" dirty="0">
                <a:cs typeface="Arial"/>
              </a:rPr>
              <a:t>mayoritariamente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sobre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las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nalgas</a:t>
            </a:r>
            <a:r>
              <a:rPr lang="es-ES" spc="-25" dirty="0">
                <a:cs typeface="Arial"/>
              </a:rPr>
              <a:t> </a:t>
            </a:r>
            <a:r>
              <a:rPr lang="es-ES" dirty="0">
                <a:cs typeface="Arial"/>
              </a:rPr>
              <a:t>de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la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persona.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En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esta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posición,</a:t>
            </a:r>
            <a:r>
              <a:rPr lang="es-ES" spc="-50" dirty="0">
                <a:cs typeface="Arial"/>
              </a:rPr>
              <a:t> </a:t>
            </a:r>
            <a:r>
              <a:rPr lang="es-ES" dirty="0">
                <a:cs typeface="Arial"/>
              </a:rPr>
              <a:t>las piernas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permanecen</a:t>
            </a:r>
            <a:r>
              <a:rPr lang="es-ES" spc="-50" dirty="0">
                <a:cs typeface="Arial"/>
              </a:rPr>
              <a:t> </a:t>
            </a:r>
            <a:r>
              <a:rPr lang="es-ES" dirty="0">
                <a:cs typeface="Arial"/>
              </a:rPr>
              <a:t>por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debajo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de</a:t>
            </a:r>
            <a:r>
              <a:rPr lang="es-ES" spc="-25" dirty="0">
                <a:cs typeface="Arial"/>
              </a:rPr>
              <a:t> </a:t>
            </a:r>
            <a:r>
              <a:rPr lang="es-ES" dirty="0">
                <a:cs typeface="Arial"/>
              </a:rPr>
              <a:t>las</a:t>
            </a:r>
            <a:r>
              <a:rPr lang="es-ES" spc="-15" dirty="0">
                <a:cs typeface="Arial"/>
              </a:rPr>
              <a:t> </a:t>
            </a:r>
            <a:r>
              <a:rPr lang="es-ES" dirty="0">
                <a:cs typeface="Arial"/>
              </a:rPr>
              <a:t>nalgas.</a:t>
            </a:r>
          </a:p>
          <a:p>
            <a:pPr marL="358775" marR="271780" indent="-309563">
              <a:lnSpc>
                <a:spcPts val="1340"/>
              </a:lnSpc>
              <a:spcBef>
                <a:spcPts val="59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</a:t>
            </a: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con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las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dos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piernas</a:t>
            </a:r>
            <a:r>
              <a:rPr lang="es-ES" u="heavy" spc="-3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rectas</a:t>
            </a:r>
            <a:r>
              <a:rPr lang="es-ES" dirty="0">
                <a:cs typeface="Arial"/>
              </a:rPr>
              <a:t>:</a:t>
            </a:r>
            <a:r>
              <a:rPr lang="es-ES" spc="-50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trabajador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reparte</a:t>
            </a:r>
            <a:r>
              <a:rPr lang="es-ES" spc="-45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15" dirty="0">
                <a:cs typeface="Arial"/>
              </a:rPr>
              <a:t> </a:t>
            </a:r>
            <a:r>
              <a:rPr lang="es-ES" dirty="0">
                <a:cs typeface="Arial"/>
              </a:rPr>
              <a:t>peso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del</a:t>
            </a:r>
            <a:r>
              <a:rPr lang="es-ES" spc="-15" dirty="0">
                <a:cs typeface="Arial"/>
              </a:rPr>
              <a:t> </a:t>
            </a:r>
            <a:r>
              <a:rPr lang="es-ES" dirty="0">
                <a:cs typeface="Arial"/>
              </a:rPr>
              <a:t>cuerpo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entre</a:t>
            </a:r>
            <a:r>
              <a:rPr lang="es-ES" spc="-25" dirty="0">
                <a:cs typeface="Arial"/>
              </a:rPr>
              <a:t> </a:t>
            </a:r>
            <a:r>
              <a:rPr lang="es-ES" dirty="0">
                <a:cs typeface="Arial"/>
              </a:rPr>
              <a:t>ambas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piernas </a:t>
            </a:r>
            <a:r>
              <a:rPr lang="es-ES" spc="-370" dirty="0">
                <a:cs typeface="Arial"/>
              </a:rPr>
              <a:t> </a:t>
            </a:r>
            <a:r>
              <a:rPr lang="es-ES" dirty="0">
                <a:cs typeface="Arial"/>
              </a:rPr>
              <a:t>rectas.</a:t>
            </a:r>
          </a:p>
          <a:p>
            <a:pPr marL="358775" indent="-309563">
              <a:spcBef>
                <a:spcPts val="28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con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el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peso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sobre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una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pierna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recta</a:t>
            </a:r>
            <a:r>
              <a:rPr lang="es-ES" dirty="0">
                <a:cs typeface="Arial"/>
              </a:rPr>
              <a:t>: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peso</a:t>
            </a:r>
            <a:r>
              <a:rPr lang="es-ES" spc="-25" dirty="0">
                <a:cs typeface="Arial"/>
              </a:rPr>
              <a:t> </a:t>
            </a:r>
            <a:r>
              <a:rPr lang="es-ES" spc="-5" dirty="0">
                <a:cs typeface="Arial"/>
              </a:rPr>
              <a:t>apoya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sobre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una</a:t>
            </a:r>
            <a:r>
              <a:rPr lang="es-ES" spc="-15" dirty="0">
                <a:cs typeface="Arial"/>
              </a:rPr>
              <a:t> </a:t>
            </a:r>
            <a:r>
              <a:rPr lang="es-ES" dirty="0">
                <a:cs typeface="Arial"/>
              </a:rPr>
              <a:t>sola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pierna.</a:t>
            </a:r>
          </a:p>
          <a:p>
            <a:pPr marL="358775" marR="192405" indent="-309563">
              <a:lnSpc>
                <a:spcPts val="1350"/>
              </a:lnSpc>
              <a:spcBef>
                <a:spcPts val="585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con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las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rodillas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flexionadas</a:t>
            </a:r>
            <a:r>
              <a:rPr lang="es-ES" dirty="0">
                <a:cs typeface="Arial"/>
              </a:rPr>
              <a:t>: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la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persona</a:t>
            </a:r>
            <a:r>
              <a:rPr lang="es-ES" spc="-45" dirty="0">
                <a:cs typeface="Arial"/>
              </a:rPr>
              <a:t> </a:t>
            </a:r>
            <a:r>
              <a:rPr lang="es-ES" dirty="0">
                <a:cs typeface="Arial"/>
              </a:rPr>
              <a:t>trabaja</a:t>
            </a:r>
            <a:r>
              <a:rPr lang="es-ES" spc="-45" dirty="0">
                <a:cs typeface="Arial"/>
              </a:rPr>
              <a:t> </a:t>
            </a:r>
            <a:r>
              <a:rPr lang="es-ES" dirty="0">
                <a:cs typeface="Arial"/>
              </a:rPr>
              <a:t>de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pie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o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agachada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repartiendo</a:t>
            </a:r>
            <a:r>
              <a:rPr lang="es-ES" spc="-45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peso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del </a:t>
            </a:r>
            <a:r>
              <a:rPr lang="es-ES" spc="-370" dirty="0">
                <a:cs typeface="Arial"/>
              </a:rPr>
              <a:t> </a:t>
            </a:r>
            <a:r>
              <a:rPr lang="es-ES" dirty="0">
                <a:cs typeface="Arial"/>
              </a:rPr>
              <a:t>cuerpo</a:t>
            </a:r>
            <a:r>
              <a:rPr lang="es-ES" spc="-50" dirty="0">
                <a:cs typeface="Arial"/>
              </a:rPr>
              <a:t> </a:t>
            </a:r>
            <a:r>
              <a:rPr lang="es-ES" dirty="0">
                <a:cs typeface="Arial"/>
              </a:rPr>
              <a:t>sobre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las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dos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rodillas</a:t>
            </a:r>
            <a:r>
              <a:rPr lang="es-ES" spc="-15" dirty="0">
                <a:cs typeface="Arial"/>
              </a:rPr>
              <a:t> </a:t>
            </a:r>
            <a:r>
              <a:rPr lang="es-ES" dirty="0">
                <a:cs typeface="Arial"/>
              </a:rPr>
              <a:t>flexionadas.</a:t>
            </a:r>
          </a:p>
          <a:p>
            <a:pPr marL="628650" marR="358775" indent="-219075">
              <a:lnSpc>
                <a:spcPct val="80000"/>
              </a:lnSpc>
              <a:spcBef>
                <a:spcPts val="405"/>
              </a:spcBef>
              <a:buClr>
                <a:srgbClr val="DD8046"/>
              </a:buClr>
              <a:buSzPct val="73076"/>
              <a:buFont typeface="Wingdings"/>
              <a:buChar char=""/>
            </a:pPr>
            <a:r>
              <a:rPr lang="es-ES" spc="-5" dirty="0">
                <a:cs typeface="Arial"/>
              </a:rPr>
              <a:t>Se</a:t>
            </a:r>
            <a:r>
              <a:rPr lang="es-ES" dirty="0">
                <a:cs typeface="Arial"/>
              </a:rPr>
              <a:t> </a:t>
            </a:r>
            <a:r>
              <a:rPr lang="es-ES" spc="-10" dirty="0">
                <a:cs typeface="Arial"/>
              </a:rPr>
              <a:t>considera</a:t>
            </a:r>
            <a:r>
              <a:rPr lang="es-ES" spc="5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flexión</a:t>
            </a:r>
            <a:r>
              <a:rPr lang="es-ES" spc="30" dirty="0">
                <a:cs typeface="Arial"/>
              </a:rPr>
              <a:t> </a:t>
            </a:r>
            <a:r>
              <a:rPr lang="es-ES" spc="-5" dirty="0">
                <a:cs typeface="Arial"/>
              </a:rPr>
              <a:t>de</a:t>
            </a:r>
            <a:r>
              <a:rPr lang="es-ES" spc="1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piernas</a:t>
            </a:r>
            <a:r>
              <a:rPr lang="es-ES" spc="3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cuando</a:t>
            </a:r>
            <a:r>
              <a:rPr lang="es-ES" spc="30" dirty="0">
                <a:cs typeface="Arial"/>
              </a:rPr>
              <a:t> </a:t>
            </a:r>
            <a:r>
              <a:rPr lang="es-ES" spc="-5" dirty="0">
                <a:cs typeface="Arial"/>
              </a:rPr>
              <a:t>el</a:t>
            </a:r>
            <a:r>
              <a:rPr lang="es-ES" spc="1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ángulo</a:t>
            </a:r>
            <a:r>
              <a:rPr lang="es-ES" spc="30" dirty="0">
                <a:cs typeface="Arial"/>
              </a:rPr>
              <a:t> </a:t>
            </a:r>
            <a:r>
              <a:rPr lang="es-ES" spc="-5" dirty="0">
                <a:cs typeface="Arial"/>
              </a:rPr>
              <a:t>de</a:t>
            </a:r>
            <a:r>
              <a:rPr lang="es-ES" spc="10" dirty="0">
                <a:cs typeface="Arial"/>
              </a:rPr>
              <a:t> </a:t>
            </a:r>
            <a:r>
              <a:rPr lang="es-ES" spc="-10" dirty="0">
                <a:cs typeface="Arial"/>
              </a:rPr>
              <a:t>las</a:t>
            </a:r>
            <a:r>
              <a:rPr lang="es-ES" spc="1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rodillas</a:t>
            </a:r>
            <a:r>
              <a:rPr lang="es-ES" spc="30" dirty="0">
                <a:cs typeface="Arial"/>
              </a:rPr>
              <a:t> </a:t>
            </a:r>
            <a:r>
              <a:rPr lang="es-ES" spc="-5" dirty="0">
                <a:cs typeface="Arial"/>
              </a:rPr>
              <a:t>es</a:t>
            </a:r>
            <a:r>
              <a:rPr lang="es-ES" spc="1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igual</a:t>
            </a:r>
            <a:r>
              <a:rPr lang="es-ES" spc="10" dirty="0">
                <a:cs typeface="Arial"/>
              </a:rPr>
              <a:t> </a:t>
            </a:r>
            <a:r>
              <a:rPr lang="es-ES" spc="-5" dirty="0">
                <a:cs typeface="Arial"/>
              </a:rPr>
              <a:t>o</a:t>
            </a:r>
            <a:r>
              <a:rPr lang="es-ES" spc="15" dirty="0">
                <a:cs typeface="Arial"/>
              </a:rPr>
              <a:t> </a:t>
            </a:r>
            <a:r>
              <a:rPr lang="es-ES" spc="-10" dirty="0">
                <a:cs typeface="Arial"/>
              </a:rPr>
              <a:t>inferior</a:t>
            </a:r>
            <a:r>
              <a:rPr lang="es-ES" spc="30" dirty="0">
                <a:cs typeface="Arial"/>
              </a:rPr>
              <a:t> </a:t>
            </a:r>
            <a:r>
              <a:rPr lang="es-ES" spc="-5" dirty="0">
                <a:cs typeface="Arial"/>
              </a:rPr>
              <a:t>a</a:t>
            </a:r>
            <a:r>
              <a:rPr lang="es-ES" spc="10" dirty="0">
                <a:cs typeface="Arial"/>
              </a:rPr>
              <a:t> </a:t>
            </a:r>
            <a:r>
              <a:rPr lang="es-ES" spc="-10" dirty="0">
                <a:cs typeface="Arial"/>
              </a:rPr>
              <a:t>150º</a:t>
            </a:r>
            <a:r>
              <a:rPr lang="es-ES" spc="25" dirty="0">
                <a:cs typeface="Arial"/>
              </a:rPr>
              <a:t> </a:t>
            </a:r>
            <a:r>
              <a:rPr lang="es-ES" spc="-5" dirty="0">
                <a:cs typeface="Arial"/>
              </a:rPr>
              <a:t>(</a:t>
            </a:r>
            <a:r>
              <a:rPr lang="es-ES" b="1" spc="-5" dirty="0">
                <a:cs typeface="Arial"/>
              </a:rPr>
              <a:t>ángulos </a:t>
            </a:r>
            <a:r>
              <a:rPr lang="es-ES" b="1" dirty="0">
                <a:cs typeface="Arial"/>
              </a:rPr>
              <a:t> </a:t>
            </a:r>
            <a:r>
              <a:rPr lang="es-ES" b="1" spc="-10" dirty="0">
                <a:cs typeface="Arial"/>
              </a:rPr>
              <a:t>superiores</a:t>
            </a:r>
            <a:r>
              <a:rPr lang="es-ES" b="1" spc="35" dirty="0">
                <a:cs typeface="Arial"/>
              </a:rPr>
              <a:t> </a:t>
            </a:r>
            <a:r>
              <a:rPr lang="es-ES" b="1" spc="-5" dirty="0">
                <a:cs typeface="Arial"/>
              </a:rPr>
              <a:t>a</a:t>
            </a:r>
            <a:r>
              <a:rPr lang="es-ES" b="1" spc="5" dirty="0">
                <a:cs typeface="Arial"/>
              </a:rPr>
              <a:t> </a:t>
            </a:r>
            <a:r>
              <a:rPr lang="es-ES" b="1" spc="-10" dirty="0">
                <a:cs typeface="Arial"/>
              </a:rPr>
              <a:t>150º</a:t>
            </a:r>
            <a:r>
              <a:rPr lang="es-ES" b="1" spc="15" dirty="0">
                <a:cs typeface="Arial"/>
              </a:rPr>
              <a:t> </a:t>
            </a:r>
            <a:r>
              <a:rPr lang="es-ES" b="1" spc="-5" dirty="0">
                <a:cs typeface="Arial"/>
              </a:rPr>
              <a:t>se</a:t>
            </a:r>
            <a:r>
              <a:rPr lang="es-ES" b="1" spc="5" dirty="0">
                <a:cs typeface="Arial"/>
              </a:rPr>
              <a:t> </a:t>
            </a:r>
            <a:r>
              <a:rPr lang="es-ES" b="1" spc="-10" dirty="0">
                <a:cs typeface="Arial"/>
              </a:rPr>
              <a:t>considerarán</a:t>
            </a:r>
            <a:r>
              <a:rPr lang="es-ES" b="1" spc="60" dirty="0">
                <a:cs typeface="Arial"/>
              </a:rPr>
              <a:t> </a:t>
            </a:r>
            <a:r>
              <a:rPr lang="es-ES" b="1" spc="-10" dirty="0">
                <a:cs typeface="Arial"/>
              </a:rPr>
              <a:t>como</a:t>
            </a:r>
            <a:r>
              <a:rPr lang="es-ES" b="1" spc="10" dirty="0">
                <a:cs typeface="Arial"/>
              </a:rPr>
              <a:t> </a:t>
            </a:r>
            <a:r>
              <a:rPr lang="es-ES" b="1" spc="-10" dirty="0">
                <a:cs typeface="Arial"/>
              </a:rPr>
              <a:t>piernas</a:t>
            </a:r>
            <a:r>
              <a:rPr lang="es-ES" b="1" spc="35" dirty="0">
                <a:cs typeface="Arial"/>
              </a:rPr>
              <a:t> </a:t>
            </a:r>
            <a:r>
              <a:rPr lang="es-ES" b="1" spc="-5" dirty="0">
                <a:cs typeface="Arial"/>
              </a:rPr>
              <a:t>rectas</a:t>
            </a:r>
            <a:r>
              <a:rPr lang="es-ES" spc="-5" dirty="0">
                <a:cs typeface="Arial"/>
              </a:rPr>
              <a:t>).</a:t>
            </a:r>
            <a:endParaRPr lang="es-ES" dirty="0">
              <a:cs typeface="Arial"/>
            </a:endParaRPr>
          </a:p>
          <a:p>
            <a:pPr marL="628650" marR="358775" indent="-219075">
              <a:lnSpc>
                <a:spcPct val="80000"/>
              </a:lnSpc>
              <a:spcBef>
                <a:spcPts val="405"/>
              </a:spcBef>
              <a:buClr>
                <a:srgbClr val="DD8046"/>
              </a:buClr>
              <a:buSzPct val="73076"/>
              <a:buFont typeface="Wingdings"/>
              <a:buChar char=""/>
            </a:pPr>
            <a:r>
              <a:rPr lang="es-ES" spc="-5" dirty="0">
                <a:cs typeface="Arial"/>
              </a:rPr>
              <a:t>Si</a:t>
            </a:r>
            <a:r>
              <a:rPr lang="es-ES" dirty="0">
                <a:cs typeface="Arial"/>
              </a:rPr>
              <a:t> </a:t>
            </a:r>
            <a:r>
              <a:rPr lang="es-ES" spc="-5" dirty="0">
                <a:cs typeface="Arial"/>
              </a:rPr>
              <a:t>el</a:t>
            </a:r>
            <a:r>
              <a:rPr lang="es-ES" spc="15" dirty="0">
                <a:cs typeface="Arial"/>
              </a:rPr>
              <a:t> </a:t>
            </a:r>
            <a:r>
              <a:rPr lang="es-ES" spc="-5" dirty="0">
                <a:cs typeface="Arial"/>
              </a:rPr>
              <a:t>trabajador</a:t>
            </a:r>
            <a:r>
              <a:rPr lang="es-ES" spc="35" dirty="0">
                <a:cs typeface="Arial"/>
              </a:rPr>
              <a:t> </a:t>
            </a:r>
            <a:r>
              <a:rPr lang="es-ES" spc="-5" dirty="0">
                <a:cs typeface="Arial"/>
              </a:rPr>
              <a:t>está</a:t>
            </a:r>
            <a:r>
              <a:rPr lang="es-ES" spc="25" dirty="0">
                <a:cs typeface="Arial"/>
              </a:rPr>
              <a:t> </a:t>
            </a:r>
            <a:r>
              <a:rPr lang="es-ES" spc="-5" dirty="0">
                <a:cs typeface="Arial"/>
              </a:rPr>
              <a:t>en</a:t>
            </a:r>
            <a:r>
              <a:rPr lang="es-ES" spc="15" dirty="0">
                <a:cs typeface="Arial"/>
              </a:rPr>
              <a:t> </a:t>
            </a:r>
            <a:r>
              <a:rPr lang="es-ES" spc="-5" dirty="0">
                <a:cs typeface="Arial"/>
              </a:rPr>
              <a:t>cuclillas,</a:t>
            </a:r>
            <a:r>
              <a:rPr lang="es-ES" spc="10" dirty="0">
                <a:cs typeface="Arial"/>
              </a:rPr>
              <a:t> </a:t>
            </a:r>
            <a:r>
              <a:rPr lang="es-ES" spc="-5" dirty="0">
                <a:cs typeface="Arial"/>
              </a:rPr>
              <a:t>también</a:t>
            </a:r>
            <a:r>
              <a:rPr lang="es-ES" spc="40" dirty="0">
                <a:cs typeface="Arial"/>
              </a:rPr>
              <a:t> </a:t>
            </a:r>
            <a:r>
              <a:rPr lang="es-ES" spc="-5" dirty="0">
                <a:cs typeface="Arial"/>
              </a:rPr>
              <a:t>se</a:t>
            </a:r>
            <a:r>
              <a:rPr lang="es-ES" spc="15" dirty="0">
                <a:cs typeface="Arial"/>
              </a:rPr>
              <a:t> </a:t>
            </a:r>
            <a:r>
              <a:rPr lang="es-ES" spc="-5" dirty="0">
                <a:cs typeface="Arial"/>
              </a:rPr>
              <a:t>clasifica</a:t>
            </a:r>
            <a:r>
              <a:rPr lang="es-ES" spc="25" dirty="0">
                <a:cs typeface="Arial"/>
              </a:rPr>
              <a:t> </a:t>
            </a:r>
            <a:r>
              <a:rPr lang="es-ES" spc="-5" dirty="0">
                <a:cs typeface="Arial"/>
              </a:rPr>
              <a:t>en</a:t>
            </a:r>
            <a:r>
              <a:rPr lang="es-ES" spc="15" dirty="0">
                <a:cs typeface="Arial"/>
              </a:rPr>
              <a:t> </a:t>
            </a:r>
            <a:r>
              <a:rPr lang="es-ES" spc="-5" dirty="0">
                <a:cs typeface="Arial"/>
              </a:rPr>
              <a:t>esta</a:t>
            </a:r>
            <a:r>
              <a:rPr lang="es-ES" spc="15" dirty="0">
                <a:cs typeface="Arial"/>
              </a:rPr>
              <a:t> </a:t>
            </a:r>
            <a:r>
              <a:rPr lang="es-ES" spc="-5" dirty="0">
                <a:cs typeface="Arial"/>
              </a:rPr>
              <a:t>categoría.</a:t>
            </a:r>
          </a:p>
          <a:p>
            <a:pPr marL="358775" marR="5080" indent="-309563">
              <a:lnSpc>
                <a:spcPct val="80100"/>
              </a:lnSpc>
              <a:spcBef>
                <a:spcPts val="595"/>
              </a:spcBef>
              <a:buClr>
                <a:srgbClr val="C00000"/>
              </a:buClr>
              <a:buFont typeface="+mj-lt"/>
              <a:buAutoNum type="arabicPeriod" startAt="5"/>
            </a:pP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con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el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peso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sobre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una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pierna</a:t>
            </a:r>
            <a:r>
              <a:rPr lang="es-ES" u="heavy" spc="-3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con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la</a:t>
            </a:r>
            <a:r>
              <a:rPr lang="es-ES" u="heavy" spc="-1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rodilla</a:t>
            </a:r>
            <a:r>
              <a:rPr lang="es-ES" u="heavy" spc="-3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flexionada</a:t>
            </a:r>
            <a:r>
              <a:rPr lang="es-ES" dirty="0">
                <a:cs typeface="Arial"/>
              </a:rPr>
              <a:t>:</a:t>
            </a:r>
            <a:r>
              <a:rPr lang="es-ES" spc="-25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trabajador</a:t>
            </a:r>
            <a:r>
              <a:rPr lang="es-ES" spc="-55" dirty="0">
                <a:cs typeface="Arial"/>
              </a:rPr>
              <a:t> </a:t>
            </a:r>
            <a:r>
              <a:rPr lang="es-ES" dirty="0">
                <a:cs typeface="Arial"/>
              </a:rPr>
              <a:t>está</a:t>
            </a:r>
            <a:r>
              <a:rPr lang="es-ES" spc="-25" dirty="0">
                <a:cs typeface="Arial"/>
              </a:rPr>
              <a:t> </a:t>
            </a:r>
            <a:r>
              <a:rPr lang="es-ES" dirty="0">
                <a:cs typeface="Arial"/>
              </a:rPr>
              <a:t>de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pie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o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agachado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y </a:t>
            </a:r>
            <a:r>
              <a:rPr lang="es-ES" spc="-375" dirty="0">
                <a:cs typeface="Arial"/>
              </a:rPr>
              <a:t> </a:t>
            </a:r>
            <a:r>
              <a:rPr lang="es-ES" dirty="0">
                <a:cs typeface="Arial"/>
              </a:rPr>
              <a:t>el peso del cuerpo descansa sobre una sola pierna con la rodilla </a:t>
            </a:r>
            <a:r>
              <a:rPr lang="es-ES" spc="-5" dirty="0">
                <a:cs typeface="Arial"/>
              </a:rPr>
              <a:t>flexionada </a:t>
            </a:r>
            <a:r>
              <a:rPr lang="es-ES" dirty="0">
                <a:cs typeface="Arial"/>
              </a:rPr>
              <a:t>un ángulo igual o </a:t>
            </a:r>
            <a:r>
              <a:rPr lang="es-ES" spc="5" dirty="0">
                <a:cs typeface="Arial"/>
              </a:rPr>
              <a:t> </a:t>
            </a:r>
            <a:r>
              <a:rPr lang="es-ES" dirty="0">
                <a:cs typeface="Arial"/>
              </a:rPr>
              <a:t>inferior</a:t>
            </a:r>
            <a:r>
              <a:rPr lang="es-ES" spc="-50" dirty="0">
                <a:cs typeface="Arial"/>
              </a:rPr>
              <a:t> </a:t>
            </a:r>
            <a:r>
              <a:rPr lang="es-ES" dirty="0">
                <a:cs typeface="Arial"/>
              </a:rPr>
              <a:t>a</a:t>
            </a:r>
            <a:r>
              <a:rPr lang="es-ES" spc="-10" dirty="0">
                <a:cs typeface="Arial"/>
              </a:rPr>
              <a:t> </a:t>
            </a:r>
            <a:r>
              <a:rPr lang="es-ES" dirty="0">
                <a:cs typeface="Arial"/>
              </a:rPr>
              <a:t>150.</a:t>
            </a:r>
          </a:p>
          <a:p>
            <a:pPr marL="358775" marR="5080" indent="-309563">
              <a:lnSpc>
                <a:spcPct val="80100"/>
              </a:lnSpc>
              <a:spcBef>
                <a:spcPts val="595"/>
              </a:spcBef>
              <a:buClr>
                <a:srgbClr val="C00000"/>
              </a:buClr>
              <a:buFont typeface="+mj-lt"/>
              <a:buAutoNum type="arabicPeriod" startAt="5"/>
            </a:pP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De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rodillas</a:t>
            </a:r>
            <a:r>
              <a:rPr lang="es-ES" u="heavy" spc="-3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sobre</a:t>
            </a:r>
            <a:r>
              <a:rPr lang="es-ES" u="heavy" spc="-4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una</a:t>
            </a:r>
            <a:r>
              <a:rPr lang="es-ES" u="heavy" spc="-2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o</a:t>
            </a:r>
            <a:r>
              <a:rPr lang="es-ES" u="heavy" spc="-15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dos</a:t>
            </a:r>
            <a:r>
              <a:rPr lang="es-ES" u="heavy" spc="-20" dirty="0"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s-ES" u="heavy" dirty="0">
                <a:uFill>
                  <a:solidFill>
                    <a:srgbClr val="000000"/>
                  </a:solidFill>
                </a:uFill>
                <a:cs typeface="Arial"/>
              </a:rPr>
              <a:t>piernas</a:t>
            </a:r>
            <a:r>
              <a:rPr lang="es-ES" dirty="0">
                <a:cs typeface="Arial"/>
              </a:rPr>
              <a:t>.</a:t>
            </a:r>
          </a:p>
          <a:p>
            <a:pPr marL="358775" marR="5080" indent="-309563">
              <a:lnSpc>
                <a:spcPct val="80100"/>
              </a:lnSpc>
              <a:spcBef>
                <a:spcPts val="595"/>
              </a:spcBef>
              <a:buClr>
                <a:srgbClr val="C00000"/>
              </a:buClr>
              <a:buFont typeface="+mj-lt"/>
              <a:buAutoNum type="arabicPeriod" startAt="5"/>
            </a:pPr>
            <a:r>
              <a:rPr lang="es-ES" u="heavy" spc="-5" dirty="0">
                <a:uFill>
                  <a:solidFill>
                    <a:srgbClr val="000000"/>
                  </a:solidFill>
                </a:uFill>
                <a:cs typeface="Arial"/>
              </a:rPr>
              <a:t>Caminando</a:t>
            </a:r>
            <a:r>
              <a:rPr lang="es-ES" spc="-5" dirty="0">
                <a:cs typeface="Arial"/>
              </a:rPr>
              <a:t>: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sobre</a:t>
            </a:r>
            <a:r>
              <a:rPr lang="es-ES" spc="-35" dirty="0">
                <a:cs typeface="Arial"/>
              </a:rPr>
              <a:t> </a:t>
            </a:r>
            <a:r>
              <a:rPr lang="es-ES" dirty="0">
                <a:cs typeface="Arial"/>
              </a:rPr>
              <a:t>el</a:t>
            </a:r>
            <a:r>
              <a:rPr lang="es-ES" spc="-5" dirty="0">
                <a:cs typeface="Arial"/>
              </a:rPr>
              <a:t> </a:t>
            </a:r>
            <a:r>
              <a:rPr lang="es-ES" dirty="0">
                <a:cs typeface="Arial"/>
              </a:rPr>
              <a:t>resto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de</a:t>
            </a:r>
            <a:r>
              <a:rPr lang="es-ES" spc="-15" dirty="0">
                <a:cs typeface="Arial"/>
              </a:rPr>
              <a:t> </a:t>
            </a:r>
            <a:r>
              <a:rPr lang="es-ES" dirty="0">
                <a:cs typeface="Arial"/>
              </a:rPr>
              <a:t>posturas,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aquí</a:t>
            </a:r>
            <a:r>
              <a:rPr lang="es-ES" spc="-25" dirty="0">
                <a:cs typeface="Arial"/>
              </a:rPr>
              <a:t> </a:t>
            </a:r>
            <a:r>
              <a:rPr lang="es-ES" dirty="0">
                <a:cs typeface="Arial"/>
              </a:rPr>
              <a:t>se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considera</a:t>
            </a:r>
            <a:r>
              <a:rPr lang="es-ES" spc="-40" dirty="0">
                <a:cs typeface="Arial"/>
              </a:rPr>
              <a:t> </a:t>
            </a:r>
            <a:r>
              <a:rPr lang="es-ES" dirty="0">
                <a:cs typeface="Arial"/>
              </a:rPr>
              <a:t>un</a:t>
            </a:r>
            <a:r>
              <a:rPr lang="es-ES" spc="-20" dirty="0">
                <a:cs typeface="Arial"/>
              </a:rPr>
              <a:t> </a:t>
            </a:r>
            <a:r>
              <a:rPr lang="es-ES" dirty="0">
                <a:cs typeface="Arial"/>
              </a:rPr>
              <a:t>trabajo</a:t>
            </a:r>
            <a:r>
              <a:rPr lang="es-ES" spc="-30" dirty="0">
                <a:cs typeface="Arial"/>
              </a:rPr>
              <a:t> </a:t>
            </a:r>
            <a:r>
              <a:rPr lang="es-ES" dirty="0">
                <a:cs typeface="Arial"/>
              </a:rPr>
              <a:t>muscular</a:t>
            </a:r>
            <a:r>
              <a:rPr lang="es-ES" spc="-45" dirty="0">
                <a:cs typeface="Arial"/>
              </a:rPr>
              <a:t> </a:t>
            </a:r>
            <a:r>
              <a:rPr lang="es-ES" dirty="0">
                <a:cs typeface="Arial"/>
              </a:rPr>
              <a:t>dinámico.</a:t>
            </a:r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pic>
        <p:nvPicPr>
          <p:cNvPr id="15" name="Picture 23">
            <a:extLst>
              <a:ext uri="{FF2B5EF4-FFF2-40B4-BE49-F238E27FC236}">
                <a16:creationId xmlns:a16="http://schemas.microsoft.com/office/drawing/2014/main" id="{BC172975-8013-F669-B3C4-40DCF22B31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3E0CC09-AAC7-5829-2D1A-BCDFD32B0972}"/>
              </a:ext>
            </a:extLst>
          </p:cNvPr>
          <p:cNvSpPr/>
          <p:nvPr/>
        </p:nvSpPr>
        <p:spPr>
          <a:xfrm>
            <a:off x="4104486" y="597600"/>
            <a:ext cx="4520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105"/>
              </a:spcBef>
            </a:pPr>
            <a:r>
              <a:rPr lang="es-ES" b="1" u="heavy" spc="-3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RECORDATORIO</a:t>
            </a:r>
            <a:r>
              <a:rPr lang="es-ES" b="1" u="heavy" spc="-8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s-ES" b="1" u="heavy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DEL</a:t>
            </a:r>
            <a:r>
              <a:rPr lang="es-ES" b="1" u="heavy" spc="-8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s-ES" b="1" u="heavy" spc="-1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MÉTODO</a:t>
            </a:r>
            <a:r>
              <a:rPr lang="es-ES" b="1" u="heavy" spc="-4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s-ES" b="1" u="heavy" spc="-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</a:rPr>
              <a:t>(I)</a:t>
            </a:r>
            <a:r>
              <a:rPr lang="es-ES" b="1" spc="-5" dirty="0">
                <a:solidFill>
                  <a:schemeClr val="accent5"/>
                </a:solidFill>
              </a:rPr>
              <a:t>:</a:t>
            </a:r>
            <a:r>
              <a:rPr lang="es-ES" b="1" spc="-45" dirty="0">
                <a:solidFill>
                  <a:schemeClr val="accent5"/>
                </a:solidFill>
              </a:rPr>
              <a:t> </a:t>
            </a:r>
            <a:r>
              <a:rPr lang="es-ES" b="1" spc="-5" dirty="0">
                <a:solidFill>
                  <a:schemeClr val="accent5"/>
                </a:solidFill>
              </a:rPr>
              <a:t>CODIFICACIÓN:</a:t>
            </a:r>
            <a:endParaRPr lang="es-E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6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pic>
        <p:nvPicPr>
          <p:cNvPr id="18" name="object 3">
            <a:extLst>
              <a:ext uri="{FF2B5EF4-FFF2-40B4-BE49-F238E27FC236}">
                <a16:creationId xmlns:a16="http://schemas.microsoft.com/office/drawing/2014/main" id="{DEA6583E-205A-EBF1-6E09-D320785BFA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021" y="1029706"/>
            <a:ext cx="8036804" cy="3818145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5A0B82B3-8CE3-2D8F-4E82-1FBB90677F41}"/>
              </a:ext>
            </a:extLst>
          </p:cNvPr>
          <p:cNvSpPr txBox="1"/>
          <p:nvPr/>
        </p:nvSpPr>
        <p:spPr>
          <a:xfrm>
            <a:off x="38599" y="674235"/>
            <a:ext cx="85733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SIMPLIFICACIÓN</a:t>
            </a:r>
            <a:r>
              <a:rPr sz="1800" b="1" u="heavy" spc="-2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</a:t>
            </a:r>
            <a:r>
              <a:rPr sz="1800" b="1" u="heavy" spc="-4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MÉTODO</a:t>
            </a:r>
            <a:r>
              <a:rPr sz="1800" spc="-10" dirty="0">
                <a:solidFill>
                  <a:schemeClr val="accent5"/>
                </a:solidFill>
                <a:latin typeface="Arial"/>
                <a:cs typeface="Arial"/>
              </a:rPr>
              <a:t>:</a:t>
            </a:r>
            <a:r>
              <a:rPr lang="es-ES" sz="1800" dirty="0">
                <a:solidFill>
                  <a:schemeClr val="accent5"/>
                </a:solidFill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El</a:t>
            </a:r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análisis</a:t>
            </a:r>
            <a:r>
              <a:rPr sz="1800" b="1" spc="4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</a:t>
            </a:r>
            <a:r>
              <a:rPr sz="1800" b="1" spc="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efectúa sobre</a:t>
            </a:r>
            <a:r>
              <a:rPr sz="1800" b="1" spc="2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la</a:t>
            </a:r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postura</a:t>
            </a:r>
            <a:r>
              <a:rPr sz="1800" b="1" spc="1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más</a:t>
            </a:r>
            <a:r>
              <a:rPr sz="1800" b="1" spc="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difícil</a:t>
            </a:r>
            <a:endParaRPr sz="18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99DFF2A1-3E6D-B253-8AA8-2B0D52F714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7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36173162-B296-2C1A-AAE7-AF6F08D089C9}"/>
              </a:ext>
            </a:extLst>
          </p:cNvPr>
          <p:cNvSpPr txBox="1"/>
          <p:nvPr/>
        </p:nvSpPr>
        <p:spPr>
          <a:xfrm>
            <a:off x="255743" y="661472"/>
            <a:ext cx="5201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20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CATEGORÍAS</a:t>
            </a:r>
            <a:r>
              <a:rPr sz="3200" b="1" u="heavy" spc="-7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3200" b="1" u="heavy" spc="-155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chemeClr val="accent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ACCIÓN</a:t>
            </a:r>
            <a:r>
              <a:rPr sz="3200" dirty="0">
                <a:solidFill>
                  <a:schemeClr val="accent5"/>
                </a:solidFill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2CA35765-4557-68E5-767C-1F7880A863C8}"/>
              </a:ext>
            </a:extLst>
          </p:cNvPr>
          <p:cNvGraphicFramePr>
            <a:graphicFrameLocks noGrp="1"/>
          </p:cNvGraphicFramePr>
          <p:nvPr/>
        </p:nvGraphicFramePr>
        <p:xfrm>
          <a:off x="573063" y="1359605"/>
          <a:ext cx="7773035" cy="3353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111760" marR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tegoría 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7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acción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Interpretación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Posturas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consideran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normales,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sin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riesgo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lesiones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músculo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esqueléticas,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necesaria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ninguna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acción.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69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62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Posturas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ligero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riesgo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lesión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músculo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esquelética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sobre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 </a:t>
                      </a:r>
                      <a:r>
                        <a:rPr sz="1400" b="1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precisa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una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modificación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aunque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inmediata.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D25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Posturas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trabajo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riesgo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alto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 lesión.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debe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modificar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método </a:t>
                      </a:r>
                      <a:r>
                        <a:rPr sz="1400" b="1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trabajo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tan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pronto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como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posible.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Posturas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riesgo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extremo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lesión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músculo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esquelética.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Deben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tomarse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medidas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correctoras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inmediatamente.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8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45363" y="646491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9062AAC7-807C-C9CA-EB7C-1CBD1883EBAE}"/>
              </a:ext>
            </a:extLst>
          </p:cNvPr>
          <p:cNvSpPr txBox="1"/>
          <p:nvPr/>
        </p:nvSpPr>
        <p:spPr>
          <a:xfrm>
            <a:off x="159070" y="719706"/>
            <a:ext cx="4479609" cy="357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  <a:buClr>
                <a:srgbClr val="DD8046"/>
              </a:buClr>
              <a:buSzPct val="54166"/>
              <a:tabLst>
                <a:tab pos="176530" algn="l"/>
              </a:tabLst>
            </a:pP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Ejemplo de codificación</a:t>
            </a:r>
            <a:r>
              <a:rPr lang="es-ES" sz="20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lang="es-ES" sz="20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10" dirty="0">
                <a:solidFill>
                  <a:schemeClr val="accent1"/>
                </a:solidFill>
                <a:latin typeface="Arial"/>
                <a:cs typeface="Arial"/>
              </a:rPr>
              <a:t>posturas</a:t>
            </a:r>
            <a:endParaRPr lang="es-E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F84330CD-F86C-D844-37C0-242B4E64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07786"/>
              </p:ext>
            </p:extLst>
          </p:nvPr>
        </p:nvGraphicFramePr>
        <p:xfrm>
          <a:off x="356868" y="1189014"/>
          <a:ext cx="2284095" cy="168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Fuerza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carga: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marL="91440">
                        <a:lnSpc>
                          <a:spcPts val="28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Espalda: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Brazos: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Piernas: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1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5AAC8110-FE77-FF40-7DEC-9E644CBB02A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1944" y="715285"/>
            <a:ext cx="4249674" cy="3872324"/>
          </a:xfrm>
          <a:prstGeom prst="rect">
            <a:avLst/>
          </a:prstGeom>
        </p:spPr>
      </p:pic>
      <p:sp>
        <p:nvSpPr>
          <p:cNvPr id="26" name="object 7">
            <a:extLst>
              <a:ext uri="{FF2B5EF4-FFF2-40B4-BE49-F238E27FC236}">
                <a16:creationId xmlns:a16="http://schemas.microsoft.com/office/drawing/2014/main" id="{A3709E34-1218-0B48-4BA3-765887EF57F8}"/>
              </a:ext>
            </a:extLst>
          </p:cNvPr>
          <p:cNvSpPr txBox="1"/>
          <p:nvPr/>
        </p:nvSpPr>
        <p:spPr>
          <a:xfrm>
            <a:off x="328292" y="2999362"/>
            <a:ext cx="4177029" cy="115252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51765" marR="139065" algn="ctr">
              <a:lnSpc>
                <a:spcPct val="98900"/>
              </a:lnSpc>
              <a:spcBef>
                <a:spcPts val="200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Posturas 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 consideran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normales, </a:t>
            </a:r>
            <a:r>
              <a:rPr sz="1800" spc="-4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sin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riesgo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lesiones músculo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esqueléticas,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en las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no es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necesaria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ninguna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acción.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1DEA8C71-9D74-207C-AFC7-64B084246EF4}"/>
              </a:ext>
            </a:extLst>
          </p:cNvPr>
          <p:cNvGrpSpPr/>
          <p:nvPr/>
        </p:nvGrpSpPr>
        <p:grpSpPr>
          <a:xfrm>
            <a:off x="480857" y="4150655"/>
            <a:ext cx="3440904" cy="798284"/>
            <a:chOff x="653794" y="5618988"/>
            <a:chExt cx="3836035" cy="1239520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0A1F7D82-153B-4E54-A2FB-B1ABEAC1AC0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4719" y="6117309"/>
              <a:ext cx="212469" cy="136765"/>
            </a:xfrm>
            <a:prstGeom prst="rect">
              <a:avLst/>
            </a:prstGeom>
          </p:spPr>
        </p:pic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BC9AD7E3-F066-1134-FCFA-DFC88DCE87C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794" y="5618988"/>
              <a:ext cx="3835907" cy="1239011"/>
            </a:xfrm>
            <a:prstGeom prst="rect">
              <a:avLst/>
            </a:prstGeom>
          </p:spPr>
        </p:pic>
        <p:pic>
          <p:nvPicPr>
            <p:cNvPr id="30" name="object 11">
              <a:extLst>
                <a:ext uri="{FF2B5EF4-FFF2-40B4-BE49-F238E27FC236}">
                  <a16:creationId xmlns:a16="http://schemas.microsoft.com/office/drawing/2014/main" id="{85F98E20-694B-C128-A57B-102A4FBD17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8058" y="6035332"/>
              <a:ext cx="2830435" cy="636573"/>
            </a:xfrm>
            <a:prstGeom prst="rect">
              <a:avLst/>
            </a:prstGeom>
          </p:spPr>
        </p:pic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50C5DB8F-6F45-AC01-A703-7DFCFF671226}"/>
                </a:ext>
              </a:extLst>
            </p:cNvPr>
            <p:cNvSpPr/>
            <p:nvPr/>
          </p:nvSpPr>
          <p:spPr>
            <a:xfrm>
              <a:off x="1138058" y="6035332"/>
              <a:ext cx="2830830" cy="636905"/>
            </a:xfrm>
            <a:custGeom>
              <a:avLst/>
              <a:gdLst/>
              <a:ahLst/>
              <a:cxnLst/>
              <a:rect l="l" t="t" r="r" b="b"/>
              <a:pathLst>
                <a:path w="2830829" h="636904">
                  <a:moveTo>
                    <a:pt x="2608822" y="401840"/>
                  </a:moveTo>
                  <a:lnTo>
                    <a:pt x="2702929" y="401840"/>
                  </a:lnTo>
                  <a:lnTo>
                    <a:pt x="2702929" y="495934"/>
                  </a:lnTo>
                  <a:lnTo>
                    <a:pt x="2608822" y="495934"/>
                  </a:lnTo>
                  <a:lnTo>
                    <a:pt x="2608822" y="401840"/>
                  </a:lnTo>
                  <a:close/>
                </a:path>
                <a:path w="2830829" h="636904">
                  <a:moveTo>
                    <a:pt x="136639" y="266890"/>
                  </a:moveTo>
                  <a:lnTo>
                    <a:pt x="221729" y="266890"/>
                  </a:lnTo>
                  <a:lnTo>
                    <a:pt x="221989" y="276767"/>
                  </a:lnTo>
                  <a:lnTo>
                    <a:pt x="222189" y="284302"/>
                  </a:lnTo>
                  <a:lnTo>
                    <a:pt x="222318" y="289493"/>
                  </a:lnTo>
                  <a:lnTo>
                    <a:pt x="222364" y="292341"/>
                  </a:lnTo>
                  <a:lnTo>
                    <a:pt x="221457" y="310769"/>
                  </a:lnTo>
                  <a:lnTo>
                    <a:pt x="207759" y="358139"/>
                  </a:lnTo>
                  <a:lnTo>
                    <a:pt x="170290" y="403442"/>
                  </a:lnTo>
                  <a:lnTo>
                    <a:pt x="131805" y="436205"/>
                  </a:lnTo>
                  <a:lnTo>
                    <a:pt x="116998" y="449557"/>
                  </a:lnTo>
                  <a:lnTo>
                    <a:pt x="93851" y="483128"/>
                  </a:lnTo>
                  <a:lnTo>
                    <a:pt x="91757" y="499617"/>
                  </a:lnTo>
                  <a:lnTo>
                    <a:pt x="93138" y="512126"/>
                  </a:lnTo>
                  <a:lnTo>
                    <a:pt x="113855" y="544995"/>
                  </a:lnTo>
                  <a:lnTo>
                    <a:pt x="155457" y="563365"/>
                  </a:lnTo>
                  <a:lnTo>
                    <a:pt x="173088" y="564591"/>
                  </a:lnTo>
                  <a:lnTo>
                    <a:pt x="190255" y="563345"/>
                  </a:lnTo>
                  <a:lnTo>
                    <a:pt x="232778" y="544664"/>
                  </a:lnTo>
                  <a:lnTo>
                    <a:pt x="260442" y="501873"/>
                  </a:lnTo>
                  <a:lnTo>
                    <a:pt x="266179" y="481876"/>
                  </a:lnTo>
                  <a:lnTo>
                    <a:pt x="352666" y="492925"/>
                  </a:lnTo>
                  <a:lnTo>
                    <a:pt x="343823" y="531263"/>
                  </a:lnTo>
                  <a:lnTo>
                    <a:pt x="315479" y="580260"/>
                  </a:lnTo>
                  <a:lnTo>
                    <a:pt x="283284" y="608222"/>
                  </a:lnTo>
                  <a:lnTo>
                    <a:pt x="244065" y="626412"/>
                  </a:lnTo>
                  <a:lnTo>
                    <a:pt x="200250" y="635446"/>
                  </a:lnTo>
                  <a:lnTo>
                    <a:pt x="176771" y="636575"/>
                  </a:lnTo>
                  <a:lnTo>
                    <a:pt x="138485" y="633929"/>
                  </a:lnTo>
                  <a:lnTo>
                    <a:pt x="74126" y="612753"/>
                  </a:lnTo>
                  <a:lnTo>
                    <a:pt x="27035" y="572212"/>
                  </a:lnTo>
                  <a:lnTo>
                    <a:pt x="3004" y="523243"/>
                  </a:lnTo>
                  <a:lnTo>
                    <a:pt x="0" y="496277"/>
                  </a:lnTo>
                  <a:lnTo>
                    <a:pt x="535" y="485634"/>
                  </a:lnTo>
                  <a:lnTo>
                    <a:pt x="13421" y="444441"/>
                  </a:lnTo>
                  <a:lnTo>
                    <a:pt x="45806" y="402908"/>
                  </a:lnTo>
                  <a:lnTo>
                    <a:pt x="74857" y="376290"/>
                  </a:lnTo>
                  <a:lnTo>
                    <a:pt x="93433" y="360654"/>
                  </a:lnTo>
                  <a:lnTo>
                    <a:pt x="106628" y="349422"/>
                  </a:lnTo>
                  <a:lnTo>
                    <a:pt x="132919" y="312381"/>
                  </a:lnTo>
                  <a:lnTo>
                    <a:pt x="136353" y="285007"/>
                  </a:lnTo>
                  <a:lnTo>
                    <a:pt x="136639" y="266890"/>
                  </a:lnTo>
                  <a:close/>
                </a:path>
                <a:path w="2830829" h="636904">
                  <a:moveTo>
                    <a:pt x="127584" y="140309"/>
                  </a:moveTo>
                  <a:lnTo>
                    <a:pt x="221729" y="140309"/>
                  </a:lnTo>
                  <a:lnTo>
                    <a:pt x="221729" y="234403"/>
                  </a:lnTo>
                  <a:lnTo>
                    <a:pt x="127584" y="234403"/>
                  </a:lnTo>
                  <a:lnTo>
                    <a:pt x="127584" y="140309"/>
                  </a:lnTo>
                  <a:close/>
                </a:path>
                <a:path w="2830829" h="636904">
                  <a:moveTo>
                    <a:pt x="1694549" y="119557"/>
                  </a:moveTo>
                  <a:lnTo>
                    <a:pt x="1628255" y="301713"/>
                  </a:lnTo>
                  <a:lnTo>
                    <a:pt x="1762113" y="301713"/>
                  </a:lnTo>
                  <a:lnTo>
                    <a:pt x="1694549" y="119557"/>
                  </a:lnTo>
                  <a:close/>
                </a:path>
                <a:path w="2830829" h="636904">
                  <a:moveTo>
                    <a:pt x="2038084" y="9042"/>
                  </a:moveTo>
                  <a:lnTo>
                    <a:pt x="2137144" y="9042"/>
                  </a:lnTo>
                  <a:lnTo>
                    <a:pt x="2137144" y="413232"/>
                  </a:lnTo>
                  <a:lnTo>
                    <a:pt x="2383651" y="413232"/>
                  </a:lnTo>
                  <a:lnTo>
                    <a:pt x="2383651" y="495934"/>
                  </a:lnTo>
                  <a:lnTo>
                    <a:pt x="2038084" y="495934"/>
                  </a:lnTo>
                  <a:lnTo>
                    <a:pt x="2038084" y="9042"/>
                  </a:lnTo>
                  <a:close/>
                </a:path>
                <a:path w="2830829" h="636904">
                  <a:moveTo>
                    <a:pt x="1643241" y="5029"/>
                  </a:moveTo>
                  <a:lnTo>
                    <a:pt x="1748143" y="5029"/>
                  </a:lnTo>
                  <a:lnTo>
                    <a:pt x="1944612" y="495934"/>
                  </a:lnTo>
                  <a:lnTo>
                    <a:pt x="1836789" y="495934"/>
                  </a:lnTo>
                  <a:lnTo>
                    <a:pt x="1793990" y="384428"/>
                  </a:lnTo>
                  <a:lnTo>
                    <a:pt x="1597775" y="384428"/>
                  </a:lnTo>
                  <a:lnTo>
                    <a:pt x="1557262" y="495934"/>
                  </a:lnTo>
                  <a:lnTo>
                    <a:pt x="1452106" y="495934"/>
                  </a:lnTo>
                  <a:lnTo>
                    <a:pt x="1643241" y="5029"/>
                  </a:lnTo>
                  <a:close/>
                </a:path>
                <a:path w="2830829" h="636904">
                  <a:moveTo>
                    <a:pt x="1006716" y="5029"/>
                  </a:moveTo>
                  <a:lnTo>
                    <a:pt x="1370698" y="5029"/>
                  </a:lnTo>
                  <a:lnTo>
                    <a:pt x="1370698" y="88074"/>
                  </a:lnTo>
                  <a:lnTo>
                    <a:pt x="1105776" y="88074"/>
                  </a:lnTo>
                  <a:lnTo>
                    <a:pt x="1105776" y="196900"/>
                  </a:lnTo>
                  <a:lnTo>
                    <a:pt x="1352284" y="196900"/>
                  </a:lnTo>
                  <a:lnTo>
                    <a:pt x="1352284" y="279615"/>
                  </a:lnTo>
                  <a:lnTo>
                    <a:pt x="1105776" y="279615"/>
                  </a:lnTo>
                  <a:lnTo>
                    <a:pt x="1105776" y="413232"/>
                  </a:lnTo>
                  <a:lnTo>
                    <a:pt x="1380096" y="413232"/>
                  </a:lnTo>
                  <a:lnTo>
                    <a:pt x="1380096" y="495934"/>
                  </a:lnTo>
                  <a:lnTo>
                    <a:pt x="1006716" y="495934"/>
                  </a:lnTo>
                  <a:lnTo>
                    <a:pt x="1006716" y="5029"/>
                  </a:lnTo>
                  <a:close/>
                </a:path>
                <a:path w="2830829" h="636904">
                  <a:moveTo>
                    <a:pt x="473570" y="5029"/>
                  </a:moveTo>
                  <a:lnTo>
                    <a:pt x="682231" y="5029"/>
                  </a:lnTo>
                  <a:lnTo>
                    <a:pt x="718878" y="5855"/>
                  </a:lnTo>
                  <a:lnTo>
                    <a:pt x="776028" y="12465"/>
                  </a:lnTo>
                  <a:lnTo>
                    <a:pt x="813533" y="26155"/>
                  </a:lnTo>
                  <a:lnTo>
                    <a:pt x="853681" y="65303"/>
                  </a:lnTo>
                  <a:lnTo>
                    <a:pt x="869794" y="101552"/>
                  </a:lnTo>
                  <a:lnTo>
                    <a:pt x="875144" y="142659"/>
                  </a:lnTo>
                  <a:lnTo>
                    <a:pt x="873118" y="169079"/>
                  </a:lnTo>
                  <a:lnTo>
                    <a:pt x="856874" y="214703"/>
                  </a:lnTo>
                  <a:lnTo>
                    <a:pt x="824415" y="250244"/>
                  </a:lnTo>
                  <a:lnTo>
                    <a:pt x="775838" y="272929"/>
                  </a:lnTo>
                  <a:lnTo>
                    <a:pt x="745477" y="279285"/>
                  </a:lnTo>
                  <a:lnTo>
                    <a:pt x="760862" y="288889"/>
                  </a:lnTo>
                  <a:lnTo>
                    <a:pt x="798563" y="320471"/>
                  </a:lnTo>
                  <a:lnTo>
                    <a:pt x="823153" y="351612"/>
                  </a:lnTo>
                  <a:lnTo>
                    <a:pt x="855078" y="400164"/>
                  </a:lnTo>
                  <a:lnTo>
                    <a:pt x="915022" y="495934"/>
                  </a:lnTo>
                  <a:lnTo>
                    <a:pt x="796404" y="495934"/>
                  </a:lnTo>
                  <a:lnTo>
                    <a:pt x="724776" y="389115"/>
                  </a:lnTo>
                  <a:lnTo>
                    <a:pt x="707155" y="363131"/>
                  </a:lnTo>
                  <a:lnTo>
                    <a:pt x="681056" y="327050"/>
                  </a:lnTo>
                  <a:lnTo>
                    <a:pt x="650522" y="299880"/>
                  </a:lnTo>
                  <a:lnTo>
                    <a:pt x="608730" y="291353"/>
                  </a:lnTo>
                  <a:lnTo>
                    <a:pt x="592823" y="291007"/>
                  </a:lnTo>
                  <a:lnTo>
                    <a:pt x="572757" y="291007"/>
                  </a:lnTo>
                  <a:lnTo>
                    <a:pt x="572757" y="495934"/>
                  </a:lnTo>
                  <a:lnTo>
                    <a:pt x="473570" y="495934"/>
                  </a:lnTo>
                  <a:lnTo>
                    <a:pt x="473570" y="5029"/>
                  </a:lnTo>
                  <a:close/>
                </a:path>
                <a:path w="2830829" h="636904">
                  <a:moveTo>
                    <a:pt x="2653653" y="0"/>
                  </a:moveTo>
                  <a:lnTo>
                    <a:pt x="2692082" y="2647"/>
                  </a:lnTo>
                  <a:lnTo>
                    <a:pt x="2756559" y="23831"/>
                  </a:lnTo>
                  <a:lnTo>
                    <a:pt x="2803487" y="64417"/>
                  </a:lnTo>
                  <a:lnTo>
                    <a:pt x="2827438" y="113724"/>
                  </a:lnTo>
                  <a:lnTo>
                    <a:pt x="2830437" y="140982"/>
                  </a:lnTo>
                  <a:lnTo>
                    <a:pt x="2829341" y="156346"/>
                  </a:lnTo>
                  <a:lnTo>
                    <a:pt x="2812911" y="199923"/>
                  </a:lnTo>
                  <a:lnTo>
                    <a:pt x="2785272" y="232738"/>
                  </a:lnTo>
                  <a:lnTo>
                    <a:pt x="2737727" y="275602"/>
                  </a:lnTo>
                  <a:lnTo>
                    <a:pt x="2724199" y="287380"/>
                  </a:lnTo>
                  <a:lnTo>
                    <a:pt x="2697577" y="324462"/>
                  </a:lnTo>
                  <a:lnTo>
                    <a:pt x="2694166" y="369354"/>
                  </a:lnTo>
                  <a:lnTo>
                    <a:pt x="2608822" y="369354"/>
                  </a:lnTo>
                  <a:lnTo>
                    <a:pt x="2608568" y="357085"/>
                  </a:lnTo>
                  <a:lnTo>
                    <a:pt x="2608441" y="349605"/>
                  </a:lnTo>
                  <a:lnTo>
                    <a:pt x="2608441" y="346925"/>
                  </a:lnTo>
                  <a:lnTo>
                    <a:pt x="2616156" y="292926"/>
                  </a:lnTo>
                  <a:lnTo>
                    <a:pt x="2642747" y="250151"/>
                  </a:lnTo>
                  <a:lnTo>
                    <a:pt x="2677148" y="218338"/>
                  </a:lnTo>
                  <a:lnTo>
                    <a:pt x="2695650" y="203038"/>
                  </a:lnTo>
                  <a:lnTo>
                    <a:pt x="2710009" y="190628"/>
                  </a:lnTo>
                  <a:lnTo>
                    <a:pt x="2735615" y="157221"/>
                  </a:lnTo>
                  <a:lnTo>
                    <a:pt x="2738743" y="138302"/>
                  </a:lnTo>
                  <a:lnTo>
                    <a:pt x="2737364" y="125068"/>
                  </a:lnTo>
                  <a:lnTo>
                    <a:pt x="2716772" y="91249"/>
                  </a:lnTo>
                  <a:lnTo>
                    <a:pt x="2675338" y="72890"/>
                  </a:lnTo>
                  <a:lnTo>
                    <a:pt x="2657717" y="71666"/>
                  </a:lnTo>
                  <a:lnTo>
                    <a:pt x="2640528" y="72942"/>
                  </a:lnTo>
                  <a:lnTo>
                    <a:pt x="2597773" y="92087"/>
                  </a:lnTo>
                  <a:lnTo>
                    <a:pt x="2570055" y="134787"/>
                  </a:lnTo>
                  <a:lnTo>
                    <a:pt x="2564626" y="154381"/>
                  </a:lnTo>
                  <a:lnTo>
                    <a:pt x="2478139" y="143662"/>
                  </a:lnTo>
                  <a:lnTo>
                    <a:pt x="2492807" y="88241"/>
                  </a:lnTo>
                  <a:lnTo>
                    <a:pt x="2529193" y="41859"/>
                  </a:lnTo>
                  <a:lnTo>
                    <a:pt x="2584041" y="10466"/>
                  </a:lnTo>
                  <a:lnTo>
                    <a:pt x="2617007" y="2616"/>
                  </a:lnTo>
                  <a:lnTo>
                    <a:pt x="2653653" y="0"/>
                  </a:lnTo>
                  <a:close/>
                </a:path>
              </a:pathLst>
            </a:custGeom>
            <a:ln w="12192">
              <a:solidFill>
                <a:srgbClr val="F7F8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70AF35F-D715-5BF7-DA57-7020869B6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7564"/>
              </p:ext>
            </p:extLst>
          </p:nvPr>
        </p:nvGraphicFramePr>
        <p:xfrm>
          <a:off x="2743716" y="2547655"/>
          <a:ext cx="554355" cy="3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7216">
                <a:tc>
                  <a:txBody>
                    <a:bodyPr/>
                    <a:lstStyle/>
                    <a:p>
                      <a:pPr marL="67310" algn="ctr">
                        <a:lnSpc>
                          <a:spcPts val="275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241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0EF510-63FA-99B0-1203-3699394D2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1478"/>
              </p:ext>
            </p:extLst>
          </p:nvPr>
        </p:nvGraphicFramePr>
        <p:xfrm>
          <a:off x="2753311" y="1530436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marL="88265" algn="ctr">
                        <a:lnSpc>
                          <a:spcPts val="28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42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7E6E077-8E9E-9D04-CAA0-E957BC8E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3843"/>
              </p:ext>
            </p:extLst>
          </p:nvPr>
        </p:nvGraphicFramePr>
        <p:xfrm>
          <a:off x="2753311" y="1874378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6">
                <a:tc>
                  <a:txBody>
                    <a:bodyPr/>
                    <a:lstStyle/>
                    <a:p>
                      <a:pPr marL="101600" algn="ctr">
                        <a:lnSpc>
                          <a:spcPts val="27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4797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8DC618-990A-3E4F-606A-370FFFFC9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5845"/>
              </p:ext>
            </p:extLst>
          </p:nvPr>
        </p:nvGraphicFramePr>
        <p:xfrm>
          <a:off x="2743717" y="2196882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7">
                <a:tc>
                  <a:txBody>
                    <a:bodyPr/>
                    <a:lstStyle/>
                    <a:p>
                      <a:pPr marL="102870" algn="ctr">
                        <a:lnSpc>
                          <a:spcPts val="27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223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192E949-9B11-7264-C623-202BE51C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23530"/>
              </p:ext>
            </p:extLst>
          </p:nvPr>
        </p:nvGraphicFramePr>
        <p:xfrm>
          <a:off x="2753311" y="1187277"/>
          <a:ext cx="554355" cy="3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0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1772816" y="0"/>
            <a:ext cx="7371184" cy="694977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accent1"/>
                </a:solidFill>
              </a:rPr>
              <a:t>9</a:t>
            </a:fld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ECEEFA1-DA96-1947-B333-DAB2F84A0853}"/>
              </a:ext>
            </a:extLst>
          </p:cNvPr>
          <p:cNvSpPr/>
          <p:nvPr/>
        </p:nvSpPr>
        <p:spPr>
          <a:xfrm>
            <a:off x="-6582" y="632327"/>
            <a:ext cx="857338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spcBef>
                <a:spcPts val="1000"/>
              </a:spcBef>
              <a:buClr>
                <a:schemeClr val="accent3"/>
              </a:buClr>
              <a:buSzPts val="2400"/>
            </a:pPr>
            <a:endParaRPr lang="es-ES" sz="2000" spc="-5" dirty="0">
              <a:solidFill>
                <a:schemeClr val="accent2"/>
              </a:solidFill>
            </a:endParaRPr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dirty="0"/>
          </a:p>
          <a:p>
            <a:pPr marL="457200" indent="-381000" algn="just">
              <a:spcBef>
                <a:spcPts val="1000"/>
              </a:spcBef>
              <a:buClr>
                <a:schemeClr val="accent3"/>
              </a:buClr>
              <a:buSzPts val="2400"/>
              <a:buFont typeface="Arial"/>
              <a:buChar char="▰"/>
            </a:pPr>
            <a:endParaRPr lang="es-ES" sz="2000" b="1" dirty="0">
              <a:solidFill>
                <a:schemeClr val="accent2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02A1EDA6-D274-5FD4-81F3-60CF302A7027}"/>
              </a:ext>
            </a:extLst>
          </p:cNvPr>
          <p:cNvSpPr/>
          <p:nvPr/>
        </p:nvSpPr>
        <p:spPr>
          <a:xfrm>
            <a:off x="7348" y="219075"/>
            <a:ext cx="1848663" cy="27857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D8A51F05-18A0-6E8C-E08F-292D6EC28349}"/>
              </a:ext>
            </a:extLst>
          </p:cNvPr>
          <p:cNvSpPr/>
          <p:nvPr/>
        </p:nvSpPr>
        <p:spPr>
          <a:xfrm>
            <a:off x="9441" y="219075"/>
            <a:ext cx="1127244" cy="271531"/>
          </a:xfrm>
          <a:prstGeom prst="rtTriangle">
            <a:avLst/>
          </a:prstGeom>
          <a:solidFill>
            <a:srgbClr val="DD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/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8E9F1DC-92AF-4C01-C7F6-028B197E3780}"/>
              </a:ext>
            </a:extLst>
          </p:cNvPr>
          <p:cNvSpPr/>
          <p:nvPr/>
        </p:nvSpPr>
        <p:spPr>
          <a:xfrm>
            <a:off x="-6582" y="226118"/>
            <a:ext cx="435206" cy="271531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C7264F6E-70A7-8B1E-DC94-47E862235449}"/>
              </a:ext>
            </a:extLst>
          </p:cNvPr>
          <p:cNvSpPr txBox="1">
            <a:spLocks/>
          </p:cNvSpPr>
          <p:nvPr/>
        </p:nvSpPr>
        <p:spPr>
          <a:xfrm>
            <a:off x="2342661" y="82235"/>
            <a:ext cx="6010164" cy="515365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spcBef>
                <a:spcPts val="79"/>
              </a:spcBef>
            </a:pPr>
            <a:r>
              <a:rPr lang="es-ES_tradnl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latin typeface="Arial Narrow"/>
                <a:ea typeface="Tahoma" panose="020B0604030504040204" pitchFamily="34" charset="0"/>
                <a:cs typeface="Tahoma" panose="020B0604030504040204" pitchFamily="34" charset="0"/>
              </a:rPr>
              <a:t>MÉTODO OWAS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latin typeface="Arial Narrow"/>
              <a:cs typeface="Arial Narr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B49C88-4E93-0C17-2006-76661E81913F}"/>
              </a:ext>
            </a:extLst>
          </p:cNvPr>
          <p:cNvSpPr/>
          <p:nvPr/>
        </p:nvSpPr>
        <p:spPr>
          <a:xfrm>
            <a:off x="428624" y="1359605"/>
            <a:ext cx="708061" cy="57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45E21947-221D-8D64-B5FA-729D9241EC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" y="-3211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9062AAC7-807C-C9CA-EB7C-1CBD1883EBAE}"/>
              </a:ext>
            </a:extLst>
          </p:cNvPr>
          <p:cNvSpPr txBox="1"/>
          <p:nvPr/>
        </p:nvSpPr>
        <p:spPr>
          <a:xfrm>
            <a:off x="159070" y="719706"/>
            <a:ext cx="4479609" cy="35714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0"/>
              </a:spcBef>
              <a:buClr>
                <a:srgbClr val="DD8046"/>
              </a:buClr>
              <a:buSzPct val="54166"/>
              <a:tabLst>
                <a:tab pos="176530" algn="l"/>
              </a:tabLst>
            </a:pP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Ejemplo de codificación</a:t>
            </a:r>
            <a:r>
              <a:rPr lang="es-ES" sz="2000" b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5" dirty="0">
                <a:solidFill>
                  <a:schemeClr val="accent1"/>
                </a:solidFill>
                <a:latin typeface="Arial"/>
                <a:cs typeface="Arial"/>
              </a:rPr>
              <a:t>de</a:t>
            </a:r>
            <a:r>
              <a:rPr lang="es-ES" sz="20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2000" b="1" spc="-10" dirty="0">
                <a:solidFill>
                  <a:schemeClr val="accent1"/>
                </a:solidFill>
                <a:latin typeface="Arial"/>
                <a:cs typeface="Arial"/>
              </a:rPr>
              <a:t>posturas</a:t>
            </a:r>
            <a:endParaRPr lang="es-E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33" name="object 5">
            <a:extLst>
              <a:ext uri="{FF2B5EF4-FFF2-40B4-BE49-F238E27FC236}">
                <a16:creationId xmlns:a16="http://schemas.microsoft.com/office/drawing/2014/main" id="{9EB815D2-081E-E0D1-6650-1138A4565A3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2402" y="1071317"/>
            <a:ext cx="4479609" cy="3352477"/>
          </a:xfrm>
          <a:prstGeom prst="rect">
            <a:avLst/>
          </a:prstGeom>
        </p:spPr>
      </p:pic>
      <p:sp>
        <p:nvSpPr>
          <p:cNvPr id="34" name="object 6">
            <a:extLst>
              <a:ext uri="{FF2B5EF4-FFF2-40B4-BE49-F238E27FC236}">
                <a16:creationId xmlns:a16="http://schemas.microsoft.com/office/drawing/2014/main" id="{5C584ED4-8713-811F-5499-C7E594AAB102}"/>
              </a:ext>
            </a:extLst>
          </p:cNvPr>
          <p:cNvSpPr txBox="1"/>
          <p:nvPr/>
        </p:nvSpPr>
        <p:spPr>
          <a:xfrm>
            <a:off x="211021" y="3435283"/>
            <a:ext cx="4177029" cy="115252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96215" marR="180975" indent="-635" algn="ctr">
              <a:lnSpc>
                <a:spcPct val="98900"/>
              </a:lnSpc>
              <a:spcBef>
                <a:spcPts val="195"/>
              </a:spcBef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Posturas con ligero riesgo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lesión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músculo esquelética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sobre las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se </a:t>
            </a:r>
            <a:r>
              <a:rPr sz="1800" spc="-4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precisa una modificación </a:t>
            </a:r>
            <a:r>
              <a:rPr sz="1800" spc="-15" dirty="0">
                <a:solidFill>
                  <a:schemeClr val="bg1"/>
                </a:solidFill>
                <a:latin typeface="Arial"/>
                <a:cs typeface="Arial"/>
              </a:rPr>
              <a:t>aunque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inmediata.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BA60496-43B7-C4D5-133B-D21469E53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21168"/>
              </p:ext>
            </p:extLst>
          </p:nvPr>
        </p:nvGraphicFramePr>
        <p:xfrm>
          <a:off x="356868" y="1495409"/>
          <a:ext cx="2284095" cy="166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Fuerza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carga:</a:t>
                      </a: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marL="91440">
                        <a:lnSpc>
                          <a:spcPts val="282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Espalda: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Brazos: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Piernas: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16">
                <a:tc>
                  <a:txBody>
                    <a:bodyPr/>
                    <a:lstStyle/>
                    <a:p>
                      <a:pPr marL="91440">
                        <a:lnSpc>
                          <a:spcPts val="2750"/>
                        </a:lnSpc>
                      </a:pPr>
                      <a:r>
                        <a:rPr sz="200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C5ACC6E-5CB5-B9B8-17E7-1B54FB7A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52344"/>
              </p:ext>
            </p:extLst>
          </p:nvPr>
        </p:nvGraphicFramePr>
        <p:xfrm>
          <a:off x="2765720" y="2843688"/>
          <a:ext cx="554355" cy="3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7216">
                <a:tc>
                  <a:txBody>
                    <a:bodyPr/>
                    <a:lstStyle/>
                    <a:p>
                      <a:pPr marL="6731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241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252C1FB-3875-DDC6-60E4-FD7D4981F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66981"/>
              </p:ext>
            </p:extLst>
          </p:nvPr>
        </p:nvGraphicFramePr>
        <p:xfrm>
          <a:off x="2775315" y="1826469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marL="88265" algn="ctr">
                        <a:lnSpc>
                          <a:spcPts val="2825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4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442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6FD95CD-9F3B-52B5-4937-CC555C66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5517"/>
              </p:ext>
            </p:extLst>
          </p:nvPr>
        </p:nvGraphicFramePr>
        <p:xfrm>
          <a:off x="2775315" y="2170411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6">
                <a:tc>
                  <a:txBody>
                    <a:bodyPr/>
                    <a:lstStyle/>
                    <a:p>
                      <a:pPr marL="10160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4797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9A3E1D2-2082-BE7A-AD26-8E7502DCE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83231"/>
              </p:ext>
            </p:extLst>
          </p:nvPr>
        </p:nvGraphicFramePr>
        <p:xfrm>
          <a:off x="2765721" y="2492915"/>
          <a:ext cx="554355" cy="32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13557">
                <a:tc>
                  <a:txBody>
                    <a:bodyPr/>
                    <a:lstStyle/>
                    <a:p>
                      <a:pPr marL="102870" algn="ctr">
                        <a:lnSpc>
                          <a:spcPts val="2750"/>
                        </a:lnSpc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3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2231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8A8FDCC-8F09-7809-CC45-79C33E522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25404"/>
              </p:ext>
            </p:extLst>
          </p:nvPr>
        </p:nvGraphicFramePr>
        <p:xfrm>
          <a:off x="2775315" y="1483310"/>
          <a:ext cx="554355" cy="3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529729533"/>
                    </a:ext>
                  </a:extLst>
                </a:gridCol>
              </a:tblGrid>
              <a:tr h="356560"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s-ES"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0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12199</TotalTime>
  <Words>2689</Words>
  <Application>Microsoft Macintosh PowerPoint</Application>
  <PresentationFormat>Presentación en pantalla (16:9)</PresentationFormat>
  <Paragraphs>616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0" baseType="lpstr">
      <vt:lpstr>Arial</vt:lpstr>
      <vt:lpstr>Roboto Condensed Light</vt:lpstr>
      <vt:lpstr>Comic Sans MS</vt:lpstr>
      <vt:lpstr>Dosis</vt:lpstr>
      <vt:lpstr>Times New Roman</vt:lpstr>
      <vt:lpstr>Arvo</vt:lpstr>
      <vt:lpstr>Roboto Condensed</vt:lpstr>
      <vt:lpstr>Calibri</vt:lpstr>
      <vt:lpstr>Wingdings</vt:lpstr>
      <vt:lpstr>Tahoma</vt:lpstr>
      <vt:lpstr>Arial Narrow</vt:lpstr>
      <vt:lpstr>Salerio template</vt:lpstr>
      <vt:lpstr>Presentación de PowerPoint</vt:lpstr>
      <vt:lpstr>Presentación de PowerPoint</vt:lpstr>
      <vt:lpstr>POSTURAS FORZADAS MÉTODO OWAS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MMC METODOLOGÍA GUIA INSST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ERGONOMÍA: CONCEPTOS Y OBJETIVOS (I)</dc:title>
  <cp:lastModifiedBy>Ramon Tur Cano</cp:lastModifiedBy>
  <cp:revision>124</cp:revision>
  <dcterms:modified xsi:type="dcterms:W3CDTF">2023-05-12T09:07:19Z</dcterms:modified>
</cp:coreProperties>
</file>