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65" r:id="rId3"/>
    <p:sldId id="259" r:id="rId4"/>
    <p:sldId id="264" r:id="rId5"/>
    <p:sldId id="273" r:id="rId6"/>
    <p:sldId id="274" r:id="rId7"/>
    <p:sldId id="275" r:id="rId8"/>
    <p:sldId id="276" r:id="rId9"/>
    <p:sldId id="261" r:id="rId10"/>
    <p:sldId id="266" r:id="rId11"/>
    <p:sldId id="269" r:id="rId12"/>
    <p:sldId id="262" r:id="rId13"/>
    <p:sldId id="267" r:id="rId14"/>
    <p:sldId id="270" r:id="rId15"/>
    <p:sldId id="263" r:id="rId16"/>
    <p:sldId id="268" r:id="rId17"/>
    <p:sldId id="271" r:id="rId18"/>
    <p:sldId id="277" r:id="rId19"/>
    <p:sldId id="272" r:id="rId20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4AC"/>
    <a:srgbClr val="708BB9"/>
    <a:srgbClr val="840302"/>
    <a:srgbClr val="E03713"/>
    <a:srgbClr val="FBC3A5"/>
    <a:srgbClr val="D60E11"/>
    <a:srgbClr val="D71224"/>
    <a:srgbClr val="525252"/>
    <a:srgbClr val="2C2B4B"/>
    <a:srgbClr val="7A0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9" autoAdjust="0"/>
    <p:restoredTop sz="94660"/>
  </p:normalViewPr>
  <p:slideViewPr>
    <p:cSldViewPr snapToGrid="0">
      <p:cViewPr>
        <p:scale>
          <a:sx n="50" d="100"/>
          <a:sy n="50" d="100"/>
        </p:scale>
        <p:origin x="2338" y="-46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CB25C-290C-47EB-9F7A-751C693EF9E1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27C89-B080-438B-80DA-C328B24C5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31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C0A4-5270-428D-A579-25BD9C5D59A6}" type="datetime1">
              <a:rPr lang="pt-BR" smtClean="0"/>
              <a:t>01/08/2024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1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9DFE-56AF-4886-8069-CDFDBE7E9251}" type="datetime1">
              <a:rPr lang="pt-BR" smtClean="0"/>
              <a:t>01/08/2024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89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B1F-099E-4E55-8C63-7C861FA14206}" type="datetime1">
              <a:rPr lang="pt-BR" smtClean="0"/>
              <a:t>01/08/2024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02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9FE0-C362-4A66-B1C4-460CF6621062}" type="datetime1">
              <a:rPr lang="pt-BR" smtClean="0"/>
              <a:t>01/08/2024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29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5434-3B67-4506-9261-4CFA009DFD33}" type="datetime1">
              <a:rPr lang="pt-BR" smtClean="0"/>
              <a:t>01/08/2024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9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6807-7E62-49CC-877B-8C7BEAFAF381}" type="datetime1">
              <a:rPr lang="pt-BR" smtClean="0"/>
              <a:t>01/08/2024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23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9445-0CF5-4417-BA68-7D5F4E854674}" type="datetime1">
              <a:rPr lang="pt-BR" smtClean="0"/>
              <a:t>01/08/2024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1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2661-9207-4D76-B88D-BBA9B7DDC235}" type="datetime1">
              <a:rPr lang="pt-BR" smtClean="0"/>
              <a:t>01/08/2024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87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AEEE-8DA6-4206-8DD7-E6AF7405E5DE}" type="datetime1">
              <a:rPr lang="pt-BR" smtClean="0"/>
              <a:t>01/08/2024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05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B827-AAA4-47F4-A6C1-46FFF9B7E125}" type="datetime1">
              <a:rPr lang="pt-BR" smtClean="0"/>
              <a:t>01/08/2024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49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26ED-44C9-404D-B111-22449CEA8E75}" type="datetime1">
              <a:rPr lang="pt-BR" smtClean="0"/>
              <a:t>01/08/2024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20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17961-72F8-46BC-A2F9-E315BCB4D7A1}" type="datetime1">
              <a:rPr lang="pt-BR" smtClean="0"/>
              <a:t>01/08/2024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COROUTINES - SÉRGIO RIBEIRO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D21F39-017A-4142-89E4-B73EA9DD8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8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felipeaguiar-exe/" TargetMode="External"/><Relationship Id="rId2" Type="http://schemas.openxmlformats.org/officeDocument/2006/relationships/hyperlink" Target="https://www.dio.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hyperlink" Target="https://www.linkedin.com/in/sergio-rios-ribeir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8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4D71E6C-B6A4-30D3-FD03-39114632C5A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>
            <a:gsLst>
              <a:gs pos="65000">
                <a:srgbClr val="0D0F24"/>
              </a:gs>
              <a:gs pos="30000">
                <a:srgbClr val="0E1A47"/>
              </a:gs>
              <a:gs pos="100000">
                <a:srgbClr val="353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0E651B42-61BB-FD54-5EDE-BD848E24B83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lum bright="-40000" contrast="-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5614" y="11617208"/>
            <a:ext cx="688404" cy="688404"/>
          </a:xfrm>
          <a:prstGeom prst="rect">
            <a:avLst/>
          </a:prstGeom>
          <a:ln>
            <a:noFill/>
          </a:ln>
          <a:effectLst>
            <a:glow rad="63500">
              <a:srgbClr val="CD0A00"/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D077523C-3927-19B4-AC4D-DC6626264C34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6770" y="11438964"/>
            <a:ext cx="1067181" cy="1067181"/>
          </a:xfrm>
          <a:prstGeom prst="rect">
            <a:avLst/>
          </a:prstGeom>
          <a:effectLst>
            <a:glow rad="63500">
              <a:srgbClr val="CC0009"/>
            </a:glow>
          </a:effectLst>
        </p:spPr>
      </p:pic>
      <p:pic>
        <p:nvPicPr>
          <p:cNvPr id="3" name="Imagem 2" descr="Tela de computador com imagem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31629730-7ADB-6765-0310-EDF5ADED90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2318"/>
            <a:ext cx="9054353" cy="905435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345ED1B-7EDD-D31E-2D4C-6BF200CB67FB}"/>
              </a:ext>
            </a:extLst>
          </p:cNvPr>
          <p:cNvSpPr txBox="1"/>
          <p:nvPr/>
        </p:nvSpPr>
        <p:spPr>
          <a:xfrm>
            <a:off x="835269" y="11025"/>
            <a:ext cx="7930661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E1A47"/>
                </a:solidFill>
                <a:effectLst>
                  <a:glow rad="203200">
                    <a:srgbClr val="E3141F"/>
                  </a:glow>
                </a:effectLst>
                <a:latin typeface="Bradley Gratis" panose="03020802030008000000" pitchFamily="66" charset="0"/>
              </a:rPr>
              <a:t>Sombras do Kotlin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C3B5376-A5CA-C63B-3E03-1599B8189AB1}"/>
              </a:ext>
            </a:extLst>
          </p:cNvPr>
          <p:cNvSpPr/>
          <p:nvPr/>
        </p:nvSpPr>
        <p:spPr>
          <a:xfrm>
            <a:off x="2748720" y="11721413"/>
            <a:ext cx="3521053" cy="784732"/>
          </a:xfrm>
          <a:prstGeom prst="rect">
            <a:avLst/>
          </a:prstGeom>
          <a:solidFill>
            <a:srgbClr val="7A00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F01D9F-1E57-744C-1807-51D9F795CB9A}"/>
              </a:ext>
            </a:extLst>
          </p:cNvPr>
          <p:cNvSpPr txBox="1"/>
          <p:nvPr/>
        </p:nvSpPr>
        <p:spPr>
          <a:xfrm>
            <a:off x="2748720" y="11798308"/>
            <a:ext cx="35210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>
                <a:solidFill>
                  <a:srgbClr val="2C2B4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Sérgio Ribeiro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B96386D-8611-F562-E2FB-7F06F578F9BC}"/>
              </a:ext>
            </a:extLst>
          </p:cNvPr>
          <p:cNvSpPr/>
          <p:nvPr/>
        </p:nvSpPr>
        <p:spPr>
          <a:xfrm>
            <a:off x="0" y="1334464"/>
            <a:ext cx="9663952" cy="754534"/>
          </a:xfrm>
          <a:prstGeom prst="rect">
            <a:avLst/>
          </a:prstGeom>
          <a:solidFill>
            <a:srgbClr val="D60E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6FF201-CCDB-9E1B-EE59-FED0C62DCF9E}"/>
              </a:ext>
            </a:extLst>
          </p:cNvPr>
          <p:cNvSpPr txBox="1"/>
          <p:nvPr/>
        </p:nvSpPr>
        <p:spPr>
          <a:xfrm>
            <a:off x="835269" y="1261337"/>
            <a:ext cx="7761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0E1A47"/>
                </a:solidFill>
                <a:effectLst/>
                <a:latin typeface="Blood Crow" pitchFamily="2" charset="0"/>
              </a:rPr>
              <a:t>Coroutines Imortais</a:t>
            </a:r>
            <a:endParaRPr lang="pt-BR" sz="4800" dirty="0">
              <a:solidFill>
                <a:srgbClr val="0E1A47"/>
              </a:solidFill>
              <a:effectLst/>
              <a:latin typeface="Blood Crow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45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CA32E63-2D75-1112-84A0-61E40A76693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orpo do texto">
            <a:extLst>
              <a:ext uri="{FF2B5EF4-FFF2-40B4-BE49-F238E27FC236}">
                <a16:creationId xmlns:a16="http://schemas.microsoft.com/office/drawing/2014/main" id="{8FA464F7-1BB0-C510-8AC2-81027A573755}"/>
              </a:ext>
            </a:extLst>
          </p:cNvPr>
          <p:cNvSpPr txBox="1"/>
          <p:nvPr/>
        </p:nvSpPr>
        <p:spPr>
          <a:xfrm>
            <a:off x="704914" y="1700152"/>
            <a:ext cx="853052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Funções suspensas são funções que podem pausar sua execução sem bloquear a thread. Elas são marcadas com a palavra-chave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suspend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podem ser usadas apenas dentro de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 outras funções suspensas. Isso facilita o trabalho com operações assíncronas, como chamadas de rede.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A37C3EEA-5683-E208-0C16-758C4D8D5F9E}"/>
              </a:ext>
            </a:extLst>
          </p:cNvPr>
          <p:cNvSpPr txBox="1"/>
          <p:nvPr/>
        </p:nvSpPr>
        <p:spPr>
          <a:xfrm>
            <a:off x="704914" y="660114"/>
            <a:ext cx="447668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4000">
                <a:latin typeface="Impact" panose="020B0806030902050204" pitchFamily="34" charset="0"/>
              </a:rPr>
              <a:t>Funções Suspensas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F0872B-0C9B-4BB4-80E2-02782CD301C6}"/>
              </a:ext>
            </a:extLst>
          </p:cNvPr>
          <p:cNvSpPr/>
          <p:nvPr/>
        </p:nvSpPr>
        <p:spPr>
          <a:xfrm rot="5400000" flipV="1">
            <a:off x="-15087" y="648000"/>
            <a:ext cx="1368000" cy="72000"/>
          </a:xfrm>
          <a:prstGeom prst="rect">
            <a:avLst/>
          </a:prstGeom>
          <a:gradFill flip="none" rotWithShape="1">
            <a:gsLst>
              <a:gs pos="32000">
                <a:srgbClr val="E03713"/>
              </a:gs>
              <a:gs pos="7000">
                <a:srgbClr val="FBC3A5"/>
              </a:gs>
              <a:gs pos="80000">
                <a:srgbClr val="8403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">
            <a:extLst>
              <a:ext uri="{FF2B5EF4-FFF2-40B4-BE49-F238E27FC236}">
                <a16:creationId xmlns:a16="http://schemas.microsoft.com/office/drawing/2014/main" id="{4F0C30BF-8814-EA58-E548-644B7F7888BA}"/>
              </a:ext>
            </a:extLst>
          </p:cNvPr>
          <p:cNvSpPr txBox="1"/>
          <p:nvPr/>
        </p:nvSpPr>
        <p:spPr>
          <a:xfrm>
            <a:off x="704914" y="4773570"/>
            <a:ext cx="741038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Criando uma Função Suspensa: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292ECB7-E592-C05B-B2D6-D7EC46072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18" t="21404" r="23869" b="22097"/>
          <a:stretch/>
        </p:blipFill>
        <p:spPr>
          <a:xfrm>
            <a:off x="389073" y="5339296"/>
            <a:ext cx="7338385" cy="4379619"/>
          </a:xfrm>
          <a:prstGeom prst="rect">
            <a:avLst/>
          </a:prstGeom>
        </p:spPr>
      </p:pic>
      <p:sp>
        <p:nvSpPr>
          <p:cNvPr id="25" name="Espaço Reservado para Rodapé 24">
            <a:extLst>
              <a:ext uri="{FF2B5EF4-FFF2-40B4-BE49-F238E27FC236}">
                <a16:creationId xmlns:a16="http://schemas.microsoft.com/office/drawing/2014/main" id="{02AFA003-82E9-1A49-DBFC-FA1B14BB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26" name="Espaço Reservado para Número de Slide 25">
            <a:extLst>
              <a:ext uri="{FF2B5EF4-FFF2-40B4-BE49-F238E27FC236}">
                <a16:creationId xmlns:a16="http://schemas.microsoft.com/office/drawing/2014/main" id="{CF57A10F-34D0-4813-D42C-0E44EE2E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10</a:t>
            </a:fld>
            <a:endParaRPr lang="pt-BR"/>
          </a:p>
        </p:txBody>
      </p:sp>
      <p:pic>
        <p:nvPicPr>
          <p:cNvPr id="27" name="Imagem 26" descr="Diagrama&#10;&#10;Descrição gerada automaticamente com confiança média">
            <a:extLst>
              <a:ext uri="{FF2B5EF4-FFF2-40B4-BE49-F238E27FC236}">
                <a16:creationId xmlns:a16="http://schemas.microsoft.com/office/drawing/2014/main" id="{DC7FC708-32B1-E808-F73F-F6DBE2951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47979" b="44839"/>
          <a:stretch/>
        </p:blipFill>
        <p:spPr>
          <a:xfrm>
            <a:off x="2651760" y="11865189"/>
            <a:ext cx="4530090" cy="34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4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CA32E63-2D75-1112-84A0-61E40A76693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F0872B-0C9B-4BB4-80E2-02782CD301C6}"/>
              </a:ext>
            </a:extLst>
          </p:cNvPr>
          <p:cNvSpPr/>
          <p:nvPr/>
        </p:nvSpPr>
        <p:spPr>
          <a:xfrm rot="5400000" flipV="1">
            <a:off x="-15087" y="648000"/>
            <a:ext cx="1368000" cy="72000"/>
          </a:xfrm>
          <a:prstGeom prst="rect">
            <a:avLst/>
          </a:prstGeom>
          <a:gradFill flip="none" rotWithShape="1">
            <a:gsLst>
              <a:gs pos="32000">
                <a:srgbClr val="E03713"/>
              </a:gs>
              <a:gs pos="7000">
                <a:srgbClr val="FBC3A5"/>
              </a:gs>
              <a:gs pos="80000">
                <a:srgbClr val="8403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ubtítulo">
            <a:extLst>
              <a:ext uri="{FF2B5EF4-FFF2-40B4-BE49-F238E27FC236}">
                <a16:creationId xmlns:a16="http://schemas.microsoft.com/office/drawing/2014/main" id="{14B4D458-BE0B-7DCD-DA63-4D203570C6E6}"/>
              </a:ext>
            </a:extLst>
          </p:cNvPr>
          <p:cNvSpPr txBox="1"/>
          <p:nvPr/>
        </p:nvSpPr>
        <p:spPr>
          <a:xfrm>
            <a:off x="704913" y="972780"/>
            <a:ext cx="741038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Usando em um Projeto Android:</a:t>
            </a:r>
          </a:p>
        </p:txBody>
      </p:sp>
      <p:sp>
        <p:nvSpPr>
          <p:cNvPr id="10" name="Corpo do texto">
            <a:extLst>
              <a:ext uri="{FF2B5EF4-FFF2-40B4-BE49-F238E27FC236}">
                <a16:creationId xmlns:a16="http://schemas.microsoft.com/office/drawing/2014/main" id="{304C80D9-EA14-C352-F921-3E13B87613FC}"/>
              </a:ext>
            </a:extLst>
          </p:cNvPr>
          <p:cNvSpPr txBox="1"/>
          <p:nvPr/>
        </p:nvSpPr>
        <p:spPr>
          <a:xfrm>
            <a:off x="704913" y="6936576"/>
            <a:ext cx="853052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Neste exemplo,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fetchData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simula uma chamada de rede, 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loadData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usa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buscar dados em um thread de I/O e atualizar a UI na thread principal.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85C642B-8DAD-6894-6C45-7081065BC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4" t="8572" r="8888" b="8520"/>
          <a:stretch/>
        </p:blipFill>
        <p:spPr>
          <a:xfrm>
            <a:off x="632913" y="2082235"/>
            <a:ext cx="7901488" cy="4470965"/>
          </a:xfrm>
          <a:prstGeom prst="rect">
            <a:avLst/>
          </a:prstGeom>
        </p:spPr>
      </p:pic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16DAB32-05CB-48DA-B44F-410186D0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FC10902F-3814-B7BD-641E-06769ED9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11</a:t>
            </a:fld>
            <a:endParaRPr lang="pt-BR"/>
          </a:p>
        </p:txBody>
      </p:sp>
      <p:pic>
        <p:nvPicPr>
          <p:cNvPr id="21" name="Imagem 20" descr="Diagrama&#10;&#10;Descrição gerada automaticamente com confiança média">
            <a:extLst>
              <a:ext uri="{FF2B5EF4-FFF2-40B4-BE49-F238E27FC236}">
                <a16:creationId xmlns:a16="http://schemas.microsoft.com/office/drawing/2014/main" id="{D8433348-EC84-1645-8794-CA3FDC18FC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47979" b="44839"/>
          <a:stretch/>
        </p:blipFill>
        <p:spPr>
          <a:xfrm>
            <a:off x="2651760" y="11865189"/>
            <a:ext cx="4530090" cy="34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9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0FB89C-D863-FDEE-574A-429BFBFE9418}"/>
              </a:ext>
            </a:extLst>
          </p:cNvPr>
          <p:cNvSpPr/>
          <p:nvPr/>
        </p:nvSpPr>
        <p:spPr>
          <a:xfrm>
            <a:off x="-4" y="0"/>
            <a:ext cx="9601200" cy="12801600"/>
          </a:xfrm>
          <a:prstGeom prst="rect">
            <a:avLst/>
          </a:prstGeom>
          <a:solidFill>
            <a:srgbClr val="2C2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">
            <a:extLst>
              <a:ext uri="{FF2B5EF4-FFF2-40B4-BE49-F238E27FC236}">
                <a16:creationId xmlns:a16="http://schemas.microsoft.com/office/drawing/2014/main" id="{597623A1-80CC-561F-35A7-3D8E7E4951EC}"/>
              </a:ext>
            </a:extLst>
          </p:cNvPr>
          <p:cNvSpPr txBox="1"/>
          <p:nvPr/>
        </p:nvSpPr>
        <p:spPr>
          <a:xfrm>
            <a:off x="-4" y="6447476"/>
            <a:ext cx="9601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n>
                  <a:solidFill>
                    <a:srgbClr val="D60E11"/>
                  </a:solidFill>
                </a:ln>
                <a:latin typeface="Bradley Gratis" panose="03020802030008000000" pitchFamily="66" charset="0"/>
              </a:rPr>
              <a:t>O RITMO DAS TREVAS</a:t>
            </a:r>
          </a:p>
        </p:txBody>
      </p:sp>
      <p:sp>
        <p:nvSpPr>
          <p:cNvPr id="6" name="Subtítulo">
            <a:extLst>
              <a:ext uri="{FF2B5EF4-FFF2-40B4-BE49-F238E27FC236}">
                <a16:creationId xmlns:a16="http://schemas.microsoft.com/office/drawing/2014/main" id="{636CBBD1-F7E8-FE47-1BF2-05A19F0A6559}"/>
              </a:ext>
            </a:extLst>
          </p:cNvPr>
          <p:cNvSpPr txBox="1"/>
          <p:nvPr/>
        </p:nvSpPr>
        <p:spPr>
          <a:xfrm>
            <a:off x="546943" y="8308261"/>
            <a:ext cx="8507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ln>
                  <a:solidFill>
                    <a:schemeClr val="tx1"/>
                  </a:solidFill>
                </a:ln>
                <a:effectLst>
                  <a:glow rad="101600">
                    <a:srgbClr val="D60E11">
                      <a:alpha val="60000"/>
                    </a:srgbClr>
                  </a:glo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Controle e Sincronização</a:t>
            </a:r>
          </a:p>
        </p:txBody>
      </p:sp>
      <p:sp>
        <p:nvSpPr>
          <p:cNvPr id="9" name="Título">
            <a:extLst>
              <a:ext uri="{FF2B5EF4-FFF2-40B4-BE49-F238E27FC236}">
                <a16:creationId xmlns:a16="http://schemas.microsoft.com/office/drawing/2014/main" id="{17378D8E-90BF-8C08-57A7-7033297FC397}"/>
              </a:ext>
            </a:extLst>
          </p:cNvPr>
          <p:cNvSpPr txBox="1"/>
          <p:nvPr/>
        </p:nvSpPr>
        <p:spPr>
          <a:xfrm>
            <a:off x="4983476" y="2030454"/>
            <a:ext cx="40707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600" b="1" dirty="0">
                <a:ln>
                  <a:solidFill>
                    <a:srgbClr val="D60E11"/>
                  </a:solidFill>
                </a:ln>
                <a:latin typeface="Bradley Gratis" panose="03020802030008000000" pitchFamily="66" charset="0"/>
              </a:rPr>
              <a:t>04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0D96D9E-3D2B-8000-832E-7DFBBC5E946A}"/>
              </a:ext>
            </a:extLst>
          </p:cNvPr>
          <p:cNvSpPr/>
          <p:nvPr/>
        </p:nvSpPr>
        <p:spPr>
          <a:xfrm flipV="1">
            <a:off x="1193800" y="7802274"/>
            <a:ext cx="7213600" cy="53261"/>
          </a:xfrm>
          <a:prstGeom prst="rect">
            <a:avLst/>
          </a:prstGeom>
          <a:gradFill flip="none" rotWithShape="1">
            <a:gsLst>
              <a:gs pos="32000">
                <a:srgbClr val="E03713"/>
              </a:gs>
              <a:gs pos="7000">
                <a:srgbClr val="FBC3A5"/>
              </a:gs>
              <a:gs pos="80000">
                <a:srgbClr val="8403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esenho de um piano&#10;&#10;Descrição gerada automaticamente com confiança média">
            <a:extLst>
              <a:ext uri="{FF2B5EF4-FFF2-40B4-BE49-F238E27FC236}">
                <a16:creationId xmlns:a16="http://schemas.microsoft.com/office/drawing/2014/main" id="{B4D7AC59-C2E9-EC3A-2184-F83FF1B71D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8" t="36524" r="13585" b="8082"/>
          <a:stretch/>
        </p:blipFill>
        <p:spPr>
          <a:xfrm>
            <a:off x="-316835" y="484220"/>
            <a:ext cx="6146135" cy="6140756"/>
          </a:xfrm>
          <a:prstGeom prst="rect">
            <a:avLst/>
          </a:prstGeom>
        </p:spPr>
      </p:pic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9C0F647E-3242-07FE-E4AD-058417D5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03F1B17A-E380-E410-F4AC-51FFE357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57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CA32E63-2D75-1112-84A0-61E40A76693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orpo do texto">
            <a:extLst>
              <a:ext uri="{FF2B5EF4-FFF2-40B4-BE49-F238E27FC236}">
                <a16:creationId xmlns:a16="http://schemas.microsoft.com/office/drawing/2014/main" id="{8FA464F7-1BB0-C510-8AC2-81027A573755}"/>
              </a:ext>
            </a:extLst>
          </p:cNvPr>
          <p:cNvSpPr txBox="1"/>
          <p:nvPr/>
        </p:nvSpPr>
        <p:spPr>
          <a:xfrm>
            <a:off x="668913" y="2028114"/>
            <a:ext cx="853052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Controlar o fluxo de execução das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essencial para tarefas complexas. Você pode usar funções como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withContext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yield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gerenciar a execução e sincronização.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A37C3EEA-5683-E208-0C16-758C4D8D5F9E}"/>
              </a:ext>
            </a:extLst>
          </p:cNvPr>
          <p:cNvSpPr txBox="1"/>
          <p:nvPr/>
        </p:nvSpPr>
        <p:spPr>
          <a:xfrm>
            <a:off x="704914" y="660114"/>
            <a:ext cx="570008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4000">
                <a:latin typeface="Impact" panose="020B0806030902050204" pitchFamily="34" charset="0"/>
              </a:rPr>
              <a:t>Controle e Sincronização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F0872B-0C9B-4BB4-80E2-02782CD301C6}"/>
              </a:ext>
            </a:extLst>
          </p:cNvPr>
          <p:cNvSpPr/>
          <p:nvPr/>
        </p:nvSpPr>
        <p:spPr>
          <a:xfrm rot="5400000" flipV="1">
            <a:off x="-15087" y="648000"/>
            <a:ext cx="1368000" cy="72000"/>
          </a:xfrm>
          <a:prstGeom prst="rect">
            <a:avLst/>
          </a:prstGeom>
          <a:gradFill flip="none" rotWithShape="1">
            <a:gsLst>
              <a:gs pos="32000">
                <a:srgbClr val="E03713"/>
              </a:gs>
              <a:gs pos="7000">
                <a:srgbClr val="FBC3A5"/>
              </a:gs>
              <a:gs pos="80000">
                <a:srgbClr val="8403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ubtítulo">
            <a:extLst>
              <a:ext uri="{FF2B5EF4-FFF2-40B4-BE49-F238E27FC236}">
                <a16:creationId xmlns:a16="http://schemas.microsoft.com/office/drawing/2014/main" id="{54CE1397-7BDD-4E09-996F-804EC323C789}"/>
              </a:ext>
            </a:extLst>
          </p:cNvPr>
          <p:cNvSpPr txBox="1"/>
          <p:nvPr/>
        </p:nvSpPr>
        <p:spPr>
          <a:xfrm>
            <a:off x="704914" y="3888557"/>
            <a:ext cx="5981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Exemplo de Uso do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withContext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292F0DD-5AD1-76D1-23B4-A5D4E09EB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52" t="14257" r="10516" b="14257"/>
          <a:stretch/>
        </p:blipFill>
        <p:spPr>
          <a:xfrm>
            <a:off x="430258" y="4473332"/>
            <a:ext cx="8740684" cy="4480169"/>
          </a:xfrm>
          <a:prstGeom prst="rect">
            <a:avLst/>
          </a:prstGeom>
        </p:spPr>
      </p:pic>
      <p:sp>
        <p:nvSpPr>
          <p:cNvPr id="20" name="Espaço Reservado para Rodapé 19">
            <a:extLst>
              <a:ext uri="{FF2B5EF4-FFF2-40B4-BE49-F238E27FC236}">
                <a16:creationId xmlns:a16="http://schemas.microsoft.com/office/drawing/2014/main" id="{4153A6CE-3B2B-32EB-FC82-9ACA78BC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21" name="Espaço Reservado para Número de Slide 20">
            <a:extLst>
              <a:ext uri="{FF2B5EF4-FFF2-40B4-BE49-F238E27FC236}">
                <a16:creationId xmlns:a16="http://schemas.microsoft.com/office/drawing/2014/main" id="{65DBD628-0034-04B3-F529-BB59DD65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13</a:t>
            </a:fld>
            <a:endParaRPr lang="pt-BR"/>
          </a:p>
        </p:txBody>
      </p:sp>
      <p:pic>
        <p:nvPicPr>
          <p:cNvPr id="22" name="Imagem 21" descr="Diagrama&#10;&#10;Descrição gerada automaticamente com confiança média">
            <a:extLst>
              <a:ext uri="{FF2B5EF4-FFF2-40B4-BE49-F238E27FC236}">
                <a16:creationId xmlns:a16="http://schemas.microsoft.com/office/drawing/2014/main" id="{733CC38D-A656-6FBD-2252-B3B91E710A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47979" b="44839"/>
          <a:stretch/>
        </p:blipFill>
        <p:spPr>
          <a:xfrm>
            <a:off x="2651760" y="11865189"/>
            <a:ext cx="4530090" cy="34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9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CA32E63-2D75-1112-84A0-61E40A76693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ítulo">
            <a:extLst>
              <a:ext uri="{FF2B5EF4-FFF2-40B4-BE49-F238E27FC236}">
                <a16:creationId xmlns:a16="http://schemas.microsoft.com/office/drawing/2014/main" id="{FF2A43B1-DC3C-D9B2-3FE1-452F1C08985D}"/>
              </a:ext>
            </a:extLst>
          </p:cNvPr>
          <p:cNvSpPr txBox="1"/>
          <p:nvPr/>
        </p:nvSpPr>
        <p:spPr>
          <a:xfrm>
            <a:off x="704914" y="783225"/>
            <a:ext cx="69341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Uso do yield para Cooperatividade: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F0872B-0C9B-4BB4-80E2-02782CD301C6}"/>
              </a:ext>
            </a:extLst>
          </p:cNvPr>
          <p:cNvSpPr/>
          <p:nvPr/>
        </p:nvSpPr>
        <p:spPr>
          <a:xfrm rot="5400000" flipV="1">
            <a:off x="-15087" y="648000"/>
            <a:ext cx="1368000" cy="72000"/>
          </a:xfrm>
          <a:prstGeom prst="rect">
            <a:avLst/>
          </a:prstGeom>
          <a:gradFill flip="none" rotWithShape="1">
            <a:gsLst>
              <a:gs pos="32000">
                <a:srgbClr val="E03713"/>
              </a:gs>
              <a:gs pos="7000">
                <a:srgbClr val="FBC3A5"/>
              </a:gs>
              <a:gs pos="80000">
                <a:srgbClr val="8403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43D49E7-13B9-7A95-C78F-D6699911C2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88" b="12368"/>
          <a:stretch/>
        </p:blipFill>
        <p:spPr>
          <a:xfrm>
            <a:off x="632913" y="1232860"/>
            <a:ext cx="8762968" cy="4425917"/>
          </a:xfrm>
          <a:prstGeom prst="rect">
            <a:avLst/>
          </a:prstGeom>
        </p:spPr>
      </p:pic>
      <p:sp>
        <p:nvSpPr>
          <p:cNvPr id="2" name="Subtítulo">
            <a:extLst>
              <a:ext uri="{FF2B5EF4-FFF2-40B4-BE49-F238E27FC236}">
                <a16:creationId xmlns:a16="http://schemas.microsoft.com/office/drawing/2014/main" id="{B63CA13A-B2F1-D475-5113-723898CD0385}"/>
              </a:ext>
            </a:extLst>
          </p:cNvPr>
          <p:cNvSpPr txBox="1"/>
          <p:nvPr/>
        </p:nvSpPr>
        <p:spPr>
          <a:xfrm>
            <a:off x="761869" y="5591206"/>
            <a:ext cx="69341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Exemplo de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join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2AF3694-271E-E888-018A-B031E9924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3" t="7433" r="3375" b="6726"/>
          <a:stretch/>
        </p:blipFill>
        <p:spPr>
          <a:xfrm>
            <a:off x="537647" y="6230895"/>
            <a:ext cx="8953500" cy="4629150"/>
          </a:xfrm>
          <a:prstGeom prst="rect">
            <a:avLst/>
          </a:prstGeom>
        </p:spPr>
      </p:pic>
      <p:sp>
        <p:nvSpPr>
          <p:cNvPr id="10" name="Corpo do texto">
            <a:extLst>
              <a:ext uri="{FF2B5EF4-FFF2-40B4-BE49-F238E27FC236}">
                <a16:creationId xmlns:a16="http://schemas.microsoft.com/office/drawing/2014/main" id="{46162ECA-CC4A-1378-0286-1EE3E4849527}"/>
              </a:ext>
            </a:extLst>
          </p:cNvPr>
          <p:cNvSpPr txBox="1"/>
          <p:nvPr/>
        </p:nvSpPr>
        <p:spPr>
          <a:xfrm>
            <a:off x="668913" y="10779348"/>
            <a:ext cx="85305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 funções assim, você pode otimizar a execução das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garantindo que elas funcionem de maneira eficiente e cooperativa.</a:t>
            </a:r>
          </a:p>
        </p:txBody>
      </p:sp>
      <p:sp>
        <p:nvSpPr>
          <p:cNvPr id="20" name="Espaço Reservado para Rodapé 19">
            <a:extLst>
              <a:ext uri="{FF2B5EF4-FFF2-40B4-BE49-F238E27FC236}">
                <a16:creationId xmlns:a16="http://schemas.microsoft.com/office/drawing/2014/main" id="{A8B74AC8-1F2C-9A3E-E021-6BDF6FC5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21" name="Espaço Reservado para Número de Slide 20">
            <a:extLst>
              <a:ext uri="{FF2B5EF4-FFF2-40B4-BE49-F238E27FC236}">
                <a16:creationId xmlns:a16="http://schemas.microsoft.com/office/drawing/2014/main" id="{2ADB4577-AFA0-C328-52F0-7653E25D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14</a:t>
            </a:fld>
            <a:endParaRPr lang="pt-BR"/>
          </a:p>
        </p:txBody>
      </p:sp>
      <p:pic>
        <p:nvPicPr>
          <p:cNvPr id="22" name="Imagem 21" descr="Diagrama&#10;&#10;Descrição gerada automaticamente com confiança média">
            <a:extLst>
              <a:ext uri="{FF2B5EF4-FFF2-40B4-BE49-F238E27FC236}">
                <a16:creationId xmlns:a16="http://schemas.microsoft.com/office/drawing/2014/main" id="{06BD0B61-92B7-0520-743E-E0582D9FB9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47979" b="44839"/>
          <a:stretch/>
        </p:blipFill>
        <p:spPr>
          <a:xfrm>
            <a:off x="2651760" y="11865189"/>
            <a:ext cx="4530090" cy="34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0FB89C-D863-FDEE-574A-429BFBFE9418}"/>
              </a:ext>
            </a:extLst>
          </p:cNvPr>
          <p:cNvSpPr/>
          <p:nvPr/>
        </p:nvSpPr>
        <p:spPr>
          <a:xfrm>
            <a:off x="-4" y="0"/>
            <a:ext cx="9601200" cy="12801600"/>
          </a:xfrm>
          <a:prstGeom prst="rect">
            <a:avLst/>
          </a:prstGeom>
          <a:solidFill>
            <a:srgbClr val="2C2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escuro, relógio, edifício, frente&#10;&#10;Descrição gerada automaticamente">
            <a:extLst>
              <a:ext uri="{FF2B5EF4-FFF2-40B4-BE49-F238E27FC236}">
                <a16:creationId xmlns:a16="http://schemas.microsoft.com/office/drawing/2014/main" id="{E84C6D3B-ED6C-E710-9999-EFA1A6013C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9" t="24161" r="25943"/>
          <a:stretch/>
        </p:blipFill>
        <p:spPr>
          <a:xfrm>
            <a:off x="190500" y="-1"/>
            <a:ext cx="3599180" cy="7922817"/>
          </a:xfrm>
          <a:prstGeom prst="rect">
            <a:avLst/>
          </a:prstGeom>
        </p:spPr>
      </p:pic>
      <p:sp>
        <p:nvSpPr>
          <p:cNvPr id="5" name="Título">
            <a:extLst>
              <a:ext uri="{FF2B5EF4-FFF2-40B4-BE49-F238E27FC236}">
                <a16:creationId xmlns:a16="http://schemas.microsoft.com/office/drawing/2014/main" id="{597623A1-80CC-561F-35A7-3D8E7E4951EC}"/>
              </a:ext>
            </a:extLst>
          </p:cNvPr>
          <p:cNvSpPr txBox="1"/>
          <p:nvPr/>
        </p:nvSpPr>
        <p:spPr>
          <a:xfrm>
            <a:off x="-4" y="6411554"/>
            <a:ext cx="960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n>
                  <a:solidFill>
                    <a:srgbClr val="D60E11"/>
                  </a:solidFill>
                </a:ln>
                <a:latin typeface="Bradley Gratis" panose="03020802030008000000" pitchFamily="66" charset="0"/>
              </a:rPr>
              <a:t>A NOITE SILENCIOSA</a:t>
            </a:r>
          </a:p>
        </p:txBody>
      </p:sp>
      <p:sp>
        <p:nvSpPr>
          <p:cNvPr id="6" name="Subtítulo">
            <a:extLst>
              <a:ext uri="{FF2B5EF4-FFF2-40B4-BE49-F238E27FC236}">
                <a16:creationId xmlns:a16="http://schemas.microsoft.com/office/drawing/2014/main" id="{636CBBD1-F7E8-FE47-1BF2-05A19F0A6559}"/>
              </a:ext>
            </a:extLst>
          </p:cNvPr>
          <p:cNvSpPr txBox="1"/>
          <p:nvPr/>
        </p:nvSpPr>
        <p:spPr>
          <a:xfrm>
            <a:off x="546943" y="8308261"/>
            <a:ext cx="8507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ln>
                  <a:solidFill>
                    <a:schemeClr val="tx1"/>
                  </a:solidFill>
                </a:ln>
                <a:effectLst>
                  <a:glow rad="101600">
                    <a:srgbClr val="D60E11">
                      <a:alpha val="60000"/>
                    </a:srgbClr>
                  </a:glo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Cancelamento e Exceções</a:t>
            </a:r>
          </a:p>
        </p:txBody>
      </p:sp>
      <p:sp>
        <p:nvSpPr>
          <p:cNvPr id="9" name="Título">
            <a:extLst>
              <a:ext uri="{FF2B5EF4-FFF2-40B4-BE49-F238E27FC236}">
                <a16:creationId xmlns:a16="http://schemas.microsoft.com/office/drawing/2014/main" id="{17378D8E-90BF-8C08-57A7-7033297FC397}"/>
              </a:ext>
            </a:extLst>
          </p:cNvPr>
          <p:cNvSpPr txBox="1"/>
          <p:nvPr/>
        </p:nvSpPr>
        <p:spPr>
          <a:xfrm>
            <a:off x="4983476" y="2030454"/>
            <a:ext cx="40707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600" b="1" dirty="0">
                <a:ln>
                  <a:solidFill>
                    <a:srgbClr val="D60E11"/>
                  </a:solidFill>
                </a:ln>
                <a:latin typeface="Bradley Gratis" panose="03020802030008000000" pitchFamily="66" charset="0"/>
              </a:rPr>
              <a:t>05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0D96D9E-3D2B-8000-832E-7DFBBC5E946A}"/>
              </a:ext>
            </a:extLst>
          </p:cNvPr>
          <p:cNvSpPr/>
          <p:nvPr/>
        </p:nvSpPr>
        <p:spPr>
          <a:xfrm flipV="1">
            <a:off x="1193800" y="7802274"/>
            <a:ext cx="7213600" cy="53261"/>
          </a:xfrm>
          <a:prstGeom prst="rect">
            <a:avLst/>
          </a:prstGeom>
          <a:gradFill flip="none" rotWithShape="1">
            <a:gsLst>
              <a:gs pos="32000">
                <a:srgbClr val="E03713"/>
              </a:gs>
              <a:gs pos="7000">
                <a:srgbClr val="FBC3A5"/>
              </a:gs>
              <a:gs pos="80000">
                <a:srgbClr val="8403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6E8725A9-AB07-9FF2-AC63-F1319E04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332160B2-F733-6EBD-A985-2D2F40B2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67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CA32E63-2D75-1112-84A0-61E40A76693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orpo do texto">
            <a:extLst>
              <a:ext uri="{FF2B5EF4-FFF2-40B4-BE49-F238E27FC236}">
                <a16:creationId xmlns:a16="http://schemas.microsoft.com/office/drawing/2014/main" id="{8FA464F7-1BB0-C510-8AC2-81027A573755}"/>
              </a:ext>
            </a:extLst>
          </p:cNvPr>
          <p:cNvSpPr txBox="1"/>
          <p:nvPr/>
        </p:nvSpPr>
        <p:spPr>
          <a:xfrm>
            <a:off x="704914" y="2047587"/>
            <a:ext cx="853052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Cancelar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corretamente é crucial para liberar recursos e evitar comportamentos inesperados. Você pode usar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job.cancel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para cancelar uma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/catch para lidar com exceções dentro de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Subtítulo">
            <a:extLst>
              <a:ext uri="{FF2B5EF4-FFF2-40B4-BE49-F238E27FC236}">
                <a16:creationId xmlns:a16="http://schemas.microsoft.com/office/drawing/2014/main" id="{FF2A43B1-DC3C-D9B2-3FE1-452F1C08985D}"/>
              </a:ext>
            </a:extLst>
          </p:cNvPr>
          <p:cNvSpPr txBox="1"/>
          <p:nvPr/>
        </p:nvSpPr>
        <p:spPr>
          <a:xfrm>
            <a:off x="704914" y="4396221"/>
            <a:ext cx="507143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Cancelando uma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Coroutine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A37C3EEA-5683-E208-0C16-758C4D8D5F9E}"/>
              </a:ext>
            </a:extLst>
          </p:cNvPr>
          <p:cNvSpPr txBox="1"/>
          <p:nvPr/>
        </p:nvSpPr>
        <p:spPr>
          <a:xfrm>
            <a:off x="704914" y="660114"/>
            <a:ext cx="582923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Cancelamento e Exceções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F0872B-0C9B-4BB4-80E2-02782CD301C6}"/>
              </a:ext>
            </a:extLst>
          </p:cNvPr>
          <p:cNvSpPr/>
          <p:nvPr/>
        </p:nvSpPr>
        <p:spPr>
          <a:xfrm rot="5400000" flipV="1">
            <a:off x="-15087" y="648000"/>
            <a:ext cx="1368000" cy="72000"/>
          </a:xfrm>
          <a:prstGeom prst="rect">
            <a:avLst/>
          </a:prstGeom>
          <a:gradFill flip="none" rotWithShape="1">
            <a:gsLst>
              <a:gs pos="32000">
                <a:srgbClr val="E03713"/>
              </a:gs>
              <a:gs pos="7000">
                <a:srgbClr val="FBC3A5"/>
              </a:gs>
              <a:gs pos="80000">
                <a:srgbClr val="8403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CD9CA47-41BE-8A53-B833-F6CE52226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0" r="5442"/>
          <a:stretch/>
        </p:blipFill>
        <p:spPr>
          <a:xfrm>
            <a:off x="477347" y="5058540"/>
            <a:ext cx="8985658" cy="5695473"/>
          </a:xfrm>
          <a:prstGeom prst="rect">
            <a:avLst/>
          </a:prstGeom>
        </p:spPr>
      </p:pic>
      <p:sp>
        <p:nvSpPr>
          <p:cNvPr id="26" name="Espaço Reservado para Rodapé 25">
            <a:extLst>
              <a:ext uri="{FF2B5EF4-FFF2-40B4-BE49-F238E27FC236}">
                <a16:creationId xmlns:a16="http://schemas.microsoft.com/office/drawing/2014/main" id="{7C589B92-2E8E-D04D-7733-459A44B1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27" name="Espaço Reservado para Número de Slide 26">
            <a:extLst>
              <a:ext uri="{FF2B5EF4-FFF2-40B4-BE49-F238E27FC236}">
                <a16:creationId xmlns:a16="http://schemas.microsoft.com/office/drawing/2014/main" id="{6972D58B-37DD-814F-7F85-4958642C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16</a:t>
            </a:fld>
            <a:endParaRPr lang="pt-BR"/>
          </a:p>
        </p:txBody>
      </p:sp>
      <p:pic>
        <p:nvPicPr>
          <p:cNvPr id="28" name="Imagem 27" descr="Diagrama&#10;&#10;Descrição gerada automaticamente com confiança média">
            <a:extLst>
              <a:ext uri="{FF2B5EF4-FFF2-40B4-BE49-F238E27FC236}">
                <a16:creationId xmlns:a16="http://schemas.microsoft.com/office/drawing/2014/main" id="{6EA8B038-78D2-1721-A5A2-11E10A6273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47979" b="44839"/>
          <a:stretch/>
        </p:blipFill>
        <p:spPr>
          <a:xfrm>
            <a:off x="2651760" y="11865189"/>
            <a:ext cx="4530090" cy="34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89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CA32E63-2D75-1112-84A0-61E40A76693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orpo do texto">
            <a:extLst>
              <a:ext uri="{FF2B5EF4-FFF2-40B4-BE49-F238E27FC236}">
                <a16:creationId xmlns:a16="http://schemas.microsoft.com/office/drawing/2014/main" id="{8FA464F7-1BB0-C510-8AC2-81027A573755}"/>
              </a:ext>
            </a:extLst>
          </p:cNvPr>
          <p:cNvSpPr txBox="1"/>
          <p:nvPr/>
        </p:nvSpPr>
        <p:spPr>
          <a:xfrm>
            <a:off x="704914" y="9046826"/>
            <a:ext cx="85305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Esses exemplos mostram como cancelar e lidar com exceções, garantindo que suas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sejam seguras e robustas.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F0872B-0C9B-4BB4-80E2-02782CD301C6}"/>
              </a:ext>
            </a:extLst>
          </p:cNvPr>
          <p:cNvSpPr/>
          <p:nvPr/>
        </p:nvSpPr>
        <p:spPr>
          <a:xfrm rot="5400000" flipV="1">
            <a:off x="-15087" y="648000"/>
            <a:ext cx="1368000" cy="72000"/>
          </a:xfrm>
          <a:prstGeom prst="rect">
            <a:avLst/>
          </a:prstGeom>
          <a:gradFill flip="none" rotWithShape="1">
            <a:gsLst>
              <a:gs pos="32000">
                <a:srgbClr val="E03713"/>
              </a:gs>
              <a:gs pos="7000">
                <a:srgbClr val="FBC3A5"/>
              </a:gs>
              <a:gs pos="80000">
                <a:srgbClr val="8403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">
            <a:extLst>
              <a:ext uri="{FF2B5EF4-FFF2-40B4-BE49-F238E27FC236}">
                <a16:creationId xmlns:a16="http://schemas.microsoft.com/office/drawing/2014/main" id="{5CE3D243-B289-EC55-122C-E4F3BC3E43F1}"/>
              </a:ext>
            </a:extLst>
          </p:cNvPr>
          <p:cNvSpPr txBox="1"/>
          <p:nvPr/>
        </p:nvSpPr>
        <p:spPr>
          <a:xfrm>
            <a:off x="704914" y="858564"/>
            <a:ext cx="507143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Tratamento de Exceções: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EE301F6-899A-2EC2-BEFD-6D6501393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7" r="6945"/>
          <a:stretch/>
        </p:blipFill>
        <p:spPr>
          <a:xfrm>
            <a:off x="495753" y="2013656"/>
            <a:ext cx="8995206" cy="5876803"/>
          </a:xfrm>
          <a:prstGeom prst="rect">
            <a:avLst/>
          </a:prstGeom>
        </p:spPr>
      </p:pic>
      <p:sp>
        <p:nvSpPr>
          <p:cNvPr id="20" name="Espaço Reservado para Rodapé 19">
            <a:extLst>
              <a:ext uri="{FF2B5EF4-FFF2-40B4-BE49-F238E27FC236}">
                <a16:creationId xmlns:a16="http://schemas.microsoft.com/office/drawing/2014/main" id="{2D3ACE63-CB73-6E96-E618-2A2AD570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21" name="Espaço Reservado para Número de Slide 20">
            <a:extLst>
              <a:ext uri="{FF2B5EF4-FFF2-40B4-BE49-F238E27FC236}">
                <a16:creationId xmlns:a16="http://schemas.microsoft.com/office/drawing/2014/main" id="{D80F022A-70F2-F1E5-5082-A18C9D13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17</a:t>
            </a:fld>
            <a:endParaRPr lang="pt-BR"/>
          </a:p>
        </p:txBody>
      </p:sp>
      <p:pic>
        <p:nvPicPr>
          <p:cNvPr id="22" name="Imagem 21" descr="Diagrama&#10;&#10;Descrição gerada automaticamente com confiança média">
            <a:extLst>
              <a:ext uri="{FF2B5EF4-FFF2-40B4-BE49-F238E27FC236}">
                <a16:creationId xmlns:a16="http://schemas.microsoft.com/office/drawing/2014/main" id="{4C66BA66-7FCB-9171-CAD4-18B66ED75A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47979" b="44839"/>
          <a:stretch/>
        </p:blipFill>
        <p:spPr>
          <a:xfrm>
            <a:off x="2651760" y="11865189"/>
            <a:ext cx="4530090" cy="34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23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0FB89C-D863-FDEE-574A-429BFBFE9418}"/>
              </a:ext>
            </a:extLst>
          </p:cNvPr>
          <p:cNvSpPr/>
          <p:nvPr/>
        </p:nvSpPr>
        <p:spPr>
          <a:xfrm>
            <a:off x="-4" y="0"/>
            <a:ext cx="9601200" cy="12801600"/>
          </a:xfrm>
          <a:prstGeom prst="rect">
            <a:avLst/>
          </a:prstGeom>
          <a:solidFill>
            <a:srgbClr val="2C2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3B09187D-91C6-7C97-9E64-318CF04F1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0" t="19982"/>
          <a:stretch/>
        </p:blipFill>
        <p:spPr>
          <a:xfrm>
            <a:off x="1389698" y="998607"/>
            <a:ext cx="6744652" cy="6613935"/>
          </a:xfrm>
          <a:prstGeom prst="rect">
            <a:avLst/>
          </a:prstGeom>
        </p:spPr>
      </p:pic>
      <p:sp>
        <p:nvSpPr>
          <p:cNvPr id="5" name="Título">
            <a:extLst>
              <a:ext uri="{FF2B5EF4-FFF2-40B4-BE49-F238E27FC236}">
                <a16:creationId xmlns:a16="http://schemas.microsoft.com/office/drawing/2014/main" id="{597623A1-80CC-561F-35A7-3D8E7E4951EC}"/>
              </a:ext>
            </a:extLst>
          </p:cNvPr>
          <p:cNvSpPr txBox="1"/>
          <p:nvPr/>
        </p:nvSpPr>
        <p:spPr>
          <a:xfrm>
            <a:off x="0" y="6485077"/>
            <a:ext cx="960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n>
                  <a:solidFill>
                    <a:srgbClr val="D60E11"/>
                  </a:solidFill>
                </a:ln>
                <a:latin typeface="Bradley Gratis" panose="03020802030008000000" pitchFamily="66" charset="0"/>
              </a:rPr>
              <a:t>CONCLUSÃO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0D96D9E-3D2B-8000-832E-7DFBBC5E946A}"/>
              </a:ext>
            </a:extLst>
          </p:cNvPr>
          <p:cNvSpPr/>
          <p:nvPr/>
        </p:nvSpPr>
        <p:spPr>
          <a:xfrm flipV="1">
            <a:off x="1193800" y="7687974"/>
            <a:ext cx="7213600" cy="53261"/>
          </a:xfrm>
          <a:prstGeom prst="rect">
            <a:avLst/>
          </a:prstGeom>
          <a:gradFill flip="none" rotWithShape="1">
            <a:gsLst>
              <a:gs pos="32000">
                <a:srgbClr val="E03713"/>
              </a:gs>
              <a:gs pos="7000">
                <a:srgbClr val="FBC3A5"/>
              </a:gs>
              <a:gs pos="80000">
                <a:srgbClr val="8403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6E8725A9-AB07-9FF2-AC63-F1319E04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332160B2-F733-6EBD-A985-2D2F40B2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303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CA32E63-2D75-1112-84A0-61E40A76693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orpo do texto">
            <a:extLst>
              <a:ext uri="{FF2B5EF4-FFF2-40B4-BE49-F238E27FC236}">
                <a16:creationId xmlns:a16="http://schemas.microsoft.com/office/drawing/2014/main" id="{8FA464F7-1BB0-C510-8AC2-81027A573755}"/>
              </a:ext>
            </a:extLst>
          </p:cNvPr>
          <p:cNvSpPr txBox="1"/>
          <p:nvPr/>
        </p:nvSpPr>
        <p:spPr>
          <a:xfrm>
            <a:off x="632913" y="2039451"/>
            <a:ext cx="8530525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Ebook foi feito e diagramado por um humano, com auxílio de inteligência artificial na elaboração, revisão e geração de imagens.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conteúdo foi desenvolvido sem fins lucrativos, com objetivo de estudo, seguindo a programação do curso “Formação ChatGPT for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”, da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DIO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(Digital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Inovation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ministrado pelo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Felipe Aguiar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Espero que tenha gostado do conteúdo e que ele tenha te ajudado de alguma forma. A gente se despede por aqui, mas se quiser trocar ideias sobre programação,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 porque não sobre vampiros?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Hahaha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é só me adicionar no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LinkedIn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Um abraço e tudo de bom!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F0872B-0C9B-4BB4-80E2-02782CD301C6}"/>
              </a:ext>
            </a:extLst>
          </p:cNvPr>
          <p:cNvSpPr/>
          <p:nvPr/>
        </p:nvSpPr>
        <p:spPr>
          <a:xfrm rot="5400000" flipV="1">
            <a:off x="-15087" y="648000"/>
            <a:ext cx="1368000" cy="72000"/>
          </a:xfrm>
          <a:prstGeom prst="rect">
            <a:avLst/>
          </a:prstGeom>
          <a:gradFill flip="none" rotWithShape="1">
            <a:gsLst>
              <a:gs pos="32000">
                <a:srgbClr val="E03713"/>
              </a:gs>
              <a:gs pos="7000">
                <a:srgbClr val="FBC3A5"/>
              </a:gs>
              <a:gs pos="80000">
                <a:srgbClr val="8403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Rodapé 19">
            <a:extLst>
              <a:ext uri="{FF2B5EF4-FFF2-40B4-BE49-F238E27FC236}">
                <a16:creationId xmlns:a16="http://schemas.microsoft.com/office/drawing/2014/main" id="{2D3ACE63-CB73-6E96-E618-2A2AD570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21" name="Espaço Reservado para Número de Slide 20">
            <a:extLst>
              <a:ext uri="{FF2B5EF4-FFF2-40B4-BE49-F238E27FC236}">
                <a16:creationId xmlns:a16="http://schemas.microsoft.com/office/drawing/2014/main" id="{D80F022A-70F2-F1E5-5082-A18C9D13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19</a:t>
            </a:fld>
            <a:endParaRPr lang="pt-BR"/>
          </a:p>
        </p:txBody>
      </p:sp>
      <p:pic>
        <p:nvPicPr>
          <p:cNvPr id="22" name="Imagem 21" descr="Diagrama&#10;&#10;Descrição gerada automaticamente com confiança média">
            <a:extLst>
              <a:ext uri="{FF2B5EF4-FFF2-40B4-BE49-F238E27FC236}">
                <a16:creationId xmlns:a16="http://schemas.microsoft.com/office/drawing/2014/main" id="{4C66BA66-7FCB-9171-CAD4-18B66ED75A6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47979" b="44839"/>
          <a:stretch/>
        </p:blipFill>
        <p:spPr>
          <a:xfrm>
            <a:off x="2651760" y="11865189"/>
            <a:ext cx="4530090" cy="342051"/>
          </a:xfrm>
          <a:prstGeom prst="rect">
            <a:avLst/>
          </a:prstGeom>
        </p:spPr>
      </p:pic>
      <p:sp>
        <p:nvSpPr>
          <p:cNvPr id="2" name="Título">
            <a:extLst>
              <a:ext uri="{FF2B5EF4-FFF2-40B4-BE49-F238E27FC236}">
                <a16:creationId xmlns:a16="http://schemas.microsoft.com/office/drawing/2014/main" id="{0EF2A2E9-1B40-B4BF-B441-3F750060D9BE}"/>
              </a:ext>
            </a:extLst>
          </p:cNvPr>
          <p:cNvSpPr txBox="1"/>
          <p:nvPr/>
        </p:nvSpPr>
        <p:spPr>
          <a:xfrm>
            <a:off x="704914" y="787536"/>
            <a:ext cx="676688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Muito obrigado por ler até aqui!</a:t>
            </a:r>
          </a:p>
        </p:txBody>
      </p:sp>
      <p:pic>
        <p:nvPicPr>
          <p:cNvPr id="6" name="Imagem 5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6CB465C-929C-C62B-61D3-683A2EF43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69" y="64008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6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CA32E63-2D75-1112-84A0-61E40A76693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orpo do texto">
            <a:extLst>
              <a:ext uri="{FF2B5EF4-FFF2-40B4-BE49-F238E27FC236}">
                <a16:creationId xmlns:a16="http://schemas.microsoft.com/office/drawing/2014/main" id="{8FA464F7-1BB0-C510-8AC2-81027A573755}"/>
              </a:ext>
            </a:extLst>
          </p:cNvPr>
          <p:cNvSpPr txBox="1"/>
          <p:nvPr/>
        </p:nvSpPr>
        <p:spPr>
          <a:xfrm>
            <a:off x="776915" y="2998225"/>
            <a:ext cx="8530525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Agora você entrará na jornada sombria e fascinante pelo jardim selvagem das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uma ferramenta poderosa e essencial para o desenvolvimento mobile Android. Inspirado pela série “Entrevista com o Vampiro”, baseada na obra literária de Anne Rice, este E-book foi elaborado para oferecer um vislumbre inicial à pessoa dev. iniciante, através de alguns conceitos e práticas fundamentais das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simplificam o código, melhoram a performance e oferecem um controle preciso sobre tarefas paralelas, sendo essencial para qualquer desenvolvedor Android.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Prepare-se para explorar este universo imortal, transformando suas habilidades de programação, tendo como guia as sombras das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Que este seja apenas o início de sua caminhada como dev. Android.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A37C3EEA-5683-E208-0C16-758C4D8D5F9E}"/>
              </a:ext>
            </a:extLst>
          </p:cNvPr>
          <p:cNvSpPr txBox="1"/>
          <p:nvPr/>
        </p:nvSpPr>
        <p:spPr>
          <a:xfrm>
            <a:off x="776915" y="802812"/>
            <a:ext cx="819137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Bem-vindo(a) às Sombras do </a:t>
            </a:r>
            <a:r>
              <a:rPr lang="pt-BR" sz="4000" dirty="0" err="1">
                <a:latin typeface="Impact" panose="020B0806030902050204" pitchFamily="34" charset="0"/>
              </a:rPr>
              <a:t>Kotlin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F0872B-0C9B-4BB4-80E2-02782CD301C6}"/>
              </a:ext>
            </a:extLst>
          </p:cNvPr>
          <p:cNvSpPr/>
          <p:nvPr/>
        </p:nvSpPr>
        <p:spPr>
          <a:xfrm rot="5400000" flipV="1">
            <a:off x="-15087" y="648000"/>
            <a:ext cx="1368000" cy="72000"/>
          </a:xfrm>
          <a:prstGeom prst="rect">
            <a:avLst/>
          </a:prstGeom>
          <a:gradFill flip="none" rotWithShape="1">
            <a:gsLst>
              <a:gs pos="32000">
                <a:srgbClr val="E03713"/>
              </a:gs>
              <a:gs pos="7000">
                <a:srgbClr val="FBC3A5"/>
              </a:gs>
              <a:gs pos="80000">
                <a:srgbClr val="8403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ubtítulo">
            <a:extLst>
              <a:ext uri="{FF2B5EF4-FFF2-40B4-BE49-F238E27FC236}">
                <a16:creationId xmlns:a16="http://schemas.microsoft.com/office/drawing/2014/main" id="{C118B780-EC71-2429-AAEE-B21D05110D3A}"/>
              </a:ext>
            </a:extLst>
          </p:cNvPr>
          <p:cNvSpPr txBox="1"/>
          <p:nvPr/>
        </p:nvSpPr>
        <p:spPr>
          <a:xfrm>
            <a:off x="776915" y="2013324"/>
            <a:ext cx="741038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 Despertar do Poder das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Coroutines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78EC0C76-F915-6899-42C3-491B8159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59C0F947-F491-5418-E9F1-909F54C9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2</a:t>
            </a:fld>
            <a:endParaRPr lang="pt-BR"/>
          </a:p>
        </p:txBody>
      </p:sp>
      <p:pic>
        <p:nvPicPr>
          <p:cNvPr id="20" name="Imagem 19" descr="Diagrama&#10;&#10;Descrição gerada automaticamente com confiança média">
            <a:extLst>
              <a:ext uri="{FF2B5EF4-FFF2-40B4-BE49-F238E27FC236}">
                <a16:creationId xmlns:a16="http://schemas.microsoft.com/office/drawing/2014/main" id="{EA551ECF-965C-BD42-ED49-811DF429D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47979" b="44839"/>
          <a:stretch/>
        </p:blipFill>
        <p:spPr>
          <a:xfrm>
            <a:off x="2651760" y="11865189"/>
            <a:ext cx="4530090" cy="34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0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0FB89C-D863-FDEE-574A-429BFBFE9418}"/>
              </a:ext>
            </a:extLst>
          </p:cNvPr>
          <p:cNvSpPr/>
          <p:nvPr/>
        </p:nvSpPr>
        <p:spPr>
          <a:xfrm>
            <a:off x="-4" y="0"/>
            <a:ext cx="9601200" cy="12801600"/>
          </a:xfrm>
          <a:prstGeom prst="rect">
            <a:avLst/>
          </a:prstGeom>
          <a:solidFill>
            <a:srgbClr val="2C2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Estrela dourada em fundo preto&#10;&#10;Descrição gerada automaticamente com confiança média">
            <a:extLst>
              <a:ext uri="{FF2B5EF4-FFF2-40B4-BE49-F238E27FC236}">
                <a16:creationId xmlns:a16="http://schemas.microsoft.com/office/drawing/2014/main" id="{A4CB91ED-A6FB-D515-FE17-49C6E8191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6" r="30837" b="41032"/>
          <a:stretch/>
        </p:blipFill>
        <p:spPr>
          <a:xfrm>
            <a:off x="1154748" y="1753731"/>
            <a:ext cx="4736895" cy="4205918"/>
          </a:xfrm>
          <a:prstGeom prst="rect">
            <a:avLst/>
          </a:prstGeom>
        </p:spPr>
      </p:pic>
      <p:sp>
        <p:nvSpPr>
          <p:cNvPr id="5" name="Título">
            <a:extLst>
              <a:ext uri="{FF2B5EF4-FFF2-40B4-BE49-F238E27FC236}">
                <a16:creationId xmlns:a16="http://schemas.microsoft.com/office/drawing/2014/main" id="{597623A1-80CC-561F-35A7-3D8E7E4951EC}"/>
              </a:ext>
            </a:extLst>
          </p:cNvPr>
          <p:cNvSpPr txBox="1"/>
          <p:nvPr/>
        </p:nvSpPr>
        <p:spPr>
          <a:xfrm>
            <a:off x="546942" y="6471947"/>
            <a:ext cx="8507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n>
                  <a:solidFill>
                    <a:srgbClr val="D60E11"/>
                  </a:solidFill>
                </a:ln>
                <a:latin typeface="Bradley Gratis" panose="03020802030008000000" pitchFamily="66" charset="0"/>
              </a:rPr>
              <a:t>O NASCER DA LUA</a:t>
            </a:r>
          </a:p>
        </p:txBody>
      </p:sp>
      <p:sp>
        <p:nvSpPr>
          <p:cNvPr id="6" name="Subtítulo">
            <a:extLst>
              <a:ext uri="{FF2B5EF4-FFF2-40B4-BE49-F238E27FC236}">
                <a16:creationId xmlns:a16="http://schemas.microsoft.com/office/drawing/2014/main" id="{636CBBD1-F7E8-FE47-1BF2-05A19F0A6559}"/>
              </a:ext>
            </a:extLst>
          </p:cNvPr>
          <p:cNvSpPr txBox="1"/>
          <p:nvPr/>
        </p:nvSpPr>
        <p:spPr>
          <a:xfrm>
            <a:off x="546943" y="8308261"/>
            <a:ext cx="8507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ln>
                  <a:solidFill>
                    <a:schemeClr val="tx1"/>
                  </a:solidFill>
                </a:ln>
                <a:effectLst>
                  <a:glow rad="101600">
                    <a:srgbClr val="D60E11">
                      <a:alpha val="60000"/>
                    </a:srgbClr>
                  </a:glo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Fundamentos de Coroutines</a:t>
            </a:r>
          </a:p>
        </p:txBody>
      </p:sp>
      <p:sp>
        <p:nvSpPr>
          <p:cNvPr id="9" name="Título">
            <a:extLst>
              <a:ext uri="{FF2B5EF4-FFF2-40B4-BE49-F238E27FC236}">
                <a16:creationId xmlns:a16="http://schemas.microsoft.com/office/drawing/2014/main" id="{17378D8E-90BF-8C08-57A7-7033297FC397}"/>
              </a:ext>
            </a:extLst>
          </p:cNvPr>
          <p:cNvSpPr txBox="1"/>
          <p:nvPr/>
        </p:nvSpPr>
        <p:spPr>
          <a:xfrm>
            <a:off x="4983476" y="2030454"/>
            <a:ext cx="40707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600" b="1" dirty="0">
                <a:ln>
                  <a:solidFill>
                    <a:srgbClr val="D60E11"/>
                  </a:solidFill>
                </a:ln>
                <a:latin typeface="Bradley Gratis" panose="03020802030008000000" pitchFamily="66" charset="0"/>
              </a:rPr>
              <a:t>01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0D96D9E-3D2B-8000-832E-7DFBBC5E946A}"/>
              </a:ext>
            </a:extLst>
          </p:cNvPr>
          <p:cNvSpPr/>
          <p:nvPr/>
        </p:nvSpPr>
        <p:spPr>
          <a:xfrm flipV="1">
            <a:off x="1193800" y="7802274"/>
            <a:ext cx="7213600" cy="53261"/>
          </a:xfrm>
          <a:prstGeom prst="rect">
            <a:avLst/>
          </a:prstGeom>
          <a:gradFill flip="none" rotWithShape="1">
            <a:gsLst>
              <a:gs pos="32000">
                <a:srgbClr val="E03713"/>
              </a:gs>
              <a:gs pos="7000">
                <a:srgbClr val="FBC3A5"/>
              </a:gs>
              <a:gs pos="80000">
                <a:srgbClr val="8403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994674FA-DA27-052D-EBBC-D74F5ED5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CF51C1CE-60BD-8559-74FE-9585F2D4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23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CA32E63-2D75-1112-84A0-61E40A76693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orpo do texto">
            <a:extLst>
              <a:ext uri="{FF2B5EF4-FFF2-40B4-BE49-F238E27FC236}">
                <a16:creationId xmlns:a16="http://schemas.microsoft.com/office/drawing/2014/main" id="{8FA464F7-1BB0-C510-8AC2-81027A573755}"/>
              </a:ext>
            </a:extLst>
          </p:cNvPr>
          <p:cNvSpPr txBox="1"/>
          <p:nvPr/>
        </p:nvSpPr>
        <p:spPr>
          <a:xfrm>
            <a:off x="723900" y="1731585"/>
            <a:ext cx="8530525" cy="48936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são uma maneira simples e eficiente de escrever código assíncrono em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Elas permitem que você execute tarefas em paralelo sem bloquear a thread principal, diferente das abordagens tradicionais com threads, que podem ser complexas e propensas a erros. Com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você pode escrever código sequencial que é fácil de entender e manter.</a:t>
            </a:r>
          </a:p>
          <a:p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Vantagens das </a:t>
            </a: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Simplicidade: Código mais limpo e fácil de ler.</a:t>
            </a:r>
          </a:p>
          <a:p>
            <a:pPr>
              <a:buFont typeface="+mj-lt"/>
              <a:buAutoNum type="arabicPeriod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Performance: Menor sobrecarga em comparação com threads.</a:t>
            </a:r>
          </a:p>
          <a:p>
            <a:pPr>
              <a:buFont typeface="+mj-lt"/>
              <a:buAutoNum type="arabicPeriod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Controle: Melhor gerenciamento do ciclo de vida das tarefas.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A37C3EEA-5683-E208-0C16-758C4D8D5F9E}"/>
              </a:ext>
            </a:extLst>
          </p:cNvPr>
          <p:cNvSpPr txBox="1"/>
          <p:nvPr/>
        </p:nvSpPr>
        <p:spPr>
          <a:xfrm>
            <a:off x="704914" y="660114"/>
            <a:ext cx="305897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Fundamentos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F0872B-0C9B-4BB4-80E2-02782CD301C6}"/>
              </a:ext>
            </a:extLst>
          </p:cNvPr>
          <p:cNvSpPr/>
          <p:nvPr/>
        </p:nvSpPr>
        <p:spPr>
          <a:xfrm rot="5400000" flipV="1">
            <a:off x="-15087" y="648000"/>
            <a:ext cx="1368000" cy="72000"/>
          </a:xfrm>
          <a:prstGeom prst="rect">
            <a:avLst/>
          </a:prstGeom>
          <a:gradFill flip="none" rotWithShape="1">
            <a:gsLst>
              <a:gs pos="32000">
                <a:srgbClr val="E03713"/>
              </a:gs>
              <a:gs pos="7000">
                <a:srgbClr val="FBC3A5"/>
              </a:gs>
              <a:gs pos="80000">
                <a:srgbClr val="8403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3819879-A1C8-AC5F-2CB6-5DA3BC282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2" t="10273" r="7540" b="8830"/>
          <a:stretch/>
        </p:blipFill>
        <p:spPr>
          <a:xfrm>
            <a:off x="510701" y="6376736"/>
            <a:ext cx="8172387" cy="436245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C535D64-813A-DC70-FB81-0E43E5929BF2}"/>
              </a:ext>
            </a:extLst>
          </p:cNvPr>
          <p:cNvSpPr txBox="1"/>
          <p:nvPr/>
        </p:nvSpPr>
        <p:spPr>
          <a:xfrm>
            <a:off x="857476" y="10490691"/>
            <a:ext cx="8396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Neste exemplo,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launch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inicia uma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 espera 1 segundo antes de imprimir a mensagem. A função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runBlocking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bloqueia a thread principal até que a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termine.</a:t>
            </a:r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2BCFB464-64FC-88AD-8466-74CF80D8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24" name="Espaço Reservado para Número de Slide 23">
            <a:extLst>
              <a:ext uri="{FF2B5EF4-FFF2-40B4-BE49-F238E27FC236}">
                <a16:creationId xmlns:a16="http://schemas.microsoft.com/office/drawing/2014/main" id="{AA0026FB-9695-A014-9036-5409AF64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4</a:t>
            </a:fld>
            <a:endParaRPr lang="pt-BR"/>
          </a:p>
        </p:txBody>
      </p:sp>
      <p:pic>
        <p:nvPicPr>
          <p:cNvPr id="25" name="Imagem 24" descr="Diagrama&#10;&#10;Descrição gerada automaticamente com confiança média">
            <a:extLst>
              <a:ext uri="{FF2B5EF4-FFF2-40B4-BE49-F238E27FC236}">
                <a16:creationId xmlns:a16="http://schemas.microsoft.com/office/drawing/2014/main" id="{3B10BFD6-1601-1E53-B83F-1E64D79197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47979" b="44839"/>
          <a:stretch/>
        </p:blipFill>
        <p:spPr>
          <a:xfrm>
            <a:off x="2651760" y="11865189"/>
            <a:ext cx="4530090" cy="34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0FB89C-D863-FDEE-574A-429BFBFE9418}"/>
              </a:ext>
            </a:extLst>
          </p:cNvPr>
          <p:cNvSpPr/>
          <p:nvPr/>
        </p:nvSpPr>
        <p:spPr>
          <a:xfrm>
            <a:off x="-4" y="0"/>
            <a:ext cx="9601200" cy="12801600"/>
          </a:xfrm>
          <a:prstGeom prst="rect">
            <a:avLst/>
          </a:prstGeom>
          <a:solidFill>
            <a:srgbClr val="2C2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">
            <a:extLst>
              <a:ext uri="{FF2B5EF4-FFF2-40B4-BE49-F238E27FC236}">
                <a16:creationId xmlns:a16="http://schemas.microsoft.com/office/drawing/2014/main" id="{597623A1-80CC-561F-35A7-3D8E7E4951EC}"/>
              </a:ext>
            </a:extLst>
          </p:cNvPr>
          <p:cNvSpPr txBox="1"/>
          <p:nvPr/>
        </p:nvSpPr>
        <p:spPr>
          <a:xfrm>
            <a:off x="0" y="6478835"/>
            <a:ext cx="960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n>
                  <a:solidFill>
                    <a:srgbClr val="D60E11"/>
                  </a:solidFill>
                </a:ln>
                <a:latin typeface="Bradley Gratis" panose="03020802030008000000" pitchFamily="66" charset="0"/>
              </a:rPr>
              <a:t>O CAMINHO DA NOITE</a:t>
            </a:r>
          </a:p>
        </p:txBody>
      </p:sp>
      <p:sp>
        <p:nvSpPr>
          <p:cNvPr id="6" name="Subtítulo">
            <a:extLst>
              <a:ext uri="{FF2B5EF4-FFF2-40B4-BE49-F238E27FC236}">
                <a16:creationId xmlns:a16="http://schemas.microsoft.com/office/drawing/2014/main" id="{636CBBD1-F7E8-FE47-1BF2-05A19F0A6559}"/>
              </a:ext>
            </a:extLst>
          </p:cNvPr>
          <p:cNvSpPr txBox="1"/>
          <p:nvPr/>
        </p:nvSpPr>
        <p:spPr>
          <a:xfrm>
            <a:off x="546943" y="8308261"/>
            <a:ext cx="85073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ln>
                  <a:solidFill>
                    <a:schemeClr val="tx1"/>
                  </a:solidFill>
                </a:ln>
                <a:effectLst>
                  <a:glow rad="101600">
                    <a:srgbClr val="D60E11">
                      <a:alpha val="60000"/>
                    </a:srgbClr>
                  </a:glo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Manipulação de </a:t>
            </a:r>
            <a:r>
              <a:rPr lang="pt-BR" sz="5600" dirty="0" err="1">
                <a:ln>
                  <a:solidFill>
                    <a:schemeClr val="tx1"/>
                  </a:solidFill>
                </a:ln>
                <a:effectLst>
                  <a:glow rad="101600">
                    <a:srgbClr val="D60E11">
                      <a:alpha val="60000"/>
                    </a:srgbClr>
                  </a:glo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Coroutines</a:t>
            </a:r>
            <a:r>
              <a:rPr lang="pt-BR" sz="5600" dirty="0">
                <a:ln>
                  <a:solidFill>
                    <a:schemeClr val="tx1"/>
                  </a:solidFill>
                </a:ln>
                <a:effectLst>
                  <a:glow rad="101600">
                    <a:srgbClr val="D60E11">
                      <a:alpha val="60000"/>
                    </a:srgbClr>
                  </a:glo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com </a:t>
            </a:r>
            <a:r>
              <a:rPr lang="pt-BR" sz="5600" dirty="0" err="1">
                <a:ln>
                  <a:solidFill>
                    <a:schemeClr val="tx1"/>
                  </a:solidFill>
                </a:ln>
                <a:effectLst>
                  <a:glow rad="101600">
                    <a:srgbClr val="D60E11">
                      <a:alpha val="60000"/>
                    </a:srgbClr>
                  </a:glo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Scopes</a:t>
            </a:r>
            <a:endParaRPr lang="pt-BR" sz="5600" dirty="0">
              <a:ln>
                <a:solidFill>
                  <a:schemeClr val="tx1"/>
                </a:solidFill>
              </a:ln>
              <a:effectLst>
                <a:glow rad="101600">
                  <a:srgbClr val="D60E11">
                    <a:alpha val="60000"/>
                  </a:srgbClr>
                </a:glo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ítulo">
            <a:extLst>
              <a:ext uri="{FF2B5EF4-FFF2-40B4-BE49-F238E27FC236}">
                <a16:creationId xmlns:a16="http://schemas.microsoft.com/office/drawing/2014/main" id="{17378D8E-90BF-8C08-57A7-7033297FC397}"/>
              </a:ext>
            </a:extLst>
          </p:cNvPr>
          <p:cNvSpPr txBox="1"/>
          <p:nvPr/>
        </p:nvSpPr>
        <p:spPr>
          <a:xfrm>
            <a:off x="4983476" y="2030454"/>
            <a:ext cx="40707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600" b="1" dirty="0">
                <a:ln>
                  <a:solidFill>
                    <a:srgbClr val="D60E11"/>
                  </a:solidFill>
                </a:ln>
                <a:latin typeface="Bradley Gratis" panose="03020802030008000000" pitchFamily="66" charset="0"/>
              </a:rPr>
              <a:t>02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0D96D9E-3D2B-8000-832E-7DFBBC5E946A}"/>
              </a:ext>
            </a:extLst>
          </p:cNvPr>
          <p:cNvSpPr/>
          <p:nvPr/>
        </p:nvSpPr>
        <p:spPr>
          <a:xfrm flipV="1">
            <a:off x="1193800" y="7802274"/>
            <a:ext cx="7213600" cy="53261"/>
          </a:xfrm>
          <a:prstGeom prst="rect">
            <a:avLst/>
          </a:prstGeom>
          <a:gradFill flip="none" rotWithShape="1">
            <a:gsLst>
              <a:gs pos="32000">
                <a:srgbClr val="E03713"/>
              </a:gs>
              <a:gs pos="7000">
                <a:srgbClr val="FBC3A5"/>
              </a:gs>
              <a:gs pos="80000">
                <a:srgbClr val="8403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5163E720-AF8F-6BF0-84CE-29129256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53CBF3F0-74A0-4A66-F06C-D75BDFB2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Relógio de rua em dia de sol&#10;&#10;Descrição gerada automaticamente com confiança baixa">
            <a:extLst>
              <a:ext uri="{FF2B5EF4-FFF2-40B4-BE49-F238E27FC236}">
                <a16:creationId xmlns:a16="http://schemas.microsoft.com/office/drawing/2014/main" id="{BDF2E2BE-9D25-30CB-C8A5-474D8B8BEF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19"/>
          <a:stretch/>
        </p:blipFill>
        <p:spPr>
          <a:xfrm>
            <a:off x="-1" y="306240"/>
            <a:ext cx="6780849" cy="620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6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CA32E63-2D75-1112-84A0-61E40A76693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orpo do texto">
            <a:extLst>
              <a:ext uri="{FF2B5EF4-FFF2-40B4-BE49-F238E27FC236}">
                <a16:creationId xmlns:a16="http://schemas.microsoft.com/office/drawing/2014/main" id="{8FA464F7-1BB0-C510-8AC2-81027A573755}"/>
              </a:ext>
            </a:extLst>
          </p:cNvPr>
          <p:cNvSpPr txBox="1"/>
          <p:nvPr/>
        </p:nvSpPr>
        <p:spPr>
          <a:xfrm>
            <a:off x="727211" y="1680913"/>
            <a:ext cx="853052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são gerenciadas por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CoroutineScope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que define o contexto no qual elas serão executadas. Usar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CoroutineScope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corretamente é essencial para garantir que as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sejam gerenciadas eficientemente e que seus recursos sejam liberados quando necessário.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A37C3EEA-5683-E208-0C16-758C4D8D5F9E}"/>
              </a:ext>
            </a:extLst>
          </p:cNvPr>
          <p:cNvSpPr txBox="1"/>
          <p:nvPr/>
        </p:nvSpPr>
        <p:spPr>
          <a:xfrm>
            <a:off x="704914" y="660114"/>
            <a:ext cx="571588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Manipulação com </a:t>
            </a:r>
            <a:r>
              <a:rPr lang="pt-BR" sz="4000" dirty="0" err="1">
                <a:latin typeface="Impact" panose="020B0806030902050204" pitchFamily="34" charset="0"/>
              </a:rPr>
              <a:t>Scopes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F0872B-0C9B-4BB4-80E2-02782CD301C6}"/>
              </a:ext>
            </a:extLst>
          </p:cNvPr>
          <p:cNvSpPr/>
          <p:nvPr/>
        </p:nvSpPr>
        <p:spPr>
          <a:xfrm rot="5400000" flipV="1">
            <a:off x="-15087" y="648000"/>
            <a:ext cx="1368000" cy="72000"/>
          </a:xfrm>
          <a:prstGeom prst="rect">
            <a:avLst/>
          </a:prstGeom>
          <a:gradFill flip="none" rotWithShape="1">
            <a:gsLst>
              <a:gs pos="32000">
                <a:srgbClr val="E03713"/>
              </a:gs>
              <a:gs pos="7000">
                <a:srgbClr val="FBC3A5"/>
              </a:gs>
              <a:gs pos="80000">
                <a:srgbClr val="8403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2BCFB464-64FC-88AD-8466-74CF80D8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24" name="Espaço Reservado para Número de Slide 23">
            <a:extLst>
              <a:ext uri="{FF2B5EF4-FFF2-40B4-BE49-F238E27FC236}">
                <a16:creationId xmlns:a16="http://schemas.microsoft.com/office/drawing/2014/main" id="{AA0026FB-9695-A014-9036-5409AF64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6</a:t>
            </a:fld>
            <a:endParaRPr lang="pt-BR"/>
          </a:p>
        </p:txBody>
      </p:sp>
      <p:pic>
        <p:nvPicPr>
          <p:cNvPr id="25" name="Imagem 24" descr="Diagrama&#10;&#10;Descrição gerada automaticamente com confiança média">
            <a:extLst>
              <a:ext uri="{FF2B5EF4-FFF2-40B4-BE49-F238E27FC236}">
                <a16:creationId xmlns:a16="http://schemas.microsoft.com/office/drawing/2014/main" id="{3B10BFD6-1601-1E53-B83F-1E64D7919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47979" b="44839"/>
          <a:stretch/>
        </p:blipFill>
        <p:spPr>
          <a:xfrm>
            <a:off x="2651760" y="11865189"/>
            <a:ext cx="4530090" cy="342051"/>
          </a:xfrm>
          <a:prstGeom prst="rect">
            <a:avLst/>
          </a:prstGeom>
        </p:spPr>
      </p:pic>
      <p:sp>
        <p:nvSpPr>
          <p:cNvPr id="2" name="Subtítulo">
            <a:extLst>
              <a:ext uri="{FF2B5EF4-FFF2-40B4-BE49-F238E27FC236}">
                <a16:creationId xmlns:a16="http://schemas.microsoft.com/office/drawing/2014/main" id="{990180F6-FFBE-DDE7-52BA-322B87543F4B}"/>
              </a:ext>
            </a:extLst>
          </p:cNvPr>
          <p:cNvSpPr txBox="1"/>
          <p:nvPr/>
        </p:nvSpPr>
        <p:spPr>
          <a:xfrm>
            <a:off x="727211" y="3932818"/>
            <a:ext cx="741038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CoroutineScope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GlobalScope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2E57D9-CFB5-69A2-A2C6-E1A15CD122EE}"/>
              </a:ext>
            </a:extLst>
          </p:cNvPr>
          <p:cNvSpPr txBox="1"/>
          <p:nvPr/>
        </p:nvSpPr>
        <p:spPr>
          <a:xfrm>
            <a:off x="704913" y="4752691"/>
            <a:ext cx="8396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CoroutineScope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uma interface que define um escopo para novas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Ao lançar uma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dentro dele, ela herda o contexto e o ciclo de vida daquele escopo. Já 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GlobalScope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é um escopo global não vinculado ao ciclo de vida de nenhum componente.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7E37BA7-133F-3CE7-DA27-E65ABFF30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16" r="10516"/>
          <a:stretch/>
        </p:blipFill>
        <p:spPr>
          <a:xfrm>
            <a:off x="555697" y="6541506"/>
            <a:ext cx="7581900" cy="541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5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CA32E63-2D75-1112-84A0-61E40A76693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orpo do texto">
            <a:extLst>
              <a:ext uri="{FF2B5EF4-FFF2-40B4-BE49-F238E27FC236}">
                <a16:creationId xmlns:a16="http://schemas.microsoft.com/office/drawing/2014/main" id="{8FA464F7-1BB0-C510-8AC2-81027A573755}"/>
              </a:ext>
            </a:extLst>
          </p:cNvPr>
          <p:cNvSpPr txBox="1"/>
          <p:nvPr/>
        </p:nvSpPr>
        <p:spPr>
          <a:xfrm>
            <a:off x="704913" y="937594"/>
            <a:ext cx="853052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Usar GlobalScope pode ser perigoso, pois suas coroutines vivem enquanto a aplicação estiver rodando, o que pode levar a vazamentos de memória.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F0872B-0C9B-4BB4-80E2-02782CD301C6}"/>
              </a:ext>
            </a:extLst>
          </p:cNvPr>
          <p:cNvSpPr/>
          <p:nvPr/>
        </p:nvSpPr>
        <p:spPr>
          <a:xfrm rot="5400000" flipV="1">
            <a:off x="-15087" y="648000"/>
            <a:ext cx="1368000" cy="72000"/>
          </a:xfrm>
          <a:prstGeom prst="rect">
            <a:avLst/>
          </a:prstGeom>
          <a:gradFill flip="none" rotWithShape="1">
            <a:gsLst>
              <a:gs pos="32000">
                <a:srgbClr val="E03713"/>
              </a:gs>
              <a:gs pos="7000">
                <a:srgbClr val="FBC3A5"/>
              </a:gs>
              <a:gs pos="80000">
                <a:srgbClr val="8403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C535D64-813A-DC70-FB81-0E43E5929BF2}"/>
              </a:ext>
            </a:extLst>
          </p:cNvPr>
          <p:cNvSpPr txBox="1"/>
          <p:nvPr/>
        </p:nvSpPr>
        <p:spPr>
          <a:xfrm>
            <a:off x="771700" y="3572775"/>
            <a:ext cx="8396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viewModelScope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um escopo fornecido pela biblioteca de ciclo de vida do Android. Ele é vinculado ao ciclo de vida do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é automaticamente cancelado quando 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destruído, garantindo que suas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não vazem memória.</a:t>
            </a:r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2BCFB464-64FC-88AD-8466-74CF80D8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24" name="Espaço Reservado para Número de Slide 23">
            <a:extLst>
              <a:ext uri="{FF2B5EF4-FFF2-40B4-BE49-F238E27FC236}">
                <a16:creationId xmlns:a16="http://schemas.microsoft.com/office/drawing/2014/main" id="{AA0026FB-9695-A014-9036-5409AF64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7</a:t>
            </a:fld>
            <a:endParaRPr lang="pt-BR"/>
          </a:p>
        </p:txBody>
      </p:sp>
      <p:pic>
        <p:nvPicPr>
          <p:cNvPr id="25" name="Imagem 24" descr="Diagrama&#10;&#10;Descrição gerada automaticamente com confiança média">
            <a:extLst>
              <a:ext uri="{FF2B5EF4-FFF2-40B4-BE49-F238E27FC236}">
                <a16:creationId xmlns:a16="http://schemas.microsoft.com/office/drawing/2014/main" id="{3B10BFD6-1601-1E53-B83F-1E64D7919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47979" b="44839"/>
          <a:stretch/>
        </p:blipFill>
        <p:spPr>
          <a:xfrm>
            <a:off x="2651760" y="11865189"/>
            <a:ext cx="4530090" cy="342051"/>
          </a:xfrm>
          <a:prstGeom prst="rect">
            <a:avLst/>
          </a:prstGeom>
        </p:spPr>
      </p:pic>
      <p:sp>
        <p:nvSpPr>
          <p:cNvPr id="2" name="Subtítulo">
            <a:extLst>
              <a:ext uri="{FF2B5EF4-FFF2-40B4-BE49-F238E27FC236}">
                <a16:creationId xmlns:a16="http://schemas.microsoft.com/office/drawing/2014/main" id="{2E2766EE-F3A7-8FFD-3E10-65800A07CBA8}"/>
              </a:ext>
            </a:extLst>
          </p:cNvPr>
          <p:cNvSpPr txBox="1"/>
          <p:nvPr/>
        </p:nvSpPr>
        <p:spPr>
          <a:xfrm>
            <a:off x="771700" y="2648484"/>
            <a:ext cx="741038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viewModelScope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AE32B7-C93C-EF04-17A0-D69B01EF6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54" r="7816"/>
          <a:stretch/>
        </p:blipFill>
        <p:spPr>
          <a:xfrm>
            <a:off x="457342" y="5233133"/>
            <a:ext cx="8039101" cy="541098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FD21F8F-3278-3E06-8403-E96C89B37461}"/>
              </a:ext>
            </a:extLst>
          </p:cNvPr>
          <p:cNvSpPr txBox="1"/>
          <p:nvPr/>
        </p:nvSpPr>
        <p:spPr>
          <a:xfrm>
            <a:off x="718330" y="10734817"/>
            <a:ext cx="8396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Neste exemplo, a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será cancelada automaticamente se 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destruído, evitando problemas de vazamento de memória.</a:t>
            </a:r>
          </a:p>
        </p:txBody>
      </p:sp>
    </p:spTree>
    <p:extLst>
      <p:ext uri="{BB962C8B-B14F-4D97-AF65-F5344CB8AC3E}">
        <p14:creationId xmlns:p14="http://schemas.microsoft.com/office/powerpoint/2010/main" val="307313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CA32E63-2D75-1112-84A0-61E40A76693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orpo do texto">
            <a:extLst>
              <a:ext uri="{FF2B5EF4-FFF2-40B4-BE49-F238E27FC236}">
                <a16:creationId xmlns:a16="http://schemas.microsoft.com/office/drawing/2014/main" id="{8FA464F7-1BB0-C510-8AC2-81027A573755}"/>
              </a:ext>
            </a:extLst>
          </p:cNvPr>
          <p:cNvSpPr txBox="1"/>
          <p:nvPr/>
        </p:nvSpPr>
        <p:spPr>
          <a:xfrm>
            <a:off x="704913" y="1560521"/>
            <a:ext cx="853052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Criar seu próprio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CoroutineScope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pode ser útil para tarefas que precisam de um controle específico sobre o ciclo de vida. É importante cancelar manualmente esse escopo para liberar recursos corretamente.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F0872B-0C9B-4BB4-80E2-02782CD301C6}"/>
              </a:ext>
            </a:extLst>
          </p:cNvPr>
          <p:cNvSpPr/>
          <p:nvPr/>
        </p:nvSpPr>
        <p:spPr>
          <a:xfrm rot="5400000" flipV="1">
            <a:off x="38913" y="594000"/>
            <a:ext cx="1260000" cy="72000"/>
          </a:xfrm>
          <a:prstGeom prst="rect">
            <a:avLst/>
          </a:prstGeom>
          <a:gradFill flip="none" rotWithShape="1">
            <a:gsLst>
              <a:gs pos="32000">
                <a:srgbClr val="E03713"/>
              </a:gs>
              <a:gs pos="7000">
                <a:srgbClr val="FBC3A5"/>
              </a:gs>
              <a:gs pos="80000">
                <a:srgbClr val="8403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2BCFB464-64FC-88AD-8466-74CF80D8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24" name="Espaço Reservado para Número de Slide 23">
            <a:extLst>
              <a:ext uri="{FF2B5EF4-FFF2-40B4-BE49-F238E27FC236}">
                <a16:creationId xmlns:a16="http://schemas.microsoft.com/office/drawing/2014/main" id="{AA0026FB-9695-A014-9036-5409AF64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8</a:t>
            </a:fld>
            <a:endParaRPr lang="pt-BR"/>
          </a:p>
        </p:txBody>
      </p:sp>
      <p:pic>
        <p:nvPicPr>
          <p:cNvPr id="25" name="Imagem 24" descr="Diagrama&#10;&#10;Descrição gerada automaticamente com confiança média">
            <a:extLst>
              <a:ext uri="{FF2B5EF4-FFF2-40B4-BE49-F238E27FC236}">
                <a16:creationId xmlns:a16="http://schemas.microsoft.com/office/drawing/2014/main" id="{3B10BFD6-1601-1E53-B83F-1E64D7919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47979" b="44839"/>
          <a:stretch/>
        </p:blipFill>
        <p:spPr>
          <a:xfrm>
            <a:off x="2651760" y="11865189"/>
            <a:ext cx="4530090" cy="342051"/>
          </a:xfrm>
          <a:prstGeom prst="rect">
            <a:avLst/>
          </a:prstGeom>
        </p:spPr>
      </p:pic>
      <p:sp>
        <p:nvSpPr>
          <p:cNvPr id="2" name="Subtítulo">
            <a:extLst>
              <a:ext uri="{FF2B5EF4-FFF2-40B4-BE49-F238E27FC236}">
                <a16:creationId xmlns:a16="http://schemas.microsoft.com/office/drawing/2014/main" id="{0D5BD471-1E37-A519-43DC-079CD58CB380}"/>
              </a:ext>
            </a:extLst>
          </p:cNvPr>
          <p:cNvSpPr txBox="1"/>
          <p:nvPr/>
        </p:nvSpPr>
        <p:spPr>
          <a:xfrm>
            <a:off x="704913" y="783225"/>
            <a:ext cx="781463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Utilizando CoroutineScope de Forma Eficiente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Corpo do texto">
            <a:extLst>
              <a:ext uri="{FF2B5EF4-FFF2-40B4-BE49-F238E27FC236}">
                <a16:creationId xmlns:a16="http://schemas.microsoft.com/office/drawing/2014/main" id="{7EADAC6F-1E69-3B57-5468-14FD51F524CA}"/>
              </a:ext>
            </a:extLst>
          </p:cNvPr>
          <p:cNvSpPr txBox="1"/>
          <p:nvPr/>
        </p:nvSpPr>
        <p:spPr>
          <a:xfrm>
            <a:off x="720153" y="9328153"/>
            <a:ext cx="8530525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Aqui, um escopo personalizado é criado com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Dispatchers.Main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um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Cancelando o escopo no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onDestroy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todas as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são canceladas, impedindo que haja vazamento de memória. Escolher o escopo apropriado para cada tarefa garante que suas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sejam executadas de maneira controlada, segura e eficiente, aproveitando ao máximo o poder das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4CA4FDD-23D5-2333-3271-31D2BE946A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27" r="11293"/>
          <a:stretch/>
        </p:blipFill>
        <p:spPr>
          <a:xfrm>
            <a:off x="632913" y="3130180"/>
            <a:ext cx="8530524" cy="619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7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0FB89C-D863-FDEE-574A-429BFBFE9418}"/>
              </a:ext>
            </a:extLst>
          </p:cNvPr>
          <p:cNvSpPr/>
          <p:nvPr/>
        </p:nvSpPr>
        <p:spPr>
          <a:xfrm>
            <a:off x="-4" y="0"/>
            <a:ext cx="9601200" cy="12801600"/>
          </a:xfrm>
          <a:prstGeom prst="rect">
            <a:avLst/>
          </a:prstGeom>
          <a:solidFill>
            <a:srgbClr val="2C2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">
            <a:extLst>
              <a:ext uri="{FF2B5EF4-FFF2-40B4-BE49-F238E27FC236}">
                <a16:creationId xmlns:a16="http://schemas.microsoft.com/office/drawing/2014/main" id="{597623A1-80CC-561F-35A7-3D8E7E4951EC}"/>
              </a:ext>
            </a:extLst>
          </p:cNvPr>
          <p:cNvSpPr txBox="1"/>
          <p:nvPr/>
        </p:nvSpPr>
        <p:spPr>
          <a:xfrm>
            <a:off x="-4" y="6505465"/>
            <a:ext cx="960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n>
                  <a:solidFill>
                    <a:srgbClr val="D60E11"/>
                  </a:solidFill>
                </a:ln>
                <a:latin typeface="Bradley Gratis" panose="03020802030008000000" pitchFamily="66" charset="0"/>
              </a:rPr>
              <a:t>O CHAMADO SOMBRIO</a:t>
            </a:r>
          </a:p>
        </p:txBody>
      </p:sp>
      <p:sp>
        <p:nvSpPr>
          <p:cNvPr id="6" name="Subtítulo">
            <a:extLst>
              <a:ext uri="{FF2B5EF4-FFF2-40B4-BE49-F238E27FC236}">
                <a16:creationId xmlns:a16="http://schemas.microsoft.com/office/drawing/2014/main" id="{636CBBD1-F7E8-FE47-1BF2-05A19F0A6559}"/>
              </a:ext>
            </a:extLst>
          </p:cNvPr>
          <p:cNvSpPr txBox="1"/>
          <p:nvPr/>
        </p:nvSpPr>
        <p:spPr>
          <a:xfrm>
            <a:off x="546943" y="8308261"/>
            <a:ext cx="8507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ln>
                  <a:solidFill>
                    <a:schemeClr val="tx1"/>
                  </a:solidFill>
                </a:ln>
                <a:effectLst>
                  <a:glow rad="101600">
                    <a:srgbClr val="D60E11">
                      <a:alpha val="60000"/>
                    </a:srgbClr>
                  </a:glo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Funções Suspensas</a:t>
            </a:r>
          </a:p>
        </p:txBody>
      </p:sp>
      <p:sp>
        <p:nvSpPr>
          <p:cNvPr id="9" name="Título">
            <a:extLst>
              <a:ext uri="{FF2B5EF4-FFF2-40B4-BE49-F238E27FC236}">
                <a16:creationId xmlns:a16="http://schemas.microsoft.com/office/drawing/2014/main" id="{17378D8E-90BF-8C08-57A7-7033297FC397}"/>
              </a:ext>
            </a:extLst>
          </p:cNvPr>
          <p:cNvSpPr txBox="1"/>
          <p:nvPr/>
        </p:nvSpPr>
        <p:spPr>
          <a:xfrm>
            <a:off x="4983476" y="2030454"/>
            <a:ext cx="40707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600" b="1" dirty="0">
                <a:ln>
                  <a:solidFill>
                    <a:srgbClr val="D60E11"/>
                  </a:solidFill>
                </a:ln>
                <a:latin typeface="Bradley Gratis" panose="03020802030008000000" pitchFamily="66" charset="0"/>
              </a:rPr>
              <a:t>03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0D96D9E-3D2B-8000-832E-7DFBBC5E946A}"/>
              </a:ext>
            </a:extLst>
          </p:cNvPr>
          <p:cNvSpPr/>
          <p:nvPr/>
        </p:nvSpPr>
        <p:spPr>
          <a:xfrm flipV="1">
            <a:off x="1193800" y="7802274"/>
            <a:ext cx="7213600" cy="53261"/>
          </a:xfrm>
          <a:prstGeom prst="rect">
            <a:avLst/>
          </a:prstGeom>
          <a:gradFill flip="none" rotWithShape="1">
            <a:gsLst>
              <a:gs pos="32000">
                <a:srgbClr val="E03713"/>
              </a:gs>
              <a:gs pos="7000">
                <a:srgbClr val="FBC3A5"/>
              </a:gs>
              <a:gs pos="80000">
                <a:srgbClr val="8403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escuro, homem, pipa, segurando&#10;&#10;Descrição gerada automaticamente">
            <a:extLst>
              <a:ext uri="{FF2B5EF4-FFF2-40B4-BE49-F238E27FC236}">
                <a16:creationId xmlns:a16="http://schemas.microsoft.com/office/drawing/2014/main" id="{C1FBD11A-B6FD-1048-CEB9-787AD9260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9" t="31615" r="40827" b="37886"/>
          <a:stretch/>
        </p:blipFill>
        <p:spPr>
          <a:xfrm>
            <a:off x="-4" y="838200"/>
            <a:ext cx="5695954" cy="5648191"/>
          </a:xfrm>
          <a:prstGeom prst="rect">
            <a:avLst/>
          </a:prstGeom>
        </p:spPr>
      </p:pic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5163E720-AF8F-6BF0-84CE-29129256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COROUTINES - SÉRGIO RIBEIRO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53CBF3F0-74A0-4A66-F06C-D75BDFB2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1F39-017A-4142-89E4-B73EA9DD8D2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402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2913</TotalTime>
  <Words>1038</Words>
  <Application>Microsoft Office PowerPoint</Application>
  <PresentationFormat>Papel A3 (297 x 420 mm)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Aptos</vt:lpstr>
      <vt:lpstr>Aptos Display</vt:lpstr>
      <vt:lpstr>Arial</vt:lpstr>
      <vt:lpstr>Blood Crow</vt:lpstr>
      <vt:lpstr>Bradley Gratis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COROUTINES IMORTAIS</dc:title>
  <dc:subject>COROUTINES</dc:subject>
  <dc:creator>Sergio Rios Ribeiro</dc:creator>
  <cp:lastModifiedBy>Sergio Rios Ribeiro</cp:lastModifiedBy>
  <cp:revision>10</cp:revision>
  <dcterms:created xsi:type="dcterms:W3CDTF">2024-07-30T19:45:33Z</dcterms:created>
  <dcterms:modified xsi:type="dcterms:W3CDTF">2024-08-01T20:20:49Z</dcterms:modified>
</cp:coreProperties>
</file>