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Nixie One"/>
      <p:regular r:id="rId17"/>
    </p:embeddedFont>
    <p:embeddedFont>
      <p:font typeface="Varela Round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ixieOn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VarelaRoun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cce27b070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cce27b07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b73508e42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b73508e4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b73508e42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b73508e4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cce27b07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cce27b0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cce27b070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cce27b07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cce27b070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cce27b07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cce27b070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cce27b07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29" name="Google Shape;29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0" name="Google Shape;50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fmla="val 22275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fmla="val 31897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column + image">
  <p:cSld name="TITLE_AND_BOD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1" name="Google Shape;81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3" name="Google Shape;93;p7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4" name="Google Shape;94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fmla="val 22275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fmla="val 8064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2" name="Google Shape;112;p8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3" name="Google Shape;113;p8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4" name="Google Shape;114;p8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5" name="Google Shape;115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0" name="Google Shape;130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fmla="val 43200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48" name="Google Shape;148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+ CSS</a:t>
            </a:r>
            <a:endParaRPr/>
          </a:p>
        </p:txBody>
      </p:sp>
      <p:pic>
        <p:nvPicPr>
          <p:cNvPr descr="https://media.licdn.com/mpr/mpr/shrink_200_200/AAEAAQAAAAAAAAXbAAAAJGIxZjAyODVmLWYxMTctNDAyMS04MjZjLTgxODZhNzU2ZjMzZg.png" id="185" name="Google Shape;1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8550" y="4216250"/>
            <a:ext cx="1003450" cy="10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::before &amp; ::after</a:t>
            </a:r>
            <a:endParaRPr/>
          </a:p>
        </p:txBody>
      </p:sp>
      <p:sp>
        <p:nvSpPr>
          <p:cNvPr id="251" name="Google Shape;251;p22"/>
          <p:cNvSpPr txBox="1"/>
          <p:nvPr>
            <p:ph idx="1" type="body"/>
          </p:nvPr>
        </p:nvSpPr>
        <p:spPr>
          <a:xfrm>
            <a:off x="2935875" y="1702550"/>
            <a:ext cx="5751000" cy="27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.caja</a:t>
            </a:r>
            <a:r>
              <a:rPr b="1" lang="en" sz="14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::before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content: </a:t>
            </a:r>
            <a:r>
              <a:rPr lang="en" sz="1400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url(../images/icono-1.gif)</a:t>
            </a:r>
            <a:r>
              <a:rPr lang="en" sz="1400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.caja</a:t>
            </a:r>
            <a:r>
              <a:rPr b="1" lang="en" sz="14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::after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content: </a:t>
            </a:r>
            <a:r>
              <a:rPr lang="en" sz="1400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url(../images/icono-2.gif);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dog pc gif" id="256" name="Google Shape;2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513" y="1106188"/>
            <a:ext cx="5215525" cy="29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3"/>
          <p:cNvSpPr txBox="1"/>
          <p:nvPr>
            <p:ph type="title"/>
          </p:nvPr>
        </p:nvSpPr>
        <p:spPr>
          <a:xfrm>
            <a:off x="2455125" y="4307450"/>
            <a:ext cx="52755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¡¡¡¡ A practicar !!!!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8004C"/>
                </a:solidFill>
              </a:rPr>
              <a:t>MAQUETACIÓN RESPONSIVE, ¡YEA!</a:t>
            </a:r>
            <a:endParaRPr b="1">
              <a:solidFill>
                <a:srgbClr val="E8004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/>
          <p:nvPr>
            <p:ph idx="4294967295" type="ctrTitle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Gracias!</a:t>
            </a:r>
            <a:endParaRPr sz="4800"/>
          </a:p>
        </p:txBody>
      </p:sp>
      <p:sp>
        <p:nvSpPr>
          <p:cNvPr id="263" name="Google Shape;263;p24"/>
          <p:cNvSpPr txBox="1"/>
          <p:nvPr>
            <p:ph idx="4294967295" type="subTitle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ACC3"/>
                </a:solidFill>
              </a:rPr>
              <a:t>¿Consultas?</a:t>
            </a:r>
            <a:endParaRPr b="1" sz="3600">
              <a:solidFill>
                <a:srgbClr val="00ACC3"/>
              </a:solidFill>
            </a:endParaRPr>
          </a:p>
        </p:txBody>
      </p:sp>
      <p:sp>
        <p:nvSpPr>
          <p:cNvPr id="264" name="Google Shape;264;p24"/>
          <p:cNvSpPr/>
          <p:nvPr/>
        </p:nvSpPr>
        <p:spPr>
          <a:xfrm>
            <a:off x="4073931" y="2091663"/>
            <a:ext cx="996143" cy="996143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Episodio VII</a:t>
            </a:r>
            <a:endParaRPr/>
          </a:p>
        </p:txBody>
      </p:sp>
      <p:sp>
        <p:nvSpPr>
          <p:cNvPr id="191" name="Google Shape;191;p14"/>
          <p:cNvSpPr txBox="1"/>
          <p:nvPr>
            <p:ph idx="1" type="subTitle"/>
          </p:nvPr>
        </p:nvSpPr>
        <p:spPr>
          <a:xfrm>
            <a:off x="1773750" y="3525850"/>
            <a:ext cx="5596500" cy="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despertar del responsive</a:t>
            </a:r>
            <a:endParaRPr/>
          </a:p>
        </p:txBody>
      </p:sp>
      <p:sp>
        <p:nvSpPr>
          <p:cNvPr id="192" name="Google Shape;192;p14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7</a:t>
            </a:r>
            <a:endParaRPr b="1" sz="960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Contenido</a:t>
            </a:r>
            <a:endParaRPr sz="2400"/>
          </a:p>
        </p:txBody>
      </p:sp>
      <p:sp>
        <p:nvSpPr>
          <p:cNvPr id="198" name="Google Shape;198;p15"/>
          <p:cNvSpPr txBox="1"/>
          <p:nvPr>
            <p:ph idx="1" type="body"/>
          </p:nvPr>
        </p:nvSpPr>
        <p:spPr>
          <a:xfrm>
            <a:off x="2935875" y="1678150"/>
            <a:ext cx="5275500" cy="25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97B8C"/>
              </a:buClr>
              <a:buSzPts val="2000"/>
              <a:buChar char="◎"/>
            </a:pPr>
            <a:r>
              <a:rPr lang="en" sz="2000">
                <a:solidFill>
                  <a:srgbClr val="197B8C"/>
                </a:solidFill>
              </a:rPr>
              <a:t>Barras de navegación</a:t>
            </a:r>
            <a:endParaRPr sz="2000">
              <a:solidFill>
                <a:srgbClr val="197B8C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97B8C"/>
              </a:buClr>
              <a:buSzPts val="2000"/>
              <a:buChar char="◎"/>
            </a:pPr>
            <a:r>
              <a:rPr lang="en" sz="2000">
                <a:solidFill>
                  <a:srgbClr val="197B8C"/>
                </a:solidFill>
              </a:rPr>
              <a:t>::after &amp; ::before</a:t>
            </a:r>
            <a:endParaRPr sz="2000">
              <a:solidFill>
                <a:srgbClr val="197B8C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8004C"/>
              </a:buClr>
              <a:buSzPts val="2000"/>
              <a:buChar char="◎"/>
            </a:pPr>
            <a:r>
              <a:rPr b="1" lang="en" sz="2000">
                <a:solidFill>
                  <a:srgbClr val="E8004C"/>
                </a:solidFill>
              </a:rPr>
              <a:t>PRÁCTICA, MUCHA PRÁCTICA</a:t>
            </a:r>
            <a:endParaRPr b="1" sz="2000">
              <a:solidFill>
                <a:srgbClr val="E8004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7B8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idx="4294967295" type="ctrTitle"/>
          </p:nvPr>
        </p:nvSpPr>
        <p:spPr>
          <a:xfrm>
            <a:off x="1304925" y="133450"/>
            <a:ext cx="6534300" cy="7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Barras de navegación</a:t>
            </a:r>
            <a:endParaRPr sz="3000"/>
          </a:p>
        </p:txBody>
      </p:sp>
      <p:sp>
        <p:nvSpPr>
          <p:cNvPr id="204" name="Google Shape;204;p16"/>
          <p:cNvSpPr txBox="1"/>
          <p:nvPr>
            <p:ph idx="4294967295" type="subTitle"/>
          </p:nvPr>
        </p:nvSpPr>
        <p:spPr>
          <a:xfrm>
            <a:off x="1304925" y="3868755"/>
            <a:ext cx="6534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1BECC"/>
                </a:solidFill>
              </a:rPr>
              <a:t>Porque necesitamos hacerlas de </a:t>
            </a:r>
            <a:endParaRPr sz="2000">
              <a:solidFill>
                <a:srgbClr val="A1BECC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1BECC"/>
                </a:solidFill>
              </a:rPr>
              <a:t>la manera correcta</a:t>
            </a:r>
            <a:endParaRPr sz="2000">
              <a:solidFill>
                <a:srgbClr val="A1BECC"/>
              </a:solidFill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3333750" y="1104900"/>
            <a:ext cx="2476500" cy="2476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3209925" y="981075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"/>
          <p:cNvSpPr/>
          <p:nvPr/>
        </p:nvSpPr>
        <p:spPr>
          <a:xfrm>
            <a:off x="2962275" y="1314450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5295900" y="2897050"/>
            <a:ext cx="971700" cy="971700"/>
          </a:xfrm>
          <a:prstGeom prst="donut">
            <a:avLst>
              <a:gd fmla="val 12811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2f2ed1bad34204c06ea518ba1625e4f6bf023bc7.jpeg" id="209" name="Google Shape;209;p16"/>
          <p:cNvPicPr preferRelativeResize="0"/>
          <p:nvPr/>
        </p:nvPicPr>
        <p:blipFill rotWithShape="1">
          <a:blip r:embed="rId3">
            <a:alphaModFix/>
          </a:blip>
          <a:srcRect b="3583" l="8712" r="22897" t="5233"/>
          <a:stretch/>
        </p:blipFill>
        <p:spPr>
          <a:xfrm>
            <a:off x="3602175" y="1361875"/>
            <a:ext cx="1939800" cy="1939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Barras de navegación</a:t>
            </a:r>
            <a:endParaRPr/>
          </a:p>
        </p:txBody>
      </p:sp>
      <p:sp>
        <p:nvSpPr>
          <p:cNvPr id="215" name="Google Shape;215;p17"/>
          <p:cNvSpPr txBox="1"/>
          <p:nvPr>
            <p:ph idx="1" type="body"/>
          </p:nvPr>
        </p:nvSpPr>
        <p:spPr>
          <a:xfrm>
            <a:off x="2935875" y="1702550"/>
            <a:ext cx="5751000" cy="27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Semánticamente las barras de navegación se deben hacer con listas, preferiblemente desordenadas y enlaces.</a:t>
            </a:r>
            <a:endParaRPr sz="1400">
              <a:solidFill>
                <a:srgbClr val="617A8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17A8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17A8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sz="1200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" sz="1200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href=”inicio.html”&gt; </a:t>
            </a:r>
            <a:r>
              <a:rPr lang="en" sz="1200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lang="en" sz="1200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 &lt;/a&gt;</a:t>
            </a:r>
            <a:r>
              <a:rPr lang="en" sz="1200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" sz="1200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href=”quienes.html”&gt; </a:t>
            </a:r>
            <a:r>
              <a:rPr lang="en" sz="1200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Nosotros</a:t>
            </a:r>
            <a:r>
              <a:rPr lang="en" sz="1200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 &lt;/a&gt;</a:t>
            </a:r>
            <a:r>
              <a:rPr lang="en" sz="1200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" sz="1200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href=”servicios.html”&gt; </a:t>
            </a:r>
            <a:r>
              <a:rPr lang="en" sz="1200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Servicios</a:t>
            </a:r>
            <a:r>
              <a:rPr lang="en" sz="1200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 &lt;/a&gt;</a:t>
            </a:r>
            <a:r>
              <a:rPr lang="en" sz="1200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" sz="1200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href=”sucursales.html”&gt; </a:t>
            </a:r>
            <a:r>
              <a:rPr lang="en" sz="1200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Sucursales</a:t>
            </a:r>
            <a:r>
              <a:rPr lang="en" sz="1200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 &lt;/a&gt;</a:t>
            </a:r>
            <a:r>
              <a:rPr lang="en" sz="1200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" sz="1200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href=”contacto.html”&gt; </a:t>
            </a:r>
            <a:r>
              <a:rPr lang="en" sz="1200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Contacto</a:t>
            </a:r>
            <a:r>
              <a:rPr lang="en" sz="1200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 &lt;/a&gt;</a:t>
            </a:r>
            <a:r>
              <a:rPr lang="en" sz="1200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200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sz="1200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17A8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17A8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617A8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17A8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Barras de navegación</a:t>
            </a:r>
            <a:endParaRPr/>
          </a:p>
        </p:txBody>
      </p:sp>
      <p:sp>
        <p:nvSpPr>
          <p:cNvPr id="221" name="Google Shape;221;p18"/>
          <p:cNvSpPr txBox="1"/>
          <p:nvPr>
            <p:ph idx="1" type="body"/>
          </p:nvPr>
        </p:nvSpPr>
        <p:spPr>
          <a:xfrm>
            <a:off x="2935875" y="1702550"/>
            <a:ext cx="5751000" cy="27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Una vez tengamos la estructura vamos a necesitar: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Flotar los </a:t>
            </a:r>
            <a:r>
              <a:rPr b="1" lang="en" sz="1400">
                <a:solidFill>
                  <a:srgbClr val="ED4A00"/>
                </a:solidFill>
              </a:rPr>
              <a:t>&lt;li&gt;</a:t>
            </a:r>
            <a:endParaRPr b="1" sz="1400">
              <a:solidFill>
                <a:srgbClr val="ED4A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Darles un tamaño de ancho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Hacer que los </a:t>
            </a:r>
            <a:r>
              <a:rPr b="1" lang="en" sz="1400">
                <a:solidFill>
                  <a:srgbClr val="ED4A00"/>
                </a:solidFill>
              </a:rPr>
              <a:t>&lt;a&gt;</a:t>
            </a:r>
            <a:r>
              <a:rPr lang="en" sz="1400"/>
              <a:t> se comporten como bloque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Limpiar la flotación dentro del </a:t>
            </a:r>
            <a:r>
              <a:rPr b="1" lang="en" sz="1400">
                <a:solidFill>
                  <a:srgbClr val="ED4A00"/>
                </a:solidFill>
              </a:rPr>
              <a:t>&lt;ul&gt;</a:t>
            </a:r>
            <a:endParaRPr b="1" sz="1400">
              <a:solidFill>
                <a:srgbClr val="ED4A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17A8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17A8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617A8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17A8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>
            <p:ph idx="4294967295" type="ctrTitle"/>
          </p:nvPr>
        </p:nvSpPr>
        <p:spPr>
          <a:xfrm>
            <a:off x="1304925" y="133450"/>
            <a:ext cx="6534300" cy="7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::before &amp; ::after</a:t>
            </a:r>
            <a:endParaRPr sz="3000"/>
          </a:p>
        </p:txBody>
      </p:sp>
      <p:sp>
        <p:nvSpPr>
          <p:cNvPr id="227" name="Google Shape;227;p19"/>
          <p:cNvSpPr txBox="1"/>
          <p:nvPr>
            <p:ph idx="4294967295" type="subTitle"/>
          </p:nvPr>
        </p:nvSpPr>
        <p:spPr>
          <a:xfrm>
            <a:off x="1304925" y="3868755"/>
            <a:ext cx="6534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1BECC"/>
                </a:solidFill>
              </a:rPr>
              <a:t>Insertando contenido </a:t>
            </a:r>
            <a:endParaRPr sz="2000">
              <a:solidFill>
                <a:srgbClr val="A1BECC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1BECC"/>
                </a:solidFill>
              </a:rPr>
              <a:t>dinamicamente con CSS</a:t>
            </a:r>
            <a:endParaRPr sz="2000">
              <a:solidFill>
                <a:srgbClr val="A1BECC"/>
              </a:solidFill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3333750" y="1104900"/>
            <a:ext cx="2476500" cy="2476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"/>
          <p:cNvSpPr/>
          <p:nvPr/>
        </p:nvSpPr>
        <p:spPr>
          <a:xfrm>
            <a:off x="3209925" y="981075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2962275" y="1314450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"/>
          <p:cNvSpPr/>
          <p:nvPr/>
        </p:nvSpPr>
        <p:spPr>
          <a:xfrm>
            <a:off x="5295900" y="2897050"/>
            <a:ext cx="971700" cy="971700"/>
          </a:xfrm>
          <a:prstGeom prst="donut">
            <a:avLst>
              <a:gd fmla="val 12811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3603225" y="1351900"/>
            <a:ext cx="1939800" cy="1939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ss-tags.png" id="233" name="Google Shape;233;p19"/>
          <p:cNvPicPr preferRelativeResize="0"/>
          <p:nvPr/>
        </p:nvPicPr>
        <p:blipFill rotWithShape="1">
          <a:blip r:embed="rId3">
            <a:alphaModFix/>
          </a:blip>
          <a:srcRect b="3929" l="-2814" r="37967" t="-3929"/>
          <a:stretch/>
        </p:blipFill>
        <p:spPr>
          <a:xfrm>
            <a:off x="3602175" y="1361875"/>
            <a:ext cx="1939800" cy="1939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::before &amp; ::after</a:t>
            </a:r>
            <a:endParaRPr/>
          </a:p>
        </p:txBody>
      </p:sp>
      <p:sp>
        <p:nvSpPr>
          <p:cNvPr id="239" name="Google Shape;239;p20"/>
          <p:cNvSpPr txBox="1"/>
          <p:nvPr>
            <p:ph idx="1" type="body"/>
          </p:nvPr>
        </p:nvSpPr>
        <p:spPr>
          <a:xfrm>
            <a:off x="2935875" y="1702550"/>
            <a:ext cx="5751000" cy="27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Son pseudo-elementos que nos permiten insertar contenido con CSS.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 usan sobre un selector previamente definido.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Podemos insertar contenido de texto, imágenes o elementos de bloque.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::before &amp; ::after</a:t>
            </a:r>
            <a:endParaRPr/>
          </a:p>
        </p:txBody>
      </p:sp>
      <p:sp>
        <p:nvSpPr>
          <p:cNvPr id="245" name="Google Shape;245;p21"/>
          <p:cNvSpPr txBox="1"/>
          <p:nvPr>
            <p:ph idx="1" type="body"/>
          </p:nvPr>
        </p:nvSpPr>
        <p:spPr>
          <a:xfrm>
            <a:off x="2935875" y="1702550"/>
            <a:ext cx="5751000" cy="27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en" sz="14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::before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content: </a:t>
            </a:r>
            <a:r>
              <a:rPr lang="en" sz="1400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"Capítulo - ";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en" sz="14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::after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content: </a:t>
            </a:r>
            <a:r>
              <a:rPr lang="en" sz="1400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" - de 10";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