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</p:sldIdLst>
  <p:sldSz cx="6858000" cy="9144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13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FF79D7-F5BD-4F70-9914-8D71B66256AE}" v="2271" dt="2023-10-26T03:02:48.1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7250" y="1496485"/>
            <a:ext cx="5143500" cy="3183467"/>
          </a:xfrm>
        </p:spPr>
        <p:txBody>
          <a:bodyPr anchor="b"/>
          <a:lstStyle>
            <a:lvl1pPr algn="ctr">
              <a:defRPr sz="243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57250" y="4802718"/>
            <a:ext cx="5143500" cy="2207683"/>
          </a:xfrm>
        </p:spPr>
        <p:txBody>
          <a:bodyPr/>
          <a:lstStyle>
            <a:lvl1pPr marL="0" indent="0" algn="ctr">
              <a:buNone/>
              <a:defRPr sz="972"/>
            </a:lvl1pPr>
            <a:lvl2pPr marL="185166" indent="0" algn="ctr">
              <a:buNone/>
              <a:defRPr sz="810"/>
            </a:lvl2pPr>
            <a:lvl3pPr marL="370332" indent="0" algn="ctr">
              <a:buNone/>
              <a:defRPr sz="729"/>
            </a:lvl3pPr>
            <a:lvl4pPr marL="555498" indent="0" algn="ctr">
              <a:buNone/>
              <a:defRPr sz="648"/>
            </a:lvl4pPr>
            <a:lvl5pPr marL="740664" indent="0" algn="ctr">
              <a:buNone/>
              <a:defRPr sz="648"/>
            </a:lvl5pPr>
            <a:lvl6pPr marL="925830" indent="0" algn="ctr">
              <a:buNone/>
              <a:defRPr sz="648"/>
            </a:lvl6pPr>
            <a:lvl7pPr marL="1110996" indent="0" algn="ctr">
              <a:buNone/>
              <a:defRPr sz="648"/>
            </a:lvl7pPr>
            <a:lvl8pPr marL="1296162" indent="0" algn="ctr">
              <a:buNone/>
              <a:defRPr sz="648"/>
            </a:lvl8pPr>
            <a:lvl9pPr marL="1481328" indent="0" algn="ctr">
              <a:buNone/>
              <a:defRPr sz="648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25/10/2023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25/10/2023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4907758" y="486834"/>
            <a:ext cx="1478756" cy="774911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71489" y="486834"/>
            <a:ext cx="4350544" cy="774911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25/10/2023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25/10/2023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918" y="2279653"/>
            <a:ext cx="5915025" cy="3803649"/>
          </a:xfrm>
        </p:spPr>
        <p:txBody>
          <a:bodyPr anchor="b"/>
          <a:lstStyle>
            <a:lvl1pPr>
              <a:defRPr sz="243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67918" y="6119288"/>
            <a:ext cx="5915025" cy="2000249"/>
          </a:xfrm>
        </p:spPr>
        <p:txBody>
          <a:bodyPr/>
          <a:lstStyle>
            <a:lvl1pPr marL="0" indent="0">
              <a:buNone/>
              <a:defRPr sz="972">
                <a:solidFill>
                  <a:schemeClr val="tx1">
                    <a:tint val="75000"/>
                  </a:schemeClr>
                </a:solidFill>
              </a:defRPr>
            </a:lvl1pPr>
            <a:lvl2pPr marL="185166" indent="0">
              <a:buNone/>
              <a:defRPr sz="810">
                <a:solidFill>
                  <a:schemeClr val="tx1">
                    <a:tint val="75000"/>
                  </a:schemeClr>
                </a:solidFill>
              </a:defRPr>
            </a:lvl2pPr>
            <a:lvl3pPr marL="370332" indent="0">
              <a:buNone/>
              <a:defRPr sz="729">
                <a:solidFill>
                  <a:schemeClr val="tx1">
                    <a:tint val="75000"/>
                  </a:schemeClr>
                </a:solidFill>
              </a:defRPr>
            </a:lvl3pPr>
            <a:lvl4pPr marL="555498" indent="0">
              <a:buNone/>
              <a:defRPr sz="648">
                <a:solidFill>
                  <a:schemeClr val="tx1">
                    <a:tint val="75000"/>
                  </a:schemeClr>
                </a:solidFill>
              </a:defRPr>
            </a:lvl4pPr>
            <a:lvl5pPr marL="740664" indent="0">
              <a:buNone/>
              <a:defRPr sz="648">
                <a:solidFill>
                  <a:schemeClr val="tx1">
                    <a:tint val="75000"/>
                  </a:schemeClr>
                </a:solidFill>
              </a:defRPr>
            </a:lvl5pPr>
            <a:lvl6pPr marL="925830" indent="0">
              <a:buNone/>
              <a:defRPr sz="648">
                <a:solidFill>
                  <a:schemeClr val="tx1">
                    <a:tint val="75000"/>
                  </a:schemeClr>
                </a:solidFill>
              </a:defRPr>
            </a:lvl6pPr>
            <a:lvl7pPr marL="1110996" indent="0">
              <a:buNone/>
              <a:defRPr sz="648">
                <a:solidFill>
                  <a:schemeClr val="tx1">
                    <a:tint val="75000"/>
                  </a:schemeClr>
                </a:solidFill>
              </a:defRPr>
            </a:lvl7pPr>
            <a:lvl8pPr marL="1296162" indent="0">
              <a:buNone/>
              <a:defRPr sz="648">
                <a:solidFill>
                  <a:schemeClr val="tx1">
                    <a:tint val="75000"/>
                  </a:schemeClr>
                </a:solidFill>
              </a:defRPr>
            </a:lvl8pPr>
            <a:lvl9pPr marL="1481328" indent="0">
              <a:buNone/>
              <a:defRPr sz="6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25/10/2023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70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25/10/2023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2382" y="486836"/>
            <a:ext cx="5915025" cy="17674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72381" y="2241552"/>
            <a:ext cx="2901255" cy="1098549"/>
          </a:xfrm>
        </p:spPr>
        <p:txBody>
          <a:bodyPr anchor="b"/>
          <a:lstStyle>
            <a:lvl1pPr marL="0" indent="0">
              <a:buNone/>
              <a:defRPr sz="972" b="1"/>
            </a:lvl1pPr>
            <a:lvl2pPr marL="185166" indent="0">
              <a:buNone/>
              <a:defRPr sz="810" b="1"/>
            </a:lvl2pPr>
            <a:lvl3pPr marL="370332" indent="0">
              <a:buNone/>
              <a:defRPr sz="729" b="1"/>
            </a:lvl3pPr>
            <a:lvl4pPr marL="555498" indent="0">
              <a:buNone/>
              <a:defRPr sz="648" b="1"/>
            </a:lvl4pPr>
            <a:lvl5pPr marL="740664" indent="0">
              <a:buNone/>
              <a:defRPr sz="648" b="1"/>
            </a:lvl5pPr>
            <a:lvl6pPr marL="925830" indent="0">
              <a:buNone/>
              <a:defRPr sz="648" b="1"/>
            </a:lvl6pPr>
            <a:lvl7pPr marL="1110996" indent="0">
              <a:buNone/>
              <a:defRPr sz="648" b="1"/>
            </a:lvl7pPr>
            <a:lvl8pPr marL="1296162" indent="0">
              <a:buNone/>
              <a:defRPr sz="648" b="1"/>
            </a:lvl8pPr>
            <a:lvl9pPr marL="1481328" indent="0">
              <a:buNone/>
              <a:defRPr sz="648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72381" y="3340101"/>
            <a:ext cx="2901255" cy="4912784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3471865" y="2241552"/>
            <a:ext cx="2915543" cy="1098549"/>
          </a:xfrm>
        </p:spPr>
        <p:txBody>
          <a:bodyPr anchor="b"/>
          <a:lstStyle>
            <a:lvl1pPr marL="0" indent="0">
              <a:buNone/>
              <a:defRPr sz="972" b="1"/>
            </a:lvl1pPr>
            <a:lvl2pPr marL="185166" indent="0">
              <a:buNone/>
              <a:defRPr sz="810" b="1"/>
            </a:lvl2pPr>
            <a:lvl3pPr marL="370332" indent="0">
              <a:buNone/>
              <a:defRPr sz="729" b="1"/>
            </a:lvl3pPr>
            <a:lvl4pPr marL="555498" indent="0">
              <a:buNone/>
              <a:defRPr sz="648" b="1"/>
            </a:lvl4pPr>
            <a:lvl5pPr marL="740664" indent="0">
              <a:buNone/>
              <a:defRPr sz="648" b="1"/>
            </a:lvl5pPr>
            <a:lvl6pPr marL="925830" indent="0">
              <a:buNone/>
              <a:defRPr sz="648" b="1"/>
            </a:lvl6pPr>
            <a:lvl7pPr marL="1110996" indent="0">
              <a:buNone/>
              <a:defRPr sz="648" b="1"/>
            </a:lvl7pPr>
            <a:lvl8pPr marL="1296162" indent="0">
              <a:buNone/>
              <a:defRPr sz="648" b="1"/>
            </a:lvl8pPr>
            <a:lvl9pPr marL="1481328" indent="0">
              <a:buNone/>
              <a:defRPr sz="648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3471865" y="3340101"/>
            <a:ext cx="2915543" cy="4912784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25/10/2023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25/10/2023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25/10/2023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2383" y="609600"/>
            <a:ext cx="2211883" cy="2133600"/>
          </a:xfrm>
        </p:spPr>
        <p:txBody>
          <a:bodyPr anchor="b"/>
          <a:lstStyle>
            <a:lvl1pPr>
              <a:defRPr sz="1296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915545" y="1316569"/>
            <a:ext cx="3471863" cy="6498167"/>
          </a:xfrm>
        </p:spPr>
        <p:txBody>
          <a:bodyPr/>
          <a:lstStyle>
            <a:lvl1pPr>
              <a:defRPr sz="1296"/>
            </a:lvl1pPr>
            <a:lvl2pPr>
              <a:defRPr sz="1134"/>
            </a:lvl2pPr>
            <a:lvl3pPr>
              <a:defRPr sz="972"/>
            </a:lvl3pPr>
            <a:lvl4pPr>
              <a:defRPr sz="810"/>
            </a:lvl4pPr>
            <a:lvl5pPr>
              <a:defRPr sz="810"/>
            </a:lvl5pPr>
            <a:lvl6pPr>
              <a:defRPr sz="810"/>
            </a:lvl6pPr>
            <a:lvl7pPr>
              <a:defRPr sz="810"/>
            </a:lvl7pPr>
            <a:lvl8pPr>
              <a:defRPr sz="810"/>
            </a:lvl8pPr>
            <a:lvl9pPr>
              <a:defRPr sz="81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72383" y="2743200"/>
            <a:ext cx="2211883" cy="5082117"/>
          </a:xfrm>
        </p:spPr>
        <p:txBody>
          <a:bodyPr/>
          <a:lstStyle>
            <a:lvl1pPr marL="0" indent="0">
              <a:buNone/>
              <a:defRPr sz="648"/>
            </a:lvl1pPr>
            <a:lvl2pPr marL="185166" indent="0">
              <a:buNone/>
              <a:defRPr sz="567"/>
            </a:lvl2pPr>
            <a:lvl3pPr marL="370332" indent="0">
              <a:buNone/>
              <a:defRPr sz="486"/>
            </a:lvl3pPr>
            <a:lvl4pPr marL="555498" indent="0">
              <a:buNone/>
              <a:defRPr sz="405"/>
            </a:lvl4pPr>
            <a:lvl5pPr marL="740664" indent="0">
              <a:buNone/>
              <a:defRPr sz="405"/>
            </a:lvl5pPr>
            <a:lvl6pPr marL="925830" indent="0">
              <a:buNone/>
              <a:defRPr sz="405"/>
            </a:lvl6pPr>
            <a:lvl7pPr marL="1110996" indent="0">
              <a:buNone/>
              <a:defRPr sz="405"/>
            </a:lvl7pPr>
            <a:lvl8pPr marL="1296162" indent="0">
              <a:buNone/>
              <a:defRPr sz="405"/>
            </a:lvl8pPr>
            <a:lvl9pPr marL="1481328" indent="0">
              <a:buNone/>
              <a:defRPr sz="40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25/10/2023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2383" y="609600"/>
            <a:ext cx="2211883" cy="2133600"/>
          </a:xfrm>
        </p:spPr>
        <p:txBody>
          <a:bodyPr anchor="b"/>
          <a:lstStyle>
            <a:lvl1pPr>
              <a:defRPr sz="1296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2915545" y="1316569"/>
            <a:ext cx="3471863" cy="6498167"/>
          </a:xfrm>
        </p:spPr>
        <p:txBody>
          <a:bodyPr/>
          <a:lstStyle>
            <a:lvl1pPr marL="0" indent="0">
              <a:buNone/>
              <a:defRPr sz="1296"/>
            </a:lvl1pPr>
            <a:lvl2pPr marL="185166" indent="0">
              <a:buNone/>
              <a:defRPr sz="1134"/>
            </a:lvl2pPr>
            <a:lvl3pPr marL="370332" indent="0">
              <a:buNone/>
              <a:defRPr sz="972"/>
            </a:lvl3pPr>
            <a:lvl4pPr marL="555498" indent="0">
              <a:buNone/>
              <a:defRPr sz="810"/>
            </a:lvl4pPr>
            <a:lvl5pPr marL="740664" indent="0">
              <a:buNone/>
              <a:defRPr sz="810"/>
            </a:lvl5pPr>
            <a:lvl6pPr marL="925830" indent="0">
              <a:buNone/>
              <a:defRPr sz="810"/>
            </a:lvl6pPr>
            <a:lvl7pPr marL="1110996" indent="0">
              <a:buNone/>
              <a:defRPr sz="810"/>
            </a:lvl7pPr>
            <a:lvl8pPr marL="1296162" indent="0">
              <a:buNone/>
              <a:defRPr sz="810"/>
            </a:lvl8pPr>
            <a:lvl9pPr marL="1481328" indent="0">
              <a:buNone/>
              <a:defRPr sz="81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72383" y="2743200"/>
            <a:ext cx="2211883" cy="5082117"/>
          </a:xfrm>
        </p:spPr>
        <p:txBody>
          <a:bodyPr/>
          <a:lstStyle>
            <a:lvl1pPr marL="0" indent="0">
              <a:buNone/>
              <a:defRPr sz="648"/>
            </a:lvl1pPr>
            <a:lvl2pPr marL="185166" indent="0">
              <a:buNone/>
              <a:defRPr sz="567"/>
            </a:lvl2pPr>
            <a:lvl3pPr marL="370332" indent="0">
              <a:buNone/>
              <a:defRPr sz="486"/>
            </a:lvl3pPr>
            <a:lvl4pPr marL="555498" indent="0">
              <a:buNone/>
              <a:defRPr sz="405"/>
            </a:lvl4pPr>
            <a:lvl5pPr marL="740664" indent="0">
              <a:buNone/>
              <a:defRPr sz="405"/>
            </a:lvl5pPr>
            <a:lvl6pPr marL="925830" indent="0">
              <a:buNone/>
              <a:defRPr sz="405"/>
            </a:lvl6pPr>
            <a:lvl7pPr marL="1110996" indent="0">
              <a:buNone/>
              <a:defRPr sz="405"/>
            </a:lvl7pPr>
            <a:lvl8pPr marL="1296162" indent="0">
              <a:buNone/>
              <a:defRPr sz="405"/>
            </a:lvl8pPr>
            <a:lvl9pPr marL="1481328" indent="0">
              <a:buNone/>
              <a:defRPr sz="40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25/10/2023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71490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71490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71488" y="8475137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25/10/2023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2271715" y="8475137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4843463" y="8475137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hyperlink" Target="https://www.inegi.org.mx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www.inegi.org.mx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>
            <a:extLst>
              <a:ext uri="{FF2B5EF4-FFF2-40B4-BE49-F238E27FC236}">
                <a16:creationId xmlns:a16="http://schemas.microsoft.com/office/drawing/2014/main" id="{444B7F3A-B28B-4EC8-4FC4-9537ED4EDE3F}"/>
              </a:ext>
            </a:extLst>
          </p:cNvPr>
          <p:cNvSpPr/>
          <p:nvPr/>
        </p:nvSpPr>
        <p:spPr>
          <a:xfrm>
            <a:off x="-1" y="1105838"/>
            <a:ext cx="1822644" cy="4008943"/>
          </a:xfrm>
          <a:prstGeom prst="rect">
            <a:avLst/>
          </a:prstGeom>
          <a:solidFill>
            <a:srgbClr val="04133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4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C9CDE7F7-1A57-F4DA-59EA-97B738A37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048" y="2404626"/>
            <a:ext cx="4093727" cy="2631333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AE8CEED3-0773-B714-A078-3EED39640FD8}"/>
              </a:ext>
            </a:extLst>
          </p:cNvPr>
          <p:cNvSpPr/>
          <p:nvPr/>
        </p:nvSpPr>
        <p:spPr>
          <a:xfrm>
            <a:off x="0" y="13264"/>
            <a:ext cx="6873694" cy="1101017"/>
          </a:xfrm>
          <a:prstGeom prst="rect">
            <a:avLst/>
          </a:prstGeom>
          <a:solidFill>
            <a:srgbClr val="04133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E2C4251-D4DB-14A6-A5A1-DAF96FD0DCFE}"/>
              </a:ext>
            </a:extLst>
          </p:cNvPr>
          <p:cNvSpPr txBox="1"/>
          <p:nvPr/>
        </p:nvSpPr>
        <p:spPr>
          <a:xfrm>
            <a:off x="2062685" y="116863"/>
            <a:ext cx="525075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solidFill>
                  <a:schemeClr val="bg1"/>
                </a:solidFill>
                <a:ea typeface="Calibri"/>
                <a:cs typeface="Calibri"/>
              </a:rPr>
              <a:t>¿Cuál es la probabilidad de que haya un accidente fatal en un accidente automovilístico en México ?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6760634-AC73-6377-4312-44D9E800C2D9}"/>
              </a:ext>
            </a:extLst>
          </p:cNvPr>
          <p:cNvSpPr txBox="1"/>
          <p:nvPr/>
        </p:nvSpPr>
        <p:spPr>
          <a:xfrm>
            <a:off x="2060682" y="738388"/>
            <a:ext cx="454638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ea typeface="Calibri"/>
                <a:cs typeface="Calibri"/>
              </a:rPr>
              <a:t>Exploración de </a:t>
            </a:r>
            <a:r>
              <a:rPr lang="es-ES" dirty="0">
                <a:solidFill>
                  <a:schemeClr val="bg1"/>
                </a:solidFill>
                <a:ea typeface="Calibri"/>
                <a:cs typeface="Calibri"/>
              </a:rPr>
              <a:t>datos</a:t>
            </a:r>
          </a:p>
        </p:txBody>
      </p:sp>
      <p:pic>
        <p:nvPicPr>
          <p:cNvPr id="8" name="Imagen 7" descr="Imagen que contiene Icono&#10;&#10;Descripción generada automáticamente">
            <a:extLst>
              <a:ext uri="{FF2B5EF4-FFF2-40B4-BE49-F238E27FC236}">
                <a16:creationId xmlns:a16="http://schemas.microsoft.com/office/drawing/2014/main" id="{4A71E734-A242-D14F-21D9-0871144B3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49" y="8405532"/>
            <a:ext cx="663389" cy="686921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F46B1DD2-9CEF-9839-0E12-5283151FB8A9}"/>
              </a:ext>
            </a:extLst>
          </p:cNvPr>
          <p:cNvSpPr txBox="1"/>
          <p:nvPr/>
        </p:nvSpPr>
        <p:spPr>
          <a:xfrm>
            <a:off x="766402" y="8428425"/>
            <a:ext cx="594151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600" dirty="0">
                <a:solidFill>
                  <a:srgbClr val="000000"/>
                </a:solidFill>
                <a:ea typeface="Calibri"/>
                <a:cs typeface="Calibri"/>
              </a:rPr>
              <a:t>Datos alimentados desde INEGI - </a:t>
            </a:r>
            <a:r>
              <a:rPr lang="es-ES" sz="1600" dirty="0">
                <a:solidFill>
                  <a:srgbClr val="000000"/>
                </a:solidFill>
                <a:ea typeface="Calibri"/>
                <a:cs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Instituto Nacional de Estadística y Geografía </a:t>
            </a:r>
            <a:endParaRPr lang="es-ES" sz="1600">
              <a:solidFill>
                <a:srgbClr val="000000"/>
              </a:solidFill>
              <a:ea typeface="Calibri"/>
              <a:cs typeface="Calibri"/>
            </a:endParaRPr>
          </a:p>
          <a:p>
            <a:endParaRPr lang="es-ES" sz="1600" dirty="0">
              <a:solidFill>
                <a:srgbClr val="000000"/>
              </a:solidFill>
              <a:ea typeface="Calibri"/>
              <a:cs typeface="Calibri"/>
            </a:endParaRPr>
          </a:p>
        </p:txBody>
      </p:sp>
      <p:pic>
        <p:nvPicPr>
          <p:cNvPr id="14" name="Imagen 13" descr="MIAD | Uniandes">
            <a:extLst>
              <a:ext uri="{FF2B5EF4-FFF2-40B4-BE49-F238E27FC236}">
                <a16:creationId xmlns:a16="http://schemas.microsoft.com/office/drawing/2014/main" id="{276EFE4E-B1CE-F8B0-DBA5-3C625912836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592" r="25398" b="9091"/>
          <a:stretch/>
        </p:blipFill>
        <p:spPr>
          <a:xfrm>
            <a:off x="-1681" y="6568"/>
            <a:ext cx="2063387" cy="1014430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AF2F20C9-B21C-909C-0E58-0BAA462D62FF}"/>
              </a:ext>
            </a:extLst>
          </p:cNvPr>
          <p:cNvSpPr txBox="1"/>
          <p:nvPr/>
        </p:nvSpPr>
        <p:spPr>
          <a:xfrm>
            <a:off x="1909403" y="2032668"/>
            <a:ext cx="454638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>
                <a:ea typeface="Calibri"/>
                <a:cs typeface="Calibri"/>
              </a:rPr>
              <a:t>Decesos por día de la semana 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C2BFB77-6CD2-F056-CF8F-048A7BF4377B}"/>
              </a:ext>
            </a:extLst>
          </p:cNvPr>
          <p:cNvSpPr txBox="1"/>
          <p:nvPr/>
        </p:nvSpPr>
        <p:spPr>
          <a:xfrm>
            <a:off x="2766653" y="5318793"/>
            <a:ext cx="454638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>
                <a:ea typeface="Calibri"/>
                <a:cs typeface="Calibri"/>
              </a:rPr>
              <a:t>Decesos por día tipo de deceso</a:t>
            </a:r>
          </a:p>
        </p:txBody>
      </p:sp>
      <p:pic>
        <p:nvPicPr>
          <p:cNvPr id="19" name="Imagen 18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18226518-1C52-82AA-4C7A-A0D41FAC34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9315" y="5766547"/>
            <a:ext cx="3195917" cy="2628339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CBC1B34B-473A-43A7-A3C6-85B320B9F435}"/>
              </a:ext>
            </a:extLst>
          </p:cNvPr>
          <p:cNvSpPr txBox="1"/>
          <p:nvPr/>
        </p:nvSpPr>
        <p:spPr>
          <a:xfrm>
            <a:off x="68836" y="1679682"/>
            <a:ext cx="1722504" cy="30777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200" dirty="0">
                <a:solidFill>
                  <a:schemeClr val="bg1"/>
                </a:solidFill>
                <a:ea typeface="Calibri"/>
                <a:cs typeface="Calibri"/>
              </a:rPr>
              <a:t>Exploración de </a:t>
            </a:r>
            <a:r>
              <a:rPr lang="es-ES" sz="1400" dirty="0">
                <a:solidFill>
                  <a:schemeClr val="bg1"/>
                </a:solidFill>
                <a:ea typeface="Calibri"/>
                <a:cs typeface="Calibri"/>
              </a:rPr>
              <a:t>datos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93A38E82-F62B-48B0-4867-142B460EA548}"/>
              </a:ext>
            </a:extLst>
          </p:cNvPr>
          <p:cNvSpPr txBox="1"/>
          <p:nvPr/>
        </p:nvSpPr>
        <p:spPr>
          <a:xfrm>
            <a:off x="94049" y="2125116"/>
            <a:ext cx="1722504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200" dirty="0">
                <a:solidFill>
                  <a:schemeClr val="bg1"/>
                </a:solidFill>
                <a:ea typeface="Calibri"/>
                <a:cs typeface="Calibri"/>
              </a:rPr>
              <a:t>Modelo Predictivo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D6EE37C8-E3A7-B40C-67D4-0748142534FD}"/>
              </a:ext>
            </a:extLst>
          </p:cNvPr>
          <p:cNvSpPr txBox="1"/>
          <p:nvPr/>
        </p:nvSpPr>
        <p:spPr>
          <a:xfrm>
            <a:off x="2825483" y="1309888"/>
            <a:ext cx="1453563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200" dirty="0">
                <a:ea typeface="Calibri"/>
                <a:cs typeface="Calibri"/>
              </a:rPr>
              <a:t>Filtros Geográficos</a:t>
            </a:r>
            <a:endParaRPr lang="es-ES" sz="1200" dirty="0" err="1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A4A88918-01C1-D50E-9642-23EB736FF5D4}"/>
              </a:ext>
            </a:extLst>
          </p:cNvPr>
          <p:cNvSpPr txBox="1"/>
          <p:nvPr/>
        </p:nvSpPr>
        <p:spPr>
          <a:xfrm>
            <a:off x="4371895" y="1309888"/>
            <a:ext cx="1453563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200" dirty="0">
                <a:ea typeface="Calibri"/>
                <a:cs typeface="Calibri"/>
              </a:rPr>
              <a:t>Filtros Conductor</a:t>
            </a:r>
            <a:endParaRPr lang="es-ES" sz="1200" dirty="0" err="1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3496DED5-67BB-03EE-AB9B-3D10CF1DD574}"/>
              </a:ext>
            </a:extLst>
          </p:cNvPr>
          <p:cNvSpPr txBox="1"/>
          <p:nvPr/>
        </p:nvSpPr>
        <p:spPr>
          <a:xfrm>
            <a:off x="4388703" y="1679682"/>
            <a:ext cx="1453563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200" dirty="0">
                <a:ea typeface="Calibri"/>
                <a:cs typeface="Calibri"/>
              </a:rPr>
              <a:t>Filtros Vehículo</a:t>
            </a:r>
            <a:endParaRPr lang="es-ES" sz="1200" dirty="0" err="1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4086AA19-0D97-1E09-16E9-F168419015E7}"/>
              </a:ext>
            </a:extLst>
          </p:cNvPr>
          <p:cNvSpPr txBox="1"/>
          <p:nvPr/>
        </p:nvSpPr>
        <p:spPr>
          <a:xfrm>
            <a:off x="2825484" y="1679682"/>
            <a:ext cx="1453563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200" dirty="0">
                <a:ea typeface="Calibri"/>
                <a:cs typeface="Calibri"/>
              </a:rPr>
              <a:t>Filtro Fecha</a:t>
            </a:r>
            <a:endParaRPr lang="es-ES" dirty="0"/>
          </a:p>
        </p:txBody>
      </p:sp>
      <p:sp>
        <p:nvSpPr>
          <p:cNvPr id="28" name="Flecha: hacia la izquierda 27">
            <a:extLst>
              <a:ext uri="{FF2B5EF4-FFF2-40B4-BE49-F238E27FC236}">
                <a16:creationId xmlns:a16="http://schemas.microsoft.com/office/drawing/2014/main" id="{6916BEA3-83FB-9646-F4C5-CFC784109C82}"/>
              </a:ext>
            </a:extLst>
          </p:cNvPr>
          <p:cNvSpPr/>
          <p:nvPr/>
        </p:nvSpPr>
        <p:spPr>
          <a:xfrm>
            <a:off x="1748117" y="1680882"/>
            <a:ext cx="369794" cy="369794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9" name="Imagen 28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E54485AC-B5A1-7247-5D5E-6F7C07F439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955" y="5758143"/>
            <a:ext cx="3195917" cy="2628339"/>
          </a:xfrm>
          <a:prstGeom prst="rect">
            <a:avLst/>
          </a:prstGeom>
        </p:spPr>
      </p:pic>
      <p:sp>
        <p:nvSpPr>
          <p:cNvPr id="30" name="CuadroTexto 29">
            <a:extLst>
              <a:ext uri="{FF2B5EF4-FFF2-40B4-BE49-F238E27FC236}">
                <a16:creationId xmlns:a16="http://schemas.microsoft.com/office/drawing/2014/main" id="{5F4BC105-3CDF-D59B-DFAD-B9D71391E5C4}"/>
              </a:ext>
            </a:extLst>
          </p:cNvPr>
          <p:cNvSpPr txBox="1"/>
          <p:nvPr/>
        </p:nvSpPr>
        <p:spPr>
          <a:xfrm>
            <a:off x="35219" y="5251556"/>
            <a:ext cx="335296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>
                <a:ea typeface="Calibri"/>
                <a:cs typeface="Calibri"/>
              </a:rPr>
              <a:t>Grafica con distribución de Población</a:t>
            </a:r>
            <a:endParaRPr lang="es-ES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5FE711A4-80BB-82A3-96F1-F07E31642E90}"/>
              </a:ext>
            </a:extLst>
          </p:cNvPr>
          <p:cNvSpPr txBox="1"/>
          <p:nvPr/>
        </p:nvSpPr>
        <p:spPr>
          <a:xfrm>
            <a:off x="6563844" y="1420345"/>
            <a:ext cx="230280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ea typeface="Calibri"/>
                <a:cs typeface="Calibri"/>
              </a:rPr>
              <a:t>Filtros de los gráficos</a:t>
            </a:r>
            <a:endParaRPr lang="es-ES" dirty="0" err="1"/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A4EE550E-CDF7-E59E-BEFC-CA15E9F9154F}"/>
              </a:ext>
            </a:extLst>
          </p:cNvPr>
          <p:cNvCxnSpPr>
            <a:cxnSpLocks/>
          </p:cNvCxnSpPr>
          <p:nvPr/>
        </p:nvCxnSpPr>
        <p:spPr>
          <a:xfrm flipV="1">
            <a:off x="6106645" y="1633818"/>
            <a:ext cx="443753" cy="1008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>
            <a:extLst>
              <a:ext uri="{FF2B5EF4-FFF2-40B4-BE49-F238E27FC236}">
                <a16:creationId xmlns:a16="http://schemas.microsoft.com/office/drawing/2014/main" id="{49DDA115-DA56-60B0-4969-C01D81B85642}"/>
              </a:ext>
            </a:extLst>
          </p:cNvPr>
          <p:cNvSpPr txBox="1"/>
          <p:nvPr/>
        </p:nvSpPr>
        <p:spPr>
          <a:xfrm>
            <a:off x="7076512" y="2882712"/>
            <a:ext cx="2302808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ea typeface="Calibri"/>
                <a:cs typeface="Calibri"/>
              </a:rPr>
              <a:t>Gráfico de descripción de decesos contra variables de fecha (gráfico de barras o línea de tiempo)</a:t>
            </a:r>
          </a:p>
        </p:txBody>
      </p: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4F83D3ED-B8C8-951D-249D-83EC5A57F5C2}"/>
              </a:ext>
            </a:extLst>
          </p:cNvPr>
          <p:cNvCxnSpPr>
            <a:cxnSpLocks/>
          </p:cNvCxnSpPr>
          <p:nvPr/>
        </p:nvCxnSpPr>
        <p:spPr>
          <a:xfrm flipV="1">
            <a:off x="6636122" y="3390339"/>
            <a:ext cx="443753" cy="1008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uadroTexto 36">
            <a:extLst>
              <a:ext uri="{FF2B5EF4-FFF2-40B4-BE49-F238E27FC236}">
                <a16:creationId xmlns:a16="http://schemas.microsoft.com/office/drawing/2014/main" id="{C0689CE1-9F62-2BA6-2784-5FD8DD120FD7}"/>
              </a:ext>
            </a:extLst>
          </p:cNvPr>
          <p:cNvSpPr txBox="1"/>
          <p:nvPr/>
        </p:nvSpPr>
        <p:spPr>
          <a:xfrm>
            <a:off x="7168961" y="6589056"/>
            <a:ext cx="230280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ea typeface="Calibri"/>
                <a:cs typeface="Calibri"/>
              </a:rPr>
              <a:t>Gráfico de descripción de decesos por tipo</a:t>
            </a:r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F7C8A2ED-F951-BB91-14E7-27436A54076F}"/>
              </a:ext>
            </a:extLst>
          </p:cNvPr>
          <p:cNvCxnSpPr>
            <a:cxnSpLocks/>
          </p:cNvCxnSpPr>
          <p:nvPr/>
        </p:nvCxnSpPr>
        <p:spPr>
          <a:xfrm flipV="1">
            <a:off x="6728571" y="6945405"/>
            <a:ext cx="443753" cy="1008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Texto 38">
            <a:extLst>
              <a:ext uri="{FF2B5EF4-FFF2-40B4-BE49-F238E27FC236}">
                <a16:creationId xmlns:a16="http://schemas.microsoft.com/office/drawing/2014/main" id="{FAD8A211-E524-E0C0-4E80-5BEF4336E659}"/>
              </a:ext>
            </a:extLst>
          </p:cNvPr>
          <p:cNvSpPr txBox="1"/>
          <p:nvPr/>
        </p:nvSpPr>
        <p:spPr>
          <a:xfrm>
            <a:off x="-3126444" y="6454584"/>
            <a:ext cx="230280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ea typeface="Calibri"/>
                <a:cs typeface="Calibri"/>
              </a:rPr>
              <a:t>Gráfico de descripción  por población</a:t>
            </a:r>
            <a:endParaRPr lang="es-ES" dirty="0"/>
          </a:p>
        </p:txBody>
      </p: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650604A8-B474-0A52-9E12-CDD3FC7BDB27}"/>
              </a:ext>
            </a:extLst>
          </p:cNvPr>
          <p:cNvCxnSpPr>
            <a:cxnSpLocks/>
          </p:cNvCxnSpPr>
          <p:nvPr/>
        </p:nvCxnSpPr>
        <p:spPr>
          <a:xfrm flipH="1">
            <a:off x="-761441" y="6787401"/>
            <a:ext cx="556371" cy="672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uadroTexto 40">
            <a:extLst>
              <a:ext uri="{FF2B5EF4-FFF2-40B4-BE49-F238E27FC236}">
                <a16:creationId xmlns:a16="http://schemas.microsoft.com/office/drawing/2014/main" id="{CE878126-606F-8920-2157-E32D6B74C472}"/>
              </a:ext>
            </a:extLst>
          </p:cNvPr>
          <p:cNvSpPr txBox="1"/>
          <p:nvPr/>
        </p:nvSpPr>
        <p:spPr>
          <a:xfrm>
            <a:off x="-3033995" y="2092694"/>
            <a:ext cx="230280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ea typeface="Calibri"/>
                <a:cs typeface="Calibri"/>
              </a:rPr>
              <a:t>Menú de las dos hojas</a:t>
            </a:r>
          </a:p>
        </p:txBody>
      </p: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B505090B-A204-1C23-8903-42139838CDF7}"/>
              </a:ext>
            </a:extLst>
          </p:cNvPr>
          <p:cNvCxnSpPr>
            <a:cxnSpLocks/>
          </p:cNvCxnSpPr>
          <p:nvPr/>
        </p:nvCxnSpPr>
        <p:spPr>
          <a:xfrm flipH="1">
            <a:off x="-769844" y="2257423"/>
            <a:ext cx="556371" cy="672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172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ángulo 78">
            <a:extLst>
              <a:ext uri="{FF2B5EF4-FFF2-40B4-BE49-F238E27FC236}">
                <a16:creationId xmlns:a16="http://schemas.microsoft.com/office/drawing/2014/main" id="{FD87D8BC-D3AD-E377-E1A8-6C15F91E5038}"/>
              </a:ext>
            </a:extLst>
          </p:cNvPr>
          <p:cNvSpPr/>
          <p:nvPr/>
        </p:nvSpPr>
        <p:spPr>
          <a:xfrm>
            <a:off x="1512794" y="7395882"/>
            <a:ext cx="4790514" cy="8236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9AFD6C1-2EBB-DAC6-7D8C-8D5CE37EE13E}"/>
              </a:ext>
            </a:extLst>
          </p:cNvPr>
          <p:cNvSpPr/>
          <p:nvPr/>
        </p:nvSpPr>
        <p:spPr>
          <a:xfrm>
            <a:off x="-1" y="1080626"/>
            <a:ext cx="1831048" cy="4933426"/>
          </a:xfrm>
          <a:prstGeom prst="rect">
            <a:avLst/>
          </a:prstGeom>
          <a:solidFill>
            <a:srgbClr val="04133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9961926-738B-4522-DF4D-D06D916CBFDC}"/>
              </a:ext>
            </a:extLst>
          </p:cNvPr>
          <p:cNvSpPr/>
          <p:nvPr/>
        </p:nvSpPr>
        <p:spPr>
          <a:xfrm>
            <a:off x="0" y="13264"/>
            <a:ext cx="6873694" cy="1101017"/>
          </a:xfrm>
          <a:prstGeom prst="rect">
            <a:avLst/>
          </a:prstGeom>
          <a:solidFill>
            <a:srgbClr val="04133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3DB47F6-5AE1-4CC5-1295-FEB9916F46E1}"/>
              </a:ext>
            </a:extLst>
          </p:cNvPr>
          <p:cNvSpPr txBox="1"/>
          <p:nvPr/>
        </p:nvSpPr>
        <p:spPr>
          <a:xfrm>
            <a:off x="2062685" y="116863"/>
            <a:ext cx="525075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solidFill>
                  <a:schemeClr val="bg1"/>
                </a:solidFill>
                <a:ea typeface="Calibri"/>
                <a:cs typeface="Calibri"/>
              </a:rPr>
              <a:t>¿Cuál es la probabilidad de que haya un accidente fatal en un accidente automovilístico en México ?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6A4AF07-9532-F550-1823-2E0729ACBC0D}"/>
              </a:ext>
            </a:extLst>
          </p:cNvPr>
          <p:cNvSpPr txBox="1"/>
          <p:nvPr/>
        </p:nvSpPr>
        <p:spPr>
          <a:xfrm>
            <a:off x="2060682" y="738388"/>
            <a:ext cx="454638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ea typeface="Calibri"/>
                <a:cs typeface="Calibri"/>
              </a:rPr>
              <a:t>Análisis predictivo</a:t>
            </a:r>
          </a:p>
        </p:txBody>
      </p:sp>
      <p:pic>
        <p:nvPicPr>
          <p:cNvPr id="16" name="Imagen 15" descr="MIAD | Uniandes">
            <a:extLst>
              <a:ext uri="{FF2B5EF4-FFF2-40B4-BE49-F238E27FC236}">
                <a16:creationId xmlns:a16="http://schemas.microsoft.com/office/drawing/2014/main" id="{FB9A8194-06FF-B831-7AE9-4C936CCC87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592" r="25398" b="9091"/>
          <a:stretch/>
        </p:blipFill>
        <p:spPr>
          <a:xfrm>
            <a:off x="-1681" y="6568"/>
            <a:ext cx="2063387" cy="1014430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98B8D232-10FE-C6F2-4293-B3833AEE10BA}"/>
              </a:ext>
            </a:extLst>
          </p:cNvPr>
          <p:cNvSpPr txBox="1"/>
          <p:nvPr/>
        </p:nvSpPr>
        <p:spPr>
          <a:xfrm>
            <a:off x="68836" y="1679682"/>
            <a:ext cx="1722504" cy="30777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200" dirty="0">
                <a:solidFill>
                  <a:schemeClr val="bg1"/>
                </a:solidFill>
                <a:ea typeface="Calibri"/>
                <a:cs typeface="Calibri"/>
              </a:rPr>
              <a:t>Exploración de </a:t>
            </a:r>
            <a:r>
              <a:rPr lang="es-ES" sz="1400" dirty="0">
                <a:solidFill>
                  <a:schemeClr val="bg1"/>
                </a:solidFill>
                <a:ea typeface="Calibri"/>
                <a:cs typeface="Calibri"/>
              </a:rPr>
              <a:t>datos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D84949B6-A143-C1A6-72E8-A8CB8805AE3B}"/>
              </a:ext>
            </a:extLst>
          </p:cNvPr>
          <p:cNvSpPr txBox="1"/>
          <p:nvPr/>
        </p:nvSpPr>
        <p:spPr>
          <a:xfrm>
            <a:off x="94049" y="2125116"/>
            <a:ext cx="1722504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200" dirty="0">
                <a:solidFill>
                  <a:schemeClr val="bg1"/>
                </a:solidFill>
                <a:ea typeface="Calibri"/>
                <a:cs typeface="Calibri"/>
              </a:rPr>
              <a:t>Modelo Predictivo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28" name="Imagen 27" descr="Imagen que contiene Icono&#10;&#10;Descripción generada automáticamente">
            <a:extLst>
              <a:ext uri="{FF2B5EF4-FFF2-40B4-BE49-F238E27FC236}">
                <a16:creationId xmlns:a16="http://schemas.microsoft.com/office/drawing/2014/main" id="{30F85D4F-BA48-6D1F-58E7-3846AEF6D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49" y="8405532"/>
            <a:ext cx="663389" cy="686921"/>
          </a:xfrm>
          <a:prstGeom prst="rect">
            <a:avLst/>
          </a:prstGeom>
        </p:spPr>
      </p:pic>
      <p:sp>
        <p:nvSpPr>
          <p:cNvPr id="30" name="CuadroTexto 29">
            <a:extLst>
              <a:ext uri="{FF2B5EF4-FFF2-40B4-BE49-F238E27FC236}">
                <a16:creationId xmlns:a16="http://schemas.microsoft.com/office/drawing/2014/main" id="{CAE3A885-BFE3-E3BF-41AA-DA25791A4AB9}"/>
              </a:ext>
            </a:extLst>
          </p:cNvPr>
          <p:cNvSpPr txBox="1"/>
          <p:nvPr/>
        </p:nvSpPr>
        <p:spPr>
          <a:xfrm>
            <a:off x="766402" y="8428425"/>
            <a:ext cx="594151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600" dirty="0">
                <a:solidFill>
                  <a:srgbClr val="000000"/>
                </a:solidFill>
                <a:ea typeface="Calibri"/>
                <a:cs typeface="Calibri"/>
              </a:rPr>
              <a:t>Datos alimentados desde INEGI - </a:t>
            </a:r>
            <a:r>
              <a:rPr lang="es-ES" sz="1600" dirty="0">
                <a:solidFill>
                  <a:srgbClr val="000000"/>
                </a:solidFill>
                <a:ea typeface="Calibri"/>
                <a:cs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Instituto Nacional de Estadística y Geografía </a:t>
            </a:r>
            <a:endParaRPr lang="es-ES" sz="1600">
              <a:solidFill>
                <a:srgbClr val="000000"/>
              </a:solidFill>
              <a:ea typeface="Calibri"/>
              <a:cs typeface="Calibri"/>
            </a:endParaRPr>
          </a:p>
          <a:p>
            <a:endParaRPr lang="es-ES" sz="1600" dirty="0">
              <a:solidFill>
                <a:srgbClr val="000000"/>
              </a:solidFill>
              <a:ea typeface="Calibri"/>
              <a:cs typeface="Calibri"/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7D5823A8-3E9D-D5AD-30A2-3B003E896224}"/>
              </a:ext>
            </a:extLst>
          </p:cNvPr>
          <p:cNvSpPr txBox="1"/>
          <p:nvPr/>
        </p:nvSpPr>
        <p:spPr>
          <a:xfrm>
            <a:off x="2312815" y="1309887"/>
            <a:ext cx="454638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>
                <a:ea typeface="Calibri"/>
                <a:cs typeface="Calibri"/>
              </a:rPr>
              <a:t>Ingreso de la información del accidente</a:t>
            </a:r>
            <a:endParaRPr lang="es-ES" dirty="0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C8A9A0FD-99AA-1A31-D0EF-09F0DA5DD4D4}"/>
              </a:ext>
            </a:extLst>
          </p:cNvPr>
          <p:cNvSpPr txBox="1"/>
          <p:nvPr/>
        </p:nvSpPr>
        <p:spPr>
          <a:xfrm>
            <a:off x="3364486" y="1689208"/>
            <a:ext cx="1831761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200" dirty="0">
                <a:solidFill>
                  <a:schemeClr val="bg1"/>
                </a:solidFill>
                <a:ea typeface="Calibri"/>
                <a:cs typeface="Calibri"/>
              </a:rPr>
              <a:t>Localidad</a:t>
            </a:r>
            <a:endParaRPr lang="es-ES" dirty="0"/>
          </a:p>
        </p:txBody>
      </p:sp>
      <p:pic>
        <p:nvPicPr>
          <p:cNvPr id="39" name="Imagen 38">
            <a:extLst>
              <a:ext uri="{FF2B5EF4-FFF2-40B4-BE49-F238E27FC236}">
                <a16:creationId xmlns:a16="http://schemas.microsoft.com/office/drawing/2014/main" id="{6A335AC7-4208-5A0F-DD38-66CCD7E350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6889" y="1718983"/>
            <a:ext cx="1076325" cy="1066800"/>
          </a:xfrm>
          <a:prstGeom prst="rect">
            <a:avLst/>
          </a:prstGeom>
        </p:spPr>
      </p:pic>
      <p:pic>
        <p:nvPicPr>
          <p:cNvPr id="40" name="Imagen 39">
            <a:extLst>
              <a:ext uri="{FF2B5EF4-FFF2-40B4-BE49-F238E27FC236}">
                <a16:creationId xmlns:a16="http://schemas.microsoft.com/office/drawing/2014/main" id="{52C127EE-C4DF-D12E-F527-D4C58CC0CC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9764" y="3092543"/>
            <a:ext cx="790575" cy="790575"/>
          </a:xfrm>
          <a:prstGeom prst="rect">
            <a:avLst/>
          </a:prstGeom>
        </p:spPr>
      </p:pic>
      <p:pic>
        <p:nvPicPr>
          <p:cNvPr id="42" name="Imagen 41">
            <a:extLst>
              <a:ext uri="{FF2B5EF4-FFF2-40B4-BE49-F238E27FC236}">
                <a16:creationId xmlns:a16="http://schemas.microsoft.com/office/drawing/2014/main" id="{9A63C2B8-5DF4-8439-6A86-F579DAD01B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23273" y="4120963"/>
            <a:ext cx="876861" cy="885265"/>
          </a:xfrm>
          <a:prstGeom prst="rect">
            <a:avLst/>
          </a:prstGeom>
        </p:spPr>
      </p:pic>
      <p:pic>
        <p:nvPicPr>
          <p:cNvPr id="43" name="Imagen 42">
            <a:extLst>
              <a:ext uri="{FF2B5EF4-FFF2-40B4-BE49-F238E27FC236}">
                <a16:creationId xmlns:a16="http://schemas.microsoft.com/office/drawing/2014/main" id="{8F15148A-5F8E-EE65-5695-13B4A6BAD4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60226" y="5697631"/>
            <a:ext cx="1009650" cy="1009650"/>
          </a:xfrm>
          <a:prstGeom prst="rect">
            <a:avLst/>
          </a:prstGeom>
        </p:spPr>
      </p:pic>
      <p:sp>
        <p:nvSpPr>
          <p:cNvPr id="44" name="CuadroTexto 43">
            <a:extLst>
              <a:ext uri="{FF2B5EF4-FFF2-40B4-BE49-F238E27FC236}">
                <a16:creationId xmlns:a16="http://schemas.microsoft.com/office/drawing/2014/main" id="{D6AF686C-C2FC-CF3A-3765-18F8380D31D7}"/>
              </a:ext>
            </a:extLst>
          </p:cNvPr>
          <p:cNvSpPr txBox="1"/>
          <p:nvPr/>
        </p:nvSpPr>
        <p:spPr>
          <a:xfrm>
            <a:off x="3364486" y="1983361"/>
            <a:ext cx="1831760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200" dirty="0">
                <a:solidFill>
                  <a:schemeClr val="bg1"/>
                </a:solidFill>
                <a:ea typeface="Calibri"/>
                <a:cs typeface="Calibri"/>
              </a:rPr>
              <a:t>Municipio</a:t>
            </a:r>
            <a:endParaRPr lang="es-ES" dirty="0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C9831E53-84EF-FBE8-513A-A5EDFB0C675D}"/>
              </a:ext>
            </a:extLst>
          </p:cNvPr>
          <p:cNvSpPr txBox="1"/>
          <p:nvPr/>
        </p:nvSpPr>
        <p:spPr>
          <a:xfrm>
            <a:off x="3364486" y="2277516"/>
            <a:ext cx="1831760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200" dirty="0">
                <a:solidFill>
                  <a:schemeClr val="bg1"/>
                </a:solidFill>
                <a:ea typeface="Calibri"/>
                <a:cs typeface="Calibri"/>
              </a:rPr>
              <a:t>Urbana</a:t>
            </a:r>
            <a:endParaRPr lang="es-ES" dirty="0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E00A8F67-4D59-36A6-893C-B836AE5A1A3A}"/>
              </a:ext>
            </a:extLst>
          </p:cNvPr>
          <p:cNvSpPr txBox="1"/>
          <p:nvPr/>
        </p:nvSpPr>
        <p:spPr>
          <a:xfrm>
            <a:off x="3364486" y="2571670"/>
            <a:ext cx="1831760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200" dirty="0">
                <a:solidFill>
                  <a:schemeClr val="bg1"/>
                </a:solidFill>
                <a:ea typeface="Calibri"/>
                <a:cs typeface="Calibri"/>
              </a:rPr>
              <a:t>Suburbana</a:t>
            </a:r>
            <a:endParaRPr lang="es-ES" dirty="0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FABC06E6-27F9-C1E6-BD01-529A59E04502}"/>
              </a:ext>
            </a:extLst>
          </p:cNvPr>
          <p:cNvSpPr txBox="1"/>
          <p:nvPr/>
        </p:nvSpPr>
        <p:spPr>
          <a:xfrm>
            <a:off x="3364486" y="3344875"/>
            <a:ext cx="1831761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200" dirty="0">
                <a:solidFill>
                  <a:schemeClr val="bg1"/>
                </a:solidFill>
                <a:ea typeface="Calibri"/>
                <a:cs typeface="Calibri"/>
              </a:rPr>
              <a:t>Fechas</a:t>
            </a:r>
            <a:endParaRPr lang="es-ES" dirty="0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39964BF7-8E5D-9307-47EB-5E39B78CCA35}"/>
              </a:ext>
            </a:extLst>
          </p:cNvPr>
          <p:cNvSpPr txBox="1"/>
          <p:nvPr/>
        </p:nvSpPr>
        <p:spPr>
          <a:xfrm>
            <a:off x="3364486" y="3966802"/>
            <a:ext cx="1831761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200" dirty="0">
                <a:solidFill>
                  <a:schemeClr val="bg1"/>
                </a:solidFill>
                <a:ea typeface="Calibri"/>
                <a:cs typeface="Calibri"/>
              </a:rPr>
              <a:t>Genero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9200098F-C195-EEB2-B72B-4157BCBA7233}"/>
              </a:ext>
            </a:extLst>
          </p:cNvPr>
          <p:cNvSpPr txBox="1"/>
          <p:nvPr/>
        </p:nvSpPr>
        <p:spPr>
          <a:xfrm>
            <a:off x="3364486" y="4260956"/>
            <a:ext cx="1831761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200" dirty="0">
                <a:solidFill>
                  <a:schemeClr val="bg1"/>
                </a:solidFill>
                <a:ea typeface="Calibri"/>
                <a:cs typeface="Calibri"/>
              </a:rPr>
              <a:t>Grupo Etario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48427BB4-097A-C104-EAE4-0420CAA18DEA}"/>
              </a:ext>
            </a:extLst>
          </p:cNvPr>
          <p:cNvSpPr txBox="1"/>
          <p:nvPr/>
        </p:nvSpPr>
        <p:spPr>
          <a:xfrm>
            <a:off x="3364486" y="4563515"/>
            <a:ext cx="1831761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200" dirty="0">
                <a:solidFill>
                  <a:schemeClr val="bg1"/>
                </a:solidFill>
                <a:ea typeface="Calibri"/>
                <a:cs typeface="Calibri"/>
              </a:rPr>
              <a:t>Cinturón</a:t>
            </a:r>
            <a:endParaRPr lang="es-ES" dirty="0" err="1">
              <a:solidFill>
                <a:schemeClr val="bg1"/>
              </a:solidFill>
            </a:endParaRP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EDD2478F-CC9A-4F10-EA34-841266C6B294}"/>
              </a:ext>
            </a:extLst>
          </p:cNvPr>
          <p:cNvSpPr txBox="1"/>
          <p:nvPr/>
        </p:nvSpPr>
        <p:spPr>
          <a:xfrm>
            <a:off x="3364486" y="4857669"/>
            <a:ext cx="1831761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200" dirty="0">
                <a:solidFill>
                  <a:schemeClr val="bg1"/>
                </a:solidFill>
                <a:ea typeface="Calibri"/>
                <a:cs typeface="Calibri"/>
              </a:rPr>
              <a:t>Aliento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632D4EC7-FF5D-4073-C67A-CBDA99F9BBAA}"/>
              </a:ext>
            </a:extLst>
          </p:cNvPr>
          <p:cNvSpPr txBox="1"/>
          <p:nvPr/>
        </p:nvSpPr>
        <p:spPr>
          <a:xfrm>
            <a:off x="3372889" y="5294699"/>
            <a:ext cx="1831761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200" dirty="0">
                <a:solidFill>
                  <a:schemeClr val="bg1"/>
                </a:solidFill>
                <a:ea typeface="Calibri"/>
                <a:cs typeface="Calibri"/>
              </a:rPr>
              <a:t>Bicicletas</a:t>
            </a:r>
            <a:endParaRPr lang="es-ES" dirty="0"/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9CED4658-5B22-A0E7-E2E0-C32CFB6D37C1}"/>
              </a:ext>
            </a:extLst>
          </p:cNvPr>
          <p:cNvSpPr txBox="1"/>
          <p:nvPr/>
        </p:nvSpPr>
        <p:spPr>
          <a:xfrm>
            <a:off x="3372889" y="5588852"/>
            <a:ext cx="1831760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200" dirty="0">
                <a:solidFill>
                  <a:schemeClr val="bg1"/>
                </a:solidFill>
                <a:ea typeface="Calibri"/>
                <a:cs typeface="Calibri"/>
              </a:rPr>
              <a:t>Automóviles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2C198E97-D522-68F4-2AD0-54A297E97529}"/>
              </a:ext>
            </a:extLst>
          </p:cNvPr>
          <p:cNvSpPr txBox="1"/>
          <p:nvPr/>
        </p:nvSpPr>
        <p:spPr>
          <a:xfrm>
            <a:off x="3372889" y="5883007"/>
            <a:ext cx="1831760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200" dirty="0">
                <a:solidFill>
                  <a:schemeClr val="bg1"/>
                </a:solidFill>
                <a:ea typeface="Calibri"/>
                <a:cs typeface="Calibri"/>
              </a:rPr>
              <a:t>Camión</a:t>
            </a:r>
            <a:endParaRPr lang="es-ES" dirty="0" err="1">
              <a:solidFill>
                <a:schemeClr val="bg1"/>
              </a:solidFill>
            </a:endParaRP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EC335CDB-A866-272F-7DB0-A823109B5B5F}"/>
              </a:ext>
            </a:extLst>
          </p:cNvPr>
          <p:cNvSpPr txBox="1"/>
          <p:nvPr/>
        </p:nvSpPr>
        <p:spPr>
          <a:xfrm>
            <a:off x="3372889" y="6177161"/>
            <a:ext cx="1831760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200" dirty="0">
                <a:solidFill>
                  <a:schemeClr val="bg1"/>
                </a:solidFill>
                <a:ea typeface="Calibri"/>
                <a:cs typeface="Calibri"/>
              </a:rPr>
              <a:t>Camioneta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23B51DB9-7C9D-01EA-8160-7E1A8ABB6668}"/>
              </a:ext>
            </a:extLst>
          </p:cNvPr>
          <p:cNvSpPr txBox="1"/>
          <p:nvPr/>
        </p:nvSpPr>
        <p:spPr>
          <a:xfrm>
            <a:off x="3381293" y="6479721"/>
            <a:ext cx="1831761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200" dirty="0">
                <a:solidFill>
                  <a:schemeClr val="bg1"/>
                </a:solidFill>
                <a:ea typeface="Calibri"/>
                <a:cs typeface="Calibri"/>
              </a:rPr>
              <a:t>Motocicleta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919C4992-388A-F833-36D1-4CEBE4CF2A96}"/>
              </a:ext>
            </a:extLst>
          </p:cNvPr>
          <p:cNvSpPr txBox="1"/>
          <p:nvPr/>
        </p:nvSpPr>
        <p:spPr>
          <a:xfrm>
            <a:off x="3381293" y="6773874"/>
            <a:ext cx="1831760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200" dirty="0">
                <a:solidFill>
                  <a:schemeClr val="bg1"/>
                </a:solidFill>
                <a:ea typeface="Calibri"/>
                <a:cs typeface="Calibri"/>
              </a:rPr>
              <a:t>Tipo Accidente</a:t>
            </a:r>
            <a:endParaRPr lang="es-ES" dirty="0"/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03D32546-BAB6-EB20-3843-3C94B2906C24}"/>
              </a:ext>
            </a:extLst>
          </p:cNvPr>
          <p:cNvSpPr txBox="1"/>
          <p:nvPr/>
        </p:nvSpPr>
        <p:spPr>
          <a:xfrm>
            <a:off x="3381293" y="7068029"/>
            <a:ext cx="1831760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200" dirty="0">
                <a:solidFill>
                  <a:schemeClr val="bg1"/>
                </a:solidFill>
                <a:ea typeface="Calibri"/>
                <a:cs typeface="Calibri"/>
              </a:rPr>
              <a:t>Causa probable</a:t>
            </a:r>
            <a:endParaRPr lang="es-ES" dirty="0" err="1"/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912FEC59-6070-7C92-C61A-3CF0B164C345}"/>
              </a:ext>
            </a:extLst>
          </p:cNvPr>
          <p:cNvSpPr txBox="1"/>
          <p:nvPr/>
        </p:nvSpPr>
        <p:spPr>
          <a:xfrm>
            <a:off x="5322714" y="1697612"/>
            <a:ext cx="1436754" cy="276999"/>
          </a:xfrm>
          <a:prstGeom prst="rect">
            <a:avLst/>
          </a:prstGeom>
          <a:solidFill>
            <a:schemeClr val="bg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200" dirty="0">
                <a:solidFill>
                  <a:srgbClr val="595959"/>
                </a:solidFill>
                <a:ea typeface="Calibri"/>
                <a:cs typeface="Calibri"/>
              </a:rPr>
              <a:t>Entrada</a:t>
            </a:r>
            <a:endParaRPr lang="es-ES" dirty="0">
              <a:solidFill>
                <a:srgbClr val="595959"/>
              </a:solidFill>
            </a:endParaRP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817C5C54-296C-9A6B-08C6-1005E0D0E93B}"/>
              </a:ext>
            </a:extLst>
          </p:cNvPr>
          <p:cNvSpPr txBox="1"/>
          <p:nvPr/>
        </p:nvSpPr>
        <p:spPr>
          <a:xfrm>
            <a:off x="5322714" y="1991765"/>
            <a:ext cx="1436754" cy="461665"/>
          </a:xfrm>
          <a:prstGeom prst="rect">
            <a:avLst/>
          </a:prstGeom>
          <a:solidFill>
            <a:schemeClr val="bg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200" dirty="0">
                <a:solidFill>
                  <a:srgbClr val="595959"/>
                </a:solidFill>
                <a:ea typeface="+mn-lt"/>
                <a:cs typeface="+mn-lt"/>
              </a:rPr>
              <a:t>Entrada</a:t>
            </a:r>
          </a:p>
          <a:p>
            <a:pPr algn="ctr"/>
            <a:endParaRPr lang="es-ES" sz="1200" dirty="0">
              <a:solidFill>
                <a:srgbClr val="595959"/>
              </a:solidFill>
              <a:ea typeface="Calibri"/>
              <a:cs typeface="Calibri"/>
            </a:endParaRP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0E5C9EEF-EF93-EFFE-3C2A-9A8F2DDF3C8B}"/>
              </a:ext>
            </a:extLst>
          </p:cNvPr>
          <p:cNvSpPr txBox="1"/>
          <p:nvPr/>
        </p:nvSpPr>
        <p:spPr>
          <a:xfrm>
            <a:off x="5322714" y="2285920"/>
            <a:ext cx="1436754" cy="461665"/>
          </a:xfrm>
          <a:prstGeom prst="rect">
            <a:avLst/>
          </a:prstGeom>
          <a:solidFill>
            <a:schemeClr val="bg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200" dirty="0">
                <a:solidFill>
                  <a:srgbClr val="595959"/>
                </a:solidFill>
                <a:ea typeface="+mn-lt"/>
                <a:cs typeface="+mn-lt"/>
              </a:rPr>
              <a:t>Entrada</a:t>
            </a:r>
          </a:p>
          <a:p>
            <a:pPr algn="ctr"/>
            <a:endParaRPr lang="es-ES" sz="1200" dirty="0">
              <a:solidFill>
                <a:srgbClr val="595959"/>
              </a:solidFill>
              <a:ea typeface="Calibri"/>
              <a:cs typeface="Calibri"/>
            </a:endParaRP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E382125D-5F08-967B-DE6D-62E008F9A87E}"/>
              </a:ext>
            </a:extLst>
          </p:cNvPr>
          <p:cNvSpPr txBox="1"/>
          <p:nvPr/>
        </p:nvSpPr>
        <p:spPr>
          <a:xfrm>
            <a:off x="5322714" y="2580074"/>
            <a:ext cx="1436753" cy="276999"/>
          </a:xfrm>
          <a:prstGeom prst="rect">
            <a:avLst/>
          </a:prstGeom>
          <a:solidFill>
            <a:schemeClr val="bg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200" dirty="0">
                <a:solidFill>
                  <a:srgbClr val="595959"/>
                </a:solidFill>
                <a:ea typeface="+mn-lt"/>
                <a:cs typeface="+mn-lt"/>
              </a:rPr>
              <a:t>Entrada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85317E42-C2F4-F5A5-3EAE-7FB641A191BC}"/>
              </a:ext>
            </a:extLst>
          </p:cNvPr>
          <p:cNvSpPr txBox="1"/>
          <p:nvPr/>
        </p:nvSpPr>
        <p:spPr>
          <a:xfrm>
            <a:off x="5322714" y="3353279"/>
            <a:ext cx="1436754" cy="276999"/>
          </a:xfrm>
          <a:prstGeom prst="rect">
            <a:avLst/>
          </a:prstGeom>
          <a:solidFill>
            <a:schemeClr val="bg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200" dirty="0">
                <a:solidFill>
                  <a:srgbClr val="595959"/>
                </a:solidFill>
                <a:ea typeface="+mn-lt"/>
                <a:cs typeface="+mn-lt"/>
              </a:rPr>
              <a:t>Entrada</a:t>
            </a:r>
            <a:endParaRPr lang="es-ES" dirty="0"/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DA3DC5F3-3C28-C7C8-D507-1542F13FDFE5}"/>
              </a:ext>
            </a:extLst>
          </p:cNvPr>
          <p:cNvSpPr txBox="1"/>
          <p:nvPr/>
        </p:nvSpPr>
        <p:spPr>
          <a:xfrm>
            <a:off x="5322714" y="3975206"/>
            <a:ext cx="1436754" cy="276999"/>
          </a:xfrm>
          <a:prstGeom prst="rect">
            <a:avLst/>
          </a:prstGeom>
          <a:solidFill>
            <a:schemeClr val="bg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200" dirty="0">
                <a:solidFill>
                  <a:srgbClr val="595959"/>
                </a:solidFill>
                <a:ea typeface="+mn-lt"/>
                <a:cs typeface="+mn-lt"/>
              </a:rPr>
              <a:t>Entrada</a:t>
            </a:r>
            <a:endParaRPr lang="es-ES" dirty="0"/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FC9D9A9F-5CC4-842B-ADF7-D8679DD01B99}"/>
              </a:ext>
            </a:extLst>
          </p:cNvPr>
          <p:cNvSpPr txBox="1"/>
          <p:nvPr/>
        </p:nvSpPr>
        <p:spPr>
          <a:xfrm>
            <a:off x="5322714" y="4269360"/>
            <a:ext cx="1436754" cy="276999"/>
          </a:xfrm>
          <a:prstGeom prst="rect">
            <a:avLst/>
          </a:prstGeom>
          <a:solidFill>
            <a:schemeClr val="bg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200" dirty="0">
                <a:solidFill>
                  <a:srgbClr val="595959"/>
                </a:solidFill>
                <a:ea typeface="+mn-lt"/>
                <a:cs typeface="+mn-lt"/>
              </a:rPr>
              <a:t>Entrada</a:t>
            </a:r>
            <a:endParaRPr lang="es-ES" dirty="0"/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BA9DE9B2-8F66-938C-E047-90FDF2E4BD27}"/>
              </a:ext>
            </a:extLst>
          </p:cNvPr>
          <p:cNvSpPr txBox="1"/>
          <p:nvPr/>
        </p:nvSpPr>
        <p:spPr>
          <a:xfrm>
            <a:off x="5322714" y="4571919"/>
            <a:ext cx="1436753" cy="276999"/>
          </a:xfrm>
          <a:prstGeom prst="rect">
            <a:avLst/>
          </a:prstGeom>
          <a:solidFill>
            <a:schemeClr val="bg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200" dirty="0">
                <a:solidFill>
                  <a:srgbClr val="595959"/>
                </a:solidFill>
                <a:ea typeface="+mn-lt"/>
                <a:cs typeface="+mn-lt"/>
              </a:rPr>
              <a:t>Entrada</a:t>
            </a:r>
            <a:endParaRPr lang="es-ES" dirty="0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643AEC90-9580-F336-FBD6-67BBF1F37236}"/>
              </a:ext>
            </a:extLst>
          </p:cNvPr>
          <p:cNvSpPr txBox="1"/>
          <p:nvPr/>
        </p:nvSpPr>
        <p:spPr>
          <a:xfrm>
            <a:off x="5322714" y="4866073"/>
            <a:ext cx="1436753" cy="276999"/>
          </a:xfrm>
          <a:prstGeom prst="rect">
            <a:avLst/>
          </a:prstGeom>
          <a:solidFill>
            <a:schemeClr val="bg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200" dirty="0">
                <a:solidFill>
                  <a:srgbClr val="595959"/>
                </a:solidFill>
                <a:ea typeface="+mn-lt"/>
                <a:cs typeface="+mn-lt"/>
              </a:rPr>
              <a:t>Entrada</a:t>
            </a:r>
            <a:endParaRPr lang="es-ES" dirty="0"/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52905FF2-488E-8A44-3337-05B2469D592A}"/>
              </a:ext>
            </a:extLst>
          </p:cNvPr>
          <p:cNvSpPr txBox="1"/>
          <p:nvPr/>
        </p:nvSpPr>
        <p:spPr>
          <a:xfrm>
            <a:off x="5331117" y="5303103"/>
            <a:ext cx="1436754" cy="276999"/>
          </a:xfrm>
          <a:prstGeom prst="rect">
            <a:avLst/>
          </a:prstGeom>
          <a:solidFill>
            <a:schemeClr val="bg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200" dirty="0">
                <a:solidFill>
                  <a:srgbClr val="595959"/>
                </a:solidFill>
                <a:ea typeface="+mn-lt"/>
                <a:cs typeface="+mn-lt"/>
              </a:rPr>
              <a:t>Entrada</a:t>
            </a:r>
            <a:endParaRPr lang="es-ES" dirty="0"/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DBD0A759-E70E-E98C-32BC-F4D490D4FEDB}"/>
              </a:ext>
            </a:extLst>
          </p:cNvPr>
          <p:cNvSpPr txBox="1"/>
          <p:nvPr/>
        </p:nvSpPr>
        <p:spPr>
          <a:xfrm>
            <a:off x="5331117" y="5597256"/>
            <a:ext cx="1436754" cy="276999"/>
          </a:xfrm>
          <a:prstGeom prst="rect">
            <a:avLst/>
          </a:prstGeom>
          <a:solidFill>
            <a:schemeClr val="bg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200" dirty="0">
                <a:solidFill>
                  <a:srgbClr val="595959"/>
                </a:solidFill>
                <a:ea typeface="+mn-lt"/>
                <a:cs typeface="+mn-lt"/>
              </a:rPr>
              <a:t>Entrada</a:t>
            </a:r>
            <a:endParaRPr lang="es-ES" dirty="0"/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EDED5656-2C49-E16C-6148-4A4C547AF234}"/>
              </a:ext>
            </a:extLst>
          </p:cNvPr>
          <p:cNvSpPr txBox="1"/>
          <p:nvPr/>
        </p:nvSpPr>
        <p:spPr>
          <a:xfrm>
            <a:off x="5331117" y="5891411"/>
            <a:ext cx="1436754" cy="276999"/>
          </a:xfrm>
          <a:prstGeom prst="rect">
            <a:avLst/>
          </a:prstGeom>
          <a:solidFill>
            <a:schemeClr val="bg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200" dirty="0">
                <a:solidFill>
                  <a:srgbClr val="595959"/>
                </a:solidFill>
                <a:ea typeface="+mn-lt"/>
                <a:cs typeface="+mn-lt"/>
              </a:rPr>
              <a:t>Entrada</a:t>
            </a:r>
            <a:endParaRPr lang="es-ES" dirty="0"/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1B9810A8-53E4-E3E9-6A0F-C5B4BF78E651}"/>
              </a:ext>
            </a:extLst>
          </p:cNvPr>
          <p:cNvSpPr txBox="1"/>
          <p:nvPr/>
        </p:nvSpPr>
        <p:spPr>
          <a:xfrm>
            <a:off x="5331117" y="6185565"/>
            <a:ext cx="1436753" cy="276999"/>
          </a:xfrm>
          <a:prstGeom prst="rect">
            <a:avLst/>
          </a:prstGeom>
          <a:solidFill>
            <a:schemeClr val="bg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200" dirty="0">
                <a:solidFill>
                  <a:srgbClr val="595959"/>
                </a:solidFill>
                <a:ea typeface="+mn-lt"/>
                <a:cs typeface="+mn-lt"/>
              </a:rPr>
              <a:t>Entrada</a:t>
            </a:r>
            <a:endParaRPr lang="es-ES" dirty="0"/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400BE37F-2D83-5E60-CAAA-2F9315C1ABC9}"/>
              </a:ext>
            </a:extLst>
          </p:cNvPr>
          <p:cNvSpPr txBox="1"/>
          <p:nvPr/>
        </p:nvSpPr>
        <p:spPr>
          <a:xfrm>
            <a:off x="5339521" y="6488125"/>
            <a:ext cx="1436754" cy="276999"/>
          </a:xfrm>
          <a:prstGeom prst="rect">
            <a:avLst/>
          </a:prstGeom>
          <a:solidFill>
            <a:schemeClr val="bg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200" dirty="0">
                <a:solidFill>
                  <a:srgbClr val="595959"/>
                </a:solidFill>
                <a:ea typeface="+mn-lt"/>
                <a:cs typeface="+mn-lt"/>
              </a:rPr>
              <a:t>Entrada</a:t>
            </a:r>
            <a:endParaRPr lang="es-ES" dirty="0"/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B25EDC63-284D-4196-54C8-82A12007B1BD}"/>
              </a:ext>
            </a:extLst>
          </p:cNvPr>
          <p:cNvSpPr txBox="1"/>
          <p:nvPr/>
        </p:nvSpPr>
        <p:spPr>
          <a:xfrm>
            <a:off x="5339521" y="6782278"/>
            <a:ext cx="1436754" cy="276999"/>
          </a:xfrm>
          <a:prstGeom prst="rect">
            <a:avLst/>
          </a:prstGeom>
          <a:solidFill>
            <a:schemeClr val="bg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200" dirty="0">
                <a:solidFill>
                  <a:srgbClr val="595959"/>
                </a:solidFill>
                <a:ea typeface="+mn-lt"/>
                <a:cs typeface="+mn-lt"/>
              </a:rPr>
              <a:t>Entrada</a:t>
            </a:r>
            <a:endParaRPr lang="es-ES" dirty="0"/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1318560A-2FEE-5C54-5A23-3F366D20BAA3}"/>
              </a:ext>
            </a:extLst>
          </p:cNvPr>
          <p:cNvSpPr txBox="1"/>
          <p:nvPr/>
        </p:nvSpPr>
        <p:spPr>
          <a:xfrm>
            <a:off x="5339521" y="7076433"/>
            <a:ext cx="1436754" cy="276999"/>
          </a:xfrm>
          <a:prstGeom prst="rect">
            <a:avLst/>
          </a:prstGeom>
          <a:solidFill>
            <a:schemeClr val="bg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200" dirty="0">
                <a:solidFill>
                  <a:srgbClr val="595959"/>
                </a:solidFill>
                <a:ea typeface="+mn-lt"/>
                <a:cs typeface="+mn-lt"/>
              </a:rPr>
              <a:t>Entrada</a:t>
            </a:r>
            <a:endParaRPr lang="es-ES" dirty="0"/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443A3C26-D087-6538-5D4F-6EC5EA9C98D4}"/>
              </a:ext>
            </a:extLst>
          </p:cNvPr>
          <p:cNvSpPr txBox="1"/>
          <p:nvPr/>
        </p:nvSpPr>
        <p:spPr>
          <a:xfrm>
            <a:off x="5195528" y="7554366"/>
            <a:ext cx="100812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3200" dirty="0">
                <a:solidFill>
                  <a:srgbClr val="000000"/>
                </a:solidFill>
                <a:ea typeface="Calibri"/>
                <a:cs typeface="Calibri"/>
              </a:rPr>
              <a:t>%%</a:t>
            </a:r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3131BC99-E903-1D21-D6E0-D614D023443D}"/>
              </a:ext>
            </a:extLst>
          </p:cNvPr>
          <p:cNvSpPr txBox="1"/>
          <p:nvPr/>
        </p:nvSpPr>
        <p:spPr>
          <a:xfrm>
            <a:off x="1522799" y="7411490"/>
            <a:ext cx="348743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2400" dirty="0">
                <a:solidFill>
                  <a:srgbClr val="000000"/>
                </a:solidFill>
                <a:ea typeface="Calibri"/>
                <a:cs typeface="Calibri"/>
              </a:rPr>
              <a:t>Predicción probabilidad  de accidente fatal</a:t>
            </a:r>
          </a:p>
        </p:txBody>
      </p:sp>
      <p:sp>
        <p:nvSpPr>
          <p:cNvPr id="78" name="Flecha: hacia la izquierda 77">
            <a:extLst>
              <a:ext uri="{FF2B5EF4-FFF2-40B4-BE49-F238E27FC236}">
                <a16:creationId xmlns:a16="http://schemas.microsoft.com/office/drawing/2014/main" id="{7D8C52F1-C7DD-64BF-A463-5C1DF657D4D7}"/>
              </a:ext>
            </a:extLst>
          </p:cNvPr>
          <p:cNvSpPr/>
          <p:nvPr/>
        </p:nvSpPr>
        <p:spPr>
          <a:xfrm>
            <a:off x="1714499" y="2117911"/>
            <a:ext cx="369794" cy="369794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0" name="Rectángulo 79">
            <a:extLst>
              <a:ext uri="{FF2B5EF4-FFF2-40B4-BE49-F238E27FC236}">
                <a16:creationId xmlns:a16="http://schemas.microsoft.com/office/drawing/2014/main" id="{07870B20-3912-2160-2A1A-778DB0A4B032}"/>
              </a:ext>
            </a:extLst>
          </p:cNvPr>
          <p:cNvSpPr/>
          <p:nvPr/>
        </p:nvSpPr>
        <p:spPr>
          <a:xfrm>
            <a:off x="3328146" y="1596838"/>
            <a:ext cx="3496235" cy="574861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F2B07BEB-0EFB-A7FB-E6DF-934C9D000F91}"/>
              </a:ext>
            </a:extLst>
          </p:cNvPr>
          <p:cNvSpPr txBox="1"/>
          <p:nvPr/>
        </p:nvSpPr>
        <p:spPr>
          <a:xfrm>
            <a:off x="7210984" y="4067735"/>
            <a:ext cx="2302808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ea typeface="Calibri"/>
                <a:cs typeface="Calibri"/>
              </a:rPr>
              <a:t>Variables de ingreso por parte del usuario</a:t>
            </a:r>
          </a:p>
          <a:p>
            <a:endParaRPr lang="es-ES" dirty="0">
              <a:ea typeface="Calibri"/>
              <a:cs typeface="Calibri"/>
            </a:endParaRPr>
          </a:p>
          <a:p>
            <a:r>
              <a:rPr lang="es-ES" dirty="0">
                <a:ea typeface="Calibri"/>
                <a:cs typeface="Calibri"/>
              </a:rPr>
              <a:t>(input modelo de predicción)</a:t>
            </a:r>
          </a:p>
          <a:p>
            <a:endParaRPr lang="es-ES" dirty="0">
              <a:ea typeface="Calibri"/>
              <a:cs typeface="Calibri"/>
            </a:endParaRPr>
          </a:p>
        </p:txBody>
      </p:sp>
      <p:cxnSp>
        <p:nvCxnSpPr>
          <p:cNvPr id="82" name="Conector recto de flecha 81">
            <a:extLst>
              <a:ext uri="{FF2B5EF4-FFF2-40B4-BE49-F238E27FC236}">
                <a16:creationId xmlns:a16="http://schemas.microsoft.com/office/drawing/2014/main" id="{CB768E10-CA37-19A6-15B8-AB968D4FC79E}"/>
              </a:ext>
            </a:extLst>
          </p:cNvPr>
          <p:cNvCxnSpPr/>
          <p:nvPr/>
        </p:nvCxnSpPr>
        <p:spPr>
          <a:xfrm>
            <a:off x="3114675" y="4257675"/>
            <a:ext cx="914400" cy="9144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de flecha 82">
            <a:extLst>
              <a:ext uri="{FF2B5EF4-FFF2-40B4-BE49-F238E27FC236}">
                <a16:creationId xmlns:a16="http://schemas.microsoft.com/office/drawing/2014/main" id="{AD2B739D-B1A6-22E4-3E82-CF8A57865DBB}"/>
              </a:ext>
            </a:extLst>
          </p:cNvPr>
          <p:cNvCxnSpPr/>
          <p:nvPr/>
        </p:nvCxnSpPr>
        <p:spPr>
          <a:xfrm flipV="1">
            <a:off x="6829425" y="4432487"/>
            <a:ext cx="443753" cy="1008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uadroTexto 83">
            <a:extLst>
              <a:ext uri="{FF2B5EF4-FFF2-40B4-BE49-F238E27FC236}">
                <a16:creationId xmlns:a16="http://schemas.microsoft.com/office/drawing/2014/main" id="{7687EBF5-90AC-49E4-B428-63EC38C78F70}"/>
              </a:ext>
            </a:extLst>
          </p:cNvPr>
          <p:cNvSpPr txBox="1"/>
          <p:nvPr/>
        </p:nvSpPr>
        <p:spPr>
          <a:xfrm>
            <a:off x="6950447" y="7572374"/>
            <a:ext cx="230280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ea typeface="Calibri"/>
                <a:cs typeface="Calibri"/>
              </a:rPr>
              <a:t>Salida del modelo </a:t>
            </a:r>
          </a:p>
        </p:txBody>
      </p:sp>
      <p:cxnSp>
        <p:nvCxnSpPr>
          <p:cNvPr id="85" name="Conector recto de flecha 84">
            <a:extLst>
              <a:ext uri="{FF2B5EF4-FFF2-40B4-BE49-F238E27FC236}">
                <a16:creationId xmlns:a16="http://schemas.microsoft.com/office/drawing/2014/main" id="{D0EB5207-ACA0-D39A-58E7-7ED8652A66CC}"/>
              </a:ext>
            </a:extLst>
          </p:cNvPr>
          <p:cNvCxnSpPr>
            <a:cxnSpLocks/>
          </p:cNvCxnSpPr>
          <p:nvPr/>
        </p:nvCxnSpPr>
        <p:spPr>
          <a:xfrm flipV="1">
            <a:off x="6493248" y="7785847"/>
            <a:ext cx="443753" cy="1008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Presentación en pantalla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/>
  <cp:revision>382</cp:revision>
  <dcterms:created xsi:type="dcterms:W3CDTF">2023-10-26T01:32:34Z</dcterms:created>
  <dcterms:modified xsi:type="dcterms:W3CDTF">2023-10-26T04:06:16Z</dcterms:modified>
</cp:coreProperties>
</file>