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59" r:id="rId4"/>
    <p:sldId id="257" r:id="rId5"/>
    <p:sldId id="260" r:id="rId6"/>
    <p:sldId id="282" r:id="rId7"/>
    <p:sldId id="261" r:id="rId8"/>
    <p:sldId id="262" r:id="rId9"/>
    <p:sldId id="283" r:id="rId10"/>
    <p:sldId id="284" r:id="rId11"/>
    <p:sldId id="263" r:id="rId12"/>
    <p:sldId id="285" r:id="rId13"/>
    <p:sldId id="278" r:id="rId14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642"/>
    <a:srgbClr val="A08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2B1E84-7791-4F86-B426-0994F48E15D7}">
  <a:tblStyle styleId="{942B1E84-7791-4F86-B426-0994F48E15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541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12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e7b3cc9d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2" name="Google Shape;2542;ge7b3cc9d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724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23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Em Branco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8" r:id="rId7"/>
    <p:sldLayoutId id="2147483659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TaCerto-SY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Dev’tacerto </a:t>
            </a:r>
            <a:r>
              <a:rPr lang="en">
                <a:solidFill>
                  <a:schemeClr val="accent2"/>
                </a:solidFill>
              </a:rPr>
              <a:t>‘</a:t>
            </a:r>
            <a:r>
              <a:rPr lang="en" dirty="0">
                <a:solidFill>
                  <a:schemeClr val="accent2"/>
                </a:solidFill>
              </a:rPr>
              <a:t>Projeto DevElha’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28956" y="2571750"/>
            <a:ext cx="6437074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pt-BR" b="0" i="0">
                <a:solidFill>
                  <a:srgbClr val="C9D1D9"/>
                </a:solidFill>
                <a:effectLst/>
                <a:latin typeface="-apple-system"/>
              </a:rPr>
              <a:t>Equipe composta por estudantes da faculdade SENAI-FATESG </a:t>
            </a:r>
            <a:r>
              <a:rPr lang="en"/>
              <a:t>&gt;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3"/>
                </a:solidFill>
              </a:rPr>
              <a:t>   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For SENAI-FATESG</a:t>
            </a:r>
            <a:r>
              <a:rPr lang="en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introducao.html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introducao.css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1026" name="Picture 2" descr="GitHub logo - minimal Octocat | Github logo, Minimal logo, Github">
            <a:hlinkClick r:id="rId3"/>
            <a:extLst>
              <a:ext uri="{FF2B5EF4-FFF2-40B4-BE49-F238E27FC236}">
                <a16:creationId xmlns:a16="http://schemas.microsoft.com/office/drawing/2014/main" id="{E865D2CB-1859-79CD-753F-9440C9A64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387" y="3635558"/>
            <a:ext cx="1044590" cy="104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Requisitos; </a:t>
            </a:r>
            <a:r>
              <a:rPr lang="en" sz="3000">
                <a:solidFill>
                  <a:schemeClr val="accent6"/>
                </a:solidFill>
              </a:rPr>
              <a:t>{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794833" y="1838388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	‘Não Funcionais’</a:t>
            </a:r>
            <a:endParaRPr>
              <a:solidFill>
                <a:schemeClr val="accent2"/>
              </a:solidFill>
            </a:endParaRPr>
          </a:p>
          <a:p>
            <a:pPr marL="449116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accent6"/>
                </a:solidFill>
              </a:rPr>
              <a:t>*</a:t>
            </a:r>
            <a:r>
              <a:rPr lang="pt-BR">
                <a:solidFill>
                  <a:schemeClr val="accent6"/>
                </a:solidFill>
              </a:rPr>
              <a:t> Multiplayer Online</a:t>
            </a:r>
          </a:p>
          <a:p>
            <a:pPr marL="449116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accent6"/>
                </a:solidFill>
              </a:rPr>
              <a:t>*</a:t>
            </a:r>
            <a:r>
              <a:rPr lang="pt-BR">
                <a:solidFill>
                  <a:schemeClr val="accent6"/>
                </a:solidFill>
              </a:rPr>
              <a:t> Suporte Mobile</a:t>
            </a:r>
          </a:p>
          <a:p>
            <a:pPr marL="449116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accent6"/>
                </a:solidFill>
              </a:rPr>
              <a:t>*</a:t>
            </a:r>
            <a:r>
              <a:rPr lang="pt-BR">
                <a:solidFill>
                  <a:schemeClr val="accent6"/>
                </a:solidFill>
              </a:rPr>
              <a:t> VS I.A</a:t>
            </a:r>
          </a:p>
          <a:p>
            <a:pPr marL="449116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accent6"/>
                </a:solidFill>
              </a:rPr>
              <a:t>*</a:t>
            </a:r>
            <a:r>
              <a:rPr lang="pt-BR">
                <a:solidFill>
                  <a:schemeClr val="accent6"/>
                </a:solidFill>
              </a:rPr>
              <a:t> Melhora Gráfica</a:t>
            </a:r>
          </a:p>
          <a:p>
            <a:pPr marL="449116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lang="pt-BR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1590925" y="1643506"/>
            <a:ext cx="667800" cy="2292644"/>
            <a:chOff x="1590925" y="1643506"/>
            <a:chExt cx="667800" cy="2292644"/>
          </a:xfrm>
        </p:grpSpPr>
        <p:cxnSp>
          <p:nvCxnSpPr>
            <p:cNvPr id="567" name="Google Shape;567;p32"/>
            <p:cNvCxnSpPr>
              <a:cxnSpLocks/>
              <a:stCxn id="13" idx="2"/>
            </p:cNvCxnSpPr>
            <p:nvPr/>
          </p:nvCxnSpPr>
          <p:spPr>
            <a:xfrm>
              <a:off x="1794833" y="1643506"/>
              <a:ext cx="0" cy="1857244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1590925" y="3535950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requisitosnfunc.html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requisitosnfunc.css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3" name="Google Shape;568;p32">
            <a:extLst>
              <a:ext uri="{FF2B5EF4-FFF2-40B4-BE49-F238E27FC236}">
                <a16:creationId xmlns:a16="http://schemas.microsoft.com/office/drawing/2014/main" id="{E29F28C5-D584-20FB-FBA0-D930CCDB4644}"/>
              </a:ext>
            </a:extLst>
          </p:cNvPr>
          <p:cNvSpPr txBox="1"/>
          <p:nvPr/>
        </p:nvSpPr>
        <p:spPr>
          <a:xfrm>
            <a:off x="1460933" y="1243306"/>
            <a:ext cx="6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/p</a:t>
            </a: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23306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r>
              <a:rPr lang="en">
                <a:solidFill>
                  <a:schemeClr val="accent2"/>
                </a:solidFill>
              </a:rPr>
              <a:t>‘EAP’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metodologia.html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metodologia.css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E7348A7F-886C-6416-C1AC-3840C2102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25" y="469751"/>
            <a:ext cx="7931101" cy="40910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03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>
                <a:solidFill>
                  <a:schemeClr val="accent6"/>
                </a:solidFill>
              </a:rPr>
              <a:t>[</a:t>
            </a:r>
            <a:r>
              <a:rPr lang="pt-BR"/>
              <a:t>Resultados</a:t>
            </a:r>
            <a:r>
              <a:rPr lang="pt-BR">
                <a:solidFill>
                  <a:schemeClr val="accent6"/>
                </a:solidFill>
              </a:rPr>
              <a:t>]</a:t>
            </a:r>
            <a:r>
              <a:rPr lang="pt-BR">
                <a:solidFill>
                  <a:schemeClr val="accent1"/>
                </a:solidFill>
              </a:rPr>
              <a:t> </a:t>
            </a:r>
            <a:endParaRPr lang="pt-BR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Respostas as metas estabelecidas &gt;</a:t>
            </a:r>
            <a:endParaRPr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titulos3.html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titulos3.css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34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49"/>
          <p:cNvSpPr txBox="1">
            <a:spLocks noGrp="1"/>
          </p:cNvSpPr>
          <p:nvPr>
            <p:ph type="ctrTitle"/>
          </p:nvPr>
        </p:nvSpPr>
        <p:spPr>
          <a:xfrm>
            <a:off x="1139124" y="582056"/>
            <a:ext cx="3426897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Agradecimentos;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546" name="Google Shape;2546;p49"/>
          <p:cNvSpPr txBox="1">
            <a:spLocks noGrp="1"/>
          </p:cNvSpPr>
          <p:nvPr>
            <p:ph type="subTitle" idx="2"/>
          </p:nvPr>
        </p:nvSpPr>
        <p:spPr>
          <a:xfrm>
            <a:off x="3142675" y="2103240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‘Alguma pergunta?’</a:t>
            </a:r>
            <a:endParaRPr/>
          </a:p>
        </p:txBody>
      </p:sp>
      <p:sp>
        <p:nvSpPr>
          <p:cNvPr id="2570" name="Google Shape;2570;p4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>
              <a:solidFill>
                <a:schemeClr val="accent3"/>
              </a:solidFill>
            </a:endParaRPr>
          </a:p>
        </p:txBody>
      </p:sp>
      <p:sp>
        <p:nvSpPr>
          <p:cNvPr id="2571" name="Google Shape;2571;p49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fim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72" name="Google Shape;2572;p49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fim.css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73" name="Google Shape;2573;p49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574" name="Google Shape;2574;p4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75" name="Google Shape;2575;p4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6DAAE5E9-52D7-31D6-0D66-CB71558ED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746" y="3019812"/>
            <a:ext cx="4418099" cy="8232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Breve resumo sobre a equipe &gt;</a:t>
            </a:r>
            <a:endParaRPr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Quem somos nós?</a:t>
            </a:r>
            <a:endParaRPr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Brainstorm &gt;</a:t>
            </a:r>
            <a:endParaRPr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Inicio do Projeto</a:t>
            </a:r>
            <a:endParaRPr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Respostas as metas estabelecidas &gt;</a:t>
            </a:r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indice.html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indice.css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Quem somos nós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Breve resumo sobre a equipe &gt;</a:t>
            </a:r>
            <a:endParaRPr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titulos1.html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titulos1.css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Quem somos</a:t>
            </a:r>
            <a:r>
              <a:rPr lang="en">
                <a:solidFill>
                  <a:schemeClr val="accent2"/>
                </a:solidFill>
              </a:rPr>
              <a:t>‘nós’;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</a:rPr>
              <a:t>Como se iniciou? </a:t>
            </a:r>
            <a:endParaRPr sz="1600" dirty="0">
              <a:solidFill>
                <a:schemeClr val="accent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" sz="1200" dirty="0">
                <a:solidFill>
                  <a:schemeClr val="accent3"/>
                </a:solidFill>
              </a:rPr>
              <a:t>O time Dev’tacerto se </a:t>
            </a:r>
            <a:r>
              <a:rPr lang="en" sz="1200">
                <a:solidFill>
                  <a:schemeClr val="accent3"/>
                </a:solidFill>
              </a:rPr>
              <a:t>iniciou no 17° dia de maio </a:t>
            </a:r>
            <a:r>
              <a:rPr lang="en" sz="1200" dirty="0">
                <a:solidFill>
                  <a:schemeClr val="accent3"/>
                </a:solidFill>
              </a:rPr>
              <a:t>de 2022.</a:t>
            </a:r>
            <a:endParaRPr lang="pt-BR" sz="1200" dirty="0">
              <a:solidFill>
                <a:schemeClr val="accent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pt-BR" sz="1200" dirty="0">
                <a:solidFill>
                  <a:schemeClr val="accent3"/>
                </a:solidFill>
              </a:rPr>
              <a:t>Sua criação teve como objetivo distribuir os pontos mais fortes de </a:t>
            </a:r>
            <a:r>
              <a:rPr lang="pt-BR" sz="1200">
                <a:solidFill>
                  <a:schemeClr val="accent3"/>
                </a:solidFill>
              </a:rPr>
              <a:t>cada </a:t>
            </a:r>
            <a:r>
              <a:rPr lang="pt-BR" sz="1200" b="1">
                <a:solidFill>
                  <a:schemeClr val="accent1"/>
                </a:solidFill>
                <a:uFill>
                  <a:noFill/>
                </a:uFill>
              </a:rPr>
              <a:t>integrante</a:t>
            </a:r>
            <a:r>
              <a:rPr lang="pt-BR" sz="1200" b="1">
                <a:solidFill>
                  <a:schemeClr val="accent3"/>
                </a:solidFill>
                <a:uFill>
                  <a:noFill/>
                </a:uFill>
              </a:rPr>
              <a:t> </a:t>
            </a:r>
            <a:r>
              <a:rPr lang="pt-BR" sz="1200">
                <a:solidFill>
                  <a:schemeClr val="accent3"/>
                </a:solidFill>
              </a:rPr>
              <a:t>na tentativa de criar especialistas e projetistas focados em ambientação de software.</a:t>
            </a:r>
            <a:endParaRPr lang="pt-BR" sz="1200" dirty="0">
              <a:solidFill>
                <a:schemeClr val="accent3"/>
              </a:solidFill>
            </a:endParaRPr>
          </a:p>
          <a:p>
            <a:pPr lvl="0" indent="-292100">
              <a:buClr>
                <a:schemeClr val="accent3"/>
              </a:buClr>
              <a:buSzPts val="1000"/>
            </a:pPr>
            <a:r>
              <a:rPr lang="en" sz="1200">
                <a:solidFill>
                  <a:schemeClr val="accent3"/>
                </a:solidFill>
              </a:rPr>
              <a:t>A tentativa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</a:rPr>
              <a:t>criativa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</a:rPr>
              <a:t> </a:t>
            </a:r>
            <a:r>
              <a:rPr lang="en" sz="1200">
                <a:solidFill>
                  <a:schemeClr val="accent3"/>
                </a:solidFill>
                <a:uFill>
                  <a:noFill/>
                </a:uFill>
              </a:rPr>
              <a:t>da criação do grupo se inicou como uma maneira perspicaz de um professor de matemática aplicar o conhecimento matemático por meio da programação. Sua ideia era desenvolver uma aplicação simples de edição de matrizes e através dela a criação de um aplicativo JAVA Desktop funcional para a organização de um  restaurante.  </a:t>
            </a:r>
          </a:p>
          <a:p>
            <a:pPr lvl="0" indent="-292100">
              <a:buClr>
                <a:schemeClr val="accent3"/>
              </a:buClr>
              <a:buSzPts val="1000"/>
            </a:pPr>
            <a:endParaRPr sz="1200" dirty="0">
              <a:solidFill>
                <a:schemeClr val="accent3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introducao2.html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introducao2.css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13" name="Google Shape;566;p32">
            <a:extLst>
              <a:ext uri="{FF2B5EF4-FFF2-40B4-BE49-F238E27FC236}">
                <a16:creationId xmlns:a16="http://schemas.microsoft.com/office/drawing/2014/main" id="{2CB1631E-F4B9-B4F5-172F-8ABBA2DC068D}"/>
              </a:ext>
            </a:extLst>
          </p:cNvPr>
          <p:cNvGrpSpPr/>
          <p:nvPr/>
        </p:nvGrpSpPr>
        <p:grpSpPr>
          <a:xfrm>
            <a:off x="1336518" y="1411663"/>
            <a:ext cx="667800" cy="3011116"/>
            <a:chOff x="2129620" y="926471"/>
            <a:chExt cx="667800" cy="3011116"/>
          </a:xfrm>
        </p:grpSpPr>
        <p:cxnSp>
          <p:nvCxnSpPr>
            <p:cNvPr id="14" name="Google Shape;567;p32">
              <a:extLst>
                <a:ext uri="{FF2B5EF4-FFF2-40B4-BE49-F238E27FC236}">
                  <a16:creationId xmlns:a16="http://schemas.microsoft.com/office/drawing/2014/main" id="{3C5D85D3-E1AF-6E1E-A263-3770E089B90E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2257352" y="926471"/>
              <a:ext cx="22673" cy="2566379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568;p32">
              <a:extLst>
                <a:ext uri="{FF2B5EF4-FFF2-40B4-BE49-F238E27FC236}">
                  <a16:creationId xmlns:a16="http://schemas.microsoft.com/office/drawing/2014/main" id="{6FA36124-3DFE-2938-7495-FAD58159FEC3}"/>
                </a:ext>
              </a:extLst>
            </p:cNvPr>
            <p:cNvSpPr txBox="1"/>
            <p:nvPr/>
          </p:nvSpPr>
          <p:spPr>
            <a:xfrm>
              <a:off x="2129620" y="3537387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99F2E5E-9499-C57C-4999-8C29166330C5}"/>
              </a:ext>
            </a:extLst>
          </p:cNvPr>
          <p:cNvSpPr txBox="1"/>
          <p:nvPr/>
        </p:nvSpPr>
        <p:spPr>
          <a:xfrm>
            <a:off x="-824082" y="1103886"/>
            <a:ext cx="45766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pt-BR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/p</a:t>
            </a:r>
            <a:r>
              <a:rPr lang="pt-BR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Primeiro projeto, o pioneiro e o maior incentivo da equipe. &gt;</a:t>
            </a:r>
            <a:endParaRPr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Segundo projeto, o atual e o gancho para maiores possibilidades. &gt;</a:t>
            </a:r>
            <a:endParaRPr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devElha &lt; /2 &gt;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sz="3000">
                <a:solidFill>
                  <a:schemeClr val="accent6"/>
                </a:solidFill>
              </a:rPr>
              <a:t>{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iJanta &lt; /1 &gt; </a:t>
            </a:r>
            <a:r>
              <a:rPr lang="en" sz="3000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ideias.html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ideias.css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2"/>
            <a:chOff x="1084825" y="3203163"/>
            <a:chExt cx="506100" cy="1366862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97562"/>
            <a:chOff x="1084825" y="3203163"/>
            <a:chExt cx="506100" cy="1397562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49" name="Google Shape;2681;p50">
            <a:extLst>
              <a:ext uri="{FF2B5EF4-FFF2-40B4-BE49-F238E27FC236}">
                <a16:creationId xmlns:a16="http://schemas.microsoft.com/office/drawing/2014/main" id="{7F19BA76-0750-B74F-2F06-68708BEFCA29}"/>
              </a:ext>
            </a:extLst>
          </p:cNvPr>
          <p:cNvGrpSpPr/>
          <p:nvPr/>
        </p:nvGrpSpPr>
        <p:grpSpPr>
          <a:xfrm>
            <a:off x="1677536" y="1380918"/>
            <a:ext cx="365748" cy="325139"/>
            <a:chOff x="1329238" y="2199425"/>
            <a:chExt cx="532850" cy="473825"/>
          </a:xfrm>
        </p:grpSpPr>
        <p:sp>
          <p:nvSpPr>
            <p:cNvPr id="50" name="Google Shape;2682;p50">
              <a:extLst>
                <a:ext uri="{FF2B5EF4-FFF2-40B4-BE49-F238E27FC236}">
                  <a16:creationId xmlns:a16="http://schemas.microsoft.com/office/drawing/2014/main" id="{04B26C25-7512-63A8-1922-6A0EDC8109DA}"/>
                </a:ext>
              </a:extLst>
            </p:cNvPr>
            <p:cNvSpPr/>
            <p:nvPr/>
          </p:nvSpPr>
          <p:spPr>
            <a:xfrm>
              <a:off x="1595638" y="2436200"/>
              <a:ext cx="253650" cy="227100"/>
            </a:xfrm>
            <a:custGeom>
              <a:avLst/>
              <a:gdLst/>
              <a:ahLst/>
              <a:cxnLst/>
              <a:rect l="l" t="t" r="r" b="b"/>
              <a:pathLst>
                <a:path w="10146" h="9084" extrusionOk="0">
                  <a:moveTo>
                    <a:pt x="5064" y="1"/>
                  </a:moveTo>
                  <a:lnTo>
                    <a:pt x="1" y="9083"/>
                  </a:lnTo>
                  <a:lnTo>
                    <a:pt x="10145" y="9083"/>
                  </a:lnTo>
                  <a:lnTo>
                    <a:pt x="50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83;p50">
              <a:extLst>
                <a:ext uri="{FF2B5EF4-FFF2-40B4-BE49-F238E27FC236}">
                  <a16:creationId xmlns:a16="http://schemas.microsoft.com/office/drawing/2014/main" id="{3458F57F-EC44-460E-0B30-39629033A570}"/>
                </a:ext>
              </a:extLst>
            </p:cNvPr>
            <p:cNvSpPr/>
            <p:nvPr/>
          </p:nvSpPr>
          <p:spPr>
            <a:xfrm>
              <a:off x="1467663" y="2209625"/>
              <a:ext cx="253625" cy="226600"/>
            </a:xfrm>
            <a:custGeom>
              <a:avLst/>
              <a:gdLst/>
              <a:ahLst/>
              <a:cxnLst/>
              <a:rect l="l" t="t" r="r" b="b"/>
              <a:pathLst>
                <a:path w="10145" h="9064" extrusionOk="0">
                  <a:moveTo>
                    <a:pt x="5082" y="0"/>
                  </a:moveTo>
                  <a:lnTo>
                    <a:pt x="0" y="9064"/>
                  </a:lnTo>
                  <a:lnTo>
                    <a:pt x="10145" y="9064"/>
                  </a:lnTo>
                  <a:lnTo>
                    <a:pt x="50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84;p50">
              <a:extLst>
                <a:ext uri="{FF2B5EF4-FFF2-40B4-BE49-F238E27FC236}">
                  <a16:creationId xmlns:a16="http://schemas.microsoft.com/office/drawing/2014/main" id="{DD92B2CE-571B-DEC2-6AD1-A411C28CBCDB}"/>
                </a:ext>
              </a:extLst>
            </p:cNvPr>
            <p:cNvSpPr/>
            <p:nvPr/>
          </p:nvSpPr>
          <p:spPr>
            <a:xfrm>
              <a:off x="1468613" y="2436200"/>
              <a:ext cx="253625" cy="227100"/>
            </a:xfrm>
            <a:custGeom>
              <a:avLst/>
              <a:gdLst/>
              <a:ahLst/>
              <a:cxnLst/>
              <a:rect l="l" t="t" r="r" b="b"/>
              <a:pathLst>
                <a:path w="10145" h="9084" extrusionOk="0">
                  <a:moveTo>
                    <a:pt x="0" y="1"/>
                  </a:moveTo>
                  <a:lnTo>
                    <a:pt x="5082" y="9083"/>
                  </a:lnTo>
                  <a:lnTo>
                    <a:pt x="101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85;p50">
              <a:extLst>
                <a:ext uri="{FF2B5EF4-FFF2-40B4-BE49-F238E27FC236}">
                  <a16:creationId xmlns:a16="http://schemas.microsoft.com/office/drawing/2014/main" id="{8AF1E9AA-1EB2-434D-7CD5-7E6235BFAFC8}"/>
                </a:ext>
              </a:extLst>
            </p:cNvPr>
            <p:cNvSpPr/>
            <p:nvPr/>
          </p:nvSpPr>
          <p:spPr>
            <a:xfrm>
              <a:off x="1342038" y="2436200"/>
              <a:ext cx="253625" cy="227100"/>
            </a:xfrm>
            <a:custGeom>
              <a:avLst/>
              <a:gdLst/>
              <a:ahLst/>
              <a:cxnLst/>
              <a:rect l="l" t="t" r="r" b="b"/>
              <a:pathLst>
                <a:path w="10145" h="9084" extrusionOk="0">
                  <a:moveTo>
                    <a:pt x="5063" y="1"/>
                  </a:moveTo>
                  <a:lnTo>
                    <a:pt x="0" y="9083"/>
                  </a:lnTo>
                  <a:lnTo>
                    <a:pt x="10145" y="9083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86;p50">
              <a:extLst>
                <a:ext uri="{FF2B5EF4-FFF2-40B4-BE49-F238E27FC236}">
                  <a16:creationId xmlns:a16="http://schemas.microsoft.com/office/drawing/2014/main" id="{04963477-33A2-56BE-B409-DD0EAE22D619}"/>
                </a:ext>
              </a:extLst>
            </p:cNvPr>
            <p:cNvSpPr/>
            <p:nvPr/>
          </p:nvSpPr>
          <p:spPr>
            <a:xfrm>
              <a:off x="1725538" y="2528875"/>
              <a:ext cx="23725" cy="20650"/>
            </a:xfrm>
            <a:custGeom>
              <a:avLst/>
              <a:gdLst/>
              <a:ahLst/>
              <a:cxnLst/>
              <a:rect l="l" t="t" r="r" b="b"/>
              <a:pathLst>
                <a:path w="949" h="826" extrusionOk="0">
                  <a:moveTo>
                    <a:pt x="413" y="0"/>
                  </a:moveTo>
                  <a:cubicBezTo>
                    <a:pt x="201" y="0"/>
                    <a:pt x="0" y="170"/>
                    <a:pt x="0" y="428"/>
                  </a:cubicBezTo>
                  <a:cubicBezTo>
                    <a:pt x="0" y="655"/>
                    <a:pt x="171" y="826"/>
                    <a:pt x="399" y="826"/>
                  </a:cubicBezTo>
                  <a:cubicBezTo>
                    <a:pt x="778" y="826"/>
                    <a:pt x="948" y="390"/>
                    <a:pt x="702" y="124"/>
                  </a:cubicBezTo>
                  <a:cubicBezTo>
                    <a:pt x="616" y="39"/>
                    <a:pt x="513" y="0"/>
                    <a:pt x="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87;p50">
              <a:extLst>
                <a:ext uri="{FF2B5EF4-FFF2-40B4-BE49-F238E27FC236}">
                  <a16:creationId xmlns:a16="http://schemas.microsoft.com/office/drawing/2014/main" id="{6F9AC96E-AF24-7DAF-664D-43F5E6825D8F}"/>
                </a:ext>
              </a:extLst>
            </p:cNvPr>
            <p:cNvSpPr/>
            <p:nvPr/>
          </p:nvSpPr>
          <p:spPr>
            <a:xfrm>
              <a:off x="1329238" y="2199425"/>
              <a:ext cx="532850" cy="473825"/>
            </a:xfrm>
            <a:custGeom>
              <a:avLst/>
              <a:gdLst/>
              <a:ahLst/>
              <a:cxnLst/>
              <a:rect l="l" t="t" r="r" b="b"/>
              <a:pathLst>
                <a:path w="21314" h="18953" extrusionOk="0">
                  <a:moveTo>
                    <a:pt x="10657" y="1243"/>
                  </a:moveTo>
                  <a:lnTo>
                    <a:pt x="15018" y="9074"/>
                  </a:lnTo>
                  <a:lnTo>
                    <a:pt x="6277" y="9074"/>
                  </a:lnTo>
                  <a:lnTo>
                    <a:pt x="10657" y="1243"/>
                  </a:lnTo>
                  <a:close/>
                  <a:moveTo>
                    <a:pt x="15037" y="9908"/>
                  </a:moveTo>
                  <a:lnTo>
                    <a:pt x="10657" y="17720"/>
                  </a:lnTo>
                  <a:lnTo>
                    <a:pt x="6277" y="9908"/>
                  </a:lnTo>
                  <a:close/>
                  <a:moveTo>
                    <a:pt x="5575" y="10306"/>
                  </a:moveTo>
                  <a:lnTo>
                    <a:pt x="9936" y="18137"/>
                  </a:lnTo>
                  <a:lnTo>
                    <a:pt x="1214" y="18137"/>
                  </a:lnTo>
                  <a:lnTo>
                    <a:pt x="5575" y="10306"/>
                  </a:lnTo>
                  <a:close/>
                  <a:moveTo>
                    <a:pt x="15720" y="10325"/>
                  </a:moveTo>
                  <a:lnTo>
                    <a:pt x="20081" y="18137"/>
                  </a:lnTo>
                  <a:lnTo>
                    <a:pt x="11358" y="18137"/>
                  </a:lnTo>
                  <a:lnTo>
                    <a:pt x="15720" y="10325"/>
                  </a:lnTo>
                  <a:close/>
                  <a:moveTo>
                    <a:pt x="10657" y="1"/>
                  </a:moveTo>
                  <a:cubicBezTo>
                    <a:pt x="10519" y="1"/>
                    <a:pt x="10382" y="67"/>
                    <a:pt x="10297" y="200"/>
                  </a:cubicBezTo>
                  <a:lnTo>
                    <a:pt x="152" y="18346"/>
                  </a:lnTo>
                  <a:cubicBezTo>
                    <a:pt x="1" y="18611"/>
                    <a:pt x="190" y="18953"/>
                    <a:pt x="512" y="18953"/>
                  </a:cubicBezTo>
                  <a:lnTo>
                    <a:pt x="20801" y="18953"/>
                  </a:lnTo>
                  <a:cubicBezTo>
                    <a:pt x="21105" y="18953"/>
                    <a:pt x="21313" y="18611"/>
                    <a:pt x="21162" y="18346"/>
                  </a:cubicBezTo>
                  <a:lnTo>
                    <a:pt x="11017" y="200"/>
                  </a:lnTo>
                  <a:cubicBezTo>
                    <a:pt x="10932" y="67"/>
                    <a:pt x="10794" y="1"/>
                    <a:pt x="106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88;p50">
              <a:extLst>
                <a:ext uri="{FF2B5EF4-FFF2-40B4-BE49-F238E27FC236}">
                  <a16:creationId xmlns:a16="http://schemas.microsoft.com/office/drawing/2014/main" id="{EE43619D-AAAA-7F95-46A9-84AF320C0905}"/>
                </a:ext>
              </a:extLst>
            </p:cNvPr>
            <p:cNvSpPr/>
            <p:nvPr/>
          </p:nvSpPr>
          <p:spPr>
            <a:xfrm>
              <a:off x="1740963" y="2565875"/>
              <a:ext cx="52125" cy="66350"/>
            </a:xfrm>
            <a:custGeom>
              <a:avLst/>
              <a:gdLst/>
              <a:ahLst/>
              <a:cxnLst/>
              <a:rect l="l" t="t" r="r" b="b"/>
              <a:pathLst>
                <a:path w="2085" h="2654" extrusionOk="0">
                  <a:moveTo>
                    <a:pt x="549" y="1"/>
                  </a:moveTo>
                  <a:cubicBezTo>
                    <a:pt x="272" y="1"/>
                    <a:pt x="0" y="282"/>
                    <a:pt x="180" y="616"/>
                  </a:cubicBezTo>
                  <a:lnTo>
                    <a:pt x="180" y="597"/>
                  </a:lnTo>
                  <a:lnTo>
                    <a:pt x="1185" y="2436"/>
                  </a:lnTo>
                  <a:cubicBezTo>
                    <a:pt x="1270" y="2590"/>
                    <a:pt x="1404" y="2654"/>
                    <a:pt x="1536" y="2654"/>
                  </a:cubicBezTo>
                  <a:cubicBezTo>
                    <a:pt x="1813" y="2654"/>
                    <a:pt x="2085" y="2372"/>
                    <a:pt x="1905" y="2038"/>
                  </a:cubicBezTo>
                  <a:lnTo>
                    <a:pt x="900" y="218"/>
                  </a:lnTo>
                  <a:cubicBezTo>
                    <a:pt x="815" y="65"/>
                    <a:pt x="681" y="1"/>
                    <a:pt x="5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3053;p50">
            <a:extLst>
              <a:ext uri="{FF2B5EF4-FFF2-40B4-BE49-F238E27FC236}">
                <a16:creationId xmlns:a16="http://schemas.microsoft.com/office/drawing/2014/main" id="{613118C6-64EB-81A7-8DAF-4AC7F911CF12}"/>
              </a:ext>
            </a:extLst>
          </p:cNvPr>
          <p:cNvGrpSpPr/>
          <p:nvPr/>
        </p:nvGrpSpPr>
        <p:grpSpPr>
          <a:xfrm>
            <a:off x="1682156" y="3397651"/>
            <a:ext cx="365750" cy="302447"/>
            <a:chOff x="4667413" y="5261950"/>
            <a:chExt cx="475000" cy="389200"/>
          </a:xfrm>
        </p:grpSpPr>
        <p:sp>
          <p:nvSpPr>
            <p:cNvPr id="58" name="Google Shape;3054;p50">
              <a:extLst>
                <a:ext uri="{FF2B5EF4-FFF2-40B4-BE49-F238E27FC236}">
                  <a16:creationId xmlns:a16="http://schemas.microsoft.com/office/drawing/2014/main" id="{BB453FFE-3959-2EB4-F03D-22E8A60F5C7B}"/>
                </a:ext>
              </a:extLst>
            </p:cNvPr>
            <p:cNvSpPr/>
            <p:nvPr/>
          </p:nvSpPr>
          <p:spPr>
            <a:xfrm>
              <a:off x="5021513" y="5271425"/>
              <a:ext cx="111425" cy="314775"/>
            </a:xfrm>
            <a:custGeom>
              <a:avLst/>
              <a:gdLst/>
              <a:ahLst/>
              <a:cxnLst/>
              <a:rect l="l" t="t" r="r" b="b"/>
              <a:pathLst>
                <a:path w="4457" h="12591" extrusionOk="0">
                  <a:moveTo>
                    <a:pt x="2238" y="0"/>
                  </a:moveTo>
                  <a:cubicBezTo>
                    <a:pt x="1006" y="0"/>
                    <a:pt x="1" y="986"/>
                    <a:pt x="1" y="2219"/>
                  </a:cubicBezTo>
                  <a:lnTo>
                    <a:pt x="1" y="12591"/>
                  </a:lnTo>
                  <a:lnTo>
                    <a:pt x="4457" y="12591"/>
                  </a:lnTo>
                  <a:lnTo>
                    <a:pt x="4457" y="2219"/>
                  </a:lnTo>
                  <a:cubicBezTo>
                    <a:pt x="4457" y="986"/>
                    <a:pt x="3452" y="0"/>
                    <a:pt x="2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55;p50">
              <a:extLst>
                <a:ext uri="{FF2B5EF4-FFF2-40B4-BE49-F238E27FC236}">
                  <a16:creationId xmlns:a16="http://schemas.microsoft.com/office/drawing/2014/main" id="{DE611CB3-D990-8A2B-B5D1-643114697719}"/>
                </a:ext>
              </a:extLst>
            </p:cNvPr>
            <p:cNvSpPr/>
            <p:nvPr/>
          </p:nvSpPr>
          <p:spPr>
            <a:xfrm>
              <a:off x="4677363" y="5326875"/>
              <a:ext cx="454150" cy="315275"/>
            </a:xfrm>
            <a:custGeom>
              <a:avLst/>
              <a:gdLst/>
              <a:ahLst/>
              <a:cxnLst/>
              <a:rect l="l" t="t" r="r" b="b"/>
              <a:pathLst>
                <a:path w="18166" h="12611" extrusionOk="0">
                  <a:moveTo>
                    <a:pt x="740" y="1"/>
                  </a:moveTo>
                  <a:cubicBezTo>
                    <a:pt x="323" y="1"/>
                    <a:pt x="1" y="342"/>
                    <a:pt x="1" y="740"/>
                  </a:cubicBezTo>
                  <a:lnTo>
                    <a:pt x="1" y="11871"/>
                  </a:lnTo>
                  <a:cubicBezTo>
                    <a:pt x="1" y="12269"/>
                    <a:pt x="323" y="12610"/>
                    <a:pt x="740" y="12610"/>
                  </a:cubicBezTo>
                  <a:lnTo>
                    <a:pt x="16004" y="12610"/>
                  </a:lnTo>
                  <a:cubicBezTo>
                    <a:pt x="17199" y="12572"/>
                    <a:pt x="18166" y="11586"/>
                    <a:pt x="18166" y="10373"/>
                  </a:cubicBezTo>
                  <a:cubicBezTo>
                    <a:pt x="18166" y="9178"/>
                    <a:pt x="17199" y="8192"/>
                    <a:pt x="16004" y="8154"/>
                  </a:cubicBezTo>
                  <a:cubicBezTo>
                    <a:pt x="14772" y="8154"/>
                    <a:pt x="13767" y="9159"/>
                    <a:pt x="13767" y="10392"/>
                  </a:cubicBezTo>
                  <a:lnTo>
                    <a:pt x="13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56;p50">
              <a:extLst>
                <a:ext uri="{FF2B5EF4-FFF2-40B4-BE49-F238E27FC236}">
                  <a16:creationId xmlns:a16="http://schemas.microsoft.com/office/drawing/2014/main" id="{6E78C377-79EC-13C5-ADEC-6C52997B5ED9}"/>
                </a:ext>
              </a:extLst>
            </p:cNvPr>
            <p:cNvSpPr/>
            <p:nvPr/>
          </p:nvSpPr>
          <p:spPr>
            <a:xfrm>
              <a:off x="5058488" y="5567700"/>
              <a:ext cx="43650" cy="37325"/>
            </a:xfrm>
            <a:custGeom>
              <a:avLst/>
              <a:gdLst/>
              <a:ahLst/>
              <a:cxnLst/>
              <a:rect l="l" t="t" r="r" b="b"/>
              <a:pathLst>
                <a:path w="1746" h="1493" extrusionOk="0">
                  <a:moveTo>
                    <a:pt x="759" y="0"/>
                  </a:moveTo>
                  <a:cubicBezTo>
                    <a:pt x="342" y="0"/>
                    <a:pt x="1" y="342"/>
                    <a:pt x="1" y="759"/>
                  </a:cubicBezTo>
                  <a:cubicBezTo>
                    <a:pt x="1" y="1195"/>
                    <a:pt x="374" y="1492"/>
                    <a:pt x="756" y="1492"/>
                  </a:cubicBezTo>
                  <a:cubicBezTo>
                    <a:pt x="939" y="1492"/>
                    <a:pt x="1124" y="1424"/>
                    <a:pt x="1271" y="1271"/>
                  </a:cubicBezTo>
                  <a:cubicBezTo>
                    <a:pt x="1745" y="816"/>
                    <a:pt x="1404" y="0"/>
                    <a:pt x="7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57;p50">
              <a:extLst>
                <a:ext uri="{FF2B5EF4-FFF2-40B4-BE49-F238E27FC236}">
                  <a16:creationId xmlns:a16="http://schemas.microsoft.com/office/drawing/2014/main" id="{74B7E714-253A-DB49-AADE-EFA14AA6A34E}"/>
                </a:ext>
              </a:extLst>
            </p:cNvPr>
            <p:cNvSpPr/>
            <p:nvPr/>
          </p:nvSpPr>
          <p:spPr>
            <a:xfrm>
              <a:off x="4728563" y="5382350"/>
              <a:ext cx="64975" cy="55675"/>
            </a:xfrm>
            <a:custGeom>
              <a:avLst/>
              <a:gdLst/>
              <a:ahLst/>
              <a:cxnLst/>
              <a:rect l="l" t="t" r="r" b="b"/>
              <a:pathLst>
                <a:path w="2599" h="2227" extrusionOk="0">
                  <a:moveTo>
                    <a:pt x="1499" y="0"/>
                  </a:moveTo>
                  <a:cubicBezTo>
                    <a:pt x="513" y="0"/>
                    <a:pt x="1" y="1195"/>
                    <a:pt x="702" y="1897"/>
                  </a:cubicBezTo>
                  <a:cubicBezTo>
                    <a:pt x="930" y="2124"/>
                    <a:pt x="1210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512"/>
                    <a:pt x="2105" y="0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058;p50">
              <a:extLst>
                <a:ext uri="{FF2B5EF4-FFF2-40B4-BE49-F238E27FC236}">
                  <a16:creationId xmlns:a16="http://schemas.microsoft.com/office/drawing/2014/main" id="{55BA4415-7915-A5C9-1F41-4DB618F5507F}"/>
                </a:ext>
              </a:extLst>
            </p:cNvPr>
            <p:cNvSpPr/>
            <p:nvPr/>
          </p:nvSpPr>
          <p:spPr>
            <a:xfrm>
              <a:off x="5083138" y="5465775"/>
              <a:ext cx="21825" cy="18750"/>
            </a:xfrm>
            <a:custGeom>
              <a:avLst/>
              <a:gdLst/>
              <a:ahLst/>
              <a:cxnLst/>
              <a:rect l="l" t="t" r="r" b="b"/>
              <a:pathLst>
                <a:path w="873" h="750" extrusionOk="0">
                  <a:moveTo>
                    <a:pt x="513" y="1"/>
                  </a:moveTo>
                  <a:cubicBezTo>
                    <a:pt x="171" y="1"/>
                    <a:pt x="1" y="399"/>
                    <a:pt x="247" y="645"/>
                  </a:cubicBezTo>
                  <a:cubicBezTo>
                    <a:pt x="319" y="717"/>
                    <a:pt x="409" y="749"/>
                    <a:pt x="497" y="749"/>
                  </a:cubicBezTo>
                  <a:cubicBezTo>
                    <a:pt x="687" y="749"/>
                    <a:pt x="873" y="600"/>
                    <a:pt x="873" y="380"/>
                  </a:cubicBezTo>
                  <a:cubicBezTo>
                    <a:pt x="873" y="171"/>
                    <a:pt x="702" y="1"/>
                    <a:pt x="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59;p50">
              <a:extLst>
                <a:ext uri="{FF2B5EF4-FFF2-40B4-BE49-F238E27FC236}">
                  <a16:creationId xmlns:a16="http://schemas.microsoft.com/office/drawing/2014/main" id="{1A49DFE0-C2A2-4D6E-A271-77282E08362F}"/>
                </a:ext>
              </a:extLst>
            </p:cNvPr>
            <p:cNvSpPr/>
            <p:nvPr/>
          </p:nvSpPr>
          <p:spPr>
            <a:xfrm>
              <a:off x="5040013" y="5558700"/>
              <a:ext cx="64950" cy="55650"/>
            </a:xfrm>
            <a:custGeom>
              <a:avLst/>
              <a:gdLst/>
              <a:ahLst/>
              <a:cxnLst/>
              <a:rect l="l" t="t" r="r" b="b"/>
              <a:pathLst>
                <a:path w="2598" h="2226" extrusionOk="0">
                  <a:moveTo>
                    <a:pt x="1474" y="731"/>
                  </a:moveTo>
                  <a:cubicBezTo>
                    <a:pt x="1671" y="731"/>
                    <a:pt x="1858" y="885"/>
                    <a:pt x="1858" y="1119"/>
                  </a:cubicBezTo>
                  <a:cubicBezTo>
                    <a:pt x="1858" y="1308"/>
                    <a:pt x="1688" y="1479"/>
                    <a:pt x="1498" y="1479"/>
                  </a:cubicBezTo>
                  <a:cubicBezTo>
                    <a:pt x="1157" y="1479"/>
                    <a:pt x="986" y="1081"/>
                    <a:pt x="1214" y="834"/>
                  </a:cubicBezTo>
                  <a:cubicBezTo>
                    <a:pt x="1291" y="763"/>
                    <a:pt x="1383" y="731"/>
                    <a:pt x="1474" y="731"/>
                  </a:cubicBezTo>
                  <a:close/>
                  <a:moveTo>
                    <a:pt x="1498" y="0"/>
                  </a:moveTo>
                  <a:cubicBezTo>
                    <a:pt x="493" y="0"/>
                    <a:pt x="0" y="1195"/>
                    <a:pt x="702" y="1896"/>
                  </a:cubicBezTo>
                  <a:cubicBezTo>
                    <a:pt x="930" y="2124"/>
                    <a:pt x="1209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493"/>
                    <a:pt x="2105" y="0"/>
                    <a:pt x="1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060;p50">
              <a:extLst>
                <a:ext uri="{FF2B5EF4-FFF2-40B4-BE49-F238E27FC236}">
                  <a16:creationId xmlns:a16="http://schemas.microsoft.com/office/drawing/2014/main" id="{A58C6CF1-B408-36EB-C546-1B4FB2BE6685}"/>
                </a:ext>
              </a:extLst>
            </p:cNvPr>
            <p:cNvSpPr/>
            <p:nvPr/>
          </p:nvSpPr>
          <p:spPr>
            <a:xfrm>
              <a:off x="4667413" y="5261950"/>
              <a:ext cx="475000" cy="389200"/>
            </a:xfrm>
            <a:custGeom>
              <a:avLst/>
              <a:gdLst/>
              <a:ahLst/>
              <a:cxnLst/>
              <a:rect l="l" t="t" r="r" b="b"/>
              <a:pathLst>
                <a:path w="19000" h="15568" extrusionOk="0">
                  <a:moveTo>
                    <a:pt x="16402" y="740"/>
                  </a:moveTo>
                  <a:cubicBezTo>
                    <a:pt x="17407" y="740"/>
                    <a:pt x="18241" y="1574"/>
                    <a:pt x="18241" y="2598"/>
                  </a:cubicBezTo>
                  <a:lnTo>
                    <a:pt x="18241" y="11168"/>
                  </a:lnTo>
                  <a:cubicBezTo>
                    <a:pt x="17739" y="10647"/>
                    <a:pt x="17066" y="10386"/>
                    <a:pt x="16393" y="10386"/>
                  </a:cubicBezTo>
                  <a:cubicBezTo>
                    <a:pt x="15720" y="10386"/>
                    <a:pt x="15046" y="10647"/>
                    <a:pt x="14544" y="11168"/>
                  </a:cubicBezTo>
                  <a:lnTo>
                    <a:pt x="14544" y="2598"/>
                  </a:lnTo>
                  <a:cubicBezTo>
                    <a:pt x="14544" y="1574"/>
                    <a:pt x="15378" y="740"/>
                    <a:pt x="16402" y="740"/>
                  </a:cubicBezTo>
                  <a:close/>
                  <a:moveTo>
                    <a:pt x="13804" y="2977"/>
                  </a:moveTo>
                  <a:lnTo>
                    <a:pt x="13804" y="12970"/>
                  </a:lnTo>
                  <a:cubicBezTo>
                    <a:pt x="13804" y="13671"/>
                    <a:pt x="14089" y="14354"/>
                    <a:pt x="14582" y="14828"/>
                  </a:cubicBezTo>
                  <a:lnTo>
                    <a:pt x="1119" y="14828"/>
                  </a:lnTo>
                  <a:cubicBezTo>
                    <a:pt x="911" y="14828"/>
                    <a:pt x="759" y="14657"/>
                    <a:pt x="759" y="14468"/>
                  </a:cubicBezTo>
                  <a:lnTo>
                    <a:pt x="759" y="3337"/>
                  </a:lnTo>
                  <a:cubicBezTo>
                    <a:pt x="759" y="3129"/>
                    <a:pt x="911" y="2977"/>
                    <a:pt x="1119" y="2977"/>
                  </a:cubicBezTo>
                  <a:close/>
                  <a:moveTo>
                    <a:pt x="16374" y="11120"/>
                  </a:moveTo>
                  <a:cubicBezTo>
                    <a:pt x="17329" y="11120"/>
                    <a:pt x="18241" y="11859"/>
                    <a:pt x="18241" y="12989"/>
                  </a:cubicBezTo>
                  <a:cubicBezTo>
                    <a:pt x="18241" y="13994"/>
                    <a:pt x="17407" y="14828"/>
                    <a:pt x="16402" y="14828"/>
                  </a:cubicBezTo>
                  <a:cubicBezTo>
                    <a:pt x="14734" y="14828"/>
                    <a:pt x="13918" y="12837"/>
                    <a:pt x="15075" y="11661"/>
                  </a:cubicBezTo>
                  <a:cubicBezTo>
                    <a:pt x="15454" y="11288"/>
                    <a:pt x="15919" y="11120"/>
                    <a:pt x="16374" y="11120"/>
                  </a:cubicBezTo>
                  <a:close/>
                  <a:moveTo>
                    <a:pt x="16402" y="0"/>
                  </a:moveTo>
                  <a:cubicBezTo>
                    <a:pt x="15113" y="19"/>
                    <a:pt x="14013" y="948"/>
                    <a:pt x="13823" y="2238"/>
                  </a:cubicBezTo>
                  <a:lnTo>
                    <a:pt x="1119" y="2238"/>
                  </a:lnTo>
                  <a:cubicBezTo>
                    <a:pt x="512" y="2238"/>
                    <a:pt x="1" y="2731"/>
                    <a:pt x="1" y="3337"/>
                  </a:cubicBezTo>
                  <a:lnTo>
                    <a:pt x="1" y="14468"/>
                  </a:lnTo>
                  <a:cubicBezTo>
                    <a:pt x="1" y="15075"/>
                    <a:pt x="512" y="15568"/>
                    <a:pt x="1119" y="15568"/>
                  </a:cubicBezTo>
                  <a:lnTo>
                    <a:pt x="16383" y="15568"/>
                  </a:lnTo>
                  <a:cubicBezTo>
                    <a:pt x="17824" y="15568"/>
                    <a:pt x="19000" y="14411"/>
                    <a:pt x="19000" y="12989"/>
                  </a:cubicBezTo>
                  <a:lnTo>
                    <a:pt x="19000" y="2598"/>
                  </a:lnTo>
                  <a:cubicBezTo>
                    <a:pt x="19000" y="1157"/>
                    <a:pt x="17824" y="0"/>
                    <a:pt x="16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061;p50">
              <a:extLst>
                <a:ext uri="{FF2B5EF4-FFF2-40B4-BE49-F238E27FC236}">
                  <a16:creationId xmlns:a16="http://schemas.microsoft.com/office/drawing/2014/main" id="{2C577E39-3F32-D003-B0B8-57655529CA00}"/>
                </a:ext>
              </a:extLst>
            </p:cNvPr>
            <p:cNvSpPr/>
            <p:nvPr/>
          </p:nvSpPr>
          <p:spPr>
            <a:xfrm>
              <a:off x="4714513" y="5372850"/>
              <a:ext cx="143950" cy="219400"/>
            </a:xfrm>
            <a:custGeom>
              <a:avLst/>
              <a:gdLst/>
              <a:ahLst/>
              <a:cxnLst/>
              <a:rect l="l" t="t" r="r" b="b"/>
              <a:pathLst>
                <a:path w="5758" h="8776" extrusionOk="0">
                  <a:moveTo>
                    <a:pt x="2037" y="756"/>
                  </a:moveTo>
                  <a:cubicBezTo>
                    <a:pt x="2415" y="756"/>
                    <a:pt x="2781" y="1049"/>
                    <a:pt x="2781" y="1499"/>
                  </a:cubicBezTo>
                  <a:cubicBezTo>
                    <a:pt x="2781" y="1916"/>
                    <a:pt x="2459" y="2239"/>
                    <a:pt x="2042" y="2239"/>
                  </a:cubicBezTo>
                  <a:cubicBezTo>
                    <a:pt x="1378" y="2239"/>
                    <a:pt x="1056" y="1442"/>
                    <a:pt x="1530" y="968"/>
                  </a:cubicBezTo>
                  <a:cubicBezTo>
                    <a:pt x="1676" y="822"/>
                    <a:pt x="1858" y="756"/>
                    <a:pt x="2037" y="756"/>
                  </a:cubicBezTo>
                  <a:close/>
                  <a:moveTo>
                    <a:pt x="2038" y="1"/>
                  </a:moveTo>
                  <a:cubicBezTo>
                    <a:pt x="1681" y="1"/>
                    <a:pt x="1313" y="137"/>
                    <a:pt x="999" y="456"/>
                  </a:cubicBezTo>
                  <a:cubicBezTo>
                    <a:pt x="1" y="1485"/>
                    <a:pt x="875" y="3002"/>
                    <a:pt x="2040" y="3002"/>
                  </a:cubicBezTo>
                  <a:cubicBezTo>
                    <a:pt x="2291" y="3002"/>
                    <a:pt x="2556" y="2931"/>
                    <a:pt x="2819" y="2770"/>
                  </a:cubicBezTo>
                  <a:lnTo>
                    <a:pt x="3179" y="4192"/>
                  </a:lnTo>
                  <a:cubicBezTo>
                    <a:pt x="3201" y="4352"/>
                    <a:pt x="3335" y="4420"/>
                    <a:pt x="3484" y="4420"/>
                  </a:cubicBezTo>
                  <a:cubicBezTo>
                    <a:pt x="3721" y="4420"/>
                    <a:pt x="3993" y="4247"/>
                    <a:pt x="3900" y="4002"/>
                  </a:cubicBezTo>
                  <a:lnTo>
                    <a:pt x="3767" y="3509"/>
                  </a:lnTo>
                  <a:lnTo>
                    <a:pt x="3767" y="3509"/>
                  </a:lnTo>
                  <a:cubicBezTo>
                    <a:pt x="5019" y="4647"/>
                    <a:pt x="5019" y="6050"/>
                    <a:pt x="5019" y="8174"/>
                  </a:cubicBezTo>
                  <a:lnTo>
                    <a:pt x="5019" y="8420"/>
                  </a:lnTo>
                  <a:cubicBezTo>
                    <a:pt x="5019" y="8657"/>
                    <a:pt x="5203" y="8776"/>
                    <a:pt x="5388" y="8776"/>
                  </a:cubicBezTo>
                  <a:cubicBezTo>
                    <a:pt x="5573" y="8776"/>
                    <a:pt x="5758" y="8657"/>
                    <a:pt x="5758" y="8420"/>
                  </a:cubicBezTo>
                  <a:lnTo>
                    <a:pt x="5758" y="8174"/>
                  </a:lnTo>
                  <a:cubicBezTo>
                    <a:pt x="5758" y="5993"/>
                    <a:pt x="5758" y="4324"/>
                    <a:pt x="4298" y="2997"/>
                  </a:cubicBezTo>
                  <a:lnTo>
                    <a:pt x="4298" y="2978"/>
                  </a:lnTo>
                  <a:lnTo>
                    <a:pt x="4639" y="2978"/>
                  </a:lnTo>
                  <a:cubicBezTo>
                    <a:pt x="4657" y="2980"/>
                    <a:pt x="4674" y="2981"/>
                    <a:pt x="4690" y="2981"/>
                  </a:cubicBezTo>
                  <a:cubicBezTo>
                    <a:pt x="5159" y="2981"/>
                    <a:pt x="5153" y="2237"/>
                    <a:pt x="4674" y="2237"/>
                  </a:cubicBezTo>
                  <a:cubicBezTo>
                    <a:pt x="4663" y="2237"/>
                    <a:pt x="4651" y="2238"/>
                    <a:pt x="4639" y="2239"/>
                  </a:cubicBezTo>
                  <a:lnTo>
                    <a:pt x="3350" y="2239"/>
                  </a:lnTo>
                  <a:cubicBezTo>
                    <a:pt x="3996" y="1115"/>
                    <a:pt x="3060" y="1"/>
                    <a:pt x="2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062;p50">
              <a:extLst>
                <a:ext uri="{FF2B5EF4-FFF2-40B4-BE49-F238E27FC236}">
                  <a16:creationId xmlns:a16="http://schemas.microsoft.com/office/drawing/2014/main" id="{D165C217-B93A-8580-26A2-A9C2FF427AE5}"/>
                </a:ext>
              </a:extLst>
            </p:cNvPr>
            <p:cNvSpPr/>
            <p:nvPr/>
          </p:nvSpPr>
          <p:spPr>
            <a:xfrm>
              <a:off x="4891663" y="5373175"/>
              <a:ext cx="81950" cy="74525"/>
            </a:xfrm>
            <a:custGeom>
              <a:avLst/>
              <a:gdLst/>
              <a:ahLst/>
              <a:cxnLst/>
              <a:rect l="l" t="t" r="r" b="b"/>
              <a:pathLst>
                <a:path w="3278" h="2981" extrusionOk="0">
                  <a:moveTo>
                    <a:pt x="529" y="1"/>
                  </a:moveTo>
                  <a:cubicBezTo>
                    <a:pt x="241" y="1"/>
                    <a:pt x="4" y="372"/>
                    <a:pt x="265" y="633"/>
                  </a:cubicBezTo>
                  <a:lnTo>
                    <a:pt x="1118" y="1486"/>
                  </a:lnTo>
                  <a:lnTo>
                    <a:pt x="265" y="2339"/>
                  </a:lnTo>
                  <a:cubicBezTo>
                    <a:pt x="1" y="2603"/>
                    <a:pt x="247" y="2980"/>
                    <a:pt x="539" y="2980"/>
                  </a:cubicBezTo>
                  <a:cubicBezTo>
                    <a:pt x="624" y="2980"/>
                    <a:pt x="714" y="2948"/>
                    <a:pt x="796" y="2870"/>
                  </a:cubicBezTo>
                  <a:lnTo>
                    <a:pt x="1649" y="2017"/>
                  </a:lnTo>
                  <a:lnTo>
                    <a:pt x="2483" y="2870"/>
                  </a:lnTo>
                  <a:cubicBezTo>
                    <a:pt x="2565" y="2948"/>
                    <a:pt x="2655" y="2980"/>
                    <a:pt x="2740" y="2980"/>
                  </a:cubicBezTo>
                  <a:cubicBezTo>
                    <a:pt x="3032" y="2980"/>
                    <a:pt x="3278" y="2603"/>
                    <a:pt x="3014" y="2339"/>
                  </a:cubicBezTo>
                  <a:lnTo>
                    <a:pt x="2161" y="1486"/>
                  </a:lnTo>
                  <a:lnTo>
                    <a:pt x="3014" y="633"/>
                  </a:lnTo>
                  <a:cubicBezTo>
                    <a:pt x="3166" y="500"/>
                    <a:pt x="3166" y="254"/>
                    <a:pt x="3014" y="121"/>
                  </a:cubicBezTo>
                  <a:cubicBezTo>
                    <a:pt x="2938" y="45"/>
                    <a:pt x="2844" y="7"/>
                    <a:pt x="2749" y="7"/>
                  </a:cubicBezTo>
                  <a:cubicBezTo>
                    <a:pt x="2654" y="7"/>
                    <a:pt x="2559" y="45"/>
                    <a:pt x="2483" y="121"/>
                  </a:cubicBezTo>
                  <a:lnTo>
                    <a:pt x="1649" y="955"/>
                  </a:lnTo>
                  <a:lnTo>
                    <a:pt x="796" y="121"/>
                  </a:lnTo>
                  <a:cubicBezTo>
                    <a:pt x="711" y="36"/>
                    <a:pt x="617" y="1"/>
                    <a:pt x="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063;p50">
              <a:extLst>
                <a:ext uri="{FF2B5EF4-FFF2-40B4-BE49-F238E27FC236}">
                  <a16:creationId xmlns:a16="http://schemas.microsoft.com/office/drawing/2014/main" id="{8DC4396B-16EC-223D-60AF-6F64234A7A93}"/>
                </a:ext>
              </a:extLst>
            </p:cNvPr>
            <p:cNvSpPr/>
            <p:nvPr/>
          </p:nvSpPr>
          <p:spPr>
            <a:xfrm>
              <a:off x="4891663" y="5521325"/>
              <a:ext cx="81875" cy="74525"/>
            </a:xfrm>
            <a:custGeom>
              <a:avLst/>
              <a:gdLst/>
              <a:ahLst/>
              <a:cxnLst/>
              <a:rect l="l" t="t" r="r" b="b"/>
              <a:pathLst>
                <a:path w="3275" h="2981" extrusionOk="0">
                  <a:moveTo>
                    <a:pt x="539" y="1"/>
                  </a:moveTo>
                  <a:cubicBezTo>
                    <a:pt x="247" y="1"/>
                    <a:pt x="1" y="378"/>
                    <a:pt x="265" y="642"/>
                  </a:cubicBezTo>
                  <a:lnTo>
                    <a:pt x="1118" y="1495"/>
                  </a:lnTo>
                  <a:lnTo>
                    <a:pt x="265" y="2348"/>
                  </a:lnTo>
                  <a:cubicBezTo>
                    <a:pt x="4" y="2609"/>
                    <a:pt x="241" y="2981"/>
                    <a:pt x="529" y="2981"/>
                  </a:cubicBezTo>
                  <a:cubicBezTo>
                    <a:pt x="617" y="2981"/>
                    <a:pt x="711" y="2945"/>
                    <a:pt x="796" y="2860"/>
                  </a:cubicBezTo>
                  <a:lnTo>
                    <a:pt x="1649" y="2026"/>
                  </a:lnTo>
                  <a:lnTo>
                    <a:pt x="2483" y="2860"/>
                  </a:lnTo>
                  <a:cubicBezTo>
                    <a:pt x="2568" y="2945"/>
                    <a:pt x="2662" y="2981"/>
                    <a:pt x="2750" y="2981"/>
                  </a:cubicBezTo>
                  <a:cubicBezTo>
                    <a:pt x="3038" y="2981"/>
                    <a:pt x="3275" y="2609"/>
                    <a:pt x="3014" y="2348"/>
                  </a:cubicBezTo>
                  <a:lnTo>
                    <a:pt x="2161" y="1495"/>
                  </a:lnTo>
                  <a:lnTo>
                    <a:pt x="3014" y="642"/>
                  </a:lnTo>
                  <a:cubicBezTo>
                    <a:pt x="3166" y="490"/>
                    <a:pt x="3166" y="263"/>
                    <a:pt x="3014" y="111"/>
                  </a:cubicBezTo>
                  <a:cubicBezTo>
                    <a:pt x="2938" y="44"/>
                    <a:pt x="2844" y="11"/>
                    <a:pt x="2749" y="11"/>
                  </a:cubicBezTo>
                  <a:cubicBezTo>
                    <a:pt x="2654" y="11"/>
                    <a:pt x="2559" y="44"/>
                    <a:pt x="2483" y="111"/>
                  </a:cubicBezTo>
                  <a:lnTo>
                    <a:pt x="1649" y="964"/>
                  </a:lnTo>
                  <a:lnTo>
                    <a:pt x="796" y="111"/>
                  </a:lnTo>
                  <a:cubicBezTo>
                    <a:pt x="714" y="33"/>
                    <a:pt x="624" y="1"/>
                    <a:pt x="5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064;p50">
              <a:extLst>
                <a:ext uri="{FF2B5EF4-FFF2-40B4-BE49-F238E27FC236}">
                  <a16:creationId xmlns:a16="http://schemas.microsoft.com/office/drawing/2014/main" id="{4BAF218F-C4DD-9662-A364-FECB396E2A3B}"/>
                </a:ext>
              </a:extLst>
            </p:cNvPr>
            <p:cNvSpPr/>
            <p:nvPr/>
          </p:nvSpPr>
          <p:spPr>
            <a:xfrm>
              <a:off x="4724813" y="5521325"/>
              <a:ext cx="82250" cy="74525"/>
            </a:xfrm>
            <a:custGeom>
              <a:avLst/>
              <a:gdLst/>
              <a:ahLst/>
              <a:cxnLst/>
              <a:rect l="l" t="t" r="r" b="b"/>
              <a:pathLst>
                <a:path w="3290" h="2981" extrusionOk="0">
                  <a:moveTo>
                    <a:pt x="546" y="1"/>
                  </a:moveTo>
                  <a:cubicBezTo>
                    <a:pt x="258" y="1"/>
                    <a:pt x="0" y="378"/>
                    <a:pt x="264" y="642"/>
                  </a:cubicBezTo>
                  <a:lnTo>
                    <a:pt x="1118" y="1495"/>
                  </a:lnTo>
                  <a:lnTo>
                    <a:pt x="264" y="2348"/>
                  </a:lnTo>
                  <a:cubicBezTo>
                    <a:pt x="4" y="2609"/>
                    <a:pt x="252" y="2981"/>
                    <a:pt x="536" y="2981"/>
                  </a:cubicBezTo>
                  <a:cubicBezTo>
                    <a:pt x="624" y="2981"/>
                    <a:pt x="715" y="2945"/>
                    <a:pt x="795" y="2860"/>
                  </a:cubicBezTo>
                  <a:lnTo>
                    <a:pt x="1649" y="2026"/>
                  </a:lnTo>
                  <a:lnTo>
                    <a:pt x="2502" y="2860"/>
                  </a:lnTo>
                  <a:cubicBezTo>
                    <a:pt x="2582" y="2945"/>
                    <a:pt x="2673" y="2981"/>
                    <a:pt x="2761" y="2981"/>
                  </a:cubicBezTo>
                  <a:cubicBezTo>
                    <a:pt x="3044" y="2981"/>
                    <a:pt x="3289" y="2609"/>
                    <a:pt x="3014" y="2348"/>
                  </a:cubicBezTo>
                  <a:lnTo>
                    <a:pt x="2179" y="1495"/>
                  </a:lnTo>
                  <a:lnTo>
                    <a:pt x="3014" y="642"/>
                  </a:lnTo>
                  <a:cubicBezTo>
                    <a:pt x="3165" y="490"/>
                    <a:pt x="3165" y="263"/>
                    <a:pt x="3014" y="111"/>
                  </a:cubicBezTo>
                  <a:cubicBezTo>
                    <a:pt x="2947" y="44"/>
                    <a:pt x="2853" y="11"/>
                    <a:pt x="2758" y="11"/>
                  </a:cubicBezTo>
                  <a:cubicBezTo>
                    <a:pt x="2663" y="11"/>
                    <a:pt x="2568" y="44"/>
                    <a:pt x="2502" y="111"/>
                  </a:cubicBezTo>
                  <a:lnTo>
                    <a:pt x="1649" y="964"/>
                  </a:lnTo>
                  <a:lnTo>
                    <a:pt x="795" y="111"/>
                  </a:lnTo>
                  <a:cubicBezTo>
                    <a:pt x="718" y="33"/>
                    <a:pt x="630" y="1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065;p50">
              <a:extLst>
                <a:ext uri="{FF2B5EF4-FFF2-40B4-BE49-F238E27FC236}">
                  <a16:creationId xmlns:a16="http://schemas.microsoft.com/office/drawing/2014/main" id="{FA084BCE-6E32-24CA-2C94-8B3210A23ACE}"/>
                </a:ext>
              </a:extLst>
            </p:cNvPr>
            <p:cNvSpPr/>
            <p:nvPr/>
          </p:nvSpPr>
          <p:spPr>
            <a:xfrm>
              <a:off x="5086463" y="5336375"/>
              <a:ext cx="18500" cy="110475"/>
            </a:xfrm>
            <a:custGeom>
              <a:avLst/>
              <a:gdLst/>
              <a:ahLst/>
              <a:cxnLst/>
              <a:rect l="l" t="t" r="r" b="b"/>
              <a:pathLst>
                <a:path w="740" h="4419" extrusionOk="0">
                  <a:moveTo>
                    <a:pt x="380" y="0"/>
                  </a:moveTo>
                  <a:cubicBezTo>
                    <a:pt x="171" y="0"/>
                    <a:pt x="0" y="152"/>
                    <a:pt x="0" y="360"/>
                  </a:cubicBezTo>
                  <a:lnTo>
                    <a:pt x="0" y="4077"/>
                  </a:lnTo>
                  <a:cubicBezTo>
                    <a:pt x="19" y="4304"/>
                    <a:pt x="195" y="4418"/>
                    <a:pt x="370" y="4418"/>
                  </a:cubicBezTo>
                  <a:cubicBezTo>
                    <a:pt x="546" y="4418"/>
                    <a:pt x="721" y="4304"/>
                    <a:pt x="740" y="4077"/>
                  </a:cubicBezTo>
                  <a:lnTo>
                    <a:pt x="740" y="360"/>
                  </a:lnTo>
                  <a:cubicBezTo>
                    <a:pt x="740" y="152"/>
                    <a:pt x="56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6"/>
                </a:solidFill>
              </a:rPr>
              <a:t>[</a:t>
            </a:r>
            <a:r>
              <a:rPr lang="pt-BR">
                <a:solidFill>
                  <a:srgbClr val="FCC642"/>
                </a:solidFill>
              </a:rPr>
              <a:t>Inicio do Projeto</a:t>
            </a:r>
            <a:r>
              <a:rPr lang="pt-BR">
                <a:solidFill>
                  <a:schemeClr val="accent6"/>
                </a:solidFill>
              </a:rPr>
              <a:t>]</a:t>
            </a:r>
            <a:r>
              <a:rPr lang="pt-BR">
                <a:solidFill>
                  <a:schemeClr val="accent1"/>
                </a:solidFill>
              </a:rPr>
              <a:t> </a:t>
            </a:r>
            <a:endParaRPr lang="pt-BR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Brainstorm &gt;</a:t>
            </a:r>
            <a:endParaRPr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titulos2.html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titulos2.css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13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Introducao; </a:t>
            </a:r>
            <a:r>
              <a:rPr lang="en" sz="3000">
                <a:solidFill>
                  <a:schemeClr val="accent6"/>
                </a:solidFill>
              </a:rPr>
              <a:t>{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	‘Contextualização’</a:t>
            </a:r>
            <a:endParaRPr>
              <a:solidFill>
                <a:schemeClr val="accent2"/>
              </a:solidFill>
            </a:endParaRPr>
          </a:p>
          <a:p>
            <a:pPr marL="449116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6"/>
                </a:solidFill>
              </a:rPr>
              <a:t>A empresa Bete S.A deseja contratar novos funcionários para seu quadro funcional e para isso montou um processo seletivo que inclui prática em grupo. Nessa fase prática, cada equipe deverá entregar um projeto, bem como um produto final que se refere a um software. O tema de seleção deste ano da empresa foi o Jogo da Velha.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1590925" y="1643506"/>
            <a:ext cx="667800" cy="2292644"/>
            <a:chOff x="1590925" y="1643506"/>
            <a:chExt cx="667800" cy="2292644"/>
          </a:xfrm>
        </p:grpSpPr>
        <p:cxnSp>
          <p:nvCxnSpPr>
            <p:cNvPr id="567" name="Google Shape;567;p32"/>
            <p:cNvCxnSpPr>
              <a:cxnSpLocks/>
              <a:stCxn id="13" idx="2"/>
            </p:cNvCxnSpPr>
            <p:nvPr/>
          </p:nvCxnSpPr>
          <p:spPr>
            <a:xfrm>
              <a:off x="1794833" y="1643506"/>
              <a:ext cx="0" cy="1857244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1590925" y="3535950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introducao3.html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introducao3.css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3" name="Google Shape;568;p32">
            <a:extLst>
              <a:ext uri="{FF2B5EF4-FFF2-40B4-BE49-F238E27FC236}">
                <a16:creationId xmlns:a16="http://schemas.microsoft.com/office/drawing/2014/main" id="{E29F28C5-D584-20FB-FBA0-D930CCDB4644}"/>
              </a:ext>
            </a:extLst>
          </p:cNvPr>
          <p:cNvSpPr txBox="1"/>
          <p:nvPr/>
        </p:nvSpPr>
        <p:spPr>
          <a:xfrm>
            <a:off x="1460933" y="1243306"/>
            <a:ext cx="6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/p</a:t>
            </a: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6" name="Google Shape;576;p33"/>
          <p:cNvCxnSpPr>
            <a:cxnSpLocks/>
            <a:stCxn id="577" idx="1"/>
            <a:endCxn id="578" idx="1"/>
          </p:cNvCxnSpPr>
          <p:nvPr/>
        </p:nvCxnSpPr>
        <p:spPr>
          <a:xfrm>
            <a:off x="2758825" y="2014499"/>
            <a:ext cx="1164876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 </a:t>
            </a:r>
            <a:r>
              <a:rPr lang="en">
                <a:solidFill>
                  <a:schemeClr val="accent2"/>
                </a:solidFill>
              </a:rPr>
              <a:t>‘Linguísticas ‘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47000"/>
            <a:chOff x="1084825" y="1153725"/>
            <a:chExt cx="506100" cy="34470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655351" y="1304024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Linguagem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5" name="Google Shape;585;p33"/>
          <p:cNvSpPr txBox="1"/>
          <p:nvPr/>
        </p:nvSpPr>
        <p:spPr>
          <a:xfrm>
            <a:off x="2053450" y="1845299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Java</a:t>
            </a:r>
            <a:endParaRPr sz="16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7" name="Google Shape;577;p33"/>
          <p:cNvSpPr/>
          <p:nvPr/>
        </p:nvSpPr>
        <p:spPr>
          <a:xfrm>
            <a:off x="2758825" y="1947149"/>
            <a:ext cx="1164875" cy="13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3"/>
          <p:cNvSpPr txBox="1"/>
          <p:nvPr/>
        </p:nvSpPr>
        <p:spPr>
          <a:xfrm>
            <a:off x="2053451" y="2168191"/>
            <a:ext cx="2735100" cy="81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A geolocalização do jogo “Pokemon GO” foi feita em </a:t>
            </a:r>
            <a:r>
              <a:rPr lang="en" sz="14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Java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usando LibGDX. 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8" name="Google Shape;578;p33"/>
          <p:cNvSpPr txBox="1"/>
          <p:nvPr/>
        </p:nvSpPr>
        <p:spPr>
          <a:xfrm>
            <a:off x="3923701" y="1845299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100%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87" name="Google Shape;587;p33"/>
          <p:cNvCxnSpPr>
            <a:cxnSpLocks/>
            <a:endCxn id="589" idx="1"/>
          </p:cNvCxnSpPr>
          <p:nvPr/>
        </p:nvCxnSpPr>
        <p:spPr>
          <a:xfrm>
            <a:off x="5799962" y="1998991"/>
            <a:ext cx="1164875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0" name="Google Shape;590;p33"/>
          <p:cNvSpPr txBox="1"/>
          <p:nvPr/>
        </p:nvSpPr>
        <p:spPr>
          <a:xfrm>
            <a:off x="4960537" y="1829791"/>
            <a:ext cx="999677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Swing</a:t>
            </a:r>
            <a:endParaRPr sz="16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1" name="Google Shape;591;p33"/>
          <p:cNvSpPr txBox="1"/>
          <p:nvPr/>
        </p:nvSpPr>
        <p:spPr>
          <a:xfrm>
            <a:off x="4959605" y="2168191"/>
            <a:ext cx="2845587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Swing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é geralmente a primeira ponte para o desenvolvedor criar aplicações em desktop. 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9" name="Google Shape;589;p33"/>
          <p:cNvSpPr txBox="1"/>
          <p:nvPr/>
        </p:nvSpPr>
        <p:spPr>
          <a:xfrm>
            <a:off x="6964837" y="1829791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0%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linguas.html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linguas.css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2050" name="Picture 2" descr="Java - ícones de logotipo grátis">
            <a:extLst>
              <a:ext uri="{FF2B5EF4-FFF2-40B4-BE49-F238E27FC236}">
                <a16:creationId xmlns:a16="http://schemas.microsoft.com/office/drawing/2014/main" id="{76B2A300-2899-7353-834F-5F9B476CB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343" y="2107183"/>
            <a:ext cx="551872" cy="55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Requisitos; </a:t>
            </a:r>
            <a:r>
              <a:rPr lang="en" sz="3000">
                <a:solidFill>
                  <a:schemeClr val="accent6"/>
                </a:solidFill>
              </a:rPr>
              <a:t>{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794833" y="1838388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	‘Funcionais’</a:t>
            </a:r>
            <a:endParaRPr>
              <a:solidFill>
                <a:schemeClr val="accent2"/>
              </a:solidFill>
            </a:endParaRPr>
          </a:p>
          <a:p>
            <a:pPr marL="449116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accent6"/>
                </a:solidFill>
              </a:rPr>
              <a:t>*</a:t>
            </a:r>
            <a:r>
              <a:rPr lang="pt-BR">
                <a:solidFill>
                  <a:schemeClr val="accent6"/>
                </a:solidFill>
              </a:rPr>
              <a:t> Disponibilidade em desktop. </a:t>
            </a:r>
          </a:p>
          <a:p>
            <a:pPr marL="449116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accent6"/>
                </a:solidFill>
              </a:rPr>
              <a:t>*</a:t>
            </a:r>
            <a:r>
              <a:rPr lang="pt-BR">
                <a:solidFill>
                  <a:schemeClr val="accent6"/>
                </a:solidFill>
              </a:rPr>
              <a:t> Cálculos matemáticos envolvendo matriz. </a:t>
            </a:r>
          </a:p>
          <a:p>
            <a:pPr marL="449116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accent6"/>
                </a:solidFill>
              </a:rPr>
              <a:t>*</a:t>
            </a:r>
            <a:r>
              <a:rPr lang="pt-BR">
                <a:solidFill>
                  <a:schemeClr val="accent6"/>
                </a:solidFill>
              </a:rPr>
              <a:t> Jogo da velha funcional </a:t>
            </a:r>
          </a:p>
          <a:p>
            <a:pPr marL="449116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accent6"/>
                </a:solidFill>
              </a:rPr>
              <a:t>*</a:t>
            </a:r>
            <a:r>
              <a:rPr lang="pt-BR">
                <a:solidFill>
                  <a:schemeClr val="accent6"/>
                </a:solidFill>
              </a:rPr>
              <a:t> Jogador1 vs Jogador2 </a:t>
            </a:r>
          </a:p>
          <a:p>
            <a:pPr marL="449116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lang="pt-BR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1590925" y="1643506"/>
            <a:ext cx="667800" cy="2292644"/>
            <a:chOff x="1590925" y="1643506"/>
            <a:chExt cx="667800" cy="2292644"/>
          </a:xfrm>
        </p:grpSpPr>
        <p:cxnSp>
          <p:nvCxnSpPr>
            <p:cNvPr id="567" name="Google Shape;567;p32"/>
            <p:cNvCxnSpPr>
              <a:cxnSpLocks/>
              <a:stCxn id="13" idx="2"/>
            </p:cNvCxnSpPr>
            <p:nvPr/>
          </p:nvCxnSpPr>
          <p:spPr>
            <a:xfrm>
              <a:off x="1794833" y="1643506"/>
              <a:ext cx="0" cy="1857244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1590925" y="3535950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requisitos.html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requisitos.css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3" name="Google Shape;568;p32">
            <a:extLst>
              <a:ext uri="{FF2B5EF4-FFF2-40B4-BE49-F238E27FC236}">
                <a16:creationId xmlns:a16="http://schemas.microsoft.com/office/drawing/2014/main" id="{E29F28C5-D584-20FB-FBA0-D930CCDB4644}"/>
              </a:ext>
            </a:extLst>
          </p:cNvPr>
          <p:cNvSpPr txBox="1"/>
          <p:nvPr/>
        </p:nvSpPr>
        <p:spPr>
          <a:xfrm>
            <a:off x="1460933" y="1243306"/>
            <a:ext cx="6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/p</a:t>
            </a: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050338789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ramming Language Workshop for Beginners by Slidesgo" id="{1C08A388-10A8-4799-AD12-955D10DDD02A}" vid="{2195EB76-C0A9-4039-BB91-8F433680864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 Language</Template>
  <TotalTime>94</TotalTime>
  <Words>524</Words>
  <Application>Microsoft Office PowerPoint</Application>
  <PresentationFormat>Apresentação na tela (16:9)</PresentationFormat>
  <Paragraphs>106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-apple-system</vt:lpstr>
      <vt:lpstr>Fira Code</vt:lpstr>
      <vt:lpstr>Arial</vt:lpstr>
      <vt:lpstr>Programming Language Workshop for Beginners by Slidesgo</vt:lpstr>
      <vt:lpstr>Dev’tacerto ‘Projeto DevElha’ {</vt:lpstr>
      <vt:lpstr>01</vt:lpstr>
      <vt:lpstr>01 {</vt:lpstr>
      <vt:lpstr> Quem somos‘nós’;</vt:lpstr>
      <vt:lpstr>iJanta &lt; /1 &gt; { </vt:lpstr>
      <vt:lpstr>02 {</vt:lpstr>
      <vt:lpstr>Introducao; {</vt:lpstr>
      <vt:lpstr>Ferramentas ‘Linguísticas ‘{</vt:lpstr>
      <vt:lpstr>Requisitos; {</vt:lpstr>
      <vt:lpstr>Requisitos; {</vt:lpstr>
      <vt:lpstr>Metodologia‘EAP’ {</vt:lpstr>
      <vt:lpstr>03 {</vt:lpstr>
      <vt:lpstr>Agradecimentos; {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Dev’tacerto ‘Projeto DevElha’ {</dc:title>
  <dc:creator>Pedro Andrade</dc:creator>
  <cp:lastModifiedBy>Pedro Andrade</cp:lastModifiedBy>
  <cp:revision>6</cp:revision>
  <dcterms:created xsi:type="dcterms:W3CDTF">2022-06-20T17:00:04Z</dcterms:created>
  <dcterms:modified xsi:type="dcterms:W3CDTF">2022-06-20T18:35:50Z</dcterms:modified>
</cp:coreProperties>
</file>