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6"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294198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7DE6118-2437-4B30-8E3C-4D2BE6020583}" type="datetimeFigureOut">
              <a:rPr lang="en-US" smtClean="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47439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7DE6118-2437-4B30-8E3C-4D2BE6020583}" type="datetimeFigureOut">
              <a:rPr lang="en-US" smtClean="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E57DC2-970A-4B3E-BB1C-7A09969E49DF}"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5526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87DE6118-2437-4B30-8E3C-4D2BE6020583}" type="datetimeFigureOut">
              <a:rPr lang="en-US" smtClean="0"/>
              <a:pPr/>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2207041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87DE6118-2437-4B30-8E3C-4D2BE6020583}" type="datetimeFigureOut">
              <a:rPr lang="en-US" smtClean="0"/>
              <a:pPr/>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58206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87DE6118-2437-4B30-8E3C-4D2BE6020583}" type="datetimeFigureOut">
              <a:rPr lang="en-US" smtClean="0"/>
              <a:pPr/>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298756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694695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328073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741542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7DE6118-2437-4B30-8E3C-4D2BE6020583}" type="datetimeFigureOut">
              <a:rPr lang="en-US" smtClean="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384285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388852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379718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354338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5/31/2019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3877575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7DE6118-2437-4B30-8E3C-4D2BE6020583}" type="datetimeFigureOut">
              <a:rPr lang="en-US" smtClean="0"/>
              <a:pPr/>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419457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7DE6118-2437-4B30-8E3C-4D2BE6020583}" type="datetimeFigureOut">
              <a:rPr lang="en-US" smtClean="0"/>
              <a:pPr/>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273891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DE6118-2437-4B30-8E3C-4D2BE6020583}" type="datetimeFigureOut">
              <a:rPr lang="en-US" smtClean="0"/>
              <a:pPr/>
              <a:t>5/31/2019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885285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E8CF0F-8468-4D2A-B8C3-395FC6362901}"/>
              </a:ext>
            </a:extLst>
          </p:cNvPr>
          <p:cNvSpPr>
            <a:spLocks noGrp="1"/>
          </p:cNvSpPr>
          <p:nvPr>
            <p:ph type="ctrTitle"/>
          </p:nvPr>
        </p:nvSpPr>
        <p:spPr/>
        <p:txBody>
          <a:bodyPr/>
          <a:lstStyle/>
          <a:p>
            <a:r>
              <a:rPr lang="es-CO" dirty="0"/>
              <a:t>COSTO DE OPORTUNIDAD</a:t>
            </a:r>
          </a:p>
        </p:txBody>
      </p:sp>
      <p:sp>
        <p:nvSpPr>
          <p:cNvPr id="3" name="Subtítulo 2">
            <a:extLst>
              <a:ext uri="{FF2B5EF4-FFF2-40B4-BE49-F238E27FC236}">
                <a16:creationId xmlns:a16="http://schemas.microsoft.com/office/drawing/2014/main" id="{60F36292-7651-46A8-B36A-37F3E223D76D}"/>
              </a:ext>
            </a:extLst>
          </p:cNvPr>
          <p:cNvSpPr>
            <a:spLocks noGrp="1"/>
          </p:cNvSpPr>
          <p:nvPr>
            <p:ph type="subTitle" idx="1"/>
          </p:nvPr>
        </p:nvSpPr>
        <p:spPr/>
        <p:txBody>
          <a:bodyPr/>
          <a:lstStyle/>
          <a:p>
            <a:r>
              <a:rPr lang="es-CO" dirty="0"/>
              <a:t>Brayan Steven García Castro</a:t>
            </a:r>
          </a:p>
        </p:txBody>
      </p:sp>
    </p:spTree>
    <p:extLst>
      <p:ext uri="{BB962C8B-B14F-4D97-AF65-F5344CB8AC3E}">
        <p14:creationId xmlns:p14="http://schemas.microsoft.com/office/powerpoint/2010/main" val="206016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457130-4D81-48E3-9B4B-3C72F0B13D35}"/>
              </a:ext>
            </a:extLst>
          </p:cNvPr>
          <p:cNvSpPr>
            <a:spLocks noGrp="1"/>
          </p:cNvSpPr>
          <p:nvPr>
            <p:ph type="title"/>
          </p:nvPr>
        </p:nvSpPr>
        <p:spPr/>
        <p:txBody>
          <a:bodyPr/>
          <a:lstStyle/>
          <a:p>
            <a:r>
              <a:rPr lang="es-CO" dirty="0"/>
              <a:t>¿Qué es el valor de oportunidad?</a:t>
            </a:r>
          </a:p>
        </p:txBody>
      </p:sp>
      <p:sp>
        <p:nvSpPr>
          <p:cNvPr id="3" name="Marcador de contenido 2">
            <a:extLst>
              <a:ext uri="{FF2B5EF4-FFF2-40B4-BE49-F238E27FC236}">
                <a16:creationId xmlns:a16="http://schemas.microsoft.com/office/drawing/2014/main" id="{D6B5D140-0007-456A-9F76-47394AFB6801}"/>
              </a:ext>
            </a:extLst>
          </p:cNvPr>
          <p:cNvSpPr>
            <a:spLocks noGrp="1"/>
          </p:cNvSpPr>
          <p:nvPr>
            <p:ph sz="half" idx="1"/>
          </p:nvPr>
        </p:nvSpPr>
        <p:spPr>
          <a:xfrm>
            <a:off x="1514989" y="1540189"/>
            <a:ext cx="4313864" cy="3777622"/>
          </a:xfrm>
        </p:spPr>
        <p:txBody>
          <a:bodyPr>
            <a:normAutofit/>
          </a:bodyPr>
          <a:lstStyle/>
          <a:p>
            <a:pPr marL="0" indent="0">
              <a:buNone/>
            </a:pPr>
            <a:r>
              <a:rPr lang="es-CO" dirty="0"/>
              <a:t>Es el valor de las alternativas a las que se renuncia para llevar a cabo una acción o decisión económica. Cuando los individuos son racionales toman multitud de decisiones en las que intervienen los costes de oportunidad de forma más o menos consciente.</a:t>
            </a:r>
          </a:p>
          <a:p>
            <a:pPr marL="0" indent="0">
              <a:buNone/>
            </a:pPr>
            <a:endParaRPr lang="es-CO" dirty="0"/>
          </a:p>
          <a:p>
            <a:pPr marL="0" indent="0">
              <a:buNone/>
            </a:pPr>
            <a:endParaRPr lang="es-CO" dirty="0"/>
          </a:p>
        </p:txBody>
      </p:sp>
      <p:sp>
        <p:nvSpPr>
          <p:cNvPr id="8" name="Marcador de contenido 2">
            <a:extLst>
              <a:ext uri="{FF2B5EF4-FFF2-40B4-BE49-F238E27FC236}">
                <a16:creationId xmlns:a16="http://schemas.microsoft.com/office/drawing/2014/main" id="{1E728820-A825-42AE-82BF-147DDA68EDBE}"/>
              </a:ext>
            </a:extLst>
          </p:cNvPr>
          <p:cNvSpPr txBox="1">
            <a:spLocks/>
          </p:cNvSpPr>
          <p:nvPr/>
        </p:nvSpPr>
        <p:spPr>
          <a:xfrm>
            <a:off x="3890682" y="4373876"/>
            <a:ext cx="5855748" cy="18888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CO" dirty="0"/>
          </a:p>
          <a:p>
            <a:pPr marL="0" indent="0">
              <a:buFont typeface="Wingdings 3" charset="2"/>
              <a:buNone/>
            </a:pPr>
            <a:r>
              <a:rPr lang="es-CO" dirty="0"/>
              <a:t>El coste de oportunidad, que también se denomina coste económico, recoge tanto los costes explícitos en los que incurre un agente económico como los costes implícitos de sus decisiones económicas.</a:t>
            </a:r>
          </a:p>
          <a:p>
            <a:pPr marL="0" indent="0">
              <a:buFont typeface="Wingdings 3" charset="2"/>
              <a:buNone/>
            </a:pPr>
            <a:endParaRPr lang="es-CO" dirty="0"/>
          </a:p>
        </p:txBody>
      </p:sp>
      <p:pic>
        <p:nvPicPr>
          <p:cNvPr id="11" name="Marcador de contenido 10">
            <a:extLst>
              <a:ext uri="{FF2B5EF4-FFF2-40B4-BE49-F238E27FC236}">
                <a16:creationId xmlns:a16="http://schemas.microsoft.com/office/drawing/2014/main" id="{2FBE95BB-75A6-4458-A1B9-B48277EAA29C}"/>
              </a:ext>
            </a:extLst>
          </p:cNvPr>
          <p:cNvPicPr>
            <a:picLocks noGrp="1" noChangeAspect="1"/>
          </p:cNvPicPr>
          <p:nvPr>
            <p:ph sz="half" idx="2"/>
          </p:nvPr>
        </p:nvPicPr>
        <p:blipFill>
          <a:blip r:embed="rId2"/>
          <a:stretch>
            <a:fillRect/>
          </a:stretch>
        </p:blipFill>
        <p:spPr>
          <a:xfrm>
            <a:off x="6965910" y="1540189"/>
            <a:ext cx="3858455" cy="2893841"/>
          </a:xfrm>
        </p:spPr>
      </p:pic>
    </p:spTree>
    <p:extLst>
      <p:ext uri="{BB962C8B-B14F-4D97-AF65-F5344CB8AC3E}">
        <p14:creationId xmlns:p14="http://schemas.microsoft.com/office/powerpoint/2010/main" val="3123758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17B2BC-070C-45FB-B50B-00F3DA988A51}"/>
              </a:ext>
            </a:extLst>
          </p:cNvPr>
          <p:cNvSpPr>
            <a:spLocks noGrp="1"/>
          </p:cNvSpPr>
          <p:nvPr>
            <p:ph type="title"/>
          </p:nvPr>
        </p:nvSpPr>
        <p:spPr/>
        <p:txBody>
          <a:bodyPr/>
          <a:lstStyle/>
          <a:p>
            <a:r>
              <a:rPr lang="es-CO" dirty="0"/>
              <a:t>Modelo ideal</a:t>
            </a:r>
          </a:p>
        </p:txBody>
      </p:sp>
      <p:sp>
        <p:nvSpPr>
          <p:cNvPr id="3" name="Marcador de contenido 2">
            <a:extLst>
              <a:ext uri="{FF2B5EF4-FFF2-40B4-BE49-F238E27FC236}">
                <a16:creationId xmlns:a16="http://schemas.microsoft.com/office/drawing/2014/main" id="{2B51A9F1-128D-4F00-85DB-7293F5EC1D56}"/>
              </a:ext>
            </a:extLst>
          </p:cNvPr>
          <p:cNvSpPr>
            <a:spLocks noGrp="1"/>
          </p:cNvSpPr>
          <p:nvPr>
            <p:ph sz="half" idx="1"/>
          </p:nvPr>
        </p:nvSpPr>
        <p:spPr>
          <a:xfrm>
            <a:off x="6519982" y="2029766"/>
            <a:ext cx="4984629" cy="3777622"/>
          </a:xfrm>
        </p:spPr>
        <p:txBody>
          <a:bodyPr/>
          <a:lstStyle/>
          <a:p>
            <a:r>
              <a:rPr lang="es-CO" dirty="0"/>
              <a:t>Si el mercado funciona de forma eficiente, los costes de oportunidad deben estar debidamente recogidos en los precios de las cosas y tenidos en cuenta a la hora de asignar los recursos a un fin concreto, renunciando a dedicarlos a otra cosa.</a:t>
            </a:r>
          </a:p>
        </p:txBody>
      </p:sp>
      <p:pic>
        <p:nvPicPr>
          <p:cNvPr id="10" name="Marcador de contenido 9">
            <a:extLst>
              <a:ext uri="{FF2B5EF4-FFF2-40B4-BE49-F238E27FC236}">
                <a16:creationId xmlns:a16="http://schemas.microsoft.com/office/drawing/2014/main" id="{AC661780-17D9-4E20-8078-CEB39455A4EF}"/>
              </a:ext>
            </a:extLst>
          </p:cNvPr>
          <p:cNvPicPr>
            <a:picLocks noGrp="1" noChangeAspect="1"/>
          </p:cNvPicPr>
          <p:nvPr>
            <p:ph sz="half" idx="2"/>
          </p:nvPr>
        </p:nvPicPr>
        <p:blipFill>
          <a:blip r:embed="rId2"/>
          <a:stretch>
            <a:fillRect/>
          </a:stretch>
        </p:blipFill>
        <p:spPr>
          <a:xfrm>
            <a:off x="1782762" y="1953566"/>
            <a:ext cx="4313238" cy="2999435"/>
          </a:xfrm>
        </p:spPr>
      </p:pic>
    </p:spTree>
    <p:extLst>
      <p:ext uri="{BB962C8B-B14F-4D97-AF65-F5344CB8AC3E}">
        <p14:creationId xmlns:p14="http://schemas.microsoft.com/office/powerpoint/2010/main" val="314903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971461-572D-48A0-AAF8-246C9ABB8BF5}"/>
              </a:ext>
            </a:extLst>
          </p:cNvPr>
          <p:cNvSpPr>
            <a:spLocks noGrp="1"/>
          </p:cNvSpPr>
          <p:nvPr>
            <p:ph type="title"/>
          </p:nvPr>
        </p:nvSpPr>
        <p:spPr/>
        <p:txBody>
          <a:bodyPr/>
          <a:lstStyle/>
          <a:p>
            <a:r>
              <a:rPr lang="es-CO" dirty="0"/>
              <a:t>Aplicaciones del costo de oportunidad </a:t>
            </a:r>
          </a:p>
        </p:txBody>
      </p:sp>
      <p:sp>
        <p:nvSpPr>
          <p:cNvPr id="3" name="Marcador de contenido 2">
            <a:extLst>
              <a:ext uri="{FF2B5EF4-FFF2-40B4-BE49-F238E27FC236}">
                <a16:creationId xmlns:a16="http://schemas.microsoft.com/office/drawing/2014/main" id="{846CDF6A-A6D9-413D-9C9E-D889A109FAD9}"/>
              </a:ext>
            </a:extLst>
          </p:cNvPr>
          <p:cNvSpPr>
            <a:spLocks noGrp="1"/>
          </p:cNvSpPr>
          <p:nvPr>
            <p:ph sz="half" idx="1"/>
          </p:nvPr>
        </p:nvSpPr>
        <p:spPr/>
        <p:txBody>
          <a:bodyPr/>
          <a:lstStyle/>
          <a:p>
            <a:r>
              <a:rPr lang="es-CO" dirty="0"/>
              <a:t>teoría del consumidor</a:t>
            </a:r>
          </a:p>
          <a:p>
            <a:pPr marL="0" indent="0">
              <a:buNone/>
            </a:pPr>
            <a:r>
              <a:rPr lang="es-CO" dirty="0"/>
              <a:t>El coste de oportunidad es la “menos pendiente” de la recta de balance y expresa la tasa a la cual el mercado cambia un bien por otro, en equilibrio este coste de oportunidad debe coincidir con la “menos pendiente” de la curva de indiferencia Ejemplo de aplicaciones del coste de oportunidad</a:t>
            </a:r>
          </a:p>
        </p:txBody>
      </p:sp>
      <p:pic>
        <p:nvPicPr>
          <p:cNvPr id="6" name="Picture 2" descr="El coste de oportunidad tiene&#10;multitud de aplicaciones.&#10; En la teoría del consumidor, el coste&#10;de oportunidad es la “meno...">
            <a:extLst>
              <a:ext uri="{FF2B5EF4-FFF2-40B4-BE49-F238E27FC236}">
                <a16:creationId xmlns:a16="http://schemas.microsoft.com/office/drawing/2014/main" id="{0DC65EFD-8B95-45E1-9FD1-E8E311F76528}"/>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50000" t="33434" r="1654"/>
          <a:stretch/>
        </p:blipFill>
        <p:spPr bwMode="auto">
          <a:xfrm>
            <a:off x="7191375" y="2344513"/>
            <a:ext cx="4313238" cy="3340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12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15697A-F520-4A48-94A0-A2FB464FA6E4}"/>
              </a:ext>
            </a:extLst>
          </p:cNvPr>
          <p:cNvSpPr>
            <a:spLocks noGrp="1"/>
          </p:cNvSpPr>
          <p:nvPr>
            <p:ph type="title"/>
          </p:nvPr>
        </p:nvSpPr>
        <p:spPr/>
        <p:txBody>
          <a:bodyPr/>
          <a:lstStyle/>
          <a:p>
            <a:r>
              <a:rPr lang="es-CO" dirty="0"/>
              <a:t>Coste de oportunidad de dos factores </a:t>
            </a:r>
          </a:p>
        </p:txBody>
      </p:sp>
      <p:sp>
        <p:nvSpPr>
          <p:cNvPr id="3" name="Marcador de contenido 2">
            <a:extLst>
              <a:ext uri="{FF2B5EF4-FFF2-40B4-BE49-F238E27FC236}">
                <a16:creationId xmlns:a16="http://schemas.microsoft.com/office/drawing/2014/main" id="{37798A93-13BB-414D-9D41-551A7F6031AA}"/>
              </a:ext>
            </a:extLst>
          </p:cNvPr>
          <p:cNvSpPr>
            <a:spLocks noGrp="1"/>
          </p:cNvSpPr>
          <p:nvPr>
            <p:ph sz="half" idx="1"/>
          </p:nvPr>
        </p:nvSpPr>
        <p:spPr/>
        <p:txBody>
          <a:bodyPr/>
          <a:lstStyle/>
          <a:p>
            <a:r>
              <a:rPr lang="es-CO" dirty="0"/>
              <a:t>teoría de la producción</a:t>
            </a:r>
          </a:p>
          <a:p>
            <a:pPr marL="0" indent="0">
              <a:buNone/>
            </a:pPr>
            <a:r>
              <a:rPr lang="es-CO" dirty="0"/>
              <a:t>Cuando un productor decide ofertar un bien X empleando unas ciertas cantidades de capital y trabajo, el coste de oportunidad viene reflejado en la “menos pendiente” de la recta isocoste. Igualmente a lo que sucede en el equilibrio del consumidor, debe producirse la igualdad.</a:t>
            </a:r>
          </a:p>
        </p:txBody>
      </p:sp>
      <p:pic>
        <p:nvPicPr>
          <p:cNvPr id="6" name="Picture 2" descr=" En la teoría de la producción, cuando&#10;un productor decide ofertar un bien X&#10;empleando unas ciertas cantidades&#10;de capital...">
            <a:extLst>
              <a:ext uri="{FF2B5EF4-FFF2-40B4-BE49-F238E27FC236}">
                <a16:creationId xmlns:a16="http://schemas.microsoft.com/office/drawing/2014/main" id="{C86B0EFC-90B6-4499-80EF-58303F59380C}"/>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47019" t="34093" r="7472"/>
          <a:stretch/>
        </p:blipFill>
        <p:spPr bwMode="auto">
          <a:xfrm>
            <a:off x="7191375" y="2257956"/>
            <a:ext cx="4313238" cy="3513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912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66A5-1B37-4637-AE01-2EF04B01AE36}"/>
              </a:ext>
            </a:extLst>
          </p:cNvPr>
          <p:cNvSpPr>
            <a:spLocks noGrp="1"/>
          </p:cNvSpPr>
          <p:nvPr>
            <p:ph type="title"/>
          </p:nvPr>
        </p:nvSpPr>
        <p:spPr/>
        <p:txBody>
          <a:bodyPr/>
          <a:lstStyle/>
          <a:p>
            <a:r>
              <a:rPr lang="es-CO" dirty="0"/>
              <a:t>Coste de oportunidad para dos bienes</a:t>
            </a:r>
          </a:p>
        </p:txBody>
      </p:sp>
      <p:sp>
        <p:nvSpPr>
          <p:cNvPr id="4" name="Marcador de contenido 3">
            <a:extLst>
              <a:ext uri="{FF2B5EF4-FFF2-40B4-BE49-F238E27FC236}">
                <a16:creationId xmlns:a16="http://schemas.microsoft.com/office/drawing/2014/main" id="{8EA166F2-D67E-480D-A64B-CFD63FBB697A}"/>
              </a:ext>
            </a:extLst>
          </p:cNvPr>
          <p:cNvSpPr>
            <a:spLocks noGrp="1"/>
          </p:cNvSpPr>
          <p:nvPr>
            <p:ph sz="half" idx="2"/>
          </p:nvPr>
        </p:nvSpPr>
        <p:spPr/>
        <p:txBody>
          <a:bodyPr/>
          <a:lstStyle/>
          <a:p>
            <a:r>
              <a:rPr lang="es-CO" dirty="0"/>
              <a:t>cuando se considera de forma conjunta la producción de dos bienes todo esfuerzo aplicado en la producción de uno de los vienes  reducirá la producción </a:t>
            </a:r>
            <a:r>
              <a:rPr lang="es-CO"/>
              <a:t>del otro  </a:t>
            </a:r>
            <a:r>
              <a:rPr lang="es-CO" dirty="0"/>
              <a:t>y viceversa.</a:t>
            </a:r>
          </a:p>
        </p:txBody>
      </p:sp>
      <p:pic>
        <p:nvPicPr>
          <p:cNvPr id="8" name="Picture 5" descr=" Y cuando se considera de forma conjunta&#10;la producción de dos bienes, por ejemplo,&#10;el conocido ejemplo de “cañones por&#10;ma...">
            <a:extLst>
              <a:ext uri="{FF2B5EF4-FFF2-40B4-BE49-F238E27FC236}">
                <a16:creationId xmlns:a16="http://schemas.microsoft.com/office/drawing/2014/main" id="{E0CB1D1B-054A-497D-81C5-FEEBE7256644}"/>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47555" t="33095" r="3542" b="790"/>
          <a:stretch/>
        </p:blipFill>
        <p:spPr bwMode="auto">
          <a:xfrm>
            <a:off x="2589213" y="2382663"/>
            <a:ext cx="4313237" cy="3280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33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978FE4-B1A4-4BA7-844F-920B8B6711F0}"/>
              </a:ext>
            </a:extLst>
          </p:cNvPr>
          <p:cNvSpPr>
            <a:spLocks noGrp="1"/>
          </p:cNvSpPr>
          <p:nvPr>
            <p:ph type="title"/>
          </p:nvPr>
        </p:nvSpPr>
        <p:spPr/>
        <p:txBody>
          <a:bodyPr>
            <a:normAutofit fontScale="90000"/>
          </a:bodyPr>
          <a:lstStyle/>
          <a:p>
            <a:r>
              <a:rPr lang="es-CO" dirty="0"/>
              <a:t>Pasos para calcular el coste de oportunidad</a:t>
            </a:r>
            <a:br>
              <a:rPr lang="es-CO" dirty="0"/>
            </a:br>
            <a:endParaRPr lang="es-CO" dirty="0"/>
          </a:p>
        </p:txBody>
      </p:sp>
      <p:pic>
        <p:nvPicPr>
          <p:cNvPr id="5" name="Marcador de contenido 4">
            <a:extLst>
              <a:ext uri="{FF2B5EF4-FFF2-40B4-BE49-F238E27FC236}">
                <a16:creationId xmlns:a16="http://schemas.microsoft.com/office/drawing/2014/main" id="{D8429FBE-350D-4B1B-B44F-DB4EEF4E22A7}"/>
              </a:ext>
            </a:extLst>
          </p:cNvPr>
          <p:cNvPicPr>
            <a:picLocks noGrp="1" noChangeAspect="1"/>
          </p:cNvPicPr>
          <p:nvPr>
            <p:ph sz="half" idx="1"/>
          </p:nvPr>
        </p:nvPicPr>
        <p:blipFill rotWithShape="1">
          <a:blip r:embed="rId2"/>
          <a:srcRect l="38903" t="39862" r="38361" b="31721"/>
          <a:stretch/>
        </p:blipFill>
        <p:spPr>
          <a:xfrm>
            <a:off x="7763904" y="2473486"/>
            <a:ext cx="3740707" cy="2628602"/>
          </a:xfrm>
          <a:prstGeom prst="rect">
            <a:avLst/>
          </a:prstGeom>
        </p:spPr>
      </p:pic>
      <p:sp>
        <p:nvSpPr>
          <p:cNvPr id="4" name="Marcador de contenido 3">
            <a:extLst>
              <a:ext uri="{FF2B5EF4-FFF2-40B4-BE49-F238E27FC236}">
                <a16:creationId xmlns:a16="http://schemas.microsoft.com/office/drawing/2014/main" id="{236D35F5-5A9D-4EEA-B321-ACBD949E18C1}"/>
              </a:ext>
            </a:extLst>
          </p:cNvPr>
          <p:cNvSpPr>
            <a:spLocks noGrp="1"/>
          </p:cNvSpPr>
          <p:nvPr>
            <p:ph sz="half" idx="2"/>
          </p:nvPr>
        </p:nvSpPr>
        <p:spPr>
          <a:xfrm>
            <a:off x="1217476" y="1898976"/>
            <a:ext cx="5673654" cy="3777622"/>
          </a:xfrm>
        </p:spPr>
        <p:txBody>
          <a:bodyPr>
            <a:normAutofit fontScale="92500" lnSpcReduction="20000"/>
          </a:bodyPr>
          <a:lstStyle/>
          <a:p>
            <a:r>
              <a:rPr lang="es-CO" b="1" dirty="0"/>
              <a:t>Identificar las opciones que posees</a:t>
            </a:r>
            <a:r>
              <a:rPr lang="es-CO" dirty="0"/>
              <a:t>: imprescindible conocer TODAS las opciones que nos permitan extraer un beneficio</a:t>
            </a:r>
          </a:p>
          <a:p>
            <a:r>
              <a:rPr lang="es-CO" b="1" dirty="0"/>
              <a:t>Calcular los gastos de cada opción</a:t>
            </a:r>
            <a:r>
              <a:rPr lang="es-CO" dirty="0"/>
              <a:t>: tenemos que saber cuánto nos cuesta cada una de las opciones posibles</a:t>
            </a:r>
          </a:p>
          <a:p>
            <a:r>
              <a:rPr lang="es-CO" b="1" dirty="0"/>
              <a:t>Calcular el retorno de cada inversión</a:t>
            </a:r>
            <a:r>
              <a:rPr lang="es-CO" dirty="0"/>
              <a:t>: es fundamental saber qué beneficios nos reportará cada decisión/inversión</a:t>
            </a:r>
          </a:p>
          <a:p>
            <a:r>
              <a:rPr lang="es-CO" b="1" dirty="0"/>
              <a:t>Elige la opción más beneficiosa</a:t>
            </a:r>
            <a:r>
              <a:rPr lang="es-CO" dirty="0"/>
              <a:t>: sin duda, nos quedaremos con la opción más positiva para nosotros.</a:t>
            </a:r>
          </a:p>
          <a:p>
            <a:r>
              <a:rPr lang="es-CO" b="1" dirty="0"/>
              <a:t>Calcula el coste de oportunidad</a:t>
            </a:r>
            <a:r>
              <a:rPr lang="es-CO" dirty="0"/>
              <a:t>: ya podemos calcular el coste de oportunidad</a:t>
            </a:r>
          </a:p>
          <a:p>
            <a:endParaRPr lang="es-CO" dirty="0"/>
          </a:p>
        </p:txBody>
      </p:sp>
    </p:spTree>
    <p:extLst>
      <p:ext uri="{BB962C8B-B14F-4D97-AF65-F5344CB8AC3E}">
        <p14:creationId xmlns:p14="http://schemas.microsoft.com/office/powerpoint/2010/main" val="4289372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F570F-87C9-4C49-9213-0A50B1BF8F35}"/>
              </a:ext>
            </a:extLst>
          </p:cNvPr>
          <p:cNvSpPr>
            <a:spLocks noGrp="1"/>
          </p:cNvSpPr>
          <p:nvPr>
            <p:ph type="title"/>
          </p:nvPr>
        </p:nvSpPr>
        <p:spPr/>
        <p:txBody>
          <a:bodyPr/>
          <a:lstStyle/>
          <a:p>
            <a:r>
              <a:rPr lang="es-CO" dirty="0"/>
              <a:t>Ejemplo </a:t>
            </a:r>
          </a:p>
        </p:txBody>
      </p:sp>
      <p:sp>
        <p:nvSpPr>
          <p:cNvPr id="3" name="Marcador de contenido 2">
            <a:extLst>
              <a:ext uri="{FF2B5EF4-FFF2-40B4-BE49-F238E27FC236}">
                <a16:creationId xmlns:a16="http://schemas.microsoft.com/office/drawing/2014/main" id="{4BCFE76F-BF74-4A54-9C72-CB32C44BB854}"/>
              </a:ext>
            </a:extLst>
          </p:cNvPr>
          <p:cNvSpPr>
            <a:spLocks noGrp="1"/>
          </p:cNvSpPr>
          <p:nvPr>
            <p:ph sz="half" idx="1"/>
          </p:nvPr>
        </p:nvSpPr>
        <p:spPr/>
        <p:txBody>
          <a:bodyPr>
            <a:normAutofit fontScale="92500" lnSpcReduction="10000"/>
          </a:bodyPr>
          <a:lstStyle/>
          <a:p>
            <a:r>
              <a:rPr lang="es-CO" dirty="0"/>
              <a:t>Supongamos un individuo que puede dedicar su tiempo y dinero de una tarde a ir al teatro, cuya entrada le cuesta $10 o a ir al cine, cuya entrada le cuesta $5. Cada vez que va al teatro renuncia o deja de ir 2 veces al cine, pues el teatro es el doble de caro. Ese simple argumento es el que se utiliza para estimar el coste de oportunidad. El coste de oportunidad de consumir el bien X en términos del número de unidades de Y a las que se renuncia</a:t>
            </a:r>
          </a:p>
        </p:txBody>
      </p:sp>
      <p:pic>
        <p:nvPicPr>
          <p:cNvPr id="6" name="Marcador de contenido 5">
            <a:extLst>
              <a:ext uri="{FF2B5EF4-FFF2-40B4-BE49-F238E27FC236}">
                <a16:creationId xmlns:a16="http://schemas.microsoft.com/office/drawing/2014/main" id="{B8B410C6-243B-4D82-8988-69E722E70DDE}"/>
              </a:ext>
            </a:extLst>
          </p:cNvPr>
          <p:cNvPicPr>
            <a:picLocks noGrp="1" noChangeAspect="1"/>
          </p:cNvPicPr>
          <p:nvPr>
            <p:ph sz="half" idx="2"/>
          </p:nvPr>
        </p:nvPicPr>
        <p:blipFill>
          <a:blip r:embed="rId2"/>
          <a:stretch>
            <a:fillRect/>
          </a:stretch>
        </p:blipFill>
        <p:spPr>
          <a:xfrm>
            <a:off x="7476565" y="2151677"/>
            <a:ext cx="3424517" cy="3409297"/>
          </a:xfrm>
        </p:spPr>
      </p:pic>
    </p:spTree>
    <p:extLst>
      <p:ext uri="{BB962C8B-B14F-4D97-AF65-F5344CB8AC3E}">
        <p14:creationId xmlns:p14="http://schemas.microsoft.com/office/powerpoint/2010/main" val="525551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012012-C09B-40F6-82E6-DD9EED1E89DE}"/>
              </a:ext>
            </a:extLst>
          </p:cNvPr>
          <p:cNvSpPr>
            <a:spLocks noGrp="1"/>
          </p:cNvSpPr>
          <p:nvPr>
            <p:ph type="title"/>
          </p:nvPr>
        </p:nvSpPr>
        <p:spPr/>
        <p:txBody>
          <a:bodyPr/>
          <a:lstStyle/>
          <a:p>
            <a:r>
              <a:rPr lang="es-CO" dirty="0"/>
              <a:t>Conclusiones </a:t>
            </a:r>
          </a:p>
        </p:txBody>
      </p:sp>
      <p:sp>
        <p:nvSpPr>
          <p:cNvPr id="3" name="Marcador de contenido 2">
            <a:extLst>
              <a:ext uri="{FF2B5EF4-FFF2-40B4-BE49-F238E27FC236}">
                <a16:creationId xmlns:a16="http://schemas.microsoft.com/office/drawing/2014/main" id="{C8DE55C1-F0CD-4DB2-A8BB-F34BF4AB989B}"/>
              </a:ext>
            </a:extLst>
          </p:cNvPr>
          <p:cNvSpPr>
            <a:spLocks noGrp="1"/>
          </p:cNvSpPr>
          <p:nvPr>
            <p:ph sz="half" idx="1"/>
          </p:nvPr>
        </p:nvSpPr>
        <p:spPr>
          <a:xfrm>
            <a:off x="1782136" y="1905000"/>
            <a:ext cx="4313864" cy="3998844"/>
          </a:xfrm>
        </p:spPr>
        <p:txBody>
          <a:bodyPr>
            <a:normAutofit fontScale="85000" lnSpcReduction="10000"/>
          </a:bodyPr>
          <a:lstStyle/>
          <a:p>
            <a:r>
              <a:rPr lang="es-CO" dirty="0"/>
              <a:t>El costo de oportunidad es una manera de medir lo que nos cuesta algo. En lugar de limitarse a la identificación y añadiendo los costes de un proyecto, también se puede identificar la forma mejor alternativa para pasar la misma cantidad de dinero. Los beneficios percibidos de la mejor alternativa es el costo de oportunidad de la elección original.</a:t>
            </a:r>
          </a:p>
          <a:p>
            <a:r>
              <a:rPr lang="es-CO" dirty="0"/>
              <a:t>En general, el concepto de coste de oportunidad es básico porque la economía en conjunto estudia la escasez de recursos frente a la posibilidad de utilizarlos de diversa manera, por lo que el cálculo del coste de oportunidad de cada decisión económica es fundamental.</a:t>
            </a:r>
          </a:p>
        </p:txBody>
      </p:sp>
      <p:pic>
        <p:nvPicPr>
          <p:cNvPr id="5" name="Marcador de contenido 5">
            <a:extLst>
              <a:ext uri="{FF2B5EF4-FFF2-40B4-BE49-F238E27FC236}">
                <a16:creationId xmlns:a16="http://schemas.microsoft.com/office/drawing/2014/main" id="{D724EAB5-A66F-4420-A905-F9FF4D96E542}"/>
              </a:ext>
            </a:extLst>
          </p:cNvPr>
          <p:cNvPicPr>
            <a:picLocks noGrp="1" noChangeAspect="1"/>
          </p:cNvPicPr>
          <p:nvPr>
            <p:ph sz="half" idx="2"/>
          </p:nvPr>
        </p:nvPicPr>
        <p:blipFill>
          <a:blip r:embed="rId2"/>
          <a:stretch>
            <a:fillRect/>
          </a:stretch>
        </p:blipFill>
        <p:spPr>
          <a:xfrm>
            <a:off x="7150608" y="1817402"/>
            <a:ext cx="3456432" cy="3456432"/>
          </a:xfrm>
        </p:spPr>
      </p:pic>
    </p:spTree>
    <p:extLst>
      <p:ext uri="{BB962C8B-B14F-4D97-AF65-F5344CB8AC3E}">
        <p14:creationId xmlns:p14="http://schemas.microsoft.com/office/powerpoint/2010/main" val="1002611663"/>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55</TotalTime>
  <Words>604</Words>
  <Application>Microsoft Office PowerPoint</Application>
  <PresentationFormat>Panorámica</PresentationFormat>
  <Paragraphs>27</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Espiral</vt:lpstr>
      <vt:lpstr>COSTO DE OPORTUNIDAD</vt:lpstr>
      <vt:lpstr>¿Qué es el valor de oportunidad?</vt:lpstr>
      <vt:lpstr>Modelo ideal</vt:lpstr>
      <vt:lpstr>Aplicaciones del costo de oportunidad </vt:lpstr>
      <vt:lpstr>Coste de oportunidad de dos factores </vt:lpstr>
      <vt:lpstr>Coste de oportunidad para dos bienes</vt:lpstr>
      <vt:lpstr>Pasos para calcular el coste de oportunidad </vt:lpstr>
      <vt:lpstr>Ejemplo </vt:lpstr>
      <vt:lpstr>Conclusiones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COSTO DE OPORTUNIDAD</dc:title>
  <dc:creator>Thunder</dc:creator>
  <cp:lastModifiedBy>Thunder</cp:lastModifiedBy>
  <cp:revision>7</cp:revision>
  <dcterms:created xsi:type="dcterms:W3CDTF">2019-05-29T07:39:29Z</dcterms:created>
  <dcterms:modified xsi:type="dcterms:W3CDTF">2019-05-31T12:02:11Z</dcterms:modified>
</cp:coreProperties>
</file>