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603853F3-1C9E-42DD-9A14-EA6C1A4306C1}" type="datetimeFigureOut">
              <a:rPr lang="es-CO" smtClean="0"/>
              <a:t>16/09/2019</a:t>
            </a:fld>
            <a:endParaRPr lang="es-CO"/>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s-CO"/>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312FB5E5-6F04-4DAA-9521-874B15DEF98B}" type="slidenum">
              <a:rPr lang="es-CO" smtClean="0"/>
              <a:t>‹Nº›</a:t>
            </a:fld>
            <a:endParaRPr lang="es-CO"/>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21698509"/>
      </p:ext>
    </p:extLst>
  </p:cSld>
  <p:clrMapOvr>
    <a:overrideClrMapping bg1="lt1" tx1="dk1" bg2="lt2" tx2="dk2" accent1="accent1" accent2="accent2" accent3="accent3" accent4="accent4" accent5="accent5" accent6="accent6" hlink="hlink" folHlink="folHlink"/>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03853F3-1C9E-42DD-9A14-EA6C1A4306C1}" type="datetimeFigureOut">
              <a:rPr lang="es-CO" smtClean="0"/>
              <a:t>16/09/2019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312FB5E5-6F04-4DAA-9521-874B15DEF98B}" type="slidenum">
              <a:rPr lang="es-CO" smtClean="0"/>
              <a:t>‹Nº›</a:t>
            </a:fld>
            <a:endParaRPr lang="es-CO"/>
          </a:p>
        </p:txBody>
      </p:sp>
    </p:spTree>
    <p:extLst>
      <p:ext uri="{BB962C8B-B14F-4D97-AF65-F5344CB8AC3E}">
        <p14:creationId xmlns:p14="http://schemas.microsoft.com/office/powerpoint/2010/main" val="1339827311"/>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03853F3-1C9E-42DD-9A14-EA6C1A4306C1}" type="datetimeFigureOut">
              <a:rPr lang="es-CO" smtClean="0"/>
              <a:t>16/09/2019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312FB5E5-6F04-4DAA-9521-874B15DEF98B}" type="slidenum">
              <a:rPr lang="es-CO" smtClean="0"/>
              <a:t>‹Nº›</a:t>
            </a:fld>
            <a:endParaRPr lang="es-CO"/>
          </a:p>
        </p:txBody>
      </p:sp>
    </p:spTree>
    <p:extLst>
      <p:ext uri="{BB962C8B-B14F-4D97-AF65-F5344CB8AC3E}">
        <p14:creationId xmlns:p14="http://schemas.microsoft.com/office/powerpoint/2010/main" val="2886359115"/>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03853F3-1C9E-42DD-9A14-EA6C1A4306C1}" type="datetimeFigureOut">
              <a:rPr lang="es-CO" smtClean="0"/>
              <a:t>16/09/2019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312FB5E5-6F04-4DAA-9521-874B15DEF98B}" type="slidenum">
              <a:rPr lang="es-CO" smtClean="0"/>
              <a:t>‹Nº›</a:t>
            </a:fld>
            <a:endParaRPr lang="es-CO"/>
          </a:p>
        </p:txBody>
      </p:sp>
    </p:spTree>
    <p:extLst>
      <p:ext uri="{BB962C8B-B14F-4D97-AF65-F5344CB8AC3E}">
        <p14:creationId xmlns:p14="http://schemas.microsoft.com/office/powerpoint/2010/main" val="833142335"/>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603853F3-1C9E-42DD-9A14-EA6C1A4306C1}" type="datetimeFigureOut">
              <a:rPr lang="es-CO" smtClean="0"/>
              <a:t>16/09/2019</a:t>
            </a:fld>
            <a:endParaRPr lang="es-CO"/>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s-CO"/>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312FB5E5-6F04-4DAA-9521-874B15DEF98B}" type="slidenum">
              <a:rPr lang="es-CO" smtClean="0"/>
              <a:t>‹Nº›</a:t>
            </a:fld>
            <a:endParaRPr lang="es-CO"/>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784387128"/>
      </p:ext>
    </p:extLst>
  </p:cSld>
  <p:clrMapOvr>
    <a:overrideClrMapping bg1="dk1" tx1="lt1" bg2="dk2" tx2="lt2" accent1="accent1" accent2="accent2" accent3="accent3" accent4="accent4" accent5="accent5" accent6="accent6" hlink="hlink" folHlink="folHlink"/>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603853F3-1C9E-42DD-9A14-EA6C1A4306C1}" type="datetimeFigureOut">
              <a:rPr lang="es-CO" smtClean="0"/>
              <a:t>16/09/2019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312FB5E5-6F04-4DAA-9521-874B15DEF98B}" type="slidenum">
              <a:rPr lang="es-CO" smtClean="0"/>
              <a:t>‹Nº›</a:t>
            </a:fld>
            <a:endParaRPr lang="es-CO"/>
          </a:p>
        </p:txBody>
      </p:sp>
    </p:spTree>
    <p:extLst>
      <p:ext uri="{BB962C8B-B14F-4D97-AF65-F5344CB8AC3E}">
        <p14:creationId xmlns:p14="http://schemas.microsoft.com/office/powerpoint/2010/main" val="3424537476"/>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603853F3-1C9E-42DD-9A14-EA6C1A4306C1}" type="datetimeFigureOut">
              <a:rPr lang="es-CO" smtClean="0"/>
              <a:t>16/09/2019</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312FB5E5-6F04-4DAA-9521-874B15DEF98B}" type="slidenum">
              <a:rPr lang="es-CO" smtClean="0"/>
              <a:t>‹Nº›</a:t>
            </a:fld>
            <a:endParaRPr lang="es-CO"/>
          </a:p>
        </p:txBody>
      </p:sp>
    </p:spTree>
    <p:extLst>
      <p:ext uri="{BB962C8B-B14F-4D97-AF65-F5344CB8AC3E}">
        <p14:creationId xmlns:p14="http://schemas.microsoft.com/office/powerpoint/2010/main" val="3567379634"/>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603853F3-1C9E-42DD-9A14-EA6C1A4306C1}" type="datetimeFigureOut">
              <a:rPr lang="es-CO" smtClean="0"/>
              <a:t>16/09/2019</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312FB5E5-6F04-4DAA-9521-874B15DEF98B}" type="slidenum">
              <a:rPr lang="es-CO" smtClean="0"/>
              <a:t>‹Nº›</a:t>
            </a:fld>
            <a:endParaRPr lang="es-CO"/>
          </a:p>
        </p:txBody>
      </p:sp>
    </p:spTree>
    <p:extLst>
      <p:ext uri="{BB962C8B-B14F-4D97-AF65-F5344CB8AC3E}">
        <p14:creationId xmlns:p14="http://schemas.microsoft.com/office/powerpoint/2010/main" val="2391123152"/>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3853F3-1C9E-42DD-9A14-EA6C1A4306C1}" type="datetimeFigureOut">
              <a:rPr lang="es-CO" smtClean="0"/>
              <a:t>16/09/2019</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312FB5E5-6F04-4DAA-9521-874B15DEF98B}" type="slidenum">
              <a:rPr lang="es-CO" smtClean="0"/>
              <a:t>‹Nº›</a:t>
            </a:fld>
            <a:endParaRPr lang="es-CO"/>
          </a:p>
        </p:txBody>
      </p:sp>
    </p:spTree>
    <p:extLst>
      <p:ext uri="{BB962C8B-B14F-4D97-AF65-F5344CB8AC3E}">
        <p14:creationId xmlns:p14="http://schemas.microsoft.com/office/powerpoint/2010/main" val="3525519052"/>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603853F3-1C9E-42DD-9A14-EA6C1A4306C1}" type="datetimeFigureOut">
              <a:rPr lang="es-CO" smtClean="0"/>
              <a:t>16/09/2019</a:t>
            </a:fld>
            <a:endParaRPr lang="es-CO"/>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s-CO"/>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312FB5E5-6F04-4DAA-9521-874B15DEF98B}" type="slidenum">
              <a:rPr lang="es-CO" smtClean="0"/>
              <a:t>‹Nº›</a:t>
            </a:fld>
            <a:endParaRPr lang="es-CO"/>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57495560"/>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603853F3-1C9E-42DD-9A14-EA6C1A4306C1}" type="datetimeFigureOut">
              <a:rPr lang="es-CO" smtClean="0"/>
              <a:t>16/09/2019</a:t>
            </a:fld>
            <a:endParaRPr lang="es-CO"/>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s-CO"/>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312FB5E5-6F04-4DAA-9521-874B15DEF98B}" type="slidenum">
              <a:rPr lang="es-CO" smtClean="0"/>
              <a:t>‹Nº›</a:t>
            </a:fld>
            <a:endParaRPr lang="es-CO"/>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83638965"/>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603853F3-1C9E-42DD-9A14-EA6C1A4306C1}" type="datetimeFigureOut">
              <a:rPr lang="es-CO" smtClean="0"/>
              <a:t>16/09/2019</a:t>
            </a:fld>
            <a:endParaRPr lang="es-CO"/>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s-CO"/>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312FB5E5-6F04-4DAA-9521-874B15DEF98B}" type="slidenum">
              <a:rPr lang="es-CO" smtClean="0"/>
              <a:t>‹Nº›</a:t>
            </a:fld>
            <a:endParaRPr lang="es-CO"/>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1404015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ransition spd="slow">
    <p:push dir="u"/>
  </p:transition>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CO" dirty="0" smtClean="0">
                <a:latin typeface="Aharoni" panose="02010803020104030203" pitchFamily="2" charset="-79"/>
                <a:cs typeface="Aharoni" panose="02010803020104030203" pitchFamily="2" charset="-79"/>
              </a:rPr>
              <a:t>COSTOS DE UNA EMPRESA</a:t>
            </a:r>
            <a:endParaRPr lang="es-CO" dirty="0">
              <a:latin typeface="Aharoni" panose="02010803020104030203" pitchFamily="2" charset="-79"/>
              <a:cs typeface="Aharoni" panose="02010803020104030203" pitchFamily="2" charset="-79"/>
            </a:endParaRPr>
          </a:p>
        </p:txBody>
      </p:sp>
      <p:sp>
        <p:nvSpPr>
          <p:cNvPr id="3" name="Subtítulo 2"/>
          <p:cNvSpPr>
            <a:spLocks noGrp="1"/>
          </p:cNvSpPr>
          <p:nvPr>
            <p:ph type="subTitle" idx="1"/>
          </p:nvPr>
        </p:nvSpPr>
        <p:spPr/>
        <p:txBody>
          <a:bodyPr/>
          <a:lstStyle/>
          <a:p>
            <a:r>
              <a:rPr lang="es-CO" dirty="0" smtClean="0"/>
              <a:t>Alejandro Medina</a:t>
            </a:r>
            <a:br>
              <a:rPr lang="es-CO" dirty="0" smtClean="0"/>
            </a:br>
            <a:r>
              <a:rPr lang="es-CO" dirty="0" smtClean="0"/>
              <a:t>Michael Rodríguez</a:t>
            </a:r>
            <a:endParaRPr lang="es-CO" dirty="0"/>
          </a:p>
        </p:txBody>
      </p:sp>
    </p:spTree>
    <p:extLst>
      <p:ext uri="{BB962C8B-B14F-4D97-AF65-F5344CB8AC3E}">
        <p14:creationId xmlns:p14="http://schemas.microsoft.com/office/powerpoint/2010/main" val="2638083703"/>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b="1" dirty="0" smtClean="0"/>
              <a:t>Costos administrativos</a:t>
            </a:r>
            <a:endParaRPr lang="es-CO" b="1" dirty="0"/>
          </a:p>
        </p:txBody>
      </p:sp>
      <p:sp>
        <p:nvSpPr>
          <p:cNvPr id="3" name="Marcador de contenido 2"/>
          <p:cNvSpPr>
            <a:spLocks noGrp="1"/>
          </p:cNvSpPr>
          <p:nvPr>
            <p:ph idx="1"/>
          </p:nvPr>
        </p:nvSpPr>
        <p:spPr>
          <a:xfrm>
            <a:off x="1371600" y="1526146"/>
            <a:ext cx="9601200" cy="3581400"/>
          </a:xfrm>
        </p:spPr>
        <p:txBody>
          <a:bodyPr/>
          <a:lstStyle/>
          <a:p>
            <a:pPr marL="0" indent="0">
              <a:buNone/>
            </a:pPr>
            <a:r>
              <a:rPr lang="es-CO" dirty="0"/>
              <a:t>S</a:t>
            </a:r>
            <a:r>
              <a:rPr lang="es-CO" dirty="0" smtClean="0"/>
              <a:t>on los recursos necesarios para las operaciones y manejos dentro de una empresa, son los gastos o costos que la empresa aplica para la realización de trámites y movimientos internos.</a:t>
            </a:r>
          </a:p>
          <a:p>
            <a:pPr marL="0" indent="0">
              <a:buNone/>
            </a:pPr>
            <a:r>
              <a:rPr lang="es-CO" dirty="0"/>
              <a:t>Los costos administrativos son generados principalmente por los sueldos de gerentes, secretarios, administradores, contadores y demás personal, que no influye en forma directa en el proceso de producción. Es todo aquel personal que maneja los procedimientos internos de la empresa, como la distribución, la contratación, el comedor, etc.</a:t>
            </a:r>
            <a:endParaRPr lang="es-CO" dirty="0" smtClean="0"/>
          </a:p>
          <a:p>
            <a:pPr marL="0" indent="0">
              <a:buNone/>
            </a:pPr>
            <a:endParaRPr lang="es-CO" dirty="0"/>
          </a:p>
        </p:txBody>
      </p:sp>
      <p:sp>
        <p:nvSpPr>
          <p:cNvPr id="6" name="AutoShape 4" descr="Resultado de imagen para costos administrativo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7" name="Imagen 6"/>
          <p:cNvPicPr>
            <a:picLocks noChangeAspect="1"/>
          </p:cNvPicPr>
          <p:nvPr/>
        </p:nvPicPr>
        <p:blipFill>
          <a:blip r:embed="rId2"/>
          <a:stretch>
            <a:fillRect/>
          </a:stretch>
        </p:blipFill>
        <p:spPr>
          <a:xfrm>
            <a:off x="4636393" y="3873668"/>
            <a:ext cx="5097351" cy="2736078"/>
          </a:xfrm>
          <a:prstGeom prst="rect">
            <a:avLst/>
          </a:prstGeom>
        </p:spPr>
      </p:pic>
    </p:spTree>
    <p:extLst>
      <p:ext uri="{BB962C8B-B14F-4D97-AF65-F5344CB8AC3E}">
        <p14:creationId xmlns:p14="http://schemas.microsoft.com/office/powerpoint/2010/main" val="49611589"/>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b="1" dirty="0" smtClean="0"/>
              <a:t>Costos según su naturaleza</a:t>
            </a:r>
            <a:endParaRPr lang="es-CO" b="1" dirty="0"/>
          </a:p>
        </p:txBody>
      </p:sp>
      <p:sp>
        <p:nvSpPr>
          <p:cNvPr id="3" name="Marcador de contenido 2"/>
          <p:cNvSpPr>
            <a:spLocks noGrp="1"/>
          </p:cNvSpPr>
          <p:nvPr>
            <p:ph idx="1"/>
          </p:nvPr>
        </p:nvSpPr>
        <p:spPr>
          <a:xfrm>
            <a:off x="1371600" y="1693571"/>
            <a:ext cx="9601200" cy="3581400"/>
          </a:xfrm>
        </p:spPr>
        <p:txBody>
          <a:bodyPr>
            <a:noAutofit/>
          </a:bodyPr>
          <a:lstStyle/>
          <a:p>
            <a:r>
              <a:rPr lang="es-CO" sz="2400" dirty="0" smtClean="0"/>
              <a:t>Costos de amortización: costos relacionados con la depreciación de los bienes, así como los costos de reparación y mantenimiento a raíz del uso del material. Ejemplo: costos por uso de maquinaria o vehículos en el desarrollo de nuestra actividad económica.</a:t>
            </a:r>
          </a:p>
          <a:p>
            <a:r>
              <a:rPr lang="es-CO" sz="2400" dirty="0" smtClean="0"/>
              <a:t>Costos financieros: costos derivados del empleo de recursos de capital ajenos que una empresa necesita para su desarrollo. Por ejemplo, los intereses de un préstamo.</a:t>
            </a:r>
          </a:p>
          <a:p>
            <a:r>
              <a:rPr lang="es-CO" sz="2400" dirty="0" smtClean="0"/>
              <a:t>Costos de tributos: costos relacionados con el pago de impuestos a favor de la Hacienda Pública, tales como el Impuesto sobre actividades económicas (IAE) o el Impuesto de sociedades (IS).</a:t>
            </a:r>
            <a:endParaRPr lang="es-CO" sz="2400" dirty="0"/>
          </a:p>
        </p:txBody>
      </p:sp>
    </p:spTree>
    <p:extLst>
      <p:ext uri="{BB962C8B-B14F-4D97-AF65-F5344CB8AC3E}">
        <p14:creationId xmlns:p14="http://schemas.microsoft.com/office/powerpoint/2010/main" val="2346987047"/>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b="1" dirty="0" smtClean="0"/>
              <a:t>Que es un costo?	</a:t>
            </a:r>
            <a:endParaRPr lang="es-CO" b="1" dirty="0"/>
          </a:p>
        </p:txBody>
      </p:sp>
      <p:sp>
        <p:nvSpPr>
          <p:cNvPr id="3" name="Marcador de contenido 2"/>
          <p:cNvSpPr>
            <a:spLocks noGrp="1"/>
          </p:cNvSpPr>
          <p:nvPr>
            <p:ph idx="1"/>
          </p:nvPr>
        </p:nvSpPr>
        <p:spPr>
          <a:xfrm>
            <a:off x="1371600" y="1542848"/>
            <a:ext cx="9601200" cy="3581400"/>
          </a:xfrm>
        </p:spPr>
        <p:txBody>
          <a:bodyPr>
            <a:normAutofit/>
          </a:bodyPr>
          <a:lstStyle/>
          <a:p>
            <a:pPr marL="0" indent="0">
              <a:buNone/>
            </a:pPr>
            <a:r>
              <a:rPr lang="es-CO" sz="2400" dirty="0" smtClean="0"/>
              <a:t>Se refiere al valor monetario de una actividad destinada a la producción de un bien o a un servicio. Toda actividad de producción de un bien trae consumo y desgaste de una serie de factores productivos, por lo tanto el costo esta ligado directamente al trabajo que trajo producir tal bien.</a:t>
            </a:r>
            <a:endParaRPr lang="es-CO" sz="2400" dirty="0"/>
          </a:p>
        </p:txBody>
      </p:sp>
      <p:pic>
        <p:nvPicPr>
          <p:cNvPr id="2050" name="Picture 2" descr="Resultado de imagen para cost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6961" y="3333548"/>
            <a:ext cx="5705475" cy="3209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3098979"/>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b="1" dirty="0" smtClean="0"/>
              <a:t>Que es un gasto?</a:t>
            </a:r>
            <a:endParaRPr lang="es-CO" b="1" dirty="0"/>
          </a:p>
        </p:txBody>
      </p:sp>
      <p:sp>
        <p:nvSpPr>
          <p:cNvPr id="3" name="Marcador de contenido 2"/>
          <p:cNvSpPr>
            <a:spLocks noGrp="1"/>
          </p:cNvSpPr>
          <p:nvPr>
            <p:ph idx="1"/>
          </p:nvPr>
        </p:nvSpPr>
        <p:spPr>
          <a:xfrm>
            <a:off x="1371599" y="1428750"/>
            <a:ext cx="9601200" cy="3581400"/>
          </a:xfrm>
        </p:spPr>
        <p:txBody>
          <a:bodyPr/>
          <a:lstStyle/>
          <a:p>
            <a:pPr marL="0" indent="0">
              <a:buNone/>
            </a:pPr>
            <a:r>
              <a:rPr lang="es-CO" sz="2400" dirty="0" smtClean="0"/>
              <a:t>Es un egreso o </a:t>
            </a:r>
            <a:r>
              <a:rPr lang="es-CO" sz="2400" b="1" dirty="0" smtClean="0"/>
              <a:t>salida </a:t>
            </a:r>
            <a:r>
              <a:rPr lang="es-CO" sz="2400" dirty="0" smtClean="0"/>
              <a:t>de dinero que una persona o empresa paga para acreditar su derecho sobre un articulo o a recibir un servicio. Si embargo, existen diferencias entre el dinero que destina una persona (porque no lo recupera) y el que destina una empresa, la empresa lo recupera generando ingresos, por lo tanto no lo gasta, sino que lo utiliza como parte de su inversión. </a:t>
            </a:r>
            <a:r>
              <a:rPr lang="es-CO" dirty="0" smtClean="0"/>
              <a:t>		</a:t>
            </a:r>
            <a:endParaRPr lang="es-CO" b="1" dirty="0"/>
          </a:p>
        </p:txBody>
      </p:sp>
      <p:pic>
        <p:nvPicPr>
          <p:cNvPr id="3074" name="Picture 2" descr="Resultado de imagen para gast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6276" y="3425459"/>
            <a:ext cx="5520006" cy="31693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2919325"/>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643944"/>
            <a:ext cx="10515600" cy="5533019"/>
          </a:xfrm>
        </p:spPr>
        <p:txBody>
          <a:bodyPr>
            <a:normAutofit/>
          </a:bodyPr>
          <a:lstStyle/>
          <a:p>
            <a:pPr marL="0" indent="0">
              <a:buNone/>
            </a:pPr>
            <a:r>
              <a:rPr lang="es-CO" sz="2400" dirty="0"/>
              <a:t>También podemos definir el gasto como la inversión necesaria para administrar la empresa o negocio, ya que sin eso sería imposible que funcione cualquier ente económico; el gasto se recupera en la misma medida que el cálculo del precio de la venta del bien o servicio se tenga en cuenta.</a:t>
            </a:r>
          </a:p>
        </p:txBody>
      </p:sp>
      <p:sp>
        <p:nvSpPr>
          <p:cNvPr id="4" name="AutoShape 2" descr="Resultado de imagen para gasto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5" name="Imagen 4"/>
          <p:cNvPicPr>
            <a:picLocks noChangeAspect="1"/>
          </p:cNvPicPr>
          <p:nvPr/>
        </p:nvPicPr>
        <p:blipFill>
          <a:blip r:embed="rId2"/>
          <a:stretch>
            <a:fillRect/>
          </a:stretch>
        </p:blipFill>
        <p:spPr>
          <a:xfrm>
            <a:off x="2095500" y="2355693"/>
            <a:ext cx="8001000" cy="4181475"/>
          </a:xfrm>
          <a:prstGeom prst="rect">
            <a:avLst/>
          </a:prstGeom>
        </p:spPr>
      </p:pic>
    </p:spTree>
    <p:extLst>
      <p:ext uri="{BB962C8B-B14F-4D97-AF65-F5344CB8AC3E}">
        <p14:creationId xmlns:p14="http://schemas.microsoft.com/office/powerpoint/2010/main" val="1482203210"/>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b="1" dirty="0" smtClean="0"/>
              <a:t>Costos directos</a:t>
            </a:r>
            <a:endParaRPr lang="es-CO" b="1" dirty="0"/>
          </a:p>
        </p:txBody>
      </p:sp>
      <p:sp>
        <p:nvSpPr>
          <p:cNvPr id="3" name="Marcador de contenido 2"/>
          <p:cNvSpPr>
            <a:spLocks noGrp="1"/>
          </p:cNvSpPr>
          <p:nvPr>
            <p:ph idx="1"/>
          </p:nvPr>
        </p:nvSpPr>
        <p:spPr>
          <a:xfrm>
            <a:off x="1371600" y="1428750"/>
            <a:ext cx="9601200" cy="3581400"/>
          </a:xfrm>
        </p:spPr>
        <p:txBody>
          <a:bodyPr>
            <a:normAutofit/>
          </a:bodyPr>
          <a:lstStyle/>
          <a:p>
            <a:r>
              <a:rPr lang="es-CO" dirty="0" smtClean="0"/>
              <a:t>Son </a:t>
            </a:r>
            <a:r>
              <a:rPr lang="es-CO" dirty="0"/>
              <a:t>los que guardan una relación estrecha con el producto o servicio. De hecho, se establecen desde las primeras fases de producción y suelen reflejarse en los presupuestos o estimaciones de costos.</a:t>
            </a:r>
          </a:p>
          <a:p>
            <a:r>
              <a:rPr lang="es-CO" dirty="0"/>
              <a:t>Un ejemplo de </a:t>
            </a:r>
            <a:r>
              <a:rPr lang="es-CO" dirty="0" smtClean="0"/>
              <a:t>costos </a:t>
            </a:r>
            <a:r>
              <a:rPr lang="es-CO" dirty="0"/>
              <a:t>directos son las materias primas, es decir, los materiales que han servido de base para la elaboración de los productos o el desarrollo de los proyectos. En la gran mayoría de los casos se extraen de la naturaleza; en otros casos los producen empresas del sector primario.</a:t>
            </a:r>
          </a:p>
          <a:p>
            <a:r>
              <a:rPr lang="es-CO" dirty="0"/>
              <a:t>También los que se relacionan con la mano de obra directa son considerados costos directos. Por ejemplo, el pago que reciben las personas que trabajan en el proyecto, que generalmente se expresa en horas.</a:t>
            </a:r>
          </a:p>
        </p:txBody>
      </p:sp>
      <p:pic>
        <p:nvPicPr>
          <p:cNvPr id="4" name="Imagen 3"/>
          <p:cNvPicPr>
            <a:picLocks noChangeAspect="1"/>
          </p:cNvPicPr>
          <p:nvPr/>
        </p:nvPicPr>
        <p:blipFill>
          <a:blip r:embed="rId2"/>
          <a:stretch>
            <a:fillRect/>
          </a:stretch>
        </p:blipFill>
        <p:spPr>
          <a:xfrm>
            <a:off x="7448550" y="4476750"/>
            <a:ext cx="3524250" cy="2381250"/>
          </a:xfrm>
          <a:prstGeom prst="rect">
            <a:avLst/>
          </a:prstGeom>
        </p:spPr>
      </p:pic>
    </p:spTree>
    <p:extLst>
      <p:ext uri="{BB962C8B-B14F-4D97-AF65-F5344CB8AC3E}">
        <p14:creationId xmlns:p14="http://schemas.microsoft.com/office/powerpoint/2010/main" val="2170736393"/>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b="1" dirty="0" smtClean="0"/>
              <a:t>Costos indirectos:</a:t>
            </a:r>
            <a:endParaRPr lang="es-CO" dirty="0"/>
          </a:p>
        </p:txBody>
      </p:sp>
      <p:sp>
        <p:nvSpPr>
          <p:cNvPr id="3" name="Marcador de contenido 2"/>
          <p:cNvSpPr>
            <a:spLocks noGrp="1"/>
          </p:cNvSpPr>
          <p:nvPr>
            <p:ph idx="1"/>
          </p:nvPr>
        </p:nvSpPr>
        <p:spPr>
          <a:xfrm>
            <a:off x="1371600" y="1428750"/>
            <a:ext cx="9601200" cy="3581400"/>
          </a:xfrm>
        </p:spPr>
        <p:txBody>
          <a:bodyPr/>
          <a:lstStyle/>
          <a:p>
            <a:r>
              <a:rPr lang="es-CO" dirty="0" smtClean="0"/>
              <a:t>Por </a:t>
            </a:r>
            <a:r>
              <a:rPr lang="es-CO" dirty="0"/>
              <a:t>el contrario, estos </a:t>
            </a:r>
            <a:r>
              <a:rPr lang="es-CO" dirty="0" smtClean="0"/>
              <a:t>costos </a:t>
            </a:r>
            <a:r>
              <a:rPr lang="es-CO" dirty="0"/>
              <a:t>son los que se relacionan de manera tangencial con los proyectos o las tareas previstas. Por ejemplo, el consumo de electricidad de una fábrica para su operación cotidiana: aunque no tiene una influencia directa en el producto como tal, es un recurso indispensable para la cadena productiva.</a:t>
            </a:r>
          </a:p>
          <a:p>
            <a:r>
              <a:rPr lang="es-CO" dirty="0"/>
              <a:t>En esta categoría también debemos incluir los </a:t>
            </a:r>
            <a:r>
              <a:rPr lang="es-CO" dirty="0" smtClean="0"/>
              <a:t>costos </a:t>
            </a:r>
            <a:r>
              <a:rPr lang="es-CO" dirty="0"/>
              <a:t>indirectos generales del tipo administrativo o financiero.</a:t>
            </a:r>
          </a:p>
          <a:p>
            <a:pPr marL="0" indent="0">
              <a:buNone/>
            </a:pPr>
            <a:endParaRPr lang="es-CO" dirty="0"/>
          </a:p>
        </p:txBody>
      </p:sp>
      <p:pic>
        <p:nvPicPr>
          <p:cNvPr id="5122" name="Picture 2" descr="Resultado de imagen para costos indirect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3637" y="3054752"/>
            <a:ext cx="3810000" cy="3705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8197735"/>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b="1" dirty="0" smtClean="0"/>
              <a:t>Costos fijos</a:t>
            </a:r>
            <a:endParaRPr lang="es-CO" b="1" dirty="0"/>
          </a:p>
        </p:txBody>
      </p:sp>
      <p:sp>
        <p:nvSpPr>
          <p:cNvPr id="3" name="Marcador de contenido 2"/>
          <p:cNvSpPr>
            <a:spLocks noGrp="1"/>
          </p:cNvSpPr>
          <p:nvPr>
            <p:ph idx="1"/>
          </p:nvPr>
        </p:nvSpPr>
        <p:spPr>
          <a:xfrm>
            <a:off x="1371600" y="1428750"/>
            <a:ext cx="9601200" cy="3581400"/>
          </a:xfrm>
        </p:spPr>
        <p:txBody>
          <a:bodyPr/>
          <a:lstStyle/>
          <a:p>
            <a:pPr marL="0" indent="0">
              <a:buNone/>
            </a:pPr>
            <a:r>
              <a:rPr lang="es-CO" dirty="0" smtClean="0"/>
              <a:t>Son aquellos que no varían con los cambios en el volumen de las ventas o en el nivel de producción. Los costos fijos se produces realícese o no la producción o la venta, o se realice o la actividad de un negocio.</a:t>
            </a:r>
          </a:p>
          <a:p>
            <a:pPr marL="0" indent="0">
              <a:buNone/>
            </a:pPr>
            <a:r>
              <a:rPr lang="es-CO" dirty="0" smtClean="0"/>
              <a:t>Ejemplos de estos costos son los alquileres, salarios administrativos, entre otros.</a:t>
            </a:r>
          </a:p>
          <a:p>
            <a:pPr marL="0" indent="0">
              <a:buNone/>
            </a:pPr>
            <a:r>
              <a:rPr lang="es-CO" dirty="0" smtClean="0"/>
              <a:t>Para el funcionamiento de una empresa es recomendable controlar y disminuir los costos fijos ya que afectan económicamente a la empresa </a:t>
            </a:r>
            <a:endParaRPr lang="es-CO" dirty="0"/>
          </a:p>
        </p:txBody>
      </p:sp>
      <p:pic>
        <p:nvPicPr>
          <p:cNvPr id="6146" name="Picture 2" descr="Resultado de imagen para costos indirect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1367" y="3896284"/>
            <a:ext cx="3785360" cy="2518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9653706"/>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b="1" dirty="0" smtClean="0"/>
              <a:t>Costos variables</a:t>
            </a:r>
            <a:endParaRPr lang="es-CO" b="1" dirty="0"/>
          </a:p>
        </p:txBody>
      </p:sp>
      <p:sp>
        <p:nvSpPr>
          <p:cNvPr id="3" name="Marcador de contenido 2"/>
          <p:cNvSpPr>
            <a:spLocks noGrp="1"/>
          </p:cNvSpPr>
          <p:nvPr>
            <p:ph idx="1"/>
          </p:nvPr>
        </p:nvSpPr>
        <p:spPr/>
        <p:txBody>
          <a:bodyPr/>
          <a:lstStyle/>
          <a:p>
            <a:pPr marL="0" indent="0">
              <a:buNone/>
            </a:pPr>
            <a:r>
              <a:rPr lang="es-CO" dirty="0" smtClean="0"/>
              <a:t>Varían con en proporción al volumen de las ventas o al nivel de la actividad.</a:t>
            </a:r>
            <a:br>
              <a:rPr lang="es-CO" dirty="0" smtClean="0"/>
            </a:br>
            <a:r>
              <a:rPr lang="es-CO" dirty="0" smtClean="0"/>
              <a:t>Algunos ejemplos de estos costos son las materias primas o la compra de mercancías </a:t>
            </a:r>
          </a:p>
          <a:p>
            <a:pPr marL="0" indent="0">
              <a:buNone/>
            </a:pPr>
            <a:r>
              <a:rPr lang="es-CO" dirty="0" smtClean="0"/>
              <a:t>El buen manejo de estos hace que la empresa sea mucho mas adaptable con las circunstancias cambiantes del mercado</a:t>
            </a:r>
          </a:p>
          <a:p>
            <a:pPr marL="0" indent="0">
              <a:buNone/>
            </a:pPr>
            <a:r>
              <a:rPr lang="es-CO" dirty="0" smtClean="0"/>
              <a:t>*Los costos totales son la suma de los costos variables y los costos fijos</a:t>
            </a:r>
            <a:endParaRPr lang="es-CO" dirty="0"/>
          </a:p>
        </p:txBody>
      </p:sp>
      <p:pic>
        <p:nvPicPr>
          <p:cNvPr id="7170" name="Picture 2" descr="Imagen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6059" y="4386218"/>
            <a:ext cx="2533650" cy="1809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4227378"/>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b="1" dirty="0" smtClean="0"/>
              <a:t>Punto de equilibrio</a:t>
            </a:r>
            <a:endParaRPr lang="es-CO" b="1" dirty="0"/>
          </a:p>
        </p:txBody>
      </p:sp>
      <p:sp>
        <p:nvSpPr>
          <p:cNvPr id="3" name="Marcador de contenido 2"/>
          <p:cNvSpPr>
            <a:spLocks noGrp="1"/>
          </p:cNvSpPr>
          <p:nvPr>
            <p:ph idx="1"/>
          </p:nvPr>
        </p:nvSpPr>
        <p:spPr>
          <a:xfrm>
            <a:off x="1371600" y="1428750"/>
            <a:ext cx="9601200" cy="3581400"/>
          </a:xfrm>
        </p:spPr>
        <p:txBody>
          <a:bodyPr/>
          <a:lstStyle/>
          <a:p>
            <a:pPr marL="0" indent="0">
              <a:buNone/>
            </a:pPr>
            <a:r>
              <a:rPr lang="es-CO" dirty="0" smtClean="0"/>
              <a:t>Es aquel punto de actividad en donde los ingresos son iguales a los costos, por lo tanto, en este punto no existe utilidad ni perdida.</a:t>
            </a:r>
          </a:p>
          <a:p>
            <a:pPr marL="0" indent="0">
              <a:buNone/>
            </a:pPr>
            <a:r>
              <a:rPr lang="es-CO" dirty="0" smtClean="0"/>
              <a:t>Analizar el punto de equilibrio nos permite:</a:t>
            </a:r>
          </a:p>
          <a:p>
            <a:r>
              <a:rPr lang="es-CO" dirty="0" smtClean="0"/>
              <a:t>Saber a partir de que cantidad de ventas se empezaran a producir utilidades</a:t>
            </a:r>
          </a:p>
          <a:p>
            <a:r>
              <a:rPr lang="es-CO" dirty="0" smtClean="0"/>
              <a:t>Conocer la viabilidad del proyecto</a:t>
            </a:r>
          </a:p>
          <a:p>
            <a:r>
              <a:rPr lang="es-CO" dirty="0" smtClean="0"/>
              <a:t>Saber a partir de que nivel de ventas puede ser recomendable cambiar un costo variable a un costo fijo </a:t>
            </a:r>
          </a:p>
        </p:txBody>
      </p:sp>
      <p:pic>
        <p:nvPicPr>
          <p:cNvPr id="8194" name="Picture 2" descr="Resultado de imagen para punto de equilibri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3450" y="4210050"/>
            <a:ext cx="2857500"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3525891"/>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TM10001105[[fn=Recorte]]</Template>
  <TotalTime>193</TotalTime>
  <Words>688</Words>
  <Application>Microsoft Office PowerPoint</Application>
  <PresentationFormat>Panorámica</PresentationFormat>
  <Paragraphs>35</Paragraphs>
  <Slides>11</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11</vt:i4>
      </vt:variant>
    </vt:vector>
  </HeadingPairs>
  <TitlesOfParts>
    <vt:vector size="14" baseType="lpstr">
      <vt:lpstr>Aharoni</vt:lpstr>
      <vt:lpstr>Franklin Gothic Book</vt:lpstr>
      <vt:lpstr>Crop</vt:lpstr>
      <vt:lpstr>COSTOS DE UNA EMPRESA</vt:lpstr>
      <vt:lpstr>Que es un costo? </vt:lpstr>
      <vt:lpstr>Que es un gasto?</vt:lpstr>
      <vt:lpstr>Presentación de PowerPoint</vt:lpstr>
      <vt:lpstr>Costos directos</vt:lpstr>
      <vt:lpstr>Costos indirectos:</vt:lpstr>
      <vt:lpstr>Costos fijos</vt:lpstr>
      <vt:lpstr>Costos variables</vt:lpstr>
      <vt:lpstr>Punto de equilibrio</vt:lpstr>
      <vt:lpstr>Costos administrativos</vt:lpstr>
      <vt:lpstr>Costos según su naturaleza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COSTOS DE UNA EMPRESA</dc:title>
  <dc:creator>Michael</dc:creator>
  <cp:lastModifiedBy>Michael</cp:lastModifiedBy>
  <cp:revision>12</cp:revision>
  <dcterms:created xsi:type="dcterms:W3CDTF">2019-09-14T21:07:05Z</dcterms:created>
  <dcterms:modified xsi:type="dcterms:W3CDTF">2019-09-16T15:41:45Z</dcterms:modified>
</cp:coreProperties>
</file>