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2" r:id="rId3"/>
    <p:sldId id="266" r:id="rId4"/>
    <p:sldId id="267" r:id="rId5"/>
    <p:sldId id="268" r:id="rId6"/>
    <p:sldId id="258" r:id="rId7"/>
    <p:sldId id="259" r:id="rId8"/>
    <p:sldId id="260" r:id="rId9"/>
    <p:sldId id="261"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2C577D95-DDC0-4FD6-A9D2-A9F495E1E082}" type="datetimeFigureOut">
              <a:rPr lang="es-CO" smtClean="0"/>
              <a:t>14/09/2019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6ACDE62-E639-47A0-825A-3EE4B2147813}" type="slidenum">
              <a:rPr lang="es-CO" smtClean="0"/>
              <a:t>‹Nº›</a:t>
            </a:fld>
            <a:endParaRPr lang="es-CO"/>
          </a:p>
        </p:txBody>
      </p:sp>
    </p:spTree>
    <p:extLst>
      <p:ext uri="{BB962C8B-B14F-4D97-AF65-F5344CB8AC3E}">
        <p14:creationId xmlns:p14="http://schemas.microsoft.com/office/powerpoint/2010/main" val="1634924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2C577D95-DDC0-4FD6-A9D2-A9F495E1E082}" type="datetimeFigureOut">
              <a:rPr lang="es-CO" smtClean="0"/>
              <a:t>14/09/2019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6ACDE62-E639-47A0-825A-3EE4B2147813}" type="slidenum">
              <a:rPr lang="es-CO" smtClean="0"/>
              <a:t>‹Nº›</a:t>
            </a:fld>
            <a:endParaRPr lang="es-CO"/>
          </a:p>
        </p:txBody>
      </p:sp>
    </p:spTree>
    <p:extLst>
      <p:ext uri="{BB962C8B-B14F-4D97-AF65-F5344CB8AC3E}">
        <p14:creationId xmlns:p14="http://schemas.microsoft.com/office/powerpoint/2010/main" val="3985569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2C577D95-DDC0-4FD6-A9D2-A9F495E1E082}" type="datetimeFigureOut">
              <a:rPr lang="es-CO" smtClean="0"/>
              <a:t>14/09/2019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6ACDE62-E639-47A0-825A-3EE4B2147813}" type="slidenum">
              <a:rPr lang="es-CO" smtClean="0"/>
              <a:t>‹Nº›</a:t>
            </a:fld>
            <a:endParaRPr lang="es-CO"/>
          </a:p>
        </p:txBody>
      </p:sp>
    </p:spTree>
    <p:extLst>
      <p:ext uri="{BB962C8B-B14F-4D97-AF65-F5344CB8AC3E}">
        <p14:creationId xmlns:p14="http://schemas.microsoft.com/office/powerpoint/2010/main" val="711002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Editar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2C577D95-DDC0-4FD6-A9D2-A9F495E1E082}" type="datetimeFigureOut">
              <a:rPr lang="es-CO" smtClean="0"/>
              <a:t>14/09/2019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6ACDE62-E639-47A0-825A-3EE4B2147813}" type="slidenum">
              <a:rPr lang="es-CO" smtClean="0"/>
              <a:t>‹Nº›</a:t>
            </a:fld>
            <a:endParaRPr lang="es-CO"/>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92898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2C577D95-DDC0-4FD6-A9D2-A9F495E1E082}" type="datetimeFigureOut">
              <a:rPr lang="es-CO" smtClean="0"/>
              <a:t>14/09/2019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6ACDE62-E639-47A0-825A-3EE4B2147813}" type="slidenum">
              <a:rPr lang="es-CO" smtClean="0"/>
              <a:t>‹Nº›</a:t>
            </a:fld>
            <a:endParaRPr lang="es-CO"/>
          </a:p>
        </p:txBody>
      </p:sp>
    </p:spTree>
    <p:extLst>
      <p:ext uri="{BB962C8B-B14F-4D97-AF65-F5344CB8AC3E}">
        <p14:creationId xmlns:p14="http://schemas.microsoft.com/office/powerpoint/2010/main" val="4189224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C577D95-DDC0-4FD6-A9D2-A9F495E1E082}" type="datetimeFigureOut">
              <a:rPr lang="es-CO" smtClean="0"/>
              <a:t>14/09/2019</a:t>
            </a:fld>
            <a:endParaRPr lang="es-CO"/>
          </a:p>
        </p:txBody>
      </p:sp>
      <p:sp>
        <p:nvSpPr>
          <p:cNvPr id="4"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6ACDE62-E639-47A0-825A-3EE4B2147813}" type="slidenum">
              <a:rPr lang="es-CO" smtClean="0"/>
              <a:t>‹Nº›</a:t>
            </a:fld>
            <a:endParaRPr lang="es-CO"/>
          </a:p>
        </p:txBody>
      </p:sp>
    </p:spTree>
    <p:extLst>
      <p:ext uri="{BB962C8B-B14F-4D97-AF65-F5344CB8AC3E}">
        <p14:creationId xmlns:p14="http://schemas.microsoft.com/office/powerpoint/2010/main" val="3844772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C577D95-DDC0-4FD6-A9D2-A9F495E1E082}" type="datetimeFigureOut">
              <a:rPr lang="es-CO" smtClean="0"/>
              <a:t>14/09/2019</a:t>
            </a:fld>
            <a:endParaRPr lang="es-CO"/>
          </a:p>
        </p:txBody>
      </p:sp>
      <p:sp>
        <p:nvSpPr>
          <p:cNvPr id="4"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6ACDE62-E639-47A0-825A-3EE4B2147813}" type="slidenum">
              <a:rPr lang="es-CO" smtClean="0"/>
              <a:t>‹Nº›</a:t>
            </a:fld>
            <a:endParaRPr lang="es-CO"/>
          </a:p>
        </p:txBody>
      </p:sp>
    </p:spTree>
    <p:extLst>
      <p:ext uri="{BB962C8B-B14F-4D97-AF65-F5344CB8AC3E}">
        <p14:creationId xmlns:p14="http://schemas.microsoft.com/office/powerpoint/2010/main" val="2036323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C577D95-DDC0-4FD6-A9D2-A9F495E1E082}" type="datetimeFigureOut">
              <a:rPr lang="es-CO" smtClean="0"/>
              <a:t>14/09/2019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6ACDE62-E639-47A0-825A-3EE4B2147813}" type="slidenum">
              <a:rPr lang="es-CO" smtClean="0"/>
              <a:t>‹Nº›</a:t>
            </a:fld>
            <a:endParaRPr lang="es-CO"/>
          </a:p>
        </p:txBody>
      </p:sp>
    </p:spTree>
    <p:extLst>
      <p:ext uri="{BB962C8B-B14F-4D97-AF65-F5344CB8AC3E}">
        <p14:creationId xmlns:p14="http://schemas.microsoft.com/office/powerpoint/2010/main" val="3616913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C577D95-DDC0-4FD6-A9D2-A9F495E1E082}" type="datetimeFigureOut">
              <a:rPr lang="es-CO" smtClean="0"/>
              <a:t>14/09/2019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6ACDE62-E639-47A0-825A-3EE4B2147813}" type="slidenum">
              <a:rPr lang="es-CO" smtClean="0"/>
              <a:t>‹Nº›</a:t>
            </a:fld>
            <a:endParaRPr lang="es-CO"/>
          </a:p>
        </p:txBody>
      </p:sp>
    </p:spTree>
    <p:extLst>
      <p:ext uri="{BB962C8B-B14F-4D97-AF65-F5344CB8AC3E}">
        <p14:creationId xmlns:p14="http://schemas.microsoft.com/office/powerpoint/2010/main" val="3991122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2C577D95-DDC0-4FD6-A9D2-A9F495E1E082}" type="datetimeFigureOut">
              <a:rPr lang="es-CO" smtClean="0"/>
              <a:t>14/09/2019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6ACDE62-E639-47A0-825A-3EE4B2147813}" type="slidenum">
              <a:rPr lang="es-CO" smtClean="0"/>
              <a:t>‹Nº›</a:t>
            </a:fld>
            <a:endParaRPr lang="es-CO"/>
          </a:p>
        </p:txBody>
      </p:sp>
    </p:spTree>
    <p:extLst>
      <p:ext uri="{BB962C8B-B14F-4D97-AF65-F5344CB8AC3E}">
        <p14:creationId xmlns:p14="http://schemas.microsoft.com/office/powerpoint/2010/main" val="293307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2C577D95-DDC0-4FD6-A9D2-A9F495E1E082}" type="datetimeFigureOut">
              <a:rPr lang="es-CO" smtClean="0"/>
              <a:t>14/09/2019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6ACDE62-E639-47A0-825A-3EE4B2147813}" type="slidenum">
              <a:rPr lang="es-CO" smtClean="0"/>
              <a:t>‹Nº›</a:t>
            </a:fld>
            <a:endParaRPr lang="es-CO"/>
          </a:p>
        </p:txBody>
      </p:sp>
    </p:spTree>
    <p:extLst>
      <p:ext uri="{BB962C8B-B14F-4D97-AF65-F5344CB8AC3E}">
        <p14:creationId xmlns:p14="http://schemas.microsoft.com/office/powerpoint/2010/main" val="354702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2C577D95-DDC0-4FD6-A9D2-A9F495E1E082}" type="datetimeFigureOut">
              <a:rPr lang="es-CO" smtClean="0"/>
              <a:t>14/09/2019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6ACDE62-E639-47A0-825A-3EE4B2147813}" type="slidenum">
              <a:rPr lang="es-CO" smtClean="0"/>
              <a:t>‹Nº›</a:t>
            </a:fld>
            <a:endParaRPr lang="es-CO"/>
          </a:p>
        </p:txBody>
      </p:sp>
    </p:spTree>
    <p:extLst>
      <p:ext uri="{BB962C8B-B14F-4D97-AF65-F5344CB8AC3E}">
        <p14:creationId xmlns:p14="http://schemas.microsoft.com/office/powerpoint/2010/main" val="2643178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C577D95-DDC0-4FD6-A9D2-A9F495E1E082}" type="datetimeFigureOut">
              <a:rPr lang="es-CO" smtClean="0"/>
              <a:t>14/09/2019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66ACDE62-E639-47A0-825A-3EE4B2147813}" type="slidenum">
              <a:rPr lang="es-CO" smtClean="0"/>
              <a:t>‹Nº›</a:t>
            </a:fld>
            <a:endParaRPr lang="es-CO"/>
          </a:p>
        </p:txBody>
      </p:sp>
    </p:spTree>
    <p:extLst>
      <p:ext uri="{BB962C8B-B14F-4D97-AF65-F5344CB8AC3E}">
        <p14:creationId xmlns:p14="http://schemas.microsoft.com/office/powerpoint/2010/main" val="3229817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2C577D95-DDC0-4FD6-A9D2-A9F495E1E082}" type="datetimeFigureOut">
              <a:rPr lang="es-CO" smtClean="0"/>
              <a:t>14/09/2019</a:t>
            </a:fld>
            <a:endParaRPr lang="es-CO"/>
          </a:p>
        </p:txBody>
      </p:sp>
      <p:sp>
        <p:nvSpPr>
          <p:cNvPr id="5" name="Footer Placeholder 3"/>
          <p:cNvSpPr>
            <a:spLocks noGrp="1"/>
          </p:cNvSpPr>
          <p:nvPr>
            <p:ph type="ftr" sz="quarter" idx="11"/>
          </p:nvPr>
        </p:nvSpPr>
        <p:spPr/>
        <p:txBody>
          <a:bodyPr/>
          <a:lstStyle/>
          <a:p>
            <a:endParaRPr lang="es-CO"/>
          </a:p>
        </p:txBody>
      </p:sp>
      <p:sp>
        <p:nvSpPr>
          <p:cNvPr id="6" name="Slide Number Placeholder 4"/>
          <p:cNvSpPr>
            <a:spLocks noGrp="1"/>
          </p:cNvSpPr>
          <p:nvPr>
            <p:ph type="sldNum" sz="quarter" idx="12"/>
          </p:nvPr>
        </p:nvSpPr>
        <p:spPr/>
        <p:txBody>
          <a:bodyPr/>
          <a:lstStyle/>
          <a:p>
            <a:fld id="{66ACDE62-E639-47A0-825A-3EE4B2147813}" type="slidenum">
              <a:rPr lang="es-CO" smtClean="0"/>
              <a:t>‹Nº›</a:t>
            </a:fld>
            <a:endParaRPr lang="es-CO"/>
          </a:p>
        </p:txBody>
      </p:sp>
    </p:spTree>
    <p:extLst>
      <p:ext uri="{BB962C8B-B14F-4D97-AF65-F5344CB8AC3E}">
        <p14:creationId xmlns:p14="http://schemas.microsoft.com/office/powerpoint/2010/main" val="1236917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C577D95-DDC0-4FD6-A9D2-A9F495E1E082}" type="datetimeFigureOut">
              <a:rPr lang="es-CO" smtClean="0"/>
              <a:t>14/09/2019</a:t>
            </a:fld>
            <a:endParaRPr lang="es-CO"/>
          </a:p>
        </p:txBody>
      </p:sp>
      <p:sp>
        <p:nvSpPr>
          <p:cNvPr id="5" name="Footer Placeholder 2"/>
          <p:cNvSpPr>
            <a:spLocks noGrp="1"/>
          </p:cNvSpPr>
          <p:nvPr>
            <p:ph type="ftr" sz="quarter" idx="11"/>
          </p:nvPr>
        </p:nvSpPr>
        <p:spPr/>
        <p:txBody>
          <a:bodyPr/>
          <a:lstStyle/>
          <a:p>
            <a:endParaRPr lang="es-CO"/>
          </a:p>
        </p:txBody>
      </p:sp>
      <p:sp>
        <p:nvSpPr>
          <p:cNvPr id="6" name="Slide Number Placeholder 3"/>
          <p:cNvSpPr>
            <a:spLocks noGrp="1"/>
          </p:cNvSpPr>
          <p:nvPr>
            <p:ph type="sldNum" sz="quarter" idx="12"/>
          </p:nvPr>
        </p:nvSpPr>
        <p:spPr/>
        <p:txBody>
          <a:bodyPr/>
          <a:lstStyle/>
          <a:p>
            <a:fld id="{66ACDE62-E639-47A0-825A-3EE4B2147813}" type="slidenum">
              <a:rPr lang="es-CO" smtClean="0"/>
              <a:t>‹Nº›</a:t>
            </a:fld>
            <a:endParaRPr lang="es-CO"/>
          </a:p>
        </p:txBody>
      </p:sp>
    </p:spTree>
    <p:extLst>
      <p:ext uri="{BB962C8B-B14F-4D97-AF65-F5344CB8AC3E}">
        <p14:creationId xmlns:p14="http://schemas.microsoft.com/office/powerpoint/2010/main" val="201683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7" name="Date Placeholder 4"/>
          <p:cNvSpPr>
            <a:spLocks noGrp="1"/>
          </p:cNvSpPr>
          <p:nvPr>
            <p:ph type="dt" sz="half" idx="10"/>
          </p:nvPr>
        </p:nvSpPr>
        <p:spPr/>
        <p:txBody>
          <a:bodyPr/>
          <a:lstStyle/>
          <a:p>
            <a:fld id="{2C577D95-DDC0-4FD6-A9D2-A9F495E1E082}" type="datetimeFigureOut">
              <a:rPr lang="es-CO" smtClean="0"/>
              <a:t>14/09/2019</a:t>
            </a:fld>
            <a:endParaRPr lang="es-CO"/>
          </a:p>
        </p:txBody>
      </p:sp>
      <p:sp>
        <p:nvSpPr>
          <p:cNvPr id="5" name="Footer Placeholder 5"/>
          <p:cNvSpPr>
            <a:spLocks noGrp="1"/>
          </p:cNvSpPr>
          <p:nvPr>
            <p:ph type="ftr" sz="quarter" idx="11"/>
          </p:nvPr>
        </p:nvSpPr>
        <p:spPr/>
        <p:txBody>
          <a:bodyPr/>
          <a:lstStyle/>
          <a:p>
            <a:endParaRPr lang="es-CO"/>
          </a:p>
        </p:txBody>
      </p:sp>
      <p:sp>
        <p:nvSpPr>
          <p:cNvPr id="6" name="Slide Number Placeholder 6"/>
          <p:cNvSpPr>
            <a:spLocks noGrp="1"/>
          </p:cNvSpPr>
          <p:nvPr>
            <p:ph type="sldNum" sz="quarter" idx="12"/>
          </p:nvPr>
        </p:nvSpPr>
        <p:spPr/>
        <p:txBody>
          <a:bodyPr/>
          <a:lstStyle/>
          <a:p>
            <a:fld id="{66ACDE62-E639-47A0-825A-3EE4B2147813}" type="slidenum">
              <a:rPr lang="es-CO" smtClean="0"/>
              <a:t>‹Nº›</a:t>
            </a:fld>
            <a:endParaRPr lang="es-CO"/>
          </a:p>
        </p:txBody>
      </p:sp>
    </p:spTree>
    <p:extLst>
      <p:ext uri="{BB962C8B-B14F-4D97-AF65-F5344CB8AC3E}">
        <p14:creationId xmlns:p14="http://schemas.microsoft.com/office/powerpoint/2010/main" val="1170103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2C577D95-DDC0-4FD6-A9D2-A9F495E1E082}" type="datetimeFigureOut">
              <a:rPr lang="es-CO" smtClean="0"/>
              <a:t>14/09/2019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6ACDE62-E639-47A0-825A-3EE4B2147813}" type="slidenum">
              <a:rPr lang="es-CO" smtClean="0"/>
              <a:t>‹Nº›</a:t>
            </a:fld>
            <a:endParaRPr lang="es-CO"/>
          </a:p>
        </p:txBody>
      </p:sp>
    </p:spTree>
    <p:extLst>
      <p:ext uri="{BB962C8B-B14F-4D97-AF65-F5344CB8AC3E}">
        <p14:creationId xmlns:p14="http://schemas.microsoft.com/office/powerpoint/2010/main" val="4018642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C577D95-DDC0-4FD6-A9D2-A9F495E1E082}" type="datetimeFigureOut">
              <a:rPr lang="es-CO" smtClean="0"/>
              <a:t>14/09/2019</a:t>
            </a:fld>
            <a:endParaRPr lang="es-CO"/>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CO"/>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6ACDE62-E639-47A0-825A-3EE4B2147813}" type="slidenum">
              <a:rPr lang="es-CO" smtClean="0"/>
              <a:t>‹Nº›</a:t>
            </a:fld>
            <a:endParaRPr lang="es-CO"/>
          </a:p>
        </p:txBody>
      </p:sp>
    </p:spTree>
    <p:extLst>
      <p:ext uri="{BB962C8B-B14F-4D97-AF65-F5344CB8AC3E}">
        <p14:creationId xmlns:p14="http://schemas.microsoft.com/office/powerpoint/2010/main" val="18020191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significados.com/globalizacion/" TargetMode="External"/><Relationship Id="rId2" Type="http://schemas.openxmlformats.org/officeDocument/2006/relationships/hyperlink" Target="http://ccsspainandworld.blogspot.com/2013/03/la-globalizacion-economica.html"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586446" y="576831"/>
            <a:ext cx="6975566" cy="1107996"/>
          </a:xfrm>
          <a:prstGeom prst="rect">
            <a:avLst/>
          </a:prstGeom>
          <a:noFill/>
        </p:spPr>
        <p:txBody>
          <a:bodyPr wrap="square" lIns="91440" tIns="45720" rIns="91440" bIns="45720">
            <a:spAutoFit/>
          </a:bodyPr>
          <a:lstStyle/>
          <a:p>
            <a:pPr algn="ctr"/>
            <a:r>
              <a:rPr lang="es-ES" sz="6600" b="1" cap="none" spc="0" dirty="0" smtClean="0">
                <a:ln w="9525">
                  <a:solidFill>
                    <a:schemeClr val="bg1"/>
                  </a:solidFill>
                  <a:prstDash val="solid"/>
                </a:ln>
                <a:solidFill>
                  <a:schemeClr val="tx1"/>
                </a:solidFill>
                <a:effectLst>
                  <a:glow rad="139700">
                    <a:schemeClr val="accent2">
                      <a:satMod val="175000"/>
                      <a:alpha val="40000"/>
                    </a:schemeClr>
                  </a:glow>
                  <a:outerShdw blurRad="50800" dist="38100" dir="2700000" algn="tl" rotWithShape="0">
                    <a:prstClr val="black">
                      <a:alpha val="40000"/>
                    </a:prstClr>
                  </a:outerShdw>
                </a:effectLst>
              </a:rPr>
              <a:t>Globalización</a:t>
            </a:r>
            <a:endParaRPr lang="es-ES" sz="6600" b="1" cap="none" spc="0" dirty="0">
              <a:ln w="9525">
                <a:solidFill>
                  <a:schemeClr val="bg1"/>
                </a:solidFill>
                <a:prstDash val="solid"/>
              </a:ln>
              <a:solidFill>
                <a:schemeClr val="tx1"/>
              </a:solidFill>
              <a:effectLst>
                <a:glow rad="139700">
                  <a:schemeClr val="accent2">
                    <a:satMod val="175000"/>
                    <a:alpha val="40000"/>
                  </a:schemeClr>
                </a:glow>
                <a:outerShdw blurRad="50800" dist="38100" dir="2700000" algn="tl" rotWithShape="0">
                  <a:prstClr val="black">
                    <a:alpha val="40000"/>
                  </a:prstClr>
                </a:outerShdw>
              </a:effectLst>
            </a:endParaRPr>
          </a:p>
        </p:txBody>
      </p:sp>
      <p:pic>
        <p:nvPicPr>
          <p:cNvPr id="1026" name="Picture 2" descr="Resultado de imagen para globalizac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910441"/>
            <a:ext cx="8712926" cy="434666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560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677887" y="446202"/>
            <a:ext cx="6975566" cy="1107996"/>
          </a:xfrm>
          <a:prstGeom prst="rect">
            <a:avLst/>
          </a:prstGeom>
          <a:noFill/>
        </p:spPr>
        <p:txBody>
          <a:bodyPr wrap="square" lIns="91440" tIns="45720" rIns="91440" bIns="45720">
            <a:spAutoFit/>
          </a:bodyPr>
          <a:lstStyle/>
          <a:p>
            <a:pPr algn="ctr"/>
            <a:r>
              <a:rPr lang="es-ES" sz="6600" b="1" cap="none" spc="0" dirty="0" smtClean="0">
                <a:ln w="9525">
                  <a:solidFill>
                    <a:schemeClr val="bg1"/>
                  </a:solidFill>
                  <a:prstDash val="solid"/>
                </a:ln>
                <a:solidFill>
                  <a:schemeClr val="tx1"/>
                </a:solidFill>
                <a:effectLst>
                  <a:glow rad="139700">
                    <a:schemeClr val="accent2">
                      <a:satMod val="175000"/>
                      <a:alpha val="40000"/>
                    </a:schemeClr>
                  </a:glow>
                  <a:outerShdw blurRad="50800" dist="38100" dir="2700000" algn="tl" rotWithShape="0">
                    <a:prstClr val="black">
                      <a:alpha val="40000"/>
                    </a:prstClr>
                  </a:outerShdw>
                </a:effectLst>
              </a:rPr>
              <a:t>Ventajas</a:t>
            </a:r>
            <a:endParaRPr lang="es-ES" sz="6600" b="1" cap="none" spc="0" dirty="0">
              <a:ln w="9525">
                <a:solidFill>
                  <a:schemeClr val="bg1"/>
                </a:solidFill>
                <a:prstDash val="solid"/>
              </a:ln>
              <a:solidFill>
                <a:schemeClr val="tx1"/>
              </a:solidFill>
              <a:effectLst>
                <a:glow rad="139700">
                  <a:schemeClr val="accent2">
                    <a:satMod val="175000"/>
                    <a:alpha val="40000"/>
                  </a:schemeClr>
                </a:glow>
                <a:outerShdw blurRad="50800" dist="38100" dir="2700000" algn="tl" rotWithShape="0">
                  <a:prstClr val="black">
                    <a:alpha val="40000"/>
                  </a:prstClr>
                </a:outerShdw>
              </a:effectLst>
            </a:endParaRPr>
          </a:p>
        </p:txBody>
      </p:sp>
      <p:sp>
        <p:nvSpPr>
          <p:cNvPr id="3" name="Rectángulo 2"/>
          <p:cNvSpPr/>
          <p:nvPr/>
        </p:nvSpPr>
        <p:spPr>
          <a:xfrm>
            <a:off x="696686" y="2386880"/>
            <a:ext cx="6918960" cy="3877985"/>
          </a:xfrm>
          <a:prstGeom prst="rect">
            <a:avLst/>
          </a:prstGeom>
        </p:spPr>
        <p:txBody>
          <a:bodyPr wrap="square">
            <a:spAutoFit/>
          </a:bodyPr>
          <a:lstStyle/>
          <a:p>
            <a:pPr marL="285750" indent="-285750">
              <a:buFont typeface="Wingdings" panose="05000000000000000000" pitchFamily="2" charset="2"/>
              <a:buChar char="v"/>
            </a:pPr>
            <a:r>
              <a:rPr lang="es-CO" sz="1600" dirty="0" smtClean="0">
                <a:latin typeface="Arial" panose="020B0604020202020204" pitchFamily="34" charset="0"/>
                <a:cs typeface="Arial" panose="020B0604020202020204" pitchFamily="34" charset="0"/>
              </a:rPr>
              <a:t> </a:t>
            </a:r>
            <a:r>
              <a:rPr lang="es-CO" sz="1600" dirty="0">
                <a:latin typeface="Arial" panose="020B0604020202020204" pitchFamily="34" charset="0"/>
                <a:cs typeface="Arial" panose="020B0604020202020204" pitchFamily="34" charset="0"/>
              </a:rPr>
              <a:t>Se disminuyen los costos de producción y por lo tanto se ofrecen productos a precios menores.</a:t>
            </a:r>
            <a:br>
              <a:rPr lang="es-CO" sz="1600" dirty="0">
                <a:latin typeface="Arial" panose="020B0604020202020204" pitchFamily="34" charset="0"/>
                <a:cs typeface="Arial" panose="020B0604020202020204" pitchFamily="34" charset="0"/>
              </a:rPr>
            </a:br>
            <a:endParaRPr lang="es-CO" sz="160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s-CO" sz="1600" dirty="0" smtClean="0">
                <a:latin typeface="Arial" panose="020B0604020202020204" pitchFamily="34" charset="0"/>
                <a:cs typeface="Arial" panose="020B0604020202020204" pitchFamily="34" charset="0"/>
              </a:rPr>
              <a:t>Aumenta </a:t>
            </a:r>
            <a:r>
              <a:rPr lang="es-CO" sz="1600" dirty="0">
                <a:latin typeface="Arial" panose="020B0604020202020204" pitchFamily="34" charset="0"/>
                <a:cs typeface="Arial" panose="020B0604020202020204" pitchFamily="34" charset="0"/>
              </a:rPr>
              <a:t>el empleo en los lugares donde llegan las multinacionales, especialmente en los países subdesarrollados.</a:t>
            </a:r>
            <a:br>
              <a:rPr lang="es-CO" sz="1600" dirty="0">
                <a:latin typeface="Arial" panose="020B0604020202020204" pitchFamily="34" charset="0"/>
                <a:cs typeface="Arial" panose="020B0604020202020204" pitchFamily="34" charset="0"/>
              </a:rPr>
            </a:br>
            <a:endParaRPr lang="es-CO" sz="160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s-CO" sz="1600" dirty="0" smtClean="0">
                <a:latin typeface="Arial" panose="020B0604020202020204" pitchFamily="34" charset="0"/>
                <a:cs typeface="Arial" panose="020B0604020202020204" pitchFamily="34" charset="0"/>
              </a:rPr>
              <a:t>Aumenta </a:t>
            </a:r>
            <a:r>
              <a:rPr lang="es-CO" sz="1600" dirty="0">
                <a:latin typeface="Arial" panose="020B0604020202020204" pitchFamily="34" charset="0"/>
                <a:cs typeface="Arial" panose="020B0604020202020204" pitchFamily="34" charset="0"/>
              </a:rPr>
              <a:t>la competitividad entre los empresarios y se eleva la calidad de los productos.</a:t>
            </a:r>
            <a:br>
              <a:rPr lang="es-CO" sz="1600" dirty="0">
                <a:latin typeface="Arial" panose="020B0604020202020204" pitchFamily="34" charset="0"/>
                <a:cs typeface="Arial" panose="020B0604020202020204" pitchFamily="34" charset="0"/>
              </a:rPr>
            </a:br>
            <a:endParaRPr lang="es-CO" sz="160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s-CO" sz="1600" dirty="0" smtClean="0">
                <a:latin typeface="Arial" panose="020B0604020202020204" pitchFamily="34" charset="0"/>
                <a:cs typeface="Arial" panose="020B0604020202020204" pitchFamily="34" charset="0"/>
              </a:rPr>
              <a:t>Se </a:t>
            </a:r>
            <a:r>
              <a:rPr lang="es-CO" sz="1600" dirty="0">
                <a:latin typeface="Arial" panose="020B0604020202020204" pitchFamily="34" charset="0"/>
                <a:cs typeface="Arial" panose="020B0604020202020204" pitchFamily="34" charset="0"/>
              </a:rPr>
              <a:t>descubren e implantan mejoras tecnológicas que ayudan a la producción y a la rapidez de las transacciones económicas.</a:t>
            </a:r>
            <a:br>
              <a:rPr lang="es-CO" sz="1600" dirty="0">
                <a:latin typeface="Arial" panose="020B0604020202020204" pitchFamily="34" charset="0"/>
                <a:cs typeface="Arial" panose="020B0604020202020204" pitchFamily="34" charset="0"/>
              </a:rPr>
            </a:br>
            <a:endParaRPr lang="es-CO" sz="160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s-CO" sz="1600" dirty="0" smtClean="0">
                <a:latin typeface="Arial" panose="020B0604020202020204" pitchFamily="34" charset="0"/>
                <a:cs typeface="Arial" panose="020B0604020202020204" pitchFamily="34" charset="0"/>
              </a:rPr>
              <a:t>Mayor </a:t>
            </a:r>
            <a:r>
              <a:rPr lang="es-CO" sz="1600" dirty="0">
                <a:latin typeface="Arial" panose="020B0604020202020204" pitchFamily="34" charset="0"/>
                <a:cs typeface="Arial" panose="020B0604020202020204" pitchFamily="34" charset="0"/>
              </a:rPr>
              <a:t>accesibilidad a bienes que antes no se podían obtener en los países subdesarrollados.</a:t>
            </a:r>
            <a:br>
              <a:rPr lang="es-CO" sz="1600" dirty="0">
                <a:latin typeface="Arial" panose="020B0604020202020204" pitchFamily="34" charset="0"/>
                <a:cs typeface="Arial" panose="020B0604020202020204" pitchFamily="34" charset="0"/>
              </a:rPr>
            </a:br>
            <a:endParaRPr lang="es-CO" sz="1600" dirty="0">
              <a:latin typeface="Arial" panose="020B0604020202020204" pitchFamily="34" charset="0"/>
              <a:cs typeface="Arial" panose="020B0604020202020204" pitchFamily="34" charset="0"/>
            </a:endParaRPr>
          </a:p>
        </p:txBody>
      </p:sp>
      <p:pic>
        <p:nvPicPr>
          <p:cNvPr id="6146" name="Picture 2" descr="Resultado de imagen para ventaj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5909" y="2060309"/>
            <a:ext cx="3396342" cy="3877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209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599510" y="276384"/>
            <a:ext cx="6975566" cy="1107996"/>
          </a:xfrm>
          <a:prstGeom prst="rect">
            <a:avLst/>
          </a:prstGeom>
          <a:noFill/>
        </p:spPr>
        <p:txBody>
          <a:bodyPr wrap="square" lIns="91440" tIns="45720" rIns="91440" bIns="45720">
            <a:spAutoFit/>
          </a:bodyPr>
          <a:lstStyle/>
          <a:p>
            <a:pPr algn="ctr"/>
            <a:r>
              <a:rPr lang="es-ES" sz="6600" b="1" cap="none" spc="0" dirty="0" smtClean="0">
                <a:ln w="9525">
                  <a:solidFill>
                    <a:schemeClr val="bg1"/>
                  </a:solidFill>
                  <a:prstDash val="solid"/>
                </a:ln>
                <a:solidFill>
                  <a:schemeClr val="tx1"/>
                </a:solidFill>
                <a:effectLst>
                  <a:glow rad="139700">
                    <a:schemeClr val="accent2">
                      <a:satMod val="175000"/>
                      <a:alpha val="40000"/>
                    </a:schemeClr>
                  </a:glow>
                  <a:outerShdw blurRad="50800" dist="38100" dir="2700000" algn="tl" rotWithShape="0">
                    <a:prstClr val="black">
                      <a:alpha val="40000"/>
                    </a:prstClr>
                  </a:outerShdw>
                </a:effectLst>
              </a:rPr>
              <a:t>Desventajas</a:t>
            </a:r>
            <a:endParaRPr lang="es-ES" sz="6600" b="1" cap="none" spc="0" dirty="0">
              <a:ln w="9525">
                <a:solidFill>
                  <a:schemeClr val="bg1"/>
                </a:solidFill>
                <a:prstDash val="solid"/>
              </a:ln>
              <a:solidFill>
                <a:schemeClr val="tx1"/>
              </a:solidFill>
              <a:effectLst>
                <a:glow rad="139700">
                  <a:schemeClr val="accent2">
                    <a:satMod val="175000"/>
                    <a:alpha val="40000"/>
                  </a:schemeClr>
                </a:glow>
                <a:outerShdw blurRad="50800" dist="38100" dir="2700000" algn="tl" rotWithShape="0">
                  <a:prstClr val="black">
                    <a:alpha val="40000"/>
                  </a:prstClr>
                </a:outerShdw>
              </a:effectLst>
            </a:endParaRPr>
          </a:p>
        </p:txBody>
      </p:sp>
      <p:sp>
        <p:nvSpPr>
          <p:cNvPr id="3" name="Rectángulo 2"/>
          <p:cNvSpPr/>
          <p:nvPr/>
        </p:nvSpPr>
        <p:spPr>
          <a:xfrm>
            <a:off x="418013" y="1671763"/>
            <a:ext cx="7119255" cy="4647426"/>
          </a:xfrm>
          <a:prstGeom prst="rect">
            <a:avLst/>
          </a:prstGeom>
        </p:spPr>
        <p:txBody>
          <a:bodyPr wrap="square">
            <a:spAutoFit/>
          </a:bodyPr>
          <a:lstStyle/>
          <a:p>
            <a:pPr marL="285750" indent="-285750">
              <a:buFont typeface="Wingdings" panose="05000000000000000000" pitchFamily="2" charset="2"/>
              <a:buChar char="v"/>
            </a:pPr>
            <a:r>
              <a:rPr lang="es-CO" sz="1400" dirty="0" smtClean="0">
                <a:latin typeface="Arial" panose="020B0604020202020204" pitchFamily="34" charset="0"/>
                <a:cs typeface="Arial" panose="020B0604020202020204" pitchFamily="34" charset="0"/>
              </a:rPr>
              <a:t>Mayor </a:t>
            </a:r>
            <a:r>
              <a:rPr lang="es-CO" sz="1400" dirty="0">
                <a:latin typeface="Arial" panose="020B0604020202020204" pitchFamily="34" charset="0"/>
                <a:cs typeface="Arial" panose="020B0604020202020204" pitchFamily="34" charset="0"/>
              </a:rPr>
              <a:t>desigualdad económica entre los países desarrollados y subdesarrollados debido a concentración de capital en los países desarrollados (acumulación externa de capital).</a:t>
            </a:r>
            <a:br>
              <a:rPr lang="es-CO" sz="1400" dirty="0">
                <a:latin typeface="Arial" panose="020B0604020202020204" pitchFamily="34" charset="0"/>
                <a:cs typeface="Arial" panose="020B0604020202020204" pitchFamily="34" charset="0"/>
              </a:rPr>
            </a:br>
            <a:endParaRPr lang="es-CO" sz="140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s-CO" sz="1400" dirty="0" smtClean="0">
                <a:latin typeface="Arial" panose="020B0604020202020204" pitchFamily="34" charset="0"/>
                <a:cs typeface="Arial" panose="020B0604020202020204" pitchFamily="34" charset="0"/>
              </a:rPr>
              <a:t>Desigualdad </a:t>
            </a:r>
            <a:r>
              <a:rPr lang="es-CO" sz="1400" dirty="0">
                <a:latin typeface="Arial" panose="020B0604020202020204" pitchFamily="34" charset="0"/>
                <a:cs typeface="Arial" panose="020B0604020202020204" pitchFamily="34" charset="0"/>
              </a:rPr>
              <a:t>económica dentro de cada nación ya que la globalización beneficia a las empresas grandes y poderosas.</a:t>
            </a:r>
            <a:br>
              <a:rPr lang="es-CO" sz="1400" dirty="0">
                <a:latin typeface="Arial" panose="020B0604020202020204" pitchFamily="34" charset="0"/>
                <a:cs typeface="Arial" panose="020B0604020202020204" pitchFamily="34" charset="0"/>
              </a:rPr>
            </a:br>
            <a:endParaRPr lang="es-CO" sz="140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s-CO" sz="1400" dirty="0" smtClean="0">
                <a:latin typeface="Arial" panose="020B0604020202020204" pitchFamily="34" charset="0"/>
                <a:cs typeface="Arial" panose="020B0604020202020204" pitchFamily="34" charset="0"/>
              </a:rPr>
              <a:t>En </a:t>
            </a:r>
            <a:r>
              <a:rPr lang="es-CO" sz="1400" dirty="0">
                <a:latin typeface="Arial" panose="020B0604020202020204" pitchFamily="34" charset="0"/>
                <a:cs typeface="Arial" panose="020B0604020202020204" pitchFamily="34" charset="0"/>
              </a:rPr>
              <a:t>los países desarrollados aumentará el desempleo y la pobreza porque las empresas grandes emigran hacia otros lugares en busca de mano de obra y materia prima barata.</a:t>
            </a:r>
            <a:br>
              <a:rPr lang="es-CO" sz="1400" dirty="0">
                <a:latin typeface="Arial" panose="020B0604020202020204" pitchFamily="34" charset="0"/>
                <a:cs typeface="Arial" panose="020B0604020202020204" pitchFamily="34" charset="0"/>
              </a:rPr>
            </a:br>
            <a:endParaRPr lang="es-CO" sz="140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s-CO" sz="1400" dirty="0" smtClean="0">
                <a:latin typeface="Arial" panose="020B0604020202020204" pitchFamily="34" charset="0"/>
                <a:cs typeface="Arial" panose="020B0604020202020204" pitchFamily="34" charset="0"/>
              </a:rPr>
              <a:t>Mayor </a:t>
            </a:r>
            <a:r>
              <a:rPr lang="es-CO" sz="1400" dirty="0">
                <a:latin typeface="Arial" panose="020B0604020202020204" pitchFamily="34" charset="0"/>
                <a:cs typeface="Arial" panose="020B0604020202020204" pitchFamily="34" charset="0"/>
              </a:rPr>
              <a:t>injerencia económica de parte de los países desarrollados hacia los países subdesarrollados o en vías de desarrollo.</a:t>
            </a:r>
            <a:br>
              <a:rPr lang="es-CO" sz="1400" dirty="0">
                <a:latin typeface="Arial" panose="020B0604020202020204" pitchFamily="34" charset="0"/>
                <a:cs typeface="Arial" panose="020B0604020202020204" pitchFamily="34" charset="0"/>
              </a:rPr>
            </a:br>
            <a:endParaRPr lang="es-CO" sz="140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s-CO" sz="1400" dirty="0" smtClean="0">
                <a:latin typeface="Arial" panose="020B0604020202020204" pitchFamily="34" charset="0"/>
                <a:cs typeface="Arial" panose="020B0604020202020204" pitchFamily="34" charset="0"/>
              </a:rPr>
              <a:t>Degradación </a:t>
            </a:r>
            <a:r>
              <a:rPr lang="es-CO" sz="1400" dirty="0">
                <a:latin typeface="Arial" panose="020B0604020202020204" pitchFamily="34" charset="0"/>
                <a:cs typeface="Arial" panose="020B0604020202020204" pitchFamily="34" charset="0"/>
              </a:rPr>
              <a:t>del medio ambiente por la explotación de los recursos.</a:t>
            </a:r>
            <a:br>
              <a:rPr lang="es-CO" sz="1400" dirty="0">
                <a:latin typeface="Arial" panose="020B0604020202020204" pitchFamily="34" charset="0"/>
                <a:cs typeface="Arial" panose="020B0604020202020204" pitchFamily="34" charset="0"/>
              </a:rPr>
            </a:br>
            <a:endParaRPr lang="es-CO" sz="140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s-CO" sz="1400" dirty="0" smtClean="0">
                <a:latin typeface="Arial" panose="020B0604020202020204" pitchFamily="34" charset="0"/>
                <a:cs typeface="Arial" panose="020B0604020202020204" pitchFamily="34" charset="0"/>
              </a:rPr>
              <a:t>Menor </a:t>
            </a:r>
            <a:r>
              <a:rPr lang="es-CO" sz="1400" dirty="0">
                <a:latin typeface="Arial" panose="020B0604020202020204" pitchFamily="34" charset="0"/>
                <a:cs typeface="Arial" panose="020B0604020202020204" pitchFamily="34" charset="0"/>
              </a:rPr>
              <a:t>oportunidad de competir con esos grandes monstruos que son las empresas multinacionales.</a:t>
            </a:r>
            <a:br>
              <a:rPr lang="es-CO" sz="1400" dirty="0">
                <a:latin typeface="Arial" panose="020B0604020202020204" pitchFamily="34" charset="0"/>
                <a:cs typeface="Arial" panose="020B0604020202020204" pitchFamily="34" charset="0"/>
              </a:rPr>
            </a:br>
            <a:endParaRPr lang="es-CO" sz="140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s-CO" sz="1400" dirty="0" smtClean="0">
                <a:latin typeface="Arial" panose="020B0604020202020204" pitchFamily="34" charset="0"/>
                <a:cs typeface="Arial" panose="020B0604020202020204" pitchFamily="34" charset="0"/>
              </a:rPr>
              <a:t>Mayor </a:t>
            </a:r>
            <a:r>
              <a:rPr lang="es-CO" sz="1400" dirty="0">
                <a:latin typeface="Arial" panose="020B0604020202020204" pitchFamily="34" charset="0"/>
                <a:cs typeface="Arial" panose="020B0604020202020204" pitchFamily="34" charset="0"/>
              </a:rPr>
              <a:t>fuga de capitales porque cuando las empresas multinacionales lo decidan, se trasladan hacia otros países que les ofrezcan mejores ventajas en su producción</a:t>
            </a:r>
            <a:r>
              <a:rPr lang="es-CO" sz="1600" dirty="0">
                <a:latin typeface="Arial" panose="020B0604020202020204" pitchFamily="34" charset="0"/>
                <a:cs typeface="Arial" panose="020B0604020202020204" pitchFamily="34" charset="0"/>
              </a:rPr>
              <a:t>.</a:t>
            </a:r>
          </a:p>
        </p:txBody>
      </p:sp>
      <p:pic>
        <p:nvPicPr>
          <p:cNvPr id="5124" name="Picture 4" descr="Resultado de imagen para ventaj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1118" y="1972491"/>
            <a:ext cx="2838450" cy="4441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671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586447" y="877276"/>
            <a:ext cx="6975566" cy="1107996"/>
          </a:xfrm>
          <a:prstGeom prst="rect">
            <a:avLst/>
          </a:prstGeom>
          <a:noFill/>
        </p:spPr>
        <p:txBody>
          <a:bodyPr wrap="square" lIns="91440" tIns="45720" rIns="91440" bIns="45720">
            <a:spAutoFit/>
          </a:bodyPr>
          <a:lstStyle/>
          <a:p>
            <a:pPr algn="ctr"/>
            <a:r>
              <a:rPr lang="es-ES" sz="6600" b="1" cap="none" spc="0" dirty="0" smtClean="0">
                <a:ln w="9525">
                  <a:solidFill>
                    <a:schemeClr val="bg1"/>
                  </a:solidFill>
                  <a:prstDash val="solid"/>
                </a:ln>
                <a:solidFill>
                  <a:schemeClr val="tx1"/>
                </a:solidFill>
                <a:effectLst>
                  <a:glow rad="139700">
                    <a:schemeClr val="accent2">
                      <a:satMod val="175000"/>
                      <a:alpha val="40000"/>
                    </a:schemeClr>
                  </a:glow>
                  <a:outerShdw blurRad="50800" dist="38100" dir="2700000" algn="tl" rotWithShape="0">
                    <a:prstClr val="black">
                      <a:alpha val="40000"/>
                    </a:prstClr>
                  </a:outerShdw>
                </a:effectLst>
              </a:rPr>
              <a:t>Bibliografía</a:t>
            </a:r>
            <a:endParaRPr lang="es-ES" sz="6600" b="1" cap="none" spc="0" dirty="0">
              <a:ln w="9525">
                <a:solidFill>
                  <a:schemeClr val="bg1"/>
                </a:solidFill>
                <a:prstDash val="solid"/>
              </a:ln>
              <a:solidFill>
                <a:schemeClr val="tx1"/>
              </a:solidFill>
              <a:effectLst>
                <a:glow rad="139700">
                  <a:schemeClr val="accent2">
                    <a:satMod val="175000"/>
                    <a:alpha val="40000"/>
                  </a:schemeClr>
                </a:glow>
                <a:outerShdw blurRad="50800" dist="38100" dir="2700000" algn="tl" rotWithShape="0">
                  <a:prstClr val="black">
                    <a:alpha val="40000"/>
                  </a:prstClr>
                </a:outerShdw>
              </a:effectLst>
            </a:endParaRPr>
          </a:p>
        </p:txBody>
      </p:sp>
      <p:sp>
        <p:nvSpPr>
          <p:cNvPr id="3" name="Rectángulo 2"/>
          <p:cNvSpPr/>
          <p:nvPr/>
        </p:nvSpPr>
        <p:spPr>
          <a:xfrm>
            <a:off x="888274" y="2883766"/>
            <a:ext cx="9666515" cy="646331"/>
          </a:xfrm>
          <a:prstGeom prst="rect">
            <a:avLst/>
          </a:prstGeom>
        </p:spPr>
        <p:txBody>
          <a:bodyPr wrap="square">
            <a:spAutoFit/>
          </a:bodyPr>
          <a:lstStyle/>
          <a:p>
            <a:pPr marL="285750" indent="-285750">
              <a:buFont typeface="Arial" panose="020B0604020202020204" pitchFamily="34" charset="0"/>
              <a:buChar char="•"/>
            </a:pPr>
            <a:r>
              <a:rPr lang="es-CO" dirty="0">
                <a:hlinkClick r:id="rId2"/>
              </a:rPr>
              <a:t>http://</a:t>
            </a:r>
            <a:r>
              <a:rPr lang="es-CO" dirty="0" smtClean="0">
                <a:hlinkClick r:id="rId2"/>
              </a:rPr>
              <a:t>ccsspainandworld.blogspot.com/2013/03/la-globalizacion-economica.html</a:t>
            </a:r>
            <a:endParaRPr lang="es-CO" dirty="0" smtClean="0"/>
          </a:p>
          <a:p>
            <a:pPr marL="285750" indent="-285750">
              <a:buFont typeface="Arial" panose="020B0604020202020204" pitchFamily="34" charset="0"/>
              <a:buChar char="•"/>
            </a:pPr>
            <a:r>
              <a:rPr lang="es-CO" dirty="0">
                <a:hlinkClick r:id="rId3"/>
              </a:rPr>
              <a:t>https://www.significados.com/globalizacion/</a:t>
            </a:r>
            <a:endParaRPr lang="es-CO" dirty="0"/>
          </a:p>
        </p:txBody>
      </p:sp>
    </p:spTree>
    <p:extLst>
      <p:ext uri="{BB962C8B-B14F-4D97-AF65-F5344CB8AC3E}">
        <p14:creationId xmlns:p14="http://schemas.microsoft.com/office/powerpoint/2010/main" val="1252622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586447" y="877276"/>
            <a:ext cx="6975566" cy="1107996"/>
          </a:xfrm>
          <a:prstGeom prst="rect">
            <a:avLst/>
          </a:prstGeom>
          <a:noFill/>
        </p:spPr>
        <p:txBody>
          <a:bodyPr wrap="square" lIns="91440" tIns="45720" rIns="91440" bIns="45720">
            <a:spAutoFit/>
          </a:bodyPr>
          <a:lstStyle/>
          <a:p>
            <a:pPr algn="ctr"/>
            <a:r>
              <a:rPr lang="es-ES" sz="6600" b="1" cap="none" spc="0" dirty="0" smtClean="0">
                <a:ln w="9525">
                  <a:solidFill>
                    <a:schemeClr val="bg1"/>
                  </a:solidFill>
                  <a:prstDash val="solid"/>
                </a:ln>
                <a:solidFill>
                  <a:schemeClr val="tx1"/>
                </a:solidFill>
                <a:effectLst>
                  <a:glow rad="139700">
                    <a:schemeClr val="accent2">
                      <a:satMod val="175000"/>
                      <a:alpha val="40000"/>
                    </a:schemeClr>
                  </a:glow>
                  <a:outerShdw blurRad="50800" dist="38100" dir="2700000" algn="tl" rotWithShape="0">
                    <a:prstClr val="black">
                      <a:alpha val="40000"/>
                    </a:prstClr>
                  </a:outerShdw>
                </a:effectLst>
              </a:rPr>
              <a:t>Definición</a:t>
            </a:r>
            <a:endParaRPr lang="es-ES" sz="6600" b="1" cap="none" spc="0" dirty="0">
              <a:ln w="9525">
                <a:solidFill>
                  <a:schemeClr val="bg1"/>
                </a:solidFill>
                <a:prstDash val="solid"/>
              </a:ln>
              <a:solidFill>
                <a:schemeClr val="tx1"/>
              </a:solidFill>
              <a:effectLst>
                <a:glow rad="139700">
                  <a:schemeClr val="accent2">
                    <a:satMod val="175000"/>
                    <a:alpha val="40000"/>
                  </a:schemeClr>
                </a:glow>
                <a:outerShdw blurRad="50800" dist="38100" dir="2700000" algn="tl" rotWithShape="0">
                  <a:prstClr val="black">
                    <a:alpha val="40000"/>
                  </a:prstClr>
                </a:outerShdw>
              </a:effectLst>
            </a:endParaRPr>
          </a:p>
        </p:txBody>
      </p:sp>
      <p:sp>
        <p:nvSpPr>
          <p:cNvPr id="2" name="CuadroTexto 1"/>
          <p:cNvSpPr txBox="1"/>
          <p:nvPr/>
        </p:nvSpPr>
        <p:spPr>
          <a:xfrm>
            <a:off x="914400" y="3342363"/>
            <a:ext cx="4846320" cy="1754326"/>
          </a:xfrm>
          <a:prstGeom prst="rect">
            <a:avLst/>
          </a:prstGeom>
          <a:noFill/>
        </p:spPr>
        <p:txBody>
          <a:bodyPr wrap="square" rtlCol="0">
            <a:spAutoFit/>
          </a:bodyPr>
          <a:lstStyle/>
          <a:p>
            <a:r>
              <a:rPr lang="es-CO" dirty="0"/>
              <a:t>La globalización económica consiste en la creación de un mercado mundial en el que se suprimen todas las barreras arancelarias para permitir la libre circulación de los capitales: financiero, comercial y productivo.</a:t>
            </a:r>
            <a:endParaRPr lang="es-CO" dirty="0"/>
          </a:p>
        </p:txBody>
      </p:sp>
      <p:pic>
        <p:nvPicPr>
          <p:cNvPr id="3076" name="Picture 4" descr="Resultado de imagen para globalizacion econom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4230" y="2325636"/>
            <a:ext cx="4885508" cy="378778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079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534196" y="433139"/>
            <a:ext cx="6975566" cy="1938992"/>
          </a:xfrm>
          <a:prstGeom prst="rect">
            <a:avLst/>
          </a:prstGeom>
          <a:noFill/>
        </p:spPr>
        <p:txBody>
          <a:bodyPr wrap="square" lIns="91440" tIns="45720" rIns="91440" bIns="45720">
            <a:spAutoFit/>
          </a:bodyPr>
          <a:lstStyle/>
          <a:p>
            <a:pPr algn="ctr"/>
            <a:r>
              <a:rPr lang="es-ES" sz="6000" b="1" dirty="0" smtClean="0">
                <a:ln w="9525">
                  <a:solidFill>
                    <a:schemeClr val="bg1"/>
                  </a:solidFill>
                  <a:prstDash val="solid"/>
                </a:ln>
                <a:effectLst>
                  <a:glow rad="139700">
                    <a:schemeClr val="accent2">
                      <a:satMod val="175000"/>
                      <a:alpha val="40000"/>
                    </a:schemeClr>
                  </a:glow>
                  <a:outerShdw blurRad="50800" dist="38100" dir="2700000" algn="tl" rotWithShape="0">
                    <a:prstClr val="black">
                      <a:alpha val="40000"/>
                    </a:prstClr>
                  </a:outerShdw>
                </a:effectLst>
              </a:rPr>
              <a:t>Capital</a:t>
            </a:r>
          </a:p>
          <a:p>
            <a:pPr algn="ctr"/>
            <a:r>
              <a:rPr lang="es-ES" sz="6000" b="1" dirty="0" smtClean="0">
                <a:ln w="9525">
                  <a:solidFill>
                    <a:schemeClr val="bg1"/>
                  </a:solidFill>
                  <a:prstDash val="solid"/>
                </a:ln>
                <a:effectLst>
                  <a:glow rad="139700">
                    <a:schemeClr val="accent2">
                      <a:satMod val="175000"/>
                      <a:alpha val="40000"/>
                    </a:schemeClr>
                  </a:glow>
                  <a:outerShdw blurRad="50800" dist="38100" dir="2700000" algn="tl" rotWithShape="0">
                    <a:prstClr val="black">
                      <a:alpha val="40000"/>
                    </a:prstClr>
                  </a:outerShdw>
                </a:effectLst>
              </a:rPr>
              <a:t> Financiero</a:t>
            </a:r>
            <a:endParaRPr lang="es-ES" sz="6000" b="1" cap="none" spc="0" dirty="0">
              <a:ln w="9525">
                <a:solidFill>
                  <a:schemeClr val="bg1"/>
                </a:solidFill>
                <a:prstDash val="solid"/>
              </a:ln>
              <a:solidFill>
                <a:schemeClr val="tx1"/>
              </a:solidFill>
              <a:effectLst>
                <a:glow rad="139700">
                  <a:schemeClr val="accent2">
                    <a:satMod val="175000"/>
                    <a:alpha val="40000"/>
                  </a:schemeClr>
                </a:glow>
                <a:outerShdw blurRad="50800" dist="38100" dir="2700000" algn="tl" rotWithShape="0">
                  <a:prstClr val="black">
                    <a:alpha val="40000"/>
                  </a:prstClr>
                </a:outerShdw>
              </a:effectLst>
            </a:endParaRPr>
          </a:p>
        </p:txBody>
      </p:sp>
      <p:sp>
        <p:nvSpPr>
          <p:cNvPr id="3" name="Rectángulo 2"/>
          <p:cNvSpPr/>
          <p:nvPr/>
        </p:nvSpPr>
        <p:spPr>
          <a:xfrm>
            <a:off x="905691" y="3212851"/>
            <a:ext cx="4541520" cy="1754326"/>
          </a:xfrm>
          <a:prstGeom prst="rect">
            <a:avLst/>
          </a:prstGeom>
        </p:spPr>
        <p:txBody>
          <a:bodyPr wrap="square">
            <a:spAutoFit/>
          </a:bodyPr>
          <a:lstStyle/>
          <a:p>
            <a:r>
              <a:rPr lang="es-CO" dirty="0">
                <a:latin typeface="trebuchet ms" panose="020B0603020202020204" pitchFamily="34" charset="0"/>
              </a:rPr>
              <a:t>El capital financiero, es el dinero, los préstamos y créditos internacionales y la inversión extranjera. Su característica es que no ocupa un lugar determinado y que gracias a la tecnología puede trasladarse de un lugar a otro con rapidez.</a:t>
            </a:r>
            <a:endParaRPr lang="es-CO" dirty="0"/>
          </a:p>
        </p:txBody>
      </p:sp>
      <p:pic>
        <p:nvPicPr>
          <p:cNvPr id="12290" name="Picture 2" descr="Resultado de imagen para capital financier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1348" y="2963828"/>
            <a:ext cx="5453108" cy="2252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133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664825" y="362644"/>
            <a:ext cx="6975566" cy="1938992"/>
          </a:xfrm>
          <a:prstGeom prst="rect">
            <a:avLst/>
          </a:prstGeom>
          <a:noFill/>
        </p:spPr>
        <p:txBody>
          <a:bodyPr wrap="square" lIns="91440" tIns="45720" rIns="91440" bIns="45720">
            <a:spAutoFit/>
          </a:bodyPr>
          <a:lstStyle/>
          <a:p>
            <a:pPr algn="ctr"/>
            <a:r>
              <a:rPr lang="es-ES" sz="6000" b="1" dirty="0" smtClean="0">
                <a:ln w="9525">
                  <a:solidFill>
                    <a:schemeClr val="bg1"/>
                  </a:solidFill>
                  <a:prstDash val="solid"/>
                </a:ln>
                <a:effectLst>
                  <a:glow rad="139700">
                    <a:schemeClr val="accent2">
                      <a:satMod val="175000"/>
                      <a:alpha val="40000"/>
                    </a:schemeClr>
                  </a:glow>
                  <a:outerShdw blurRad="50800" dist="38100" dir="2700000" algn="tl" rotWithShape="0">
                    <a:prstClr val="black">
                      <a:alpha val="40000"/>
                    </a:prstClr>
                  </a:outerShdw>
                </a:effectLst>
              </a:rPr>
              <a:t>Capital Productivo</a:t>
            </a:r>
            <a:endParaRPr lang="es-ES" sz="6000" b="1" cap="none" spc="0" dirty="0">
              <a:ln w="9525">
                <a:solidFill>
                  <a:schemeClr val="bg1"/>
                </a:solidFill>
                <a:prstDash val="solid"/>
              </a:ln>
              <a:solidFill>
                <a:schemeClr val="tx1"/>
              </a:solidFill>
              <a:effectLst>
                <a:glow rad="139700">
                  <a:schemeClr val="accent2">
                    <a:satMod val="175000"/>
                    <a:alpha val="40000"/>
                  </a:schemeClr>
                </a:glow>
                <a:outerShdw blurRad="50800" dist="38100" dir="2700000" algn="tl" rotWithShape="0">
                  <a:prstClr val="black">
                    <a:alpha val="40000"/>
                  </a:prstClr>
                </a:outerShdw>
              </a:effectLst>
            </a:endParaRPr>
          </a:p>
        </p:txBody>
      </p:sp>
      <p:sp>
        <p:nvSpPr>
          <p:cNvPr id="3" name="Rectángulo 2"/>
          <p:cNvSpPr/>
          <p:nvPr/>
        </p:nvSpPr>
        <p:spPr>
          <a:xfrm>
            <a:off x="853440" y="3694562"/>
            <a:ext cx="5612674" cy="1200329"/>
          </a:xfrm>
          <a:prstGeom prst="rect">
            <a:avLst/>
          </a:prstGeom>
        </p:spPr>
        <p:txBody>
          <a:bodyPr wrap="square">
            <a:spAutoFit/>
          </a:bodyPr>
          <a:lstStyle/>
          <a:p>
            <a:r>
              <a:rPr lang="es-CO" dirty="0">
                <a:latin typeface="trebuchet ms" panose="020B0603020202020204" pitchFamily="34" charset="0"/>
              </a:rPr>
              <a:t>El capital productivo, lo constituyen el dinero invertido en materias primas, bienes de capital (maquinaria, herramientas, edificios, terrenos, vehículos, </a:t>
            </a:r>
            <a:r>
              <a:rPr lang="es-CO" dirty="0" smtClean="0">
                <a:latin typeface="trebuchet ms" panose="020B0603020202020204" pitchFamily="34" charset="0"/>
              </a:rPr>
              <a:t>etc,) </a:t>
            </a:r>
            <a:r>
              <a:rPr lang="es-CO" dirty="0">
                <a:latin typeface="trebuchet ms" panose="020B0603020202020204" pitchFamily="34" charset="0"/>
              </a:rPr>
              <a:t>y la mano de obra.</a:t>
            </a:r>
            <a:endParaRPr lang="es-CO" dirty="0"/>
          </a:p>
        </p:txBody>
      </p:sp>
      <p:pic>
        <p:nvPicPr>
          <p:cNvPr id="11266" name="Picture 2" descr="Resultado de imagen para capital productiv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8549" y="2847701"/>
            <a:ext cx="4964160" cy="2894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42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599510" y="302510"/>
            <a:ext cx="6975566" cy="1938992"/>
          </a:xfrm>
          <a:prstGeom prst="rect">
            <a:avLst/>
          </a:prstGeom>
          <a:noFill/>
        </p:spPr>
        <p:txBody>
          <a:bodyPr wrap="square" lIns="91440" tIns="45720" rIns="91440" bIns="45720">
            <a:spAutoFit/>
          </a:bodyPr>
          <a:lstStyle/>
          <a:p>
            <a:pPr algn="ctr"/>
            <a:r>
              <a:rPr lang="es-ES" sz="6000" b="1" cap="none" spc="0" dirty="0" smtClean="0">
                <a:ln w="9525">
                  <a:solidFill>
                    <a:schemeClr val="bg1"/>
                  </a:solidFill>
                  <a:prstDash val="solid"/>
                </a:ln>
                <a:solidFill>
                  <a:schemeClr val="tx1"/>
                </a:solidFill>
                <a:effectLst>
                  <a:glow rad="139700">
                    <a:schemeClr val="accent2">
                      <a:satMod val="175000"/>
                      <a:alpha val="40000"/>
                    </a:schemeClr>
                  </a:glow>
                  <a:outerShdw blurRad="50800" dist="38100" dir="2700000" algn="tl" rotWithShape="0">
                    <a:prstClr val="black">
                      <a:alpha val="40000"/>
                    </a:prstClr>
                  </a:outerShdw>
                </a:effectLst>
              </a:rPr>
              <a:t>Capital Comercial</a:t>
            </a:r>
            <a:endParaRPr lang="es-ES" sz="6000" b="1" cap="none" spc="0" dirty="0">
              <a:ln w="9525">
                <a:solidFill>
                  <a:schemeClr val="bg1"/>
                </a:solidFill>
                <a:prstDash val="solid"/>
              </a:ln>
              <a:solidFill>
                <a:schemeClr val="tx1"/>
              </a:solidFill>
              <a:effectLst>
                <a:glow rad="139700">
                  <a:schemeClr val="accent2">
                    <a:satMod val="175000"/>
                    <a:alpha val="40000"/>
                  </a:schemeClr>
                </a:glow>
                <a:outerShdw blurRad="50800" dist="38100" dir="2700000" algn="tl" rotWithShape="0">
                  <a:prstClr val="black">
                    <a:alpha val="40000"/>
                  </a:prstClr>
                </a:outerShdw>
              </a:effectLst>
            </a:endParaRPr>
          </a:p>
        </p:txBody>
      </p:sp>
      <p:sp>
        <p:nvSpPr>
          <p:cNvPr id="3" name="Rectángulo 2"/>
          <p:cNvSpPr/>
          <p:nvPr/>
        </p:nvSpPr>
        <p:spPr>
          <a:xfrm>
            <a:off x="827314" y="2873051"/>
            <a:ext cx="6096000" cy="2585323"/>
          </a:xfrm>
          <a:prstGeom prst="rect">
            <a:avLst/>
          </a:prstGeom>
        </p:spPr>
        <p:txBody>
          <a:bodyPr>
            <a:spAutoFit/>
          </a:bodyPr>
          <a:lstStyle/>
          <a:p>
            <a:r>
              <a:rPr lang="es-CO" dirty="0">
                <a:latin typeface="trebuchet ms" panose="020B0603020202020204" pitchFamily="34" charset="0"/>
              </a:rPr>
              <a:t>El capital comercial, son los bienes y servicios que finalmente se compran y se venden en el mercado internacional. En este mercado internacional, los principales vendedores son las empresas </a:t>
            </a:r>
            <a:r>
              <a:rPr lang="es-CO" dirty="0" smtClean="0">
                <a:latin typeface="trebuchet ms" panose="020B0603020202020204" pitchFamily="34" charset="0"/>
              </a:rPr>
              <a:t>multinacionales. Los </a:t>
            </a:r>
            <a:r>
              <a:rPr lang="es-CO" dirty="0">
                <a:latin typeface="trebuchet ms" panose="020B0603020202020204" pitchFamily="34" charset="0"/>
              </a:rPr>
              <a:t>compradores son las poblaciones de cada país y también hay muchísimos vendedores de su fuerza de trabajo, estos son los que constituyen la mano de obra, ya que ellos venden su fuerza de trabajo a cambio de un salario.</a:t>
            </a:r>
            <a:endParaRPr lang="es-CO" dirty="0"/>
          </a:p>
        </p:txBody>
      </p:sp>
      <p:pic>
        <p:nvPicPr>
          <p:cNvPr id="10242" name="Picture 2" descr="Resultado de imagen para bienes y servici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6535" y="2775062"/>
            <a:ext cx="3276600" cy="278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679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665515" y="498454"/>
            <a:ext cx="8660674" cy="769441"/>
          </a:xfrm>
          <a:prstGeom prst="rect">
            <a:avLst/>
          </a:prstGeom>
          <a:noFill/>
        </p:spPr>
        <p:txBody>
          <a:bodyPr wrap="square" lIns="91440" tIns="45720" rIns="91440" bIns="45720">
            <a:spAutoFit/>
          </a:bodyPr>
          <a:lstStyle/>
          <a:p>
            <a:pPr algn="ctr"/>
            <a:r>
              <a:rPr lang="es-ES" sz="4400" b="1" cap="none" spc="0" dirty="0" smtClean="0">
                <a:ln w="9525">
                  <a:solidFill>
                    <a:schemeClr val="bg1"/>
                  </a:solidFill>
                  <a:prstDash val="solid"/>
                </a:ln>
                <a:solidFill>
                  <a:schemeClr val="tx1"/>
                </a:solidFill>
                <a:effectLst>
                  <a:glow rad="139700">
                    <a:schemeClr val="accent2">
                      <a:satMod val="175000"/>
                      <a:alpha val="40000"/>
                    </a:schemeClr>
                  </a:glow>
                  <a:outerShdw blurRad="50800" dist="38100" dir="2700000" algn="tl" rotWithShape="0">
                    <a:prstClr val="black">
                      <a:alpha val="40000"/>
                    </a:prstClr>
                  </a:outerShdw>
                </a:effectLst>
              </a:rPr>
              <a:t>Globalización de la economía</a:t>
            </a:r>
            <a:endParaRPr lang="es-ES" sz="4400" b="1" cap="none" spc="0" dirty="0">
              <a:ln w="9525">
                <a:solidFill>
                  <a:schemeClr val="bg1"/>
                </a:solidFill>
                <a:prstDash val="solid"/>
              </a:ln>
              <a:solidFill>
                <a:schemeClr val="tx1"/>
              </a:solidFill>
              <a:effectLst>
                <a:glow rad="139700">
                  <a:schemeClr val="accent2">
                    <a:satMod val="175000"/>
                    <a:alpha val="40000"/>
                  </a:schemeClr>
                </a:glow>
                <a:outerShdw blurRad="50800" dist="38100" dir="2700000" algn="tl" rotWithShape="0">
                  <a:prstClr val="black">
                    <a:alpha val="40000"/>
                  </a:prstClr>
                </a:outerShdw>
              </a:effectLst>
            </a:endParaRPr>
          </a:p>
        </p:txBody>
      </p:sp>
      <p:pic>
        <p:nvPicPr>
          <p:cNvPr id="2050" name="Picture 2" descr="Resultado de imagen para mapa conceptual globalizac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338" y="1658983"/>
            <a:ext cx="10189028" cy="462973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187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586447" y="877276"/>
            <a:ext cx="6975566" cy="1107996"/>
          </a:xfrm>
          <a:prstGeom prst="rect">
            <a:avLst/>
          </a:prstGeom>
          <a:noFill/>
        </p:spPr>
        <p:txBody>
          <a:bodyPr wrap="square" lIns="91440" tIns="45720" rIns="91440" bIns="45720">
            <a:spAutoFit/>
          </a:bodyPr>
          <a:lstStyle/>
          <a:p>
            <a:pPr algn="ctr"/>
            <a:r>
              <a:rPr lang="es-ES" sz="6600" b="1" cap="none" spc="0" dirty="0" smtClean="0">
                <a:ln w="9525">
                  <a:solidFill>
                    <a:schemeClr val="bg1"/>
                  </a:solidFill>
                  <a:prstDash val="solid"/>
                </a:ln>
                <a:solidFill>
                  <a:schemeClr val="tx1"/>
                </a:solidFill>
                <a:effectLst>
                  <a:glow rad="139700">
                    <a:schemeClr val="accent2">
                      <a:satMod val="175000"/>
                      <a:alpha val="40000"/>
                    </a:schemeClr>
                  </a:glow>
                  <a:outerShdw blurRad="50800" dist="38100" dir="2700000" algn="tl" rotWithShape="0">
                    <a:prstClr val="black">
                      <a:alpha val="40000"/>
                    </a:prstClr>
                  </a:outerShdw>
                </a:effectLst>
              </a:rPr>
              <a:t>Historia</a:t>
            </a:r>
            <a:endParaRPr lang="es-ES" sz="6600" b="1" cap="none" spc="0" dirty="0">
              <a:ln w="9525">
                <a:solidFill>
                  <a:schemeClr val="bg1"/>
                </a:solidFill>
                <a:prstDash val="solid"/>
              </a:ln>
              <a:solidFill>
                <a:schemeClr val="tx1"/>
              </a:solidFill>
              <a:effectLst>
                <a:glow rad="139700">
                  <a:schemeClr val="accent2">
                    <a:satMod val="175000"/>
                    <a:alpha val="40000"/>
                  </a:schemeClr>
                </a:glow>
                <a:outerShdw blurRad="50800" dist="38100" dir="2700000" algn="tl" rotWithShape="0">
                  <a:prstClr val="black">
                    <a:alpha val="40000"/>
                  </a:prstClr>
                </a:outerShdw>
              </a:effectLst>
            </a:endParaRPr>
          </a:p>
        </p:txBody>
      </p:sp>
      <p:sp>
        <p:nvSpPr>
          <p:cNvPr id="3" name="CuadroTexto 2"/>
          <p:cNvSpPr txBox="1"/>
          <p:nvPr/>
        </p:nvSpPr>
        <p:spPr>
          <a:xfrm>
            <a:off x="1045029" y="2534194"/>
            <a:ext cx="5643153" cy="3139321"/>
          </a:xfrm>
          <a:prstGeom prst="rect">
            <a:avLst/>
          </a:prstGeom>
          <a:noFill/>
        </p:spPr>
        <p:txBody>
          <a:bodyPr wrap="square" rtlCol="0">
            <a:spAutoFit/>
          </a:bodyPr>
          <a:lstStyle/>
          <a:p>
            <a:r>
              <a:rPr lang="es-CO" dirty="0" smtClean="0"/>
              <a:t>La expansión del capitalismo nacida en las practicas imperiales que comenzaran con las conquistas europeas de ultramar en el siglo XV, relanzadas con la revolución industrial del siglo XIX, crearon un modelo al que hoy en día se le hace énfasis como globalización. Dinámica que, desde el orden económico, estimula preferentemente una demanda mas homogeneizada de los consumidores a nivel internacional y variados tipos de asociaciones, alianzas y conexiones</a:t>
            </a:r>
            <a:endParaRPr lang="es-CO" dirty="0"/>
          </a:p>
        </p:txBody>
      </p:sp>
      <p:pic>
        <p:nvPicPr>
          <p:cNvPr id="9218" name="Picture 2" descr="Resultado de imagen para historia de la globalizac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4754" y="2090058"/>
            <a:ext cx="4480560" cy="3918856"/>
          </a:xfrm>
          <a:prstGeom prst="ellipse">
            <a:avLst/>
          </a:prstGeom>
          <a:ln>
            <a:noFill/>
          </a:ln>
          <a:effectLst>
            <a:glow rad="139700">
              <a:schemeClr val="accent2">
                <a:satMod val="175000"/>
                <a:alpha val="40000"/>
              </a:schemeClr>
            </a:glow>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850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586447" y="446201"/>
            <a:ext cx="6975566" cy="1754326"/>
          </a:xfrm>
          <a:prstGeom prst="rect">
            <a:avLst/>
          </a:prstGeom>
          <a:noFill/>
        </p:spPr>
        <p:txBody>
          <a:bodyPr wrap="square" lIns="91440" tIns="45720" rIns="91440" bIns="45720">
            <a:spAutoFit/>
          </a:bodyPr>
          <a:lstStyle/>
          <a:p>
            <a:pPr algn="ctr"/>
            <a:r>
              <a:rPr lang="es-ES" sz="5400" b="1" cap="none" spc="0" dirty="0" smtClean="0">
                <a:ln w="9525">
                  <a:solidFill>
                    <a:schemeClr val="bg1"/>
                  </a:solidFill>
                  <a:prstDash val="solid"/>
                </a:ln>
                <a:solidFill>
                  <a:schemeClr val="tx1"/>
                </a:solidFill>
                <a:effectLst>
                  <a:glow rad="139700">
                    <a:schemeClr val="accent2">
                      <a:satMod val="175000"/>
                      <a:alpha val="40000"/>
                    </a:schemeClr>
                  </a:glow>
                  <a:outerShdw blurRad="50800" dist="38100" dir="2700000" algn="tl" rotWithShape="0">
                    <a:prstClr val="black">
                      <a:alpha val="40000"/>
                    </a:prstClr>
                  </a:outerShdw>
                </a:effectLst>
              </a:rPr>
              <a:t>Globalización “Hoy”</a:t>
            </a:r>
            <a:endParaRPr lang="es-ES" sz="5400" b="1" cap="none" spc="0" dirty="0">
              <a:ln w="9525">
                <a:solidFill>
                  <a:schemeClr val="bg1"/>
                </a:solidFill>
                <a:prstDash val="solid"/>
              </a:ln>
              <a:solidFill>
                <a:schemeClr val="tx1"/>
              </a:solidFill>
              <a:effectLst>
                <a:glow rad="139700">
                  <a:schemeClr val="accent2">
                    <a:satMod val="175000"/>
                    <a:alpha val="40000"/>
                  </a:schemeClr>
                </a:glow>
                <a:outerShdw blurRad="50800" dist="38100" dir="2700000" algn="tl" rotWithShape="0">
                  <a:prstClr val="black">
                    <a:alpha val="40000"/>
                  </a:prstClr>
                </a:outerShdw>
              </a:effectLst>
            </a:endParaRPr>
          </a:p>
        </p:txBody>
      </p:sp>
      <p:sp>
        <p:nvSpPr>
          <p:cNvPr id="3" name="CuadroTexto 2"/>
          <p:cNvSpPr txBox="1"/>
          <p:nvPr/>
        </p:nvSpPr>
        <p:spPr>
          <a:xfrm>
            <a:off x="705394" y="2422595"/>
            <a:ext cx="5643154" cy="3693319"/>
          </a:xfrm>
          <a:prstGeom prst="rect">
            <a:avLst/>
          </a:prstGeom>
          <a:noFill/>
        </p:spPr>
        <p:txBody>
          <a:bodyPr wrap="square" rtlCol="0">
            <a:spAutoFit/>
          </a:bodyPr>
          <a:lstStyle/>
          <a:p>
            <a:r>
              <a:rPr lang="es-CO" dirty="0" smtClean="0"/>
              <a:t>Hoy en día, este proceso esta acompañado también de disposiciones de orden político y cultural que conforman el escenario mundial, una nueva definición del papel que cumple los gobiernos en los lineamientos estratégicos de poder y en la concentración de esfuerzos por no claudicar ante la meta ultima de conquistar mercados mundiales que trasciendan las economías nacionales. Esto lleva a una competencia donde lo único que importa es lograr mejor calidad de producción para alcanzar mas mercados, aunque esto vaya en detrimento de lo seres humanos</a:t>
            </a:r>
            <a:endParaRPr lang="es-CO" dirty="0"/>
          </a:p>
        </p:txBody>
      </p:sp>
      <p:pic>
        <p:nvPicPr>
          <p:cNvPr id="8194" name="Picture 2" descr="Resultado de imagen para conquistar mercad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3313" y="2325189"/>
            <a:ext cx="4362995" cy="391885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438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586447" y="616019"/>
            <a:ext cx="6975566" cy="1569660"/>
          </a:xfrm>
          <a:prstGeom prst="rect">
            <a:avLst/>
          </a:prstGeom>
          <a:noFill/>
        </p:spPr>
        <p:txBody>
          <a:bodyPr wrap="square" lIns="91440" tIns="45720" rIns="91440" bIns="45720">
            <a:spAutoFit/>
          </a:bodyPr>
          <a:lstStyle/>
          <a:p>
            <a:pPr algn="ctr"/>
            <a:r>
              <a:rPr lang="es-ES" sz="4800" b="1" cap="none" spc="0" dirty="0" smtClean="0">
                <a:ln w="9525">
                  <a:solidFill>
                    <a:schemeClr val="bg1"/>
                  </a:solidFill>
                  <a:prstDash val="solid"/>
                </a:ln>
                <a:solidFill>
                  <a:schemeClr val="tx1"/>
                </a:solidFill>
                <a:effectLst>
                  <a:glow rad="139700">
                    <a:schemeClr val="accent2">
                      <a:satMod val="175000"/>
                      <a:alpha val="40000"/>
                    </a:schemeClr>
                  </a:glow>
                  <a:outerShdw blurRad="50800" dist="38100" dir="2700000" algn="tl" rotWithShape="0">
                    <a:prstClr val="black">
                      <a:alpha val="40000"/>
                    </a:prstClr>
                  </a:outerShdw>
                </a:effectLst>
              </a:rPr>
              <a:t>Principales Agentes de Globalización</a:t>
            </a:r>
            <a:endParaRPr lang="es-ES" sz="4800" b="1" cap="none" spc="0" dirty="0">
              <a:ln w="9525">
                <a:solidFill>
                  <a:schemeClr val="bg1"/>
                </a:solidFill>
                <a:prstDash val="solid"/>
              </a:ln>
              <a:solidFill>
                <a:schemeClr val="tx1"/>
              </a:solidFill>
              <a:effectLst>
                <a:glow rad="139700">
                  <a:schemeClr val="accent2">
                    <a:satMod val="175000"/>
                    <a:alpha val="40000"/>
                  </a:schemeClr>
                </a:glow>
                <a:outerShdw blurRad="50800" dist="38100" dir="2700000" algn="tl" rotWithShape="0">
                  <a:prstClr val="black">
                    <a:alpha val="40000"/>
                  </a:prstClr>
                </a:outerShdw>
              </a:effectLst>
            </a:endParaRPr>
          </a:p>
        </p:txBody>
      </p:sp>
      <p:sp>
        <p:nvSpPr>
          <p:cNvPr id="3" name="CuadroTexto 2"/>
          <p:cNvSpPr txBox="1"/>
          <p:nvPr/>
        </p:nvSpPr>
        <p:spPr>
          <a:xfrm>
            <a:off x="1254036" y="3592286"/>
            <a:ext cx="4820194" cy="1477328"/>
          </a:xfrm>
          <a:prstGeom prst="rect">
            <a:avLst/>
          </a:prstGeom>
          <a:noFill/>
        </p:spPr>
        <p:txBody>
          <a:bodyPr wrap="square" rtlCol="0">
            <a:spAutoFit/>
          </a:bodyPr>
          <a:lstStyle/>
          <a:p>
            <a:pPr marL="285750" indent="-285750">
              <a:buFont typeface="Arial" panose="020B0604020202020204" pitchFamily="34" charset="0"/>
              <a:buChar char="•"/>
            </a:pPr>
            <a:r>
              <a:rPr lang="es-CO" dirty="0" smtClean="0"/>
              <a:t>Las empresas multinacionales</a:t>
            </a:r>
          </a:p>
          <a:p>
            <a:pPr marL="285750" indent="-285750">
              <a:buFont typeface="Arial" panose="020B0604020202020204" pitchFamily="34" charset="0"/>
              <a:buChar char="•"/>
            </a:pPr>
            <a:r>
              <a:rPr lang="es-CO" dirty="0" smtClean="0"/>
              <a:t>Los Bancos multinacionales</a:t>
            </a:r>
          </a:p>
          <a:p>
            <a:pPr marL="285750" indent="-285750">
              <a:buFont typeface="Arial" panose="020B0604020202020204" pitchFamily="34" charset="0"/>
              <a:buChar char="•"/>
            </a:pPr>
            <a:r>
              <a:rPr lang="es-CO" dirty="0" smtClean="0"/>
              <a:t>Los tecnócratas internacionales</a:t>
            </a:r>
          </a:p>
          <a:p>
            <a:pPr marL="285750" indent="-285750">
              <a:buFont typeface="Arial" panose="020B0604020202020204" pitchFamily="34" charset="0"/>
              <a:buChar char="•"/>
            </a:pPr>
            <a:r>
              <a:rPr lang="es-CO" dirty="0" smtClean="0"/>
              <a:t>Los organismos financieros internacionales</a:t>
            </a:r>
            <a:endParaRPr lang="es-CO" dirty="0"/>
          </a:p>
        </p:txBody>
      </p:sp>
      <p:pic>
        <p:nvPicPr>
          <p:cNvPr id="7170" name="Picture 2" descr="Resultado de imagen para agentes de globalizac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4230" y="2894035"/>
            <a:ext cx="4389119" cy="2873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9768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63</TotalTime>
  <Words>442</Words>
  <Application>Microsoft Office PowerPoint</Application>
  <PresentationFormat>Panorámica</PresentationFormat>
  <Paragraphs>37</Paragraphs>
  <Slides>12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Century Gothic</vt:lpstr>
      <vt:lpstr>trebuchet ms</vt:lpstr>
      <vt:lpstr>Wingdings</vt:lpstr>
      <vt:lpstr>Wingdings 3</vt:lpstr>
      <vt:lpstr>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Office 2016</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felipe Moreno</dc:creator>
  <cp:lastModifiedBy>felipe Moreno</cp:lastModifiedBy>
  <cp:revision>7</cp:revision>
  <dcterms:created xsi:type="dcterms:W3CDTF">2019-09-14T19:08:17Z</dcterms:created>
  <dcterms:modified xsi:type="dcterms:W3CDTF">2019-09-14T20:11:30Z</dcterms:modified>
</cp:coreProperties>
</file>