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30" r:id="rId4"/>
  </p:sldMasterIdLst>
  <p:notesMasterIdLst>
    <p:notesMasterId r:id="rId31"/>
  </p:notesMasterIdLst>
  <p:handoutMasterIdLst>
    <p:handoutMasterId r:id="rId32"/>
  </p:handoutMasterIdLst>
  <p:sldIdLst>
    <p:sldId id="256" r:id="rId5"/>
    <p:sldId id="257" r:id="rId6"/>
    <p:sldId id="284" r:id="rId7"/>
    <p:sldId id="276" r:id="rId8"/>
    <p:sldId id="277" r:id="rId9"/>
    <p:sldId id="278" r:id="rId10"/>
    <p:sldId id="279" r:id="rId11"/>
    <p:sldId id="280" r:id="rId12"/>
    <p:sldId id="281" r:id="rId13"/>
    <p:sldId id="282" r:id="rId14"/>
    <p:sldId id="283" r:id="rId15"/>
    <p:sldId id="258" r:id="rId16"/>
    <p:sldId id="259" r:id="rId17"/>
    <p:sldId id="268" r:id="rId18"/>
    <p:sldId id="264" r:id="rId19"/>
    <p:sldId id="265" r:id="rId20"/>
    <p:sldId id="266" r:id="rId21"/>
    <p:sldId id="267" r:id="rId22"/>
    <p:sldId id="260" r:id="rId23"/>
    <p:sldId id="262" r:id="rId24"/>
    <p:sldId id="270" r:id="rId25"/>
    <p:sldId id="271" r:id="rId26"/>
    <p:sldId id="272" r:id="rId27"/>
    <p:sldId id="273"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605" autoAdjust="0"/>
  </p:normalViewPr>
  <p:slideViewPr>
    <p:cSldViewPr snapToGrid="0">
      <p:cViewPr varScale="1">
        <p:scale>
          <a:sx n="92" d="100"/>
          <a:sy n="92" d="100"/>
        </p:scale>
        <p:origin x="546" y="90"/>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A8627C86-0A06-4AFA-8619-4771DB488B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xmlns="" id="{855E16A4-9F40-442F-BB9F-5DB89B117B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978BB-17AB-49B9-831D-E0A226C1140D}" type="datetimeFigureOut">
              <a:rPr lang="es-ES" smtClean="0"/>
              <a:t>02/10/2019</a:t>
            </a:fld>
            <a:endParaRPr lang="es-ES"/>
          </a:p>
        </p:txBody>
      </p:sp>
      <p:sp>
        <p:nvSpPr>
          <p:cNvPr id="4" name="Marcador de pie de página 3">
            <a:extLst>
              <a:ext uri="{FF2B5EF4-FFF2-40B4-BE49-F238E27FC236}">
                <a16:creationId xmlns:a16="http://schemas.microsoft.com/office/drawing/2014/main" xmlns="" id="{8979291C-8864-4C7E-9BE1-CEDDECE510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xmlns="" id="{9BD830B5-FE2A-42D4-930A-4CC171CE8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1516F7-CC4C-4572-9A13-9CBD1F476B2D}" type="slidenum">
              <a:rPr lang="es-ES" smtClean="0"/>
              <a:t>‹Nº›</a:t>
            </a:fld>
            <a:endParaRPr lang="es-ES"/>
          </a:p>
        </p:txBody>
      </p:sp>
    </p:spTree>
    <p:extLst>
      <p:ext uri="{BB962C8B-B14F-4D97-AF65-F5344CB8AC3E}">
        <p14:creationId xmlns:p14="http://schemas.microsoft.com/office/powerpoint/2010/main" val="776330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7C793-600A-4516-927F-947C954D8023}" type="datetimeFigureOut">
              <a:rPr lang="es-ES" noProof="0" smtClean="0"/>
              <a:t>02/10/2019</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66D-B8C4-4C71-AFDB-4F8602FE9580}" type="slidenum">
              <a:rPr lang="es-ES" noProof="0" smtClean="0"/>
              <a:t>‹Nº›</a:t>
            </a:fld>
            <a:endParaRPr lang="es-ES" noProof="0"/>
          </a:p>
        </p:txBody>
      </p:sp>
    </p:spTree>
    <p:extLst>
      <p:ext uri="{BB962C8B-B14F-4D97-AF65-F5344CB8AC3E}">
        <p14:creationId xmlns:p14="http://schemas.microsoft.com/office/powerpoint/2010/main" val="3162065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48D66D-B8C4-4C71-AFDB-4F8602FE9580}" type="slidenum">
              <a:rPr lang="es-ES" smtClean="0"/>
              <a:t>1</a:t>
            </a:fld>
            <a:endParaRPr lang="es-ES"/>
          </a:p>
        </p:txBody>
      </p:sp>
    </p:spTree>
    <p:extLst>
      <p:ext uri="{BB962C8B-B14F-4D97-AF65-F5344CB8AC3E}">
        <p14:creationId xmlns:p14="http://schemas.microsoft.com/office/powerpoint/2010/main" val="1797034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pPr rtl="0"/>
            <a:fld id="{7610C9F1-60D2-4D1C-B89C-9F9966ED900D}" type="datetime1">
              <a:rPr lang="es-ES" noProof="0" smtClean="0"/>
              <a:t>02/10/2019</a:t>
            </a:fld>
            <a:endParaRPr lang="es-ES" noProof="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pPr rtl="0"/>
            <a:endParaRPr lang="es-ES" noProof="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71697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CEABC672-13F0-4EAD-8EF0-47AAAAD40C0C}" type="datetime1">
              <a:rPr lang="es-ES" noProof="0" smtClean="0"/>
              <a:t>02/10/2019</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8383170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CEABC672-13F0-4EAD-8EF0-47AAAAD40C0C}" type="datetime1">
              <a:rPr lang="es-ES" noProof="0" smtClean="0"/>
              <a:t>02/10/2019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4578091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CEABC672-13F0-4EAD-8EF0-47AAAAD40C0C}" type="datetime1">
              <a:rPr lang="es-ES" noProof="0" smtClean="0"/>
              <a:t>02/10/2019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7704699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CEABC672-13F0-4EAD-8EF0-47AAAAD40C0C}" type="datetime1">
              <a:rPr lang="es-ES" noProof="0" smtClean="0"/>
              <a:t>02/10/2019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6886192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rtl="0"/>
            <a:fld id="{CEABC672-13F0-4EAD-8EF0-47AAAAD40C0C}" type="datetime1">
              <a:rPr lang="es-ES" noProof="0" smtClean="0"/>
              <a:t>02/10/2019</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9498575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rtl="0"/>
            <a:fld id="{CEABC672-13F0-4EAD-8EF0-47AAAAD40C0C}" type="datetime1">
              <a:rPr lang="es-ES" noProof="0" smtClean="0"/>
              <a:t>02/10/2019</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8000359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DE404415-8C3B-4357-9F1F-F89AF8F0CE05}" type="datetime1">
              <a:rPr lang="es-ES" noProof="0" smtClean="0"/>
              <a:t>02/10/2019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256423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986A27CE-E4FF-4E4C-90C6-74D29C6C5B05}" type="datetime1">
              <a:rPr lang="es-ES" noProof="0" smtClean="0"/>
              <a:t>02/10/2019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58319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CEABC672-13F0-4EAD-8EF0-47AAAAD40C0C}" type="datetime1">
              <a:rPr lang="es-ES" noProof="0" smtClean="0"/>
              <a:t>02/10/2019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9138454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9364C9D6-9F1A-453E-A424-93F2690E71F9}" type="datetime1">
              <a:rPr lang="es-ES" noProof="0" smtClean="0"/>
              <a:t>02/10/2019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7360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84544BF3-413D-4595-9F8C-D91E7937F37D}" type="datetime1">
              <a:rPr lang="es-ES" noProof="0" smtClean="0"/>
              <a:t>02/10/2019</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266123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57D6BF9E-7CF2-4B2B-9DB2-5A2AB03E41C9}" type="datetime1">
              <a:rPr lang="es-ES" noProof="0" smtClean="0"/>
              <a:t>02/10/2019</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89352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9D8B4B4F-F042-47DC-829C-166835A561CC}" type="datetime1">
              <a:rPr lang="es-ES" noProof="0" smtClean="0"/>
              <a:t>02/10/2019</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44425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D53C2E1D-7BAD-4EB1-AF16-7910ABF5B599}" type="datetime1">
              <a:rPr lang="es-ES" noProof="0" smtClean="0"/>
              <a:t>02/10/2019</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8396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CEABC672-13F0-4EAD-8EF0-47AAAAD40C0C}" type="datetime1">
              <a:rPr lang="es-ES" noProof="0" smtClean="0"/>
              <a:t>02/10/2019</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25939581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CEABC672-13F0-4EAD-8EF0-47AAAAD40C0C}" type="datetime1">
              <a:rPr lang="es-ES" noProof="0" smtClean="0"/>
              <a:t>02/10/2019</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1752991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rtl="0"/>
            <a:endParaRPr lang="es-ES" noProof="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rtl="0"/>
            <a:fld id="{CEABC672-13F0-4EAD-8EF0-47AAAAD40C0C}" type="datetime1">
              <a:rPr lang="es-ES" noProof="0" smtClean="0"/>
              <a:t>02/10/2019</a:t>
            </a:fld>
            <a:endParaRPr lang="es-ES" noProof="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6209593"/>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D90EC3D-482A-4E73-B198-E8341A0D0973}"/>
              </a:ext>
            </a:extLst>
          </p:cNvPr>
          <p:cNvSpPr>
            <a:spLocks noGrp="1"/>
          </p:cNvSpPr>
          <p:nvPr>
            <p:ph type="ctrTitle"/>
          </p:nvPr>
        </p:nvSpPr>
        <p:spPr>
          <a:xfrm>
            <a:off x="8031892" y="1269921"/>
            <a:ext cx="3655750" cy="2820165"/>
          </a:xfrm>
        </p:spPr>
        <p:txBody>
          <a:bodyPr rtlCol="0">
            <a:normAutofit/>
          </a:bodyPr>
          <a:lstStyle/>
          <a:p>
            <a:r>
              <a:rPr lang="es-ES" sz="4800" dirty="0">
                <a:solidFill>
                  <a:srgbClr val="FFFFFF"/>
                </a:solidFill>
              </a:rPr>
              <a:t>Guerra Comercial China-EEUU</a:t>
            </a:r>
          </a:p>
        </p:txBody>
      </p:sp>
      <p:sp>
        <p:nvSpPr>
          <p:cNvPr id="7" name="Subtítulo 6">
            <a:extLst>
              <a:ext uri="{FF2B5EF4-FFF2-40B4-BE49-F238E27FC236}">
                <a16:creationId xmlns:a16="http://schemas.microsoft.com/office/drawing/2014/main" xmlns="" id="{2048EE7C-B77F-4E59-88A7-DD66337BB69C}"/>
              </a:ext>
            </a:extLst>
          </p:cNvPr>
          <p:cNvSpPr>
            <a:spLocks noGrp="1"/>
          </p:cNvSpPr>
          <p:nvPr>
            <p:ph type="subTitle" idx="1"/>
          </p:nvPr>
        </p:nvSpPr>
        <p:spPr>
          <a:xfrm>
            <a:off x="8180174" y="4708186"/>
            <a:ext cx="3507470" cy="1496816"/>
          </a:xfrm>
        </p:spPr>
        <p:txBody>
          <a:bodyPr rtlCol="0">
            <a:normAutofit/>
          </a:bodyPr>
          <a:lstStyle/>
          <a:p>
            <a:pPr algn="r" rtl="0">
              <a:lnSpc>
                <a:spcPct val="150000"/>
              </a:lnSpc>
            </a:pPr>
            <a:r>
              <a:rPr lang="es-ES" sz="1400" dirty="0">
                <a:solidFill>
                  <a:srgbClr val="FFFFFF"/>
                </a:solidFill>
              </a:rPr>
              <a:t>Juan Felipe Bello Porras</a:t>
            </a:r>
          </a:p>
          <a:p>
            <a:pPr algn="r">
              <a:lnSpc>
                <a:spcPct val="150000"/>
              </a:lnSpc>
            </a:pPr>
            <a:r>
              <a:rPr lang="es-ES" sz="1400" dirty="0">
                <a:solidFill>
                  <a:srgbClr val="FFFFFF"/>
                </a:solidFill>
              </a:rPr>
              <a:t>Cristian Antonio Fuerte Cubides</a:t>
            </a:r>
          </a:p>
        </p:txBody>
      </p:sp>
      <p:pic>
        <p:nvPicPr>
          <p:cNvPr id="1028" name="Picture 4" descr="Guerra comercial">
            <a:extLst>
              <a:ext uri="{FF2B5EF4-FFF2-40B4-BE49-F238E27FC236}">
                <a16:creationId xmlns:a16="http://schemas.microsoft.com/office/drawing/2014/main" xmlns="" id="{62C92E5B-E66C-4FD9-8BDE-FEEA024C1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02" y="1760406"/>
            <a:ext cx="6571001" cy="369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954" y="652589"/>
            <a:ext cx="5688632" cy="5494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22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Inicio del conflicto actual</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24349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A28C85E-3CB6-4B31-BB0A-6D2F2E7D5498}"/>
              </a:ext>
            </a:extLst>
          </p:cNvPr>
          <p:cNvSpPr>
            <a:spLocks noGrp="1"/>
          </p:cNvSpPr>
          <p:nvPr>
            <p:ph type="title"/>
          </p:nvPr>
        </p:nvSpPr>
        <p:spPr/>
        <p:txBody>
          <a:bodyPr/>
          <a:lstStyle/>
          <a:p>
            <a:r>
              <a:rPr lang="es-CO" dirty="0"/>
              <a:t>Inicio del conflicto</a:t>
            </a:r>
          </a:p>
        </p:txBody>
      </p:sp>
      <p:sp>
        <p:nvSpPr>
          <p:cNvPr id="3" name="Marcador de contenido 2">
            <a:extLst>
              <a:ext uri="{FF2B5EF4-FFF2-40B4-BE49-F238E27FC236}">
                <a16:creationId xmlns:a16="http://schemas.microsoft.com/office/drawing/2014/main" xmlns="" id="{B1FDB9DB-DFDE-4CB8-9EE1-27DFCC549B2A}"/>
              </a:ext>
            </a:extLst>
          </p:cNvPr>
          <p:cNvSpPr>
            <a:spLocks noGrp="1"/>
          </p:cNvSpPr>
          <p:nvPr>
            <p:ph sz="half" idx="1"/>
          </p:nvPr>
        </p:nvSpPr>
        <p:spPr>
          <a:xfrm>
            <a:off x="1154953" y="2603500"/>
            <a:ext cx="4825159" cy="3416301"/>
          </a:xfrm>
        </p:spPr>
        <p:txBody>
          <a:bodyPr>
            <a:normAutofit/>
          </a:bodyPr>
          <a:lstStyle/>
          <a:p>
            <a:pPr marL="0" indent="0" algn="just">
              <a:buNone/>
            </a:pPr>
            <a:r>
              <a:rPr lang="es-CO" dirty="0"/>
              <a:t>Desde abril del 2018, después de que el presidente de los Estados Unidos, Donald Trump, anunciase la intención de imponer aranceles de 50mmd a los productos chinos, las dos mayores economías mundiales se encuentran enfrascadas en la mayor guerra comercial de la historia, esto amparado por el artículo 301 de la Ley de Comercio de 1974.</a:t>
            </a:r>
          </a:p>
        </p:txBody>
      </p:sp>
      <p:sp>
        <p:nvSpPr>
          <p:cNvPr id="4" name="Marcador de contenido 3">
            <a:extLst>
              <a:ext uri="{FF2B5EF4-FFF2-40B4-BE49-F238E27FC236}">
                <a16:creationId xmlns:a16="http://schemas.microsoft.com/office/drawing/2014/main" xmlns="" id="{286BEA82-C4E2-4A45-A4D6-9D1B59AF2800}"/>
              </a:ext>
            </a:extLst>
          </p:cNvPr>
          <p:cNvSpPr>
            <a:spLocks noGrp="1"/>
          </p:cNvSpPr>
          <p:nvPr>
            <p:ph sz="half" idx="2"/>
          </p:nvPr>
        </p:nvSpPr>
        <p:spPr/>
        <p:txBody>
          <a:bodyPr>
            <a:normAutofit/>
          </a:bodyPr>
          <a:lstStyle/>
          <a:p>
            <a:pPr marL="0" indent="0" algn="just">
              <a:buNone/>
            </a:pPr>
            <a:r>
              <a:rPr lang="es-CO" dirty="0"/>
              <a:t>Este otorga al Representante Comercial de Estados Unidos autoridad para investigar y responder, con la dirección del presidente, a las prácticas comerciales desleales de otro país.</a:t>
            </a:r>
          </a:p>
          <a:p>
            <a:pPr marL="0" indent="0" algn="just">
              <a:buNone/>
            </a:pPr>
            <a:r>
              <a:rPr lang="es-CO" dirty="0"/>
              <a:t>La investigación identificó actos, políticas y prácticas del gobierno chino que no son razonables, son discriminatorias y constituyen injustamente una carga para el comercio estadounidense. </a:t>
            </a:r>
          </a:p>
        </p:txBody>
      </p:sp>
    </p:spTree>
    <p:extLst>
      <p:ext uri="{BB962C8B-B14F-4D97-AF65-F5344CB8AC3E}">
        <p14:creationId xmlns:p14="http://schemas.microsoft.com/office/powerpoint/2010/main" val="4043030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3D16912-3BB6-4C82-B982-EC82E2A811AC}"/>
              </a:ext>
            </a:extLst>
          </p:cNvPr>
          <p:cNvSpPr>
            <a:spLocks noGrp="1"/>
          </p:cNvSpPr>
          <p:nvPr>
            <p:ph type="title"/>
          </p:nvPr>
        </p:nvSpPr>
        <p:spPr/>
        <p:txBody>
          <a:bodyPr/>
          <a:lstStyle/>
          <a:p>
            <a:r>
              <a:rPr lang="es-CO" dirty="0"/>
              <a:t>Argumentos usados por USA</a:t>
            </a:r>
          </a:p>
        </p:txBody>
      </p:sp>
      <p:sp>
        <p:nvSpPr>
          <p:cNvPr id="3" name="Marcador de contenido 2">
            <a:extLst>
              <a:ext uri="{FF2B5EF4-FFF2-40B4-BE49-F238E27FC236}">
                <a16:creationId xmlns:a16="http://schemas.microsoft.com/office/drawing/2014/main" xmlns="" id="{03858B8F-AC24-45DC-AF8F-F9427DF757A8}"/>
              </a:ext>
            </a:extLst>
          </p:cNvPr>
          <p:cNvSpPr>
            <a:spLocks noGrp="1"/>
          </p:cNvSpPr>
          <p:nvPr>
            <p:ph sz="half" idx="1"/>
          </p:nvPr>
        </p:nvSpPr>
        <p:spPr/>
        <p:txBody>
          <a:bodyPr>
            <a:normAutofit fontScale="77500" lnSpcReduction="20000"/>
          </a:bodyPr>
          <a:lstStyle/>
          <a:p>
            <a:r>
              <a:rPr lang="es-CO" dirty="0"/>
              <a:t>Usar restricciones sobre la propiedad extranjera para exigir o presionar a las empresas estadounidenses para que revelen o transfieran tecnología a entidades chinas para acceder al mercado chino.</a:t>
            </a:r>
          </a:p>
          <a:p>
            <a:r>
              <a:rPr lang="es-CO" dirty="0"/>
              <a:t>Imponer requisitos discriminatorios de concesión de licencias de tecnología que nieguen a los titulares extranjeros de patentes, incluidas empresas estadounidenses, derechos de patente básicos y favorezcan injustamente a los receptores chinos sobre los propietarios de tecnología estadounidense.</a:t>
            </a:r>
          </a:p>
          <a:p>
            <a:endParaRPr lang="es-CO" dirty="0"/>
          </a:p>
        </p:txBody>
      </p:sp>
      <p:sp>
        <p:nvSpPr>
          <p:cNvPr id="4" name="Marcador de contenido 3">
            <a:extLst>
              <a:ext uri="{FF2B5EF4-FFF2-40B4-BE49-F238E27FC236}">
                <a16:creationId xmlns:a16="http://schemas.microsoft.com/office/drawing/2014/main" xmlns="" id="{A0A84DD0-1C55-4579-9567-CBF798201998}"/>
              </a:ext>
            </a:extLst>
          </p:cNvPr>
          <p:cNvSpPr>
            <a:spLocks noGrp="1"/>
          </p:cNvSpPr>
          <p:nvPr>
            <p:ph sz="half" idx="2"/>
          </p:nvPr>
        </p:nvSpPr>
        <p:spPr/>
        <p:txBody>
          <a:bodyPr>
            <a:normAutofit fontScale="77500" lnSpcReduction="20000"/>
          </a:bodyPr>
          <a:lstStyle/>
          <a:p>
            <a:pPr algn="just"/>
            <a:r>
              <a:rPr lang="es-CO" dirty="0"/>
              <a:t>Dirigir de manera injusta la inversión y adquisición de empresas estadounidenses con el objetivo de transferir tecnología a gran escala. Por ejemplo, un fondo del gobierno chino respaldó a </a:t>
            </a:r>
            <a:r>
              <a:rPr lang="es-CO" dirty="0" err="1"/>
              <a:t>Apex</a:t>
            </a:r>
            <a:r>
              <a:rPr lang="es-CO" dirty="0"/>
              <a:t>, una empresa china, en la adquisición de Lexmark International, un fabricante estadounidense de computadoras e impresoras. Antes de la adquisición, Lexmark había demandado al consorcio por infringir 15 patentes.</a:t>
            </a:r>
          </a:p>
          <a:p>
            <a:pPr algn="just"/>
            <a:r>
              <a:rPr lang="es-CO" dirty="0"/>
              <a:t>Llevar a cabo y apoyar intrusiones cibernéticas en compañías estadounidenses para obtener propiedad intelectual, secretos comerciales o información comercial confidencial, como cuando cinco piratas informáticos militares chinos fueron acusados de piratear redes comerciales estadounidenses.</a:t>
            </a:r>
          </a:p>
          <a:p>
            <a:pPr algn="just"/>
            <a:endParaRPr lang="es-CO" dirty="0"/>
          </a:p>
        </p:txBody>
      </p:sp>
    </p:spTree>
    <p:extLst>
      <p:ext uri="{BB962C8B-B14F-4D97-AF65-F5344CB8AC3E}">
        <p14:creationId xmlns:p14="http://schemas.microsoft.com/office/powerpoint/2010/main" val="3795822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87E774F-0EE1-46E3-848D-E692AA9197C5}"/>
              </a:ext>
            </a:extLst>
          </p:cNvPr>
          <p:cNvSpPr>
            <a:spLocks noGrp="1"/>
          </p:cNvSpPr>
          <p:nvPr>
            <p:ph type="ctrTitle"/>
          </p:nvPr>
        </p:nvSpPr>
        <p:spPr/>
        <p:txBody>
          <a:bodyPr/>
          <a:lstStyle/>
          <a:p>
            <a:r>
              <a:rPr lang="es-CO" dirty="0"/>
              <a:t>Historial de acciones realizadas por ambos países:</a:t>
            </a:r>
          </a:p>
        </p:txBody>
      </p:sp>
      <p:sp>
        <p:nvSpPr>
          <p:cNvPr id="3" name="Subtítulo 2">
            <a:extLst>
              <a:ext uri="{FF2B5EF4-FFF2-40B4-BE49-F238E27FC236}">
                <a16:creationId xmlns:a16="http://schemas.microsoft.com/office/drawing/2014/main" xmlns="" id="{3E571F32-5ED8-4B54-87D6-843D3D222B5A}"/>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64305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1D2F620-7842-46A4-8028-224C427352D7}"/>
              </a:ext>
            </a:extLst>
          </p:cNvPr>
          <p:cNvSpPr>
            <a:spLocks noGrp="1"/>
          </p:cNvSpPr>
          <p:nvPr>
            <p:ph type="title"/>
          </p:nvPr>
        </p:nvSpPr>
        <p:spPr/>
        <p:txBody>
          <a:bodyPr/>
          <a:lstStyle/>
          <a:p>
            <a:r>
              <a:rPr lang="es-CO" dirty="0"/>
              <a:t>Hasta el día 30:</a:t>
            </a:r>
          </a:p>
        </p:txBody>
      </p:sp>
      <p:sp>
        <p:nvSpPr>
          <p:cNvPr id="3" name="Marcador de contenido 2">
            <a:extLst>
              <a:ext uri="{FF2B5EF4-FFF2-40B4-BE49-F238E27FC236}">
                <a16:creationId xmlns:a16="http://schemas.microsoft.com/office/drawing/2014/main" xmlns="" id="{70EDEE0B-D107-43AD-980E-0D7F9B4C9151}"/>
              </a:ext>
            </a:extLst>
          </p:cNvPr>
          <p:cNvSpPr>
            <a:spLocks noGrp="1"/>
          </p:cNvSpPr>
          <p:nvPr>
            <p:ph idx="1"/>
          </p:nvPr>
        </p:nvSpPr>
        <p:spPr/>
        <p:txBody>
          <a:bodyPr/>
          <a:lstStyle/>
          <a:p>
            <a:r>
              <a:rPr lang="es-CO" dirty="0"/>
              <a:t> 6 de julio de 2018, Estados Unidos implementa los primeros aranceles específicos contra China.</a:t>
            </a:r>
          </a:p>
          <a:p>
            <a:r>
              <a:rPr lang="es-CO" dirty="0"/>
              <a:t>10 de julio de 2018, Estados Unidos publica la segunda lista de aranceles</a:t>
            </a:r>
          </a:p>
          <a:p>
            <a:r>
              <a:rPr lang="es-CO" dirty="0"/>
              <a:t>2 de agosto de 2018, revisiones de aranceles estadounidenses (200 mil millones de dólares)</a:t>
            </a:r>
          </a:p>
          <a:p>
            <a:r>
              <a:rPr lang="es-CO" dirty="0"/>
              <a:t> 3 de agosto de 2018, China anuncia la segunda ronda de aranceles para productos estadounidenses</a:t>
            </a:r>
          </a:p>
        </p:txBody>
      </p:sp>
    </p:spTree>
    <p:extLst>
      <p:ext uri="{BB962C8B-B14F-4D97-AF65-F5344CB8AC3E}">
        <p14:creationId xmlns:p14="http://schemas.microsoft.com/office/powerpoint/2010/main" val="344829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90F6D5-0BDA-46A2-BE68-6163D3E8566D}"/>
              </a:ext>
            </a:extLst>
          </p:cNvPr>
          <p:cNvSpPr>
            <a:spLocks noGrp="1"/>
          </p:cNvSpPr>
          <p:nvPr>
            <p:ph type="title"/>
          </p:nvPr>
        </p:nvSpPr>
        <p:spPr/>
        <p:txBody>
          <a:bodyPr/>
          <a:lstStyle/>
          <a:p>
            <a:r>
              <a:rPr lang="es-CO" dirty="0"/>
              <a:t>Hasta el día 50:</a:t>
            </a:r>
          </a:p>
        </p:txBody>
      </p:sp>
      <p:sp>
        <p:nvSpPr>
          <p:cNvPr id="3" name="Marcador de contenido 2">
            <a:extLst>
              <a:ext uri="{FF2B5EF4-FFF2-40B4-BE49-F238E27FC236}">
                <a16:creationId xmlns:a16="http://schemas.microsoft.com/office/drawing/2014/main" xmlns="" id="{3D9268AD-0577-489E-B210-18082180A7FA}"/>
              </a:ext>
            </a:extLst>
          </p:cNvPr>
          <p:cNvSpPr>
            <a:spLocks noGrp="1"/>
          </p:cNvSpPr>
          <p:nvPr>
            <p:ph idx="1"/>
          </p:nvPr>
        </p:nvSpPr>
        <p:spPr/>
        <p:txBody>
          <a:bodyPr/>
          <a:lstStyle/>
          <a:p>
            <a:r>
              <a:rPr lang="es-CO" dirty="0"/>
              <a:t>7 de agosto de 2018, finalización y publicación de la segunda ronda de aranceles</a:t>
            </a:r>
          </a:p>
          <a:p>
            <a:r>
              <a:rPr lang="es-CO" dirty="0"/>
              <a:t>14 de agosto de 2018, China presenta una demanda ante la OMC contra Estados Unidos</a:t>
            </a:r>
          </a:p>
          <a:p>
            <a:r>
              <a:rPr lang="es-CO" dirty="0"/>
              <a:t>22-23 de agosto de 2018, diálogo entre Estados Unidos y China</a:t>
            </a:r>
          </a:p>
          <a:p>
            <a:r>
              <a:rPr lang="es-CO" dirty="0"/>
              <a:t>23 de agosto de 2018, Estados Unidos y China implementan la segunda ronda de aranceles, China presenta una segunda queja a la OMC</a:t>
            </a:r>
          </a:p>
          <a:p>
            <a:endParaRPr lang="es-CO" dirty="0"/>
          </a:p>
        </p:txBody>
      </p:sp>
    </p:spTree>
    <p:extLst>
      <p:ext uri="{BB962C8B-B14F-4D97-AF65-F5344CB8AC3E}">
        <p14:creationId xmlns:p14="http://schemas.microsoft.com/office/powerpoint/2010/main" val="1848078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7D68C57-3941-425E-9AAB-0A614B5230DC}"/>
              </a:ext>
            </a:extLst>
          </p:cNvPr>
          <p:cNvSpPr>
            <a:spLocks noGrp="1"/>
          </p:cNvSpPr>
          <p:nvPr>
            <p:ph type="title"/>
          </p:nvPr>
        </p:nvSpPr>
        <p:spPr/>
        <p:txBody>
          <a:bodyPr/>
          <a:lstStyle/>
          <a:p>
            <a:r>
              <a:rPr lang="es-CO" dirty="0"/>
              <a:t>Hasta el día 81:</a:t>
            </a:r>
          </a:p>
        </p:txBody>
      </p:sp>
      <p:sp>
        <p:nvSpPr>
          <p:cNvPr id="3" name="Marcador de contenido 2">
            <a:extLst>
              <a:ext uri="{FF2B5EF4-FFF2-40B4-BE49-F238E27FC236}">
                <a16:creationId xmlns:a16="http://schemas.microsoft.com/office/drawing/2014/main" xmlns="" id="{F403F7EA-62DE-40A8-A8A6-4417BE7DB9B2}"/>
              </a:ext>
            </a:extLst>
          </p:cNvPr>
          <p:cNvSpPr>
            <a:spLocks noGrp="1"/>
          </p:cNvSpPr>
          <p:nvPr>
            <p:ph idx="1"/>
          </p:nvPr>
        </p:nvSpPr>
        <p:spPr/>
        <p:txBody>
          <a:bodyPr>
            <a:normAutofit fontScale="92500" lnSpcReduction="10000"/>
          </a:bodyPr>
          <a:lstStyle/>
          <a:p>
            <a:r>
              <a:rPr lang="es-CO" dirty="0"/>
              <a:t>7 de septiembre de 2018, Trump amenaza con nuevos aranceles</a:t>
            </a:r>
          </a:p>
          <a:p>
            <a:r>
              <a:rPr lang="es-CO" dirty="0"/>
              <a:t>12 de septiembre de 2018, Estados Unidos invita a China a reabrir las negociaciones</a:t>
            </a:r>
          </a:p>
          <a:p>
            <a:r>
              <a:rPr lang="es-CO" dirty="0"/>
              <a:t>17 de septiembre de 2018, Estados Unidos finaliza los aranceles para los productos chinos de 200 mil millones de dólares</a:t>
            </a:r>
          </a:p>
          <a:p>
            <a:r>
              <a:rPr lang="es-CO" dirty="0"/>
              <a:t>18 de septiembre de 2018, China anuncia represalias por los aranceles estadounidenses</a:t>
            </a:r>
          </a:p>
          <a:p>
            <a:r>
              <a:rPr lang="es-CO" dirty="0"/>
              <a:t>22 de septiembre de 2018, China cancela las negociaciones comerciales con los Estados Unidos.</a:t>
            </a:r>
          </a:p>
          <a:p>
            <a:r>
              <a:rPr lang="es-CO" dirty="0"/>
              <a:t>24 de septiembre de 2018, Estados Unidos y China implementan una tercera ronda de aranceles</a:t>
            </a:r>
          </a:p>
          <a:p>
            <a:endParaRPr lang="es-CO" dirty="0"/>
          </a:p>
        </p:txBody>
      </p:sp>
    </p:spTree>
    <p:extLst>
      <p:ext uri="{BB962C8B-B14F-4D97-AF65-F5344CB8AC3E}">
        <p14:creationId xmlns:p14="http://schemas.microsoft.com/office/powerpoint/2010/main" val="337478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1DC9D8-C9EC-4D2F-A59A-56BFBF61C03B}"/>
              </a:ext>
            </a:extLst>
          </p:cNvPr>
          <p:cNvSpPr>
            <a:spLocks noGrp="1"/>
          </p:cNvSpPr>
          <p:nvPr>
            <p:ph type="title"/>
          </p:nvPr>
        </p:nvSpPr>
        <p:spPr/>
        <p:txBody>
          <a:bodyPr/>
          <a:lstStyle/>
          <a:p>
            <a:r>
              <a:rPr lang="es-CO" dirty="0"/>
              <a:t>Hasta el día 150:</a:t>
            </a:r>
          </a:p>
        </p:txBody>
      </p:sp>
      <p:sp>
        <p:nvSpPr>
          <p:cNvPr id="3" name="Marcador de contenido 2">
            <a:extLst>
              <a:ext uri="{FF2B5EF4-FFF2-40B4-BE49-F238E27FC236}">
                <a16:creationId xmlns:a16="http://schemas.microsoft.com/office/drawing/2014/main" xmlns="" id="{E48ECDFB-D378-44E5-892B-949B0697BBFA}"/>
              </a:ext>
            </a:extLst>
          </p:cNvPr>
          <p:cNvSpPr>
            <a:spLocks noGrp="1"/>
          </p:cNvSpPr>
          <p:nvPr>
            <p:ph idx="1"/>
          </p:nvPr>
        </p:nvSpPr>
        <p:spPr/>
        <p:txBody>
          <a:bodyPr/>
          <a:lstStyle/>
          <a:p>
            <a:r>
              <a:rPr lang="es-CO" dirty="0"/>
              <a:t>25 de octubre de 2018, los funcionarios de Estados Unidos y China reanudan comunicaciones</a:t>
            </a:r>
          </a:p>
          <a:p>
            <a:r>
              <a:rPr lang="es-CO" dirty="0"/>
              <a:t>30 de octubre de 2018, según informes, Estados Unidos está preparado para anunciar aranceles sobre el resto de productos chinos</a:t>
            </a:r>
          </a:p>
          <a:p>
            <a:r>
              <a:rPr lang="es-CO" dirty="0"/>
              <a:t>9 de noviembre de 2018, Estados Unidos y China reanudan las negociaciones comerciales</a:t>
            </a:r>
          </a:p>
          <a:p>
            <a:r>
              <a:rPr lang="es-CO" dirty="0"/>
              <a:t>19 de noviembre de 2018, Estados Unidos publica la lista de controles de exportación propuestos para tecnologías emergentes</a:t>
            </a:r>
          </a:p>
          <a:p>
            <a:r>
              <a:rPr lang="es-CO" dirty="0"/>
              <a:t>2 de diciembre de 2018, Estados Unidos y China acuerdan una tregua temporal</a:t>
            </a:r>
          </a:p>
          <a:p>
            <a:endParaRPr lang="es-CO" dirty="0"/>
          </a:p>
        </p:txBody>
      </p:sp>
    </p:spTree>
    <p:extLst>
      <p:ext uri="{BB962C8B-B14F-4D97-AF65-F5344CB8AC3E}">
        <p14:creationId xmlns:p14="http://schemas.microsoft.com/office/powerpoint/2010/main" val="76459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4303444-CA3D-4409-8040-97B1E06B7799}"/>
              </a:ext>
            </a:extLst>
          </p:cNvPr>
          <p:cNvSpPr>
            <a:spLocks noGrp="1"/>
          </p:cNvSpPr>
          <p:nvPr>
            <p:ph type="title"/>
          </p:nvPr>
        </p:nvSpPr>
        <p:spPr/>
        <p:txBody>
          <a:bodyPr/>
          <a:lstStyle/>
          <a:p>
            <a:r>
              <a:rPr lang="es-CO" dirty="0"/>
              <a:t>Tabla de acciones realizadas:</a:t>
            </a:r>
          </a:p>
        </p:txBody>
      </p:sp>
      <p:sp>
        <p:nvSpPr>
          <p:cNvPr id="4" name="Marcador de texto 3">
            <a:extLst>
              <a:ext uri="{FF2B5EF4-FFF2-40B4-BE49-F238E27FC236}">
                <a16:creationId xmlns:a16="http://schemas.microsoft.com/office/drawing/2014/main" xmlns="" id="{F7D03F0B-3305-4EA2-85AE-6C9921F2057A}"/>
              </a:ext>
            </a:extLst>
          </p:cNvPr>
          <p:cNvSpPr>
            <a:spLocks noGrp="1"/>
          </p:cNvSpPr>
          <p:nvPr>
            <p:ph type="body" sz="half" idx="2"/>
          </p:nvPr>
        </p:nvSpPr>
        <p:spPr>
          <a:xfrm>
            <a:off x="1154955" y="3632886"/>
            <a:ext cx="2793158" cy="2391993"/>
          </a:xfrm>
        </p:spPr>
        <p:txBody>
          <a:bodyPr/>
          <a:lstStyle/>
          <a:p>
            <a:endParaRPr lang="es-CO" dirty="0">
              <a:solidFill>
                <a:schemeClr val="bg1">
                  <a:lumMod val="95000"/>
                </a:schemeClr>
              </a:solidFill>
            </a:endParaRPr>
          </a:p>
        </p:txBody>
      </p:sp>
      <p:graphicFrame>
        <p:nvGraphicFramePr>
          <p:cNvPr id="14" name="Tabla 14">
            <a:extLst>
              <a:ext uri="{FF2B5EF4-FFF2-40B4-BE49-F238E27FC236}">
                <a16:creationId xmlns:a16="http://schemas.microsoft.com/office/drawing/2014/main" xmlns="" id="{12FD420A-6177-4F1E-B2CD-CD52338E7E89}"/>
              </a:ext>
            </a:extLst>
          </p:cNvPr>
          <p:cNvGraphicFramePr>
            <a:graphicFrameLocks noGrp="1"/>
          </p:cNvGraphicFramePr>
          <p:nvPr>
            <p:ph idx="1"/>
            <p:extLst>
              <p:ext uri="{D42A27DB-BD31-4B8C-83A1-F6EECF244321}">
                <p14:modId xmlns:p14="http://schemas.microsoft.com/office/powerpoint/2010/main" val="707657588"/>
              </p:ext>
            </p:extLst>
          </p:nvPr>
        </p:nvGraphicFramePr>
        <p:xfrm>
          <a:off x="5157965" y="1325879"/>
          <a:ext cx="6333821" cy="4650013"/>
        </p:xfrm>
        <a:graphic>
          <a:graphicData uri="http://schemas.openxmlformats.org/drawingml/2006/table">
            <a:tbl>
              <a:tblPr firstRow="1" bandRow="1">
                <a:tableStyleId>{5C22544A-7EE6-4342-B048-85BDC9FD1C3A}</a:tableStyleId>
              </a:tblPr>
              <a:tblGrid>
                <a:gridCol w="1583455">
                  <a:extLst>
                    <a:ext uri="{9D8B030D-6E8A-4147-A177-3AD203B41FA5}">
                      <a16:colId xmlns:a16="http://schemas.microsoft.com/office/drawing/2014/main" xmlns="" val="562223338"/>
                    </a:ext>
                  </a:extLst>
                </a:gridCol>
                <a:gridCol w="1583455">
                  <a:extLst>
                    <a:ext uri="{9D8B030D-6E8A-4147-A177-3AD203B41FA5}">
                      <a16:colId xmlns:a16="http://schemas.microsoft.com/office/drawing/2014/main" xmlns="" val="2406005993"/>
                    </a:ext>
                  </a:extLst>
                </a:gridCol>
                <a:gridCol w="1583455">
                  <a:extLst>
                    <a:ext uri="{9D8B030D-6E8A-4147-A177-3AD203B41FA5}">
                      <a16:colId xmlns:a16="http://schemas.microsoft.com/office/drawing/2014/main" xmlns="" val="1433255515"/>
                    </a:ext>
                  </a:extLst>
                </a:gridCol>
                <a:gridCol w="395864">
                  <a:extLst>
                    <a:ext uri="{9D8B030D-6E8A-4147-A177-3AD203B41FA5}">
                      <a16:colId xmlns:a16="http://schemas.microsoft.com/office/drawing/2014/main" xmlns="" val="221596505"/>
                    </a:ext>
                  </a:extLst>
                </a:gridCol>
                <a:gridCol w="395864">
                  <a:extLst>
                    <a:ext uri="{9D8B030D-6E8A-4147-A177-3AD203B41FA5}">
                      <a16:colId xmlns:a16="http://schemas.microsoft.com/office/drawing/2014/main" xmlns="" val="78692536"/>
                    </a:ext>
                  </a:extLst>
                </a:gridCol>
                <a:gridCol w="395864">
                  <a:extLst>
                    <a:ext uri="{9D8B030D-6E8A-4147-A177-3AD203B41FA5}">
                      <a16:colId xmlns:a16="http://schemas.microsoft.com/office/drawing/2014/main" xmlns="" val="2874674462"/>
                    </a:ext>
                  </a:extLst>
                </a:gridCol>
                <a:gridCol w="395864">
                  <a:extLst>
                    <a:ext uri="{9D8B030D-6E8A-4147-A177-3AD203B41FA5}">
                      <a16:colId xmlns:a16="http://schemas.microsoft.com/office/drawing/2014/main" xmlns="" val="492468813"/>
                    </a:ext>
                  </a:extLst>
                </a:gridCol>
              </a:tblGrid>
              <a:tr h="817290">
                <a:tc>
                  <a:txBody>
                    <a:bodyPr/>
                    <a:lstStyle/>
                    <a:p>
                      <a:r>
                        <a:rPr lang="es-CO" sz="1400" dirty="0"/>
                        <a:t>País </a:t>
                      </a:r>
                    </a:p>
                  </a:txBody>
                  <a:tcPr/>
                </a:tc>
                <a:tc>
                  <a:txBody>
                    <a:bodyPr/>
                    <a:lstStyle/>
                    <a:p>
                      <a:r>
                        <a:rPr lang="es-CO" sz="1400" dirty="0"/>
                        <a:t>Entrada en vigor</a:t>
                      </a:r>
                    </a:p>
                  </a:txBody>
                  <a:tcPr/>
                </a:tc>
                <a:tc>
                  <a:txBody>
                    <a:bodyPr/>
                    <a:lstStyle/>
                    <a:p>
                      <a:r>
                        <a:rPr lang="es-CO" sz="1400" dirty="0"/>
                        <a:t>Productos afectados</a:t>
                      </a:r>
                    </a:p>
                  </a:txBody>
                  <a:tcPr/>
                </a:tc>
                <a:tc gridSpan="4">
                  <a:txBody>
                    <a:bodyPr/>
                    <a:lstStyle/>
                    <a:p>
                      <a:r>
                        <a:rPr lang="es-CO" sz="1400" dirty="0"/>
                        <a:t>Arancel</a:t>
                      </a:r>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2385373473"/>
                  </a:ext>
                </a:extLst>
              </a:tr>
              <a:tr h="473509">
                <a:tc>
                  <a:txBody>
                    <a:bodyPr/>
                    <a:lstStyle/>
                    <a:p>
                      <a:r>
                        <a:rPr lang="es-CO" sz="1400" dirty="0"/>
                        <a:t>EEUU</a:t>
                      </a:r>
                    </a:p>
                  </a:txBody>
                  <a:tcPr/>
                </a:tc>
                <a:tc>
                  <a:txBody>
                    <a:bodyPr/>
                    <a:lstStyle/>
                    <a:p>
                      <a:r>
                        <a:rPr lang="es-CO" sz="1400" dirty="0"/>
                        <a:t>23/03/2018</a:t>
                      </a:r>
                    </a:p>
                  </a:txBody>
                  <a:tcPr/>
                </a:tc>
                <a:tc>
                  <a:txBody>
                    <a:bodyPr/>
                    <a:lstStyle/>
                    <a:p>
                      <a:r>
                        <a:rPr lang="es-CO" sz="1400" dirty="0"/>
                        <a:t>2</a:t>
                      </a:r>
                    </a:p>
                  </a:txBody>
                  <a:tcPr/>
                </a:tc>
                <a:tc gridSpan="4">
                  <a:txBody>
                    <a:bodyPr/>
                    <a:lstStyle/>
                    <a:p>
                      <a:r>
                        <a:rPr lang="es-CO" sz="1400" dirty="0"/>
                        <a:t>25%</a:t>
                      </a:r>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2333804863"/>
                  </a:ext>
                </a:extLst>
              </a:tr>
              <a:tr h="473509">
                <a:tc>
                  <a:txBody>
                    <a:bodyPr/>
                    <a:lstStyle/>
                    <a:p>
                      <a:r>
                        <a:rPr lang="es-CO" sz="1400" dirty="0"/>
                        <a:t>China </a:t>
                      </a:r>
                    </a:p>
                  </a:txBody>
                  <a:tcPr/>
                </a:tc>
                <a:tc>
                  <a:txBody>
                    <a:bodyPr/>
                    <a:lstStyle/>
                    <a:p>
                      <a:r>
                        <a:rPr lang="es-CO" sz="1400" dirty="0"/>
                        <a:t>02/04/2018</a:t>
                      </a:r>
                    </a:p>
                  </a:txBody>
                  <a:tcPr/>
                </a:tc>
                <a:tc>
                  <a:txBody>
                    <a:bodyPr/>
                    <a:lstStyle/>
                    <a:p>
                      <a:r>
                        <a:rPr lang="es-CO" sz="1400" dirty="0"/>
                        <a:t>128</a:t>
                      </a:r>
                    </a:p>
                  </a:txBody>
                  <a:tcPr/>
                </a:tc>
                <a:tc gridSpan="4">
                  <a:txBody>
                    <a:bodyPr/>
                    <a:lstStyle/>
                    <a:p>
                      <a:r>
                        <a:rPr lang="es-CO" sz="1400" dirty="0"/>
                        <a:t>25%</a:t>
                      </a:r>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3980327250"/>
                  </a:ext>
                </a:extLst>
              </a:tr>
              <a:tr h="473509">
                <a:tc>
                  <a:txBody>
                    <a:bodyPr/>
                    <a:lstStyle/>
                    <a:p>
                      <a:r>
                        <a:rPr lang="es-CO" sz="1400" dirty="0"/>
                        <a:t>EEUU</a:t>
                      </a:r>
                    </a:p>
                  </a:txBody>
                  <a:tcPr/>
                </a:tc>
                <a:tc>
                  <a:txBody>
                    <a:bodyPr/>
                    <a:lstStyle/>
                    <a:p>
                      <a:r>
                        <a:rPr lang="es-CO" sz="1400" dirty="0"/>
                        <a:t>06/07/2018</a:t>
                      </a:r>
                    </a:p>
                  </a:txBody>
                  <a:tcPr/>
                </a:tc>
                <a:tc>
                  <a:txBody>
                    <a:bodyPr/>
                    <a:lstStyle/>
                    <a:p>
                      <a:r>
                        <a:rPr lang="es-CO" sz="1400" dirty="0"/>
                        <a:t>818</a:t>
                      </a:r>
                    </a:p>
                  </a:txBody>
                  <a:tcPr/>
                </a:tc>
                <a:tc gridSpan="4">
                  <a:txBody>
                    <a:bodyPr/>
                    <a:lstStyle/>
                    <a:p>
                      <a:r>
                        <a:rPr lang="es-CO" sz="1400" dirty="0"/>
                        <a:t>25%</a:t>
                      </a:r>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407097171"/>
                  </a:ext>
                </a:extLst>
              </a:tr>
              <a:tr h="473509">
                <a:tc>
                  <a:txBody>
                    <a:bodyPr/>
                    <a:lstStyle/>
                    <a:p>
                      <a:r>
                        <a:rPr lang="es-CO" sz="1400" dirty="0"/>
                        <a:t>China</a:t>
                      </a:r>
                    </a:p>
                  </a:txBody>
                  <a:tcPr/>
                </a:tc>
                <a:tc>
                  <a:txBody>
                    <a:bodyPr/>
                    <a:lstStyle/>
                    <a:p>
                      <a:r>
                        <a:rPr lang="es-CO" sz="1400" dirty="0"/>
                        <a:t>06/07/2018</a:t>
                      </a:r>
                    </a:p>
                  </a:txBody>
                  <a:tcPr/>
                </a:tc>
                <a:tc>
                  <a:txBody>
                    <a:bodyPr/>
                    <a:lstStyle/>
                    <a:p>
                      <a:r>
                        <a:rPr lang="es-CO" sz="1400" dirty="0"/>
                        <a:t>545</a:t>
                      </a:r>
                    </a:p>
                  </a:txBody>
                  <a:tcPr/>
                </a:tc>
                <a:tc gridSpan="4">
                  <a:txBody>
                    <a:bodyPr/>
                    <a:lstStyle/>
                    <a:p>
                      <a:r>
                        <a:rPr lang="es-CO" sz="1400" dirty="0"/>
                        <a:t>25%</a:t>
                      </a:r>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3437135076"/>
                  </a:ext>
                </a:extLst>
              </a:tr>
              <a:tr h="473509">
                <a:tc>
                  <a:txBody>
                    <a:bodyPr/>
                    <a:lstStyle/>
                    <a:p>
                      <a:r>
                        <a:rPr lang="es-CO" sz="1400" dirty="0"/>
                        <a:t>EEUU</a:t>
                      </a:r>
                    </a:p>
                  </a:txBody>
                  <a:tcPr/>
                </a:tc>
                <a:tc>
                  <a:txBody>
                    <a:bodyPr/>
                    <a:lstStyle/>
                    <a:p>
                      <a:r>
                        <a:rPr lang="es-CO" sz="1400" dirty="0"/>
                        <a:t>23/08/2018</a:t>
                      </a:r>
                    </a:p>
                  </a:txBody>
                  <a:tcPr/>
                </a:tc>
                <a:tc>
                  <a:txBody>
                    <a:bodyPr/>
                    <a:lstStyle/>
                    <a:p>
                      <a:r>
                        <a:rPr lang="es-CO" sz="1400" dirty="0"/>
                        <a:t>279</a:t>
                      </a:r>
                    </a:p>
                  </a:txBody>
                  <a:tcPr/>
                </a:tc>
                <a:tc gridSpan="4">
                  <a:txBody>
                    <a:bodyPr/>
                    <a:lstStyle/>
                    <a:p>
                      <a:r>
                        <a:rPr lang="es-CO" sz="1400" dirty="0"/>
                        <a:t>25%</a:t>
                      </a:r>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591142853"/>
                  </a:ext>
                </a:extLst>
              </a:tr>
              <a:tr h="473509">
                <a:tc>
                  <a:txBody>
                    <a:bodyPr/>
                    <a:lstStyle/>
                    <a:p>
                      <a:r>
                        <a:rPr lang="es-CO" sz="1400" dirty="0"/>
                        <a:t>China</a:t>
                      </a:r>
                    </a:p>
                  </a:txBody>
                  <a:tcPr/>
                </a:tc>
                <a:tc>
                  <a:txBody>
                    <a:bodyPr/>
                    <a:lstStyle/>
                    <a:p>
                      <a:r>
                        <a:rPr lang="es-CO" sz="1400" dirty="0"/>
                        <a:t>23/08/2018</a:t>
                      </a:r>
                    </a:p>
                  </a:txBody>
                  <a:tcPr/>
                </a:tc>
                <a:tc>
                  <a:txBody>
                    <a:bodyPr/>
                    <a:lstStyle/>
                    <a:p>
                      <a:r>
                        <a:rPr lang="es-CO" sz="1400" dirty="0"/>
                        <a:t>333</a:t>
                      </a:r>
                    </a:p>
                  </a:txBody>
                  <a:tcPr/>
                </a:tc>
                <a:tc gridSpan="4">
                  <a:txBody>
                    <a:bodyPr/>
                    <a:lstStyle/>
                    <a:p>
                      <a:r>
                        <a:rPr lang="es-CO" sz="1400" dirty="0"/>
                        <a:t>25%</a:t>
                      </a:r>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155344275"/>
                  </a:ext>
                </a:extLst>
              </a:tr>
              <a:tr h="473509">
                <a:tc>
                  <a:txBody>
                    <a:bodyPr/>
                    <a:lstStyle/>
                    <a:p>
                      <a:r>
                        <a:rPr lang="es-CO" sz="1400" dirty="0"/>
                        <a:t>EEUU</a:t>
                      </a:r>
                    </a:p>
                  </a:txBody>
                  <a:tcPr/>
                </a:tc>
                <a:tc>
                  <a:txBody>
                    <a:bodyPr/>
                    <a:lstStyle/>
                    <a:p>
                      <a:r>
                        <a:rPr lang="es-CO" sz="1400" dirty="0"/>
                        <a:t>24/09/2018</a:t>
                      </a:r>
                    </a:p>
                  </a:txBody>
                  <a:tcPr/>
                </a:tc>
                <a:tc>
                  <a:txBody>
                    <a:bodyPr/>
                    <a:lstStyle/>
                    <a:p>
                      <a:r>
                        <a:rPr lang="es-CO" sz="1400" dirty="0"/>
                        <a:t>5.745</a:t>
                      </a:r>
                    </a:p>
                  </a:txBody>
                  <a:tcPr/>
                </a:tc>
                <a:tc gridSpan="4">
                  <a:txBody>
                    <a:bodyPr/>
                    <a:lstStyle/>
                    <a:p>
                      <a:r>
                        <a:rPr lang="es-CO" sz="1400" dirty="0"/>
                        <a:t>10%</a:t>
                      </a:r>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xmlns="" val="3762440177"/>
                  </a:ext>
                </a:extLst>
              </a:tr>
              <a:tr h="473509">
                <a:tc>
                  <a:txBody>
                    <a:bodyPr/>
                    <a:lstStyle/>
                    <a:p>
                      <a:r>
                        <a:rPr lang="es-CO" sz="1400" dirty="0"/>
                        <a:t>China </a:t>
                      </a:r>
                    </a:p>
                  </a:txBody>
                  <a:tcPr/>
                </a:tc>
                <a:tc>
                  <a:txBody>
                    <a:bodyPr/>
                    <a:lstStyle/>
                    <a:p>
                      <a:r>
                        <a:rPr lang="es-CO" sz="1400" dirty="0"/>
                        <a:t>24/08/2018</a:t>
                      </a:r>
                    </a:p>
                  </a:txBody>
                  <a:tcPr/>
                </a:tc>
                <a:tc>
                  <a:txBody>
                    <a:bodyPr/>
                    <a:lstStyle/>
                    <a:p>
                      <a:r>
                        <a:rPr lang="es-CO" sz="1400" dirty="0"/>
                        <a:t>5.207</a:t>
                      </a:r>
                    </a:p>
                  </a:txBody>
                  <a:tcPr/>
                </a:tc>
                <a:tc>
                  <a:txBody>
                    <a:bodyPr/>
                    <a:lstStyle/>
                    <a:p>
                      <a:r>
                        <a:rPr lang="es-CO" sz="1400" dirty="0"/>
                        <a:t>25%</a:t>
                      </a:r>
                    </a:p>
                  </a:txBody>
                  <a:tcPr/>
                </a:tc>
                <a:tc>
                  <a:txBody>
                    <a:bodyPr/>
                    <a:lstStyle/>
                    <a:p>
                      <a:r>
                        <a:rPr lang="es-CO" sz="1400" dirty="0"/>
                        <a:t>20%</a:t>
                      </a:r>
                    </a:p>
                  </a:txBody>
                  <a:tcPr/>
                </a:tc>
                <a:tc>
                  <a:txBody>
                    <a:bodyPr/>
                    <a:lstStyle/>
                    <a:p>
                      <a:r>
                        <a:rPr lang="es-CO" sz="1400" dirty="0"/>
                        <a:t>10%</a:t>
                      </a:r>
                    </a:p>
                  </a:txBody>
                  <a:tcPr/>
                </a:tc>
                <a:tc>
                  <a:txBody>
                    <a:bodyPr/>
                    <a:lstStyle/>
                    <a:p>
                      <a:r>
                        <a:rPr lang="es-CO" sz="1400" dirty="0"/>
                        <a:t>5%</a:t>
                      </a:r>
                    </a:p>
                  </a:txBody>
                  <a:tcPr/>
                </a:tc>
                <a:extLst>
                  <a:ext uri="{0D108BD9-81ED-4DB2-BD59-A6C34878D82A}">
                    <a16:rowId xmlns:a16="http://schemas.microsoft.com/office/drawing/2014/main" xmlns="" val="849206298"/>
                  </a:ext>
                </a:extLst>
              </a:tr>
            </a:tbl>
          </a:graphicData>
        </a:graphic>
      </p:graphicFrame>
    </p:spTree>
    <p:extLst>
      <p:ext uri="{BB962C8B-B14F-4D97-AF65-F5344CB8AC3E}">
        <p14:creationId xmlns:p14="http://schemas.microsoft.com/office/powerpoint/2010/main" val="289792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B8352CC-8AD5-4D16-B7E6-3B870796EC29}"/>
              </a:ext>
            </a:extLst>
          </p:cNvPr>
          <p:cNvSpPr>
            <a:spLocks noGrp="1"/>
          </p:cNvSpPr>
          <p:nvPr>
            <p:ph type="title"/>
          </p:nvPr>
        </p:nvSpPr>
        <p:spPr/>
        <p:txBody>
          <a:bodyPr/>
          <a:lstStyle/>
          <a:p>
            <a:r>
              <a:rPr lang="es-CO" dirty="0"/>
              <a:t>Que es?</a:t>
            </a:r>
          </a:p>
        </p:txBody>
      </p:sp>
      <p:sp>
        <p:nvSpPr>
          <p:cNvPr id="3" name="Marcador de contenido 2">
            <a:extLst>
              <a:ext uri="{FF2B5EF4-FFF2-40B4-BE49-F238E27FC236}">
                <a16:creationId xmlns:a16="http://schemas.microsoft.com/office/drawing/2014/main" xmlns="" id="{E535AD5F-52C9-47D8-BE1D-7D55A7F819DD}"/>
              </a:ext>
            </a:extLst>
          </p:cNvPr>
          <p:cNvSpPr>
            <a:spLocks noGrp="1"/>
          </p:cNvSpPr>
          <p:nvPr>
            <p:ph sz="half" idx="1"/>
          </p:nvPr>
        </p:nvSpPr>
        <p:spPr>
          <a:xfrm>
            <a:off x="850030" y="3659831"/>
            <a:ext cx="4828744" cy="1303638"/>
          </a:xfrm>
        </p:spPr>
        <p:txBody>
          <a:bodyPr/>
          <a:lstStyle/>
          <a:p>
            <a:pPr marL="0" indent="0" algn="just">
              <a:buNone/>
            </a:pPr>
            <a:r>
              <a:rPr lang="es-CO" dirty="0"/>
              <a:t>Conflicto entre Estados Unidos y China iniciado por la administración Trump, en el que ambos países se atacan a través de altas tarifas arancelarias.</a:t>
            </a:r>
          </a:p>
          <a:p>
            <a:endParaRPr lang="es-CO" dirty="0"/>
          </a:p>
        </p:txBody>
      </p:sp>
      <p:pic>
        <p:nvPicPr>
          <p:cNvPr id="2050" name="Picture 2" descr="Resultado de imagen para guerra comercial entre china y estados unidos">
            <a:extLst>
              <a:ext uri="{FF2B5EF4-FFF2-40B4-BE49-F238E27FC236}">
                <a16:creationId xmlns:a16="http://schemas.microsoft.com/office/drawing/2014/main" xmlns="" id="{54F49A5F-ED77-4368-BACC-0C1D03765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890" y="2663825"/>
            <a:ext cx="57340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91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8526E43-846B-4F93-8AC4-CBDDB3495E06}"/>
              </a:ext>
            </a:extLst>
          </p:cNvPr>
          <p:cNvSpPr>
            <a:spLocks noGrp="1"/>
          </p:cNvSpPr>
          <p:nvPr>
            <p:ph type="title"/>
          </p:nvPr>
        </p:nvSpPr>
        <p:spPr/>
        <p:txBody>
          <a:bodyPr/>
          <a:lstStyle/>
          <a:p>
            <a:r>
              <a:rPr lang="es-CO" dirty="0"/>
              <a:t>Análisis de acciones realizadas:</a:t>
            </a:r>
          </a:p>
        </p:txBody>
      </p:sp>
      <p:sp>
        <p:nvSpPr>
          <p:cNvPr id="3" name="Marcador de contenido 2">
            <a:extLst>
              <a:ext uri="{FF2B5EF4-FFF2-40B4-BE49-F238E27FC236}">
                <a16:creationId xmlns:a16="http://schemas.microsoft.com/office/drawing/2014/main" xmlns="" id="{6D6D2FF9-78A0-4415-B12C-2AEE8A08FAD0}"/>
              </a:ext>
            </a:extLst>
          </p:cNvPr>
          <p:cNvSpPr>
            <a:spLocks noGrp="1"/>
          </p:cNvSpPr>
          <p:nvPr>
            <p:ph idx="1"/>
          </p:nvPr>
        </p:nvSpPr>
        <p:spPr/>
        <p:txBody>
          <a:bodyPr/>
          <a:lstStyle/>
          <a:p>
            <a:pPr marL="0" indent="0">
              <a:buNone/>
            </a:pPr>
            <a:r>
              <a:rPr lang="es-CO" dirty="0"/>
              <a:t>Entre marzo y setiembre del 2018 se impusieron aranceles por un total de 13,057 productos. De estos, 6,844 van por parte de EEUU y 6,213 de China.</a:t>
            </a:r>
          </a:p>
          <a:p>
            <a:pPr marL="0" indent="0" algn="just">
              <a:buNone/>
            </a:pPr>
            <a:r>
              <a:rPr lang="es-CO" dirty="0"/>
              <a:t>El valor estimado para las sanciones es de 250 </a:t>
            </a:r>
            <a:r>
              <a:rPr lang="es-CO" dirty="0" err="1"/>
              <a:t>mmd</a:t>
            </a:r>
            <a:r>
              <a:rPr lang="es-CO" dirty="0"/>
              <a:t> (EEUU). y 113 </a:t>
            </a:r>
            <a:r>
              <a:rPr lang="es-CO" dirty="0" err="1"/>
              <a:t>mmd</a:t>
            </a:r>
            <a:r>
              <a:rPr lang="es-CO" dirty="0"/>
              <a:t> (China), si bien parece que EEUU tiene una ventaja, cobrando más del doble que China, la realidad es que la taza de importaciones por parte de EEUU es mucho mayor, siendo superior al 21%, frente al 8.45% de China, de esta forma el monto de los aranceles representaría casi tres cuartas partes de los productos que China importa de EEUU, mientras que el monto de este último apenas representaría la mitad del valor de las importaciones chinas.</a:t>
            </a:r>
          </a:p>
        </p:txBody>
      </p:sp>
    </p:spTree>
    <p:extLst>
      <p:ext uri="{BB962C8B-B14F-4D97-AF65-F5344CB8AC3E}">
        <p14:creationId xmlns:p14="http://schemas.microsoft.com/office/powerpoint/2010/main" val="1329230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DBE030E-DCC5-49A1-9810-AC46254C94BE}"/>
              </a:ext>
            </a:extLst>
          </p:cNvPr>
          <p:cNvSpPr>
            <a:spLocks noGrp="1"/>
          </p:cNvSpPr>
          <p:nvPr>
            <p:ph type="ctrTitle"/>
          </p:nvPr>
        </p:nvSpPr>
        <p:spPr/>
        <p:txBody>
          <a:bodyPr/>
          <a:lstStyle/>
          <a:p>
            <a:r>
              <a:rPr lang="es-CO" dirty="0"/>
              <a:t>En que nos afecta?</a:t>
            </a:r>
          </a:p>
        </p:txBody>
      </p:sp>
      <p:sp>
        <p:nvSpPr>
          <p:cNvPr id="3" name="Subtítulo 2">
            <a:extLst>
              <a:ext uri="{FF2B5EF4-FFF2-40B4-BE49-F238E27FC236}">
                <a16:creationId xmlns:a16="http://schemas.microsoft.com/office/drawing/2014/main" xmlns="" id="{8DF8DE49-31D2-4A74-A4C7-0BFF41AE2D13}"/>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2874980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9513A1-200E-4669-B4FB-5D9868822FB1}"/>
              </a:ext>
            </a:extLst>
          </p:cNvPr>
          <p:cNvSpPr>
            <a:spLocks noGrp="1"/>
          </p:cNvSpPr>
          <p:nvPr>
            <p:ph type="title"/>
          </p:nvPr>
        </p:nvSpPr>
        <p:spPr/>
        <p:txBody>
          <a:bodyPr/>
          <a:lstStyle/>
          <a:p>
            <a:r>
              <a:rPr lang="es-CO" dirty="0"/>
              <a:t>Empresas americanas que usamos:</a:t>
            </a:r>
          </a:p>
        </p:txBody>
      </p:sp>
      <p:sp>
        <p:nvSpPr>
          <p:cNvPr id="3" name="Marcador de contenido 2">
            <a:extLst>
              <a:ext uri="{FF2B5EF4-FFF2-40B4-BE49-F238E27FC236}">
                <a16:creationId xmlns:a16="http://schemas.microsoft.com/office/drawing/2014/main" xmlns="" id="{9112E76A-B6CA-4726-BAE2-4330C3E530A0}"/>
              </a:ext>
            </a:extLst>
          </p:cNvPr>
          <p:cNvSpPr>
            <a:spLocks noGrp="1"/>
          </p:cNvSpPr>
          <p:nvPr>
            <p:ph idx="1"/>
          </p:nvPr>
        </p:nvSpPr>
        <p:spPr/>
        <p:txBody>
          <a:bodyPr>
            <a:normAutofit fontScale="85000" lnSpcReduction="20000"/>
          </a:bodyPr>
          <a:lstStyle/>
          <a:p>
            <a:pPr marL="0" indent="0">
              <a:buNone/>
            </a:pPr>
            <a:r>
              <a:rPr lang="es-CO" dirty="0"/>
              <a:t>Si los servicios que prestan o bienes que venden en China están gravados por mayores aranceles venderán menos en este país y esto afectará a sus cuentas.</a:t>
            </a:r>
          </a:p>
          <a:p>
            <a:r>
              <a:rPr lang="es-CO" dirty="0"/>
              <a:t>Empresas como Facebook o Google apenas tienen operaciones en China, así que en principio no debería tener un gran impacto en sus cuentas. </a:t>
            </a:r>
          </a:p>
          <a:p>
            <a:r>
              <a:rPr lang="es-CO" dirty="0"/>
              <a:t>Microsoft sí vende en China, además tiene un problema similar al de Google: sus productos son distribuidos por empresas chinas en todo el mundo.</a:t>
            </a:r>
          </a:p>
          <a:p>
            <a:r>
              <a:rPr lang="es-CO" dirty="0"/>
              <a:t>El caso de Apple es algo especial ya que tiene una doble vertiente. Por un lado, sus ventas en China son importantes pero de momento no están afectadas por mayores aranceles (sí, Apple fabrica en China pero "importa" propiedad intelectual). Pero por otro lado, los teléfonos que Apple vende en EEUU están fabricados en China y por tanto sí podrían verse afectados por estos aranceles (de momento no le aplican).</a:t>
            </a:r>
          </a:p>
          <a:p>
            <a:r>
              <a:rPr lang="es-CO" dirty="0"/>
              <a:t>Para Amazon, China (al menos el mercado interior) nunca ha sido una gran fuente de ingresos. De hecho hace poco que ha decidido cerrar su </a:t>
            </a:r>
            <a:r>
              <a:rPr lang="es-CO" dirty="0" err="1"/>
              <a:t>marketplace</a:t>
            </a:r>
            <a:r>
              <a:rPr lang="es-CO" dirty="0"/>
              <a:t> interno. Otros negocios, como la venta de productos chinos en el resto del mundo, podrían verse afectados.</a:t>
            </a:r>
          </a:p>
          <a:p>
            <a:endParaRPr lang="es-CO" dirty="0"/>
          </a:p>
          <a:p>
            <a:endParaRPr lang="es-CO" dirty="0"/>
          </a:p>
        </p:txBody>
      </p:sp>
    </p:spTree>
    <p:extLst>
      <p:ext uri="{BB962C8B-B14F-4D97-AF65-F5344CB8AC3E}">
        <p14:creationId xmlns:p14="http://schemas.microsoft.com/office/powerpoint/2010/main" val="1684255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0FB64B-5A26-4889-943E-2E732778EFF4}"/>
              </a:ext>
            </a:extLst>
          </p:cNvPr>
          <p:cNvSpPr>
            <a:spLocks noGrp="1"/>
          </p:cNvSpPr>
          <p:nvPr>
            <p:ph type="title"/>
          </p:nvPr>
        </p:nvSpPr>
        <p:spPr/>
        <p:txBody>
          <a:bodyPr/>
          <a:lstStyle/>
          <a:p>
            <a:r>
              <a:rPr lang="es-CO" dirty="0"/>
              <a:t>Daño en productos chinos:</a:t>
            </a:r>
          </a:p>
        </p:txBody>
      </p:sp>
      <p:sp>
        <p:nvSpPr>
          <p:cNvPr id="3" name="Marcador de contenido 2">
            <a:extLst>
              <a:ext uri="{FF2B5EF4-FFF2-40B4-BE49-F238E27FC236}">
                <a16:creationId xmlns:a16="http://schemas.microsoft.com/office/drawing/2014/main" xmlns="" id="{DEFCFC90-D9BA-4C60-B9AE-74661A4DDF8F}"/>
              </a:ext>
            </a:extLst>
          </p:cNvPr>
          <p:cNvSpPr>
            <a:spLocks noGrp="1"/>
          </p:cNvSpPr>
          <p:nvPr>
            <p:ph idx="1"/>
          </p:nvPr>
        </p:nvSpPr>
        <p:spPr/>
        <p:txBody>
          <a:bodyPr>
            <a:normAutofit fontScale="85000" lnSpcReduction="10000"/>
          </a:bodyPr>
          <a:lstStyle/>
          <a:p>
            <a:pPr marL="0" indent="0">
              <a:buNone/>
            </a:pPr>
            <a:r>
              <a:rPr lang="es-CO" dirty="0"/>
              <a:t>Sin embargo, como en cualquier guerra, hay juego sucio. Y en este caso EEUU está usando otras herramientas para hacer daño al enemigo.</a:t>
            </a:r>
          </a:p>
          <a:p>
            <a:r>
              <a:rPr lang="es-CO" dirty="0"/>
              <a:t> En el caso reciente de Huawei, meter a la empresa china en el </a:t>
            </a:r>
            <a:r>
              <a:rPr lang="es-CO" dirty="0" err="1"/>
              <a:t>Entitiy</a:t>
            </a:r>
            <a:r>
              <a:rPr lang="es-CO" dirty="0"/>
              <a:t> </a:t>
            </a:r>
            <a:r>
              <a:rPr lang="es-CO" dirty="0" err="1"/>
              <a:t>List</a:t>
            </a:r>
            <a:r>
              <a:rPr lang="es-CO" dirty="0"/>
              <a:t>, que le impide hacer negocios con empresas americanas (por supuestos motivos de seguridad nacional). Esta situación afectaría directamente a Google, a través de los móviles de empresas chinas vendidos en todo el mundo, que cuentan con sus servicios y sus anuncios. Si Huawei empieza a vender móviles sin Google Play, esto podría afectar a los ingresos y beneficios de Google.</a:t>
            </a:r>
          </a:p>
          <a:p>
            <a:r>
              <a:rPr lang="es-CO" dirty="0"/>
              <a:t>En el ámbito del resto de productos que no sean Huawei, también podemos sufrir las consecuencias. La simple subida de aranceles hace que las empresas chinas con proveedores americanos encarezcan sus costes y esto seguramente afecte al precio final del producto. Y lo mismo al revés: cualquier producto americano con proveedores chinos será más caro. En un mundo tan entrelazado y global como en el que vivimos un aumento de aranceles entre dos países tan potentes afecta a todo el mundo.</a:t>
            </a:r>
          </a:p>
          <a:p>
            <a:endParaRPr lang="es-CO" dirty="0"/>
          </a:p>
        </p:txBody>
      </p:sp>
    </p:spTree>
    <p:extLst>
      <p:ext uri="{BB962C8B-B14F-4D97-AF65-F5344CB8AC3E}">
        <p14:creationId xmlns:p14="http://schemas.microsoft.com/office/powerpoint/2010/main" val="3139216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7DC887E-1A20-4EC1-BCDC-8C8045FB0602}"/>
              </a:ext>
            </a:extLst>
          </p:cNvPr>
          <p:cNvSpPr>
            <a:spLocks noGrp="1"/>
          </p:cNvSpPr>
          <p:nvPr>
            <p:ph type="title"/>
          </p:nvPr>
        </p:nvSpPr>
        <p:spPr/>
        <p:txBody>
          <a:bodyPr/>
          <a:lstStyle/>
          <a:p>
            <a:r>
              <a:rPr lang="es-CO" dirty="0"/>
              <a:t>Algún beneficio?</a:t>
            </a:r>
          </a:p>
        </p:txBody>
      </p:sp>
      <p:sp>
        <p:nvSpPr>
          <p:cNvPr id="3" name="Marcador de contenido 2">
            <a:extLst>
              <a:ext uri="{FF2B5EF4-FFF2-40B4-BE49-F238E27FC236}">
                <a16:creationId xmlns:a16="http://schemas.microsoft.com/office/drawing/2014/main" xmlns="" id="{2F47638E-910D-4EDB-A0A7-4E309256844C}"/>
              </a:ext>
            </a:extLst>
          </p:cNvPr>
          <p:cNvSpPr>
            <a:spLocks noGrp="1"/>
          </p:cNvSpPr>
          <p:nvPr>
            <p:ph idx="1"/>
          </p:nvPr>
        </p:nvSpPr>
        <p:spPr/>
        <p:txBody>
          <a:bodyPr/>
          <a:lstStyle/>
          <a:p>
            <a:r>
              <a:rPr lang="es-CO" dirty="0"/>
              <a:t>En el lado positivo, quizá haya empresas locales que puedan aprovechar esta oportunidad para posicionarse mejor en el mercado internacional. Por ejemplo, empresas españolas que logren exportar más (ya sea en China o en EEUU) debido a que sus competidores son ahora más caros por un simple motivo impositivo. Esto redundaría en un aumento del PIB (más ventas, más dividendos y más empleo).</a:t>
            </a:r>
          </a:p>
          <a:p>
            <a:r>
              <a:rPr lang="es-CO" dirty="0"/>
              <a:t>Existen estudios que dicen que el mayor beneficiado por esta guerra comercial sería la UE.</a:t>
            </a:r>
          </a:p>
        </p:txBody>
      </p:sp>
    </p:spTree>
    <p:extLst>
      <p:ext uri="{BB962C8B-B14F-4D97-AF65-F5344CB8AC3E}">
        <p14:creationId xmlns:p14="http://schemas.microsoft.com/office/powerpoint/2010/main" val="664951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448276B-0924-491C-8EBA-45151A659850}"/>
              </a:ext>
            </a:extLst>
          </p:cNvPr>
          <p:cNvSpPr>
            <a:spLocks noGrp="1"/>
          </p:cNvSpPr>
          <p:nvPr>
            <p:ph type="title"/>
          </p:nvPr>
        </p:nvSpPr>
        <p:spPr/>
        <p:txBody>
          <a:bodyPr/>
          <a:lstStyle/>
          <a:p>
            <a:r>
              <a:rPr lang="es-CO" dirty="0"/>
              <a:t>Lo peor que podría pasar?</a:t>
            </a:r>
          </a:p>
        </p:txBody>
      </p:sp>
      <p:sp>
        <p:nvSpPr>
          <p:cNvPr id="3" name="Marcador de contenido 2">
            <a:extLst>
              <a:ext uri="{FF2B5EF4-FFF2-40B4-BE49-F238E27FC236}">
                <a16:creationId xmlns:a16="http://schemas.microsoft.com/office/drawing/2014/main" xmlns="" id="{3C100F23-E41B-4D17-A422-BA7898A233B8}"/>
              </a:ext>
            </a:extLst>
          </p:cNvPr>
          <p:cNvSpPr>
            <a:spLocks noGrp="1"/>
          </p:cNvSpPr>
          <p:nvPr>
            <p:ph idx="1"/>
          </p:nvPr>
        </p:nvSpPr>
        <p:spPr/>
        <p:txBody>
          <a:bodyPr/>
          <a:lstStyle/>
          <a:p>
            <a:pPr marL="0" indent="0">
              <a:buNone/>
            </a:pPr>
            <a:r>
              <a:rPr lang="es-CO" dirty="0"/>
              <a:t>Una recesión global,  Esta situación se daría en un escenario de reducción del comercio  global.</a:t>
            </a:r>
          </a:p>
          <a:p>
            <a:pPr marL="0" indent="0">
              <a:buNone/>
            </a:pPr>
            <a:r>
              <a:rPr lang="es-CO" dirty="0"/>
              <a:t>Hay un precedente. En plena Gran Depresión de 1929, EEUU aumentó los aranceles bajo la ley de Smoot-Halley. El resto de países contestó con aranceles también más altos y se dice que agravó la profunda crisis económica que acabó afectando a todo el mundo. Los economistas no se ponen de acuerdo en cómo de grande fue el efecto pero sí hay un consenso en que fue perjudicial.</a:t>
            </a:r>
          </a:p>
        </p:txBody>
      </p:sp>
    </p:spTree>
    <p:extLst>
      <p:ext uri="{BB962C8B-B14F-4D97-AF65-F5344CB8AC3E}">
        <p14:creationId xmlns:p14="http://schemas.microsoft.com/office/powerpoint/2010/main" val="383957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4B468D-9937-44B1-9EB9-893F45F8C29E}"/>
              </a:ext>
            </a:extLst>
          </p:cNvPr>
          <p:cNvSpPr>
            <a:spLocks noGrp="1"/>
          </p:cNvSpPr>
          <p:nvPr>
            <p:ph type="title"/>
          </p:nvPr>
        </p:nvSpPr>
        <p:spPr/>
        <p:txBody>
          <a:bodyPr/>
          <a:lstStyle/>
          <a:p>
            <a:r>
              <a:rPr lang="es-CO" dirty="0"/>
              <a:t>Los </a:t>
            </a:r>
            <a:r>
              <a:rPr lang="es-CO" b="1" dirty="0"/>
              <a:t>consumidores globales</a:t>
            </a:r>
            <a:r>
              <a:rPr lang="es-CO" dirty="0"/>
              <a:t> son quienes sufrirán realmente esta guerra de titanes</a:t>
            </a:r>
          </a:p>
        </p:txBody>
      </p:sp>
      <p:sp>
        <p:nvSpPr>
          <p:cNvPr id="3" name="Marcador de texto 2">
            <a:extLst>
              <a:ext uri="{FF2B5EF4-FFF2-40B4-BE49-F238E27FC236}">
                <a16:creationId xmlns:a16="http://schemas.microsoft.com/office/drawing/2014/main" xmlns="" id="{BB469673-73D7-49EA-9A4E-774BC6883D38}"/>
              </a:ext>
            </a:extLst>
          </p:cNvPr>
          <p:cNvSpPr>
            <a:spLocks noGrp="1"/>
          </p:cNvSpPr>
          <p:nvPr>
            <p:ph type="body" sz="half" idx="13"/>
          </p:nvPr>
        </p:nvSpPr>
        <p:spPr/>
        <p:txBody>
          <a:bodyPr/>
          <a:lstStyle/>
          <a:p>
            <a:r>
              <a:rPr lang="es-CO" dirty="0" err="1"/>
              <a:t>Yu</a:t>
            </a:r>
            <a:r>
              <a:rPr lang="es-CO" dirty="0"/>
              <a:t> Jie, Investigadora en el centro de investigación </a:t>
            </a:r>
            <a:r>
              <a:rPr lang="es-CO" dirty="0" smtClean="0"/>
              <a:t>Chatham </a:t>
            </a:r>
            <a:r>
              <a:rPr lang="es-CO" dirty="0"/>
              <a:t>House</a:t>
            </a:r>
          </a:p>
        </p:txBody>
      </p:sp>
      <p:sp>
        <p:nvSpPr>
          <p:cNvPr id="4" name="Marcador de texto 3">
            <a:extLst>
              <a:ext uri="{FF2B5EF4-FFF2-40B4-BE49-F238E27FC236}">
                <a16:creationId xmlns:a16="http://schemas.microsoft.com/office/drawing/2014/main" xmlns="" id="{0A5C18F2-2596-44BD-B4FA-B32E39D76233}"/>
              </a:ext>
            </a:extLst>
          </p:cNvPr>
          <p:cNvSpPr>
            <a:spLocks noGrp="1"/>
          </p:cNvSpPr>
          <p:nvPr>
            <p:ph type="body" sz="half" idx="2"/>
          </p:nvPr>
        </p:nvSpPr>
        <p:spPr/>
        <p:txBody>
          <a:bodyPr>
            <a:normAutofit/>
          </a:bodyPr>
          <a:lstStyle/>
          <a:p>
            <a:r>
              <a:rPr lang="es-CO" sz="5400" dirty="0"/>
              <a:t>Gracias.</a:t>
            </a:r>
          </a:p>
        </p:txBody>
      </p:sp>
    </p:spTree>
    <p:extLst>
      <p:ext uri="{BB962C8B-B14F-4D97-AF65-F5344CB8AC3E}">
        <p14:creationId xmlns:p14="http://schemas.microsoft.com/office/powerpoint/2010/main" val="335928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Antecedentes</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136417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Historia</a:t>
            </a:r>
            <a:endParaRPr lang="es-CO" dirty="0"/>
          </a:p>
        </p:txBody>
      </p:sp>
      <p:sp>
        <p:nvSpPr>
          <p:cNvPr id="3" name="Marcador de contenido 2"/>
          <p:cNvSpPr>
            <a:spLocks noGrp="1"/>
          </p:cNvSpPr>
          <p:nvPr>
            <p:ph sz="half" idx="1"/>
          </p:nvPr>
        </p:nvSpPr>
        <p:spPr/>
        <p:txBody>
          <a:bodyPr/>
          <a:lstStyle/>
          <a:p>
            <a:pPr algn="just"/>
            <a:r>
              <a:rPr lang="es-CO" dirty="0"/>
              <a:t>Segunda guerra mundial</a:t>
            </a:r>
          </a:p>
          <a:p>
            <a:pPr algn="just"/>
            <a:r>
              <a:rPr lang="es-CO" dirty="0"/>
              <a:t>Guerra fría</a:t>
            </a:r>
          </a:p>
          <a:p>
            <a:pPr marL="0" indent="0" algn="just">
              <a:buNone/>
            </a:pPr>
            <a:r>
              <a:rPr lang="es-CO" dirty="0"/>
              <a:t>La Guerra Fría fue un enfrentamiento político, económico, social, militar, informativo y científico iniciado tras finalizar la Segunda Guerra Mundial entre el bloque Occidental (occidental-capitalista) liderado por Estados Unidos, y el bloque del Este (oriental-comunista) liderado por la Unión Soviética</a:t>
            </a:r>
          </a:p>
          <a:p>
            <a:pPr marL="0" indent="0" algn="just">
              <a:buNone/>
            </a:pPr>
            <a:endParaRPr lang="es-CO"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811" y="2603500"/>
            <a:ext cx="3028950" cy="1717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811" y="4476255"/>
            <a:ext cx="302895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89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791" y="1449841"/>
            <a:ext cx="9042827" cy="397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01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Hegemonía del dólar </a:t>
            </a:r>
            <a:r>
              <a:rPr lang="es-CO" dirty="0" smtClean="0"/>
              <a:t>estadounidense</a:t>
            </a:r>
            <a:endParaRPr lang="es-CO" dirty="0"/>
          </a:p>
        </p:txBody>
      </p:sp>
      <p:sp>
        <p:nvSpPr>
          <p:cNvPr id="3" name="Marcador de contenido 2"/>
          <p:cNvSpPr>
            <a:spLocks noGrp="1"/>
          </p:cNvSpPr>
          <p:nvPr>
            <p:ph idx="1"/>
          </p:nvPr>
        </p:nvSpPr>
        <p:spPr>
          <a:xfrm>
            <a:off x="1154954" y="2603500"/>
            <a:ext cx="9776282" cy="1885373"/>
          </a:xfrm>
        </p:spPr>
        <p:txBody>
          <a:bodyPr/>
          <a:lstStyle/>
          <a:p>
            <a:pPr algn="just"/>
            <a:r>
              <a:rPr lang="es-CO" dirty="0"/>
              <a:t>El término describe un fenómeno geopolítico iniciado en el siglo XX, en el cual el dólar estadounidense, una moneda fiduciaria, se convierte en la principal moneda de reserva y de referencia a nivel internacional. Al año 2016, el dólar es utilizado en un 87,6% de las transacciones a nivel mundial, y representa alrededor del 60% de las reservas globales</a:t>
            </a:r>
          </a:p>
          <a:p>
            <a:pPr algn="just"/>
            <a:endParaRPr lang="es-CO"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08" y="4488873"/>
            <a:ext cx="2486185" cy="1748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6324" y="4530506"/>
            <a:ext cx="1668825" cy="170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635" y="4501643"/>
            <a:ext cx="3109033" cy="173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9118" y="4488872"/>
            <a:ext cx="2967756" cy="1780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3 Rectángulo"/>
          <p:cNvSpPr/>
          <p:nvPr/>
        </p:nvSpPr>
        <p:spPr>
          <a:xfrm>
            <a:off x="1154836" y="6269526"/>
            <a:ext cx="1608133" cy="369332"/>
          </a:xfrm>
          <a:prstGeom prst="rect">
            <a:avLst/>
          </a:prstGeom>
        </p:spPr>
        <p:txBody>
          <a:bodyPr wrap="none">
            <a:spAutoFit/>
          </a:bodyPr>
          <a:lstStyle/>
          <a:p>
            <a:r>
              <a:rPr lang="es-CO" dirty="0" smtClean="0"/>
              <a:t> Richard Nixon</a:t>
            </a:r>
            <a:endParaRPr lang="es-CO" dirty="0"/>
          </a:p>
        </p:txBody>
      </p:sp>
    </p:spTree>
    <p:extLst>
      <p:ext uri="{BB962C8B-B14F-4D97-AF65-F5344CB8AC3E}">
        <p14:creationId xmlns:p14="http://schemas.microsoft.com/office/powerpoint/2010/main" val="235184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SURGIMIENTO DE UN COMERCIO FINANCIERO GLOBAL DESREGULADO</a:t>
            </a:r>
            <a:endParaRPr lang="es-CO" dirty="0"/>
          </a:p>
        </p:txBody>
      </p:sp>
      <p:sp>
        <p:nvSpPr>
          <p:cNvPr id="3" name="Marcador de contenido 2"/>
          <p:cNvSpPr>
            <a:spLocks noGrp="1"/>
          </p:cNvSpPr>
          <p:nvPr>
            <p:ph sz="half" idx="1"/>
          </p:nvPr>
        </p:nvSpPr>
        <p:spPr/>
        <p:txBody>
          <a:bodyPr>
            <a:normAutofit fontScale="92500" lnSpcReduction="10000"/>
          </a:bodyPr>
          <a:lstStyle/>
          <a:p>
            <a:pPr marL="0" indent="0" algn="just">
              <a:buNone/>
            </a:pPr>
            <a:r>
              <a:rPr lang="es-CO" dirty="0"/>
              <a:t>A partir del final de la Guerra Fría, la mayoría de las transacciones globales, incluyendo a los países de la ex Unión Soviética, seguirían apoyándose en el dólar estadounidense. China, como potencia económica global, se convierte en el principal acreedor de EEUU, manteniendo buena parte de sus reservas en bonos de deuda de ese país norteamericano. Contribuyen además las crisis inflacionarias de los países latinoamericanos (consecuencia de las crisis de deuda anteriores), destacándose los casos de Venezuela, Brasil, Argentina y Ecuador</a:t>
            </a:r>
            <a:r>
              <a:rPr lang="es-CO" dirty="0" smtClean="0"/>
              <a:t>.</a:t>
            </a:r>
            <a:endParaRPr lang="es-CO"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07476" y="2908076"/>
            <a:ext cx="4678580" cy="280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93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¿Cuánto le debe Estados Unidos a China</a:t>
            </a:r>
            <a:r>
              <a:rPr lang="es-CO" dirty="0" smtClean="0"/>
              <a:t>?</a:t>
            </a:r>
            <a:endParaRPr lang="es-CO" dirty="0"/>
          </a:p>
        </p:txBody>
      </p:sp>
      <p:sp>
        <p:nvSpPr>
          <p:cNvPr id="3" name="Marcador de contenido 2"/>
          <p:cNvSpPr>
            <a:spLocks noGrp="1"/>
          </p:cNvSpPr>
          <p:nvPr>
            <p:ph sz="half" idx="1"/>
          </p:nvPr>
        </p:nvSpPr>
        <p:spPr>
          <a:xfrm>
            <a:off x="870814" y="3376468"/>
            <a:ext cx="4828744" cy="1870364"/>
          </a:xfrm>
        </p:spPr>
        <p:txBody>
          <a:bodyPr/>
          <a:lstStyle/>
          <a:p>
            <a:pPr marL="0" indent="0" algn="just">
              <a:buNone/>
            </a:pPr>
            <a:r>
              <a:rPr lang="es-CO" dirty="0"/>
              <a:t>La deuda de Estados Unidos con China es de 1 mil 59 billones de dólares, a partir de febrero de 2017. Eso es 27.8% de los 3.8 billones de dólares en letras del Tesoro, notas y bonos en poder de países extranjeros</a:t>
            </a:r>
          </a:p>
          <a:p>
            <a:endParaRPr lang="es-CO"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64541" y="3067050"/>
            <a:ext cx="444500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52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Por qué China no se atreve a vender la deuda de Estados </a:t>
            </a:r>
            <a:r>
              <a:rPr lang="es-CO" dirty="0" smtClean="0"/>
              <a:t>Unidos</a:t>
            </a:r>
            <a:endParaRPr lang="es-CO" dirty="0"/>
          </a:p>
        </p:txBody>
      </p:sp>
      <p:sp>
        <p:nvSpPr>
          <p:cNvPr id="3" name="Marcador de contenido 2"/>
          <p:cNvSpPr>
            <a:spLocks noGrp="1"/>
          </p:cNvSpPr>
          <p:nvPr>
            <p:ph sz="half" idx="1"/>
          </p:nvPr>
        </p:nvSpPr>
        <p:spPr>
          <a:xfrm>
            <a:off x="1151368" y="2815936"/>
            <a:ext cx="4828744" cy="3203865"/>
          </a:xfrm>
        </p:spPr>
        <p:txBody>
          <a:bodyPr>
            <a:normAutofit fontScale="92500" lnSpcReduction="10000"/>
          </a:bodyPr>
          <a:lstStyle/>
          <a:p>
            <a:pPr marL="0" indent="0" algn="just">
              <a:buNone/>
            </a:pPr>
            <a:r>
              <a:rPr lang="es-CO" dirty="0"/>
              <a:t>Vosotros compráis nuestros productos, nosotros compramos vuestros bonos”. Esta regla no escrita ha marcado las relaciones económicas entre China y Estados Unidos en los últimos veinte años. Como consecuencia, una ola de productos ensamblados o fabricados en China ha inundado el mercado estadounidense. Y, a cambio, este mecanismo ha permitido a los norteamericanos endeudarse para financiar sus gastos, porque Washington siempre ha podido contar con los chinos a la hora de colocar sus bonos del Tesoro.</a:t>
            </a:r>
          </a:p>
          <a:p>
            <a:pPr marL="0" indent="0" algn="just">
              <a:buNone/>
            </a:pPr>
            <a:endParaRPr lang="es-CO"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0278" y="2988313"/>
            <a:ext cx="4726204" cy="264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844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5D6F7AD-09FB-47AB-B353-D1D83850E3A3}">
  <ds:schemaRefs>
    <ds:schemaRef ds:uri="http://schemas.microsoft.com/sharepoint/v3/contenttype/forms"/>
  </ds:schemaRefs>
</ds:datastoreItem>
</file>

<file path=customXml/itemProps2.xml><?xml version="1.0" encoding="utf-8"?>
<ds:datastoreItem xmlns:ds="http://schemas.openxmlformats.org/officeDocument/2006/customXml" ds:itemID="{4CC21C94-EC06-4610-B8F0-A456DD28CD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C0DB4D-BE53-4100-8A0D-CEFB2E482820}">
  <ds:schemaRefs>
    <ds:schemaRef ds:uri="http://schemas.openxmlformats.org/package/2006/metadata/core-properties"/>
    <ds:schemaRef ds:uri="http://purl.org/dc/elements/1.1/"/>
    <ds:schemaRef ds:uri="71af3243-3dd4-4a8d-8c0d-dd76da1f02a5"/>
    <ds:schemaRef ds:uri="http://schemas.microsoft.com/office/2006/documentManagement/types"/>
    <ds:schemaRef ds:uri="http://purl.org/dc/terms/"/>
    <ds:schemaRef ds:uri="http://www.w3.org/XML/1998/namespace"/>
    <ds:schemaRef ds:uri="http://schemas.microsoft.com/office/infopath/2007/PartnerControls"/>
    <ds:schemaRef ds:uri="16c05727-aa75-4e4a-9b5f-8a80a116589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1440</Words>
  <Application>Microsoft Office PowerPoint</Application>
  <PresentationFormat>Panorámica</PresentationFormat>
  <Paragraphs>117</Paragraphs>
  <Slides>26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Century Gothic</vt:lpstr>
      <vt:lpstr>Wingdings 3</vt:lpstr>
      <vt:lpstr>Sala de reuniones Ion</vt:lpstr>
      <vt:lpstr>Guerra Comercial China-EEUU</vt:lpstr>
      <vt:lpstr>Que es?</vt:lpstr>
      <vt:lpstr>Antecedentes</vt:lpstr>
      <vt:lpstr>Historia</vt:lpstr>
      <vt:lpstr>Presentación de PowerPoint</vt:lpstr>
      <vt:lpstr>Hegemonía del dólar estadounidense</vt:lpstr>
      <vt:lpstr>SURGIMIENTO DE UN COMERCIO FINANCIERO GLOBAL DESREGULADO</vt:lpstr>
      <vt:lpstr>¿Cuánto le debe Estados Unidos a China?</vt:lpstr>
      <vt:lpstr>Por qué China no se atreve a vender la deuda de Estados Unidos</vt:lpstr>
      <vt:lpstr>Presentación de PowerPoint</vt:lpstr>
      <vt:lpstr>Inicio del conflicto actual</vt:lpstr>
      <vt:lpstr>Inicio del conflicto</vt:lpstr>
      <vt:lpstr>Argumentos usados por USA</vt:lpstr>
      <vt:lpstr>Historial de acciones realizadas por ambos países:</vt:lpstr>
      <vt:lpstr>Hasta el día 30:</vt:lpstr>
      <vt:lpstr>Hasta el día 50:</vt:lpstr>
      <vt:lpstr>Hasta el día 81:</vt:lpstr>
      <vt:lpstr>Hasta el día 150:</vt:lpstr>
      <vt:lpstr>Tabla de acciones realizadas:</vt:lpstr>
      <vt:lpstr>Análisis de acciones realizadas:</vt:lpstr>
      <vt:lpstr>En que nos afecta?</vt:lpstr>
      <vt:lpstr>Empresas americanas que usamos:</vt:lpstr>
      <vt:lpstr>Daño en productos chinos:</vt:lpstr>
      <vt:lpstr>Algún beneficio?</vt:lpstr>
      <vt:lpstr>Lo peor que podría pasar?</vt:lpstr>
      <vt:lpstr>Los consumidores globales son quienes sufrirán realmente esta guerra de titanes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2019-09-29T23:40:52Z</dcterms:created>
  <dcterms:modified xsi:type="dcterms:W3CDTF">2019-10-02T13:56:35Z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