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58" r:id="rId4"/>
    <p:sldId id="277" r:id="rId5"/>
    <p:sldId id="259" r:id="rId6"/>
    <p:sldId id="260" r:id="rId7"/>
    <p:sldId id="274" r:id="rId8"/>
    <p:sldId id="275" r:id="rId9"/>
    <p:sldId id="276" r:id="rId10"/>
    <p:sldId id="261" r:id="rId11"/>
    <p:sldId id="265" r:id="rId12"/>
    <p:sldId id="263" r:id="rId13"/>
    <p:sldId id="262" r:id="rId14"/>
    <p:sldId id="269" r:id="rId15"/>
    <p:sldId id="264" r:id="rId16"/>
    <p:sldId id="266" r:id="rId17"/>
    <p:sldId id="268" r:id="rId18"/>
    <p:sldId id="270" r:id="rId19"/>
    <p:sldId id="271"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ersson David Bastidas Gaona" initials="JDBG" lastIdx="1" clrIdx="0">
    <p:extLst>
      <p:ext uri="{19B8F6BF-5375-455C-9EA6-DF929625EA0E}">
        <p15:presenceInfo xmlns:p15="http://schemas.microsoft.com/office/powerpoint/2012/main" userId="5d19421d824e37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4152" autoAdjust="0"/>
  </p:normalViewPr>
  <p:slideViewPr>
    <p:cSldViewPr snapToGrid="0">
      <p:cViewPr varScale="1">
        <p:scale>
          <a:sx n="54" d="100"/>
          <a:sy n="54" d="100"/>
        </p:scale>
        <p:origin x="13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9-15T19:01:27.951" idx="1">
    <p:pos x="10" y="10"/>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FFF54A-836D-49FC-9594-E266192D2E27}" type="datetimeFigureOut">
              <a:rPr lang="es-CO" smtClean="0"/>
              <a:t>22/09/2019</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3998E-6365-43DE-B079-4ED452A01047}" type="slidenum">
              <a:rPr lang="es-CO" smtClean="0"/>
              <a:t>‹Nº›</a:t>
            </a:fld>
            <a:endParaRPr lang="es-CO"/>
          </a:p>
        </p:txBody>
      </p:sp>
    </p:spTree>
    <p:extLst>
      <p:ext uri="{BB962C8B-B14F-4D97-AF65-F5344CB8AC3E}">
        <p14:creationId xmlns:p14="http://schemas.microsoft.com/office/powerpoint/2010/main" val="2242406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s.wikipedia.org/wiki/Diferenciaci%C3%B3n_de_producto"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dinero.com/empresas/articulo/cemex-pago-multa-de-la-sic-por-cartel-del-cemento/253861"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kern="1200" dirty="0">
                <a:solidFill>
                  <a:schemeClr val="tx1"/>
                </a:solidFill>
                <a:effectLst/>
                <a:latin typeface="+mn-lt"/>
                <a:ea typeface="+mn-ea"/>
                <a:cs typeface="+mn-cs"/>
              </a:rPr>
              <a:t>-El modelo de </a:t>
            </a:r>
            <a:r>
              <a:rPr lang="es-MX" sz="1200" b="0" i="0" kern="1200" dirty="0" err="1">
                <a:solidFill>
                  <a:schemeClr val="tx1"/>
                </a:solidFill>
                <a:effectLst/>
                <a:latin typeface="+mn-lt"/>
                <a:ea typeface="+mn-ea"/>
                <a:cs typeface="+mn-cs"/>
              </a:rPr>
              <a:t>Stackelberg</a:t>
            </a:r>
            <a:r>
              <a:rPr lang="es-MX" sz="1200" b="0" i="0" kern="1200" dirty="0">
                <a:solidFill>
                  <a:schemeClr val="tx1"/>
                </a:solidFill>
                <a:effectLst/>
                <a:latin typeface="+mn-lt"/>
                <a:ea typeface="+mn-ea"/>
                <a:cs typeface="+mn-cs"/>
              </a:rPr>
              <a:t> es un juego secuencial, mientras que el de Cournot es un juego simultáneo;</a:t>
            </a:r>
          </a:p>
          <a:p>
            <a:r>
              <a:rPr lang="es-MX" sz="1200" b="0" i="0" kern="1200" dirty="0">
                <a:solidFill>
                  <a:schemeClr val="tx1"/>
                </a:solidFill>
                <a:effectLst/>
                <a:latin typeface="+mn-lt"/>
                <a:ea typeface="+mn-ea"/>
                <a:cs typeface="+mn-cs"/>
              </a:rPr>
              <a:t>-En el duopolio de </a:t>
            </a:r>
            <a:r>
              <a:rPr lang="es-MX" sz="1200" b="0" i="0" kern="1200" dirty="0" err="1">
                <a:solidFill>
                  <a:schemeClr val="tx1"/>
                </a:solidFill>
                <a:effectLst/>
                <a:latin typeface="+mn-lt"/>
                <a:ea typeface="+mn-ea"/>
                <a:cs typeface="+mn-cs"/>
              </a:rPr>
              <a:t>Stackelberg</a:t>
            </a:r>
            <a:r>
              <a:rPr lang="es-MX" sz="1200" b="0" i="0" kern="1200" dirty="0">
                <a:solidFill>
                  <a:schemeClr val="tx1"/>
                </a:solidFill>
                <a:effectLst/>
                <a:latin typeface="+mn-lt"/>
                <a:ea typeface="+mn-ea"/>
                <a:cs typeface="+mn-cs"/>
              </a:rPr>
              <a:t>, la cantidad vendida por el líder es mayor a la cantidad vendida por el seguidor, mientras que en el duopolio de Cournot es la misma cantidad en ambas empresas;</a:t>
            </a:r>
          </a:p>
          <a:p>
            <a:endParaRPr lang="es-CO" dirty="0"/>
          </a:p>
        </p:txBody>
      </p:sp>
      <p:sp>
        <p:nvSpPr>
          <p:cNvPr id="4" name="Marcador de número de diapositiva 3"/>
          <p:cNvSpPr>
            <a:spLocks noGrp="1"/>
          </p:cNvSpPr>
          <p:nvPr>
            <p:ph type="sldNum" sz="quarter" idx="5"/>
          </p:nvPr>
        </p:nvSpPr>
        <p:spPr/>
        <p:txBody>
          <a:bodyPr/>
          <a:lstStyle/>
          <a:p>
            <a:fld id="{1733998E-6365-43DE-B079-4ED452A01047}" type="slidenum">
              <a:rPr lang="es-CO" smtClean="0"/>
              <a:t>8</a:t>
            </a:fld>
            <a:endParaRPr lang="es-CO"/>
          </a:p>
        </p:txBody>
      </p:sp>
    </p:spTree>
    <p:extLst>
      <p:ext uri="{BB962C8B-B14F-4D97-AF65-F5344CB8AC3E}">
        <p14:creationId xmlns:p14="http://schemas.microsoft.com/office/powerpoint/2010/main" val="2448302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kern="1200" dirty="0">
                <a:solidFill>
                  <a:schemeClr val="tx1"/>
                </a:solidFill>
                <a:effectLst/>
                <a:latin typeface="+mn-lt"/>
                <a:ea typeface="+mn-ea"/>
                <a:cs typeface="+mn-cs"/>
              </a:rPr>
              <a:t>Hay por lo menos dos empresas que producen productos homogéneos (no </a:t>
            </a:r>
            <a:r>
              <a:rPr lang="es-MX" sz="1200" b="0" i="0" u="none" strike="noStrike" kern="1200" dirty="0">
                <a:solidFill>
                  <a:schemeClr val="tx1"/>
                </a:solidFill>
                <a:effectLst/>
                <a:latin typeface="+mn-lt"/>
                <a:ea typeface="+mn-ea"/>
                <a:cs typeface="+mn-cs"/>
                <a:hlinkClick r:id="rId3" tooltip="Diferenciación de producto"/>
              </a:rPr>
              <a:t>diferenciados</a:t>
            </a:r>
            <a:r>
              <a:rPr lang="es-MX" sz="1200" b="0" i="0" kern="1200" dirty="0">
                <a:solidFill>
                  <a:schemeClr val="tx1"/>
                </a:solidFill>
                <a:effectLst/>
                <a:latin typeface="+mn-lt"/>
                <a:ea typeface="+mn-ea"/>
                <a:cs typeface="+mn-cs"/>
              </a:rPr>
              <a:t>)</a:t>
            </a:r>
          </a:p>
          <a:p>
            <a:r>
              <a:rPr lang="es-MX" sz="1200" b="0" i="0" kern="1200" dirty="0">
                <a:solidFill>
                  <a:schemeClr val="tx1"/>
                </a:solidFill>
                <a:effectLst/>
                <a:latin typeface="+mn-lt"/>
                <a:ea typeface="+mn-ea"/>
                <a:cs typeface="+mn-cs"/>
              </a:rPr>
              <a:t>Las empresas no cooperan;</a:t>
            </a:r>
          </a:p>
          <a:p>
            <a:r>
              <a:rPr lang="es-MX" sz="1200" b="0" i="0" kern="1200" dirty="0">
                <a:solidFill>
                  <a:schemeClr val="tx1"/>
                </a:solidFill>
                <a:effectLst/>
                <a:latin typeface="+mn-lt"/>
                <a:ea typeface="+mn-ea"/>
                <a:cs typeface="+mn-cs"/>
              </a:rPr>
              <a:t>Las empresas compiten a través de establecer precios simultáneamente.</a:t>
            </a:r>
          </a:p>
          <a:p>
            <a:r>
              <a:rPr lang="es-MX" sz="1200" b="0" i="0" kern="1200" dirty="0">
                <a:solidFill>
                  <a:schemeClr val="tx1"/>
                </a:solidFill>
                <a:effectLst/>
                <a:latin typeface="+mn-lt"/>
                <a:ea typeface="+mn-ea"/>
                <a:cs typeface="+mn-cs"/>
              </a:rPr>
              <a:t>Los consumidores compran todo de la empresa con el precio más bajo. Si todas las empresas cobran el mismo precio, los consumidores seleccionan al azar entre ellos.</a:t>
            </a:r>
          </a:p>
          <a:p>
            <a:endParaRPr lang="es-CO" dirty="0"/>
          </a:p>
        </p:txBody>
      </p:sp>
      <p:sp>
        <p:nvSpPr>
          <p:cNvPr id="4" name="Marcador de número de diapositiva 3"/>
          <p:cNvSpPr>
            <a:spLocks noGrp="1"/>
          </p:cNvSpPr>
          <p:nvPr>
            <p:ph type="sldNum" sz="quarter" idx="5"/>
          </p:nvPr>
        </p:nvSpPr>
        <p:spPr/>
        <p:txBody>
          <a:bodyPr/>
          <a:lstStyle/>
          <a:p>
            <a:fld id="{1733998E-6365-43DE-B079-4ED452A01047}" type="slidenum">
              <a:rPr lang="es-CO" smtClean="0"/>
              <a:t>9</a:t>
            </a:fld>
            <a:endParaRPr lang="es-CO"/>
          </a:p>
        </p:txBody>
      </p:sp>
    </p:spTree>
    <p:extLst>
      <p:ext uri="{BB962C8B-B14F-4D97-AF65-F5344CB8AC3E}">
        <p14:creationId xmlns:p14="http://schemas.microsoft.com/office/powerpoint/2010/main" val="3168200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kern="1200" dirty="0">
                <a:solidFill>
                  <a:schemeClr val="tx1"/>
                </a:solidFill>
                <a:effectLst/>
                <a:latin typeface="+mn-lt"/>
                <a:ea typeface="+mn-ea"/>
                <a:cs typeface="+mn-cs"/>
              </a:rPr>
              <a:t>“régimen de libre competencia con su participación en acuerdos empresariales con el fin de aumentar artificialmente el precio de los pañales desechables para bebé en Colombia desde el año 2000 y hasta el año 2013, fijar la calidad de los mismos y forma de comercialización”.</a:t>
            </a:r>
            <a:endParaRPr lang="es-CO" dirty="0"/>
          </a:p>
        </p:txBody>
      </p:sp>
      <p:sp>
        <p:nvSpPr>
          <p:cNvPr id="4" name="Marcador de número de diapositiva 3"/>
          <p:cNvSpPr>
            <a:spLocks noGrp="1"/>
          </p:cNvSpPr>
          <p:nvPr>
            <p:ph type="sldNum" sz="quarter" idx="5"/>
          </p:nvPr>
        </p:nvSpPr>
        <p:spPr/>
        <p:txBody>
          <a:bodyPr/>
          <a:lstStyle/>
          <a:p>
            <a:fld id="{1733998E-6365-43DE-B079-4ED452A01047}" type="slidenum">
              <a:rPr lang="es-CO" smtClean="0"/>
              <a:t>18</a:t>
            </a:fld>
            <a:endParaRPr lang="es-CO"/>
          </a:p>
        </p:txBody>
      </p:sp>
    </p:spTree>
    <p:extLst>
      <p:ext uri="{BB962C8B-B14F-4D97-AF65-F5344CB8AC3E}">
        <p14:creationId xmlns:p14="http://schemas.microsoft.com/office/powerpoint/2010/main" val="1774260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kern="1200" dirty="0">
                <a:solidFill>
                  <a:schemeClr val="tx1"/>
                </a:solidFill>
                <a:effectLst/>
                <a:latin typeface="+mn-lt"/>
                <a:ea typeface="+mn-ea"/>
                <a:cs typeface="+mn-cs"/>
              </a:rPr>
              <a:t>a sanción impuesta por la </a:t>
            </a:r>
            <a:r>
              <a:rPr lang="es-MX" sz="1200" b="0" i="0" kern="1200" dirty="0" err="1">
                <a:solidFill>
                  <a:schemeClr val="tx1"/>
                </a:solidFill>
                <a:effectLst/>
                <a:latin typeface="+mn-lt"/>
                <a:ea typeface="+mn-ea"/>
                <a:cs typeface="+mn-cs"/>
              </a:rPr>
              <a:t>Superindustria</a:t>
            </a:r>
            <a:r>
              <a:rPr lang="es-MX" sz="1200" b="0" i="0" kern="1200" dirty="0">
                <a:solidFill>
                  <a:schemeClr val="tx1"/>
                </a:solidFill>
                <a:effectLst/>
                <a:latin typeface="+mn-lt"/>
                <a:ea typeface="+mn-ea"/>
                <a:cs typeface="+mn-cs"/>
              </a:rPr>
              <a:t> a las 3 más grandes cementeras que representan el 96% del mercado colombiano (ARGOS, CEMEX y HOLCIM), tiene como causa, la existencia de un acuerdo en la modalidad de paralelismo consciente para la fijación de los precios ex fábrica del cemento gris Pórtland Tipo 1 en el mercado nacional durante el período objeto de la investigación, es decir, entre enero de 2010 y diciembre de 2012 (3 años).</a:t>
            </a:r>
          </a:p>
          <a:p>
            <a:r>
              <a:rPr lang="es-MX" sz="1200" b="0" i="0" kern="1200" dirty="0">
                <a:solidFill>
                  <a:schemeClr val="tx1"/>
                </a:solidFill>
                <a:effectLst/>
                <a:latin typeface="+mn-lt"/>
                <a:ea typeface="+mn-ea"/>
                <a:cs typeface="+mn-cs"/>
              </a:rPr>
              <a:t> </a:t>
            </a:r>
            <a:r>
              <a:rPr lang="es-MX" sz="1200" b="1" i="0" u="none" strike="noStrike" kern="1200" dirty="0">
                <a:solidFill>
                  <a:schemeClr val="tx1"/>
                </a:solidFill>
                <a:effectLst/>
                <a:latin typeface="+mn-lt"/>
                <a:ea typeface="+mn-ea"/>
                <a:cs typeface="+mn-cs"/>
                <a:hlinkClick r:id="rId3"/>
              </a:rPr>
              <a:t>Cemex pagó multa a la SIC por más de US 25 millones por cartel de precios</a:t>
            </a:r>
            <a:endParaRPr lang="es-CO" dirty="0"/>
          </a:p>
        </p:txBody>
      </p:sp>
      <p:sp>
        <p:nvSpPr>
          <p:cNvPr id="4" name="Marcador de número de diapositiva 3"/>
          <p:cNvSpPr>
            <a:spLocks noGrp="1"/>
          </p:cNvSpPr>
          <p:nvPr>
            <p:ph type="sldNum" sz="quarter" idx="5"/>
          </p:nvPr>
        </p:nvSpPr>
        <p:spPr/>
        <p:txBody>
          <a:bodyPr/>
          <a:lstStyle/>
          <a:p>
            <a:fld id="{1733998E-6365-43DE-B079-4ED452A01047}" type="slidenum">
              <a:rPr lang="es-CO" smtClean="0"/>
              <a:t>19</a:t>
            </a:fld>
            <a:endParaRPr lang="es-CO"/>
          </a:p>
        </p:txBody>
      </p:sp>
    </p:spTree>
    <p:extLst>
      <p:ext uri="{BB962C8B-B14F-4D97-AF65-F5344CB8AC3E}">
        <p14:creationId xmlns:p14="http://schemas.microsoft.com/office/powerpoint/2010/main" val="2912563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kern="1200" dirty="0">
                <a:solidFill>
                  <a:schemeClr val="tx1"/>
                </a:solidFill>
                <a:effectLst/>
                <a:latin typeface="+mn-lt"/>
                <a:ea typeface="+mn-ea"/>
                <a:cs typeface="+mn-cs"/>
              </a:rPr>
              <a:t>“Las sanciones fueron impuestas a las empresas American Pipe y Titán, por haber incurrido, durante más de una década (2004-2014), en una conducta concertada, continuada y coordinada para repartirse los clientes de tubería de concreto para alcantarillado en Bogotá D.C. y sus alrededores”</a:t>
            </a:r>
            <a:endParaRPr lang="es-CO" dirty="0"/>
          </a:p>
        </p:txBody>
      </p:sp>
      <p:sp>
        <p:nvSpPr>
          <p:cNvPr id="4" name="Marcador de número de diapositiva 3"/>
          <p:cNvSpPr>
            <a:spLocks noGrp="1"/>
          </p:cNvSpPr>
          <p:nvPr>
            <p:ph type="sldNum" sz="quarter" idx="5"/>
          </p:nvPr>
        </p:nvSpPr>
        <p:spPr/>
        <p:txBody>
          <a:bodyPr/>
          <a:lstStyle/>
          <a:p>
            <a:fld id="{1733998E-6365-43DE-B079-4ED452A01047}" type="slidenum">
              <a:rPr lang="es-CO" smtClean="0"/>
              <a:t>20</a:t>
            </a:fld>
            <a:endParaRPr lang="es-CO"/>
          </a:p>
        </p:txBody>
      </p:sp>
    </p:spTree>
    <p:extLst>
      <p:ext uri="{BB962C8B-B14F-4D97-AF65-F5344CB8AC3E}">
        <p14:creationId xmlns:p14="http://schemas.microsoft.com/office/powerpoint/2010/main" val="68328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9/22/2019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9/22/2019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9/22/2019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9/22/2019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9/22/2019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9/22/2019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9/22/2019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9/22/2019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9/22/2019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9/22/2019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784DFD-5E77-4996-8036-0ED74EEBBE80}"/>
              </a:ext>
            </a:extLst>
          </p:cNvPr>
          <p:cNvSpPr>
            <a:spLocks noGrp="1"/>
          </p:cNvSpPr>
          <p:nvPr>
            <p:ph type="ctrTitle"/>
          </p:nvPr>
        </p:nvSpPr>
        <p:spPr>
          <a:xfrm>
            <a:off x="1565483" y="1895061"/>
            <a:ext cx="8825658" cy="1345068"/>
          </a:xfrm>
        </p:spPr>
        <p:txBody>
          <a:bodyPr/>
          <a:lstStyle/>
          <a:p>
            <a:pPr algn="ctr"/>
            <a:r>
              <a:rPr lang="es-CO" dirty="0"/>
              <a:t>OLIGOPOLIO</a:t>
            </a:r>
          </a:p>
        </p:txBody>
      </p:sp>
      <p:sp>
        <p:nvSpPr>
          <p:cNvPr id="5" name="Subtítulo 4">
            <a:extLst>
              <a:ext uri="{FF2B5EF4-FFF2-40B4-BE49-F238E27FC236}">
                <a16:creationId xmlns:a16="http://schemas.microsoft.com/office/drawing/2014/main" id="{B89247C9-A481-4F4F-AFF0-B0B4D2C52FC1}"/>
              </a:ext>
            </a:extLst>
          </p:cNvPr>
          <p:cNvSpPr>
            <a:spLocks noGrp="1"/>
          </p:cNvSpPr>
          <p:nvPr>
            <p:ph type="subTitle" idx="1"/>
          </p:nvPr>
        </p:nvSpPr>
        <p:spPr/>
        <p:txBody>
          <a:bodyPr/>
          <a:lstStyle/>
          <a:p>
            <a:endParaRPr lang="es-CO"/>
          </a:p>
        </p:txBody>
      </p:sp>
    </p:spTree>
    <p:extLst>
      <p:ext uri="{BB962C8B-B14F-4D97-AF65-F5344CB8AC3E}">
        <p14:creationId xmlns:p14="http://schemas.microsoft.com/office/powerpoint/2010/main" val="2742115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707BF1-762E-4F36-870C-41348C856806}"/>
              </a:ext>
            </a:extLst>
          </p:cNvPr>
          <p:cNvSpPr>
            <a:spLocks noGrp="1"/>
          </p:cNvSpPr>
          <p:nvPr>
            <p:ph type="title"/>
          </p:nvPr>
        </p:nvSpPr>
        <p:spPr/>
        <p:txBody>
          <a:bodyPr/>
          <a:lstStyle/>
          <a:p>
            <a:pPr algn="ctr"/>
            <a:r>
              <a:rPr lang="es-CO" dirty="0"/>
              <a:t>CARACTERISTICAS</a:t>
            </a:r>
          </a:p>
        </p:txBody>
      </p:sp>
      <p:sp>
        <p:nvSpPr>
          <p:cNvPr id="3" name="Marcador de contenido 2">
            <a:extLst>
              <a:ext uri="{FF2B5EF4-FFF2-40B4-BE49-F238E27FC236}">
                <a16:creationId xmlns:a16="http://schemas.microsoft.com/office/drawing/2014/main" id="{B4768101-F3AE-4DD5-821A-CFDAE2DE327A}"/>
              </a:ext>
            </a:extLst>
          </p:cNvPr>
          <p:cNvSpPr>
            <a:spLocks noGrp="1"/>
          </p:cNvSpPr>
          <p:nvPr>
            <p:ph idx="1"/>
          </p:nvPr>
        </p:nvSpPr>
        <p:spPr/>
        <p:txBody>
          <a:bodyPr>
            <a:normAutofit/>
          </a:bodyPr>
          <a:lstStyle/>
          <a:p>
            <a:r>
              <a:rPr lang="es-CO" b="1" dirty="0"/>
              <a:t>Condiciones de maximización de ganancias</a:t>
            </a:r>
          </a:p>
          <a:p>
            <a:r>
              <a:rPr lang="es-CO" dirty="0"/>
              <a:t>Las barreras de entrada son altas</a:t>
            </a:r>
          </a:p>
          <a:p>
            <a:r>
              <a:rPr lang="es-CO" dirty="0"/>
              <a:t>"Pocos" – un "puñado" de vendedores-</a:t>
            </a:r>
            <a:r>
              <a:rPr lang="es-CO" b="1" dirty="0"/>
              <a:t>Número de firmas</a:t>
            </a:r>
          </a:p>
          <a:p>
            <a:r>
              <a:rPr lang="es-CO" dirty="0"/>
              <a:t>Los productores pueden influir sobre el precio y cantidad de mercado.</a:t>
            </a:r>
          </a:p>
          <a:p>
            <a:r>
              <a:rPr lang="es-CO" dirty="0"/>
              <a:t>Las altas barreras de entrada impiden que las firmas marginales entren al mercado para capturar ganancias excesivas.</a:t>
            </a:r>
          </a:p>
          <a:p>
            <a:r>
              <a:rPr lang="es-CO" dirty="0"/>
              <a:t>El producto puede ser homogéneo (acero) o diferenciado (automóviles).</a:t>
            </a:r>
            <a:endParaRPr lang="es-CO" b="1" dirty="0"/>
          </a:p>
          <a:p>
            <a:r>
              <a:rPr lang="es-CO" b="1" dirty="0"/>
              <a:t>Competencia sin precios</a:t>
            </a:r>
          </a:p>
          <a:p>
            <a:endParaRPr lang="es-CO" dirty="0"/>
          </a:p>
        </p:txBody>
      </p:sp>
    </p:spTree>
    <p:extLst>
      <p:ext uri="{BB962C8B-B14F-4D97-AF65-F5344CB8AC3E}">
        <p14:creationId xmlns:p14="http://schemas.microsoft.com/office/powerpoint/2010/main" val="4013343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6753A3-DA80-48B5-BE65-1F9FB86C0CB4}"/>
              </a:ext>
            </a:extLst>
          </p:cNvPr>
          <p:cNvSpPr>
            <a:spLocks noGrp="1"/>
          </p:cNvSpPr>
          <p:nvPr>
            <p:ph type="title"/>
          </p:nvPr>
        </p:nvSpPr>
        <p:spPr>
          <a:xfrm>
            <a:off x="646111" y="452718"/>
            <a:ext cx="9404723" cy="1031525"/>
          </a:xfrm>
        </p:spPr>
        <p:txBody>
          <a:bodyPr/>
          <a:lstStyle/>
          <a:p>
            <a:pPr algn="ctr"/>
            <a:r>
              <a:rPr lang="es-CO" dirty="0"/>
              <a:t>CAUSAS</a:t>
            </a:r>
          </a:p>
        </p:txBody>
      </p:sp>
      <p:sp>
        <p:nvSpPr>
          <p:cNvPr id="3" name="Marcador de contenido 2">
            <a:extLst>
              <a:ext uri="{FF2B5EF4-FFF2-40B4-BE49-F238E27FC236}">
                <a16:creationId xmlns:a16="http://schemas.microsoft.com/office/drawing/2014/main" id="{21D945E2-1B8D-4A28-8714-15B671C1F61D}"/>
              </a:ext>
            </a:extLst>
          </p:cNvPr>
          <p:cNvSpPr>
            <a:spLocks noGrp="1"/>
          </p:cNvSpPr>
          <p:nvPr>
            <p:ph idx="1"/>
          </p:nvPr>
        </p:nvSpPr>
        <p:spPr>
          <a:xfrm>
            <a:off x="3679799" y="1733892"/>
            <a:ext cx="8946541" cy="4671390"/>
          </a:xfrm>
        </p:spPr>
        <p:txBody>
          <a:bodyPr/>
          <a:lstStyle/>
          <a:p>
            <a:r>
              <a:rPr lang="es-CO" b="1" dirty="0"/>
              <a:t>Economías de escala</a:t>
            </a:r>
          </a:p>
          <a:p>
            <a:endParaRPr lang="es-CO" b="1" dirty="0"/>
          </a:p>
          <a:p>
            <a:r>
              <a:rPr lang="es-CO" b="1" dirty="0"/>
              <a:t>La reputación</a:t>
            </a:r>
          </a:p>
          <a:p>
            <a:endParaRPr lang="es-CO" b="1" dirty="0"/>
          </a:p>
          <a:p>
            <a:r>
              <a:rPr lang="es-CO" b="1" dirty="0"/>
              <a:t>Barreras estratégicas</a:t>
            </a:r>
          </a:p>
          <a:p>
            <a:endParaRPr lang="es-CO" b="1" dirty="0"/>
          </a:p>
          <a:p>
            <a:r>
              <a:rPr lang="es-CO" b="1" dirty="0"/>
              <a:t>Barreras legales</a:t>
            </a:r>
            <a:endParaRPr lang="es-CO" dirty="0"/>
          </a:p>
        </p:txBody>
      </p:sp>
    </p:spTree>
    <p:extLst>
      <p:ext uri="{BB962C8B-B14F-4D97-AF65-F5344CB8AC3E}">
        <p14:creationId xmlns:p14="http://schemas.microsoft.com/office/powerpoint/2010/main" val="1707882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1488F4-2321-4D96-AFDC-5E86EDDA4462}"/>
              </a:ext>
            </a:extLst>
          </p:cNvPr>
          <p:cNvSpPr>
            <a:spLocks noGrp="1"/>
          </p:cNvSpPr>
          <p:nvPr>
            <p:ph type="title"/>
          </p:nvPr>
        </p:nvSpPr>
        <p:spPr>
          <a:xfrm>
            <a:off x="5602425" y="2716696"/>
            <a:ext cx="7649750" cy="938848"/>
          </a:xfrm>
        </p:spPr>
        <p:txBody>
          <a:bodyPr/>
          <a:lstStyle/>
          <a:p>
            <a:pPr algn="ctr"/>
            <a:r>
              <a:rPr lang="es-CO" dirty="0"/>
              <a:t>COMPETENCIUA IMPREFECTA</a:t>
            </a:r>
          </a:p>
        </p:txBody>
      </p:sp>
      <p:pic>
        <p:nvPicPr>
          <p:cNvPr id="4" name="Marcador de contenido 3">
            <a:extLst>
              <a:ext uri="{FF2B5EF4-FFF2-40B4-BE49-F238E27FC236}">
                <a16:creationId xmlns:a16="http://schemas.microsoft.com/office/drawing/2014/main" id="{83E2C6CF-0306-47E7-B402-66B73371E9C3}"/>
              </a:ext>
            </a:extLst>
          </p:cNvPr>
          <p:cNvPicPr>
            <a:picLocks noGrp="1" noChangeAspect="1"/>
          </p:cNvPicPr>
          <p:nvPr>
            <p:ph idx="1"/>
          </p:nvPr>
        </p:nvPicPr>
        <p:blipFill>
          <a:blip r:embed="rId2"/>
          <a:stretch>
            <a:fillRect/>
          </a:stretch>
        </p:blipFill>
        <p:spPr>
          <a:xfrm>
            <a:off x="-1" y="0"/>
            <a:ext cx="6957391" cy="6861262"/>
          </a:xfrm>
          <a:prstGeom prst="rect">
            <a:avLst/>
          </a:prstGeom>
        </p:spPr>
      </p:pic>
    </p:spTree>
    <p:extLst>
      <p:ext uri="{BB962C8B-B14F-4D97-AF65-F5344CB8AC3E}">
        <p14:creationId xmlns:p14="http://schemas.microsoft.com/office/powerpoint/2010/main" val="4065769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C0F8DA-7AD2-48BA-96A6-CE410C60DA15}"/>
              </a:ext>
            </a:extLst>
          </p:cNvPr>
          <p:cNvSpPr>
            <a:spLocks noGrp="1"/>
          </p:cNvSpPr>
          <p:nvPr>
            <p:ph type="title"/>
          </p:nvPr>
        </p:nvSpPr>
        <p:spPr/>
        <p:txBody>
          <a:bodyPr/>
          <a:lstStyle/>
          <a:p>
            <a:pPr algn="ctr"/>
            <a:r>
              <a:rPr lang="es-CO" dirty="0"/>
              <a:t>SITUACIONES IMPORTANTES A CONTEMPLAR</a:t>
            </a:r>
          </a:p>
        </p:txBody>
      </p:sp>
      <p:sp>
        <p:nvSpPr>
          <p:cNvPr id="3" name="Marcador de contenido 2">
            <a:extLst>
              <a:ext uri="{FF2B5EF4-FFF2-40B4-BE49-F238E27FC236}">
                <a16:creationId xmlns:a16="http://schemas.microsoft.com/office/drawing/2014/main" id="{33CA829F-4289-492E-9DDF-443DB6193D31}"/>
              </a:ext>
            </a:extLst>
          </p:cNvPr>
          <p:cNvSpPr>
            <a:spLocks noGrp="1"/>
          </p:cNvSpPr>
          <p:nvPr>
            <p:ph idx="1"/>
          </p:nvPr>
        </p:nvSpPr>
        <p:spPr/>
        <p:txBody>
          <a:bodyPr/>
          <a:lstStyle/>
          <a:p>
            <a:r>
              <a:rPr lang="es-CO" b="1" dirty="0"/>
              <a:t>Líder-seguidor: </a:t>
            </a:r>
            <a:r>
              <a:rPr lang="es-CO" dirty="0"/>
              <a:t>En este caso tenemos que una empresa (generalmente la más grande o más antigua) elige primero la variable clave (precio o cantidad) y luego la otra u otras empresas hace su elección.</a:t>
            </a:r>
          </a:p>
          <a:p>
            <a:r>
              <a:rPr lang="es-CO" b="1" dirty="0"/>
              <a:t>Elección simultánea de cantidades:</a:t>
            </a:r>
            <a:r>
              <a:rPr lang="es-CO" dirty="0"/>
              <a:t> También conocido como modelo de Cournot, acá las empresas deciden al mismo tiempo la cantidad a producir sin que exista un valor dado. </a:t>
            </a:r>
          </a:p>
          <a:p>
            <a:r>
              <a:rPr lang="es-CO" b="1" dirty="0"/>
              <a:t>Elección simultánea de precios: </a:t>
            </a:r>
            <a:r>
              <a:rPr lang="es-CO" dirty="0"/>
              <a:t>También se conoce como el modelo Bertrand. En este caso, las empresas también eligen de manera simultánea y el resultado final se acerca a competencia perfecta cuando las empresas venden productos muy similares (homogéneos).</a:t>
            </a:r>
          </a:p>
        </p:txBody>
      </p:sp>
    </p:spTree>
    <p:extLst>
      <p:ext uri="{BB962C8B-B14F-4D97-AF65-F5344CB8AC3E}">
        <p14:creationId xmlns:p14="http://schemas.microsoft.com/office/powerpoint/2010/main" val="316933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6BA9E7D7-267C-453B-8967-BB8981AE1E2D}"/>
              </a:ext>
            </a:extLst>
          </p:cNvPr>
          <p:cNvPicPr>
            <a:picLocks noGrp="1" noChangeAspect="1"/>
          </p:cNvPicPr>
          <p:nvPr>
            <p:ph idx="1"/>
          </p:nvPr>
        </p:nvPicPr>
        <p:blipFill rotWithShape="1">
          <a:blip r:embed="rId2"/>
          <a:srcRect l="1681" t="2849" r="918"/>
          <a:stretch/>
        </p:blipFill>
        <p:spPr>
          <a:xfrm>
            <a:off x="1510748" y="1139687"/>
            <a:ext cx="8441636" cy="4320208"/>
          </a:xfrm>
          <a:prstGeom prst="rect">
            <a:avLst/>
          </a:prstGeom>
        </p:spPr>
      </p:pic>
    </p:spTree>
    <p:extLst>
      <p:ext uri="{BB962C8B-B14F-4D97-AF65-F5344CB8AC3E}">
        <p14:creationId xmlns:p14="http://schemas.microsoft.com/office/powerpoint/2010/main" val="472262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4E7C92-DB1B-4B6D-B238-1499EA72991C}"/>
              </a:ext>
            </a:extLst>
          </p:cNvPr>
          <p:cNvSpPr>
            <a:spLocks noGrp="1"/>
          </p:cNvSpPr>
          <p:nvPr>
            <p:ph type="title"/>
          </p:nvPr>
        </p:nvSpPr>
        <p:spPr>
          <a:xfrm>
            <a:off x="646111" y="452718"/>
            <a:ext cx="9404723" cy="779734"/>
          </a:xfrm>
        </p:spPr>
        <p:txBody>
          <a:bodyPr/>
          <a:lstStyle/>
          <a:p>
            <a:pPr algn="ctr"/>
            <a:r>
              <a:rPr lang="es-CO" b="1" dirty="0"/>
              <a:t>Colusión</a:t>
            </a:r>
            <a:br>
              <a:rPr lang="es-CO" b="1" dirty="0"/>
            </a:br>
            <a:endParaRPr lang="es-CO" dirty="0"/>
          </a:p>
        </p:txBody>
      </p:sp>
      <p:sp>
        <p:nvSpPr>
          <p:cNvPr id="3" name="Marcador de contenido 2">
            <a:extLst>
              <a:ext uri="{FF2B5EF4-FFF2-40B4-BE49-F238E27FC236}">
                <a16:creationId xmlns:a16="http://schemas.microsoft.com/office/drawing/2014/main" id="{9B9D0A04-8656-4636-8CE5-C5B485D619F9}"/>
              </a:ext>
            </a:extLst>
          </p:cNvPr>
          <p:cNvSpPr>
            <a:spLocks noGrp="1"/>
          </p:cNvSpPr>
          <p:nvPr>
            <p:ph idx="1"/>
          </p:nvPr>
        </p:nvSpPr>
        <p:spPr>
          <a:xfrm>
            <a:off x="1103312" y="1364974"/>
            <a:ext cx="8946541" cy="4883425"/>
          </a:xfrm>
        </p:spPr>
        <p:txBody>
          <a:bodyPr>
            <a:normAutofit fontScale="85000" lnSpcReduction="10000"/>
          </a:bodyPr>
          <a:lstStyle/>
          <a:p>
            <a:r>
              <a:rPr lang="es-CO" dirty="0"/>
              <a:t>Otro escenario posible es que las empresas oligopólicas, al darse cuenta de su interdependencia estratégica decidan ponerse de acuerdo para no competir. Esto es lo que se llama un acuerdo de colusión, con él, las empresas acuerdan el nivel de precio o cantidad de modo de maximizar sus utilidades conjuntas.</a:t>
            </a:r>
          </a:p>
          <a:p>
            <a:endParaRPr lang="es-CO" dirty="0"/>
          </a:p>
          <a:p>
            <a:r>
              <a:rPr lang="es-CO" dirty="0"/>
              <a:t>No obstante, si bien la colusión puede ser un escenario muy favorable para las empresas, existen ciertas dificultades para lograrlo. En efecto, los miembros del acuerdo tienen la tentación de engañar a sus compañeros y así aumentar sus utilidades individualmente. De esta forma, para que un acuerdo de colusión sea exitoso es necesario que las empresas encuentran formas de controlar el comportamiento de sus colegas y sancionar en caso de desvío.</a:t>
            </a:r>
          </a:p>
          <a:p>
            <a:endParaRPr lang="es-CO" dirty="0"/>
          </a:p>
          <a:p>
            <a:r>
              <a:rPr lang="es-CO" dirty="0"/>
              <a:t>En cualquier caso, la colusión es una conducta ilegal, que es perseguida y sancionada por la gran mayoría de los países que cuentan con leyes de competencia. El organismo encargado de investigar y sancionar este tipo de conductas anticompetitivas es la Agencia de Competencia.</a:t>
            </a:r>
          </a:p>
        </p:txBody>
      </p:sp>
    </p:spTree>
    <p:extLst>
      <p:ext uri="{BB962C8B-B14F-4D97-AF65-F5344CB8AC3E}">
        <p14:creationId xmlns:p14="http://schemas.microsoft.com/office/powerpoint/2010/main" val="3395435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5E3EE0-401C-42A3-9A83-3D0C118C843B}"/>
              </a:ext>
            </a:extLst>
          </p:cNvPr>
          <p:cNvSpPr>
            <a:spLocks noGrp="1"/>
          </p:cNvSpPr>
          <p:nvPr>
            <p:ph type="title"/>
          </p:nvPr>
        </p:nvSpPr>
        <p:spPr/>
        <p:txBody>
          <a:bodyPr/>
          <a:lstStyle/>
          <a:p>
            <a:pPr algn="ctr"/>
            <a:r>
              <a:rPr lang="es-CO" dirty="0"/>
              <a:t>CARTEL</a:t>
            </a:r>
          </a:p>
        </p:txBody>
      </p:sp>
      <p:sp>
        <p:nvSpPr>
          <p:cNvPr id="3" name="Marcador de contenido 2">
            <a:extLst>
              <a:ext uri="{FF2B5EF4-FFF2-40B4-BE49-F238E27FC236}">
                <a16:creationId xmlns:a16="http://schemas.microsoft.com/office/drawing/2014/main" id="{0C5355F2-2A6B-40EC-A6F2-1019EE8C241D}"/>
              </a:ext>
            </a:extLst>
          </p:cNvPr>
          <p:cNvSpPr>
            <a:spLocks noGrp="1"/>
          </p:cNvSpPr>
          <p:nvPr>
            <p:ph idx="1"/>
          </p:nvPr>
        </p:nvSpPr>
        <p:spPr/>
        <p:txBody>
          <a:bodyPr/>
          <a:lstStyle/>
          <a:p>
            <a:r>
              <a:rPr lang="es-CO" dirty="0"/>
              <a:t>La forma máxima de colusión, la que maximiza los beneficios de los oligopolistas es el cártel, un acuerdo entre todos los productores de la industria que puede tomar dos formas:</a:t>
            </a:r>
          </a:p>
          <a:p>
            <a:endParaRPr lang="es-CO" dirty="0"/>
          </a:p>
          <a:p>
            <a:pPr>
              <a:buFont typeface="Arial" panose="020B0604020202020204" pitchFamily="34" charset="0"/>
              <a:buChar char="•"/>
            </a:pPr>
            <a:r>
              <a:rPr lang="es-CO" dirty="0"/>
              <a:t>Competencia sin precios. Cada empresa trata de mejorar la calidad, la presentación o cualquier otro factor, pero respetando el precio conjunto acordado.</a:t>
            </a:r>
          </a:p>
          <a:p>
            <a:pPr>
              <a:buFont typeface="Arial" panose="020B0604020202020204" pitchFamily="34" charset="0"/>
              <a:buChar char="•"/>
            </a:pPr>
            <a:endParaRPr lang="es-CO" dirty="0"/>
          </a:p>
          <a:p>
            <a:pPr>
              <a:buFont typeface="Arial" panose="020B0604020202020204" pitchFamily="34" charset="0"/>
              <a:buChar char="•"/>
            </a:pPr>
            <a:r>
              <a:rPr lang="es-CO" dirty="0"/>
              <a:t>Reparto de cuotas o mercados. A cada empresa se le asigna bien un área donde vender, bien una producción máxima que no puede sobrepasar.</a:t>
            </a:r>
          </a:p>
        </p:txBody>
      </p:sp>
    </p:spTree>
    <p:extLst>
      <p:ext uri="{BB962C8B-B14F-4D97-AF65-F5344CB8AC3E}">
        <p14:creationId xmlns:p14="http://schemas.microsoft.com/office/powerpoint/2010/main" val="3569702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33B0EF-5E6E-49C4-90A7-047CE2823A46}"/>
              </a:ext>
            </a:extLst>
          </p:cNvPr>
          <p:cNvSpPr>
            <a:spLocks noGrp="1"/>
          </p:cNvSpPr>
          <p:nvPr>
            <p:ph type="title"/>
          </p:nvPr>
        </p:nvSpPr>
        <p:spPr/>
        <p:txBody>
          <a:bodyPr/>
          <a:lstStyle/>
          <a:p>
            <a:pPr algn="ctr"/>
            <a:r>
              <a:rPr lang="es-CO" dirty="0"/>
              <a:t>CARTELES EN COLOMBIA</a:t>
            </a:r>
          </a:p>
        </p:txBody>
      </p:sp>
      <p:sp>
        <p:nvSpPr>
          <p:cNvPr id="3" name="Marcador de contenido 2">
            <a:extLst>
              <a:ext uri="{FF2B5EF4-FFF2-40B4-BE49-F238E27FC236}">
                <a16:creationId xmlns:a16="http://schemas.microsoft.com/office/drawing/2014/main" id="{097FCA66-1701-4ED9-B32C-33F618EA31DE}"/>
              </a:ext>
            </a:extLst>
          </p:cNvPr>
          <p:cNvSpPr>
            <a:spLocks noGrp="1"/>
          </p:cNvSpPr>
          <p:nvPr>
            <p:ph idx="1"/>
          </p:nvPr>
        </p:nvSpPr>
        <p:spPr>
          <a:xfrm>
            <a:off x="3435695" y="2209801"/>
            <a:ext cx="8946541" cy="4195481"/>
          </a:xfrm>
        </p:spPr>
        <p:txBody>
          <a:bodyPr/>
          <a:lstStyle/>
          <a:p>
            <a:r>
              <a:rPr lang="es-CO" dirty="0"/>
              <a:t>CARTEL DE LOS PAÑALES</a:t>
            </a:r>
          </a:p>
          <a:p>
            <a:endParaRPr lang="es-CO" dirty="0"/>
          </a:p>
          <a:p>
            <a:r>
              <a:rPr lang="es-CO" dirty="0"/>
              <a:t>CARTEL DEL CEMENTO</a:t>
            </a:r>
          </a:p>
          <a:p>
            <a:endParaRPr lang="es-CO" dirty="0"/>
          </a:p>
          <a:p>
            <a:r>
              <a:rPr lang="es-CO" dirty="0"/>
              <a:t>CARTEL DE LOS TUBOS</a:t>
            </a:r>
          </a:p>
        </p:txBody>
      </p:sp>
    </p:spTree>
    <p:extLst>
      <p:ext uri="{BB962C8B-B14F-4D97-AF65-F5344CB8AC3E}">
        <p14:creationId xmlns:p14="http://schemas.microsoft.com/office/powerpoint/2010/main" val="1099087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28A218-FC4C-478B-B42D-86F1AC4FEC71}"/>
              </a:ext>
            </a:extLst>
          </p:cNvPr>
          <p:cNvSpPr>
            <a:spLocks noGrp="1"/>
          </p:cNvSpPr>
          <p:nvPr>
            <p:ph type="title"/>
          </p:nvPr>
        </p:nvSpPr>
        <p:spPr/>
        <p:txBody>
          <a:bodyPr/>
          <a:lstStyle/>
          <a:p>
            <a:pPr algn="ctr"/>
            <a:r>
              <a:rPr lang="es-CO" dirty="0"/>
              <a:t>Cartel de los pañales</a:t>
            </a:r>
          </a:p>
        </p:txBody>
      </p:sp>
      <p:pic>
        <p:nvPicPr>
          <p:cNvPr id="1026" name="Picture 2">
            <a:extLst>
              <a:ext uri="{FF2B5EF4-FFF2-40B4-BE49-F238E27FC236}">
                <a16:creationId xmlns:a16="http://schemas.microsoft.com/office/drawing/2014/main" id="{1778EA3D-D84B-4D42-9607-984D68BE716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87523" y="1487877"/>
            <a:ext cx="7387369" cy="4917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767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02BF2-B123-4302-AF2C-07B995ECFFE8}"/>
              </a:ext>
            </a:extLst>
          </p:cNvPr>
          <p:cNvSpPr>
            <a:spLocks noGrp="1"/>
          </p:cNvSpPr>
          <p:nvPr>
            <p:ph type="title"/>
          </p:nvPr>
        </p:nvSpPr>
        <p:spPr/>
        <p:txBody>
          <a:bodyPr/>
          <a:lstStyle/>
          <a:p>
            <a:pPr algn="ctr"/>
            <a:r>
              <a:rPr lang="es-CO" dirty="0"/>
              <a:t>Cartel del cemento</a:t>
            </a:r>
          </a:p>
        </p:txBody>
      </p:sp>
      <p:pic>
        <p:nvPicPr>
          <p:cNvPr id="2050" name="Picture 2" descr="Resultado de imagen para argos">
            <a:extLst>
              <a:ext uri="{FF2B5EF4-FFF2-40B4-BE49-F238E27FC236}">
                <a16:creationId xmlns:a16="http://schemas.microsoft.com/office/drawing/2014/main" id="{B8421C47-5E04-4913-8611-18899A5FF06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93180" y="1618856"/>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para cemex">
            <a:extLst>
              <a:ext uri="{FF2B5EF4-FFF2-40B4-BE49-F238E27FC236}">
                <a16:creationId xmlns:a16="http://schemas.microsoft.com/office/drawing/2014/main" id="{C025AD3B-0C9B-4546-BB25-006670EB24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8797" y="1671243"/>
            <a:ext cx="2781300" cy="16383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para holcim">
            <a:extLst>
              <a:ext uri="{FF2B5EF4-FFF2-40B4-BE49-F238E27FC236}">
                <a16:creationId xmlns:a16="http://schemas.microsoft.com/office/drawing/2014/main" id="{4B326CA3-0E31-4A64-BCE8-875316452D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8349" y="4168991"/>
            <a:ext cx="48006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25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BE3C80-BB62-4623-A337-A4750227D1AD}"/>
              </a:ext>
            </a:extLst>
          </p:cNvPr>
          <p:cNvSpPr>
            <a:spLocks noGrp="1"/>
          </p:cNvSpPr>
          <p:nvPr>
            <p:ph type="title"/>
          </p:nvPr>
        </p:nvSpPr>
        <p:spPr/>
        <p:txBody>
          <a:bodyPr/>
          <a:lstStyle/>
          <a:p>
            <a:pPr algn="ctr"/>
            <a:r>
              <a:rPr lang="es-CO" dirty="0"/>
              <a:t>OLIGOPOLIO</a:t>
            </a:r>
          </a:p>
        </p:txBody>
      </p:sp>
      <p:sp>
        <p:nvSpPr>
          <p:cNvPr id="3" name="Marcador de contenido 2">
            <a:extLst>
              <a:ext uri="{FF2B5EF4-FFF2-40B4-BE49-F238E27FC236}">
                <a16:creationId xmlns:a16="http://schemas.microsoft.com/office/drawing/2014/main" id="{69BDD9F8-A6C5-4875-8DBD-AA8E4D5A4C04}"/>
              </a:ext>
            </a:extLst>
          </p:cNvPr>
          <p:cNvSpPr>
            <a:spLocks noGrp="1"/>
          </p:cNvSpPr>
          <p:nvPr>
            <p:ph idx="1"/>
          </p:nvPr>
        </p:nvSpPr>
        <p:spPr/>
        <p:txBody>
          <a:bodyPr/>
          <a:lstStyle/>
          <a:p>
            <a:r>
              <a:rPr lang="es-CO" dirty="0"/>
              <a:t>Es una forma de mercado en la que un mercado o industria está dominado por un pequeño número de grandes vendedores (oligopolios). </a:t>
            </a:r>
          </a:p>
          <a:p>
            <a:pPr marL="0" indent="0">
              <a:buNone/>
            </a:pPr>
            <a:endParaRPr lang="es-CO" dirty="0"/>
          </a:p>
          <a:p>
            <a:r>
              <a:rPr lang="es-CO" dirty="0"/>
              <a:t>Los oligopolios pueden resultar de diversas formas de colusión que reducen la competencia y conducen a precios más altos para los consumidores. </a:t>
            </a:r>
          </a:p>
          <a:p>
            <a:pPr marL="0" indent="0">
              <a:buNone/>
            </a:pPr>
            <a:endParaRPr lang="es-CO" dirty="0"/>
          </a:p>
          <a:p>
            <a:r>
              <a:rPr lang="es-CO" dirty="0"/>
              <a:t>El oligopolio tiene su propia estructura de mercado.</a:t>
            </a:r>
          </a:p>
        </p:txBody>
      </p:sp>
    </p:spTree>
    <p:extLst>
      <p:ext uri="{BB962C8B-B14F-4D97-AF65-F5344CB8AC3E}">
        <p14:creationId xmlns:p14="http://schemas.microsoft.com/office/powerpoint/2010/main" val="2046689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F1B584-FBB6-4F6B-8799-B3DD73BA7394}"/>
              </a:ext>
            </a:extLst>
          </p:cNvPr>
          <p:cNvSpPr>
            <a:spLocks noGrp="1"/>
          </p:cNvSpPr>
          <p:nvPr>
            <p:ph type="title"/>
          </p:nvPr>
        </p:nvSpPr>
        <p:spPr/>
        <p:txBody>
          <a:bodyPr/>
          <a:lstStyle/>
          <a:p>
            <a:pPr algn="ctr"/>
            <a:r>
              <a:rPr lang="es-CO" dirty="0"/>
              <a:t>Cartel de los tubos</a:t>
            </a:r>
          </a:p>
        </p:txBody>
      </p:sp>
      <p:pic>
        <p:nvPicPr>
          <p:cNvPr id="3074" name="Picture 2" descr="Resultado de imagen para american pipe logo">
            <a:extLst>
              <a:ext uri="{FF2B5EF4-FFF2-40B4-BE49-F238E27FC236}">
                <a16:creationId xmlns:a16="http://schemas.microsoft.com/office/drawing/2014/main" id="{3A5010B3-8AFF-4F0F-A4C5-60B9D767AB9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94303" y="2254867"/>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63067A3E-DC5F-4C89-B01F-1B2EB81F3330}"/>
              </a:ext>
            </a:extLst>
          </p:cNvPr>
          <p:cNvPicPr>
            <a:picLocks noChangeAspect="1"/>
          </p:cNvPicPr>
          <p:nvPr/>
        </p:nvPicPr>
        <p:blipFill>
          <a:blip r:embed="rId4"/>
          <a:stretch>
            <a:fillRect/>
          </a:stretch>
        </p:blipFill>
        <p:spPr>
          <a:xfrm>
            <a:off x="6880049" y="2463931"/>
            <a:ext cx="2837897" cy="1724996"/>
          </a:xfrm>
          <a:prstGeom prst="rect">
            <a:avLst/>
          </a:prstGeom>
        </p:spPr>
      </p:pic>
    </p:spTree>
    <p:extLst>
      <p:ext uri="{BB962C8B-B14F-4D97-AF65-F5344CB8AC3E}">
        <p14:creationId xmlns:p14="http://schemas.microsoft.com/office/powerpoint/2010/main" val="2301249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6229A42-DEF6-4533-902C-4087F0DFDCAF}"/>
              </a:ext>
            </a:extLst>
          </p:cNvPr>
          <p:cNvSpPr>
            <a:spLocks noGrp="1"/>
          </p:cNvSpPr>
          <p:nvPr>
            <p:ph idx="1"/>
          </p:nvPr>
        </p:nvSpPr>
        <p:spPr/>
        <p:txBody>
          <a:bodyPr/>
          <a:lstStyle/>
          <a:p>
            <a:r>
              <a:rPr lang="es-CO" dirty="0"/>
              <a:t>Con pocos vendedores, es probable que cada oligopolio sea consciente de las acciones de los demás. Según la teoría de juego, las decisiones de una firma por lo tanto influyen y son influenciadas por decisiones de otras firmas.</a:t>
            </a:r>
          </a:p>
        </p:txBody>
      </p:sp>
    </p:spTree>
    <p:extLst>
      <p:ext uri="{BB962C8B-B14F-4D97-AF65-F5344CB8AC3E}">
        <p14:creationId xmlns:p14="http://schemas.microsoft.com/office/powerpoint/2010/main" val="2325531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unilever">
            <a:extLst>
              <a:ext uri="{FF2B5EF4-FFF2-40B4-BE49-F238E27FC236}">
                <a16:creationId xmlns:a16="http://schemas.microsoft.com/office/drawing/2014/main" id="{3C7F203E-8EB6-493D-A7A6-4FE556A035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7519028" cy="29762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p and g">
            <a:extLst>
              <a:ext uri="{FF2B5EF4-FFF2-40B4-BE49-F238E27FC236}">
                <a16:creationId xmlns:a16="http://schemas.microsoft.com/office/drawing/2014/main" id="{7F50A9F6-E891-4C31-A471-1757B76D7E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7907" y="3191435"/>
            <a:ext cx="6964093" cy="3666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219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C99DD0-F856-49DF-88B2-675B38805F1B}"/>
              </a:ext>
            </a:extLst>
          </p:cNvPr>
          <p:cNvSpPr>
            <a:spLocks noGrp="1"/>
          </p:cNvSpPr>
          <p:nvPr>
            <p:ph type="title"/>
          </p:nvPr>
        </p:nvSpPr>
        <p:spPr/>
        <p:txBody>
          <a:bodyPr/>
          <a:lstStyle/>
          <a:p>
            <a:pPr algn="ctr"/>
            <a:r>
              <a:rPr lang="es-CO" dirty="0"/>
              <a:t>TEORIA DE JUEGOS</a:t>
            </a:r>
          </a:p>
        </p:txBody>
      </p:sp>
      <p:sp>
        <p:nvSpPr>
          <p:cNvPr id="3" name="Marcador de contenido 2">
            <a:extLst>
              <a:ext uri="{FF2B5EF4-FFF2-40B4-BE49-F238E27FC236}">
                <a16:creationId xmlns:a16="http://schemas.microsoft.com/office/drawing/2014/main" id="{734A7883-81C6-43FE-8AD6-6A1A21AA13FE}"/>
              </a:ext>
            </a:extLst>
          </p:cNvPr>
          <p:cNvSpPr>
            <a:spLocks noGrp="1"/>
          </p:cNvSpPr>
          <p:nvPr>
            <p:ph idx="1"/>
          </p:nvPr>
        </p:nvSpPr>
        <p:spPr/>
        <p:txBody>
          <a:bodyPr/>
          <a:lstStyle/>
          <a:p>
            <a:r>
              <a:rPr lang="es-CO" dirty="0"/>
              <a:t>La teoría de juegos es una rama de la economía que estudia las decisiones en las que para que un individuo tenga éxito tiene que tener en cuenta las decisiones tomadas por el resto de los agentes que intervienen en la situación. La teoría de juegos como estudio matemático no se ha utilizado exclusivamente en la economía, sino en la gestión, estrategia, psicología o incluso en biología.</a:t>
            </a:r>
          </a:p>
        </p:txBody>
      </p:sp>
      <p:sp>
        <p:nvSpPr>
          <p:cNvPr id="4" name="AutoShape 2" descr="Â¿QuÃ© es la teorÃ­a de juegos?">
            <a:extLst>
              <a:ext uri="{FF2B5EF4-FFF2-40B4-BE49-F238E27FC236}">
                <a16:creationId xmlns:a16="http://schemas.microsoft.com/office/drawing/2014/main" id="{78C37FB2-F93F-468D-83B3-6051F7E5875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6" name="Imagen 5">
            <a:extLst>
              <a:ext uri="{FF2B5EF4-FFF2-40B4-BE49-F238E27FC236}">
                <a16:creationId xmlns:a16="http://schemas.microsoft.com/office/drawing/2014/main" id="{D72355D7-9357-4644-A010-B6EA9DD46601}"/>
              </a:ext>
            </a:extLst>
          </p:cNvPr>
          <p:cNvPicPr>
            <a:picLocks noChangeAspect="1"/>
          </p:cNvPicPr>
          <p:nvPr/>
        </p:nvPicPr>
        <p:blipFill>
          <a:blip r:embed="rId2"/>
          <a:stretch>
            <a:fillRect/>
          </a:stretch>
        </p:blipFill>
        <p:spPr>
          <a:xfrm>
            <a:off x="8017853" y="4290391"/>
            <a:ext cx="4064000" cy="2393950"/>
          </a:xfrm>
          <a:prstGeom prst="rect">
            <a:avLst/>
          </a:prstGeom>
        </p:spPr>
      </p:pic>
    </p:spTree>
    <p:extLst>
      <p:ext uri="{BB962C8B-B14F-4D97-AF65-F5344CB8AC3E}">
        <p14:creationId xmlns:p14="http://schemas.microsoft.com/office/powerpoint/2010/main" val="1717228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8B00CE-B732-44F6-B1D7-7ADD908A64E2}"/>
              </a:ext>
            </a:extLst>
          </p:cNvPr>
          <p:cNvSpPr>
            <a:spLocks noGrp="1"/>
          </p:cNvSpPr>
          <p:nvPr>
            <p:ph type="title"/>
          </p:nvPr>
        </p:nvSpPr>
        <p:spPr/>
        <p:txBody>
          <a:bodyPr/>
          <a:lstStyle/>
          <a:p>
            <a:pPr algn="ctr"/>
            <a:r>
              <a:rPr lang="es-CO" sz="2800" dirty="0"/>
              <a:t>La teoría del oligopolio hace un uso intensivo de la teoría de juegos para modelar el comportamiento de los oligopolios:</a:t>
            </a:r>
          </a:p>
        </p:txBody>
      </p:sp>
      <p:sp>
        <p:nvSpPr>
          <p:cNvPr id="3" name="Marcador de contenido 2">
            <a:extLst>
              <a:ext uri="{FF2B5EF4-FFF2-40B4-BE49-F238E27FC236}">
                <a16:creationId xmlns:a16="http://schemas.microsoft.com/office/drawing/2014/main" id="{69E6624E-1DC3-4122-A7E7-AD8119F00B83}"/>
              </a:ext>
            </a:extLst>
          </p:cNvPr>
          <p:cNvSpPr>
            <a:spLocks noGrp="1"/>
          </p:cNvSpPr>
          <p:nvPr>
            <p:ph idx="1"/>
          </p:nvPr>
        </p:nvSpPr>
        <p:spPr/>
        <p:txBody>
          <a:bodyPr/>
          <a:lstStyle/>
          <a:p>
            <a:r>
              <a:rPr lang="es-CO" dirty="0"/>
              <a:t>Duopolio de </a:t>
            </a:r>
            <a:r>
              <a:rPr lang="es-CO" dirty="0" err="1"/>
              <a:t>Stackelberg</a:t>
            </a:r>
            <a:endParaRPr lang="es-CO" dirty="0"/>
          </a:p>
          <a:p>
            <a:r>
              <a:rPr lang="es-CO" dirty="0"/>
              <a:t>Duopolio de Cournot </a:t>
            </a:r>
          </a:p>
          <a:p>
            <a:r>
              <a:rPr lang="es-CO" dirty="0"/>
              <a:t>Oligopolio de Bertrand.</a:t>
            </a:r>
          </a:p>
          <a:p>
            <a:endParaRPr lang="es-CO" dirty="0"/>
          </a:p>
          <a:p>
            <a:endParaRPr lang="es-CO" dirty="0"/>
          </a:p>
        </p:txBody>
      </p:sp>
    </p:spTree>
    <p:extLst>
      <p:ext uri="{BB962C8B-B14F-4D97-AF65-F5344CB8AC3E}">
        <p14:creationId xmlns:p14="http://schemas.microsoft.com/office/powerpoint/2010/main" val="1432076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50E905-3508-4D0F-A589-A347D830B429}"/>
              </a:ext>
            </a:extLst>
          </p:cNvPr>
          <p:cNvSpPr>
            <a:spLocks noGrp="1"/>
          </p:cNvSpPr>
          <p:nvPr>
            <p:ph type="title"/>
          </p:nvPr>
        </p:nvSpPr>
        <p:spPr/>
        <p:txBody>
          <a:bodyPr/>
          <a:lstStyle/>
          <a:p>
            <a:pPr algn="ctr"/>
            <a:r>
              <a:rPr lang="es-CO" dirty="0"/>
              <a:t>Duopolio de </a:t>
            </a:r>
            <a:r>
              <a:rPr lang="es-CO" dirty="0" err="1"/>
              <a:t>Stackelberg</a:t>
            </a:r>
            <a:endParaRPr lang="es-CO" dirty="0"/>
          </a:p>
        </p:txBody>
      </p:sp>
      <p:sp>
        <p:nvSpPr>
          <p:cNvPr id="3" name="Marcador de contenido 2">
            <a:extLst>
              <a:ext uri="{FF2B5EF4-FFF2-40B4-BE49-F238E27FC236}">
                <a16:creationId xmlns:a16="http://schemas.microsoft.com/office/drawing/2014/main" id="{5AF08485-DCD8-4D00-82E1-D8BC077F2F7A}"/>
              </a:ext>
            </a:extLst>
          </p:cNvPr>
          <p:cNvSpPr>
            <a:spLocks noGrp="1"/>
          </p:cNvSpPr>
          <p:nvPr>
            <p:ph idx="1"/>
          </p:nvPr>
        </p:nvSpPr>
        <p:spPr/>
        <p:txBody>
          <a:bodyPr/>
          <a:lstStyle/>
          <a:p>
            <a:r>
              <a:rPr lang="es-MX" dirty="0"/>
              <a:t>En este modelo, existen dos empresas que producen bienes homogéneos y están sujetos a la misma demanda y función de costes. Una empresa, la líder, tal vez debido a que es más conocida o es una marca con mayor valor, está mejor posicionada para decidir primero cuanta será la cantidad que ofertará. La otra empresa, la seguidora, tras observar la decisión de la primera empresa, escogerá qué cantidad ofertará,</a:t>
            </a:r>
            <a:endParaRPr lang="es-CO" dirty="0"/>
          </a:p>
        </p:txBody>
      </p:sp>
    </p:spTree>
    <p:extLst>
      <p:ext uri="{BB962C8B-B14F-4D97-AF65-F5344CB8AC3E}">
        <p14:creationId xmlns:p14="http://schemas.microsoft.com/office/powerpoint/2010/main" val="249419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3ADCCA-B49B-4D76-9899-F70DB2FF540B}"/>
              </a:ext>
            </a:extLst>
          </p:cNvPr>
          <p:cNvSpPr>
            <a:spLocks noGrp="1"/>
          </p:cNvSpPr>
          <p:nvPr>
            <p:ph type="title"/>
          </p:nvPr>
        </p:nvSpPr>
        <p:spPr/>
        <p:txBody>
          <a:bodyPr/>
          <a:lstStyle/>
          <a:p>
            <a:pPr algn="ctr"/>
            <a:r>
              <a:rPr lang="es-CO" dirty="0"/>
              <a:t>Duopolio de Cournot </a:t>
            </a:r>
          </a:p>
        </p:txBody>
      </p:sp>
      <p:sp>
        <p:nvSpPr>
          <p:cNvPr id="3" name="Marcador de contenido 2">
            <a:extLst>
              <a:ext uri="{FF2B5EF4-FFF2-40B4-BE49-F238E27FC236}">
                <a16:creationId xmlns:a16="http://schemas.microsoft.com/office/drawing/2014/main" id="{E31ECFC3-D3CA-45FF-9506-EFD8FD8A0BE8}"/>
              </a:ext>
            </a:extLst>
          </p:cNvPr>
          <p:cNvSpPr>
            <a:spLocks noGrp="1"/>
          </p:cNvSpPr>
          <p:nvPr>
            <p:ph idx="1"/>
          </p:nvPr>
        </p:nvSpPr>
        <p:spPr/>
        <p:txBody>
          <a:bodyPr/>
          <a:lstStyle/>
          <a:p>
            <a:r>
              <a:rPr lang="es-MX" dirty="0"/>
              <a:t>El duopolio de Cournot, también conocido como modelo de competencia de Cournot, es un modelo de competencia imperfecta en el que dos empresas con funciones de costes idénticas compiten con bienes homogéneos en un entorno estático.</a:t>
            </a:r>
          </a:p>
          <a:p>
            <a:endParaRPr lang="es-CO" dirty="0"/>
          </a:p>
        </p:txBody>
      </p:sp>
    </p:spTree>
    <p:extLst>
      <p:ext uri="{BB962C8B-B14F-4D97-AF65-F5344CB8AC3E}">
        <p14:creationId xmlns:p14="http://schemas.microsoft.com/office/powerpoint/2010/main" val="212906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F2B81A-1360-493C-853D-CEAC07DF8374}"/>
              </a:ext>
            </a:extLst>
          </p:cNvPr>
          <p:cNvSpPr>
            <a:spLocks noGrp="1"/>
          </p:cNvSpPr>
          <p:nvPr>
            <p:ph type="title"/>
          </p:nvPr>
        </p:nvSpPr>
        <p:spPr/>
        <p:txBody>
          <a:bodyPr/>
          <a:lstStyle/>
          <a:p>
            <a:pPr algn="ctr"/>
            <a:r>
              <a:rPr lang="es-CO" dirty="0"/>
              <a:t>Oligopolio de Bertrand</a:t>
            </a:r>
          </a:p>
        </p:txBody>
      </p:sp>
      <p:sp>
        <p:nvSpPr>
          <p:cNvPr id="3" name="Marcador de contenido 2">
            <a:extLst>
              <a:ext uri="{FF2B5EF4-FFF2-40B4-BE49-F238E27FC236}">
                <a16:creationId xmlns:a16="http://schemas.microsoft.com/office/drawing/2014/main" id="{84ABF256-A4CD-4323-B2AF-41B3C9E9F116}"/>
              </a:ext>
            </a:extLst>
          </p:cNvPr>
          <p:cNvSpPr>
            <a:spLocks noGrp="1"/>
          </p:cNvSpPr>
          <p:nvPr>
            <p:ph idx="1"/>
          </p:nvPr>
        </p:nvSpPr>
        <p:spPr/>
        <p:txBody>
          <a:bodyPr/>
          <a:lstStyle/>
          <a:p>
            <a:r>
              <a:rPr lang="es-MX" dirty="0"/>
              <a:t> El modelo describe las interacciones entre vendedores (empresas) que fijan los precios y los compradores, que deciden cuanto comprar a ese precio.</a:t>
            </a:r>
            <a:endParaRPr lang="es-CO" dirty="0"/>
          </a:p>
        </p:txBody>
      </p:sp>
    </p:spTree>
    <p:extLst>
      <p:ext uri="{BB962C8B-B14F-4D97-AF65-F5344CB8AC3E}">
        <p14:creationId xmlns:p14="http://schemas.microsoft.com/office/powerpoint/2010/main" val="19427514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2300</TotalTime>
  <Words>977</Words>
  <Application>Microsoft Office PowerPoint</Application>
  <PresentationFormat>Panorámica</PresentationFormat>
  <Paragraphs>77</Paragraphs>
  <Slides>20</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Century Gothic</vt:lpstr>
      <vt:lpstr>Wingdings 3</vt:lpstr>
      <vt:lpstr>Ion</vt:lpstr>
      <vt:lpstr>OLIGOPOLIO</vt:lpstr>
      <vt:lpstr>OLIGOPOLIO</vt:lpstr>
      <vt:lpstr>Presentación de PowerPoint</vt:lpstr>
      <vt:lpstr>Presentación de PowerPoint</vt:lpstr>
      <vt:lpstr>TEORIA DE JUEGOS</vt:lpstr>
      <vt:lpstr>La teoría del oligopolio hace un uso intensivo de la teoría de juegos para modelar el comportamiento de los oligopolios:</vt:lpstr>
      <vt:lpstr>Duopolio de Stackelberg</vt:lpstr>
      <vt:lpstr>Duopolio de Cournot </vt:lpstr>
      <vt:lpstr>Oligopolio de Bertrand</vt:lpstr>
      <vt:lpstr>CARACTERISTICAS</vt:lpstr>
      <vt:lpstr>CAUSAS</vt:lpstr>
      <vt:lpstr>COMPETENCIUA IMPREFECTA</vt:lpstr>
      <vt:lpstr>SITUACIONES IMPORTANTES A CONTEMPLAR</vt:lpstr>
      <vt:lpstr>Presentación de PowerPoint</vt:lpstr>
      <vt:lpstr>Colusión </vt:lpstr>
      <vt:lpstr>CARTEL</vt:lpstr>
      <vt:lpstr>CARTELES EN COLOMBIA</vt:lpstr>
      <vt:lpstr>Cartel de los pañales</vt:lpstr>
      <vt:lpstr>Cartel del cemento</vt:lpstr>
      <vt:lpstr>Cartel de los tubos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OLIGOPOLIO</dc:title>
  <dc:creator>Windows User</dc:creator>
  <cp:lastModifiedBy>Windows User</cp:lastModifiedBy>
  <cp:revision>22</cp:revision>
  <dcterms:created xsi:type="dcterms:W3CDTF">2019-09-08T17:44:45Z</dcterms:created>
  <dcterms:modified xsi:type="dcterms:W3CDTF">2019-09-22T23:14:58Z</dcterms:modified>
</cp:coreProperties>
</file>