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55226f77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55226f7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55226f77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55226f7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56c678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56c678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5a88b80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5a88b80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4f4ba70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4f4ba70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Small llm kind of belief bias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gpt wow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Size matters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Reasoning matters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 doest matter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Updated matters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39ad8bd3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39ad8bd3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4b0a50d7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4b0a50d7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39ad8bd3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39ad8bd3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4b0a50d70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4b0a50d70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39ad8bd3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39ad8bd3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implicit learning, harder + neutral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token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Encouragin syestem 1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f4ba70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4f4ba70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4f4ba70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4f4ba70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55226f7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55226f7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5226f7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55226f7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55226f7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55226f7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1098/rsos.240255" TargetMode="External"/><Relationship Id="rId4" Type="http://schemas.openxmlformats.org/officeDocument/2006/relationships/hyperlink" Target="https://doi.org/10.1098/rsos.24025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pdf/2308.00225" TargetMode="External"/><Relationship Id="rId4" Type="http://schemas.openxmlformats.org/officeDocument/2006/relationships/hyperlink" Target="https://arxiv.org/pdf/2308.0022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5570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Do local LLMs fall for Belief Bias?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Sergio Verga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Cristian Longoni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Amelia Acuña</a:t>
            </a:r>
            <a:endParaRPr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Qwen3:8b 											(T=0)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600" y="4124825"/>
            <a:ext cx="778400" cy="9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37050" y="3545325"/>
            <a:ext cx="84699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Third-generation </a:t>
            </a:r>
            <a:r>
              <a:rPr b="1" lang="en-GB"/>
              <a:t>Qwen </a:t>
            </a:r>
            <a:r>
              <a:rPr lang="en-GB"/>
              <a:t>series from Alibaba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Optimized for </a:t>
            </a:r>
            <a:r>
              <a:rPr b="1" lang="en-GB"/>
              <a:t>reasoning </a:t>
            </a:r>
            <a:r>
              <a:rPr lang="en-GB"/>
              <a:t>and instruction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parsing method due to the &lt;thinking&gt; &lt;/thinking&gt; verbose response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52" y="939926"/>
            <a:ext cx="1502924" cy="5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 title="qwen3t0_belief_bias_char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4900" y="890575"/>
            <a:ext cx="4424600" cy="26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Considerations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3783900"/>
            <a:ext cx="85206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Temperature</a:t>
            </a:r>
            <a:r>
              <a:rPr lang="en-GB"/>
              <a:t> improves in some cases the performance, but </a:t>
            </a:r>
            <a:r>
              <a:rPr b="1" lang="en-GB"/>
              <a:t>model complexity</a:t>
            </a:r>
            <a:r>
              <a:rPr lang="en-GB"/>
              <a:t> is the most </a:t>
            </a:r>
            <a:r>
              <a:rPr lang="en-GB"/>
              <a:t>influential</a:t>
            </a:r>
            <a:r>
              <a:rPr lang="en-GB"/>
              <a:t> component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Qwen3 with null temperature</a:t>
            </a:r>
            <a:r>
              <a:rPr lang="en-GB"/>
              <a:t> achives high accuracy and shows no sign of belief bias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550" y="251800"/>
            <a:ext cx="4371474" cy="32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3210450" y="2220375"/>
            <a:ext cx="471300" cy="360600"/>
          </a:xfrm>
          <a:prstGeom prst="flowChartConnector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127050" y="3873000"/>
            <a:ext cx="88899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Average response rate of 9 people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Composition: having a </a:t>
            </a:r>
            <a:r>
              <a:rPr b="1" lang="en-GB" sz="1650"/>
              <a:t>Bachelors</a:t>
            </a:r>
            <a:r>
              <a:rPr lang="en-GB" sz="1650"/>
              <a:t>, </a:t>
            </a:r>
            <a:r>
              <a:rPr b="1" lang="en-GB" sz="1650"/>
              <a:t>equal Gender</a:t>
            </a:r>
            <a:r>
              <a:rPr lang="en-GB" sz="1650"/>
              <a:t> distribution, at least </a:t>
            </a:r>
            <a:r>
              <a:rPr b="1" lang="en-GB" sz="1650"/>
              <a:t>English B2</a:t>
            </a:r>
            <a:endParaRPr b="1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 u="sng"/>
              <a:t>Correctly express</a:t>
            </a:r>
            <a:r>
              <a:rPr b="1" lang="en-GB" sz="1650" u="sng"/>
              <a:t> Belief Bias</a:t>
            </a:r>
            <a:endParaRPr b="1" sz="1650" u="sng"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625" y="1017438"/>
            <a:ext cx="6214760" cy="29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 title="87851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19575"/>
            <a:ext cx="821400" cy="8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 vs LLM think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2876700" y="943413"/>
            <a:ext cx="33906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666666"/>
                </a:solidFill>
              </a:rPr>
              <a:t>Invalid-</a:t>
            </a:r>
            <a:r>
              <a:rPr b="1" lang="en-GB" sz="1100">
                <a:solidFill>
                  <a:srgbClr val="666666"/>
                </a:solidFill>
              </a:rPr>
              <a:t>Believable</a:t>
            </a:r>
            <a:endParaRPr b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</a:rPr>
              <a:t>Premise 1: All teachers are educated.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</a:rPr>
              <a:t>Premise 2: Some educated people read daily.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</a:rPr>
              <a:t>Premise 3: All who read daily write well.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</a:rPr>
              <a:t>Conclusion: Therefore, some teachers write well.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642575" y="3532825"/>
            <a:ext cx="53412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The LLM: DEEPSEEK CHAT 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●"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Same behavior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 as MISTRAL but answer correctly without imitating human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●"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Syllogism is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 invalid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—premises don’t guarantee any teachers write well. Requires 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explicit overlap 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(e.g., "some teachers read daily") for validity.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53375" y="1994850"/>
            <a:ext cx="3589200" cy="22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The HUMAN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: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Correctly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 notices all teachers → educated.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Wrongly 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assumes that this gives us enough to say “some teachers write well,” without explicitly linking them to reading daily.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They basically shortcut:</a:t>
            </a:r>
            <a:br>
              <a:rPr lang="en-GB" sz="900">
                <a:latin typeface="Lato"/>
                <a:ea typeface="Lato"/>
                <a:cs typeface="Lato"/>
                <a:sym typeface="Lato"/>
              </a:rPr>
            </a:br>
            <a:r>
              <a:rPr lang="en-GB" sz="9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 teachers → educated → write well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They 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skip 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over the critical middle step: are any teachers among the educated people who read daily?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 The human judges based on plausibility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(“teachers are educated → teachers write well”), 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ignoring 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the missing logical link.</a:t>
            </a:r>
            <a:br>
              <a:rPr lang="en-GB" sz="900">
                <a:latin typeface="Lato"/>
                <a:ea typeface="Lato"/>
                <a:cs typeface="Lato"/>
                <a:sym typeface="Lato"/>
              </a:rPr>
            </a:b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3571400" y="2036625"/>
            <a:ext cx="53412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The LLM: MISTRAL TEMP 0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●"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Correctly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 explains the premises.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●"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Incorrectly 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infers that “some teachers read daily,” just because “some educated people read daily.”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●"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That step is logically invalid, but it’s not just random — it reflects a 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human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-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like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 overgeneralization: “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teachers are inside the educated group → some teachers must be among the educated people who read daily.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”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●"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Mistral  shows a 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pattern similar </a:t>
            </a:r>
            <a:r>
              <a:rPr lang="en-GB" sz="900">
                <a:latin typeface="Lato"/>
                <a:ea typeface="Lato"/>
                <a:cs typeface="Lato"/>
                <a:sym typeface="Lato"/>
              </a:rPr>
              <a:t>to human belief bias.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11700" y="4399050"/>
            <a:ext cx="8520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Macmillan-Scott, O., &amp; Musolesi, M. (2024). (Ir)rationality and cognitive biases in large language models. </a:t>
            </a:r>
            <a:r>
              <a:rPr i="1" lang="en-GB" sz="1100"/>
              <a:t>Royal Society Open Science, 11</a:t>
            </a:r>
            <a:r>
              <a:rPr lang="en-GB" sz="1100"/>
              <a:t>(240255).</a:t>
            </a:r>
            <a:r>
              <a:rPr lang="en-GB" sz="1100">
                <a:uFill>
                  <a:noFill/>
                </a:uFill>
                <a:hlinkClick r:id="rId3"/>
              </a:rPr>
              <a:t> </a:t>
            </a:r>
            <a:r>
              <a:rPr lang="en-GB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https://doi.org/10.1098/rsos.240255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115325" y="1152475"/>
            <a:ext cx="771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The majority of </a:t>
            </a:r>
            <a:r>
              <a:rPr b="1" lang="en-GB" sz="1500">
                <a:solidFill>
                  <a:srgbClr val="000000"/>
                </a:solidFill>
              </a:rPr>
              <a:t>small local </a:t>
            </a:r>
            <a:r>
              <a:rPr lang="en-GB" sz="1500">
                <a:solidFill>
                  <a:srgbClr val="000000"/>
                </a:solidFill>
              </a:rPr>
              <a:t>LLMs tent to have a Belief Bias.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Humans</a:t>
            </a:r>
            <a:r>
              <a:rPr lang="en-GB" sz="1500">
                <a:solidFill>
                  <a:srgbClr val="000000"/>
                </a:solidFill>
              </a:rPr>
              <a:t> </a:t>
            </a:r>
            <a:r>
              <a:rPr lang="en-GB" sz="1500">
                <a:solidFill>
                  <a:srgbClr val="000000"/>
                </a:solidFill>
              </a:rPr>
              <a:t>tend</a:t>
            </a:r>
            <a:r>
              <a:rPr lang="en-GB" sz="1500">
                <a:solidFill>
                  <a:srgbClr val="000000"/>
                </a:solidFill>
              </a:rPr>
              <a:t> to perform</a:t>
            </a:r>
            <a:r>
              <a:rPr b="1" lang="en-GB" sz="1500">
                <a:solidFill>
                  <a:srgbClr val="000000"/>
                </a:solidFill>
              </a:rPr>
              <a:t> better</a:t>
            </a:r>
            <a:r>
              <a:rPr lang="en-GB" sz="1500">
                <a:solidFill>
                  <a:srgbClr val="000000"/>
                </a:solidFill>
              </a:rPr>
              <a:t> than low parameter local LLMs.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Larger remote model</a:t>
            </a:r>
            <a:r>
              <a:rPr lang="en-GB" sz="1500">
                <a:solidFill>
                  <a:srgbClr val="000000"/>
                </a:solidFill>
              </a:rPr>
              <a:t> such as ChatGPT or DeepSeek Chat </a:t>
            </a:r>
            <a:r>
              <a:rPr b="1" lang="en-GB" sz="1500">
                <a:solidFill>
                  <a:srgbClr val="000000"/>
                </a:solidFill>
              </a:rPr>
              <a:t>outperform</a:t>
            </a:r>
            <a:r>
              <a:rPr lang="en-GB" sz="1500">
                <a:solidFill>
                  <a:srgbClr val="000000"/>
                </a:solidFill>
              </a:rPr>
              <a:t> giving all correct answers apparently not Belief Bias.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Number of </a:t>
            </a:r>
            <a:r>
              <a:rPr b="1" lang="en-GB" sz="1500">
                <a:solidFill>
                  <a:srgbClr val="000000"/>
                </a:solidFill>
              </a:rPr>
              <a:t>parameters</a:t>
            </a:r>
            <a:r>
              <a:rPr lang="en-GB" sz="1500">
                <a:solidFill>
                  <a:srgbClr val="000000"/>
                </a:solidFill>
              </a:rPr>
              <a:t> affect the chance of Bias.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If the model as the ability to</a:t>
            </a:r>
            <a:r>
              <a:rPr b="1" lang="en-GB" sz="1500">
                <a:solidFill>
                  <a:srgbClr val="000000"/>
                </a:solidFill>
              </a:rPr>
              <a:t> reasoning</a:t>
            </a:r>
            <a:r>
              <a:rPr lang="en-GB" sz="1500">
                <a:solidFill>
                  <a:srgbClr val="000000"/>
                </a:solidFill>
              </a:rPr>
              <a:t> it can be a plus for avoid Belief Bias.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Temperature </a:t>
            </a:r>
            <a:r>
              <a:rPr lang="en-GB" sz="1500">
                <a:solidFill>
                  <a:srgbClr val="000000"/>
                </a:solidFill>
              </a:rPr>
              <a:t>level doesn’t always affect the Belief Bias.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Latest</a:t>
            </a:r>
            <a:r>
              <a:rPr lang="en-GB" sz="1500">
                <a:solidFill>
                  <a:srgbClr val="000000"/>
                </a:solidFill>
              </a:rPr>
              <a:t> model tend to have less bias regarding their parameter size (Qwen)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608025" y="1152475"/>
            <a:ext cx="507300" cy="4092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608025" y="3413900"/>
            <a:ext cx="507300" cy="4092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634725" y="1561675"/>
            <a:ext cx="480600" cy="4449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634725" y="1993225"/>
            <a:ext cx="480600" cy="4449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634725" y="2550800"/>
            <a:ext cx="480600" cy="4449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634725" y="2995700"/>
            <a:ext cx="480600" cy="4449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634725" y="3773050"/>
            <a:ext cx="480600" cy="4449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555600"/>
            <a:ext cx="526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Future Perspectives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001775" y="1391375"/>
            <a:ext cx="74394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Record </a:t>
            </a:r>
            <a:r>
              <a:rPr b="1" lang="en-GB" sz="1500">
                <a:solidFill>
                  <a:srgbClr val="000000"/>
                </a:solidFill>
              </a:rPr>
              <a:t>precise response times</a:t>
            </a:r>
            <a:r>
              <a:rPr lang="en-GB" sz="1500">
                <a:solidFill>
                  <a:srgbClr val="000000"/>
                </a:solidFill>
              </a:rPr>
              <a:t> per item to analyze whether time responses reflect stronger belief bias.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 Test</a:t>
            </a:r>
            <a:r>
              <a:rPr b="1" lang="en-GB" sz="1500">
                <a:solidFill>
                  <a:srgbClr val="000000"/>
                </a:solidFill>
              </a:rPr>
              <a:t> fine-tuned models </a:t>
            </a:r>
            <a:r>
              <a:rPr lang="en-GB" sz="1500">
                <a:solidFill>
                  <a:srgbClr val="000000"/>
                </a:solidFill>
              </a:rPr>
              <a:t>(Instruction Tuning, RLHF) to examine if belief bias emerges, following patterns seen in recent LLM studies *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Using formal </a:t>
            </a:r>
            <a:r>
              <a:rPr b="1" lang="en-GB" sz="1500">
                <a:solidFill>
                  <a:srgbClr val="000000"/>
                </a:solidFill>
              </a:rPr>
              <a:t>statistical tests</a:t>
            </a:r>
            <a:r>
              <a:rPr lang="en-GB" sz="1500">
                <a:solidFill>
                  <a:srgbClr val="000000"/>
                </a:solidFill>
              </a:rPr>
              <a:t> to quantify, test, and generalize findings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Explore </a:t>
            </a:r>
            <a:r>
              <a:rPr b="1" lang="en-GB" sz="1500">
                <a:solidFill>
                  <a:srgbClr val="000000"/>
                </a:solidFill>
              </a:rPr>
              <a:t>conversational prompting </a:t>
            </a:r>
            <a:r>
              <a:rPr lang="en-GB" sz="1500">
                <a:solidFill>
                  <a:srgbClr val="000000"/>
                </a:solidFill>
              </a:rPr>
              <a:t>instead of isolated prompts to assess belief bias in more interactive settings.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1" name="Google Shape;221;p27"/>
          <p:cNvSpPr txBox="1"/>
          <p:nvPr/>
        </p:nvSpPr>
        <p:spPr>
          <a:xfrm>
            <a:off x="461425" y="4424375"/>
            <a:ext cx="835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*</a:t>
            </a:r>
            <a:r>
              <a:rPr lang="en-GB" sz="1100"/>
              <a:t>Itzhak, I., Stanovsky, G., Rosenfeld, N., &amp; Belinkov, Y. (2023). </a:t>
            </a:r>
            <a:r>
              <a:rPr i="1" lang="en-GB" sz="1100"/>
              <a:t>Instructed to bias: Instruction-tuned language models exhibit emergent cognitive bias</a:t>
            </a:r>
            <a:r>
              <a:rPr lang="en-GB" sz="1100"/>
              <a:t>. arXiv.</a:t>
            </a:r>
            <a:r>
              <a:rPr lang="en-GB" sz="1100">
                <a:uFill>
                  <a:noFill/>
                </a:uFill>
                <a:hlinkClick r:id="rId3"/>
              </a:rPr>
              <a:t> </a:t>
            </a:r>
            <a:r>
              <a:rPr lang="en-GB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https://arxiv.org/pdf/2308.00225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689775" y="2804375"/>
            <a:ext cx="312000" cy="2988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689775" y="3261575"/>
            <a:ext cx="312000" cy="2988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689775" y="2270975"/>
            <a:ext cx="312000" cy="2988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689775" y="1585175"/>
            <a:ext cx="312000" cy="2988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2674050" y="749525"/>
            <a:ext cx="3795900" cy="26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</a:t>
            </a:r>
            <a:endParaRPr sz="6000"/>
          </a:p>
        </p:txBody>
      </p:sp>
      <p:sp>
        <p:nvSpPr>
          <p:cNvPr id="231" name="Google Shape;231;p28"/>
          <p:cNvSpPr txBox="1"/>
          <p:nvPr>
            <p:ph idx="4294967295" type="body"/>
          </p:nvPr>
        </p:nvSpPr>
        <p:spPr>
          <a:xfrm>
            <a:off x="2888363" y="3305675"/>
            <a:ext cx="48879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chemeClr val="lt2"/>
                </a:solidFill>
              </a:rPr>
              <a:t>Premise 1:</a:t>
            </a:r>
            <a:r>
              <a:rPr i="1" lang="en-GB" sz="1700">
                <a:solidFill>
                  <a:srgbClr val="CCCCCC"/>
                </a:solidFill>
              </a:rPr>
              <a:t> </a:t>
            </a:r>
            <a:r>
              <a:rPr i="1" lang="en-GB" sz="1700">
                <a:solidFill>
                  <a:schemeClr val="lt1"/>
                </a:solidFill>
              </a:rPr>
              <a:t>All brilliant projects get top scores.</a:t>
            </a:r>
            <a:endParaRPr i="1"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chemeClr val="lt2"/>
                </a:solidFill>
              </a:rPr>
              <a:t>Premise 2: </a:t>
            </a:r>
            <a:r>
              <a:rPr i="1" lang="en-GB" sz="1700">
                <a:solidFill>
                  <a:schemeClr val="lt1"/>
                </a:solidFill>
              </a:rPr>
              <a:t>This project is brilliant.</a:t>
            </a:r>
            <a:endParaRPr i="1"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chemeClr val="lt2"/>
                </a:solidFill>
              </a:rPr>
              <a:t>Conclusion</a:t>
            </a:r>
            <a:r>
              <a:rPr i="1" lang="en-GB" sz="1700">
                <a:solidFill>
                  <a:schemeClr val="lt2"/>
                </a:solidFill>
              </a:rPr>
              <a:t>:</a:t>
            </a:r>
            <a:r>
              <a:rPr i="1" lang="en-GB" sz="1700">
                <a:solidFill>
                  <a:schemeClr val="lt1"/>
                </a:solidFill>
              </a:rPr>
              <a:t> Therefore, this project will get a top score</a:t>
            </a:r>
            <a:r>
              <a:rPr i="1" lang="en-GB" sz="1700">
                <a:solidFill>
                  <a:srgbClr val="EFEFEF"/>
                </a:solidFill>
              </a:rPr>
              <a:t>.</a:t>
            </a:r>
            <a:endParaRPr i="1" sz="1700">
              <a:solidFill>
                <a:srgbClr val="EFEFEF"/>
              </a:solidFill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25067" r="27247" t="0"/>
          <a:stretch/>
        </p:blipFill>
        <p:spPr>
          <a:xfrm>
            <a:off x="1367738" y="3210225"/>
            <a:ext cx="1372725" cy="11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/>
              <a:t>Theoretical Framework</a:t>
            </a:r>
            <a:endParaRPr sz="3750"/>
          </a:p>
        </p:txBody>
      </p:sp>
      <p:sp>
        <p:nvSpPr>
          <p:cNvPr id="66" name="Google Shape;66;p14"/>
          <p:cNvSpPr txBox="1"/>
          <p:nvPr/>
        </p:nvSpPr>
        <p:spPr>
          <a:xfrm>
            <a:off x="4674500" y="1149750"/>
            <a:ext cx="381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Dual-Process Theory </a:t>
            </a:r>
            <a:endParaRPr b="1" sz="29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4517275" y="1992550"/>
            <a:ext cx="1954200" cy="2629650"/>
            <a:chOff x="311700" y="2054550"/>
            <a:chExt cx="1954200" cy="262965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675" y="2054550"/>
              <a:ext cx="1371600" cy="1314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311700" y="3369000"/>
              <a:ext cx="1954200" cy="13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46">
                  <a:latin typeface="Lato"/>
                  <a:ea typeface="Lato"/>
                  <a:cs typeface="Lato"/>
                  <a:sym typeface="Lato"/>
                </a:rPr>
                <a:t>SYSTEM 1</a:t>
              </a:r>
              <a:endParaRPr sz="1546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46">
                  <a:latin typeface="Lato"/>
                  <a:ea typeface="Lato"/>
                  <a:cs typeface="Lato"/>
                  <a:sym typeface="Lato"/>
                </a:rPr>
                <a:t>FAST/AUTOMATIC</a:t>
              </a:r>
              <a:endParaRPr b="1" sz="1546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46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Emotional</a:t>
              </a:r>
              <a:endParaRPr sz="15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46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Intuitive</a:t>
              </a:r>
              <a:endParaRPr sz="15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46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Little effort</a:t>
              </a:r>
              <a:endParaRPr sz="15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6471463" y="2021150"/>
            <a:ext cx="1954200" cy="2827275"/>
            <a:chOff x="2776613" y="2083125"/>
            <a:chExt cx="1954200" cy="2827275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3150" y="2083125"/>
              <a:ext cx="1381125" cy="125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 txBox="1"/>
            <p:nvPr/>
          </p:nvSpPr>
          <p:spPr>
            <a:xfrm>
              <a:off x="2776613" y="3369000"/>
              <a:ext cx="1954200" cy="15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46">
                  <a:latin typeface="Lato"/>
                  <a:ea typeface="Lato"/>
                  <a:cs typeface="Lato"/>
                  <a:sym typeface="Lato"/>
                </a:rPr>
                <a:t>SYSTEM 2</a:t>
              </a:r>
              <a:endParaRPr sz="1546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46">
                  <a:latin typeface="Lato"/>
                  <a:ea typeface="Lato"/>
                  <a:cs typeface="Lato"/>
                  <a:sym typeface="Lato"/>
                </a:rPr>
                <a:t>SLOW/EFFORTFUL</a:t>
              </a:r>
              <a:endParaRPr b="1" sz="1546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46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Logical</a:t>
              </a:r>
              <a:endParaRPr sz="15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46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Deliberate</a:t>
              </a:r>
              <a:endParaRPr sz="15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46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Conscious</a:t>
              </a:r>
              <a:endParaRPr sz="15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46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3" name="Google Shape;73;p14"/>
          <p:cNvSpPr txBox="1"/>
          <p:nvPr/>
        </p:nvSpPr>
        <p:spPr>
          <a:xfrm>
            <a:off x="627300" y="1149750"/>
            <a:ext cx="2696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Cognitive Bias</a:t>
            </a:r>
            <a:endParaRPr b="1" sz="29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(Belief Bias)</a:t>
            </a:r>
            <a:endParaRPr b="1" sz="29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0" l="14187" r="17370" t="0"/>
          <a:stretch/>
        </p:blipFill>
        <p:spPr>
          <a:xfrm>
            <a:off x="587025" y="2359362"/>
            <a:ext cx="2776950" cy="16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74275" y="4034100"/>
            <a:ext cx="41907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Over-relies on prior beliefs over logic.</a:t>
            </a:r>
            <a:endParaRPr sz="1546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678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6"/>
              <a:buFont typeface="Lato"/>
              <a:buChar char="❖"/>
            </a:pPr>
            <a:r>
              <a:rPr lang="en-GB" sz="15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Accepts believable but invalid arguments.</a:t>
            </a:r>
            <a:endParaRPr sz="1546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67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6"/>
              <a:buFont typeface="Lato"/>
              <a:buChar char="❖"/>
            </a:pPr>
            <a:r>
              <a:rPr lang="en-GB" sz="15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Rejects unbelievable but valid arguments.</a:t>
            </a:r>
            <a:endParaRPr sz="1546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1199650" y="1123763"/>
            <a:ext cx="21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Syllogisms</a:t>
            </a:r>
            <a:endParaRPr b="1" sz="29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1" name="Google Shape;81;p15"/>
          <p:cNvCxnSpPr>
            <a:stCxn id="82" idx="2"/>
            <a:endCxn id="83" idx="1"/>
          </p:cNvCxnSpPr>
          <p:nvPr/>
        </p:nvCxnSpPr>
        <p:spPr>
          <a:xfrm>
            <a:off x="775400" y="3128836"/>
            <a:ext cx="563700" cy="625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5"/>
          <p:cNvCxnSpPr>
            <a:stCxn id="82" idx="2"/>
            <a:endCxn id="85" idx="1"/>
          </p:cNvCxnSpPr>
          <p:nvPr/>
        </p:nvCxnSpPr>
        <p:spPr>
          <a:xfrm flipH="1" rot="10800000">
            <a:off x="775400" y="2395036"/>
            <a:ext cx="564300" cy="733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/>
          <p:nvPr/>
        </p:nvSpPr>
        <p:spPr>
          <a:xfrm rot="-5400000">
            <a:off x="-44500" y="2934136"/>
            <a:ext cx="1250400" cy="389400"/>
          </a:xfrm>
          <a:prstGeom prst="roundRect">
            <a:avLst>
              <a:gd fmla="val 16667" name="adj"/>
            </a:avLst>
          </a:prstGeom>
          <a:solidFill>
            <a:srgbClr val="692036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Syllogism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339737" y="2159121"/>
            <a:ext cx="1497000" cy="4719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CONFLICT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339062" y="3518198"/>
            <a:ext cx="1497000" cy="471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CONFLICT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24849" y="2576375"/>
            <a:ext cx="1497000" cy="4719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Valid/Believable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324849" y="1849460"/>
            <a:ext cx="1497000" cy="4719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Invalid/Unbelievable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324849" y="3229571"/>
            <a:ext cx="1497000" cy="471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Valid/Unbelievable</a:t>
            </a:r>
            <a:endParaRPr b="1" sz="11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324849" y="3939277"/>
            <a:ext cx="1497000" cy="471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Invalid/</a:t>
            </a:r>
            <a:r>
              <a:rPr b="1" lang="en-GB" sz="1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Believable</a:t>
            </a:r>
            <a:endParaRPr b="1" sz="11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5"/>
          <p:cNvCxnSpPr>
            <a:stCxn id="85" idx="3"/>
            <a:endCxn id="86" idx="1"/>
          </p:cNvCxnSpPr>
          <p:nvPr/>
        </p:nvCxnSpPr>
        <p:spPr>
          <a:xfrm>
            <a:off x="2836737" y="2395071"/>
            <a:ext cx="488100" cy="417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5"/>
          <p:cNvCxnSpPr>
            <a:stCxn id="85" idx="3"/>
            <a:endCxn id="87" idx="1"/>
          </p:cNvCxnSpPr>
          <p:nvPr/>
        </p:nvCxnSpPr>
        <p:spPr>
          <a:xfrm flipH="1" rot="10800000">
            <a:off x="2836737" y="2085471"/>
            <a:ext cx="488100" cy="309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5"/>
          <p:cNvCxnSpPr>
            <a:stCxn id="88" idx="1"/>
            <a:endCxn id="83" idx="3"/>
          </p:cNvCxnSpPr>
          <p:nvPr/>
        </p:nvCxnSpPr>
        <p:spPr>
          <a:xfrm flipH="1">
            <a:off x="2836149" y="3465521"/>
            <a:ext cx="488700" cy="288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5"/>
          <p:cNvCxnSpPr>
            <a:stCxn id="89" idx="1"/>
            <a:endCxn id="83" idx="3"/>
          </p:cNvCxnSpPr>
          <p:nvPr/>
        </p:nvCxnSpPr>
        <p:spPr>
          <a:xfrm rot="10800000">
            <a:off x="2836149" y="3754027"/>
            <a:ext cx="488700" cy="4212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5595950" y="1149538"/>
            <a:ext cx="2916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Interpretability</a:t>
            </a:r>
            <a:endParaRPr b="1" sz="2900">
              <a:solidFill>
                <a:srgbClr val="98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134075" y="2649675"/>
            <a:ext cx="19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P1: All flowers need light</a:t>
            </a:r>
            <a:endParaRPr sz="1246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P2: Roses are flowers</a:t>
            </a:r>
            <a:endParaRPr sz="1246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C: Roses need light</a:t>
            </a:r>
            <a:endParaRPr sz="1246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111700" y="4038125"/>
            <a:ext cx="19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P1: All flowers need light</a:t>
            </a:r>
            <a:endParaRPr sz="1246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P2: Roses need light</a:t>
            </a:r>
            <a:endParaRPr sz="1246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46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C: Roses are flowers</a:t>
            </a:r>
            <a:endParaRPr sz="1246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435300" y="1684225"/>
            <a:ext cx="32382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the LLM’s response showing truly belief bias ?</a:t>
            </a:r>
            <a:endParaRPr b="1" sz="1700"/>
          </a:p>
        </p:txBody>
      </p:sp>
      <p:sp>
        <p:nvSpPr>
          <p:cNvPr id="98" name="Google Shape;98;p15"/>
          <p:cNvSpPr txBox="1"/>
          <p:nvPr/>
        </p:nvSpPr>
        <p:spPr>
          <a:xfrm>
            <a:off x="5557900" y="2806725"/>
            <a:ext cx="29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Interpreting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just the answer, but the </a:t>
            </a:r>
            <a:r>
              <a:rPr b="1"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reasoning 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behind it.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916150" y="2362200"/>
            <a:ext cx="200400" cy="49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272150" y="3759575"/>
            <a:ext cx="149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ias is cognitive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(human-like)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069900" y="3759575"/>
            <a:ext cx="170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Random, statistical </a:t>
            </a: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non-human-like)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15"/>
          <p:cNvCxnSpPr>
            <a:stCxn id="98" idx="2"/>
            <a:endCxn id="100" idx="0"/>
          </p:cNvCxnSpPr>
          <p:nvPr/>
        </p:nvCxnSpPr>
        <p:spPr>
          <a:xfrm flipH="1">
            <a:off x="6020650" y="3422325"/>
            <a:ext cx="9957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8" idx="2"/>
            <a:endCxn id="101" idx="0"/>
          </p:cNvCxnSpPr>
          <p:nvPr/>
        </p:nvCxnSpPr>
        <p:spPr>
          <a:xfrm>
            <a:off x="7016350" y="3422325"/>
            <a:ext cx="9084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10746" l="17206" r="18422" t="9648"/>
          <a:stretch/>
        </p:blipFill>
        <p:spPr>
          <a:xfrm>
            <a:off x="5728900" y="4269808"/>
            <a:ext cx="389399" cy="481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/>
              <a:t>Theoretical Framework</a:t>
            </a:r>
            <a:endParaRPr sz="3750"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14697" l="21452" r="21838" t="15083"/>
          <a:stretch/>
        </p:blipFill>
        <p:spPr>
          <a:xfrm>
            <a:off x="7730050" y="4269475"/>
            <a:ext cx="389401" cy="48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Is the conclusion logically valid (i.e., does it follow from the premises)? Answer with Valid or Invalid</a:t>
            </a:r>
            <a:endParaRPr b="1"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500"/>
              <a:t>Premise 1: All teachers are educated.</a:t>
            </a:r>
            <a:endParaRPr i="1"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/>
              <a:t>Premise 2: Some educated people read daily.</a:t>
            </a:r>
            <a:endParaRPr i="1"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/>
              <a:t>Premise 3: All who read daily write well.</a:t>
            </a:r>
            <a:endParaRPr i="1"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Conclusion</a:t>
            </a:r>
            <a:r>
              <a:rPr i="1" lang="en-GB" sz="1500"/>
              <a:t>: </a:t>
            </a:r>
            <a:r>
              <a:rPr lang="en-GB" sz="1500"/>
              <a:t>Therefore, some teachers write well.</a:t>
            </a:r>
            <a:endParaRPr sz="1500"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Questionnaire</a:t>
            </a:r>
            <a:endParaRPr/>
          </a:p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370325" y="1017450"/>
            <a:ext cx="4362900" cy="3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67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●"/>
            </a:pPr>
            <a:r>
              <a:rPr b="1" lang="en-GB" sz="1546">
                <a:solidFill>
                  <a:srgbClr val="000000"/>
                </a:solidFill>
              </a:rPr>
              <a:t>16 items </a:t>
            </a:r>
            <a:endParaRPr b="1" sz="1546">
              <a:solidFill>
                <a:srgbClr val="000000"/>
              </a:solidFill>
            </a:endParaRPr>
          </a:p>
          <a:p>
            <a:pPr indent="-32678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○"/>
            </a:pPr>
            <a:r>
              <a:rPr lang="en-GB" sz="1546">
                <a:solidFill>
                  <a:srgbClr val="000000"/>
                </a:solidFill>
              </a:rPr>
              <a:t>4 in each Validity × Belief group</a:t>
            </a:r>
            <a:endParaRPr sz="1546">
              <a:solidFill>
                <a:srgbClr val="000000"/>
              </a:solidFill>
            </a:endParaRPr>
          </a:p>
          <a:p>
            <a:pPr indent="-32678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○"/>
            </a:pPr>
            <a:r>
              <a:rPr lang="en-GB" sz="1546">
                <a:solidFill>
                  <a:srgbClr val="000000"/>
                </a:solidFill>
              </a:rPr>
              <a:t>1 includes open answer to explain reasoning</a:t>
            </a:r>
            <a:endParaRPr sz="1546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546">
              <a:solidFill>
                <a:srgbClr val="000000"/>
              </a:solidFill>
            </a:endParaRPr>
          </a:p>
          <a:p>
            <a:pPr indent="-3267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●"/>
            </a:pPr>
            <a:r>
              <a:rPr b="1" lang="en-GB" sz="1546">
                <a:solidFill>
                  <a:srgbClr val="000000"/>
                </a:solidFill>
              </a:rPr>
              <a:t>1 neutral item</a:t>
            </a:r>
            <a:r>
              <a:rPr lang="en-GB" sz="1546">
                <a:solidFill>
                  <a:srgbClr val="000000"/>
                </a:solidFill>
              </a:rPr>
              <a:t> 	</a:t>
            </a:r>
            <a:endParaRPr sz="1546">
              <a:solidFill>
                <a:srgbClr val="000000"/>
              </a:solidFill>
            </a:endParaRPr>
          </a:p>
          <a:p>
            <a:pPr indent="-32678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○"/>
            </a:pPr>
            <a:r>
              <a:rPr lang="en-GB" sz="1546">
                <a:solidFill>
                  <a:srgbClr val="000000"/>
                </a:solidFill>
              </a:rPr>
              <a:t>Tests pure logical reasoning</a:t>
            </a:r>
            <a:endParaRPr sz="1546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546">
              <a:solidFill>
                <a:srgbClr val="000000"/>
              </a:solidFill>
            </a:endParaRPr>
          </a:p>
          <a:p>
            <a:pPr indent="-3267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●"/>
            </a:pPr>
            <a:r>
              <a:rPr b="1" lang="en-GB" sz="1546">
                <a:solidFill>
                  <a:srgbClr val="000000"/>
                </a:solidFill>
              </a:rPr>
              <a:t>Valid/Invalid</a:t>
            </a:r>
            <a:r>
              <a:rPr lang="en-GB" sz="1546">
                <a:solidFill>
                  <a:srgbClr val="000000"/>
                </a:solidFill>
              </a:rPr>
              <a:t> format:</a:t>
            </a:r>
            <a:endParaRPr sz="1546">
              <a:solidFill>
                <a:srgbClr val="000000"/>
              </a:solidFill>
            </a:endParaRPr>
          </a:p>
          <a:p>
            <a:pPr indent="-32678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○"/>
            </a:pPr>
            <a:r>
              <a:rPr lang="en-GB" sz="1546">
                <a:solidFill>
                  <a:srgbClr val="000000"/>
                </a:solidFill>
              </a:rPr>
              <a:t>Simple &amp; consistent evaluation</a:t>
            </a:r>
            <a:endParaRPr sz="1546">
              <a:solidFill>
                <a:srgbClr val="000000"/>
              </a:solidFill>
            </a:endParaRPr>
          </a:p>
          <a:p>
            <a:pPr indent="-32678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○"/>
            </a:pPr>
            <a:r>
              <a:rPr lang="en-GB" sz="1546">
                <a:solidFill>
                  <a:srgbClr val="000000"/>
                </a:solidFill>
              </a:rPr>
              <a:t>Reduces noise</a:t>
            </a:r>
            <a:endParaRPr sz="1546">
              <a:solidFill>
                <a:srgbClr val="000000"/>
              </a:solidFill>
            </a:endParaRPr>
          </a:p>
          <a:p>
            <a:pPr indent="-32678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○"/>
            </a:pPr>
            <a:r>
              <a:rPr lang="en-GB" sz="1546">
                <a:solidFill>
                  <a:srgbClr val="000000"/>
                </a:solidFill>
              </a:rPr>
              <a:t>Time efficient</a:t>
            </a:r>
            <a:endParaRPr sz="1546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267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●"/>
            </a:pPr>
            <a:r>
              <a:rPr b="1" lang="en-GB" sz="1546">
                <a:solidFill>
                  <a:srgbClr val="000000"/>
                </a:solidFill>
              </a:rPr>
              <a:t>20 seconds </a:t>
            </a:r>
            <a:r>
              <a:rPr lang="en-GB" sz="1546">
                <a:solidFill>
                  <a:srgbClr val="000000"/>
                </a:solidFill>
              </a:rPr>
              <a:t>per item: </a:t>
            </a:r>
            <a:endParaRPr sz="1546">
              <a:solidFill>
                <a:srgbClr val="000000"/>
              </a:solidFill>
            </a:endParaRPr>
          </a:p>
          <a:p>
            <a:pPr indent="-32678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○"/>
            </a:pPr>
            <a:r>
              <a:rPr lang="en-GB" sz="1546">
                <a:solidFill>
                  <a:srgbClr val="000000"/>
                </a:solidFill>
              </a:rPr>
              <a:t>Skipped if no answer</a:t>
            </a:r>
            <a:endParaRPr sz="1546">
              <a:solidFill>
                <a:srgbClr val="000000"/>
              </a:solidFill>
            </a:endParaRPr>
          </a:p>
          <a:p>
            <a:pPr indent="-32678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6"/>
              <a:buChar char="○"/>
            </a:pPr>
            <a:r>
              <a:rPr lang="en-GB" sz="1546">
                <a:solidFill>
                  <a:srgbClr val="000000"/>
                </a:solidFill>
              </a:rPr>
              <a:t>Prolonged hesitation may signal  logical struggle</a:t>
            </a:r>
            <a:endParaRPr sz="177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 evaluation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37050" y="3362825"/>
            <a:ext cx="84699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Independent prompts</a:t>
            </a:r>
            <a:r>
              <a:rPr lang="en-GB"/>
              <a:t> and </a:t>
            </a:r>
            <a:r>
              <a:rPr b="1" lang="en-GB"/>
              <a:t>automatic evaluation </a:t>
            </a:r>
            <a:r>
              <a:rPr lang="en-GB"/>
              <a:t>with </a:t>
            </a:r>
            <a:r>
              <a:rPr lang="en-GB"/>
              <a:t>RegEx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</a:t>
            </a:r>
            <a:r>
              <a:rPr b="1" lang="en-GB"/>
              <a:t> </a:t>
            </a:r>
            <a:r>
              <a:rPr lang="en-GB"/>
              <a:t>values of </a:t>
            </a:r>
            <a:r>
              <a:rPr b="1" lang="en-GB"/>
              <a:t>temperature </a:t>
            </a:r>
            <a:r>
              <a:rPr lang="en-GB"/>
              <a:t>(0 and 0.7) per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Prompt-engineering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Provide in-context examples to guide and observe how LLMs handle reasoning tasks.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03" y="1714437"/>
            <a:ext cx="1974647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757" y="1691900"/>
            <a:ext cx="1873718" cy="6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681" y="1691902"/>
            <a:ext cx="2033694" cy="7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801025" y="2547150"/>
            <a:ext cx="173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llama3.2:1b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881325" y="2547150"/>
            <a:ext cx="173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qwen3:8b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826413" y="2547150"/>
            <a:ext cx="173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mistral:7b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9350" y="485775"/>
            <a:ext cx="730545" cy="73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7"/>
          <p:cNvCxnSpPr>
            <a:stCxn id="126" idx="2"/>
            <a:endCxn id="121" idx="0"/>
          </p:cNvCxnSpPr>
          <p:nvPr/>
        </p:nvCxnSpPr>
        <p:spPr>
          <a:xfrm>
            <a:off x="4694623" y="1216300"/>
            <a:ext cx="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stCxn id="126" idx="2"/>
            <a:endCxn id="122" idx="0"/>
          </p:cNvCxnSpPr>
          <p:nvPr/>
        </p:nvCxnSpPr>
        <p:spPr>
          <a:xfrm>
            <a:off x="4694623" y="1216300"/>
            <a:ext cx="30549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26" idx="2"/>
            <a:endCxn id="120" idx="0"/>
          </p:cNvCxnSpPr>
          <p:nvPr/>
        </p:nvCxnSpPr>
        <p:spPr>
          <a:xfrm flipH="1">
            <a:off x="1669123" y="1216300"/>
            <a:ext cx="30255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Llama3.2:1b 											(T=0.7)</a:t>
            </a:r>
            <a:endParaRPr/>
          </a:p>
        </p:txBody>
      </p:sp>
      <p:pic>
        <p:nvPicPr>
          <p:cNvPr id="135" name="Google Shape;135;p18" title="llamat7_belief_bias_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150" y="886325"/>
            <a:ext cx="4318650" cy="259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5600" y="4124825"/>
            <a:ext cx="778400" cy="9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37050" y="3545325"/>
            <a:ext cx="84699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Smallest model </a:t>
            </a:r>
            <a:r>
              <a:rPr b="1" lang="en-GB"/>
              <a:t>LLaMa 3.2 </a:t>
            </a:r>
            <a:r>
              <a:rPr lang="en-GB"/>
              <a:t>family (Large Language Model Meta AI)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Lightweight </a:t>
            </a:r>
            <a:r>
              <a:rPr lang="en-GB"/>
              <a:t>model for fast inference in edge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Chosen</a:t>
            </a:r>
            <a:r>
              <a:rPr lang="en-GB"/>
              <a:t> to test </a:t>
            </a:r>
            <a:r>
              <a:rPr b="1" lang="en-GB"/>
              <a:t>basic LLMs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50" y="1017449"/>
            <a:ext cx="1040575" cy="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Llama3.2:1b 											(T=0)</a:t>
            </a:r>
            <a:endParaRPr/>
          </a:p>
        </p:txBody>
      </p:sp>
      <p:pic>
        <p:nvPicPr>
          <p:cNvPr id="144" name="Google Shape;144;p19" title="llamat7_belief_bias_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150" y="886325"/>
            <a:ext cx="4318650" cy="259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5600" y="4124825"/>
            <a:ext cx="778400" cy="9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37050" y="3545325"/>
            <a:ext cx="84699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Smallest model </a:t>
            </a:r>
            <a:r>
              <a:rPr b="1" lang="en-GB"/>
              <a:t>LLaMa 3.2 </a:t>
            </a:r>
            <a:r>
              <a:rPr lang="en-GB"/>
              <a:t>family (Large Language Model Meta AI)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Lightweight </a:t>
            </a:r>
            <a:r>
              <a:rPr lang="en-GB"/>
              <a:t>model for fast inference in edge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Chosen to test </a:t>
            </a:r>
            <a:r>
              <a:rPr b="1" lang="en-GB"/>
              <a:t>basic LLMs</a:t>
            </a:r>
            <a:endParaRPr/>
          </a:p>
        </p:txBody>
      </p:sp>
      <p:pic>
        <p:nvPicPr>
          <p:cNvPr id="147" name="Google Shape;147;p19" title="llamat0_belief_bias_char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7425" y="886325"/>
            <a:ext cx="4318675" cy="259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050" y="1017449"/>
            <a:ext cx="1040575" cy="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Mistral 7b 								(T=0 and T = 0.7)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600" y="4124825"/>
            <a:ext cx="778400" cy="9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37050" y="3545325"/>
            <a:ext cx="84699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for </a:t>
            </a:r>
            <a:r>
              <a:rPr b="1" lang="en-GB"/>
              <a:t>long-context </a:t>
            </a:r>
            <a:r>
              <a:rPr lang="en-GB"/>
              <a:t>handling (sliding window attention)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Problems</a:t>
            </a:r>
            <a:r>
              <a:rPr b="1" lang="en-GB"/>
              <a:t> </a:t>
            </a:r>
            <a:r>
              <a:rPr lang="en-GB"/>
              <a:t>in </a:t>
            </a:r>
            <a:r>
              <a:rPr b="1" lang="en-GB"/>
              <a:t>conflictual syllogism </a:t>
            </a:r>
            <a:r>
              <a:rPr lang="en-GB"/>
              <a:t>and accuracy in </a:t>
            </a:r>
            <a:r>
              <a:rPr b="1" lang="en-GB"/>
              <a:t>non-conflictual ones</a:t>
            </a:r>
            <a:endParaRPr/>
          </a:p>
        </p:txBody>
      </p:sp>
      <p:pic>
        <p:nvPicPr>
          <p:cNvPr id="156" name="Google Shape;156;p20" title="mistral0_belief_bias_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875" y="906375"/>
            <a:ext cx="4285250" cy="25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977" y="956500"/>
            <a:ext cx="1199275" cy="4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Qwen3:8b 											(T=0.7)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600" y="4124825"/>
            <a:ext cx="778400" cy="9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37050" y="3545325"/>
            <a:ext cx="84699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Third-generation </a:t>
            </a:r>
            <a:r>
              <a:rPr b="1" lang="en-GB"/>
              <a:t>Qwen</a:t>
            </a:r>
            <a:r>
              <a:rPr b="1" lang="en-GB"/>
              <a:t> </a:t>
            </a:r>
            <a:r>
              <a:rPr lang="en-GB"/>
              <a:t>series from Alibaba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Optimized for </a:t>
            </a:r>
            <a:r>
              <a:rPr b="1" lang="en-GB"/>
              <a:t>reasoning </a:t>
            </a:r>
            <a:r>
              <a:rPr lang="en-GB"/>
              <a:t>and instruction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parsing method due to the &lt;thinking&gt; &lt;/thinking&gt; verbose response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52" y="939926"/>
            <a:ext cx="1502924" cy="5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 title="model_belief_bias_char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8700" y="889800"/>
            <a:ext cx="4342325" cy="26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