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72" r:id="rId7"/>
    <p:sldId id="273" r:id="rId8"/>
    <p:sldId id="274" r:id="rId9"/>
    <p:sldId id="275" r:id="rId10"/>
    <p:sldId id="287" r:id="rId11"/>
    <p:sldId id="276" r:id="rId12"/>
    <p:sldId id="277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63" r:id="rId22"/>
  </p:sldIdLst>
  <p:sldSz cx="24384000" cy="1574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Helvetica Neue" panose="020B0604020202020204" charset="0"/>
      <p:regular r:id="rId28"/>
      <p:bold r:id="rId29"/>
      <p:italic r:id="rId30"/>
      <p:boldItalic r:id="rId31"/>
    </p:embeddedFont>
    <p:embeddedFont>
      <p:font typeface="Helvetica Neue Light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4249" autoAdjust="0"/>
  </p:normalViewPr>
  <p:slideViewPr>
    <p:cSldViewPr snapToGrid="0">
      <p:cViewPr varScale="1">
        <p:scale>
          <a:sx n="30" d="100"/>
          <a:sy n="30" d="100"/>
        </p:scale>
        <p:origin x="1458" y="78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105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7527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486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1222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816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0853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131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7375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207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239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373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270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439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437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164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ergioYX/Sistema-Shi/blob/master/SHI/bpmn.png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SergioYX/Sistema-Shi/blob/master/SHI/Plantilla%20Historias%20Usuario.xl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6.PNG"/><Relationship Id="rId4" Type="http://schemas.openxmlformats.org/officeDocument/2006/relationships/hyperlink" Target="https://github.com/SergioYX/Sistema-Shi/blob/master/SHI/diagramadeCLASES%20(RAE9).jpg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SergioYX/Sistema-Shi/tree/master/SHI/Prototipo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github.com/SergioYX/Sistema-Shi/tree/master/SHI/Mockps" TargetMode="External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hyperlink" Target="https://github.com/SergioYX/Sistema-Shi/blob/master/SHI/Diagrama%20Distribuccion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hyperlink" Target="https://github.com/SergioYX/Sistema-Shi/blob/master/SHI/Git.p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6.PNG"/><Relationship Id="rId4" Type="http://schemas.openxmlformats.org/officeDocument/2006/relationships/hyperlink" Target="https://github.com/SergioYX/Sistema-Shi/blob/master/SHI/Git.p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6.PNG"/><Relationship Id="rId4" Type="http://schemas.openxmlformats.org/officeDocument/2006/relationships/hyperlink" Target="https://github.com/SergioYX/Sistema-Shi/blob/master/SHI/hpproject.mp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github.com/SergioYX/Sistema-Shi/tree/master/SHI/Inform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github.com/SergioYX/Sistema-Shi/blob/master/shi%20base%20de%20datos.sq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18" Type="http://schemas.openxmlformats.org/officeDocument/2006/relationships/slide" Target="slide20.xml"/><Relationship Id="rId3" Type="http://schemas.openxmlformats.org/officeDocument/2006/relationships/image" Target="../media/image5.png"/><Relationship Id="rId7" Type="http://schemas.openxmlformats.org/officeDocument/2006/relationships/slide" Target="slide8.xml"/><Relationship Id="rId12" Type="http://schemas.openxmlformats.org/officeDocument/2006/relationships/slide" Target="slide13.xml"/><Relationship Id="rId17" Type="http://schemas.openxmlformats.org/officeDocument/2006/relationships/slide" Target="slide19.xml"/><Relationship Id="rId2" Type="http://schemas.openxmlformats.org/officeDocument/2006/relationships/notesSlide" Target="../notesSlides/notesSlide4.xml"/><Relationship Id="rId16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10" Type="http://schemas.openxmlformats.org/officeDocument/2006/relationships/slide" Target="slide11.xml"/><Relationship Id="rId19" Type="http://schemas.openxmlformats.org/officeDocument/2006/relationships/image" Target="../media/image6.PNG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8882743" y="2612573"/>
            <a:ext cx="12962841" cy="328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ES" sz="816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Centro de electricidad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ES" sz="816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Electrónica y Telecomunicaciones</a:t>
            </a:r>
            <a:endParaRPr lang="es-ES" sz="816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237847-87DF-4869-993D-36305F51C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17" y="4026899"/>
            <a:ext cx="23440165" cy="10741387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EEB2E272-07EA-4A1D-814D-18ADE5554427}"/>
              </a:ext>
            </a:extLst>
          </p:cNvPr>
          <p:cNvSpPr txBox="1"/>
          <p:nvPr/>
        </p:nvSpPr>
        <p:spPr>
          <a:xfrm>
            <a:off x="1338942" y="979714"/>
            <a:ext cx="11408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BPMN</a:t>
            </a:r>
          </a:p>
        </p:txBody>
      </p:sp>
    </p:spTree>
    <p:extLst>
      <p:ext uri="{BB962C8B-B14F-4D97-AF65-F5344CB8AC3E}">
        <p14:creationId xmlns:p14="http://schemas.microsoft.com/office/powerpoint/2010/main" val="222672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-1465733" y="31695"/>
            <a:ext cx="172717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s-ES" sz="10000" b="1" dirty="0">
                <a:solidFill>
                  <a:schemeClr val="bg1"/>
                </a:solidFill>
                <a:latin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Historias de Usuarios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066480-200F-42E0-B013-64344933D392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95CE1470-3AB2-41F4-B781-8CB4D2D05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06793"/>
              </p:ext>
            </p:extLst>
          </p:nvPr>
        </p:nvGraphicFramePr>
        <p:xfrm>
          <a:off x="1" y="3167107"/>
          <a:ext cx="24384001" cy="12252660"/>
        </p:xfrm>
        <a:graphic>
          <a:graphicData uri="http://schemas.openxmlformats.org/drawingml/2006/table">
            <a:tbl>
              <a:tblPr/>
              <a:tblGrid>
                <a:gridCol w="145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2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4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9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94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48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4698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Enunciado de la historia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Criterios de aceptación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053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Identificador (ID) de la historia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Rol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Característica / Funcionalidad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Razón / Resultado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Número (#) de escenario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Criterio de aceptación (Título)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Contexto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Evento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Resultado / Comportamiento esperado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113">
                <a:tc rowSpan="3"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US001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Gerente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Necesito saber el registro de los insumos y el listado de cada uno de los productos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 la finalidad de encontrar que materia prima se encuentra disponible y a su venta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Categoría sin cantidad exacta de insumos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 caso que el criterio tenga menos insumos necesarios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encargado verifica manuelmente si carece de algun insumo 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debera calcular la cantidad de insumos y si faltan hacer una alerta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Categoría sin orden de que productos se van a elaborar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 caso que la gerente no este pendiente cuantos productos se venden, para producir mas de estos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gerente lleva un registro manual de las ventas por mayor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informa que productos tienen mayor recaudacion para aumentar su produccion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39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Carencia de productos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 caso que la categoria no tenga productos disponibles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ordena la confeccion rapida de productos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notificara al encargado que quedan pocos productos 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698"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9113">
                <a:tc rowSpan="2"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US002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Confeccionista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Necesito la cantidad de materia prima  para realizar favorablemente el producto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 la finalidad de crear un producto digno para la venta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Escaces de materia prima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 caso de falta de insumos se detendra  la produccion 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confeccionista informa de la carencia de componentes principales de la prenda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genera una alerta hacia el gerente al tener registro de pocos insumos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69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Falla en la maquinaria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Uso continuo de la maquina sin una revicion 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confeccionista informa del fallo y se detiene la producción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genera una alerta hacia el gerente de la pausa de la produccion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698"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89113">
                <a:tc rowSpan="3"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US003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Enargada de ventas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Necesito un listado especifico del valor de cada producto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 tener un registro de las prendas vendidas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tener claro el valor del producto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 manejar un gran catalogo de prendas, se pueden confundir e olvidar el valor 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encargado de ventas dará una información errónea al cliente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generar una notificacion de una problemática al gerente  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6339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generar ingresos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 un dia esapecifico no se registra ningun ingreso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encargado de ventas informa al gerente  el mal dia en ventas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no registrara ningún salida por parte de los productos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690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 de  una o mas prendas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 momento de ocurrir un hurto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encargado de ventas dara un informe desfaborable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alerta al gerente del caso 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3410"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59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>
            <a:hlinkClick r:id="rId4"/>
          </p:cNvPr>
          <p:cNvSpPr txBox="1"/>
          <p:nvPr/>
        </p:nvSpPr>
        <p:spPr>
          <a:xfrm>
            <a:off x="-1908188" y="31695"/>
            <a:ext cx="172717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s-ES" sz="10000" b="1" u="sng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Diagrama de Clases</a:t>
            </a:r>
            <a:endParaRPr lang="es-CO" u="sng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066480-200F-42E0-B013-64344933D392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D950BA0-BD58-4386-BCB5-B7C908868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1" y="3579315"/>
            <a:ext cx="22006582" cy="116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12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-1701709" y="31695"/>
            <a:ext cx="172717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s-ES" sz="10000" b="1" dirty="0">
                <a:solidFill>
                  <a:schemeClr val="bg1"/>
                </a:solidFill>
                <a:latin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Mockups</a:t>
            </a:r>
            <a:r>
              <a:rPr lang="es-ES" sz="10000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-</a:t>
            </a:r>
            <a:r>
              <a:rPr lang="es-ES" sz="10000" b="1" dirty="0">
                <a:solidFill>
                  <a:schemeClr val="bg1"/>
                </a:solidFill>
                <a:latin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Prototipos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066480-200F-42E0-B013-64344933D392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FA257D5-E27C-4E34-AB51-EAB975BCE4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45783" y="3150316"/>
            <a:ext cx="11851209" cy="59587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54E304A-36B1-4321-AF6A-53188AA860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00559" y="9187631"/>
            <a:ext cx="11676644" cy="631814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C2CA63E-838B-4918-9B29-89E7A8681F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853" y="3150316"/>
            <a:ext cx="11257365" cy="60373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91BF29D-06F3-48BF-8328-0AAA389CD3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100" y="9086519"/>
            <a:ext cx="11245118" cy="641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14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1E7AF6A-7588-4D9D-A64B-BE4960AB4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90" y="3927020"/>
            <a:ext cx="23105610" cy="10753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06DB66-47E5-473E-9D28-E3E8BB7C42B0}"/>
              </a:ext>
            </a:extLst>
          </p:cNvPr>
          <p:cNvSpPr txBox="1"/>
          <p:nvPr/>
        </p:nvSpPr>
        <p:spPr>
          <a:xfrm>
            <a:off x="1143000" y="993599"/>
            <a:ext cx="118545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</a:p>
        </p:txBody>
      </p:sp>
    </p:spTree>
    <p:extLst>
      <p:ext uri="{BB962C8B-B14F-4D97-AF65-F5344CB8AC3E}">
        <p14:creationId xmlns:p14="http://schemas.microsoft.com/office/powerpoint/2010/main" val="254295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>
            <a:hlinkClick r:id="rId4"/>
          </p:cNvPr>
          <p:cNvSpPr txBox="1"/>
          <p:nvPr/>
        </p:nvSpPr>
        <p:spPr>
          <a:xfrm>
            <a:off x="-492341" y="31695"/>
            <a:ext cx="172717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s-ES" sz="10000" b="1" u="sng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Diagrama de Distribución</a:t>
            </a:r>
            <a:endParaRPr lang="es-CO" u="sng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066480-200F-42E0-B013-64344933D392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DF708E2-929E-4DD9-8F05-C81FFA32E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10" y="3982174"/>
            <a:ext cx="22213117" cy="1105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6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>
            <a:hlinkClick r:id="rId4"/>
          </p:cNvPr>
          <p:cNvSpPr txBox="1"/>
          <p:nvPr/>
        </p:nvSpPr>
        <p:spPr>
          <a:xfrm>
            <a:off x="-6303208" y="31695"/>
            <a:ext cx="172717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s-ES" sz="10000" b="1" u="sng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GIT</a:t>
            </a:r>
            <a:endParaRPr lang="es-CO" u="sng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066480-200F-42E0-B013-64344933D392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141444A-B387-4F03-A1C0-8852FBC5B9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05" b="6434"/>
          <a:stretch/>
        </p:blipFill>
        <p:spPr>
          <a:xfrm>
            <a:off x="182322" y="3625795"/>
            <a:ext cx="24019356" cy="1205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71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>
            <a:hlinkClick r:id="rId4"/>
          </p:cNvPr>
          <p:cNvSpPr txBox="1"/>
          <p:nvPr/>
        </p:nvSpPr>
        <p:spPr>
          <a:xfrm>
            <a:off x="-5919747" y="31695"/>
            <a:ext cx="172717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s-ES" sz="10000" b="1" u="sng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GITHUB</a:t>
            </a:r>
            <a:endParaRPr lang="es-CO" u="sng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066480-200F-42E0-B013-64344933D392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B6CFD59-438A-476E-B148-E3295990DB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988" y="3362631"/>
            <a:ext cx="22712024" cy="1261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3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>
            <a:hlinkClick r:id="rId4"/>
          </p:cNvPr>
          <p:cNvSpPr txBox="1"/>
          <p:nvPr/>
        </p:nvSpPr>
        <p:spPr>
          <a:xfrm>
            <a:off x="-2881576" y="31695"/>
            <a:ext cx="172717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s-ES" sz="10000" b="1" u="sng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Diagrama de Gantt</a:t>
            </a:r>
            <a:endParaRPr lang="es-CO" u="sng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066480-200F-42E0-B013-64344933D392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556B2A8-950C-426A-AB87-79F71CEE0E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133776"/>
            <a:ext cx="24434781" cy="121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65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>
            <a:hlinkClick r:id="rId4"/>
          </p:cNvPr>
          <p:cNvSpPr txBox="1"/>
          <p:nvPr/>
        </p:nvSpPr>
        <p:spPr>
          <a:xfrm>
            <a:off x="-138375" y="31695"/>
            <a:ext cx="19104802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s-ES" sz="10000" b="1" u="sng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Informes de Recursos y Personal</a:t>
            </a:r>
            <a:endParaRPr lang="es-CO" u="sng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C19207-188A-47D9-BFA1-88DF6F046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573" y="3305580"/>
            <a:ext cx="10242755" cy="119488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D8E691-A2BB-44E0-8D30-20AE2CB13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5328" y="4021753"/>
            <a:ext cx="13211177" cy="10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0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5050984" y="2814007"/>
            <a:ext cx="6794600" cy="223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816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Sistema </a:t>
            </a:r>
            <a:endParaRPr dirty="0"/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816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SHI</a:t>
            </a:r>
            <a:endParaRPr dirty="0"/>
          </a:p>
        </p:txBody>
      </p:sp>
      <p:sp>
        <p:nvSpPr>
          <p:cNvPr id="4" name="Google Shape;64;p15">
            <a:extLst>
              <a:ext uri="{FF2B5EF4-FFF2-40B4-BE49-F238E27FC236}">
                <a16:creationId xmlns:a16="http://schemas.microsoft.com/office/drawing/2014/main" id="{22B87F3C-D531-4DAF-91A6-5FD856F11657}"/>
              </a:ext>
            </a:extLst>
          </p:cNvPr>
          <p:cNvSpPr txBox="1"/>
          <p:nvPr/>
        </p:nvSpPr>
        <p:spPr>
          <a:xfrm>
            <a:off x="12899571" y="5638799"/>
            <a:ext cx="9174613" cy="223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72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Eddy Gomez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720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Sergio Gamb</a:t>
            </a:r>
            <a:r>
              <a:rPr lang="en-US" sz="72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oa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720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Cristian Cardo</a:t>
            </a:r>
            <a:r>
              <a:rPr lang="en-US" sz="72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zo</a:t>
            </a:r>
            <a:r>
              <a:rPr lang="en-US" sz="720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1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511440-83AE-462B-8400-68276688EE1F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0854813"/>
            <a:ext cx="5899355" cy="22186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>
            <a:hlinkClick r:id="rId4"/>
          </p:cNvPr>
          <p:cNvSpPr txBox="1"/>
          <p:nvPr/>
        </p:nvSpPr>
        <p:spPr>
          <a:xfrm>
            <a:off x="-4946350" y="31695"/>
            <a:ext cx="19104802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s-ES" sz="10000" b="1" u="sng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Base de Datos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53BC485-C46E-4FAC-BC40-F7F4D20CD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54106"/>
            <a:ext cx="24384000" cy="125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0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8857708" y="5742808"/>
            <a:ext cx="5957094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6796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SHI</a:t>
            </a:r>
            <a:r>
              <a:rPr lang="en-US" sz="16796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70" name="Google Shape;70;p16"/>
          <p:cNvSpPr/>
          <p:nvPr/>
        </p:nvSpPr>
        <p:spPr>
          <a:xfrm>
            <a:off x="9510196" y="7889107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8857709" y="8291221"/>
            <a:ext cx="6425834" cy="127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4000" b="0" i="0" u="none" strike="noStrike" cap="none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Short </a:t>
            </a:r>
            <a:r>
              <a:rPr lang="en-US" sz="4000" b="0" i="0" u="none" strike="noStrike" cap="none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Handling</a:t>
            </a:r>
            <a:r>
              <a:rPr lang="es-ES" sz="4000" b="0" i="0" u="none" strike="noStrike" cap="none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Inventory</a:t>
            </a:r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4000" dirty="0">
                <a:solidFill>
                  <a:srgbClr val="6C6C6C"/>
                </a:solidFill>
                <a:latin typeface="Calibri"/>
                <a:ea typeface="Helvetica Neue"/>
                <a:cs typeface="Calibri"/>
                <a:sym typeface="Calibri"/>
              </a:rPr>
              <a:t>Inventario de Corto manejo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0A0B5E-EC6D-4891-8BFC-520F8CB1BC08}"/>
              </a:ext>
            </a:extLst>
          </p:cNvPr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59" r="53065"/>
          <a:stretch/>
        </p:blipFill>
        <p:spPr>
          <a:xfrm>
            <a:off x="10261745" y="1835749"/>
            <a:ext cx="3592285" cy="35049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5616511" y="277714"/>
            <a:ext cx="13150977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s-CO" sz="118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Tabla de Contenidos</a:t>
            </a:r>
            <a:r>
              <a:rPr lang="es-CO" sz="118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s-CO" sz="1100" dirty="0"/>
          </a:p>
        </p:txBody>
      </p:sp>
      <p:sp>
        <p:nvSpPr>
          <p:cNvPr id="77" name="Google Shape;77;p17"/>
          <p:cNvSpPr/>
          <p:nvPr/>
        </p:nvSpPr>
        <p:spPr>
          <a:xfrm>
            <a:off x="5889016" y="2534590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5889016" y="2606474"/>
            <a:ext cx="12311571" cy="1264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r>
              <a:rPr lang="es-CO" sz="4000" b="1" dirty="0">
                <a:solidFill>
                  <a:schemeClr val="tx1"/>
                </a:solidFill>
              </a:rPr>
              <a:t>I trimestre, por mejorar </a:t>
            </a:r>
          </a:p>
          <a:p>
            <a:r>
              <a:rPr lang="es-ES" sz="4000" dirty="0">
                <a:solidFill>
                  <a:schemeClr val="tx1"/>
                </a:solidFill>
              </a:rPr>
              <a:t>1.</a:t>
            </a:r>
            <a:r>
              <a:rPr lang="es-ES" sz="4000" dirty="0"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Planteamiento del problema</a:t>
            </a:r>
            <a:endParaRPr lang="es-ES" sz="4000" dirty="0">
              <a:solidFill>
                <a:schemeClr val="tx1"/>
              </a:solidFill>
            </a:endParaRPr>
          </a:p>
          <a:p>
            <a:r>
              <a:rPr lang="es-ES" sz="4000" dirty="0">
                <a:solidFill>
                  <a:schemeClr val="tx1"/>
                </a:solidFill>
              </a:rPr>
              <a:t>2.</a:t>
            </a:r>
            <a:r>
              <a:rPr lang="es-ES" sz="4000" dirty="0">
                <a:solidFill>
                  <a:schemeClr val="tx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Justificasion del proyecto </a:t>
            </a:r>
            <a:endParaRPr lang="es-ES" sz="4000" dirty="0">
              <a:solidFill>
                <a:schemeClr val="tx1"/>
              </a:solidFill>
            </a:endParaRPr>
          </a:p>
          <a:p>
            <a:r>
              <a:rPr lang="es-ES" sz="4000" dirty="0">
                <a:solidFill>
                  <a:schemeClr val="tx1"/>
                </a:solidFill>
              </a:rPr>
              <a:t>3.</a:t>
            </a:r>
            <a:r>
              <a:rPr lang="es-ES" sz="4000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 general</a:t>
            </a:r>
            <a:endParaRPr lang="es-ES" sz="4000" dirty="0">
              <a:solidFill>
                <a:schemeClr val="tx1"/>
              </a:solidFill>
            </a:endParaRPr>
          </a:p>
          <a:p>
            <a:r>
              <a:rPr lang="es-ES" sz="4000" dirty="0">
                <a:solidFill>
                  <a:schemeClr val="tx1"/>
                </a:solidFill>
              </a:rPr>
              <a:t>4. </a:t>
            </a:r>
            <a:r>
              <a:rPr lang="es-ES" sz="4000" dirty="0">
                <a:solidFill>
                  <a:schemeClr val="tx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 específicos</a:t>
            </a:r>
            <a:endParaRPr lang="es-ES" sz="4000" dirty="0">
              <a:solidFill>
                <a:schemeClr val="tx1"/>
              </a:solidFill>
            </a:endParaRPr>
          </a:p>
          <a:p>
            <a:r>
              <a:rPr lang="es-ES" sz="4000" dirty="0">
                <a:solidFill>
                  <a:schemeClr val="tx1"/>
                </a:solidFill>
              </a:rPr>
              <a:t>5.</a:t>
            </a:r>
            <a:r>
              <a:rPr lang="es-ES" sz="4000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Alcanse del proyecto </a:t>
            </a:r>
            <a:endParaRPr lang="es-ES" sz="4000" dirty="0">
              <a:solidFill>
                <a:schemeClr val="tx1"/>
              </a:solidFill>
            </a:endParaRPr>
          </a:p>
          <a:p>
            <a:r>
              <a:rPr lang="es-ES" sz="4000" dirty="0">
                <a:solidFill>
                  <a:schemeClr val="tx1"/>
                </a:solidFill>
              </a:rPr>
              <a:t>6.</a:t>
            </a:r>
            <a:r>
              <a:rPr lang="es-ES" sz="4000" dirty="0">
                <a:solidFill>
                  <a:schemeClr val="tx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BPMN</a:t>
            </a:r>
            <a:endParaRPr lang="es-ES" sz="4000" dirty="0">
              <a:solidFill>
                <a:schemeClr val="tx1"/>
              </a:solidFill>
            </a:endParaRPr>
          </a:p>
          <a:p>
            <a:r>
              <a:rPr lang="es-ES" sz="4000" dirty="0">
                <a:solidFill>
                  <a:schemeClr val="tx1"/>
                </a:solidFill>
              </a:rPr>
              <a:t>6.</a:t>
            </a:r>
            <a:r>
              <a:rPr lang="es-ES" sz="4000" dirty="0">
                <a:solidFill>
                  <a:schemeClr val="tx1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Historias de usuario</a:t>
            </a:r>
            <a:endParaRPr lang="es-ES" sz="4000" dirty="0">
              <a:solidFill>
                <a:schemeClr val="tx1"/>
              </a:solidFill>
            </a:endParaRPr>
          </a:p>
          <a:p>
            <a:r>
              <a:rPr lang="es-ES" sz="4000" b="1" dirty="0">
                <a:solidFill>
                  <a:schemeClr val="tx1"/>
                </a:solidFill>
              </a:rPr>
              <a:t>III trimestre</a:t>
            </a:r>
          </a:p>
          <a:p>
            <a:r>
              <a:rPr lang="es-ES" sz="4000" dirty="0">
                <a:solidFill>
                  <a:schemeClr val="tx1"/>
                </a:solidFill>
              </a:rPr>
              <a:t>1.</a:t>
            </a:r>
            <a:r>
              <a:rPr lang="es-ES" sz="4000" dirty="0">
                <a:solidFill>
                  <a:schemeClr val="tx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 de clases </a:t>
            </a:r>
            <a:endParaRPr lang="es-ES" sz="4000" dirty="0">
              <a:solidFill>
                <a:schemeClr val="tx1"/>
              </a:solidFill>
            </a:endParaRPr>
          </a:p>
          <a:p>
            <a:r>
              <a:rPr lang="es-ES" sz="4000" dirty="0">
                <a:solidFill>
                  <a:schemeClr val="tx1"/>
                </a:solidFill>
              </a:rPr>
              <a:t>2.</a:t>
            </a:r>
            <a:r>
              <a:rPr lang="es-ES" sz="4000" dirty="0">
                <a:solidFill>
                  <a:schemeClr val="tx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Prototipos-Mockups</a:t>
            </a:r>
            <a:endParaRPr lang="es-ES" sz="4000" dirty="0">
              <a:solidFill>
                <a:schemeClr val="tx1"/>
              </a:solidFill>
            </a:endParaRPr>
          </a:p>
          <a:p>
            <a:r>
              <a:rPr lang="es-ES" sz="4000" dirty="0">
                <a:solidFill>
                  <a:schemeClr val="tx1"/>
                </a:solidFill>
              </a:rPr>
              <a:t>3.</a:t>
            </a:r>
            <a:r>
              <a:rPr lang="es-ES" sz="4000" dirty="0">
                <a:solidFill>
                  <a:schemeClr val="tx1"/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</a:t>
            </a:r>
            <a:endParaRPr lang="es-ES" sz="4000" dirty="0">
              <a:solidFill>
                <a:schemeClr val="tx1"/>
              </a:solidFill>
            </a:endParaRPr>
          </a:p>
          <a:p>
            <a:r>
              <a:rPr lang="es-ES" sz="4000" dirty="0">
                <a:solidFill>
                  <a:schemeClr val="tx1"/>
                </a:solidFill>
              </a:rPr>
              <a:t>4.</a:t>
            </a:r>
            <a:r>
              <a:rPr lang="es-ES" sz="4000" dirty="0">
                <a:solidFill>
                  <a:schemeClr val="tx1"/>
                </a:solidFill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 de distribución </a:t>
            </a:r>
            <a:endParaRPr lang="es-ES" sz="4000" dirty="0">
              <a:solidFill>
                <a:schemeClr val="tx1"/>
              </a:solidFill>
            </a:endParaRPr>
          </a:p>
          <a:p>
            <a:r>
              <a:rPr lang="es-ES" sz="4000" b="1" dirty="0">
                <a:solidFill>
                  <a:schemeClr val="tx1"/>
                </a:solidFill>
              </a:rPr>
              <a:t>IV trimestre.</a:t>
            </a:r>
          </a:p>
          <a:p>
            <a:r>
              <a:rPr lang="es-ES" sz="4000" dirty="0">
                <a:solidFill>
                  <a:schemeClr val="tx1"/>
                </a:solidFill>
              </a:rPr>
              <a:t>1.</a:t>
            </a:r>
            <a:r>
              <a:rPr lang="es-ES" sz="4000" dirty="0">
                <a:solidFill>
                  <a:schemeClr val="tx1"/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control de versiones de GIT</a:t>
            </a:r>
            <a:endParaRPr lang="es-ES" sz="4000" dirty="0">
              <a:solidFill>
                <a:schemeClr val="tx1"/>
              </a:solidFill>
            </a:endParaRPr>
          </a:p>
          <a:p>
            <a:r>
              <a:rPr lang="es-ES" sz="4000" dirty="0">
                <a:solidFill>
                  <a:schemeClr val="tx1"/>
                </a:solidFill>
              </a:rPr>
              <a:t>2.</a:t>
            </a:r>
            <a:r>
              <a:rPr lang="es-ES" sz="4000" dirty="0">
                <a:solidFill>
                  <a:schemeClr val="tx1"/>
                </a:solidFill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 de Gantt </a:t>
            </a:r>
            <a:endParaRPr lang="es-ES" sz="4000" dirty="0">
              <a:solidFill>
                <a:schemeClr val="tx1"/>
              </a:solidFill>
            </a:endParaRPr>
          </a:p>
          <a:p>
            <a:r>
              <a:rPr lang="es-ES" sz="4000" dirty="0">
                <a:solidFill>
                  <a:schemeClr val="tx1"/>
                </a:solidFill>
              </a:rPr>
              <a:t>3 </a:t>
            </a:r>
            <a:r>
              <a:rPr lang="es-ES" sz="4000" dirty="0">
                <a:solidFill>
                  <a:schemeClr val="tx1"/>
                </a:solidFill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Informe de recursos humanos y recursos</a:t>
            </a:r>
            <a:r>
              <a:rPr lang="es-CO" sz="4000" dirty="0">
                <a:solidFill>
                  <a:schemeClr val="tx1"/>
                </a:solidFill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tecnológicos</a:t>
            </a:r>
            <a:endParaRPr lang="es-CO" sz="4000" dirty="0">
              <a:solidFill>
                <a:schemeClr val="tx1"/>
              </a:solidFill>
            </a:endParaRPr>
          </a:p>
          <a:p>
            <a:r>
              <a:rPr lang="es-CO" sz="4000" dirty="0">
                <a:solidFill>
                  <a:schemeClr val="tx1"/>
                </a:solidFill>
              </a:rPr>
              <a:t>4. </a:t>
            </a:r>
            <a:r>
              <a:rPr lang="es-CO" sz="4000" dirty="0">
                <a:solidFill>
                  <a:schemeClr val="tx1"/>
                </a:solidFill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 </a:t>
            </a:r>
            <a:endParaRPr lang="es-ES" sz="4000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29339A-A57F-49E3-B8CD-79CC8D2A10E5}"/>
              </a:ext>
            </a:extLst>
          </p:cNvPr>
          <p:cNvPicPr/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624327" y="-20483"/>
            <a:ext cx="172717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s-CO" sz="100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Planteamiento</a:t>
            </a:r>
            <a:r>
              <a:rPr lang="en-US" sz="100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del </a:t>
            </a:r>
            <a:r>
              <a:rPr lang="es-CO" sz="100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problema</a:t>
            </a:r>
            <a:endParaRPr lang="es-CO"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066480-200F-42E0-B013-64344933D39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A32DEE-C8D3-4A52-A283-B034BE0F025B}"/>
              </a:ext>
            </a:extLst>
          </p:cNvPr>
          <p:cNvSpPr txBox="1"/>
          <p:nvPr/>
        </p:nvSpPr>
        <p:spPr>
          <a:xfrm>
            <a:off x="2881662" y="4310743"/>
            <a:ext cx="1862067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empresa “Diseños julia” dedicada a la confección de prendas para dama, ubicada en el centro de la ciudad Bogotá D.C., presenta falencias de control en el registro del inventario debido a la perdida de los datos los cuales no son precisos e impiden el crecimiento de la empresa.</a:t>
            </a:r>
            <a:r>
              <a:rPr lang="es-CO" sz="6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s-419" sz="6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-290073" y="0"/>
            <a:ext cx="172717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s-ES" sz="100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Justificación del proyecto</a:t>
            </a:r>
            <a:endParaRPr lang="es-CO"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066480-200F-42E0-B013-64344933D39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A32DEE-C8D3-4A52-A283-B034BE0F025B}"/>
              </a:ext>
            </a:extLst>
          </p:cNvPr>
          <p:cNvSpPr txBox="1"/>
          <p:nvPr/>
        </p:nvSpPr>
        <p:spPr>
          <a:xfrm>
            <a:off x="2881662" y="4310743"/>
            <a:ext cx="18620676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sistema “SHI” propuesto para la empresa “Diseños Julia”, mejorará </a:t>
            </a:r>
            <a:r>
              <a:rPr lang="es-CO" sz="6000" dirty="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CO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registro de la información, como, los insumos utilizados por las confeccionistas ayudando al manejo de los productos generando orden, lo cual ayudará a la empresa a tener un registro eficaz, donde se disminuirán pérdidas económicas. </a:t>
            </a:r>
            <a:endParaRPr lang="es-419" sz="6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1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-2641388" y="31695"/>
            <a:ext cx="172717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s-ES" sz="100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Objetivo General</a:t>
            </a:r>
            <a:endParaRPr lang="es-CO"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066480-200F-42E0-B013-64344933D39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A32DEE-C8D3-4A52-A283-B034BE0F025B}"/>
              </a:ext>
            </a:extLst>
          </p:cNvPr>
          <p:cNvSpPr txBox="1"/>
          <p:nvPr/>
        </p:nvSpPr>
        <p:spPr>
          <a:xfrm>
            <a:off x="2881662" y="4474028"/>
            <a:ext cx="186206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Desarrollar un sistema de información el cual gestione el registro y control de inventario de los productos objeto de comercialización de la empresa de confecciones “Diseños Julia”, con el fin de optimizar el proceso de registro de stock del inventario disponible.</a:t>
            </a:r>
            <a:endParaRPr lang="es-CO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92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-1857620" y="31695"/>
            <a:ext cx="172717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s-ES" sz="100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Objetivo Específicos</a:t>
            </a:r>
            <a:endParaRPr lang="es-CO"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066480-200F-42E0-B013-64344933D39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A32DEE-C8D3-4A52-A283-B034BE0F025B}"/>
              </a:ext>
            </a:extLst>
          </p:cNvPr>
          <p:cNvSpPr txBox="1"/>
          <p:nvPr/>
        </p:nvSpPr>
        <p:spPr>
          <a:xfrm>
            <a:off x="2489776" y="4408714"/>
            <a:ext cx="18620676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es-ES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Optimizar el tiempo empleado para el registro de los productos utilizados</a:t>
            </a:r>
          </a:p>
          <a:p>
            <a:pPr lvl="0"/>
            <a:r>
              <a:rPr lang="es-ES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419" sz="6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es-ES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Mitigar la perdida de información, para la correcta administración de los datos. </a:t>
            </a:r>
          </a:p>
          <a:p>
            <a:pPr lvl="0"/>
            <a:endParaRPr lang="es-419" sz="6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es-CO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Contribuir a la conservación del medio ambiente, mediante la sistematización de los procesos los cuales se elaboran de forma manual en hojas de papel</a:t>
            </a:r>
          </a:p>
        </p:txBody>
      </p:sp>
    </p:spTree>
    <p:extLst>
      <p:ext uri="{BB962C8B-B14F-4D97-AF65-F5344CB8AC3E}">
        <p14:creationId xmlns:p14="http://schemas.microsoft.com/office/powerpoint/2010/main" val="222489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-2478103" y="31695"/>
            <a:ext cx="172717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s-ES" sz="100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Alcance Proyecto</a:t>
            </a:r>
            <a:endParaRPr lang="es-CO"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066480-200F-42E0-B013-64344933D39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A32DEE-C8D3-4A52-A283-B034BE0F025B}"/>
              </a:ext>
            </a:extLst>
          </p:cNvPr>
          <p:cNvSpPr txBox="1"/>
          <p:nvPr/>
        </p:nvSpPr>
        <p:spPr>
          <a:xfrm>
            <a:off x="2489776" y="4408714"/>
            <a:ext cx="186206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 algn="just"/>
            <a:r>
              <a:rPr lang="es-CO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sistema SHI</a:t>
            </a:r>
            <a:r>
              <a:rPr lang="es-CO" sz="6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permitirá el registro del ingreso de todos los productos utilizados en el proceso de confección de las diferentes prendas fabricadas en la empresa “Diseños Julia”, permitiendo el registro de</a:t>
            </a:r>
            <a:r>
              <a:rPr lang="es-ES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solicitudes desde la interface web por parte del gerente, la consulta de insumos existentes y la notificación próxima a acabarse cada uno de los artículos requeridos.</a:t>
            </a:r>
            <a:endParaRPr lang="es-419" sz="6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547346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859</Words>
  <Application>Microsoft Office PowerPoint</Application>
  <PresentationFormat>Custom</PresentationFormat>
  <Paragraphs>145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Helvetica Neue</vt:lpstr>
      <vt:lpstr>Helvetica Neue Light</vt:lpstr>
      <vt:lpstr>Calibri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alecxander cardozo</dc:creator>
  <cp:lastModifiedBy>cristian alecxander cardozo</cp:lastModifiedBy>
  <cp:revision>19</cp:revision>
  <dcterms:modified xsi:type="dcterms:W3CDTF">2019-12-14T13:34:56Z</dcterms:modified>
</cp:coreProperties>
</file>