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7" r:id="rId2"/>
    <p:sldId id="275" r:id="rId3"/>
    <p:sldId id="258" r:id="rId4"/>
    <p:sldId id="271" r:id="rId5"/>
    <p:sldId id="259" r:id="rId6"/>
    <p:sldId id="272" r:id="rId7"/>
    <p:sldId id="273" r:id="rId8"/>
    <p:sldId id="276" r:id="rId9"/>
    <p:sldId id="277" r:id="rId10"/>
    <p:sldId id="261" r:id="rId11"/>
    <p:sldId id="264" r:id="rId12"/>
    <p:sldId id="266" r:id="rId13"/>
    <p:sldId id="267" r:id="rId14"/>
    <p:sldId id="274" r:id="rId15"/>
    <p:sldId id="270" r:id="rId16"/>
  </p:sldIdLst>
  <p:sldSz cx="24384000" cy="1574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alecxander cardozo" initials="cac" lastIdx="1" clrIdx="0">
    <p:extLst>
      <p:ext uri="{19B8F6BF-5375-455C-9EA6-DF929625EA0E}">
        <p15:presenceInfo xmlns:p15="http://schemas.microsoft.com/office/powerpoint/2012/main" userId="cristian alecxander cardoz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63" autoAdjust="0"/>
  </p:normalViewPr>
  <p:slideViewPr>
    <p:cSldViewPr snapToGrid="0">
      <p:cViewPr varScale="1">
        <p:scale>
          <a:sx n="21" d="100"/>
          <a:sy n="21" d="100"/>
        </p:scale>
        <p:origin x="60" y="582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9T19:44:25.61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538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846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04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2.PNG"/><Relationship Id="rId5" Type="http://schemas.openxmlformats.org/officeDocument/2006/relationships/slide" Target="slide9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5050984" y="2814007"/>
            <a:ext cx="6794600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160" b="1" u="sng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Sistema SHI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781AE3-8813-4F6D-9AC0-72433844F6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79" y="11454063"/>
            <a:ext cx="3695710" cy="132347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5231979" y="5486400"/>
            <a:ext cx="68339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Juliana Eddy</a:t>
            </a:r>
          </a:p>
          <a:p>
            <a:r>
              <a:rPr lang="es-MX" sz="6000" dirty="0"/>
              <a:t>Cristian Cardozo </a:t>
            </a:r>
          </a:p>
          <a:p>
            <a:r>
              <a:rPr lang="es-MX" sz="6000" dirty="0"/>
              <a:t>Sergio can boa </a:t>
            </a:r>
            <a:endParaRPr lang="es-419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725464" y="667351"/>
            <a:ext cx="17645335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Digrama</a:t>
            </a:r>
            <a:r>
              <a:rPr lang="en-U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0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3" y="3407229"/>
            <a:ext cx="19419358" cy="123407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781AE3-8813-4F6D-9AC0-72433844F67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5536" y="13956632"/>
            <a:ext cx="4748463" cy="17913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-3052909" y="-450845"/>
            <a:ext cx="14458846" cy="220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indent="9651" algn="ctr">
              <a:lnSpc>
                <a:spcPct val="120000"/>
              </a:lnSpc>
              <a:buClr>
                <a:srgbClr val="434343"/>
              </a:buClr>
              <a:buSzPts val="5400"/>
            </a:pPr>
            <a:r>
              <a:rPr lang="es-MX" sz="54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Prototipos </a:t>
            </a:r>
            <a:endParaRPr sz="54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10" y="4116075"/>
            <a:ext cx="8049748" cy="446784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78" y="9634223"/>
            <a:ext cx="8030696" cy="45059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5937" y="3465824"/>
            <a:ext cx="10179326" cy="5118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3433" y="9272569"/>
            <a:ext cx="8924925" cy="48292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6781AE3-8813-4F6D-9AC0-72433844F67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358" y="14140176"/>
            <a:ext cx="4435641" cy="16078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20471863" y="13853483"/>
            <a:ext cx="2617880" cy="57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Marca externa</a:t>
            </a: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19992377" y="13853483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-2282888" y="-315398"/>
            <a:ext cx="13212471" cy="203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400"/>
              <a:buFont typeface="Calibri"/>
              <a:buNone/>
            </a:pPr>
            <a:r>
              <a:rPr lang="es-MX" sz="54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Diagrama de distribución</a:t>
            </a:r>
            <a:endParaRPr sz="54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71" y="2793716"/>
            <a:ext cx="20934799" cy="104169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6781AE3-8813-4F6D-9AC0-72433844F67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6828" y="13685761"/>
            <a:ext cx="4748463" cy="17913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20471863" y="13853483"/>
            <a:ext cx="2617880" cy="57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Marca externa</a:t>
            </a:r>
            <a:endParaRPr/>
          </a:p>
        </p:txBody>
      </p:sp>
      <p:sp>
        <p:nvSpPr>
          <p:cNvPr id="129" name="Google Shape;129;p25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-1825687" y="-604156"/>
            <a:ext cx="13212471" cy="203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400"/>
              <a:buFont typeface="Calibri"/>
              <a:buNone/>
            </a:pPr>
            <a:r>
              <a:rPr lang="es-MX" sz="54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Diagrama MER </a:t>
            </a:r>
            <a:endParaRPr sz="54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781AE3-8813-4F6D-9AC0-72433844F6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386" y="13245376"/>
            <a:ext cx="4748463" cy="1791368"/>
          </a:xfrm>
          <a:prstGeom prst="rect">
            <a:avLst/>
          </a:prstGeom>
        </p:spPr>
      </p:pic>
      <p:pic>
        <p:nvPicPr>
          <p:cNvPr id="6" name="Imagen 7">
            <a:extLst>
              <a:ext uri="{FF2B5EF4-FFF2-40B4-BE49-F238E27FC236}">
                <a16:creationId xmlns:a16="http://schemas.microsoft.com/office/drawing/2014/main" id="{79520792-584C-4817-A4E1-1B3FD959A3B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03" y="1873384"/>
            <a:ext cx="19571361" cy="105996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20471863" y="13853483"/>
            <a:ext cx="2617880" cy="57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Marca externa</a:t>
            </a:r>
            <a:endParaRPr/>
          </a:p>
        </p:txBody>
      </p:sp>
      <p:sp>
        <p:nvSpPr>
          <p:cNvPr id="129" name="Google Shape;129;p25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-1825687" y="-604156"/>
            <a:ext cx="13212471" cy="203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400"/>
              <a:buFont typeface="Calibri"/>
              <a:buNone/>
            </a:pPr>
            <a:r>
              <a:rPr lang="es-MX" sz="54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Diagrama de Gantt</a:t>
            </a:r>
            <a:endParaRPr sz="54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781AE3-8813-4F6D-9AC0-72433844F6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386" y="13245376"/>
            <a:ext cx="4748463" cy="17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0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4128279" y="6015242"/>
            <a:ext cx="17652523" cy="28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just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s-ES" sz="34400" dirty="0">
                <a:solidFill>
                  <a:schemeClr val="bg1"/>
                </a:solidFill>
              </a:rPr>
              <a:t>Gracias</a:t>
            </a:r>
            <a:endParaRPr sz="9600" dirty="0">
              <a:solidFill>
                <a:schemeClr val="bg1"/>
              </a:solidFill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20471863" y="13853483"/>
            <a:ext cx="2617880" cy="57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Marca externa</a:t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EFC664-5550-4053-8311-C4E75730A0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570" y="13413098"/>
            <a:ext cx="4748463" cy="17913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2"/>
          <p:cNvSpPr>
            <a:spLocks noGrp="1"/>
          </p:cNvSpPr>
          <p:nvPr>
            <p:ph type="body" idx="1"/>
          </p:nvPr>
        </p:nvSpPr>
        <p:spPr>
          <a:xfrm>
            <a:off x="1670677" y="1505856"/>
            <a:ext cx="19473815" cy="8077200"/>
          </a:xfrm>
        </p:spPr>
        <p:txBody>
          <a:bodyPr>
            <a:normAutofit/>
          </a:bodyPr>
          <a:lstStyle/>
          <a:p>
            <a:pPr algn="just"/>
            <a:r>
              <a:rPr lang="es-CO" sz="4000" dirty="0">
                <a:solidFill>
                  <a:schemeClr val="tx1"/>
                </a:solidFill>
              </a:rPr>
              <a:t>I trimestre, por mejorar </a:t>
            </a:r>
          </a:p>
          <a:p>
            <a:pPr algn="just"/>
            <a:r>
              <a:rPr lang="es-CO" sz="4000" dirty="0">
                <a:solidFill>
                  <a:schemeClr val="tx1"/>
                </a:solidFill>
              </a:rPr>
              <a:t>1.</a:t>
            </a:r>
            <a:r>
              <a:rPr lang="es-ES" sz="4000" dirty="0">
                <a:solidFill>
                  <a:schemeClr val="tx1"/>
                </a:solidFill>
                <a:hlinkClick r:id="rId3" action="ppaction://hlinksldjump"/>
              </a:rPr>
              <a:t>Ficha técnica</a:t>
            </a:r>
            <a:endParaRPr lang="es-ES" sz="4000" dirty="0">
              <a:solidFill>
                <a:schemeClr val="tx1"/>
              </a:solidFill>
            </a:endParaRPr>
          </a:p>
          <a:p>
            <a:pPr algn="just"/>
            <a:r>
              <a:rPr lang="es-ES" sz="4000" dirty="0">
                <a:solidFill>
                  <a:schemeClr val="tx1"/>
                </a:solidFill>
              </a:rPr>
              <a:t>2.</a:t>
            </a:r>
            <a:r>
              <a:rPr lang="es-ES" sz="4000" dirty="0">
                <a:solidFill>
                  <a:schemeClr val="tx1"/>
                </a:solidFill>
                <a:hlinkClick r:id="rId4" action="ppaction://hlinksldjump"/>
              </a:rPr>
              <a:t>Historias de usuario</a:t>
            </a:r>
            <a:endParaRPr lang="es-ES" sz="4000" dirty="0">
              <a:solidFill>
                <a:schemeClr val="tx1"/>
              </a:solidFill>
            </a:endParaRPr>
          </a:p>
          <a:p>
            <a:pPr algn="just"/>
            <a:r>
              <a:rPr lang="es-ES" sz="4000" dirty="0">
                <a:solidFill>
                  <a:schemeClr val="tx1"/>
                </a:solidFill>
              </a:rPr>
              <a:t>3.</a:t>
            </a:r>
            <a:r>
              <a:rPr lang="es-ES" sz="4000" dirty="0">
                <a:solidFill>
                  <a:schemeClr val="tx1"/>
                </a:solidFill>
                <a:hlinkClick r:id="rId5" action="ppaction://hlinksldjump"/>
              </a:rPr>
              <a:t>Casos de uso</a:t>
            </a:r>
            <a:endParaRPr lang="es-ES" sz="4000" dirty="0">
              <a:solidFill>
                <a:schemeClr val="tx1"/>
              </a:solidFill>
            </a:endParaRPr>
          </a:p>
          <a:p>
            <a:pPr algn="just"/>
            <a:r>
              <a:rPr lang="es-ES" sz="4000" dirty="0">
                <a:solidFill>
                  <a:schemeClr val="tx1"/>
                </a:solidFill>
              </a:rPr>
              <a:t>III trimestre.</a:t>
            </a:r>
          </a:p>
          <a:p>
            <a:pPr algn="just"/>
            <a:r>
              <a:rPr lang="es-ES" sz="4000" dirty="0">
                <a:solidFill>
                  <a:schemeClr val="tx1"/>
                </a:solidFill>
              </a:rPr>
              <a:t>1.</a:t>
            </a:r>
            <a:r>
              <a:rPr lang="es-ES" sz="4000" dirty="0">
                <a:solidFill>
                  <a:schemeClr val="tx1"/>
                </a:solidFill>
                <a:hlinkClick r:id="rId6" action="ppaction://hlinksldjump"/>
              </a:rPr>
              <a:t>Diagrama de clases </a:t>
            </a:r>
            <a:endParaRPr lang="es-ES" sz="4000" dirty="0">
              <a:solidFill>
                <a:schemeClr val="tx1"/>
              </a:solidFill>
            </a:endParaRPr>
          </a:p>
          <a:p>
            <a:pPr algn="just"/>
            <a:r>
              <a:rPr lang="es-ES" sz="4000" dirty="0">
                <a:solidFill>
                  <a:schemeClr val="tx1"/>
                </a:solidFill>
              </a:rPr>
              <a:t>2.</a:t>
            </a:r>
            <a:r>
              <a:rPr lang="es-ES" sz="4000" dirty="0">
                <a:solidFill>
                  <a:schemeClr val="tx1"/>
                </a:solidFill>
                <a:hlinkClick r:id="rId7" action="ppaction://hlinksldjump"/>
              </a:rPr>
              <a:t>Prototipos-Mockups</a:t>
            </a:r>
            <a:endParaRPr lang="es-ES" sz="4000" dirty="0">
              <a:solidFill>
                <a:schemeClr val="tx1"/>
              </a:solidFill>
            </a:endParaRPr>
          </a:p>
          <a:p>
            <a:pPr algn="just"/>
            <a:r>
              <a:rPr lang="es-ES" sz="4000" dirty="0">
                <a:solidFill>
                  <a:schemeClr val="tx1"/>
                </a:solidFill>
              </a:rPr>
              <a:t>3.</a:t>
            </a:r>
            <a:r>
              <a:rPr lang="es-ES" sz="4000" dirty="0">
                <a:solidFill>
                  <a:schemeClr val="tx1"/>
                </a:solidFill>
                <a:hlinkClick r:id="rId8" action="ppaction://hlinksldjump"/>
              </a:rPr>
              <a:t>MR</a:t>
            </a:r>
            <a:endParaRPr lang="es-ES" sz="4000" dirty="0">
              <a:solidFill>
                <a:schemeClr val="tx1"/>
              </a:solidFill>
            </a:endParaRPr>
          </a:p>
          <a:p>
            <a:pPr algn="just"/>
            <a:r>
              <a:rPr lang="es-ES" sz="4000" dirty="0">
                <a:solidFill>
                  <a:schemeClr val="tx1"/>
                </a:solidFill>
              </a:rPr>
              <a:t>4.</a:t>
            </a:r>
            <a:r>
              <a:rPr lang="es-ES" sz="4000" dirty="0">
                <a:solidFill>
                  <a:schemeClr val="tx1"/>
                </a:solidFill>
                <a:hlinkClick r:id="rId9" action="ppaction://hlinksldjump"/>
              </a:rPr>
              <a:t>Diagrama de distribución </a:t>
            </a:r>
            <a:endParaRPr lang="es-ES" sz="4000" dirty="0">
              <a:solidFill>
                <a:schemeClr val="tx1"/>
              </a:solidFill>
            </a:endParaRPr>
          </a:p>
          <a:p>
            <a:pPr algn="just"/>
            <a:r>
              <a:rPr lang="es-ES" sz="4000" dirty="0">
                <a:solidFill>
                  <a:schemeClr val="tx1"/>
                </a:solidFill>
              </a:rPr>
              <a:t>IV trimestre.</a:t>
            </a:r>
          </a:p>
          <a:p>
            <a:pPr algn="just"/>
            <a:r>
              <a:rPr lang="es-ES" sz="4000" dirty="0">
                <a:solidFill>
                  <a:schemeClr val="tx1"/>
                </a:solidFill>
              </a:rPr>
              <a:t>1.</a:t>
            </a:r>
            <a:r>
              <a:rPr lang="es-ES" sz="4000" dirty="0">
                <a:solidFill>
                  <a:schemeClr val="tx1"/>
                </a:solidFill>
                <a:hlinkClick r:id="rId10" action="ppaction://hlinksldjump"/>
              </a:rPr>
              <a:t>Diagrama de Gantt</a:t>
            </a:r>
            <a:endParaRPr lang="es-CO" sz="4000" dirty="0"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6781AE3-8813-4F6D-9AC0-72433844F676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269" y="13429771"/>
            <a:ext cx="5500447" cy="194658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3644FF78-05C2-435C-A4B0-34AB7FCE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6629"/>
            <a:ext cx="8520600" cy="572700"/>
          </a:xfrm>
        </p:spPr>
        <p:txBody>
          <a:bodyPr>
            <a:noAutofit/>
          </a:bodyPr>
          <a:lstStyle/>
          <a:p>
            <a:r>
              <a:rPr lang="es-ES" sz="6000" dirty="0">
                <a:solidFill>
                  <a:schemeClr val="tx1"/>
                </a:solidFill>
              </a:rPr>
              <a:t>Tabla de contenido</a:t>
            </a:r>
            <a:endParaRPr lang="es-CO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40337" y="761999"/>
            <a:ext cx="12692063" cy="3340497"/>
          </a:xfrm>
        </p:spPr>
        <p:txBody>
          <a:bodyPr/>
          <a:lstStyle/>
          <a:p>
            <a:r>
              <a:rPr lang="es-CO" sz="9600" dirty="0">
                <a:solidFill>
                  <a:schemeClr val="tx1"/>
                </a:solidFill>
              </a:rPr>
              <a:t>Planteamiento del problema 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392737" y="7162800"/>
            <a:ext cx="9440863" cy="269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419" dirty="0"/>
          </a:p>
        </p:txBody>
      </p:sp>
      <p:sp>
        <p:nvSpPr>
          <p:cNvPr id="14" name="Marcador de texto 2"/>
          <p:cNvSpPr>
            <a:spLocks noGrp="1"/>
          </p:cNvSpPr>
          <p:nvPr>
            <p:ph type="body" idx="1"/>
          </p:nvPr>
        </p:nvSpPr>
        <p:spPr>
          <a:xfrm>
            <a:off x="1849460" y="6502399"/>
            <a:ext cx="19473815" cy="8077200"/>
          </a:xfrm>
        </p:spPr>
        <p:txBody>
          <a:bodyPr>
            <a:normAutofit/>
          </a:bodyPr>
          <a:lstStyle/>
          <a:p>
            <a:pPr algn="just"/>
            <a:r>
              <a:rPr lang="es-CO" sz="6600" dirty="0">
                <a:solidFill>
                  <a:schemeClr val="tx1"/>
                </a:solidFill>
              </a:rPr>
              <a:t>La empresa “Diseños julia” dedicada a la confección de prendas para dama, ubicada en el centro de la ciudad Bogotá D.C., presenta falencias de control en el registro del inventario debido a la perdida de los datos los cuales no son precisos e impiden el crecimiento de la empresa.</a:t>
            </a:r>
            <a:r>
              <a:rPr lang="es-CO" sz="6600" b="1" dirty="0">
                <a:solidFill>
                  <a:schemeClr val="tx1"/>
                </a:solidFill>
              </a:rPr>
              <a:t> </a:t>
            </a:r>
            <a:endParaRPr lang="es-419" sz="6600" dirty="0">
              <a:solidFill>
                <a:schemeClr val="tx1"/>
              </a:solidFill>
            </a:endParaRPr>
          </a:p>
          <a:p>
            <a:pPr marL="114300" indent="0" algn="just">
              <a:buNone/>
            </a:pPr>
            <a:endParaRPr lang="es-ES" sz="14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6781AE3-8813-4F6D-9AC0-72433844F6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269" y="13429771"/>
            <a:ext cx="5500447" cy="19465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5"/>
          <p:cNvSpPr>
            <a:spLocks noGrp="1"/>
          </p:cNvSpPr>
          <p:nvPr>
            <p:ph type="body" idx="1"/>
          </p:nvPr>
        </p:nvSpPr>
        <p:spPr>
          <a:xfrm>
            <a:off x="4783137" y="1915318"/>
            <a:ext cx="14716126" cy="1589486"/>
          </a:xfrm>
        </p:spPr>
        <p:txBody>
          <a:bodyPr/>
          <a:lstStyle/>
          <a:p>
            <a:r>
              <a:rPr lang="es-CO" sz="8800" dirty="0">
                <a:solidFill>
                  <a:schemeClr val="tx1"/>
                </a:solidFill>
              </a:rPr>
              <a:t>Justificación del proyecto </a:t>
            </a:r>
            <a:endParaRPr lang="es-419" sz="8000" dirty="0">
              <a:solidFill>
                <a:schemeClr val="tx1"/>
              </a:solidFill>
            </a:endParaRPr>
          </a:p>
        </p:txBody>
      </p:sp>
      <p:sp>
        <p:nvSpPr>
          <p:cNvPr id="9" name="Marcador de texto 2"/>
          <p:cNvSpPr txBox="1">
            <a:spLocks/>
          </p:cNvSpPr>
          <p:nvPr/>
        </p:nvSpPr>
        <p:spPr>
          <a:xfrm>
            <a:off x="3509168" y="4165600"/>
            <a:ext cx="17264063" cy="8240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9433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9433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9433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9433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s-CO" sz="6600" dirty="0">
                <a:solidFill>
                  <a:schemeClr val="tx1"/>
                </a:solidFill>
              </a:rPr>
              <a:t>El sistema “SHI” propuesto para la empresa “Diseños Julia”, mejorará </a:t>
            </a:r>
            <a:r>
              <a:rPr lang="es-CO" sz="6600" dirty="0"/>
              <a:t>el </a:t>
            </a:r>
            <a:r>
              <a:rPr lang="es-CO" sz="6600" dirty="0">
                <a:solidFill>
                  <a:schemeClr val="tx1"/>
                </a:solidFill>
              </a:rPr>
              <a:t>registro de la información, como, los insumos utilizados por las confeccionistas ayudando al manejo de los productos generando orden, lo cual ayudará a la empresa a tener un registro eficaz, donde se disminuirán pérdidas económicas. </a:t>
            </a:r>
            <a:endParaRPr lang="es-419" sz="6600" dirty="0">
              <a:solidFill>
                <a:schemeClr val="tx1"/>
              </a:solidFill>
            </a:endParaRPr>
          </a:p>
          <a:p>
            <a:pPr marL="114300" indent="0"/>
            <a:endParaRPr lang="es-ES" sz="6000" dirty="0">
              <a:solidFill>
                <a:schemeClr val="tx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781AE3-8813-4F6D-9AC0-72433844F6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512" y="12406085"/>
            <a:ext cx="5115437" cy="22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848900" y="2692400"/>
            <a:ext cx="12896300" cy="1568660"/>
          </a:xfrm>
        </p:spPr>
        <p:txBody>
          <a:bodyPr>
            <a:noAutofit/>
          </a:bodyPr>
          <a:lstStyle/>
          <a:p>
            <a:r>
              <a:rPr lang="es-CO" sz="8000" dirty="0">
                <a:solidFill>
                  <a:schemeClr val="tx1"/>
                </a:solidFill>
              </a:rPr>
              <a:t>Objetivo general </a:t>
            </a:r>
            <a:r>
              <a:rPr lang="es-CO" sz="2800" dirty="0"/>
              <a:t>general</a:t>
            </a: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3054430" y="5029200"/>
            <a:ext cx="16706770" cy="7892387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s-ES" sz="6600" dirty="0">
                <a:solidFill>
                  <a:schemeClr val="tx1"/>
                </a:solidFill>
              </a:rPr>
              <a:t>Desarrollar un sistema de información el cual gestione el registro y control de inventario de los productos objeto de comercialización de la empresa de confecciones “Diseños Julia”, con el fin de optimizar el proceso de registro de stock del inventario disponible </a:t>
            </a:r>
            <a:r>
              <a:rPr lang="es-ES" sz="2400" dirty="0"/>
              <a:t>y disminuir la perdida de información.</a:t>
            </a:r>
            <a:endParaRPr lang="es-419" sz="2400" dirty="0"/>
          </a:p>
          <a:p>
            <a:pPr marL="114300" indent="0" algn="ctr">
              <a:buNone/>
            </a:pPr>
            <a:endParaRPr lang="es-419" sz="3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6781AE3-8813-4F6D-9AC0-72433844F6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670" y="13689727"/>
            <a:ext cx="4754489" cy="18772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848900" y="2692400"/>
            <a:ext cx="12896300" cy="1568660"/>
          </a:xfrm>
        </p:spPr>
        <p:txBody>
          <a:bodyPr>
            <a:noAutofit/>
          </a:bodyPr>
          <a:lstStyle/>
          <a:p>
            <a:r>
              <a:rPr lang="es-CO" sz="8000" dirty="0">
                <a:solidFill>
                  <a:schemeClr val="tx1"/>
                </a:solidFill>
              </a:rPr>
              <a:t>Objetivos específicos</a:t>
            </a:r>
            <a:endParaRPr lang="es-CO" sz="2800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3054430" y="5029200"/>
            <a:ext cx="16706770" cy="7892387"/>
          </a:xfrm>
        </p:spPr>
        <p:txBody>
          <a:bodyPr>
            <a:normAutofit fontScale="77500" lnSpcReduction="20000"/>
          </a:bodyPr>
          <a:lstStyle/>
          <a:p>
            <a:pPr lvl="0" algn="l"/>
            <a:r>
              <a:rPr lang="es-ES" sz="6600" dirty="0">
                <a:solidFill>
                  <a:schemeClr val="tx1"/>
                </a:solidFill>
              </a:rPr>
              <a:t>Optimizar el tiempo empleado para el registro de los productos utilizados</a:t>
            </a:r>
          </a:p>
          <a:p>
            <a:pPr lvl="0" algn="l"/>
            <a:r>
              <a:rPr lang="es-ES" sz="6600" dirty="0">
                <a:solidFill>
                  <a:schemeClr val="tx1"/>
                </a:solidFill>
              </a:rPr>
              <a:t> </a:t>
            </a:r>
            <a:endParaRPr lang="es-419" sz="6600" dirty="0">
              <a:solidFill>
                <a:schemeClr val="tx1"/>
              </a:solidFill>
            </a:endParaRPr>
          </a:p>
          <a:p>
            <a:pPr lvl="0" algn="l"/>
            <a:r>
              <a:rPr lang="es-ES" sz="6600" dirty="0">
                <a:solidFill>
                  <a:schemeClr val="tx1"/>
                </a:solidFill>
              </a:rPr>
              <a:t>Mitigar la perdida de información, para la correcta administración de los datos. </a:t>
            </a:r>
          </a:p>
          <a:p>
            <a:pPr lvl="0" algn="l"/>
            <a:endParaRPr lang="es-419" sz="6600" dirty="0">
              <a:solidFill>
                <a:schemeClr val="tx1"/>
              </a:solidFill>
            </a:endParaRPr>
          </a:p>
          <a:p>
            <a:pPr lvl="0" algn="l"/>
            <a:r>
              <a:rPr lang="es-CO" sz="6600" dirty="0">
                <a:solidFill>
                  <a:schemeClr val="tx1"/>
                </a:solidFill>
              </a:rPr>
              <a:t>Contribuir a la conservación del medio ambiente, mediante la sistematización de los procesos los cuales se elaboran de forma manual en hojas de papel</a:t>
            </a:r>
          </a:p>
          <a:p>
            <a:pPr lvl="0" algn="l"/>
            <a:endParaRPr lang="es-419" sz="6600" dirty="0">
              <a:solidFill>
                <a:schemeClr val="tx1"/>
              </a:solidFill>
            </a:endParaRPr>
          </a:p>
          <a:p>
            <a:pPr lvl="0" algn="l"/>
            <a:r>
              <a:rPr lang="es-ES" sz="6600" dirty="0">
                <a:solidFill>
                  <a:schemeClr val="tx1"/>
                </a:solidFill>
              </a:rPr>
              <a:t>Generar reportes estadísticos de solicitudes e insumos.</a:t>
            </a:r>
            <a:endParaRPr lang="es-419" sz="6600" dirty="0">
              <a:solidFill>
                <a:schemeClr val="tx1"/>
              </a:solidFill>
            </a:endParaRPr>
          </a:p>
          <a:p>
            <a:pPr marL="114300" indent="0" algn="ctr">
              <a:buNone/>
            </a:pPr>
            <a:endParaRPr lang="es-419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781AE3-8813-4F6D-9AC0-72433844F6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315" y="13542906"/>
            <a:ext cx="6356685" cy="22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5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2"/>
          <p:cNvSpPr txBox="1">
            <a:spLocks/>
          </p:cNvSpPr>
          <p:nvPr/>
        </p:nvSpPr>
        <p:spPr>
          <a:xfrm>
            <a:off x="359050" y="4826000"/>
            <a:ext cx="23665900" cy="66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9433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9433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9433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9433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14300" indent="0"/>
            <a:r>
              <a:rPr lang="es-CO" sz="8700" dirty="0">
                <a:solidFill>
                  <a:schemeClr val="tx1"/>
                </a:solidFill>
              </a:rPr>
              <a:t>El sistema SHI</a:t>
            </a:r>
            <a:r>
              <a:rPr lang="es-CO" sz="8700" b="1" dirty="0">
                <a:solidFill>
                  <a:schemeClr val="tx1"/>
                </a:solidFill>
              </a:rPr>
              <a:t> </a:t>
            </a:r>
            <a:r>
              <a:rPr lang="es-CO" sz="8700" dirty="0">
                <a:solidFill>
                  <a:schemeClr val="tx1"/>
                </a:solidFill>
              </a:rPr>
              <a:t>permitirá el registro del ingreso de todos los productos utilizados en el proceso de confección de las diferentes prendas fabricadas en la empresa “Diseños Julia”, permitiendo el registro de</a:t>
            </a:r>
            <a:r>
              <a:rPr lang="es-ES" sz="8700" dirty="0">
                <a:solidFill>
                  <a:schemeClr val="tx1"/>
                </a:solidFill>
              </a:rPr>
              <a:t> solicitudes desde la interface web por parte del gerente, la consulta de insumos existentes y la notificación próxima a acabarse cada uno de los artículos requeridos.</a:t>
            </a:r>
            <a:endParaRPr lang="es-419" sz="8700" dirty="0">
              <a:solidFill>
                <a:schemeClr val="tx1"/>
              </a:solidFill>
            </a:endParaRPr>
          </a:p>
          <a:p>
            <a:pPr marL="114300" indent="0"/>
            <a:endParaRPr lang="es-ES" sz="5400" dirty="0">
              <a:solidFill>
                <a:schemeClr val="tx1"/>
              </a:solidFill>
            </a:endParaRP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833937" y="863600"/>
            <a:ext cx="12642300" cy="2378529"/>
          </a:xfrm>
        </p:spPr>
        <p:txBody>
          <a:bodyPr>
            <a:noAutofit/>
          </a:bodyPr>
          <a:lstStyle/>
          <a:p>
            <a:r>
              <a:rPr lang="es-ES" sz="6600" dirty="0">
                <a:solidFill>
                  <a:schemeClr val="tx1"/>
                </a:solidFill>
              </a:rPr>
              <a:t>Alcance del proyecto</a:t>
            </a:r>
            <a:endParaRPr lang="es-CO" sz="6600" dirty="0"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6781AE3-8813-4F6D-9AC0-72433844F6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471" y="13013871"/>
            <a:ext cx="6655479" cy="232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3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9DD9-B3A8-4B29-8D12-E395F497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8" name="Tabla 4">
            <a:extLst>
              <a:ext uri="{FF2B5EF4-FFF2-40B4-BE49-F238E27FC236}">
                <a16:creationId xmlns:a16="http://schemas.microsoft.com/office/drawing/2014/main" id="{A1926E01-EA2B-494D-BA32-31095590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77713"/>
              </p:ext>
            </p:extLst>
          </p:nvPr>
        </p:nvGraphicFramePr>
        <p:xfrm>
          <a:off x="0" y="5881"/>
          <a:ext cx="23653529" cy="13417457"/>
        </p:xfrm>
        <a:graphic>
          <a:graphicData uri="http://schemas.openxmlformats.org/drawingml/2006/table">
            <a:tbl>
              <a:tblPr/>
              <a:tblGrid>
                <a:gridCol w="141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7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6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6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67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67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729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Enunciado de la historia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Criterios de aceptación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93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Identificador (ID) de la historia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Rol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Característica / Funcionalidad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Razón / Resultado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Número (#) de escenario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Criterio de aceptación (Título)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Contexto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Evento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Resultado / Comportamiento esperado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0110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US001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como Gerente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Necesito saber el registro de los insumos y el listado de cada uno de los productos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 la finalidad de encontrar que materia prima se encuentra disponible y a su venta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Categoria</a:t>
                      </a: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 cantidad exacta de insumos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caso que el criterio tenga menos insumos necesarios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encargado verifica manuelmente si carece de algun insumo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debera calcular la cantidad de insumos y si faltan hacer una alerta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849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Categoria</a:t>
                      </a: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 orden de que productos se van a elaborar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caso que la gerente no este pendiende cuantos productos se venden mas para producir mas de estos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gerente lleva un registro manual de las ventas por mayor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informa que productos tienen mayor recaudacion para aumentar su produccion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011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Carencia de productos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caso que la categoria no tenga productos disponibles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ordena la confeccion rapida de productos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notificara al encargado que quedan pocos productos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29"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9300">
                <a:tc rowSpan="2"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US002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Confeccionista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Necesito la cantidad de materia prima  para realizar favorablemente el producto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 la finalidad de crear un producto digno para la venta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Escaces de materia prima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caso de falta de insumos se detendra  la produccion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confeccionista informa de la carencia de componente principal de la prenda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genera una alerta hacia el gerente al tener registro de pocos insumos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652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Falla en la maquinaria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Uso continuo de la maquina sin una revicion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confeccionista informa del fallo y se detiene la produccion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genera una alerta hacia el gerente de la pausa de la produccion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729"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79300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US003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Enargada de ventas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Necesito un listado especifico del valor de cada producto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tener un registro de las prendas vendidas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tener claro el valor del producto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 menejar un gran catalogo de tejidos, se pueden confudir e olvidar el valor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encargado de ventas dara una informacion erronea al cliente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generar una notificacion de una problemática al gerente 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1011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generar ingresos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un dia esapecifico no se registra ningun ingreso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encargado de ventas informa al gerente  el mal dia en ventas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no regiustreara ningun salida por parte de los productos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9681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 de  una o mas prendas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 momento de ocurrir un hurto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encargado de ventas dara un informe desfaborable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alerta al gerente del caso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210"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5" name="Imagen 14">
            <a:extLst>
              <a:ext uri="{FF2B5EF4-FFF2-40B4-BE49-F238E27FC236}">
                <a16:creationId xmlns:a16="http://schemas.microsoft.com/office/drawing/2014/main" id="{06781AE3-8813-4F6D-9AC0-72433844F6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521" y="13423338"/>
            <a:ext cx="6655479" cy="232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8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>
            <a:extLst>
              <a:ext uri="{FF2B5EF4-FFF2-40B4-BE49-F238E27FC236}">
                <a16:creationId xmlns:a16="http://schemas.microsoft.com/office/drawing/2014/main" id="{3885002C-A540-4E9F-8AB4-E4263E377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90" y="3067565"/>
            <a:ext cx="21998410" cy="1208109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13B7B1E-E68B-4AED-BF4F-06C3AD6E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45" y="147149"/>
            <a:ext cx="16844995" cy="2920415"/>
          </a:xfrm>
        </p:spPr>
        <p:txBody>
          <a:bodyPr>
            <a:noAutofit/>
          </a:bodyPr>
          <a:lstStyle/>
          <a:p>
            <a:r>
              <a:rPr lang="es-ES" sz="6000" dirty="0">
                <a:solidFill>
                  <a:schemeClr val="tx1"/>
                </a:solidFill>
              </a:rPr>
              <a:t>Diagrama de casos de uso</a:t>
            </a:r>
            <a:endParaRPr lang="es-CO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39596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828</Words>
  <Application>Microsoft Office PowerPoint</Application>
  <PresentationFormat>Custom</PresentationFormat>
  <Paragraphs>134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 Neue</vt:lpstr>
      <vt:lpstr>Helvetica Neue Light</vt:lpstr>
      <vt:lpstr>Black</vt:lpstr>
      <vt:lpstr>PowerPoint Presentation</vt:lpstr>
      <vt:lpstr>Tabla de contenido</vt:lpstr>
      <vt:lpstr>Planteamiento del problema </vt:lpstr>
      <vt:lpstr>PowerPoint Presentation</vt:lpstr>
      <vt:lpstr>Objetivo general general</vt:lpstr>
      <vt:lpstr>Objetivos específicos</vt:lpstr>
      <vt:lpstr>Alcance del proyecto</vt:lpstr>
      <vt:lpstr>PowerPoint Presentation</vt:lpstr>
      <vt:lpstr>Diagrama de casos de uso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cristian alecxander cardozo</cp:lastModifiedBy>
  <cp:revision>9</cp:revision>
  <dcterms:modified xsi:type="dcterms:W3CDTF">2019-11-20T00:44:51Z</dcterms:modified>
</cp:coreProperties>
</file>