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75" r:id="rId3"/>
    <p:sldId id="258" r:id="rId4"/>
    <p:sldId id="271" r:id="rId5"/>
    <p:sldId id="259" r:id="rId6"/>
    <p:sldId id="272" r:id="rId7"/>
    <p:sldId id="273" r:id="rId8"/>
    <p:sldId id="276" r:id="rId9"/>
    <p:sldId id="261" r:id="rId10"/>
    <p:sldId id="264" r:id="rId11"/>
    <p:sldId id="267" r:id="rId12"/>
    <p:sldId id="266" r:id="rId13"/>
    <p:sldId id="274" r:id="rId14"/>
    <p:sldId id="279" r:id="rId15"/>
    <p:sldId id="277" r:id="rId16"/>
    <p:sldId id="278" r:id="rId17"/>
    <p:sldId id="270" r:id="rId18"/>
  </p:sldIdLst>
  <p:sldSz cx="24384000" cy="1574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alecxander cardozo" initials="cac" lastIdx="3" clrIdx="0">
    <p:extLst>
      <p:ext uri="{19B8F6BF-5375-455C-9EA6-DF929625EA0E}">
        <p15:presenceInfo xmlns:p15="http://schemas.microsoft.com/office/powerpoint/2012/main" userId="cristian alecxander cardoz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58" autoAdjust="0"/>
    <p:restoredTop sz="94063" autoAdjust="0"/>
  </p:normalViewPr>
  <p:slideViewPr>
    <p:cSldViewPr snapToGrid="0">
      <p:cViewPr varScale="1">
        <p:scale>
          <a:sx n="32" d="100"/>
          <a:sy n="32" d="100"/>
        </p:scale>
        <p:origin x="780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0">
                <c:v>Computador Interner: Eddy Gomez</c:v>
              </c:pt>
              <c:pt idx="1">
                <c:v>Computador Interner: Cristian Cardozo</c:v>
              </c:pt>
              <c:pt idx="2">
                <c:v>Computador Interner: Cristian Cardozo, Eddy Gomez</c:v>
              </c:pt>
              <c:pt idx="3">
                <c:v>Computador Interner: Cristian Cardozo, Sergio Gamboa</c:v>
              </c:pt>
              <c:pt idx="4">
                <c:v>Computador Interner: Sergio Gamboa</c:v>
              </c:pt>
              <c:pt idx="5">
                <c:v>Computador Internet MySQL: Eddy Gomez Sergio Gamboa Cristian Cardozo</c:v>
              </c:pt>
              <c:pt idx="6">
                <c:v>Computador Interner: Cristian Cardozo, Eddy Gomez Sergio Gamboa</c:v>
              </c:pt>
              <c:pt idx="7">
                <c:v>Computador Interner: Sergio Gamboa Cristian Cardozo</c:v>
              </c:pt>
              <c:pt idx="8">
                <c:v>Computador Interner: Sergio Gamboa Eddy Gomez</c:v>
              </c:pt>
              <c:pt idx="9">
                <c:v>Documentacion internet: Eddy Gomez Sergio Gamboa Cristian Cardozo</c:v>
              </c:pt>
              <c:pt idx="10">
                <c:v>Documentacion : Eddy Gomez Sergio Gamboa Cristian Cardozo</c:v>
              </c:pt>
            </c:strLit>
          </c:cat>
          <c:val>
            <c:numLit>
              <c:formatCode>#,##0_ "hours"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43E3-449A-AD65-C8A2AE177888}"/>
            </c:ext>
          </c:extLst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1"/>
              <c:pt idx="0">
                <c:v>Computador Interner: Eddy Gomez</c:v>
              </c:pt>
              <c:pt idx="1">
                <c:v>Computador Interner: Cristian Cardozo</c:v>
              </c:pt>
              <c:pt idx="2">
                <c:v>Computador Interner: Cristian Cardozo, Eddy Gomez</c:v>
              </c:pt>
              <c:pt idx="3">
                <c:v>Computador Interner: Cristian Cardozo, Sergio Gamboa</c:v>
              </c:pt>
              <c:pt idx="4">
                <c:v>Computador Interner: Sergio Gamboa</c:v>
              </c:pt>
              <c:pt idx="5">
                <c:v>Computador Internet MySQL: Eddy Gomez Sergio Gamboa Cristian Cardozo</c:v>
              </c:pt>
              <c:pt idx="6">
                <c:v>Computador Interner: Cristian Cardozo, Eddy Gomez Sergio Gamboa</c:v>
              </c:pt>
              <c:pt idx="7">
                <c:v>Computador Interner: Sergio Gamboa Cristian Cardozo</c:v>
              </c:pt>
              <c:pt idx="8">
                <c:v>Computador Interner: Sergio Gamboa Eddy Gomez</c:v>
              </c:pt>
              <c:pt idx="9">
                <c:v>Documentacion internet: Eddy Gomez Sergio Gamboa Cristian Cardozo</c:v>
              </c:pt>
              <c:pt idx="10">
                <c:v>Documentacion : Eddy Gomez Sergio Gamboa Cristian Cardozo</c:v>
              </c:pt>
            </c:strLit>
          </c:cat>
          <c:val>
            <c:numLit>
              <c:formatCode>#,##0_ "hours"</c:formatCode>
              <c:ptCount val="11"/>
              <c:pt idx="0">
                <c:v>320</c:v>
              </c:pt>
              <c:pt idx="1">
                <c:v>80</c:v>
              </c:pt>
              <c:pt idx="2">
                <c:v>112</c:v>
              </c:pt>
              <c:pt idx="3">
                <c:v>16</c:v>
              </c:pt>
              <c:pt idx="4">
                <c:v>640</c:v>
              </c:pt>
              <c:pt idx="5">
                <c:v>112</c:v>
              </c:pt>
              <c:pt idx="6">
                <c:v>208</c:v>
              </c:pt>
              <c:pt idx="7">
                <c:v>352</c:v>
              </c:pt>
              <c:pt idx="8">
                <c:v>112</c:v>
              </c:pt>
              <c:pt idx="9">
                <c:v>112</c:v>
              </c:pt>
              <c:pt idx="10">
                <c:v>64</c:v>
              </c:pt>
            </c:numLit>
          </c:val>
          <c:extLst>
            <c:ext xmlns:c16="http://schemas.microsoft.com/office/drawing/2014/chart" uri="{C3380CC4-5D6E-409C-BE32-E72D297353CC}">
              <c16:uniqueId val="{00000001-43E3-449A-AD65-C8A2AE177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507376"/>
        <c:axId val="331164896"/>
      </c:barChart>
      <c:catAx>
        <c:axId val="17450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31164896"/>
        <c:crosses val="autoZero"/>
        <c:auto val="1"/>
        <c:lblAlgn val="ctr"/>
        <c:lblOffset val="100"/>
        <c:noMultiLvlLbl val="0"/>
      </c:catAx>
      <c:valAx>
        <c:axId val="33116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ou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50737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8:42:37.267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7:25:18.094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9T19:44:25.6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3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71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77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82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6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04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/hpproject.mpp" TargetMode="External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160" b="1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SHI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79" y="11454063"/>
            <a:ext cx="3695710" cy="13234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231979" y="5486400"/>
            <a:ext cx="6833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Eddy Gómez </a:t>
            </a:r>
          </a:p>
          <a:p>
            <a:r>
              <a:rPr lang="es-MX" sz="6000" dirty="0"/>
              <a:t>Cristian Cardozo </a:t>
            </a:r>
          </a:p>
          <a:p>
            <a:r>
              <a:rPr lang="es-MX" sz="6000" dirty="0"/>
              <a:t>Sergio Gamboa  </a:t>
            </a:r>
            <a:endParaRPr lang="es-419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-3052909" y="-450845"/>
            <a:ext cx="14458846" cy="220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indent="9651" algn="ctr">
              <a:lnSpc>
                <a:spcPct val="120000"/>
              </a:lnSpc>
              <a:buClr>
                <a:srgbClr val="434343"/>
              </a:buClr>
              <a:buSzPts val="5400"/>
            </a:pPr>
            <a:r>
              <a:rPr lang="es-MX" sz="6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Prototipos 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25" y="2470155"/>
            <a:ext cx="9221309" cy="51181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25" y="8919772"/>
            <a:ext cx="9121686" cy="5118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5937" y="2388875"/>
            <a:ext cx="10179326" cy="5118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5937" y="8529912"/>
            <a:ext cx="10179326" cy="5507960"/>
          </a:xfrm>
          <a:prstGeom prst="rect">
            <a:avLst/>
          </a:prstGeom>
        </p:spPr>
      </p:pic>
      <p:pic>
        <p:nvPicPr>
          <p:cNvPr id="9" name="Imagen 14">
            <a:extLst>
              <a:ext uri="{FF2B5EF4-FFF2-40B4-BE49-F238E27FC236}">
                <a16:creationId xmlns:a16="http://schemas.microsoft.com/office/drawing/2014/main" id="{4262D7B8-9CAB-47FC-9B35-015220112DA1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-1825687" y="-60415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6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MER 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79520792-584C-4817-A4E1-1B3FD959A3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3" y="1873384"/>
            <a:ext cx="19571361" cy="10599602"/>
          </a:xfrm>
          <a:prstGeom prst="rect">
            <a:avLst/>
          </a:prstGeom>
        </p:spPr>
      </p:pic>
      <p:pic>
        <p:nvPicPr>
          <p:cNvPr id="7" name="Imagen 14">
            <a:extLst>
              <a:ext uri="{FF2B5EF4-FFF2-40B4-BE49-F238E27FC236}">
                <a16:creationId xmlns:a16="http://schemas.microsoft.com/office/drawing/2014/main" id="{BFCB44F4-17EE-4003-95F7-989F2F79F4C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A27C3-4C4D-4129-82F8-7FCD1FED02BE}"/>
              </a:ext>
            </a:extLst>
          </p:cNvPr>
          <p:cNvSpPr txBox="1"/>
          <p:nvPr/>
        </p:nvSpPr>
        <p:spPr>
          <a:xfrm>
            <a:off x="6918960" y="5120640"/>
            <a:ext cx="1289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NORMALIZAR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-1520888" y="0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6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1" y="2793716"/>
            <a:ext cx="20934799" cy="10416957"/>
          </a:xfrm>
          <a:prstGeom prst="rect">
            <a:avLst/>
          </a:prstGeom>
        </p:spPr>
      </p:pic>
      <p:pic>
        <p:nvPicPr>
          <p:cNvPr id="7" name="Imagen 14">
            <a:extLst>
              <a:ext uri="{FF2B5EF4-FFF2-40B4-BE49-F238E27FC236}">
                <a16:creationId xmlns:a16="http://schemas.microsoft.com/office/drawing/2014/main" id="{AB3216DD-24F2-4212-825E-1DBDD1EE7A1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-1567429" y="-60415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ES" sz="6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14">
            <a:extLst>
              <a:ext uri="{FF2B5EF4-FFF2-40B4-BE49-F238E27FC236}">
                <a16:creationId xmlns:a16="http://schemas.microsoft.com/office/drawing/2014/main" id="{3A79513D-D8A2-4598-B64F-1A92A01E89F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8DAA-79BA-4A23-BEF4-E20800C0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3129" y="372809"/>
            <a:ext cx="1784033" cy="1725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B0826-0918-4F23-A5BB-EBA291F4E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534920"/>
            <a:ext cx="19674840" cy="111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-1567429" y="-60415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MX" sz="6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DB0F6F08-849B-4EE6-859A-65F3BE2A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5" y="1660039"/>
            <a:ext cx="21296174" cy="11973251"/>
          </a:xfrm>
          <a:prstGeom prst="rect">
            <a:avLst/>
          </a:prstGeom>
        </p:spPr>
      </p:pic>
      <p:pic>
        <p:nvPicPr>
          <p:cNvPr id="7" name="Imagen 14">
            <a:extLst>
              <a:ext uri="{FF2B5EF4-FFF2-40B4-BE49-F238E27FC236}">
                <a16:creationId xmlns:a16="http://schemas.microsoft.com/office/drawing/2014/main" id="{3A79513D-D8A2-4598-B64F-1A92A01E89F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8DAA-79BA-4A23-BEF4-E20800C00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3129" y="372809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-1307527" y="-573676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ES" sz="6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Informes de recursos y personal 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14">
            <a:extLst>
              <a:ext uri="{FF2B5EF4-FFF2-40B4-BE49-F238E27FC236}">
                <a16:creationId xmlns:a16="http://schemas.microsoft.com/office/drawing/2014/main" id="{BFCB44F4-17EE-4003-95F7-989F2F79F4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88847785-D954-49C2-A98C-72E69DC929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0316" y="2712720"/>
            <a:ext cx="10247204" cy="11948159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695EFF-4D87-46C0-890D-B867BCB1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626361"/>
              </p:ext>
            </p:extLst>
          </p:nvPr>
        </p:nvGraphicFramePr>
        <p:xfrm>
          <a:off x="11125200" y="3429218"/>
          <a:ext cx="13212471" cy="10515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9F94DD-F4C5-44C3-AD47-E1041B2FA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3129" y="403289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-1825688" y="-163771"/>
            <a:ext cx="13212471" cy="203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400"/>
              <a:buFont typeface="Calibri"/>
              <a:buNone/>
            </a:pPr>
            <a:r>
              <a:rPr lang="es-ES" sz="60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sz="60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14">
            <a:extLst>
              <a:ext uri="{FF2B5EF4-FFF2-40B4-BE49-F238E27FC236}">
                <a16:creationId xmlns:a16="http://schemas.microsoft.com/office/drawing/2014/main" id="{BFCB44F4-17EE-4003-95F7-989F2F79F4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B1061B-0FB1-481C-BC94-335AAB05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30" y="1966834"/>
            <a:ext cx="22084837" cy="11814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B922D-550B-4BCE-9FCC-DA87E6B7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3129" y="372809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4128279" y="6015242"/>
            <a:ext cx="17652523" cy="28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just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s-ES" sz="34400" dirty="0">
                <a:solidFill>
                  <a:schemeClr val="bg1"/>
                </a:solidFill>
              </a:rPr>
              <a:t>Gracias</a:t>
            </a:r>
            <a:endParaRPr sz="9600" dirty="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0471863" y="13853483"/>
            <a:ext cx="2617880" cy="57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EFC664-5550-4053-8311-C4E75730A0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570" y="13413098"/>
            <a:ext cx="4748463" cy="1791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2455092" y="4279535"/>
            <a:ext cx="19473815" cy="106496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4000" dirty="0">
                <a:solidFill>
                  <a:schemeClr val="tx1"/>
                </a:solidFill>
              </a:rPr>
              <a:t>I trimestre, por mejorar </a:t>
            </a: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1.</a:t>
            </a:r>
            <a:r>
              <a:rPr lang="es-ES" sz="4000" dirty="0">
                <a:solidFill>
                  <a:srgbClr val="0070C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2.</a:t>
            </a:r>
            <a:r>
              <a:rPr lang="es-ES" sz="4000" dirty="0">
                <a:solidFill>
                  <a:srgbClr val="0070C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Justificasion del proyecto 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3.</a:t>
            </a:r>
            <a:r>
              <a:rPr lang="es-ES" sz="4000" dirty="0">
                <a:solidFill>
                  <a:srgbClr val="0070C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4. </a:t>
            </a:r>
            <a:r>
              <a:rPr lang="es-ES" sz="4000" dirty="0">
                <a:solidFill>
                  <a:srgbClr val="0070C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5.</a:t>
            </a:r>
            <a:r>
              <a:rPr lang="es-ES" sz="4000" dirty="0">
                <a:solidFill>
                  <a:srgbClr val="0070C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Alcanse del proyecto 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6.</a:t>
            </a:r>
            <a:r>
              <a:rPr lang="es-ES" sz="4000" dirty="0">
                <a:solidFill>
                  <a:srgbClr val="0070C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Historias de usuario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chemeClr val="tx1"/>
                </a:solidFill>
              </a:rPr>
              <a:t>III trimestre.</a:t>
            </a: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1.</a:t>
            </a:r>
            <a:r>
              <a:rPr lang="es-ES" sz="4000" dirty="0">
                <a:solidFill>
                  <a:srgbClr val="0070C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clases 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2.</a:t>
            </a:r>
            <a:r>
              <a:rPr lang="es-ES" sz="4000" dirty="0">
                <a:solidFill>
                  <a:srgbClr val="0070C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Prototipos-Mockups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3.</a:t>
            </a:r>
            <a:r>
              <a:rPr lang="es-ES" sz="4000" dirty="0">
                <a:solidFill>
                  <a:srgbClr val="0070C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4.</a:t>
            </a:r>
            <a:r>
              <a:rPr lang="es-ES" sz="4000" dirty="0">
                <a:solidFill>
                  <a:srgbClr val="0070C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distribución 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endParaRPr lang="es-ES" sz="4000" dirty="0">
              <a:solidFill>
                <a:srgbClr val="0070C0"/>
              </a:solidFill>
            </a:endParaRPr>
          </a:p>
          <a:p>
            <a:pPr algn="just"/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IV trimestre.</a:t>
            </a: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1. </a:t>
            </a:r>
            <a:r>
              <a:rPr lang="es-ES" sz="4000" dirty="0">
                <a:solidFill>
                  <a:srgbClr val="0070C0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de versiones de GIT</a:t>
            </a:r>
            <a:endParaRPr lang="es-ES" sz="4000" dirty="0">
              <a:solidFill>
                <a:srgbClr val="0070C0"/>
              </a:solidFill>
            </a:endParaRP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2.</a:t>
            </a:r>
            <a:r>
              <a:rPr lang="es-ES" sz="4000" dirty="0">
                <a:solidFill>
                  <a:srgbClr val="0070C0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Gantt</a:t>
            </a:r>
            <a:r>
              <a:rPr lang="es-ES" sz="4000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s-ES" sz="4000" dirty="0">
                <a:solidFill>
                  <a:srgbClr val="0070C0"/>
                </a:solidFill>
              </a:rPr>
              <a:t>3 </a:t>
            </a:r>
            <a:r>
              <a:rPr lang="es-ES" sz="4000" dirty="0">
                <a:solidFill>
                  <a:srgbClr val="0070C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Informe de recursos humanos y recursos</a:t>
            </a:r>
            <a:r>
              <a:rPr lang="es-CO" sz="4000" dirty="0">
                <a:solidFill>
                  <a:srgbClr val="0070C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tecnológicos</a:t>
            </a:r>
            <a:endParaRPr lang="es-CO" sz="4000" dirty="0">
              <a:solidFill>
                <a:srgbClr val="0070C0"/>
              </a:solidFill>
            </a:endParaRPr>
          </a:p>
          <a:p>
            <a:pPr algn="just"/>
            <a:r>
              <a:rPr lang="es-CO" sz="4000" dirty="0">
                <a:solidFill>
                  <a:srgbClr val="0070C0"/>
                </a:solidFill>
              </a:rPr>
              <a:t>4. </a:t>
            </a:r>
            <a:r>
              <a:rPr lang="es-CO" sz="4000" dirty="0">
                <a:solidFill>
                  <a:srgbClr val="0070C0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</a:t>
            </a:r>
            <a:endParaRPr lang="es-ES" sz="4000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6781AE3-8813-4F6D-9AC0-72433844F676}"/>
              </a:ext>
            </a:extLst>
          </p:cNvPr>
          <p:cNvPicPr/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644FF78-05C2-435C-A4B0-34AB7FCE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699" y="1561989"/>
            <a:ext cx="8520600" cy="572700"/>
          </a:xfrm>
        </p:spPr>
        <p:txBody>
          <a:bodyPr>
            <a:noAutofit/>
          </a:bodyPr>
          <a:lstStyle/>
          <a:p>
            <a:r>
              <a:rPr lang="es-ES" sz="6600" b="1" dirty="0">
                <a:solidFill>
                  <a:schemeClr val="tx1"/>
                </a:solidFill>
              </a:rPr>
              <a:t>Tabla de contenido</a:t>
            </a:r>
            <a:endParaRPr lang="es-CO" sz="6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F1074-8672-4238-A11F-B1A2EA02A9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0337" y="761999"/>
            <a:ext cx="12692063" cy="3340497"/>
          </a:xfrm>
        </p:spPr>
        <p:txBody>
          <a:bodyPr/>
          <a:lstStyle/>
          <a:p>
            <a:r>
              <a:rPr lang="es-CO" sz="8800" b="1" dirty="0">
                <a:solidFill>
                  <a:schemeClr val="tx1"/>
                </a:solidFill>
              </a:rPr>
              <a:t>Planteamiento del problema </a:t>
            </a:r>
            <a:endParaRPr lang="es-419" sz="10700" b="1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92737" y="7162800"/>
            <a:ext cx="9440863" cy="269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dirty="0"/>
          </a:p>
        </p:txBody>
      </p:sp>
      <p:sp>
        <p:nvSpPr>
          <p:cNvPr id="14" name="Marcador de texto 2"/>
          <p:cNvSpPr>
            <a:spLocks noGrp="1"/>
          </p:cNvSpPr>
          <p:nvPr>
            <p:ph type="body" idx="1"/>
          </p:nvPr>
        </p:nvSpPr>
        <p:spPr>
          <a:xfrm>
            <a:off x="1849460" y="6502399"/>
            <a:ext cx="19473815" cy="8077200"/>
          </a:xfrm>
        </p:spPr>
        <p:txBody>
          <a:bodyPr>
            <a:normAutofit/>
          </a:bodyPr>
          <a:lstStyle/>
          <a:p>
            <a:pPr algn="just"/>
            <a:r>
              <a:rPr lang="es-CO" sz="6600" dirty="0">
                <a:solidFill>
                  <a:schemeClr val="tx1"/>
                </a:solidFill>
              </a:rPr>
              <a:t>La empresa “Diseños julia” dedicada a la confección de prendas para dama, ubicada en el centro de la ciudad Bogotá D.C., presenta falencias de control en el registro del inventario debido a la perdida de los datos los cuales no son precisos e impiden el crecimiento de la empresa.</a:t>
            </a:r>
            <a:r>
              <a:rPr lang="es-CO" sz="6600" b="1" dirty="0">
                <a:solidFill>
                  <a:schemeClr val="tx1"/>
                </a:solidFill>
              </a:rPr>
              <a:t> </a:t>
            </a:r>
            <a:endParaRPr lang="es-419" sz="6600" dirty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endParaRPr lang="es-ES" sz="1400" dirty="0"/>
          </a:p>
        </p:txBody>
      </p:sp>
      <p:pic>
        <p:nvPicPr>
          <p:cNvPr id="6" name="Imagen 14">
            <a:extLst>
              <a:ext uri="{FF2B5EF4-FFF2-40B4-BE49-F238E27FC236}">
                <a16:creationId xmlns:a16="http://schemas.microsoft.com/office/drawing/2014/main" id="{2DAD6EAC-0AF7-47A4-8580-B60CFB0C804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43A5F-1E08-4610-B0F8-3A9C7493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5"/>
          <p:cNvSpPr>
            <a:spLocks noGrp="1"/>
          </p:cNvSpPr>
          <p:nvPr>
            <p:ph type="body" idx="1"/>
          </p:nvPr>
        </p:nvSpPr>
        <p:spPr>
          <a:xfrm>
            <a:off x="4783137" y="1915318"/>
            <a:ext cx="14716126" cy="1589486"/>
          </a:xfrm>
        </p:spPr>
        <p:txBody>
          <a:bodyPr/>
          <a:lstStyle/>
          <a:p>
            <a:r>
              <a:rPr lang="es-CO" sz="8800" b="1" dirty="0">
                <a:solidFill>
                  <a:schemeClr val="tx1"/>
                </a:solidFill>
              </a:rPr>
              <a:t>Justificación del proyecto </a:t>
            </a:r>
            <a:endParaRPr lang="es-419" sz="8000" b="1" dirty="0">
              <a:solidFill>
                <a:schemeClr val="tx1"/>
              </a:solidFill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3509168" y="4165600"/>
            <a:ext cx="17264063" cy="824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6600" dirty="0">
                <a:solidFill>
                  <a:schemeClr val="tx1"/>
                </a:solidFill>
              </a:rPr>
              <a:t>El sistema “SHI” propuesto para la empresa “Diseños Julia”, mejorará </a:t>
            </a:r>
            <a:r>
              <a:rPr lang="es-CO" sz="6600" dirty="0"/>
              <a:t>el </a:t>
            </a:r>
            <a:r>
              <a:rPr lang="es-CO" sz="6600" dirty="0">
                <a:solidFill>
                  <a:schemeClr val="tx1"/>
                </a:solidFill>
              </a:rPr>
              <a:t>registro de la información, como, los insumos utilizados por las confeccionistas ayudando al manejo de los productos generando orden, lo cual ayudará a la empresa a tener un registro eficaz, donde se disminuirán pérdidas económicas. </a:t>
            </a:r>
            <a:endParaRPr lang="es-419" sz="6600" dirty="0">
              <a:solidFill>
                <a:schemeClr val="tx1"/>
              </a:solidFill>
            </a:endParaRPr>
          </a:p>
          <a:p>
            <a:pPr marL="114300" indent="0"/>
            <a:endParaRPr lang="es-ES" sz="6000" dirty="0">
              <a:solidFill>
                <a:schemeClr val="tx1"/>
              </a:solidFill>
            </a:endParaRPr>
          </a:p>
        </p:txBody>
      </p:sp>
      <p:pic>
        <p:nvPicPr>
          <p:cNvPr id="5" name="Imagen 14">
            <a:extLst>
              <a:ext uri="{FF2B5EF4-FFF2-40B4-BE49-F238E27FC236}">
                <a16:creationId xmlns:a16="http://schemas.microsoft.com/office/drawing/2014/main" id="{E22F4F72-D2DB-491E-A7F7-D846D7FAFE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B07EA-A701-46C9-AB69-1F8A89A0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848900" y="2692400"/>
            <a:ext cx="12896300" cy="1568660"/>
          </a:xfrm>
        </p:spPr>
        <p:txBody>
          <a:bodyPr>
            <a:noAutofit/>
          </a:bodyPr>
          <a:lstStyle/>
          <a:p>
            <a:r>
              <a:rPr lang="es-CO" sz="8000" b="1" dirty="0">
                <a:solidFill>
                  <a:schemeClr val="tx1"/>
                </a:solidFill>
              </a:rPr>
              <a:t>Objetivo general </a:t>
            </a:r>
            <a:r>
              <a:rPr lang="es-CO" sz="2800" b="1" dirty="0"/>
              <a:t>general</a:t>
            </a:r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3054430" y="5029200"/>
            <a:ext cx="16706770" cy="7892387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ES" sz="6600" dirty="0">
                <a:solidFill>
                  <a:schemeClr val="tx1"/>
                </a:solidFill>
              </a:rPr>
              <a:t>Desarrollar un sistema de información el cual gestione el registro y control de inventario de los productos objeto de comercialización de la empresa de confecciones “Diseños Julia”, con el fin de optimizar el proceso de registro de stock del inventario disponible </a:t>
            </a:r>
            <a:r>
              <a:rPr lang="es-ES" sz="2400" dirty="0"/>
              <a:t>y disminuir la perdida de información.</a:t>
            </a:r>
            <a:endParaRPr lang="es-419" sz="2400" dirty="0"/>
          </a:p>
          <a:p>
            <a:pPr marL="114300" indent="0" algn="ctr">
              <a:buNone/>
            </a:pPr>
            <a:endParaRPr lang="es-419" sz="3600" dirty="0"/>
          </a:p>
        </p:txBody>
      </p:sp>
      <p:pic>
        <p:nvPicPr>
          <p:cNvPr id="7" name="Imagen 14">
            <a:extLst>
              <a:ext uri="{FF2B5EF4-FFF2-40B4-BE49-F238E27FC236}">
                <a16:creationId xmlns:a16="http://schemas.microsoft.com/office/drawing/2014/main" id="{3670396D-1836-4FD9-B01A-5A2D9CC2240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DA585-F5AE-4262-AB97-393BFB6B3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743850" y="861513"/>
            <a:ext cx="12896300" cy="1568660"/>
          </a:xfrm>
        </p:spPr>
        <p:txBody>
          <a:bodyPr>
            <a:noAutofit/>
          </a:bodyPr>
          <a:lstStyle/>
          <a:p>
            <a:r>
              <a:rPr lang="es-CO" sz="8000" b="1" dirty="0">
                <a:solidFill>
                  <a:schemeClr val="tx1"/>
                </a:solidFill>
              </a:rPr>
              <a:t>Objetivos específicos</a:t>
            </a:r>
            <a:endParaRPr lang="es-CO" sz="2800" b="1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975359" y="2826413"/>
            <a:ext cx="22447067" cy="7892387"/>
          </a:xfrm>
        </p:spPr>
        <p:txBody>
          <a:bodyPr>
            <a:noAutofit/>
          </a:bodyPr>
          <a:lstStyle/>
          <a:p>
            <a:pPr lvl="0" algn="l"/>
            <a:r>
              <a:rPr lang="es-ES" sz="6600" dirty="0">
                <a:solidFill>
                  <a:schemeClr val="tx1"/>
                </a:solidFill>
              </a:rPr>
              <a:t>Optimizar el tiempo empleado para el registro de los productos utilizados</a:t>
            </a:r>
          </a:p>
          <a:p>
            <a:pPr lvl="0" algn="l"/>
            <a:r>
              <a:rPr lang="es-ES" sz="6600" dirty="0">
                <a:solidFill>
                  <a:schemeClr val="tx1"/>
                </a:solidFill>
              </a:rPr>
              <a:t> </a:t>
            </a:r>
            <a:endParaRPr lang="es-419" sz="6600" dirty="0">
              <a:solidFill>
                <a:schemeClr val="tx1"/>
              </a:solidFill>
            </a:endParaRPr>
          </a:p>
          <a:p>
            <a:pPr lvl="0" algn="l"/>
            <a:r>
              <a:rPr lang="es-ES" sz="6600" dirty="0">
                <a:solidFill>
                  <a:schemeClr val="tx1"/>
                </a:solidFill>
              </a:rPr>
              <a:t>Mitigar la perdida de información, para la correcta administración de los datos. </a:t>
            </a:r>
          </a:p>
          <a:p>
            <a:pPr lvl="0" algn="l"/>
            <a:endParaRPr lang="es-419" sz="6600" dirty="0">
              <a:solidFill>
                <a:schemeClr val="tx1"/>
              </a:solidFill>
            </a:endParaRPr>
          </a:p>
          <a:p>
            <a:pPr lvl="0" algn="l"/>
            <a:r>
              <a:rPr lang="es-CO" sz="6600" dirty="0">
                <a:solidFill>
                  <a:schemeClr val="tx1"/>
                </a:solidFill>
              </a:rPr>
              <a:t>Contribuir a la conservación del medio ambiente, mediante la sistematización de los procesos los cuales se elaboran de forma manual en hojas de papel</a:t>
            </a:r>
          </a:p>
          <a:p>
            <a:pPr lvl="0" algn="l"/>
            <a:endParaRPr lang="es-419" sz="6600" dirty="0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endParaRPr lang="es-419" sz="6600" dirty="0"/>
          </a:p>
        </p:txBody>
      </p:sp>
      <p:pic>
        <p:nvPicPr>
          <p:cNvPr id="8" name="Imagen 14">
            <a:extLst>
              <a:ext uri="{FF2B5EF4-FFF2-40B4-BE49-F238E27FC236}">
                <a16:creationId xmlns:a16="http://schemas.microsoft.com/office/drawing/2014/main" id="{1FFAF990-0DF4-4513-9420-19CB0CB1E1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2063C-9E83-4C54-A4DC-32961F50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5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/>
          <p:cNvSpPr txBox="1">
            <a:spLocks/>
          </p:cNvSpPr>
          <p:nvPr/>
        </p:nvSpPr>
        <p:spPr>
          <a:xfrm>
            <a:off x="819605" y="4048760"/>
            <a:ext cx="22744790" cy="765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9433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9433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 algn="just"/>
            <a:r>
              <a:rPr lang="es-CO" sz="8700" dirty="0">
                <a:solidFill>
                  <a:schemeClr val="tx1"/>
                </a:solidFill>
              </a:rPr>
              <a:t>El sistema SHI</a:t>
            </a:r>
            <a:r>
              <a:rPr lang="es-CO" sz="8700" b="1" dirty="0">
                <a:solidFill>
                  <a:schemeClr val="tx1"/>
                </a:solidFill>
              </a:rPr>
              <a:t> </a:t>
            </a:r>
            <a:r>
              <a:rPr lang="es-CO" sz="8700" dirty="0">
                <a:solidFill>
                  <a:schemeClr val="tx1"/>
                </a:solidFill>
              </a:rPr>
              <a:t>permitirá el registro del ingreso de todos los productos utilizados en el proceso de confección de las diferentes prendas fabricadas en la empresa “Diseños Julia”, permitiendo el registro de</a:t>
            </a:r>
            <a:r>
              <a:rPr lang="es-ES" sz="8700" dirty="0">
                <a:solidFill>
                  <a:schemeClr val="tx1"/>
                </a:solidFill>
              </a:rPr>
              <a:t> solicitudes desde la interface web por parte del gerente, la consulta de insumos existentes y la notificación próxima a acabarse cada uno de los artículos requeridos.</a:t>
            </a:r>
            <a:endParaRPr lang="es-419" sz="8700" dirty="0">
              <a:solidFill>
                <a:schemeClr val="tx1"/>
              </a:solidFill>
            </a:endParaRPr>
          </a:p>
          <a:p>
            <a:pPr marL="114300" indent="0"/>
            <a:endParaRPr lang="es-ES" sz="5400" dirty="0">
              <a:solidFill>
                <a:schemeClr val="tx1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833937" y="863600"/>
            <a:ext cx="12642300" cy="2378529"/>
          </a:xfrm>
        </p:spPr>
        <p:txBody>
          <a:bodyPr>
            <a:noAutofit/>
          </a:bodyPr>
          <a:lstStyle/>
          <a:p>
            <a:r>
              <a:rPr lang="es-ES" sz="8000" b="1" dirty="0">
                <a:solidFill>
                  <a:schemeClr val="tx1"/>
                </a:solidFill>
              </a:rPr>
              <a:t>Alcance del proyecto</a:t>
            </a:r>
            <a:endParaRPr lang="es-CO" sz="8000" b="1" dirty="0">
              <a:solidFill>
                <a:schemeClr val="tx1"/>
              </a:solidFill>
            </a:endParaRPr>
          </a:p>
        </p:txBody>
      </p:sp>
      <p:pic>
        <p:nvPicPr>
          <p:cNvPr id="5" name="Imagen 14">
            <a:extLst>
              <a:ext uri="{FF2B5EF4-FFF2-40B4-BE49-F238E27FC236}">
                <a16:creationId xmlns:a16="http://schemas.microsoft.com/office/drawing/2014/main" id="{7F559652-0BF5-40BF-B390-988592D6160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4C1E5-EEF9-477C-B4C5-AC4F8348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907" y="818765"/>
            <a:ext cx="1784033" cy="1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9DD9-B3A8-4B29-8D12-E395F49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A1926E01-EA2B-494D-BA32-31095590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77713"/>
              </p:ext>
            </p:extLst>
          </p:nvPr>
        </p:nvGraphicFramePr>
        <p:xfrm>
          <a:off x="0" y="5881"/>
          <a:ext cx="23653529" cy="13417457"/>
        </p:xfrm>
        <a:graphic>
          <a:graphicData uri="http://schemas.openxmlformats.org/drawingml/2006/table">
            <a:tbl>
              <a:tblPr/>
              <a:tblGrid>
                <a:gridCol w="141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7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6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6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729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Enunciado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Criterios de aceptación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Identificador (ID) de la historia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Característica / Funcionalidad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Razón / Resultado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 (#) de escenario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Criterio de aceptación (Título)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Contexto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 / Comportamiento esperado</a:t>
                      </a:r>
                    </a:p>
                  </a:txBody>
                  <a:tcPr marL="2515" marR="2515" marT="25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110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como Gerente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saber el registro de los insumos y el listado de cada uno de los productos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encontrar que materia prima se encuentra disponible y a su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 cantidad exacta de insumos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el criterio tenga menos insumos necesarios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verifica manuelmente si carece de algun insumo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debera calcular la cantidad de insumos y si faltan hacer una alerta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4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 orden de que productos se van a elaborar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gerente no este pendiende cuantos productos se venden mas para producir mas de estos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gerente lleva un registro manual de las ventas por mayor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informa que productos tienen mayor recaudacion para aumentar su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01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Carencia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que la categoria no tenga productos disponibles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ordena la confeccion rapida de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notificara al encargado que quedan pocos productos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29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9300"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Confeccionista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la cantidad de materia prima  para realizar favorablemente 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 finalidad de crear un producto digno para la venta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Escaces de materia prima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caso de falta de insumos se detendra  la produccion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 la carencia de componente principal de la prenda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al tener registro de pocos insumos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652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Falla en la maquinaria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Uso continuo de la maquina sin una revicion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confeccionista informa del fallo y se detiene la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genera una alerta hacia el gerente de la pausa de la produccion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729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93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US003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Enargada de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Necesito un listado especifico del valor de cada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tener un registro de las prendas vendidas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tener claro el valor del producto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menejar un gran catalogo de tejidos, se pueden confudir e olvidar el valor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dara una informacion erronea al cliente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generar una notificacion de una problemática al gerente 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011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generar ingresos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un dia esapecifico no se registra ningun ingreso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informa al gerente  el mal dia en ventas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no regiustreara ningun salida por parte de los productos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681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 de  una o mas prendas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momento de ocurrir un hurto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encargado de ventas dara un informe desfaborable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alerta al gerente del caso  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21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5" marR="2515" marT="2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Imagen 14">
            <a:extLst>
              <a:ext uri="{FF2B5EF4-FFF2-40B4-BE49-F238E27FC236}">
                <a16:creationId xmlns:a16="http://schemas.microsoft.com/office/drawing/2014/main" id="{D8C8CDCA-1155-444E-8E56-7132A513B3D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641F6-7DC1-4D06-87A7-00CD42905C14}"/>
              </a:ext>
            </a:extLst>
          </p:cNvPr>
          <p:cNvSpPr txBox="1"/>
          <p:nvPr/>
        </p:nvSpPr>
        <p:spPr>
          <a:xfrm>
            <a:off x="6918960" y="2164080"/>
            <a:ext cx="1289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rgbClr val="FF0000"/>
                </a:solidFill>
              </a:rPr>
              <a:t>HIPERVINCULO</a:t>
            </a:r>
          </a:p>
        </p:txBody>
      </p:sp>
    </p:spTree>
    <p:extLst>
      <p:ext uri="{BB962C8B-B14F-4D97-AF65-F5344CB8AC3E}">
        <p14:creationId xmlns:p14="http://schemas.microsoft.com/office/powerpoint/2010/main" val="312168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725465" y="0"/>
            <a:ext cx="17645335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s-E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0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812707" y="219130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" y="3407229"/>
            <a:ext cx="19419358" cy="12340771"/>
          </a:xfrm>
          <a:prstGeom prst="rect">
            <a:avLst/>
          </a:prstGeom>
        </p:spPr>
      </p:pic>
      <p:pic>
        <p:nvPicPr>
          <p:cNvPr id="6" name="Imagen 14">
            <a:extLst>
              <a:ext uri="{FF2B5EF4-FFF2-40B4-BE49-F238E27FC236}">
                <a16:creationId xmlns:a16="http://schemas.microsoft.com/office/drawing/2014/main" id="{28AA4FB1-53BA-4F88-BAF0-648FEFD8B15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59263"/>
          <a:stretch/>
        </p:blipFill>
        <p:spPr>
          <a:xfrm>
            <a:off x="21928907" y="13307851"/>
            <a:ext cx="1493520" cy="1946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853</Words>
  <Application>Microsoft Office PowerPoint</Application>
  <PresentationFormat>Custom</PresentationFormat>
  <Paragraphs>142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Helvetica Neue Light</vt:lpstr>
      <vt:lpstr>Black</vt:lpstr>
      <vt:lpstr>PowerPoint Presentation</vt:lpstr>
      <vt:lpstr>Tabla de contenido</vt:lpstr>
      <vt:lpstr>Planteamiento del problema </vt:lpstr>
      <vt:lpstr>PowerPoint Presentation</vt:lpstr>
      <vt:lpstr>Objetivo general general</vt:lpstr>
      <vt:lpstr>Objetivos específicos</vt:lpstr>
      <vt:lpstr>Alcance del proyecto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cristian alecxander cardozo</cp:lastModifiedBy>
  <cp:revision>22</cp:revision>
  <dcterms:modified xsi:type="dcterms:W3CDTF">2019-12-06T23:46:01Z</dcterms:modified>
</cp:coreProperties>
</file>