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3D36-19D7-48EF-B646-151FAFDD2A3A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E644-80BD-48DC-AE8E-2D9E09FE55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13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3D36-19D7-48EF-B646-151FAFDD2A3A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E644-80BD-48DC-AE8E-2D9E09FE55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43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3D36-19D7-48EF-B646-151FAFDD2A3A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E644-80BD-48DC-AE8E-2D9E09FE55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93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3D36-19D7-48EF-B646-151FAFDD2A3A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E644-80BD-48DC-AE8E-2D9E09FE55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399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3D36-19D7-48EF-B646-151FAFDD2A3A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E644-80BD-48DC-AE8E-2D9E09FE55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413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3D36-19D7-48EF-B646-151FAFDD2A3A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E644-80BD-48DC-AE8E-2D9E09FE55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880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3D36-19D7-48EF-B646-151FAFDD2A3A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E644-80BD-48DC-AE8E-2D9E09FE55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96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3D36-19D7-48EF-B646-151FAFDD2A3A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E644-80BD-48DC-AE8E-2D9E09FE55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776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3D36-19D7-48EF-B646-151FAFDD2A3A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E644-80BD-48DC-AE8E-2D9E09FE55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709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3D36-19D7-48EF-B646-151FAFDD2A3A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E644-80BD-48DC-AE8E-2D9E09FE55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88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3D36-19D7-48EF-B646-151FAFDD2A3A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CE644-80BD-48DC-AE8E-2D9E09FE55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66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C3D36-19D7-48EF-B646-151FAFDD2A3A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CE644-80BD-48DC-AE8E-2D9E09FE55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405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Sistemas Gestores de BBDD y Lenguajes Script en Servidores de Aplicaciones Web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Sergio Saavedra Rodríguez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8153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Microsoft IIS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Sistemas Gestores de Bases de Datos relacionales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/>
        <p:txBody>
          <a:bodyPr numCol="2">
            <a:normAutofit fontScale="77500" lnSpcReduction="20000"/>
          </a:bodyPr>
          <a:lstStyle/>
          <a:p>
            <a:r>
              <a:rPr lang="es-ES" dirty="0" smtClean="0"/>
              <a:t>Microsoft SQL Server</a:t>
            </a:r>
          </a:p>
          <a:p>
            <a:r>
              <a:rPr lang="es-ES" dirty="0" err="1" smtClean="0"/>
              <a:t>MySQL</a:t>
            </a:r>
            <a:endParaRPr lang="es-ES" dirty="0" smtClean="0"/>
          </a:p>
          <a:p>
            <a:r>
              <a:rPr lang="es-ES" dirty="0" err="1" smtClean="0"/>
              <a:t>MariaDB</a:t>
            </a:r>
            <a:endParaRPr lang="es-ES" dirty="0" smtClean="0"/>
          </a:p>
          <a:p>
            <a:r>
              <a:rPr lang="es-ES" dirty="0" err="1" smtClean="0"/>
              <a:t>PostgreSQL</a:t>
            </a:r>
            <a:endParaRPr lang="es-ES" dirty="0" smtClean="0"/>
          </a:p>
          <a:p>
            <a:r>
              <a:rPr lang="es-ES" dirty="0" smtClean="0"/>
              <a:t>Oracle </a:t>
            </a:r>
            <a:r>
              <a:rPr lang="es-ES" dirty="0" err="1" smtClean="0"/>
              <a:t>Database</a:t>
            </a:r>
            <a:endParaRPr lang="es-ES" dirty="0" smtClean="0"/>
          </a:p>
          <a:p>
            <a:r>
              <a:rPr lang="es-ES" dirty="0" err="1" smtClean="0"/>
              <a:t>SQLite</a:t>
            </a:r>
            <a:endParaRPr lang="es-ES" dirty="0" smtClean="0"/>
          </a:p>
          <a:p>
            <a:r>
              <a:rPr lang="es-ES" dirty="0" smtClean="0"/>
              <a:t>IBM Db2</a:t>
            </a:r>
          </a:p>
          <a:p>
            <a:r>
              <a:rPr lang="es-ES" dirty="0" err="1" smtClean="0"/>
              <a:t>Firebird</a:t>
            </a:r>
            <a:endParaRPr lang="es-ES" dirty="0" smtClean="0"/>
          </a:p>
          <a:p>
            <a:r>
              <a:rPr lang="es-ES" dirty="0" smtClean="0"/>
              <a:t>SAP HANA</a:t>
            </a:r>
          </a:p>
          <a:p>
            <a:r>
              <a:rPr lang="es-ES" dirty="0" err="1" smtClean="0"/>
              <a:t>Teradata</a:t>
            </a:r>
            <a:endParaRPr lang="es-ES" dirty="0" smtClean="0"/>
          </a:p>
          <a:p>
            <a:r>
              <a:rPr lang="es-ES" dirty="0" err="1" smtClean="0"/>
              <a:t>Sybase</a:t>
            </a:r>
            <a:endParaRPr lang="es-ES" dirty="0" smtClean="0"/>
          </a:p>
          <a:p>
            <a:r>
              <a:rPr lang="es-ES" dirty="0" smtClean="0"/>
              <a:t>Amazon Aurora</a:t>
            </a:r>
          </a:p>
          <a:p>
            <a:r>
              <a:rPr lang="es-ES" dirty="0" err="1" smtClean="0"/>
              <a:t>Couchbase</a:t>
            </a:r>
            <a:endParaRPr lang="es-ES" dirty="0" smtClean="0"/>
          </a:p>
          <a:p>
            <a:r>
              <a:rPr lang="es-ES" dirty="0" err="1" smtClean="0"/>
              <a:t>InterBase</a:t>
            </a:r>
            <a:endParaRPr lang="es-ES" dirty="0" smtClean="0"/>
          </a:p>
          <a:p>
            <a:r>
              <a:rPr lang="es-ES" dirty="0" err="1" smtClean="0"/>
              <a:t>Intersystems</a:t>
            </a:r>
            <a:r>
              <a:rPr lang="es-ES" dirty="0" smtClean="0"/>
              <a:t> Caché</a:t>
            </a:r>
          </a:p>
          <a:p>
            <a:r>
              <a:rPr lang="es-ES" dirty="0" err="1" smtClean="0"/>
              <a:t>Clustrix</a:t>
            </a:r>
            <a:endParaRPr lang="es-ES" dirty="0" smtClean="0"/>
          </a:p>
          <a:p>
            <a:r>
              <a:rPr lang="es-ES" dirty="0" err="1" smtClean="0"/>
              <a:t>TimescaleDB</a:t>
            </a:r>
            <a:r>
              <a:rPr lang="es-ES" dirty="0" smtClean="0"/>
              <a:t> (extensión de </a:t>
            </a:r>
            <a:r>
              <a:rPr lang="es-ES" dirty="0" err="1" smtClean="0"/>
              <a:t>PostgreSQL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Sistemas Gestores de Bases de Datos no relacionales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4"/>
          </p:nvPr>
        </p:nvSpPr>
        <p:spPr/>
        <p:txBody>
          <a:bodyPr numCol="2">
            <a:normAutofit lnSpcReduction="10000"/>
          </a:bodyPr>
          <a:lstStyle/>
          <a:p>
            <a:r>
              <a:rPr lang="es-ES" dirty="0" err="1" smtClean="0"/>
              <a:t>MongoDB</a:t>
            </a:r>
            <a:endParaRPr lang="es-ES" dirty="0" smtClean="0"/>
          </a:p>
          <a:p>
            <a:r>
              <a:rPr lang="es-ES" dirty="0" err="1" smtClean="0"/>
              <a:t>Cassandra</a:t>
            </a:r>
            <a:endParaRPr lang="es-ES" dirty="0" smtClean="0"/>
          </a:p>
          <a:p>
            <a:r>
              <a:rPr lang="es-ES" dirty="0" err="1" smtClean="0"/>
              <a:t>Redis</a:t>
            </a:r>
            <a:endParaRPr lang="es-ES" dirty="0" smtClean="0"/>
          </a:p>
          <a:p>
            <a:r>
              <a:rPr lang="es-ES" dirty="0" err="1" smtClean="0"/>
              <a:t>CouchDB</a:t>
            </a:r>
            <a:endParaRPr lang="es-ES" dirty="0" smtClean="0"/>
          </a:p>
          <a:p>
            <a:r>
              <a:rPr lang="es-ES" dirty="0" err="1" smtClean="0"/>
              <a:t>DynamoDB</a:t>
            </a:r>
            <a:endParaRPr lang="es-ES" dirty="0" smtClean="0"/>
          </a:p>
          <a:p>
            <a:r>
              <a:rPr lang="es-ES" dirty="0" err="1" smtClean="0"/>
              <a:t>Firebase</a:t>
            </a:r>
            <a:r>
              <a:rPr lang="es-ES" dirty="0" smtClean="0"/>
              <a:t> </a:t>
            </a:r>
            <a:r>
              <a:rPr lang="es-ES" dirty="0" err="1" smtClean="0"/>
              <a:t>Realtime</a:t>
            </a:r>
            <a:r>
              <a:rPr lang="es-ES" dirty="0" smtClean="0"/>
              <a:t> </a:t>
            </a:r>
            <a:r>
              <a:rPr lang="es-ES" dirty="0" err="1" smtClean="0"/>
              <a:t>Database</a:t>
            </a:r>
            <a:endParaRPr lang="es-ES" dirty="0" smtClean="0"/>
          </a:p>
          <a:p>
            <a:r>
              <a:rPr lang="es-ES" dirty="0" err="1" smtClean="0"/>
              <a:t>RavenDB</a:t>
            </a:r>
            <a:endParaRPr lang="es-ES" dirty="0" smtClean="0"/>
          </a:p>
          <a:p>
            <a:r>
              <a:rPr lang="es-ES" dirty="0" err="1" smtClean="0"/>
              <a:t>ArangoDB</a:t>
            </a:r>
            <a:endParaRPr lang="es-ES" dirty="0" smtClean="0"/>
          </a:p>
          <a:p>
            <a:r>
              <a:rPr lang="es-ES" dirty="0" smtClean="0"/>
              <a:t>Neo4j (base de datos de grafos)</a:t>
            </a:r>
          </a:p>
          <a:p>
            <a:r>
              <a:rPr lang="es-ES" dirty="0" err="1" smtClean="0"/>
              <a:t>OrientDB</a:t>
            </a:r>
            <a:endParaRPr lang="es-ES" dirty="0" smtClean="0"/>
          </a:p>
          <a:p>
            <a:r>
              <a:rPr lang="es-ES" dirty="0" err="1" smtClean="0"/>
              <a:t>RethinkDB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999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Microsoft IIS</a:t>
            </a:r>
            <a:endParaRPr lang="es-ES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dirty="0" smtClean="0"/>
              <a:t>Lenguajes de Script del Lado del Servidor:</a:t>
            </a:r>
          </a:p>
          <a:p>
            <a:pPr lvl="1"/>
            <a:r>
              <a:rPr lang="es-ES" b="1" dirty="0" smtClean="0"/>
              <a:t>ASP.NET</a:t>
            </a:r>
            <a:endParaRPr lang="es-ES" dirty="0" smtClean="0"/>
          </a:p>
          <a:p>
            <a:pPr lvl="1"/>
            <a:r>
              <a:rPr lang="es-ES" b="1" dirty="0" err="1" smtClean="0"/>
              <a:t>Classic</a:t>
            </a:r>
            <a:r>
              <a:rPr lang="es-ES" b="1" dirty="0" smtClean="0"/>
              <a:t> ASP</a:t>
            </a:r>
            <a:r>
              <a:rPr lang="es-ES" dirty="0" smtClean="0"/>
              <a:t> (VBScript, </a:t>
            </a:r>
            <a:r>
              <a:rPr lang="es-ES" dirty="0" err="1" smtClean="0"/>
              <a:t>JScript</a:t>
            </a:r>
            <a:r>
              <a:rPr lang="es-ES" dirty="0" smtClean="0"/>
              <a:t>)</a:t>
            </a:r>
          </a:p>
          <a:p>
            <a:pPr lvl="1"/>
            <a:r>
              <a:rPr lang="es-ES" b="1" dirty="0" smtClean="0"/>
              <a:t>PHP</a:t>
            </a:r>
            <a:endParaRPr lang="es-ES" dirty="0" smtClean="0"/>
          </a:p>
          <a:p>
            <a:pPr lvl="1"/>
            <a:r>
              <a:rPr lang="es-ES" b="1" dirty="0" smtClean="0"/>
              <a:t>Python</a:t>
            </a:r>
            <a:endParaRPr lang="es-ES" dirty="0" smtClean="0"/>
          </a:p>
          <a:p>
            <a:pPr lvl="1"/>
            <a:r>
              <a:rPr lang="es-ES" b="1" dirty="0" smtClean="0"/>
              <a:t>Node.js</a:t>
            </a:r>
            <a:endParaRPr lang="es-ES" dirty="0" smtClean="0"/>
          </a:p>
          <a:p>
            <a:pPr lvl="1"/>
            <a:r>
              <a:rPr lang="es-ES" b="1" dirty="0" smtClean="0"/>
              <a:t>Ruby</a:t>
            </a:r>
            <a:endParaRPr lang="es-ES" dirty="0" smtClean="0"/>
          </a:p>
          <a:p>
            <a:pPr lvl="1"/>
            <a:r>
              <a:rPr lang="es-ES" b="1" dirty="0" smtClean="0"/>
              <a:t>Perl</a:t>
            </a:r>
            <a:endParaRPr lang="es-ES" dirty="0" smtClean="0"/>
          </a:p>
          <a:p>
            <a:pPr lvl="1"/>
            <a:r>
              <a:rPr lang="es-ES" b="1" dirty="0" smtClean="0"/>
              <a:t>Java</a:t>
            </a:r>
            <a:endParaRPr lang="es-ES" dirty="0" smtClean="0"/>
          </a:p>
          <a:p>
            <a:pPr lvl="1"/>
            <a:r>
              <a:rPr lang="es-ES" b="1" dirty="0" err="1" smtClean="0"/>
              <a:t>ColdFusion</a:t>
            </a:r>
            <a:endParaRPr lang="es-ES" dirty="0" smtClean="0"/>
          </a:p>
          <a:p>
            <a:pPr lvl="1"/>
            <a:r>
              <a:rPr lang="es-ES" b="1" dirty="0" err="1" smtClean="0"/>
              <a:t>Tcl</a:t>
            </a:r>
            <a:endParaRPr lang="es-ES" dirty="0" smtClean="0"/>
          </a:p>
          <a:p>
            <a:pPr lvl="1"/>
            <a:r>
              <a:rPr lang="es-ES" b="1" dirty="0" smtClean="0"/>
              <a:t>R</a:t>
            </a:r>
            <a:endParaRPr lang="es-ES" dirty="0" smtClean="0"/>
          </a:p>
          <a:p>
            <a:pPr lvl="1"/>
            <a:r>
              <a:rPr lang="es-ES" b="1" dirty="0" smtClean="0"/>
              <a:t>F#</a:t>
            </a:r>
            <a:endParaRPr lang="es-ES" dirty="0" smtClean="0"/>
          </a:p>
          <a:p>
            <a:pPr lvl="1"/>
            <a:r>
              <a:rPr lang="es-ES" b="1" dirty="0" err="1" smtClean="0"/>
              <a:t>Dart</a:t>
            </a:r>
            <a:endParaRPr lang="es-ES" dirty="0" smtClean="0"/>
          </a:p>
          <a:p>
            <a:pPr lvl="1"/>
            <a:r>
              <a:rPr lang="es-ES" b="1" dirty="0" smtClean="0"/>
              <a:t>Elixir</a:t>
            </a:r>
            <a:endParaRPr lang="es-ES" dirty="0" smtClean="0"/>
          </a:p>
          <a:p>
            <a:pPr lvl="1"/>
            <a:r>
              <a:rPr lang="es-ES" b="1" dirty="0" err="1" smtClean="0"/>
              <a:t>Haskell</a:t>
            </a:r>
            <a:endParaRPr lang="es-ES" dirty="0" smtClean="0"/>
          </a:p>
          <a:p>
            <a:pPr lvl="1"/>
            <a:r>
              <a:rPr lang="es-ES" b="1" dirty="0" err="1" smtClean="0"/>
              <a:t>Scala</a:t>
            </a:r>
            <a:endParaRPr lang="es-ES" dirty="0" smtClean="0"/>
          </a:p>
          <a:p>
            <a:pPr lvl="1"/>
            <a:r>
              <a:rPr lang="es-ES" b="1" dirty="0" err="1" smtClean="0"/>
              <a:t>Crystal</a:t>
            </a:r>
            <a:endParaRPr lang="es-ES" dirty="0" smtClean="0"/>
          </a:p>
          <a:p>
            <a:pPr lvl="1"/>
            <a:r>
              <a:rPr lang="es-ES" b="1" dirty="0" err="1" smtClean="0"/>
              <a:t>Kotlin</a:t>
            </a:r>
            <a:endParaRPr lang="es-ES" dirty="0" smtClean="0"/>
          </a:p>
          <a:p>
            <a:pPr lvl="1"/>
            <a:r>
              <a:rPr lang="es-ES" b="1" dirty="0" smtClean="0"/>
              <a:t>Visual Basic Script</a:t>
            </a:r>
            <a:r>
              <a:rPr lang="es-ES" dirty="0" smtClean="0"/>
              <a:t> (VBScript)</a:t>
            </a:r>
          </a:p>
          <a:p>
            <a:pPr lvl="1"/>
            <a:r>
              <a:rPr lang="es-ES" b="1" dirty="0" err="1" smtClean="0"/>
              <a:t>ActionScript</a:t>
            </a:r>
            <a:r>
              <a:rPr lang="es-ES" dirty="0" smtClean="0"/>
              <a:t> (en algunos entornos específicos)</a:t>
            </a:r>
          </a:p>
          <a:p>
            <a:pPr lvl="1"/>
            <a:endParaRPr lang="es-ES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84077"/>
            <a:ext cx="5181600" cy="2634434"/>
          </a:xfrm>
        </p:spPr>
      </p:pic>
    </p:spTree>
    <p:extLst>
      <p:ext uri="{BB962C8B-B14F-4D97-AF65-F5344CB8AC3E}">
        <p14:creationId xmlns:p14="http://schemas.microsoft.com/office/powerpoint/2010/main" val="82091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Google </a:t>
            </a:r>
            <a:r>
              <a:rPr lang="es-ES" dirty="0" err="1" smtClean="0"/>
              <a:t>Workspace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Sistemas Gestores de Bases de Datos</a:t>
            </a:r>
          </a:p>
          <a:p>
            <a:r>
              <a:rPr lang="es-ES" dirty="0" smtClean="0"/>
              <a:t>relacionales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Google Cloud SQL (compatible con </a:t>
            </a:r>
            <a:r>
              <a:rPr lang="es-ES" dirty="0" err="1" smtClean="0"/>
              <a:t>MySQL</a:t>
            </a:r>
            <a:r>
              <a:rPr lang="es-ES" dirty="0" smtClean="0"/>
              <a:t>, </a:t>
            </a:r>
            <a:r>
              <a:rPr lang="es-ES" dirty="0" err="1" smtClean="0"/>
              <a:t>PostgreSQL</a:t>
            </a:r>
            <a:r>
              <a:rPr lang="es-ES" dirty="0" smtClean="0"/>
              <a:t> y SQL Server)</a:t>
            </a:r>
          </a:p>
          <a:p>
            <a:r>
              <a:rPr lang="es-ES" dirty="0" err="1" smtClean="0"/>
              <a:t>MySQL</a:t>
            </a:r>
            <a:endParaRPr lang="es-ES" dirty="0" smtClean="0"/>
          </a:p>
          <a:p>
            <a:r>
              <a:rPr lang="es-ES" dirty="0" err="1" smtClean="0"/>
              <a:t>PostgreSQL</a:t>
            </a:r>
            <a:endParaRPr lang="es-ES" dirty="0" smtClean="0"/>
          </a:p>
          <a:p>
            <a:r>
              <a:rPr lang="es-ES" dirty="0" smtClean="0"/>
              <a:t>Microsoft SQL Server</a:t>
            </a:r>
          </a:p>
          <a:p>
            <a:r>
              <a:rPr lang="es-ES" dirty="0" smtClean="0"/>
              <a:t>Oracle </a:t>
            </a:r>
            <a:r>
              <a:rPr lang="es-ES" dirty="0" err="1" smtClean="0"/>
              <a:t>Database</a:t>
            </a:r>
            <a:endParaRPr lang="es-ES" dirty="0" smtClean="0"/>
          </a:p>
          <a:p>
            <a:r>
              <a:rPr lang="es-ES" dirty="0" err="1" smtClean="0"/>
              <a:t>SQLite</a:t>
            </a:r>
            <a:r>
              <a:rPr lang="es-ES" dirty="0" smtClean="0"/>
              <a:t> (usado en desarrollo y en scripts)</a:t>
            </a:r>
            <a:endParaRPr lang="es-E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Sistemas Gestores de Bases de Datos</a:t>
            </a:r>
          </a:p>
          <a:p>
            <a:r>
              <a:rPr lang="es-ES" dirty="0" smtClean="0"/>
              <a:t>No relacionales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 smtClean="0"/>
              <a:t>Google </a:t>
            </a:r>
            <a:r>
              <a:rPr lang="es-ES" dirty="0" err="1" smtClean="0"/>
              <a:t>Firestore</a:t>
            </a:r>
            <a:endParaRPr lang="es-ES" dirty="0" smtClean="0"/>
          </a:p>
          <a:p>
            <a:r>
              <a:rPr lang="es-ES" dirty="0" smtClean="0"/>
              <a:t>Google Cloud </a:t>
            </a:r>
            <a:r>
              <a:rPr lang="es-ES" dirty="0" err="1" smtClean="0"/>
              <a:t>Datastore</a:t>
            </a:r>
            <a:endParaRPr lang="es-ES" dirty="0" smtClean="0"/>
          </a:p>
          <a:p>
            <a:r>
              <a:rPr lang="es-ES" dirty="0" err="1" smtClean="0"/>
              <a:t>MongoDB</a:t>
            </a:r>
            <a:endParaRPr lang="es-ES" dirty="0" smtClean="0"/>
          </a:p>
          <a:p>
            <a:r>
              <a:rPr lang="es-ES" dirty="0" err="1" smtClean="0"/>
              <a:t>Cassandra</a:t>
            </a:r>
            <a:endParaRPr lang="es-ES" dirty="0" smtClean="0"/>
          </a:p>
          <a:p>
            <a:r>
              <a:rPr lang="es-ES" dirty="0" err="1" smtClean="0"/>
              <a:t>Firebase</a:t>
            </a:r>
            <a:r>
              <a:rPr lang="es-ES" dirty="0" smtClean="0"/>
              <a:t> </a:t>
            </a:r>
            <a:r>
              <a:rPr lang="es-ES" dirty="0" err="1" smtClean="0"/>
              <a:t>Realtime</a:t>
            </a:r>
            <a:r>
              <a:rPr lang="es-ES" dirty="0" smtClean="0"/>
              <a:t> </a:t>
            </a:r>
            <a:r>
              <a:rPr lang="es-ES" dirty="0" err="1" smtClean="0"/>
              <a:t>Database</a:t>
            </a:r>
            <a:endParaRPr lang="es-ES" dirty="0" smtClean="0"/>
          </a:p>
          <a:p>
            <a:r>
              <a:rPr lang="es-ES" dirty="0" err="1" smtClean="0"/>
              <a:t>CouchDB</a:t>
            </a:r>
            <a:endParaRPr lang="es-ES" dirty="0" smtClean="0"/>
          </a:p>
          <a:p>
            <a:r>
              <a:rPr lang="es-ES" dirty="0" err="1" smtClean="0"/>
              <a:t>DynamoDB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382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Google </a:t>
            </a:r>
            <a:r>
              <a:rPr lang="es-ES" dirty="0" err="1" smtClean="0"/>
              <a:t>Workspace</a:t>
            </a:r>
            <a:endParaRPr lang="es-ES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Lenguajes de Script del Lado del Servidor Compatibles con Google </a:t>
            </a:r>
            <a:r>
              <a:rPr lang="es-ES" dirty="0" err="1" smtClean="0"/>
              <a:t>Workspace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Google Apps Script</a:t>
            </a:r>
          </a:p>
          <a:p>
            <a:pPr lvl="1"/>
            <a:r>
              <a:rPr lang="es-ES" dirty="0" smtClean="0"/>
              <a:t>Python</a:t>
            </a:r>
          </a:p>
          <a:p>
            <a:pPr lvl="1"/>
            <a:r>
              <a:rPr lang="es-ES" dirty="0" smtClean="0"/>
              <a:t>Java</a:t>
            </a:r>
          </a:p>
          <a:p>
            <a:pPr lvl="1"/>
            <a:r>
              <a:rPr lang="es-ES" dirty="0" smtClean="0"/>
              <a:t>Node.js</a:t>
            </a:r>
          </a:p>
          <a:p>
            <a:pPr lvl="1"/>
            <a:r>
              <a:rPr lang="es-ES" dirty="0" smtClean="0"/>
              <a:t>PHP</a:t>
            </a:r>
          </a:p>
          <a:p>
            <a:pPr lvl="1"/>
            <a:r>
              <a:rPr lang="es-ES" dirty="0" smtClean="0"/>
              <a:t>Ruby</a:t>
            </a:r>
          </a:p>
          <a:p>
            <a:pPr lvl="1"/>
            <a:r>
              <a:rPr lang="es-ES" dirty="0" smtClean="0"/>
              <a:t>C#</a:t>
            </a:r>
          </a:p>
          <a:p>
            <a:pPr lvl="1"/>
            <a:r>
              <a:rPr lang="es-ES" dirty="0" err="1" smtClean="0"/>
              <a:t>Go</a:t>
            </a:r>
            <a:endParaRPr lang="es-ES" dirty="0" smtClean="0"/>
          </a:p>
          <a:p>
            <a:pPr lvl="1"/>
            <a:r>
              <a:rPr lang="es-ES" dirty="0" smtClean="0"/>
              <a:t>R</a:t>
            </a:r>
          </a:p>
          <a:p>
            <a:pPr lvl="1"/>
            <a:r>
              <a:rPr lang="es-ES" dirty="0" err="1" smtClean="0"/>
              <a:t>Dart</a:t>
            </a:r>
            <a:endParaRPr lang="es-ES" dirty="0" smtClean="0"/>
          </a:p>
          <a:p>
            <a:pPr lvl="1"/>
            <a:r>
              <a:rPr lang="es-ES" dirty="0" smtClean="0"/>
              <a:t>Swift</a:t>
            </a:r>
          </a:p>
          <a:p>
            <a:pPr lvl="1"/>
            <a:r>
              <a:rPr lang="es-ES" dirty="0" err="1" smtClean="0"/>
              <a:t>Kotlin</a:t>
            </a:r>
            <a:endParaRPr lang="es-ES" dirty="0" smtClean="0"/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512" y="3072606"/>
            <a:ext cx="2466975" cy="1857375"/>
          </a:xfrm>
        </p:spPr>
      </p:pic>
    </p:spTree>
    <p:extLst>
      <p:ext uri="{BB962C8B-B14F-4D97-AF65-F5344CB8AC3E}">
        <p14:creationId xmlns:p14="http://schemas.microsoft.com/office/powerpoint/2010/main" val="303043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LiteSpeed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Sistemas Gestores de Bases de Datos</a:t>
            </a:r>
          </a:p>
          <a:p>
            <a:r>
              <a:rPr lang="es-ES" dirty="0" smtClean="0"/>
              <a:t>relacionales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err="1" smtClean="0"/>
              <a:t>MySQL</a:t>
            </a:r>
            <a:endParaRPr lang="es-ES" dirty="0" smtClean="0"/>
          </a:p>
          <a:p>
            <a:r>
              <a:rPr lang="es-ES" dirty="0" err="1" smtClean="0"/>
              <a:t>MariaDB</a:t>
            </a:r>
            <a:endParaRPr lang="es-ES" dirty="0" smtClean="0"/>
          </a:p>
          <a:p>
            <a:r>
              <a:rPr lang="es-ES" dirty="0" err="1" smtClean="0"/>
              <a:t>PostgreSQL</a:t>
            </a:r>
            <a:endParaRPr lang="es-ES" dirty="0" smtClean="0"/>
          </a:p>
          <a:p>
            <a:r>
              <a:rPr lang="es-ES" dirty="0" err="1" smtClean="0"/>
              <a:t>SQLite</a:t>
            </a:r>
            <a:endParaRPr lang="es-ES" dirty="0" smtClean="0"/>
          </a:p>
          <a:p>
            <a:r>
              <a:rPr lang="es-ES" dirty="0" smtClean="0"/>
              <a:t>Microsoft SQL Server</a:t>
            </a:r>
          </a:p>
          <a:p>
            <a:r>
              <a:rPr lang="es-ES" dirty="0" smtClean="0"/>
              <a:t>Oracle </a:t>
            </a:r>
            <a:r>
              <a:rPr lang="es-ES" dirty="0" err="1" smtClean="0"/>
              <a:t>Database</a:t>
            </a:r>
            <a:endParaRPr lang="es-E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Sistemas Gestores de Bases de Datos</a:t>
            </a:r>
          </a:p>
          <a:p>
            <a:r>
              <a:rPr lang="es-ES" dirty="0" smtClean="0"/>
              <a:t>No relacionales</a:t>
            </a:r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 err="1" smtClean="0"/>
              <a:t>MongoDB</a:t>
            </a:r>
            <a:endParaRPr lang="es-ES" dirty="0" smtClean="0"/>
          </a:p>
          <a:p>
            <a:r>
              <a:rPr lang="es-ES" dirty="0" err="1" smtClean="0"/>
              <a:t>Cassandra</a:t>
            </a:r>
            <a:endParaRPr lang="es-ES" dirty="0" smtClean="0"/>
          </a:p>
          <a:p>
            <a:r>
              <a:rPr lang="es-ES" dirty="0" err="1" smtClean="0"/>
              <a:t>Redis</a:t>
            </a:r>
            <a:endParaRPr lang="es-ES" dirty="0" smtClean="0"/>
          </a:p>
          <a:p>
            <a:r>
              <a:rPr lang="es-ES" dirty="0" err="1" smtClean="0"/>
              <a:t>CouchDB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15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LiteSpeed</a:t>
            </a:r>
            <a:endParaRPr lang="es-ES" dirty="0"/>
          </a:p>
        </p:txBody>
      </p:sp>
      <p:sp>
        <p:nvSpPr>
          <p:cNvPr id="8" name="Marcador de contenido 7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s-ES" dirty="0" smtClean="0"/>
              <a:t>Lenguajes de Script del Lado del Servidor Compatibles:</a:t>
            </a:r>
            <a:endParaRPr lang="es-ES" dirty="0"/>
          </a:p>
        </p:txBody>
      </p:sp>
      <p:sp>
        <p:nvSpPr>
          <p:cNvPr id="11" name="Marcador de contenido 10"/>
          <p:cNvSpPr>
            <a:spLocks noGrp="1"/>
          </p:cNvSpPr>
          <p:nvPr>
            <p:ph sz="half" idx="2"/>
          </p:nvPr>
        </p:nvSpPr>
        <p:spPr/>
        <p:txBody>
          <a:bodyPr numCol="2">
            <a:normAutofit fontScale="77500" lnSpcReduction="20000"/>
          </a:bodyPr>
          <a:lstStyle/>
          <a:p>
            <a:r>
              <a:rPr lang="es-ES" dirty="0" smtClean="0"/>
              <a:t>PHP</a:t>
            </a:r>
          </a:p>
          <a:p>
            <a:r>
              <a:rPr lang="es-ES" dirty="0" smtClean="0"/>
              <a:t>Python</a:t>
            </a:r>
          </a:p>
          <a:p>
            <a:r>
              <a:rPr lang="es-ES" dirty="0" smtClean="0"/>
              <a:t>Ruby</a:t>
            </a:r>
          </a:p>
          <a:p>
            <a:r>
              <a:rPr lang="es-ES" dirty="0" smtClean="0"/>
              <a:t>Perl</a:t>
            </a:r>
          </a:p>
          <a:p>
            <a:r>
              <a:rPr lang="es-ES" dirty="0" smtClean="0"/>
              <a:t>Node.js</a:t>
            </a:r>
          </a:p>
          <a:p>
            <a:r>
              <a:rPr lang="es-ES" dirty="0" smtClean="0"/>
              <a:t>Java</a:t>
            </a:r>
          </a:p>
          <a:p>
            <a:r>
              <a:rPr lang="es-ES" dirty="0" smtClean="0"/>
              <a:t>ASP.NET</a:t>
            </a:r>
          </a:p>
          <a:p>
            <a:r>
              <a:rPr lang="es-ES" dirty="0" err="1" smtClean="0"/>
              <a:t>Lua</a:t>
            </a:r>
            <a:endParaRPr lang="es-ES" dirty="0" smtClean="0"/>
          </a:p>
          <a:p>
            <a:r>
              <a:rPr lang="es-ES" dirty="0" err="1" smtClean="0"/>
              <a:t>Tcl</a:t>
            </a:r>
            <a:endParaRPr lang="es-ES" dirty="0" smtClean="0"/>
          </a:p>
          <a:p>
            <a:r>
              <a:rPr lang="es-ES" dirty="0" err="1" smtClean="0"/>
              <a:t>Dart</a:t>
            </a:r>
            <a:endParaRPr lang="es-ES" dirty="0" smtClean="0"/>
          </a:p>
          <a:p>
            <a:r>
              <a:rPr lang="es-ES" dirty="0" err="1" smtClean="0"/>
              <a:t>Haskell</a:t>
            </a:r>
            <a:endParaRPr lang="es-ES" dirty="0" smtClean="0"/>
          </a:p>
          <a:p>
            <a:r>
              <a:rPr lang="es-ES" dirty="0" err="1" smtClean="0"/>
              <a:t>Go</a:t>
            </a:r>
            <a:endParaRPr lang="es-ES" dirty="0" smtClean="0"/>
          </a:p>
          <a:p>
            <a:r>
              <a:rPr lang="es-ES" dirty="0" smtClean="0"/>
              <a:t>Elixir</a:t>
            </a:r>
          </a:p>
          <a:p>
            <a:r>
              <a:rPr lang="es-ES" dirty="0" smtClean="0"/>
              <a:t>C#</a:t>
            </a:r>
          </a:p>
          <a:p>
            <a:r>
              <a:rPr lang="es-ES" dirty="0" smtClean="0"/>
              <a:t>F#</a:t>
            </a:r>
          </a:p>
          <a:p>
            <a:r>
              <a:rPr lang="es-ES" dirty="0" err="1" smtClean="0"/>
              <a:t>Scala</a:t>
            </a:r>
            <a:endParaRPr lang="es-ES" dirty="0" smtClean="0"/>
          </a:p>
          <a:p>
            <a:r>
              <a:rPr lang="es-ES" dirty="0" err="1" smtClean="0"/>
              <a:t>Crystal</a:t>
            </a:r>
            <a:endParaRPr lang="es-ES" dirty="0" smtClean="0"/>
          </a:p>
          <a:p>
            <a:r>
              <a:rPr lang="es-ES" dirty="0" err="1" smtClean="0"/>
              <a:t>ActionScript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14" name="Marcador de contenido 13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43219"/>
            <a:ext cx="5183188" cy="3408299"/>
          </a:xfrm>
        </p:spPr>
      </p:pic>
    </p:spTree>
    <p:extLst>
      <p:ext uri="{BB962C8B-B14F-4D97-AF65-F5344CB8AC3E}">
        <p14:creationId xmlns:p14="http://schemas.microsoft.com/office/powerpoint/2010/main" val="321357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Lighttpd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Sistemas Gestores de Bases de Datos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 numCol="2">
            <a:normAutofit/>
          </a:bodyPr>
          <a:lstStyle/>
          <a:p>
            <a:r>
              <a:rPr lang="es-ES" dirty="0" err="1" smtClean="0"/>
              <a:t>MySQL</a:t>
            </a:r>
            <a:endParaRPr lang="es-ES" dirty="0" smtClean="0"/>
          </a:p>
          <a:p>
            <a:r>
              <a:rPr lang="es-ES" dirty="0" err="1" smtClean="0"/>
              <a:t>MariaDB</a:t>
            </a:r>
            <a:endParaRPr lang="es-ES" dirty="0" smtClean="0"/>
          </a:p>
          <a:p>
            <a:r>
              <a:rPr lang="es-ES" dirty="0" err="1" smtClean="0"/>
              <a:t>PostgreSQL</a:t>
            </a:r>
            <a:endParaRPr lang="es-ES" dirty="0" smtClean="0"/>
          </a:p>
          <a:p>
            <a:r>
              <a:rPr lang="es-ES" dirty="0" err="1" smtClean="0"/>
              <a:t>SQLite</a:t>
            </a:r>
            <a:endParaRPr lang="es-ES" dirty="0" smtClean="0"/>
          </a:p>
          <a:p>
            <a:r>
              <a:rPr lang="es-ES" dirty="0" smtClean="0"/>
              <a:t>Oracle </a:t>
            </a:r>
            <a:r>
              <a:rPr lang="es-ES" dirty="0" err="1" smtClean="0"/>
              <a:t>Database</a:t>
            </a:r>
            <a:endParaRPr lang="es-ES" dirty="0" smtClean="0"/>
          </a:p>
          <a:p>
            <a:r>
              <a:rPr lang="es-ES" dirty="0" smtClean="0"/>
              <a:t>Microsoft SQL Server</a:t>
            </a:r>
          </a:p>
          <a:p>
            <a:r>
              <a:rPr lang="es-ES" dirty="0" err="1" smtClean="0"/>
              <a:t>MongoDB</a:t>
            </a:r>
            <a:endParaRPr lang="es-ES" dirty="0" smtClean="0"/>
          </a:p>
          <a:p>
            <a:r>
              <a:rPr lang="es-ES" dirty="0" err="1" smtClean="0"/>
              <a:t>Cassandra</a:t>
            </a:r>
            <a:endParaRPr lang="es-ES" dirty="0" smtClean="0"/>
          </a:p>
          <a:p>
            <a:r>
              <a:rPr lang="es-ES" dirty="0" err="1" smtClean="0"/>
              <a:t>Redis</a:t>
            </a:r>
            <a:endParaRPr lang="es-ES" dirty="0" smtClean="0"/>
          </a:p>
          <a:p>
            <a:r>
              <a:rPr lang="es-ES" dirty="0" err="1" smtClean="0"/>
              <a:t>CouchDB</a:t>
            </a:r>
            <a:endParaRPr lang="es-ES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303" y="2505075"/>
            <a:ext cx="3838981" cy="3684588"/>
          </a:xfrm>
        </p:spPr>
      </p:pic>
    </p:spTree>
    <p:extLst>
      <p:ext uri="{BB962C8B-B14F-4D97-AF65-F5344CB8AC3E}">
        <p14:creationId xmlns:p14="http://schemas.microsoft.com/office/powerpoint/2010/main" val="309411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Lighttpd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Lenguajes de Script del Lado del Servidor Compatibles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PHP</a:t>
            </a:r>
          </a:p>
          <a:p>
            <a:r>
              <a:rPr lang="es-ES" dirty="0" smtClean="0"/>
              <a:t>Python</a:t>
            </a:r>
          </a:p>
          <a:p>
            <a:r>
              <a:rPr lang="es-ES" dirty="0" smtClean="0"/>
              <a:t>Ruby</a:t>
            </a:r>
          </a:p>
          <a:p>
            <a:r>
              <a:rPr lang="es-ES" dirty="0" smtClean="0"/>
              <a:t>Perl</a:t>
            </a:r>
          </a:p>
          <a:p>
            <a:r>
              <a:rPr lang="es-ES" dirty="0" smtClean="0"/>
              <a:t>Node.js</a:t>
            </a:r>
          </a:p>
          <a:p>
            <a:r>
              <a:rPr lang="es-ES" dirty="0" smtClean="0"/>
              <a:t>Java</a:t>
            </a:r>
          </a:p>
          <a:p>
            <a:r>
              <a:rPr lang="es-ES" dirty="0" err="1" smtClean="0"/>
              <a:t>Lua</a:t>
            </a:r>
            <a:endParaRPr lang="es-ES" dirty="0" smtClean="0"/>
          </a:p>
          <a:p>
            <a:r>
              <a:rPr lang="es-ES" dirty="0" err="1" smtClean="0"/>
              <a:t>Tcl</a:t>
            </a:r>
            <a:endParaRPr lang="es-ES" dirty="0" smtClean="0"/>
          </a:p>
          <a:p>
            <a:r>
              <a:rPr lang="es-ES" dirty="0" err="1" smtClean="0"/>
              <a:t>Go</a:t>
            </a:r>
            <a:endParaRPr lang="es-ES" dirty="0" smtClean="0"/>
          </a:p>
          <a:p>
            <a:r>
              <a:rPr lang="es-ES" dirty="0" err="1" smtClean="0"/>
              <a:t>Dart</a:t>
            </a:r>
            <a:endParaRPr lang="es-ES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77518"/>
            <a:ext cx="5183188" cy="3139701"/>
          </a:xfrm>
        </p:spPr>
      </p:pic>
    </p:spTree>
    <p:extLst>
      <p:ext uri="{BB962C8B-B14F-4D97-AF65-F5344CB8AC3E}">
        <p14:creationId xmlns:p14="http://schemas.microsoft.com/office/powerpoint/2010/main" val="425566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Sun</a:t>
            </a:r>
            <a:r>
              <a:rPr lang="es-ES" dirty="0" smtClean="0"/>
              <a:t> Java </a:t>
            </a:r>
            <a:r>
              <a:rPr lang="es-ES" dirty="0" err="1" smtClean="0"/>
              <a:t>System</a:t>
            </a:r>
            <a:r>
              <a:rPr lang="es-ES" dirty="0" smtClean="0"/>
              <a:t> Web Server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Sistemas Gestores de Bases de Datos Compatibles: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Oracle </a:t>
            </a:r>
            <a:r>
              <a:rPr lang="es-ES" dirty="0" err="1" smtClean="0"/>
              <a:t>Database</a:t>
            </a:r>
            <a:endParaRPr lang="es-ES" dirty="0" smtClean="0"/>
          </a:p>
          <a:p>
            <a:r>
              <a:rPr lang="es-ES" dirty="0" err="1" smtClean="0"/>
              <a:t>MySQL</a:t>
            </a:r>
            <a:endParaRPr lang="es-ES" dirty="0" smtClean="0"/>
          </a:p>
          <a:p>
            <a:r>
              <a:rPr lang="es-ES" dirty="0" err="1" smtClean="0"/>
              <a:t>PostgreSQL</a:t>
            </a:r>
            <a:endParaRPr lang="es-ES" dirty="0" smtClean="0"/>
          </a:p>
          <a:p>
            <a:r>
              <a:rPr lang="es-ES" dirty="0" smtClean="0"/>
              <a:t>Microsoft SQL Server</a:t>
            </a:r>
          </a:p>
          <a:p>
            <a:r>
              <a:rPr lang="es-ES" dirty="0" smtClean="0"/>
              <a:t>IBM Db2</a:t>
            </a:r>
          </a:p>
          <a:p>
            <a:r>
              <a:rPr lang="es-ES" dirty="0" err="1" smtClean="0"/>
              <a:t>SQLite</a:t>
            </a:r>
            <a:endParaRPr lang="es-ES" dirty="0" smtClean="0"/>
          </a:p>
          <a:p>
            <a:r>
              <a:rPr lang="es-ES" dirty="0" err="1" smtClean="0"/>
              <a:t>Sybase</a:t>
            </a:r>
            <a:endParaRPr lang="es-ES" dirty="0" smtClean="0"/>
          </a:p>
          <a:p>
            <a:r>
              <a:rPr lang="es-ES" dirty="0" err="1" smtClean="0"/>
              <a:t>Firebird</a:t>
            </a:r>
            <a:endParaRPr lang="es-ES" dirty="0" smtClean="0"/>
          </a:p>
          <a:p>
            <a:r>
              <a:rPr lang="es-ES" dirty="0" err="1" smtClean="0"/>
              <a:t>Informix</a:t>
            </a: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89597"/>
            <a:ext cx="5183188" cy="2915543"/>
          </a:xfrm>
        </p:spPr>
      </p:pic>
    </p:spTree>
    <p:extLst>
      <p:ext uri="{BB962C8B-B14F-4D97-AF65-F5344CB8AC3E}">
        <p14:creationId xmlns:p14="http://schemas.microsoft.com/office/powerpoint/2010/main" val="123515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Sun</a:t>
            </a:r>
            <a:r>
              <a:rPr lang="es-ES" dirty="0" smtClean="0"/>
              <a:t> Java </a:t>
            </a:r>
            <a:r>
              <a:rPr lang="es-ES" dirty="0" err="1" smtClean="0"/>
              <a:t>System</a:t>
            </a:r>
            <a:r>
              <a:rPr lang="es-ES" dirty="0" smtClean="0"/>
              <a:t> Web Server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Lenguajes de Script del Lado del Servidor Compatibles: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Java</a:t>
            </a:r>
          </a:p>
          <a:p>
            <a:r>
              <a:rPr lang="es-ES" dirty="0" smtClean="0"/>
              <a:t>PHP</a:t>
            </a:r>
          </a:p>
          <a:p>
            <a:r>
              <a:rPr lang="es-ES" dirty="0" smtClean="0"/>
              <a:t>Ruby</a:t>
            </a:r>
          </a:p>
          <a:p>
            <a:r>
              <a:rPr lang="es-ES" dirty="0" smtClean="0"/>
              <a:t>Python</a:t>
            </a:r>
          </a:p>
          <a:p>
            <a:r>
              <a:rPr lang="es-ES" dirty="0" smtClean="0"/>
              <a:t>JavaScript</a:t>
            </a:r>
          </a:p>
          <a:p>
            <a:r>
              <a:rPr lang="es-ES" dirty="0" err="1" smtClean="0"/>
              <a:t>ColdFusion</a:t>
            </a:r>
            <a:endParaRPr lang="es-ES" dirty="0" smtClean="0"/>
          </a:p>
          <a:p>
            <a:r>
              <a:rPr lang="es-ES" dirty="0" err="1" smtClean="0"/>
              <a:t>Tcl</a:t>
            </a:r>
            <a:endParaRPr lang="es-ES" dirty="0" smtClean="0"/>
          </a:p>
          <a:p>
            <a:r>
              <a:rPr lang="es-ES" dirty="0" smtClean="0"/>
              <a:t>Perl</a:t>
            </a: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52542"/>
            <a:ext cx="5183188" cy="3189654"/>
          </a:xfrm>
        </p:spPr>
      </p:pic>
    </p:spTree>
    <p:extLst>
      <p:ext uri="{BB962C8B-B14F-4D97-AF65-F5344CB8AC3E}">
        <p14:creationId xmlns:p14="http://schemas.microsoft.com/office/powerpoint/2010/main" val="23430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Apache</a:t>
            </a:r>
            <a:endParaRPr lang="es-ES" dirty="0"/>
          </a:p>
        </p:txBody>
      </p:sp>
      <p:pic>
        <p:nvPicPr>
          <p:cNvPr id="8" name="Marcador de posición de imagen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 r="8934"/>
          <a:stretch>
            <a:fillRect/>
          </a:stretch>
        </p:blipFill>
        <p:spPr/>
      </p:pic>
      <p:sp>
        <p:nvSpPr>
          <p:cNvPr id="5" name="Marcador de texto 4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229100"/>
          </a:xfrm>
        </p:spPr>
        <p:txBody>
          <a:bodyPr numCol="1">
            <a:normAutofit fontScale="62500" lnSpcReduction="20000"/>
          </a:bodyPr>
          <a:lstStyle/>
          <a:p>
            <a:r>
              <a:rPr lang="es-ES" sz="2100" dirty="0" smtClean="0"/>
              <a:t>Sistemas Gestores de Bases de Datos Relacionales que admite:</a:t>
            </a:r>
          </a:p>
          <a:p>
            <a:endParaRPr lang="es-ES" sz="2100" dirty="0" smtClean="0"/>
          </a:p>
          <a:p>
            <a:r>
              <a:rPr lang="es-ES" dirty="0" err="1" smtClean="0"/>
              <a:t>MySQL</a:t>
            </a:r>
            <a:endParaRPr lang="es-ES" dirty="0" smtClean="0"/>
          </a:p>
          <a:p>
            <a:r>
              <a:rPr lang="es-ES" dirty="0" err="1" smtClean="0"/>
              <a:t>MariaDB</a:t>
            </a:r>
            <a:endParaRPr lang="es-ES" dirty="0" smtClean="0"/>
          </a:p>
          <a:p>
            <a:r>
              <a:rPr lang="es-ES" dirty="0" err="1" smtClean="0"/>
              <a:t>PostgreSQL</a:t>
            </a:r>
            <a:endParaRPr lang="es-ES" dirty="0" smtClean="0"/>
          </a:p>
          <a:p>
            <a:r>
              <a:rPr lang="es-ES" dirty="0" err="1" smtClean="0"/>
              <a:t>SQLite</a:t>
            </a:r>
            <a:endParaRPr lang="es-ES" dirty="0" smtClean="0"/>
          </a:p>
          <a:p>
            <a:r>
              <a:rPr lang="es-ES" dirty="0" smtClean="0"/>
              <a:t>Oracle </a:t>
            </a:r>
            <a:r>
              <a:rPr lang="es-ES" dirty="0" err="1" smtClean="0"/>
              <a:t>Database</a:t>
            </a:r>
            <a:endParaRPr lang="es-ES" dirty="0" smtClean="0"/>
          </a:p>
          <a:p>
            <a:r>
              <a:rPr lang="es-ES" dirty="0" smtClean="0"/>
              <a:t>Microsoft SQL Server</a:t>
            </a:r>
          </a:p>
          <a:p>
            <a:r>
              <a:rPr lang="es-ES" dirty="0" smtClean="0"/>
              <a:t>IBM Db2</a:t>
            </a:r>
          </a:p>
          <a:p>
            <a:r>
              <a:rPr lang="es-ES" dirty="0" err="1" smtClean="0"/>
              <a:t>Firebird</a:t>
            </a:r>
            <a:endParaRPr lang="es-ES" dirty="0" smtClean="0"/>
          </a:p>
          <a:p>
            <a:r>
              <a:rPr lang="es-ES" dirty="0" err="1" smtClean="0"/>
              <a:t>Sybase</a:t>
            </a:r>
            <a:endParaRPr lang="es-ES" dirty="0" smtClean="0"/>
          </a:p>
          <a:p>
            <a:r>
              <a:rPr lang="es-ES" dirty="0" err="1" smtClean="0"/>
              <a:t>Teradata</a:t>
            </a:r>
            <a:endParaRPr lang="es-ES" dirty="0" smtClean="0"/>
          </a:p>
          <a:p>
            <a:r>
              <a:rPr lang="es-ES" dirty="0" smtClean="0"/>
              <a:t>SAP HANA</a:t>
            </a:r>
          </a:p>
          <a:p>
            <a:r>
              <a:rPr lang="es-ES" dirty="0" err="1" smtClean="0"/>
              <a:t>CockroachDB</a:t>
            </a:r>
            <a:endParaRPr lang="es-ES" dirty="0" smtClean="0"/>
          </a:p>
          <a:p>
            <a:r>
              <a:rPr lang="es-ES" dirty="0" smtClean="0"/>
              <a:t>Amazon Aurora</a:t>
            </a:r>
          </a:p>
          <a:p>
            <a:r>
              <a:rPr lang="es-ES" dirty="0" err="1" smtClean="0"/>
              <a:t>Drizzle</a:t>
            </a:r>
            <a:endParaRPr lang="es-ES" dirty="0" smtClean="0"/>
          </a:p>
          <a:p>
            <a:r>
              <a:rPr lang="es-ES" dirty="0" err="1" smtClean="0"/>
              <a:t>InterBase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741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Apache</a:t>
            </a:r>
            <a:endParaRPr lang="es-ES" dirty="0"/>
          </a:p>
        </p:txBody>
      </p:sp>
      <p:pic>
        <p:nvPicPr>
          <p:cNvPr id="5" name="Marcador de posición de imagen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/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Sistemas Gestores de Bases de Datos No Relacionales (</a:t>
            </a:r>
            <a:r>
              <a:rPr lang="es-ES" dirty="0" err="1" smtClean="0"/>
              <a:t>NoSQL</a:t>
            </a:r>
            <a:r>
              <a:rPr lang="es-ES" dirty="0" smtClean="0"/>
              <a:t>) compatibles:</a:t>
            </a:r>
          </a:p>
          <a:p>
            <a:r>
              <a:rPr lang="es-ES" dirty="0" err="1" smtClean="0"/>
              <a:t>MongoDB</a:t>
            </a:r>
            <a:endParaRPr lang="es-ES" dirty="0" smtClean="0"/>
          </a:p>
          <a:p>
            <a:r>
              <a:rPr lang="es-ES" dirty="0" err="1" smtClean="0"/>
              <a:t>Cassandra</a:t>
            </a:r>
            <a:endParaRPr lang="es-ES" dirty="0" smtClean="0"/>
          </a:p>
          <a:p>
            <a:r>
              <a:rPr lang="es-ES" dirty="0" err="1" smtClean="0"/>
              <a:t>Redis</a:t>
            </a:r>
            <a:endParaRPr lang="es-ES" dirty="0" smtClean="0"/>
          </a:p>
          <a:p>
            <a:r>
              <a:rPr lang="es-ES" dirty="0" err="1" smtClean="0"/>
              <a:t>CouchDB</a:t>
            </a:r>
            <a:endParaRPr lang="es-ES" dirty="0" smtClean="0"/>
          </a:p>
          <a:p>
            <a:r>
              <a:rPr lang="es-ES" dirty="0" err="1" smtClean="0"/>
              <a:t>DynamoDB</a:t>
            </a:r>
            <a:endParaRPr lang="es-ES" dirty="0" smtClean="0"/>
          </a:p>
          <a:p>
            <a:r>
              <a:rPr lang="es-ES" dirty="0" err="1" smtClean="0"/>
              <a:t>RavenDB</a:t>
            </a:r>
            <a:endParaRPr lang="es-ES" dirty="0" smtClean="0"/>
          </a:p>
          <a:p>
            <a:r>
              <a:rPr lang="es-ES" dirty="0" smtClean="0"/>
              <a:t>Neo4j (base de datos de grafos)</a:t>
            </a:r>
          </a:p>
          <a:p>
            <a:r>
              <a:rPr lang="es-ES" dirty="0" err="1" smtClean="0"/>
              <a:t>ArangoDB</a:t>
            </a:r>
            <a:endParaRPr lang="es-ES" dirty="0" smtClean="0"/>
          </a:p>
          <a:p>
            <a:r>
              <a:rPr lang="es-ES" dirty="0" err="1" smtClean="0"/>
              <a:t>OrientDB</a:t>
            </a:r>
            <a:endParaRPr lang="es-ES" dirty="0" smtClean="0"/>
          </a:p>
          <a:p>
            <a:r>
              <a:rPr lang="es-ES" dirty="0" err="1" smtClean="0"/>
              <a:t>HBase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467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Apache</a:t>
            </a:r>
            <a:endParaRPr lang="es-ES" dirty="0"/>
          </a:p>
        </p:txBody>
      </p:sp>
      <p:pic>
        <p:nvPicPr>
          <p:cNvPr id="6" name="Marcador de posición de imagen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3" r="10423"/>
          <a:stretch>
            <a:fillRect/>
          </a:stretch>
        </p:blipFill>
        <p:spPr/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/>
              <a:t>Bases de Datos en la Nube compatibles:</a:t>
            </a:r>
          </a:p>
          <a:p>
            <a:r>
              <a:rPr lang="es-ES" dirty="0" err="1" smtClean="0"/>
              <a:t>Firebase</a:t>
            </a:r>
            <a:r>
              <a:rPr lang="es-ES" dirty="0" smtClean="0"/>
              <a:t> </a:t>
            </a:r>
            <a:r>
              <a:rPr lang="es-ES" dirty="0" err="1" smtClean="0"/>
              <a:t>Realtime</a:t>
            </a:r>
            <a:r>
              <a:rPr lang="es-ES" dirty="0" smtClean="0"/>
              <a:t> </a:t>
            </a:r>
            <a:r>
              <a:rPr lang="es-ES" dirty="0" err="1" smtClean="0"/>
              <a:t>Database</a:t>
            </a:r>
            <a:endParaRPr lang="es-ES" dirty="0" smtClean="0"/>
          </a:p>
          <a:p>
            <a:r>
              <a:rPr lang="es-ES" dirty="0" smtClean="0"/>
              <a:t>Google Cloud </a:t>
            </a:r>
            <a:r>
              <a:rPr lang="es-ES" dirty="0" err="1" smtClean="0"/>
              <a:t>Spanner</a:t>
            </a:r>
            <a:endParaRPr lang="es-ES" dirty="0" smtClean="0"/>
          </a:p>
          <a:p>
            <a:r>
              <a:rPr lang="es-ES" dirty="0" err="1" smtClean="0"/>
              <a:t>Azure</a:t>
            </a:r>
            <a:r>
              <a:rPr lang="es-ES" dirty="0" smtClean="0"/>
              <a:t> Cosmos DB</a:t>
            </a:r>
          </a:p>
          <a:p>
            <a:r>
              <a:rPr lang="es-ES" dirty="0" smtClean="0"/>
              <a:t>Amazon RDS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99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Apache</a:t>
            </a:r>
            <a:endParaRPr lang="es-ES" dirty="0"/>
          </a:p>
        </p:txBody>
      </p:sp>
      <p:pic>
        <p:nvPicPr>
          <p:cNvPr id="5" name="Marcador de posición de imagen 4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" t="-105" r="86" b="-68372"/>
          <a:stretch/>
        </p:blipFill>
        <p:spPr>
          <a:xfrm>
            <a:off x="5181600" y="987425"/>
            <a:ext cx="6173788" cy="4893422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/>
              <a:t>Otros tipos de bases de datos:</a:t>
            </a:r>
          </a:p>
          <a:p>
            <a:r>
              <a:rPr lang="es-ES" dirty="0" err="1" smtClean="0"/>
              <a:t>TimescaleDB</a:t>
            </a:r>
            <a:r>
              <a:rPr lang="es-ES" dirty="0" smtClean="0"/>
              <a:t> (extensión de </a:t>
            </a:r>
            <a:r>
              <a:rPr lang="es-ES" dirty="0" err="1" smtClean="0"/>
              <a:t>PostgreSQL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ClickHouse</a:t>
            </a:r>
            <a:r>
              <a:rPr lang="es-ES" dirty="0" smtClean="0"/>
              <a:t> (base de datos analítica)</a:t>
            </a:r>
          </a:p>
          <a:p>
            <a:r>
              <a:rPr lang="es-ES" dirty="0" err="1" smtClean="0"/>
              <a:t>InfluxDB</a:t>
            </a:r>
            <a:r>
              <a:rPr lang="es-ES" dirty="0" smtClean="0"/>
              <a:t> (base de datos de series temporales)</a:t>
            </a:r>
          </a:p>
          <a:p>
            <a:r>
              <a:rPr lang="es-ES" dirty="0" err="1" smtClean="0"/>
              <a:t>VoltDB</a:t>
            </a:r>
            <a:endParaRPr lang="es-ES" dirty="0" smtClean="0"/>
          </a:p>
          <a:p>
            <a:r>
              <a:rPr lang="es-ES" dirty="0" err="1" smtClean="0"/>
              <a:t>PrestoDB</a:t>
            </a:r>
            <a:endParaRPr lang="es-ES" dirty="0" smtClean="0"/>
          </a:p>
          <a:p>
            <a:r>
              <a:rPr lang="es-ES" dirty="0" err="1" smtClean="0"/>
              <a:t>QuestDB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736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Apache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dirty="0" smtClean="0"/>
              <a:t>Lenguajes de script en Servidor compatibles:</a:t>
            </a:r>
          </a:p>
          <a:p>
            <a:pPr lvl="1"/>
            <a:r>
              <a:rPr lang="es-ES" dirty="0" smtClean="0"/>
              <a:t>PHP</a:t>
            </a:r>
          </a:p>
          <a:p>
            <a:pPr lvl="1"/>
            <a:r>
              <a:rPr lang="es-ES" dirty="0" smtClean="0"/>
              <a:t>Python</a:t>
            </a:r>
          </a:p>
          <a:p>
            <a:pPr lvl="1"/>
            <a:r>
              <a:rPr lang="es-ES" dirty="0" smtClean="0"/>
              <a:t>Ruby</a:t>
            </a:r>
          </a:p>
          <a:p>
            <a:pPr lvl="1"/>
            <a:r>
              <a:rPr lang="es-ES" dirty="0" smtClean="0"/>
              <a:t>Perl</a:t>
            </a:r>
          </a:p>
          <a:p>
            <a:pPr lvl="1"/>
            <a:r>
              <a:rPr lang="es-ES" dirty="0" smtClean="0"/>
              <a:t>Java</a:t>
            </a:r>
          </a:p>
          <a:p>
            <a:pPr lvl="1"/>
            <a:r>
              <a:rPr lang="es-ES" dirty="0" smtClean="0"/>
              <a:t>Node.js (a través de un proxy, no directamente en Apache)</a:t>
            </a:r>
          </a:p>
          <a:p>
            <a:pPr lvl="1"/>
            <a:r>
              <a:rPr lang="es-ES" dirty="0" err="1" smtClean="0"/>
              <a:t>Lua</a:t>
            </a:r>
            <a:r>
              <a:rPr lang="es-ES" dirty="0" smtClean="0"/>
              <a:t> (con </a:t>
            </a:r>
            <a:r>
              <a:rPr lang="es-ES" dirty="0" err="1" smtClean="0"/>
              <a:t>mod_lua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ASP.NET (con </a:t>
            </a:r>
            <a:r>
              <a:rPr lang="es-ES" dirty="0" err="1" smtClean="0"/>
              <a:t>mod_mono</a:t>
            </a:r>
            <a:r>
              <a:rPr lang="es-ES" dirty="0" smtClean="0"/>
              <a:t>)</a:t>
            </a:r>
          </a:p>
          <a:p>
            <a:pPr lvl="1"/>
            <a:r>
              <a:rPr lang="es-ES" dirty="0" err="1" smtClean="0"/>
              <a:t>ColdFusion</a:t>
            </a:r>
            <a:endParaRPr lang="es-ES" dirty="0" smtClean="0"/>
          </a:p>
          <a:p>
            <a:pPr lvl="1"/>
            <a:r>
              <a:rPr lang="es-ES" dirty="0" err="1" smtClean="0"/>
              <a:t>Tcl</a:t>
            </a:r>
            <a:r>
              <a:rPr lang="es-ES" dirty="0" smtClean="0"/>
              <a:t> (con </a:t>
            </a:r>
            <a:r>
              <a:rPr lang="es-ES" dirty="0" err="1" smtClean="0"/>
              <a:t>mod_tcl</a:t>
            </a:r>
            <a:r>
              <a:rPr lang="es-ES" dirty="0" smtClean="0"/>
              <a:t>)</a:t>
            </a:r>
          </a:p>
          <a:p>
            <a:pPr lvl="1"/>
            <a:r>
              <a:rPr lang="es-ES" dirty="0" err="1" smtClean="0"/>
              <a:t>Haskell</a:t>
            </a:r>
            <a:r>
              <a:rPr lang="es-ES" dirty="0" smtClean="0"/>
              <a:t> (con Snap o </a:t>
            </a:r>
            <a:r>
              <a:rPr lang="es-ES" dirty="0" err="1" smtClean="0"/>
              <a:t>Yesod</a:t>
            </a:r>
            <a:r>
              <a:rPr lang="es-ES" dirty="0" smtClean="0"/>
              <a:t>)</a:t>
            </a:r>
          </a:p>
          <a:p>
            <a:pPr lvl="1"/>
            <a:r>
              <a:rPr lang="es-ES" dirty="0" err="1" smtClean="0"/>
              <a:t>Scala</a:t>
            </a:r>
            <a:r>
              <a:rPr lang="es-ES" dirty="0" smtClean="0"/>
              <a:t> (usando Play Framework)</a:t>
            </a:r>
          </a:p>
          <a:p>
            <a:pPr lvl="1"/>
            <a:r>
              <a:rPr lang="es-ES" dirty="0" smtClean="0"/>
              <a:t>C# (a través de </a:t>
            </a:r>
            <a:r>
              <a:rPr lang="es-ES" dirty="0" err="1" smtClean="0"/>
              <a:t>mod_mono</a:t>
            </a:r>
            <a:r>
              <a:rPr lang="es-ES" dirty="0" smtClean="0"/>
              <a:t>)</a:t>
            </a:r>
          </a:p>
          <a:p>
            <a:pPr lvl="1"/>
            <a:r>
              <a:rPr lang="es-ES" dirty="0" err="1" smtClean="0"/>
              <a:t>Go</a:t>
            </a:r>
            <a:r>
              <a:rPr lang="es-ES" dirty="0" smtClean="0"/>
              <a:t> (usando un proxy a un servidor </a:t>
            </a:r>
            <a:r>
              <a:rPr lang="es-ES" dirty="0" err="1" smtClean="0"/>
              <a:t>Go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Elixir (con Phoenix Framework)</a:t>
            </a:r>
          </a:p>
          <a:p>
            <a:pPr lvl="1"/>
            <a:r>
              <a:rPr lang="es-ES" dirty="0" err="1" smtClean="0"/>
              <a:t>Dart</a:t>
            </a:r>
            <a:r>
              <a:rPr lang="es-ES" dirty="0" smtClean="0"/>
              <a:t> (a través de un proxy a un servidor </a:t>
            </a:r>
            <a:r>
              <a:rPr lang="es-ES" dirty="0" err="1" smtClean="0"/>
              <a:t>Dart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F# (con </a:t>
            </a:r>
            <a:r>
              <a:rPr lang="es-ES" dirty="0" err="1" smtClean="0"/>
              <a:t>mod_mono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R (a través de </a:t>
            </a:r>
            <a:r>
              <a:rPr lang="es-ES" dirty="0" err="1" smtClean="0"/>
              <a:t>RApache</a:t>
            </a:r>
            <a:r>
              <a:rPr lang="es-ES" dirty="0" smtClean="0"/>
              <a:t>)</a:t>
            </a:r>
          </a:p>
          <a:p>
            <a:pPr lvl="1"/>
            <a:r>
              <a:rPr lang="es-ES" dirty="0" err="1" smtClean="0"/>
              <a:t>CoffeeScript</a:t>
            </a:r>
            <a:r>
              <a:rPr lang="es-ES" dirty="0" smtClean="0"/>
              <a:t> (como un compilador de JavaScript en el servidor)</a:t>
            </a:r>
          </a:p>
          <a:p>
            <a:pPr lvl="1"/>
            <a:r>
              <a:rPr lang="es-ES" dirty="0" smtClean="0"/>
              <a:t>Visual Basic Script (en ciertos entornos)</a:t>
            </a:r>
            <a:endParaRPr lang="es-ES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22579"/>
            <a:ext cx="5181600" cy="2157429"/>
          </a:xfrm>
        </p:spPr>
      </p:pic>
    </p:spTree>
    <p:extLst>
      <p:ext uri="{BB962C8B-B14F-4D97-AF65-F5344CB8AC3E}">
        <p14:creationId xmlns:p14="http://schemas.microsoft.com/office/powerpoint/2010/main" val="165253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Nginx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Sistemas Gestores de Bases de Datos</a:t>
            </a:r>
          </a:p>
          <a:p>
            <a:r>
              <a:rPr lang="es-ES" dirty="0" smtClean="0"/>
              <a:t>relacionales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s-ES" dirty="0" err="1" smtClean="0"/>
              <a:t>MySQL</a:t>
            </a:r>
            <a:endParaRPr lang="es-ES" dirty="0" smtClean="0"/>
          </a:p>
          <a:p>
            <a:r>
              <a:rPr lang="es-ES" dirty="0" err="1" smtClean="0"/>
              <a:t>MariaDB</a:t>
            </a:r>
            <a:endParaRPr lang="es-ES" dirty="0" smtClean="0"/>
          </a:p>
          <a:p>
            <a:r>
              <a:rPr lang="es-ES" dirty="0" err="1" smtClean="0"/>
              <a:t>PostgreSQL</a:t>
            </a:r>
            <a:endParaRPr lang="es-ES" dirty="0" smtClean="0"/>
          </a:p>
          <a:p>
            <a:r>
              <a:rPr lang="es-ES" dirty="0" err="1" smtClean="0"/>
              <a:t>SQLite</a:t>
            </a:r>
            <a:endParaRPr lang="es-ES" dirty="0" smtClean="0"/>
          </a:p>
          <a:p>
            <a:r>
              <a:rPr lang="es-ES" dirty="0" smtClean="0"/>
              <a:t>Oracle </a:t>
            </a:r>
            <a:r>
              <a:rPr lang="es-ES" dirty="0" err="1" smtClean="0"/>
              <a:t>Database</a:t>
            </a:r>
            <a:endParaRPr lang="es-ES" dirty="0" smtClean="0"/>
          </a:p>
          <a:p>
            <a:r>
              <a:rPr lang="es-ES" dirty="0" smtClean="0"/>
              <a:t>Microsoft SQL Server</a:t>
            </a:r>
          </a:p>
          <a:p>
            <a:r>
              <a:rPr lang="es-ES" dirty="0" smtClean="0"/>
              <a:t>IBM Db2</a:t>
            </a:r>
          </a:p>
          <a:p>
            <a:r>
              <a:rPr lang="es-ES" dirty="0" err="1" smtClean="0"/>
              <a:t>Firebird</a:t>
            </a:r>
            <a:endParaRPr lang="es-ES" dirty="0" smtClean="0"/>
          </a:p>
          <a:p>
            <a:r>
              <a:rPr lang="es-ES" dirty="0" err="1" smtClean="0"/>
              <a:t>Teradata</a:t>
            </a:r>
            <a:endParaRPr lang="es-ES" dirty="0" smtClean="0"/>
          </a:p>
          <a:p>
            <a:r>
              <a:rPr lang="es-ES" dirty="0" err="1" smtClean="0"/>
              <a:t>Sybase</a:t>
            </a:r>
            <a:endParaRPr lang="es-ES" dirty="0" smtClean="0"/>
          </a:p>
          <a:p>
            <a:r>
              <a:rPr lang="es-ES" dirty="0" smtClean="0"/>
              <a:t>Amazon Aurora</a:t>
            </a:r>
          </a:p>
          <a:p>
            <a:r>
              <a:rPr lang="es-ES" dirty="0" smtClean="0"/>
              <a:t>SAP HANA</a:t>
            </a:r>
          </a:p>
          <a:p>
            <a:r>
              <a:rPr lang="es-ES" dirty="0" err="1" smtClean="0"/>
              <a:t>CockroachDB</a:t>
            </a:r>
            <a:endParaRPr lang="es-ES" dirty="0" smtClean="0"/>
          </a:p>
          <a:p>
            <a:r>
              <a:rPr lang="es-ES" dirty="0" err="1" smtClean="0"/>
              <a:t>Drizzle</a:t>
            </a:r>
            <a:endParaRPr lang="es-ES" dirty="0" smtClean="0"/>
          </a:p>
          <a:p>
            <a:r>
              <a:rPr lang="es-ES" dirty="0" err="1" smtClean="0"/>
              <a:t>InterBase</a:t>
            </a:r>
            <a:endParaRPr lang="es-E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Sistemas Gestores de Bases de Datos</a:t>
            </a:r>
          </a:p>
          <a:p>
            <a:r>
              <a:rPr lang="es-ES" dirty="0" smtClean="0"/>
              <a:t>No relacionales</a:t>
            </a:r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/>
        <p:txBody>
          <a:bodyPr numCol="2">
            <a:normAutofit/>
          </a:bodyPr>
          <a:lstStyle/>
          <a:p>
            <a:r>
              <a:rPr lang="es-ES" dirty="0" err="1" smtClean="0"/>
              <a:t>MongoDB</a:t>
            </a:r>
            <a:endParaRPr lang="es-ES" dirty="0" smtClean="0"/>
          </a:p>
          <a:p>
            <a:r>
              <a:rPr lang="es-ES" dirty="0" err="1" smtClean="0"/>
              <a:t>Cassandra</a:t>
            </a:r>
            <a:endParaRPr lang="es-ES" dirty="0" smtClean="0"/>
          </a:p>
          <a:p>
            <a:r>
              <a:rPr lang="es-ES" dirty="0" err="1" smtClean="0"/>
              <a:t>Redis</a:t>
            </a:r>
            <a:endParaRPr lang="es-ES" dirty="0" smtClean="0"/>
          </a:p>
          <a:p>
            <a:r>
              <a:rPr lang="es-ES" dirty="0" err="1" smtClean="0"/>
              <a:t>CouchDB</a:t>
            </a:r>
            <a:endParaRPr lang="es-ES" dirty="0" smtClean="0"/>
          </a:p>
          <a:p>
            <a:r>
              <a:rPr lang="es-ES" dirty="0" err="1" smtClean="0"/>
              <a:t>DynamoDB</a:t>
            </a:r>
            <a:endParaRPr lang="es-ES" dirty="0" smtClean="0"/>
          </a:p>
          <a:p>
            <a:r>
              <a:rPr lang="es-ES" dirty="0" err="1" smtClean="0"/>
              <a:t>RavenDB</a:t>
            </a:r>
            <a:endParaRPr lang="es-ES" dirty="0" smtClean="0"/>
          </a:p>
          <a:p>
            <a:r>
              <a:rPr lang="es-ES" dirty="0" smtClean="0"/>
              <a:t>Neo4j </a:t>
            </a:r>
          </a:p>
          <a:p>
            <a:r>
              <a:rPr lang="es-ES" dirty="0" err="1" smtClean="0"/>
              <a:t>ArangoDB</a:t>
            </a:r>
            <a:endParaRPr lang="es-ES" dirty="0" smtClean="0"/>
          </a:p>
          <a:p>
            <a:r>
              <a:rPr lang="es-ES" dirty="0" err="1" smtClean="0"/>
              <a:t>OrientDB</a:t>
            </a:r>
            <a:endParaRPr lang="es-ES" dirty="0" smtClean="0"/>
          </a:p>
          <a:p>
            <a:r>
              <a:rPr lang="es-ES" dirty="0" err="1" smtClean="0"/>
              <a:t>HBase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054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Nginx</a:t>
            </a:r>
            <a:endParaRPr lang="es-ES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 smtClean="0"/>
              <a:t>TimescaleDB</a:t>
            </a:r>
            <a:r>
              <a:rPr lang="es-ES" dirty="0" smtClean="0"/>
              <a:t> (extensión de </a:t>
            </a:r>
            <a:r>
              <a:rPr lang="es-ES" dirty="0" err="1" smtClean="0"/>
              <a:t>PostgreSQL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ClickHouse</a:t>
            </a:r>
            <a:r>
              <a:rPr lang="es-ES" dirty="0" smtClean="0"/>
              <a:t> (base de datos analítica)</a:t>
            </a:r>
          </a:p>
          <a:p>
            <a:r>
              <a:rPr lang="es-ES" dirty="0" err="1" smtClean="0"/>
              <a:t>InfluxDB</a:t>
            </a:r>
            <a:r>
              <a:rPr lang="es-ES" dirty="0" smtClean="0"/>
              <a:t> (base de datos de series temporales)</a:t>
            </a:r>
          </a:p>
          <a:p>
            <a:r>
              <a:rPr lang="es-ES" dirty="0" err="1" smtClean="0"/>
              <a:t>VoltDB</a:t>
            </a:r>
            <a:endParaRPr lang="es-ES" dirty="0" smtClean="0"/>
          </a:p>
          <a:p>
            <a:r>
              <a:rPr lang="es-ES" dirty="0" err="1" smtClean="0"/>
              <a:t>PrestoDB</a:t>
            </a:r>
            <a:endParaRPr lang="es-ES" dirty="0" smtClean="0"/>
          </a:p>
          <a:p>
            <a:r>
              <a:rPr lang="es-ES" dirty="0" err="1" smtClean="0"/>
              <a:t>QuestDB</a:t>
            </a:r>
            <a:endParaRPr lang="es-ES" dirty="0" smtClean="0"/>
          </a:p>
          <a:p>
            <a:r>
              <a:rPr lang="es-ES" dirty="0" err="1" smtClean="0"/>
              <a:t>Exasol</a:t>
            </a:r>
            <a:endParaRPr lang="es-ES" dirty="0"/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174" y="2604468"/>
            <a:ext cx="2793651" cy="2793651"/>
          </a:xfrm>
        </p:spPr>
      </p:pic>
    </p:spTree>
    <p:extLst>
      <p:ext uri="{BB962C8B-B14F-4D97-AF65-F5344CB8AC3E}">
        <p14:creationId xmlns:p14="http://schemas.microsoft.com/office/powerpoint/2010/main" val="294973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Nginx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 numCol="3">
            <a:normAutofit lnSpcReduction="10000"/>
          </a:bodyPr>
          <a:lstStyle/>
          <a:p>
            <a:r>
              <a:rPr lang="es-ES" dirty="0" smtClean="0"/>
              <a:t>PHP</a:t>
            </a:r>
          </a:p>
          <a:p>
            <a:r>
              <a:rPr lang="es-ES" dirty="0" smtClean="0"/>
              <a:t>Python</a:t>
            </a:r>
          </a:p>
          <a:p>
            <a:r>
              <a:rPr lang="es-ES" dirty="0" smtClean="0"/>
              <a:t>Ruby</a:t>
            </a:r>
          </a:p>
          <a:p>
            <a:r>
              <a:rPr lang="es-ES" dirty="0" smtClean="0"/>
              <a:t>Node.js</a:t>
            </a:r>
          </a:p>
          <a:p>
            <a:r>
              <a:rPr lang="es-ES" dirty="0" err="1" smtClean="0"/>
              <a:t>Go</a:t>
            </a:r>
            <a:endParaRPr lang="es-ES" dirty="0" smtClean="0"/>
          </a:p>
          <a:p>
            <a:r>
              <a:rPr lang="es-ES" dirty="0" smtClean="0"/>
              <a:t>Java</a:t>
            </a:r>
          </a:p>
          <a:p>
            <a:r>
              <a:rPr lang="es-ES" dirty="0" smtClean="0"/>
              <a:t>Perl</a:t>
            </a:r>
          </a:p>
          <a:p>
            <a:r>
              <a:rPr lang="es-ES" dirty="0" err="1" smtClean="0"/>
              <a:t>Lua</a:t>
            </a:r>
            <a:endParaRPr lang="es-ES" dirty="0" smtClean="0"/>
          </a:p>
          <a:p>
            <a:r>
              <a:rPr lang="es-ES" dirty="0" smtClean="0"/>
              <a:t>ASP.NET</a:t>
            </a:r>
          </a:p>
          <a:p>
            <a:r>
              <a:rPr lang="es-ES" dirty="0" err="1" smtClean="0"/>
              <a:t>ColdFusion</a:t>
            </a:r>
            <a:endParaRPr lang="es-ES" dirty="0" smtClean="0"/>
          </a:p>
          <a:p>
            <a:r>
              <a:rPr lang="es-ES" dirty="0" err="1" smtClean="0"/>
              <a:t>Haskell</a:t>
            </a:r>
            <a:endParaRPr lang="es-ES" dirty="0" smtClean="0"/>
          </a:p>
          <a:p>
            <a:r>
              <a:rPr lang="es-ES" dirty="0" err="1" smtClean="0"/>
              <a:t>Scala</a:t>
            </a:r>
            <a:endParaRPr lang="es-ES" dirty="0" smtClean="0"/>
          </a:p>
          <a:p>
            <a:r>
              <a:rPr lang="es-ES" dirty="0" smtClean="0"/>
              <a:t>Elixir</a:t>
            </a:r>
          </a:p>
          <a:p>
            <a:r>
              <a:rPr lang="es-ES" dirty="0" err="1" smtClean="0"/>
              <a:t>Dart</a:t>
            </a:r>
            <a:endParaRPr lang="es-ES" dirty="0" smtClean="0"/>
          </a:p>
          <a:p>
            <a:r>
              <a:rPr lang="es-ES" dirty="0" smtClean="0"/>
              <a:t>C#</a:t>
            </a:r>
          </a:p>
          <a:p>
            <a:r>
              <a:rPr lang="es-ES" dirty="0" err="1" smtClean="0"/>
              <a:t>Tcl</a:t>
            </a:r>
            <a:endParaRPr lang="es-ES" dirty="0" smtClean="0"/>
          </a:p>
          <a:p>
            <a:r>
              <a:rPr lang="es-ES" dirty="0" smtClean="0"/>
              <a:t>Visual Basic Script</a:t>
            </a:r>
          </a:p>
          <a:p>
            <a:r>
              <a:rPr lang="es-ES" dirty="0" err="1" smtClean="0"/>
              <a:t>Rust</a:t>
            </a:r>
            <a:endParaRPr lang="es-ES" dirty="0" smtClean="0"/>
          </a:p>
          <a:p>
            <a:r>
              <a:rPr lang="es-ES" dirty="0" smtClean="0"/>
              <a:t>F#</a:t>
            </a:r>
          </a:p>
          <a:p>
            <a:r>
              <a:rPr lang="es-ES" dirty="0" err="1" smtClean="0"/>
              <a:t>Clojure</a:t>
            </a:r>
            <a:endParaRPr lang="es-ES" dirty="0" smtClean="0"/>
          </a:p>
          <a:p>
            <a:r>
              <a:rPr lang="es-ES" dirty="0" err="1" smtClean="0"/>
              <a:t>Crystal</a:t>
            </a:r>
            <a:endParaRPr lang="es-ES" dirty="0" smtClean="0"/>
          </a:p>
          <a:p>
            <a:r>
              <a:rPr lang="es-ES" dirty="0" err="1" smtClean="0"/>
              <a:t>Kotlin</a:t>
            </a:r>
            <a:endParaRPr lang="es-ES" dirty="0" smtClean="0"/>
          </a:p>
          <a:p>
            <a:r>
              <a:rPr lang="es-ES" dirty="0" err="1" smtClean="0"/>
              <a:t>ActionScript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2891"/>
            <a:ext cx="5181600" cy="3456805"/>
          </a:xfrm>
        </p:spPr>
      </p:pic>
    </p:spTree>
    <p:extLst>
      <p:ext uri="{BB962C8B-B14F-4D97-AF65-F5344CB8AC3E}">
        <p14:creationId xmlns:p14="http://schemas.microsoft.com/office/powerpoint/2010/main" val="161631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703</Words>
  <Application>Microsoft Office PowerPoint</Application>
  <PresentationFormat>Panorámica</PresentationFormat>
  <Paragraphs>295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Sistemas Gestores de BBDD y Lenguajes Script en Servidores de Aplicaciones Web</vt:lpstr>
      <vt:lpstr>Apache</vt:lpstr>
      <vt:lpstr>Apache</vt:lpstr>
      <vt:lpstr>Apache</vt:lpstr>
      <vt:lpstr>Apache</vt:lpstr>
      <vt:lpstr>Apache</vt:lpstr>
      <vt:lpstr>Nginx</vt:lpstr>
      <vt:lpstr>Nginx</vt:lpstr>
      <vt:lpstr>Nginx</vt:lpstr>
      <vt:lpstr>Microsoft IIS</vt:lpstr>
      <vt:lpstr>Microsoft IIS</vt:lpstr>
      <vt:lpstr>Google Workspace</vt:lpstr>
      <vt:lpstr>Google Workspace</vt:lpstr>
      <vt:lpstr>LiteSpeed</vt:lpstr>
      <vt:lpstr>LiteSpeed</vt:lpstr>
      <vt:lpstr>Lighttpd</vt:lpstr>
      <vt:lpstr>Lighttpd</vt:lpstr>
      <vt:lpstr>Sun Java System Web Server</vt:lpstr>
      <vt:lpstr>Sun Java System Web Server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Gestores de BBDD y Lenguajes Script en Servidores de Aplicaciones Web</dc:title>
  <dc:creator>Sergio Saavedra Rodríguez</dc:creator>
  <cp:lastModifiedBy>Sergio Saavedra Rodríguez</cp:lastModifiedBy>
  <cp:revision>9</cp:revision>
  <dcterms:created xsi:type="dcterms:W3CDTF">2024-09-18T10:56:41Z</dcterms:created>
  <dcterms:modified xsi:type="dcterms:W3CDTF">2024-09-18T12:24:56Z</dcterms:modified>
</cp:coreProperties>
</file>