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3E4353A-8478-496C-9E54-8AB802D93C30}" type="slidenum">
              <a:rPr lang="es-CO" smtClean="0"/>
              <a:t>‹Nº›</a:t>
            </a:fld>
            <a:endParaRPr lang="es-C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82827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71186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168153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288251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D9FABE-492E-4E22-B980-72C49404E035}" type="datetimeFigureOut">
              <a:rPr lang="es-CO" smtClean="0"/>
              <a:t>24/05/2021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3E4353A-8478-496C-9E54-8AB802D93C30}" type="slidenum">
              <a:rPr lang="es-CO" smtClean="0"/>
              <a:t>‹Nº›</a:t>
            </a:fld>
            <a:endParaRPr lang="es-CO"/>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318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D9FABE-492E-4E22-B980-72C49404E035}" type="datetimeFigureOut">
              <a:rPr lang="es-CO" smtClean="0"/>
              <a:t>24/05/2021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208673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D9FABE-492E-4E22-B980-72C49404E035}" type="datetimeFigureOut">
              <a:rPr lang="es-CO" smtClean="0"/>
              <a:t>24/05/2021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418676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2D9FABE-492E-4E22-B980-72C49404E035}" type="datetimeFigureOut">
              <a:rPr lang="es-CO" smtClean="0"/>
              <a:t>24/05/2021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389955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9FABE-492E-4E22-B980-72C49404E035}" type="datetimeFigureOut">
              <a:rPr lang="es-CO" smtClean="0"/>
              <a:t>24/05/2021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7672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D9FABE-492E-4E22-B980-72C49404E035}" type="datetimeFigureOut">
              <a:rPr lang="es-CO" smtClean="0"/>
              <a:t>24/05/2021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417214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D9FABE-492E-4E22-B980-72C49404E035}" type="datetimeFigureOut">
              <a:rPr lang="es-CO" smtClean="0"/>
              <a:t>24/05/2021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3E4353A-8478-496C-9E54-8AB802D93C30}" type="slidenum">
              <a:rPr lang="es-CO" smtClean="0"/>
              <a:t>‹Nº›</a:t>
            </a:fld>
            <a:endParaRPr lang="es-CO"/>
          </a:p>
        </p:txBody>
      </p:sp>
    </p:spTree>
    <p:extLst>
      <p:ext uri="{BB962C8B-B14F-4D97-AF65-F5344CB8AC3E}">
        <p14:creationId xmlns:p14="http://schemas.microsoft.com/office/powerpoint/2010/main" val="166075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2D9FABE-492E-4E22-B980-72C49404E035}" type="datetimeFigureOut">
              <a:rPr lang="es-CO" smtClean="0"/>
              <a:t>24/05/2021</a:t>
            </a:fld>
            <a:endParaRPr lang="es-CO"/>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CO"/>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3E4353A-8478-496C-9E54-8AB802D93C30}" type="slidenum">
              <a:rPr lang="es-CO" smtClean="0"/>
              <a:t>‹Nº›</a:t>
            </a:fld>
            <a:endParaRPr lang="es-CO"/>
          </a:p>
        </p:txBody>
      </p:sp>
    </p:spTree>
    <p:extLst>
      <p:ext uri="{BB962C8B-B14F-4D97-AF65-F5344CB8AC3E}">
        <p14:creationId xmlns:p14="http://schemas.microsoft.com/office/powerpoint/2010/main" val="374336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6163E-03E5-4207-8506-CF6BF73EC410}"/>
              </a:ext>
            </a:extLst>
          </p:cNvPr>
          <p:cNvSpPr>
            <a:spLocks noGrp="1"/>
          </p:cNvSpPr>
          <p:nvPr>
            <p:ph type="ctrTitle"/>
          </p:nvPr>
        </p:nvSpPr>
        <p:spPr/>
        <p:txBody>
          <a:bodyPr/>
          <a:lstStyle/>
          <a:p>
            <a:r>
              <a:rPr lang="es-MX" dirty="0"/>
              <a:t>Proyecto Capstone - La Batalla de los Vecindarios</a:t>
            </a:r>
            <a:endParaRPr lang="es-CO" dirty="0"/>
          </a:p>
        </p:txBody>
      </p:sp>
      <p:sp>
        <p:nvSpPr>
          <p:cNvPr id="3" name="Subtítulo 2">
            <a:extLst>
              <a:ext uri="{FF2B5EF4-FFF2-40B4-BE49-F238E27FC236}">
                <a16:creationId xmlns:a16="http://schemas.microsoft.com/office/drawing/2014/main" id="{2B8C9631-2CA0-4508-87B3-87BCA9B764AB}"/>
              </a:ext>
            </a:extLst>
          </p:cNvPr>
          <p:cNvSpPr>
            <a:spLocks noGrp="1"/>
          </p:cNvSpPr>
          <p:nvPr>
            <p:ph type="subTitle" idx="1"/>
          </p:nvPr>
        </p:nvSpPr>
        <p:spPr>
          <a:xfrm>
            <a:off x="1524000" y="5155095"/>
            <a:ext cx="9144000" cy="580541"/>
          </a:xfrm>
        </p:spPr>
        <p:txBody>
          <a:bodyPr/>
          <a:lstStyle/>
          <a:p>
            <a:r>
              <a:rPr lang="es-CO" dirty="0"/>
              <a:t>Sergio Andrés Carmona Carmona</a:t>
            </a:r>
          </a:p>
        </p:txBody>
      </p:sp>
    </p:spTree>
    <p:extLst>
      <p:ext uri="{BB962C8B-B14F-4D97-AF65-F5344CB8AC3E}">
        <p14:creationId xmlns:p14="http://schemas.microsoft.com/office/powerpoint/2010/main" val="455679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6408F-95AB-4295-8BB2-08CA983809EB}"/>
              </a:ext>
            </a:extLst>
          </p:cNvPr>
          <p:cNvSpPr>
            <a:spLocks noGrp="1"/>
          </p:cNvSpPr>
          <p:nvPr>
            <p:ph type="title"/>
          </p:nvPr>
        </p:nvSpPr>
        <p:spPr/>
        <p:txBody>
          <a:bodyPr/>
          <a:lstStyle/>
          <a:p>
            <a:r>
              <a:rPr lang="es-CO" b="1" i="0" dirty="0">
                <a:effectLst/>
                <a:latin typeface="-apple-system"/>
              </a:rPr>
              <a:t>Metodología</a:t>
            </a:r>
            <a:endParaRPr lang="es-CO" dirty="0"/>
          </a:p>
        </p:txBody>
      </p:sp>
      <p:sp>
        <p:nvSpPr>
          <p:cNvPr id="3" name="Marcador de contenido 2">
            <a:extLst>
              <a:ext uri="{FF2B5EF4-FFF2-40B4-BE49-F238E27FC236}">
                <a16:creationId xmlns:a16="http://schemas.microsoft.com/office/drawing/2014/main" id="{17EB20CC-18EA-4742-83E9-016B9219E941}"/>
              </a:ext>
            </a:extLst>
          </p:cNvPr>
          <p:cNvSpPr>
            <a:spLocks noGrp="1"/>
          </p:cNvSpPr>
          <p:nvPr>
            <p:ph idx="1"/>
          </p:nvPr>
        </p:nvSpPr>
        <p:spPr/>
        <p:txBody>
          <a:bodyPr>
            <a:normAutofit/>
          </a:bodyPr>
          <a:lstStyle/>
          <a:p>
            <a:pPr algn="l"/>
            <a:r>
              <a:rPr lang="es-MX" b="0" i="0" dirty="0">
                <a:effectLst/>
                <a:latin typeface="-apple-system"/>
              </a:rPr>
              <a:t>Se recurrió a la base de datos de barrios de Medellín proporcionada en la pagina web de Geo Medellín de la Alcaldía.</a:t>
            </a:r>
          </a:p>
          <a:p>
            <a:pPr algn="l"/>
            <a:r>
              <a:rPr lang="es-MX" b="0" i="0" dirty="0">
                <a:effectLst/>
                <a:latin typeface="-apple-system"/>
              </a:rPr>
              <a:t>Posteriormente se realizo limpieza de la data, dejando solo aquellos campos de interés.</a:t>
            </a:r>
          </a:p>
          <a:p>
            <a:pPr algn="l"/>
            <a:r>
              <a:rPr lang="es-MX" b="0" i="0" dirty="0">
                <a:effectLst/>
                <a:latin typeface="-apple-system"/>
              </a:rPr>
              <a:t>Luego se hizo uso de la librería </a:t>
            </a:r>
            <a:r>
              <a:rPr lang="es-MX" b="1" i="0" dirty="0">
                <a:effectLst/>
                <a:latin typeface="-apple-system"/>
              </a:rPr>
              <a:t>Geopy</a:t>
            </a:r>
            <a:r>
              <a:rPr lang="es-MX" b="0" i="0" dirty="0">
                <a:effectLst/>
                <a:latin typeface="-apple-system"/>
              </a:rPr>
              <a:t> para agregar al DataFrame los valores de latitud y longitud; gracias a esto tenemos nuestro input completo para interactuar con la API de Foursqueare, la cual nos permite hacer una análisis profundo de cada uno de los barrios.</a:t>
            </a:r>
          </a:p>
          <a:p>
            <a:pPr algn="l"/>
            <a:r>
              <a:rPr lang="es-MX" b="0" i="0" dirty="0">
                <a:effectLst/>
                <a:latin typeface="-apple-system"/>
              </a:rPr>
              <a:t>Una vez con los datos necesarios, procedemos a construir la url de consulta a la API de Foursquare, y con la respuesta que nos da la API, realizamos el análisis de todos los barrios de Medellín, arrojando como resultado las 10 categorías de lugares mas comunes en cada uno de los barrios de Medellín.</a:t>
            </a:r>
          </a:p>
          <a:p>
            <a:pPr algn="l"/>
            <a:r>
              <a:rPr lang="es-MX" b="0" i="0" dirty="0">
                <a:effectLst/>
                <a:latin typeface="-apple-system"/>
              </a:rPr>
              <a:t>Por ultimo se realiza modelo de clustering con algoritmo K-</a:t>
            </a:r>
            <a:r>
              <a:rPr lang="es-MX" b="0" i="0" dirty="0" err="1">
                <a:effectLst/>
                <a:latin typeface="-apple-system"/>
              </a:rPr>
              <a:t>Means</a:t>
            </a:r>
            <a:r>
              <a:rPr lang="es-MX" b="0" i="0" dirty="0">
                <a:effectLst/>
                <a:latin typeface="-apple-system"/>
              </a:rPr>
              <a:t>, agrupando todo el set de datos en 5 clústeres.</a:t>
            </a:r>
          </a:p>
          <a:p>
            <a:endParaRPr lang="es-CO" dirty="0"/>
          </a:p>
        </p:txBody>
      </p:sp>
    </p:spTree>
    <p:extLst>
      <p:ext uri="{BB962C8B-B14F-4D97-AF65-F5344CB8AC3E}">
        <p14:creationId xmlns:p14="http://schemas.microsoft.com/office/powerpoint/2010/main" val="336480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8D9CC-0ADA-4587-95FF-6D5795C641AE}"/>
              </a:ext>
            </a:extLst>
          </p:cNvPr>
          <p:cNvSpPr>
            <a:spLocks noGrp="1"/>
          </p:cNvSpPr>
          <p:nvPr>
            <p:ph type="title"/>
          </p:nvPr>
        </p:nvSpPr>
        <p:spPr/>
        <p:txBody>
          <a:bodyPr/>
          <a:lstStyle/>
          <a:p>
            <a:r>
              <a:rPr lang="es-CO" b="1" i="0" dirty="0">
                <a:effectLst/>
                <a:latin typeface="-apple-system"/>
              </a:rPr>
              <a:t>Conclusiones</a:t>
            </a:r>
            <a:endParaRPr lang="es-CO" dirty="0"/>
          </a:p>
        </p:txBody>
      </p:sp>
      <p:sp>
        <p:nvSpPr>
          <p:cNvPr id="3" name="Marcador de contenido 2">
            <a:extLst>
              <a:ext uri="{FF2B5EF4-FFF2-40B4-BE49-F238E27FC236}">
                <a16:creationId xmlns:a16="http://schemas.microsoft.com/office/drawing/2014/main" id="{3278B39E-05C6-4142-A091-FAA249305681}"/>
              </a:ext>
            </a:extLst>
          </p:cNvPr>
          <p:cNvSpPr>
            <a:spLocks noGrp="1"/>
          </p:cNvSpPr>
          <p:nvPr>
            <p:ph idx="1"/>
          </p:nvPr>
        </p:nvSpPr>
        <p:spPr/>
        <p:txBody>
          <a:bodyPr>
            <a:normAutofit/>
          </a:bodyPr>
          <a:lstStyle/>
          <a:p>
            <a:pPr algn="l"/>
            <a:r>
              <a:rPr lang="es-MX" b="0" i="0" dirty="0">
                <a:effectLst/>
                <a:latin typeface="-apple-system"/>
              </a:rPr>
              <a:t>Según los resultados arrojados por el modelo, podemos concluir que los únicos barrios de Medellín donde la categoría </a:t>
            </a:r>
            <a:r>
              <a:rPr lang="es-MX" b="1" i="0" dirty="0">
                <a:effectLst/>
                <a:latin typeface="-apple-system"/>
              </a:rPr>
              <a:t>Barber Shop</a:t>
            </a:r>
            <a:r>
              <a:rPr lang="es-MX" b="0" i="0" dirty="0">
                <a:effectLst/>
                <a:latin typeface="-apple-system"/>
              </a:rPr>
              <a:t> (nuestra categoría de interés) entra como una de las 10 categorías mas populares, son en el sector de </a:t>
            </a:r>
            <a:r>
              <a:rPr lang="es-MX" b="1" i="0" dirty="0">
                <a:effectLst/>
                <a:latin typeface="-apple-system"/>
              </a:rPr>
              <a:t>La Castellana</a:t>
            </a:r>
            <a:r>
              <a:rPr lang="es-MX" b="0" i="0" dirty="0">
                <a:effectLst/>
                <a:latin typeface="-apple-system"/>
              </a:rPr>
              <a:t> y en </a:t>
            </a:r>
            <a:r>
              <a:rPr lang="es-MX" b="1" i="0" dirty="0">
                <a:effectLst/>
                <a:latin typeface="-apple-system"/>
              </a:rPr>
              <a:t>El Nogal-Los Almendros</a:t>
            </a:r>
            <a:r>
              <a:rPr lang="es-MX" b="0" i="0" dirty="0">
                <a:effectLst/>
                <a:latin typeface="-apple-system"/>
              </a:rPr>
              <a:t>.</a:t>
            </a:r>
          </a:p>
          <a:p>
            <a:pPr algn="l"/>
            <a:r>
              <a:rPr lang="es-MX" b="0" i="0" dirty="0">
                <a:effectLst/>
                <a:latin typeface="-apple-system"/>
              </a:rPr>
              <a:t>Uno de los sitios mas optados para establecer una nueva barbería podría ser el sector de </a:t>
            </a:r>
            <a:r>
              <a:rPr lang="es-MX" b="1" i="0" dirty="0">
                <a:effectLst/>
                <a:latin typeface="-apple-system"/>
              </a:rPr>
              <a:t>Tricentenario</a:t>
            </a:r>
            <a:r>
              <a:rPr lang="es-MX" b="0" i="0" dirty="0">
                <a:effectLst/>
                <a:latin typeface="-apple-system"/>
              </a:rPr>
              <a:t>, ya que esta ubicado cerca al Metro de Medellín (sector muy transcurrido) y posee además diversos sitios de recreación, además Tricentenario queda en el top de los barrios mas comunes y concurridos y hace parte de nuestro Clúster 0, el cual contiene mayor comercialización y concurrencia.</a:t>
            </a:r>
          </a:p>
        </p:txBody>
      </p:sp>
    </p:spTree>
    <p:extLst>
      <p:ext uri="{BB962C8B-B14F-4D97-AF65-F5344CB8AC3E}">
        <p14:creationId xmlns:p14="http://schemas.microsoft.com/office/powerpoint/2010/main" val="33049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5F4ABBB-64E1-46D6-BE1A-7217BDD25CD4}"/>
              </a:ext>
            </a:extLst>
          </p:cNvPr>
          <p:cNvPicPr>
            <a:picLocks noChangeAspect="1"/>
          </p:cNvPicPr>
          <p:nvPr/>
        </p:nvPicPr>
        <p:blipFill>
          <a:blip r:embed="rId2"/>
          <a:stretch>
            <a:fillRect/>
          </a:stretch>
        </p:blipFill>
        <p:spPr>
          <a:xfrm>
            <a:off x="0" y="1552988"/>
            <a:ext cx="10959548" cy="4105689"/>
          </a:xfrm>
          <a:prstGeom prst="rect">
            <a:avLst/>
          </a:prstGeom>
        </p:spPr>
      </p:pic>
    </p:spTree>
    <p:extLst>
      <p:ext uri="{BB962C8B-B14F-4D97-AF65-F5344CB8AC3E}">
        <p14:creationId xmlns:p14="http://schemas.microsoft.com/office/powerpoint/2010/main" val="3838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A5D38-30F2-47F8-B2BC-0513F4CABD78}"/>
              </a:ext>
            </a:extLst>
          </p:cNvPr>
          <p:cNvSpPr>
            <a:spLocks noGrp="1"/>
          </p:cNvSpPr>
          <p:nvPr>
            <p:ph type="title"/>
          </p:nvPr>
        </p:nvSpPr>
        <p:spPr/>
        <p:txBody>
          <a:bodyPr/>
          <a:lstStyle/>
          <a:p>
            <a:pPr algn="l"/>
            <a:r>
              <a:rPr lang="es-CO" b="1" i="0" dirty="0">
                <a:effectLst/>
                <a:latin typeface="-apple-system"/>
              </a:rPr>
              <a:t>Introducción</a:t>
            </a:r>
          </a:p>
        </p:txBody>
      </p:sp>
      <p:sp>
        <p:nvSpPr>
          <p:cNvPr id="3" name="Marcador de contenido 2">
            <a:extLst>
              <a:ext uri="{FF2B5EF4-FFF2-40B4-BE49-F238E27FC236}">
                <a16:creationId xmlns:a16="http://schemas.microsoft.com/office/drawing/2014/main" id="{96D06FDE-AF3C-43B0-A93D-9C7CFCFECA8A}"/>
              </a:ext>
            </a:extLst>
          </p:cNvPr>
          <p:cNvSpPr>
            <a:spLocks noGrp="1"/>
          </p:cNvSpPr>
          <p:nvPr>
            <p:ph idx="1"/>
          </p:nvPr>
        </p:nvSpPr>
        <p:spPr/>
        <p:txBody>
          <a:bodyPr/>
          <a:lstStyle/>
          <a:p>
            <a:pPr algn="l"/>
            <a:r>
              <a:rPr lang="es-MX" b="0" i="0" dirty="0">
                <a:effectLst/>
                <a:latin typeface="-apple-system"/>
              </a:rPr>
              <a:t>En este proyecto vamos a abordar cada uno de los barrios de la ciudad de Medellín - Colombia, con el fin de determinar en cual barrio es mejor establecer un negocio de Barber Shop.</a:t>
            </a:r>
          </a:p>
          <a:p>
            <a:pPr algn="l"/>
            <a:r>
              <a:rPr lang="es-MX" b="0" i="0" dirty="0">
                <a:effectLst/>
                <a:latin typeface="-apple-system"/>
              </a:rPr>
              <a:t>Para llevar esto a cabo vamos a hacer uso de diferentes herramientas, una de ellas es la base de datos de barrios Veredas de la ciudad de Medellín, base de datos proporcionada por la alcaldía de Medellín, y la otra herramienta es la API de Foursqueare, la cual vamos a utilizar para analizar a detalle cada uno de los barrios.</a:t>
            </a:r>
          </a:p>
        </p:txBody>
      </p:sp>
    </p:spTree>
    <p:extLst>
      <p:ext uri="{BB962C8B-B14F-4D97-AF65-F5344CB8AC3E}">
        <p14:creationId xmlns:p14="http://schemas.microsoft.com/office/powerpoint/2010/main" val="241165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8E31D-1583-40A2-81D7-7E7191607146}"/>
              </a:ext>
            </a:extLst>
          </p:cNvPr>
          <p:cNvSpPr>
            <a:spLocks noGrp="1"/>
          </p:cNvSpPr>
          <p:nvPr>
            <p:ph type="title"/>
          </p:nvPr>
        </p:nvSpPr>
        <p:spPr/>
        <p:txBody>
          <a:bodyPr/>
          <a:lstStyle/>
          <a:p>
            <a:r>
              <a:rPr lang="es-CO" b="1" i="0" dirty="0">
                <a:effectLst/>
                <a:latin typeface="-apple-system"/>
              </a:rPr>
              <a:t>Problema Comercial</a:t>
            </a:r>
            <a:endParaRPr lang="es-CO" dirty="0"/>
          </a:p>
        </p:txBody>
      </p:sp>
      <p:sp>
        <p:nvSpPr>
          <p:cNvPr id="3" name="Marcador de contenido 2">
            <a:extLst>
              <a:ext uri="{FF2B5EF4-FFF2-40B4-BE49-F238E27FC236}">
                <a16:creationId xmlns:a16="http://schemas.microsoft.com/office/drawing/2014/main" id="{7E0CCB5F-C167-47A8-956E-017D8A85AE4D}"/>
              </a:ext>
            </a:extLst>
          </p:cNvPr>
          <p:cNvSpPr>
            <a:spLocks noGrp="1"/>
          </p:cNvSpPr>
          <p:nvPr>
            <p:ph idx="1"/>
          </p:nvPr>
        </p:nvSpPr>
        <p:spPr/>
        <p:txBody>
          <a:bodyPr/>
          <a:lstStyle/>
          <a:p>
            <a:pPr algn="l"/>
            <a:r>
              <a:rPr lang="es-MX" b="0" i="0" dirty="0">
                <a:effectLst/>
                <a:latin typeface="-apple-system"/>
              </a:rPr>
              <a:t>Este problema surge de la motivación de un familiar X por entablar un negocio de Barber Shop en la ciudad de Medellín, sin embargo no sabe donde es mejor, debido a la gran demanda que están presentando estos sitios actualmente.</a:t>
            </a:r>
          </a:p>
          <a:p>
            <a:pPr algn="l"/>
            <a:r>
              <a:rPr lang="es-MX" b="0" i="0" dirty="0">
                <a:effectLst/>
                <a:latin typeface="-apple-system"/>
              </a:rPr>
              <a:t>Con base en lo anterior, utilizaremos Ciencia de Datos para generar Clústeres y así saber en cual barrio de Medellín es mas factible entablar una Barberia y donde no.</a:t>
            </a:r>
          </a:p>
          <a:p>
            <a:pPr marL="0" indent="0">
              <a:buNone/>
            </a:pPr>
            <a:endParaRPr lang="es-CO" dirty="0"/>
          </a:p>
        </p:txBody>
      </p:sp>
    </p:spTree>
    <p:extLst>
      <p:ext uri="{BB962C8B-B14F-4D97-AF65-F5344CB8AC3E}">
        <p14:creationId xmlns:p14="http://schemas.microsoft.com/office/powerpoint/2010/main" val="278485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0456D-A8EB-436A-84F8-FBF679FD4474}"/>
              </a:ext>
            </a:extLst>
          </p:cNvPr>
          <p:cNvSpPr>
            <a:spLocks noGrp="1"/>
          </p:cNvSpPr>
          <p:nvPr>
            <p:ph type="title"/>
          </p:nvPr>
        </p:nvSpPr>
        <p:spPr/>
        <p:txBody>
          <a:bodyPr/>
          <a:lstStyle/>
          <a:p>
            <a:r>
              <a:rPr lang="es-CO" b="1" i="0" dirty="0">
                <a:effectLst/>
                <a:latin typeface="-apple-system"/>
              </a:rPr>
              <a:t>Datos</a:t>
            </a:r>
            <a:endParaRPr lang="es-CO" dirty="0"/>
          </a:p>
        </p:txBody>
      </p:sp>
      <p:sp>
        <p:nvSpPr>
          <p:cNvPr id="3" name="Marcador de contenido 2">
            <a:extLst>
              <a:ext uri="{FF2B5EF4-FFF2-40B4-BE49-F238E27FC236}">
                <a16:creationId xmlns:a16="http://schemas.microsoft.com/office/drawing/2014/main" id="{9155B7A0-709F-4CDA-A960-FDDDE928ECEF}"/>
              </a:ext>
            </a:extLst>
          </p:cNvPr>
          <p:cNvSpPr>
            <a:spLocks noGrp="1"/>
          </p:cNvSpPr>
          <p:nvPr>
            <p:ph idx="1"/>
          </p:nvPr>
        </p:nvSpPr>
        <p:spPr/>
        <p:txBody>
          <a:bodyPr/>
          <a:lstStyle/>
          <a:p>
            <a:pPr algn="l"/>
            <a:r>
              <a:rPr lang="es-MX" b="0" i="0" dirty="0">
                <a:effectLst/>
                <a:latin typeface="-apple-system"/>
              </a:rPr>
              <a:t>Para este proyecto nos basamos en la fuente de datos </a:t>
            </a:r>
            <a:r>
              <a:rPr lang="es-MX" b="1" i="0" dirty="0">
                <a:effectLst/>
                <a:latin typeface="-apple-system"/>
              </a:rPr>
              <a:t>Bario Vereda</a:t>
            </a:r>
            <a:r>
              <a:rPr lang="es-MX" b="0" i="0" dirty="0">
                <a:effectLst/>
                <a:latin typeface="-apple-system"/>
              </a:rPr>
              <a:t> la cual la encontramos en la página web </a:t>
            </a:r>
            <a:r>
              <a:rPr lang="es-MX" b="1" i="0" dirty="0">
                <a:effectLst/>
                <a:latin typeface="-apple-system"/>
              </a:rPr>
              <a:t>Geo Medellín</a:t>
            </a:r>
            <a:r>
              <a:rPr lang="es-MX" b="0" i="0" dirty="0">
                <a:effectLst/>
                <a:latin typeface="-apple-system"/>
              </a:rPr>
              <a:t>, sitio web administrado por la Alcaldía de Medellín. En esta fuente de datos, encontraremos cada uno de los barrios de la ciudad de Medellín.</a:t>
            </a:r>
          </a:p>
          <a:p>
            <a:pPr algn="l"/>
            <a:r>
              <a:rPr lang="es-MX" b="0" i="0" dirty="0">
                <a:effectLst/>
                <a:latin typeface="-apple-system"/>
              </a:rPr>
              <a:t>Como segundo recurso utilizamos la librería </a:t>
            </a:r>
            <a:r>
              <a:rPr lang="es-MX" b="1" i="0" dirty="0">
                <a:effectLst/>
                <a:latin typeface="-apple-system"/>
              </a:rPr>
              <a:t>geopy</a:t>
            </a:r>
            <a:r>
              <a:rPr lang="es-MX" b="0" i="0" dirty="0">
                <a:effectLst/>
                <a:latin typeface="-apple-system"/>
              </a:rPr>
              <a:t> para encontrar los valores de latitud y longitud para cada uno de los barrios.</a:t>
            </a:r>
          </a:p>
          <a:p>
            <a:pPr algn="l"/>
            <a:r>
              <a:rPr lang="es-MX" b="0" i="0" dirty="0">
                <a:effectLst/>
                <a:latin typeface="-apple-system"/>
              </a:rPr>
              <a:t>Una vez tengamos el DataFrame de los barrios de Medellín con sus respectivas coordenadas, procederemos a usar la API de Foursquare para analizar cada uno de los barrios.</a:t>
            </a:r>
          </a:p>
        </p:txBody>
      </p:sp>
    </p:spTree>
    <p:extLst>
      <p:ext uri="{BB962C8B-B14F-4D97-AF65-F5344CB8AC3E}">
        <p14:creationId xmlns:p14="http://schemas.microsoft.com/office/powerpoint/2010/main" val="413246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D2B1C-F427-4904-9EC9-0D6968A33CED}"/>
              </a:ext>
            </a:extLst>
          </p:cNvPr>
          <p:cNvSpPr>
            <a:spLocks noGrp="1"/>
          </p:cNvSpPr>
          <p:nvPr>
            <p:ph type="title"/>
          </p:nvPr>
        </p:nvSpPr>
        <p:spPr>
          <a:xfrm>
            <a:off x="838200" y="537403"/>
            <a:ext cx="10515600" cy="1325563"/>
          </a:xfrm>
        </p:spPr>
        <p:txBody>
          <a:bodyPr/>
          <a:lstStyle/>
          <a:p>
            <a:pPr algn="ctr"/>
            <a:r>
              <a:rPr lang="es-CO" dirty="0"/>
              <a:t>Obtener barrios de Medellín con sus coordenadas y graficamos</a:t>
            </a:r>
          </a:p>
        </p:txBody>
      </p:sp>
      <p:pic>
        <p:nvPicPr>
          <p:cNvPr id="5" name="Imagen 4">
            <a:extLst>
              <a:ext uri="{FF2B5EF4-FFF2-40B4-BE49-F238E27FC236}">
                <a16:creationId xmlns:a16="http://schemas.microsoft.com/office/drawing/2014/main" id="{2467C4C3-E4E2-45D5-A793-49559BFC8521}"/>
              </a:ext>
            </a:extLst>
          </p:cNvPr>
          <p:cNvPicPr>
            <a:picLocks noChangeAspect="1"/>
          </p:cNvPicPr>
          <p:nvPr/>
        </p:nvPicPr>
        <p:blipFill>
          <a:blip r:embed="rId2"/>
          <a:stretch>
            <a:fillRect/>
          </a:stretch>
        </p:blipFill>
        <p:spPr>
          <a:xfrm>
            <a:off x="316617" y="2340044"/>
            <a:ext cx="5719942" cy="2931629"/>
          </a:xfrm>
          <a:prstGeom prst="rect">
            <a:avLst/>
          </a:prstGeom>
        </p:spPr>
      </p:pic>
      <p:pic>
        <p:nvPicPr>
          <p:cNvPr id="7" name="Imagen 6">
            <a:extLst>
              <a:ext uri="{FF2B5EF4-FFF2-40B4-BE49-F238E27FC236}">
                <a16:creationId xmlns:a16="http://schemas.microsoft.com/office/drawing/2014/main" id="{F4DF7008-5696-4F03-BEF1-F2127A8CEF24}"/>
              </a:ext>
            </a:extLst>
          </p:cNvPr>
          <p:cNvPicPr>
            <a:picLocks noChangeAspect="1"/>
          </p:cNvPicPr>
          <p:nvPr/>
        </p:nvPicPr>
        <p:blipFill>
          <a:blip r:embed="rId3"/>
          <a:stretch>
            <a:fillRect/>
          </a:stretch>
        </p:blipFill>
        <p:spPr>
          <a:xfrm>
            <a:off x="6036559" y="2980082"/>
            <a:ext cx="4949494" cy="3629025"/>
          </a:xfrm>
          <a:prstGeom prst="rect">
            <a:avLst/>
          </a:prstGeom>
        </p:spPr>
      </p:pic>
    </p:spTree>
    <p:extLst>
      <p:ext uri="{BB962C8B-B14F-4D97-AF65-F5344CB8AC3E}">
        <p14:creationId xmlns:p14="http://schemas.microsoft.com/office/powerpoint/2010/main" val="243865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3237C-C71C-433B-9440-546A07031426}"/>
              </a:ext>
            </a:extLst>
          </p:cNvPr>
          <p:cNvSpPr>
            <a:spLocks noGrp="1"/>
          </p:cNvSpPr>
          <p:nvPr>
            <p:ph type="title"/>
          </p:nvPr>
        </p:nvSpPr>
        <p:spPr>
          <a:xfrm>
            <a:off x="757804" y="709681"/>
            <a:ext cx="10515600" cy="1325563"/>
          </a:xfrm>
        </p:spPr>
        <p:txBody>
          <a:bodyPr/>
          <a:lstStyle/>
          <a:p>
            <a:pPr algn="ctr"/>
            <a:r>
              <a:rPr lang="es-CO" dirty="0"/>
              <a:t>Obtener los 10 lugares mas comunes de cada barrio</a:t>
            </a:r>
          </a:p>
        </p:txBody>
      </p:sp>
      <p:pic>
        <p:nvPicPr>
          <p:cNvPr id="5" name="Imagen 4">
            <a:extLst>
              <a:ext uri="{FF2B5EF4-FFF2-40B4-BE49-F238E27FC236}">
                <a16:creationId xmlns:a16="http://schemas.microsoft.com/office/drawing/2014/main" id="{9065ABEB-C143-4178-9E1F-FE655CC473C5}"/>
              </a:ext>
            </a:extLst>
          </p:cNvPr>
          <p:cNvPicPr>
            <a:picLocks noChangeAspect="1"/>
          </p:cNvPicPr>
          <p:nvPr/>
        </p:nvPicPr>
        <p:blipFill>
          <a:blip r:embed="rId2"/>
          <a:stretch>
            <a:fillRect/>
          </a:stretch>
        </p:blipFill>
        <p:spPr>
          <a:xfrm>
            <a:off x="467139" y="2649606"/>
            <a:ext cx="10354809" cy="3128341"/>
          </a:xfrm>
          <a:prstGeom prst="rect">
            <a:avLst/>
          </a:prstGeom>
        </p:spPr>
      </p:pic>
    </p:spTree>
    <p:extLst>
      <p:ext uri="{BB962C8B-B14F-4D97-AF65-F5344CB8AC3E}">
        <p14:creationId xmlns:p14="http://schemas.microsoft.com/office/powerpoint/2010/main" val="404805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A3290-8EA7-4030-B068-AFA343569F14}"/>
              </a:ext>
            </a:extLst>
          </p:cNvPr>
          <p:cNvSpPr>
            <a:spLocks noGrp="1"/>
          </p:cNvSpPr>
          <p:nvPr>
            <p:ph type="title"/>
          </p:nvPr>
        </p:nvSpPr>
        <p:spPr/>
        <p:txBody>
          <a:bodyPr/>
          <a:lstStyle/>
          <a:p>
            <a:r>
              <a:rPr lang="es-CO" dirty="0"/>
              <a:t>Aplicamos algoritmo K-</a:t>
            </a:r>
            <a:r>
              <a:rPr lang="es-CO" dirty="0" err="1"/>
              <a:t>Means</a:t>
            </a:r>
            <a:r>
              <a:rPr lang="es-CO" dirty="0"/>
              <a:t> para clústeres</a:t>
            </a:r>
          </a:p>
        </p:txBody>
      </p:sp>
      <p:pic>
        <p:nvPicPr>
          <p:cNvPr id="5" name="Imagen 4">
            <a:extLst>
              <a:ext uri="{FF2B5EF4-FFF2-40B4-BE49-F238E27FC236}">
                <a16:creationId xmlns:a16="http://schemas.microsoft.com/office/drawing/2014/main" id="{BC2A96B5-857F-4AD4-B82A-8BAC79812DC0}"/>
              </a:ext>
            </a:extLst>
          </p:cNvPr>
          <p:cNvPicPr>
            <a:picLocks noChangeAspect="1"/>
          </p:cNvPicPr>
          <p:nvPr/>
        </p:nvPicPr>
        <p:blipFill>
          <a:blip r:embed="rId2"/>
          <a:stretch>
            <a:fillRect/>
          </a:stretch>
        </p:blipFill>
        <p:spPr>
          <a:xfrm>
            <a:off x="1707045" y="1901825"/>
            <a:ext cx="8115300" cy="4591050"/>
          </a:xfrm>
          <a:prstGeom prst="rect">
            <a:avLst/>
          </a:prstGeom>
        </p:spPr>
      </p:pic>
    </p:spTree>
    <p:extLst>
      <p:ext uri="{BB962C8B-B14F-4D97-AF65-F5344CB8AC3E}">
        <p14:creationId xmlns:p14="http://schemas.microsoft.com/office/powerpoint/2010/main" val="207433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06AB1-C803-474D-A3A5-B65DDFA6A914}"/>
              </a:ext>
            </a:extLst>
          </p:cNvPr>
          <p:cNvSpPr>
            <a:spLocks noGrp="1"/>
          </p:cNvSpPr>
          <p:nvPr>
            <p:ph type="title"/>
          </p:nvPr>
        </p:nvSpPr>
        <p:spPr/>
        <p:txBody>
          <a:bodyPr/>
          <a:lstStyle/>
          <a:p>
            <a:pPr algn="ctr"/>
            <a:r>
              <a:rPr lang="es-CO" dirty="0"/>
              <a:t>Graficamos Clústeres</a:t>
            </a:r>
          </a:p>
        </p:txBody>
      </p:sp>
      <p:pic>
        <p:nvPicPr>
          <p:cNvPr id="5" name="Imagen 4">
            <a:extLst>
              <a:ext uri="{FF2B5EF4-FFF2-40B4-BE49-F238E27FC236}">
                <a16:creationId xmlns:a16="http://schemas.microsoft.com/office/drawing/2014/main" id="{160A2199-86D9-4E1E-8DFE-71C6D664CF5F}"/>
              </a:ext>
            </a:extLst>
          </p:cNvPr>
          <p:cNvPicPr>
            <a:picLocks noChangeAspect="1"/>
          </p:cNvPicPr>
          <p:nvPr/>
        </p:nvPicPr>
        <p:blipFill>
          <a:blip r:embed="rId2"/>
          <a:stretch>
            <a:fillRect/>
          </a:stretch>
        </p:blipFill>
        <p:spPr>
          <a:xfrm>
            <a:off x="3164785" y="2016125"/>
            <a:ext cx="5067300" cy="4476750"/>
          </a:xfrm>
          <a:prstGeom prst="rect">
            <a:avLst/>
          </a:prstGeom>
        </p:spPr>
      </p:pic>
    </p:spTree>
    <p:extLst>
      <p:ext uri="{BB962C8B-B14F-4D97-AF65-F5344CB8AC3E}">
        <p14:creationId xmlns:p14="http://schemas.microsoft.com/office/powerpoint/2010/main" val="925453362"/>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4</TotalTime>
  <Words>606</Words>
  <Application>Microsoft Office PowerPoint</Application>
  <PresentationFormat>Panorámica</PresentationFormat>
  <Paragraphs>25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-apple-system</vt:lpstr>
      <vt:lpstr>Arial</vt:lpstr>
      <vt:lpstr>Century Schoolbook</vt:lpstr>
      <vt:lpstr>Wingdings 2</vt:lpstr>
      <vt:lpstr>Vista</vt:lpstr>
      <vt:lpstr>Proyecto Capstone - La Batalla de los Vecindarios</vt:lpstr>
      <vt:lpstr>Presentación de PowerPoint</vt:lpstr>
      <vt:lpstr>Introducción</vt:lpstr>
      <vt:lpstr>Problema Comercial</vt:lpstr>
      <vt:lpstr>Datos</vt:lpstr>
      <vt:lpstr>Obtener barrios de Medellín con sus coordenadas y graficamos</vt:lpstr>
      <vt:lpstr>Obtener los 10 lugares mas comunes de cada barrio</vt:lpstr>
      <vt:lpstr>Aplicamos algoritmo K-Means para clústeres</vt:lpstr>
      <vt:lpstr>Graficamos Clústeres</vt:lpstr>
      <vt:lpstr>Metodología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Capstone - La Batalla de los Vecindarios</dc:title>
  <dc:creator>Sergio Carmona</dc:creator>
  <cp:lastModifiedBy>Sergio Carmona</cp:lastModifiedBy>
  <cp:revision>3</cp:revision>
  <dcterms:created xsi:type="dcterms:W3CDTF">2021-05-24T20:10:05Z</dcterms:created>
  <dcterms:modified xsi:type="dcterms:W3CDTF">2021-05-24T20:14:39Z</dcterms:modified>
</cp:coreProperties>
</file>