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1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14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3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1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10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8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2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544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90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2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1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8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68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01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59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3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2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8D6450-1887-44FB-A708-E78908B18814}" type="datetimeFigureOut">
              <a:rPr lang="es-ES" smtClean="0"/>
              <a:t>10/12/2021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A150-A19B-4EA5-923F-5EBED95114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581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4C9FE43-35AE-46DA-804C-D7403FCD5A9A}"/>
              </a:ext>
            </a:extLst>
          </p:cNvPr>
          <p:cNvSpPr/>
          <p:nvPr/>
        </p:nvSpPr>
        <p:spPr>
          <a:xfrm>
            <a:off x="2008182" y="1430083"/>
            <a:ext cx="8175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SINTAXIS BASICA DE PHP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7D13A5-A7AA-411A-9712-3867FF753596}"/>
              </a:ext>
            </a:extLst>
          </p:cNvPr>
          <p:cNvSpPr txBox="1"/>
          <p:nvPr/>
        </p:nvSpPr>
        <p:spPr>
          <a:xfrm>
            <a:off x="6480313" y="3790122"/>
            <a:ext cx="393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SERGIO CARDENAS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LORENA PEREZ</a:t>
            </a:r>
          </a:p>
        </p:txBody>
      </p:sp>
    </p:spTree>
    <p:extLst>
      <p:ext uri="{BB962C8B-B14F-4D97-AF65-F5344CB8AC3E}">
        <p14:creationId xmlns:p14="http://schemas.microsoft.com/office/powerpoint/2010/main" val="412457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CE5A7E-1CFD-4F5E-91DE-DE5E47342429}"/>
              </a:ext>
            </a:extLst>
          </p:cNvPr>
          <p:cNvSpPr txBox="1"/>
          <p:nvPr/>
        </p:nvSpPr>
        <p:spPr>
          <a:xfrm>
            <a:off x="1232449" y="809925"/>
            <a:ext cx="9727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</a:rPr>
              <a:t>Escape de HTML</a:t>
            </a:r>
          </a:p>
          <a:p>
            <a:pPr algn="l"/>
            <a:r>
              <a:rPr lang="es-ES" b="0" i="0" dirty="0">
                <a:effectLst/>
              </a:rPr>
              <a:t>Cualquier código fuera de las etiquetas de apertura y cierre es ignorado por el intérprete de PHP. Esto permite embeber PHP en HTML: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68BDB4-27A8-4F22-95A7-312A443D6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7" t="45021" r="50000" b="45312"/>
          <a:stretch/>
        </p:blipFill>
        <p:spPr>
          <a:xfrm>
            <a:off x="2584169" y="2148640"/>
            <a:ext cx="7023653" cy="9595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E226656-8589-46A6-A70E-2A351CE7378C}"/>
              </a:ext>
            </a:extLst>
          </p:cNvPr>
          <p:cNvSpPr txBox="1"/>
          <p:nvPr/>
        </p:nvSpPr>
        <p:spPr>
          <a:xfrm>
            <a:off x="1643269" y="3412422"/>
            <a:ext cx="869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</a:rPr>
              <a:t>Cuando se hace </a:t>
            </a:r>
            <a:r>
              <a:rPr lang="es-ES" b="0" i="1" dirty="0">
                <a:solidFill>
                  <a:srgbClr val="006400"/>
                </a:solidFill>
                <a:effectLst/>
              </a:rPr>
              <a:t>escape</a:t>
            </a:r>
            <a:r>
              <a:rPr lang="es-ES" b="0" i="0" dirty="0">
                <a:effectLst/>
              </a:rPr>
              <a:t> en medio de una condición, el intérprete tendrá en cuenta el código HTML sólo si ésta se cumple, de lo contrario saltará el contenido: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474F1B-BADC-43EB-B844-48CECF43F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9" t="38969" r="37717" b="47033"/>
          <a:stretch/>
        </p:blipFill>
        <p:spPr>
          <a:xfrm>
            <a:off x="2915472" y="4540626"/>
            <a:ext cx="6361045" cy="95951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292E534-B0D6-479D-AE0A-081A6A030569}"/>
              </a:ext>
            </a:extLst>
          </p:cNvPr>
          <p:cNvSpPr txBox="1"/>
          <p:nvPr/>
        </p:nvSpPr>
        <p:spPr>
          <a:xfrm>
            <a:off x="1464365" y="5705506"/>
            <a:ext cx="9051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</a:rPr>
              <a:t>Para imprimir textos largos este método es más eficiente que enviar el texto a través de </a:t>
            </a:r>
            <a:r>
              <a:rPr lang="es-ES" b="1" i="0" dirty="0">
                <a:solidFill>
                  <a:srgbClr val="8B0000"/>
                </a:solidFill>
                <a:effectLst/>
              </a:rPr>
              <a:t>echo</a:t>
            </a:r>
            <a:r>
              <a:rPr lang="es-ES" b="0" i="0" dirty="0">
                <a:effectLst/>
              </a:rPr>
              <a:t> o </a:t>
            </a:r>
            <a:r>
              <a:rPr lang="es-ES" b="1" i="0" dirty="0" err="1">
                <a:solidFill>
                  <a:srgbClr val="8B0000"/>
                </a:solidFill>
                <a:effectLst/>
              </a:rPr>
              <a:t>print</a:t>
            </a:r>
            <a:r>
              <a:rPr lang="es-ES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83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90F4E9E-2478-4327-A50A-779FC8C9AE10}"/>
              </a:ext>
            </a:extLst>
          </p:cNvPr>
          <p:cNvSpPr txBox="1"/>
          <p:nvPr/>
        </p:nvSpPr>
        <p:spPr>
          <a:xfrm>
            <a:off x="675861" y="1045051"/>
            <a:ext cx="10840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</a:rPr>
              <a:t> Instrucción de separación</a:t>
            </a:r>
          </a:p>
          <a:p>
            <a:pPr algn="l"/>
            <a:r>
              <a:rPr lang="es-ES" b="0" i="0" dirty="0">
                <a:effectLst/>
              </a:rPr>
              <a:t>Como en C o en Perl, </a:t>
            </a:r>
            <a:r>
              <a:rPr lang="es-ES" b="1" i="0" dirty="0">
                <a:solidFill>
                  <a:srgbClr val="8B0000"/>
                </a:solidFill>
                <a:effectLst/>
              </a:rPr>
              <a:t>PHP requiere que cada instrucción se termine con punto y coma</a:t>
            </a:r>
            <a:r>
              <a:rPr lang="es-ES" b="0" i="0" dirty="0">
                <a:effectLst/>
              </a:rPr>
              <a:t> ";" al final de cada sentencia. La etiqueta de cierre de un bloque de código PHP automáticamente implica el punto y coma, por lo que no es necesario incluirlo al final: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579A79-6C83-42BD-9184-AB5C5CA72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7" t="50000" r="50000" b="45312"/>
          <a:stretch/>
        </p:blipFill>
        <p:spPr>
          <a:xfrm>
            <a:off x="2970820" y="2877380"/>
            <a:ext cx="6250360" cy="4141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9C15CB-36B3-44B5-B71E-5E0D780FD15B}"/>
              </a:ext>
            </a:extLst>
          </p:cNvPr>
          <p:cNvSpPr txBox="1"/>
          <p:nvPr/>
        </p:nvSpPr>
        <p:spPr>
          <a:xfrm>
            <a:off x="1298713" y="3834056"/>
            <a:ext cx="9594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</a:rPr>
              <a:t>A veces es recomendable este método para evitar espacios en blanco al final, especialmente cuando se usan </a:t>
            </a:r>
            <a:r>
              <a:rPr lang="es-ES" b="1" i="0" dirty="0" err="1">
                <a:solidFill>
                  <a:srgbClr val="8B0000"/>
                </a:solidFill>
                <a:effectLst/>
              </a:rPr>
              <a:t>include</a:t>
            </a:r>
            <a:r>
              <a:rPr lang="es-ES" b="0" i="0" dirty="0">
                <a:effectLst/>
              </a:rPr>
              <a:t>, </a:t>
            </a:r>
            <a:r>
              <a:rPr lang="es-ES" b="1" i="0" dirty="0" err="1">
                <a:solidFill>
                  <a:srgbClr val="8B0000"/>
                </a:solidFill>
                <a:effectLst/>
              </a:rPr>
              <a:t>require</a:t>
            </a:r>
            <a:r>
              <a:rPr lang="es-ES" b="0" i="0" dirty="0">
                <a:effectLst/>
              </a:rPr>
              <a:t> o </a:t>
            </a:r>
            <a:r>
              <a:rPr lang="es-ES" b="1" i="0" dirty="0">
                <a:solidFill>
                  <a:srgbClr val="8B0000"/>
                </a:solidFill>
                <a:effectLst/>
              </a:rPr>
              <a:t>output </a:t>
            </a:r>
            <a:r>
              <a:rPr lang="es-ES" b="1" i="0" dirty="0" err="1">
                <a:solidFill>
                  <a:srgbClr val="8B0000"/>
                </a:solidFill>
                <a:effectLst/>
              </a:rPr>
              <a:t>buffering</a:t>
            </a:r>
            <a:r>
              <a:rPr lang="es-ES" b="0" i="0" dirty="0">
                <a:effectLst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82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DADFFD2-6738-41CC-891D-502DC612F24E}"/>
              </a:ext>
            </a:extLst>
          </p:cNvPr>
          <p:cNvSpPr txBox="1"/>
          <p:nvPr/>
        </p:nvSpPr>
        <p:spPr>
          <a:xfrm>
            <a:off x="1626704" y="1015952"/>
            <a:ext cx="8938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Lato" panose="020F0502020204030203" pitchFamily="34" charset="0"/>
              </a:rPr>
              <a:t> </a:t>
            </a:r>
            <a:r>
              <a:rPr lang="es-ES" b="1" i="0" dirty="0">
                <a:effectLst/>
              </a:rPr>
              <a:t>Comentarios</a:t>
            </a:r>
          </a:p>
          <a:p>
            <a:pPr algn="l"/>
            <a:r>
              <a:rPr lang="es-ES" b="0" i="0" dirty="0">
                <a:effectLst/>
              </a:rPr>
              <a:t>El estilo de </a:t>
            </a:r>
            <a:r>
              <a:rPr lang="es-ES" b="1" i="0" dirty="0">
                <a:solidFill>
                  <a:srgbClr val="8B0000"/>
                </a:solidFill>
                <a:effectLst/>
              </a:rPr>
              <a:t>comentarios en PHP</a:t>
            </a:r>
            <a:r>
              <a:rPr lang="es-ES" b="0" i="0" dirty="0">
                <a:effectLst/>
              </a:rPr>
              <a:t> es como el de </a:t>
            </a:r>
            <a:r>
              <a:rPr lang="es-ES" b="1" i="0" dirty="0">
                <a:solidFill>
                  <a:srgbClr val="8B0000"/>
                </a:solidFill>
                <a:effectLst/>
              </a:rPr>
              <a:t>C</a:t>
            </a:r>
            <a:r>
              <a:rPr lang="es-ES" b="0" i="0" dirty="0">
                <a:effectLst/>
              </a:rPr>
              <a:t>, </a:t>
            </a:r>
            <a:r>
              <a:rPr lang="es-ES" b="1" i="0" dirty="0">
                <a:solidFill>
                  <a:srgbClr val="8B0000"/>
                </a:solidFill>
                <a:effectLst/>
              </a:rPr>
              <a:t>C++</a:t>
            </a:r>
            <a:r>
              <a:rPr lang="es-ES" b="0" i="0" dirty="0">
                <a:effectLst/>
              </a:rPr>
              <a:t> o </a:t>
            </a:r>
            <a:r>
              <a:rPr lang="es-ES" b="1" i="0" dirty="0">
                <a:solidFill>
                  <a:srgbClr val="8B0000"/>
                </a:solidFill>
                <a:effectLst/>
              </a:rPr>
              <a:t>Perl</a:t>
            </a:r>
            <a:r>
              <a:rPr lang="es-ES" b="0" i="0" dirty="0">
                <a:effectLst/>
              </a:rPr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B3B11E-FDDE-45D6-B171-3EF002BF1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6" t="38255" r="39131" b="44732"/>
          <a:stretch/>
        </p:blipFill>
        <p:spPr>
          <a:xfrm>
            <a:off x="744834" y="2004756"/>
            <a:ext cx="10702329" cy="14444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C6ADB5-9BD6-4B97-9E88-88E7FB81069D}"/>
              </a:ext>
            </a:extLst>
          </p:cNvPr>
          <p:cNvSpPr txBox="1"/>
          <p:nvPr/>
        </p:nvSpPr>
        <p:spPr>
          <a:xfrm>
            <a:off x="1626704" y="37917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Lucida Sans Unicode" panose="020B0602030504020204" pitchFamily="34" charset="0"/>
              </a:rPr>
              <a:t>Los comentarios de varias líneas finalizan con el primer */: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C5C455-50FB-487A-99B8-032CA781C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26" t="63001" r="47717" b="21919"/>
          <a:stretch/>
        </p:blipFill>
        <p:spPr>
          <a:xfrm>
            <a:off x="993913" y="4780520"/>
            <a:ext cx="8547652" cy="12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3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D1DF101-1A5A-44A4-9C10-B6AC313DD7A9}"/>
              </a:ext>
            </a:extLst>
          </p:cNvPr>
          <p:cNvSpPr txBox="1"/>
          <p:nvPr/>
        </p:nvSpPr>
        <p:spPr>
          <a:xfrm>
            <a:off x="649356" y="964241"/>
            <a:ext cx="10893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>
                <a:effectLst/>
              </a:rPr>
              <a:t>Marcas y notas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Etiquetas: dado que PHP es un lenguaje de script incorporado, a menudo se mezcla con contenido HTML en el desarrollo real, por lo que para distinguir el código HTML del código PHP, debe usar etiquetas para identificar el código PHP.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F47F5C1-276E-43AF-AFE3-99A7FCA8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24062"/>
              </p:ext>
            </p:extLst>
          </p:nvPr>
        </p:nvGraphicFramePr>
        <p:xfrm>
          <a:off x="1801786" y="2565559"/>
          <a:ext cx="8588425" cy="3779520"/>
        </p:xfrm>
        <a:graphic>
          <a:graphicData uri="http://schemas.openxmlformats.org/drawingml/2006/table">
            <a:tbl>
              <a:tblPr/>
              <a:tblGrid>
                <a:gridCol w="1717685">
                  <a:extLst>
                    <a:ext uri="{9D8B030D-6E8A-4147-A177-3AD203B41FA5}">
                      <a16:colId xmlns:a16="http://schemas.microsoft.com/office/drawing/2014/main" val="3040784055"/>
                    </a:ext>
                  </a:extLst>
                </a:gridCol>
                <a:gridCol w="1717685">
                  <a:extLst>
                    <a:ext uri="{9D8B030D-6E8A-4147-A177-3AD203B41FA5}">
                      <a16:colId xmlns:a16="http://schemas.microsoft.com/office/drawing/2014/main" val="3849820093"/>
                    </a:ext>
                  </a:extLst>
                </a:gridCol>
                <a:gridCol w="1717685">
                  <a:extLst>
                    <a:ext uri="{9D8B030D-6E8A-4147-A177-3AD203B41FA5}">
                      <a16:colId xmlns:a16="http://schemas.microsoft.com/office/drawing/2014/main" val="661740726"/>
                    </a:ext>
                  </a:extLst>
                </a:gridCol>
                <a:gridCol w="1717685">
                  <a:extLst>
                    <a:ext uri="{9D8B030D-6E8A-4147-A177-3AD203B41FA5}">
                      <a16:colId xmlns:a16="http://schemas.microsoft.com/office/drawing/2014/main" val="4010223899"/>
                    </a:ext>
                  </a:extLst>
                </a:gridCol>
                <a:gridCol w="1717685">
                  <a:extLst>
                    <a:ext uri="{9D8B030D-6E8A-4147-A177-3AD203B41FA5}">
                      <a16:colId xmlns:a16="http://schemas.microsoft.com/office/drawing/2014/main" val="3802941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ctr" latinLnBrk="0"/>
                      <a:r>
                        <a:rPr lang="es-ES" b="1">
                          <a:solidFill>
                            <a:srgbClr val="4F4F4F"/>
                          </a:solidFill>
                          <a:effectLst/>
                        </a:rPr>
                        <a:t>Tipo de marca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 latinLnBrk="0"/>
                      <a:r>
                        <a:rPr lang="es-ES" b="1">
                          <a:solidFill>
                            <a:srgbClr val="4F4F4F"/>
                          </a:solidFill>
                          <a:effectLst/>
                        </a:rPr>
                        <a:t>Etiqueta de inicio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 latinLnBrk="0"/>
                      <a:r>
                        <a:rPr lang="es-ES" b="1">
                          <a:solidFill>
                            <a:srgbClr val="4F4F4F"/>
                          </a:solidFill>
                          <a:effectLst/>
                        </a:rPr>
                        <a:t>Etiqueta final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 latinLnBrk="0"/>
                      <a:r>
                        <a:rPr lang="es-ES" b="1">
                          <a:solidFill>
                            <a:srgbClr val="4F4F4F"/>
                          </a:solidFill>
                          <a:effectLst/>
                        </a:rPr>
                        <a:t>Abrir el articulo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 latinLnBrk="0"/>
                      <a:r>
                        <a:rPr lang="es-ES" b="1">
                          <a:solidFill>
                            <a:srgbClr val="4F4F4F"/>
                          </a:solidFill>
                          <a:effectLst/>
                        </a:rPr>
                        <a:t>Observaciones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3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Marca estándar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&lt;?php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?&gt;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Comúnmente utilizado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06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Marca corta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&lt;?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?&gt;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short_open_tag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Comúnmente utilizado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84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Etiquetas ASP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&lt;%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%&gt;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asp_tags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poco utilizado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682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Marcado de guiones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&lt;script language=“php”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&lt;/script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>
                          <a:solidFill>
                            <a:srgbClr val="4F4F4F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 latinLnBrk="0"/>
                      <a:r>
                        <a:rPr lang="es-ES" dirty="0">
                          <a:solidFill>
                            <a:srgbClr val="4F4F4F"/>
                          </a:solidFill>
                          <a:effectLst/>
                        </a:rPr>
                        <a:t>poco utilizado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7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98EF47-42EC-4097-B753-C877D9374DBA}"/>
              </a:ext>
            </a:extLst>
          </p:cNvPr>
          <p:cNvSpPr txBox="1"/>
          <p:nvPr/>
        </p:nvSpPr>
        <p:spPr>
          <a:xfrm>
            <a:off x="1232452" y="1051028"/>
            <a:ext cx="10667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En PHP7, solo se admiten etiquetas estándar y etiquetas cortas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Nota: En el desarrollo de PHP, para facilitar la lectura y el mantenimiento del código, puede usar comentarios para explicar y explicar. El analizador PHP lo ignorará cuando se analice el programa.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CE4FCC-6307-4565-ABA8-82739412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81" y="2628788"/>
            <a:ext cx="7637637" cy="16004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3EF14EF-6D77-4EF0-875A-3CA6F9AC6CAE}"/>
              </a:ext>
            </a:extLst>
          </p:cNvPr>
          <p:cNvSpPr txBox="1"/>
          <p:nvPr/>
        </p:nvSpPr>
        <p:spPr>
          <a:xfrm>
            <a:off x="1351722" y="4739813"/>
            <a:ext cx="9621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Los comentarios de una sola línea se pueden anidar en comentarios de varias líneas, pero los comentarios de varias líneas no se pueden anidar.</a:t>
            </a:r>
          </a:p>
        </p:txBody>
      </p:sp>
    </p:spTree>
    <p:extLst>
      <p:ext uri="{BB962C8B-B14F-4D97-AF65-F5344CB8AC3E}">
        <p14:creationId xmlns:p14="http://schemas.microsoft.com/office/powerpoint/2010/main" val="403895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ACD9FF-1A69-4E86-8621-1780077ED5A7}"/>
              </a:ext>
            </a:extLst>
          </p:cNvPr>
          <p:cNvSpPr txBox="1"/>
          <p:nvPr/>
        </p:nvSpPr>
        <p:spPr>
          <a:xfrm>
            <a:off x="755374" y="840290"/>
            <a:ext cx="10681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>
                <a:effectLst/>
              </a:rPr>
              <a:t>Declaración de salida</a:t>
            </a:r>
          </a:p>
          <a:p>
            <a:pPr algn="l" rtl="0"/>
            <a:endParaRPr lang="es-ES" b="1" i="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Declaración de salida: es muy simple de usar. No solo puede generar varios tipos de datos, sino que también se puede depurar fácilmente en el aprendizaje y el desarrollo.</a:t>
            </a:r>
          </a:p>
          <a:p>
            <a:pPr algn="l" rtl="0"/>
            <a:endParaRPr lang="es-ES" b="1" i="0" dirty="0">
              <a:effectLst/>
            </a:endParaRPr>
          </a:p>
          <a:p>
            <a:pPr algn="l" rtl="0"/>
            <a:r>
              <a:rPr lang="es-ES" b="1" i="0" dirty="0">
                <a:effectLst/>
              </a:rPr>
              <a:t>echo: Puede generar los valores de una o más cadenas de caracteres, expresiones, variables y constantes que siguen inmediatamente a la página. Separe los datos múltiples con una coma ","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F721A7-6697-45D9-AC90-0EBE04D12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 t="45910" r="51301" b="50157"/>
          <a:stretch/>
        </p:blipFill>
        <p:spPr>
          <a:xfrm>
            <a:off x="1628929" y="3429000"/>
            <a:ext cx="8934141" cy="6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0C3EFE-7970-4E5B-B2B6-5E5F642EE5D0}"/>
              </a:ext>
            </a:extLst>
          </p:cNvPr>
          <p:cNvSpPr txBox="1"/>
          <p:nvPr/>
        </p:nvSpPr>
        <p:spPr>
          <a:xfrm>
            <a:off x="780196" y="1038298"/>
            <a:ext cx="106316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effectLst/>
              </a:rPr>
              <a:t>print</a:t>
            </a:r>
            <a:r>
              <a:rPr lang="es-ES" b="1" i="0" dirty="0">
                <a:effectLst/>
              </a:rPr>
              <a:t>: el mismo uso que echo, la única diferencia es que </a:t>
            </a:r>
            <a:r>
              <a:rPr lang="es-ES" b="1" i="0" dirty="0" err="1">
                <a:effectLst/>
              </a:rPr>
              <a:t>print</a:t>
            </a:r>
            <a:r>
              <a:rPr lang="es-ES" b="1" i="0" dirty="0">
                <a:effectLst/>
              </a:rPr>
              <a:t> solo puede generar un valor</a:t>
            </a:r>
          </a:p>
          <a:p>
            <a:pPr algn="l" rtl="0"/>
            <a:r>
              <a:rPr lang="es-ES" b="1" i="0" dirty="0" err="1">
                <a:effectLst/>
              </a:rPr>
              <a:t>print_r</a:t>
            </a:r>
            <a:r>
              <a:rPr lang="es-ES" b="1" i="0" dirty="0">
                <a:effectLst/>
              </a:rPr>
              <a:t> (): función incorporada de PHP, puede generar cualquier tipo de datos, como cadenas, matrices, etc.</a:t>
            </a:r>
          </a:p>
          <a:p>
            <a:pPr algn="l" rtl="0"/>
            <a:endParaRPr lang="es-ES" b="1" i="0" dirty="0">
              <a:effectLst/>
            </a:endParaRPr>
          </a:p>
          <a:p>
            <a:pPr algn="l" rtl="0"/>
            <a:r>
              <a:rPr lang="es-ES" b="1" i="0" dirty="0" err="1">
                <a:effectLst/>
              </a:rPr>
              <a:t>var_dump</a:t>
            </a:r>
            <a:r>
              <a:rPr lang="es-ES" b="1" i="0" dirty="0">
                <a:effectLst/>
              </a:rPr>
              <a:t>(): No solo puede imprimir uno o más datos de cualquier tipo, sino también obtener el tipo de datos y la cantidad de elementos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49899F-9CD4-42CA-B44C-4E30B65E6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t="68865" r="59701" b="26755"/>
          <a:stretch/>
        </p:blipFill>
        <p:spPr>
          <a:xfrm>
            <a:off x="3324367" y="4065376"/>
            <a:ext cx="5543265" cy="3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2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9DA13A5-F1A1-4DA5-B5AE-321BEE4DED49}"/>
              </a:ext>
            </a:extLst>
          </p:cNvPr>
          <p:cNvSpPr txBox="1"/>
          <p:nvPr/>
        </p:nvSpPr>
        <p:spPr>
          <a:xfrm>
            <a:off x="1073426" y="751344"/>
            <a:ext cx="100451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>
                <a:effectLst/>
              </a:rPr>
              <a:t>Identificador PHP</a:t>
            </a:r>
          </a:p>
          <a:p>
            <a:pPr algn="l" rtl="0"/>
            <a:endParaRPr lang="es-ES" b="1" i="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Identificadores: en el desarrollo de programas PHP, a menudo necesita personalizar algunos símbolos para marcar algunos nombres, como nombres de variables, nombres de funciones, nombres de clase, etc. Estos símbolos se denominan identificadores.</a:t>
            </a:r>
          </a:p>
          <a:p>
            <a:pPr algn="l" rtl="0"/>
            <a:endParaRPr lang="es-ES" b="1" i="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Los identificadores solo pueden consistir en letras, números, guiones bajos y no pueden contener espacios</a:t>
            </a:r>
          </a:p>
          <a:p>
            <a:pPr algn="l" rtl="0"/>
            <a:endParaRPr lang="es-ES" b="1" i="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Los identificadores solo pueden consistir en caracteres de cualquier longitud que comiencen con letras o guiones bajos</a:t>
            </a:r>
          </a:p>
          <a:p>
            <a:pPr algn="l" rtl="0"/>
            <a:endParaRPr lang="es-ES" b="1" i="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Cuando los identificadores se usan como nombres de variables, distinguen entre mayúsculas y minúsculas</a:t>
            </a:r>
          </a:p>
          <a:p>
            <a:pPr algn="l" rtl="0"/>
            <a:endParaRPr lang="es-ES" b="1" i="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Si el identificador consta de varias palabras, deben estar separadas por guiones bajos (por ejemplo: </a:t>
            </a:r>
            <a:r>
              <a:rPr lang="es-ES" b="1" i="0" dirty="0" err="1">
                <a:effectLst/>
              </a:rPr>
              <a:t>nombre_usuario</a:t>
            </a:r>
            <a:r>
              <a:rPr lang="es-ES" b="1" i="0" dirty="0">
                <a:effectLst/>
              </a:rPr>
              <a:t>)</a:t>
            </a: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74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662DCE6-CB96-4315-8B3C-372A03CDE0E3}"/>
              </a:ext>
            </a:extLst>
          </p:cNvPr>
          <p:cNvSpPr txBox="1"/>
          <p:nvPr/>
        </p:nvSpPr>
        <p:spPr>
          <a:xfrm>
            <a:off x="549965" y="1316072"/>
            <a:ext cx="112444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b="1" i="0" dirty="0">
                <a:effectLst/>
              </a:rPr>
              <a:t>Palabras clave PHP</a:t>
            </a:r>
          </a:p>
          <a:p>
            <a:pPr rtl="0"/>
            <a:endParaRPr lang="es-ES" b="1" i="0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Palabra clave: Una palabra que se define de antemano en un lenguaje de programación y tiene un significado especial, también conocido como palabra reservada. Al igual que otros lenguajes, PHP retiene muchas palabras clave, como </a:t>
            </a:r>
            <a:r>
              <a:rPr lang="es-ES" b="1" i="0" dirty="0" err="1">
                <a:effectLst/>
              </a:rPr>
              <a:t>class</a:t>
            </a:r>
            <a:r>
              <a:rPr lang="es-ES" b="1" i="0" dirty="0">
                <a:effectLst/>
              </a:rPr>
              <a:t>, </a:t>
            </a:r>
            <a:r>
              <a:rPr lang="es-ES" b="1" i="0" dirty="0" err="1">
                <a:effectLst/>
              </a:rPr>
              <a:t>public</a:t>
            </a:r>
            <a:r>
              <a:rPr lang="es-ES" b="1" i="0" dirty="0">
                <a:effectLst/>
              </a:rPr>
              <a:t>, etc.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705BA8-47CB-4DBA-B085-E87358FF6ED1}"/>
              </a:ext>
            </a:extLst>
          </p:cNvPr>
          <p:cNvSpPr txBox="1"/>
          <p:nvPr/>
        </p:nvSpPr>
        <p:spPr>
          <a:xfrm>
            <a:off x="397566" y="3918178"/>
            <a:ext cx="1139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== ★ significa comenzar desde PHP5.3, ● significa comenzar desde PHP5.4, ▲ significa comenzar desde PHP5.5. ==</a:t>
            </a:r>
          </a:p>
        </p:txBody>
      </p:sp>
    </p:spTree>
    <p:extLst>
      <p:ext uri="{BB962C8B-B14F-4D97-AF65-F5344CB8AC3E}">
        <p14:creationId xmlns:p14="http://schemas.microsoft.com/office/powerpoint/2010/main" val="52260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2D0997-710D-451B-BEC9-7A631838C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" t="28009" r="31956" b="9159"/>
          <a:stretch/>
        </p:blipFill>
        <p:spPr>
          <a:xfrm>
            <a:off x="1753160" y="1166191"/>
            <a:ext cx="8685680" cy="4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BCAED-5489-407E-A7A5-4DFC77450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03" y="2607242"/>
            <a:ext cx="184731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262C34-3E14-401E-BFCC-1AB7DA14C633}"/>
              </a:ext>
            </a:extLst>
          </p:cNvPr>
          <p:cNvSpPr txBox="1"/>
          <p:nvPr/>
        </p:nvSpPr>
        <p:spPr>
          <a:xfrm>
            <a:off x="1245704" y="1859339"/>
            <a:ext cx="97005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Etiquetas PHP</a:t>
            </a:r>
          </a:p>
          <a:p>
            <a:endParaRPr lang="es-ES" dirty="0"/>
          </a:p>
          <a:p>
            <a:r>
              <a:rPr lang="es-ES" dirty="0"/>
              <a:t>Cuando PHP analiza un archivo busca etiquetas de apertura y cierre, que normalmente son &lt;?</a:t>
            </a:r>
            <a:r>
              <a:rPr lang="es-ES" dirty="0" err="1"/>
              <a:t>php</a:t>
            </a:r>
            <a:r>
              <a:rPr lang="es-ES" dirty="0"/>
              <a:t>** y ?&gt;, e indican a PHP cuando empezar y terminar de interpretar código. PHP también permite la etiqueta de apertura `&lt;?, pero se desaconseja.</a:t>
            </a:r>
          </a:p>
          <a:p>
            <a:endParaRPr lang="es-ES" dirty="0"/>
          </a:p>
          <a:p>
            <a:r>
              <a:rPr lang="es-ES" dirty="0"/>
              <a:t>Otra forma de incluir código es con el elemento script: .</a:t>
            </a:r>
          </a:p>
          <a:p>
            <a:endParaRPr lang="es-ES" dirty="0"/>
          </a:p>
          <a:p>
            <a:r>
              <a:rPr lang="es-ES" dirty="0"/>
              <a:t>Si un archivo es enteramente en PHP, es preferible omitir la etiqueta de cierre al final del archivo ?&gt;.</a:t>
            </a:r>
          </a:p>
        </p:txBody>
      </p:sp>
    </p:spTree>
    <p:extLst>
      <p:ext uri="{BB962C8B-B14F-4D97-AF65-F5344CB8AC3E}">
        <p14:creationId xmlns:p14="http://schemas.microsoft.com/office/powerpoint/2010/main" val="62085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777</Words>
  <Application>Microsoft Office PowerPoint</Application>
  <PresentationFormat>Panorámica</PresentationFormat>
  <Paragraphs>74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Lato</vt:lpstr>
      <vt:lpstr>Lucida Sans Unicode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</dc:creator>
  <cp:lastModifiedBy>SERGIO ALEJANDRO</cp:lastModifiedBy>
  <cp:revision>1</cp:revision>
  <dcterms:created xsi:type="dcterms:W3CDTF">2021-12-10T14:50:30Z</dcterms:created>
  <dcterms:modified xsi:type="dcterms:W3CDTF">2021-12-10T16:50:18Z</dcterms:modified>
</cp:coreProperties>
</file>