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73" r:id="rId3"/>
    <p:sldId id="259" r:id="rId4"/>
    <p:sldId id="270" r:id="rId5"/>
    <p:sldId id="260" r:id="rId6"/>
    <p:sldId id="261" r:id="rId7"/>
    <p:sldId id="262" r:id="rId8"/>
    <p:sldId id="263" r:id="rId9"/>
    <p:sldId id="265" r:id="rId10"/>
    <p:sldId id="267" r:id="rId11"/>
    <p:sldId id="269" r:id="rId12"/>
    <p:sldId id="272" r:id="rId13"/>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218F1-69F9-4FB3-AFDC-2760C7CCBB4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s-PE"/>
        </a:p>
      </dgm:t>
    </dgm:pt>
    <dgm:pt modelId="{47FCB874-8C4D-4D26-B138-2FC901263979}">
      <dgm:prSet phldrT="[Texto]"/>
      <dgm:spPr/>
      <dgm:t>
        <a:bodyPr/>
        <a:lstStyle/>
        <a:p>
          <a:r>
            <a:rPr lang="es-PE" dirty="0" smtClean="0"/>
            <a:t>Analizar y resolver problemas de programación lineal, para casos especiales.</a:t>
          </a:r>
          <a:endParaRPr lang="es-PE" dirty="0"/>
        </a:p>
      </dgm:t>
    </dgm:pt>
    <dgm:pt modelId="{67309583-22BB-4B32-B1E4-1ED5FD442C91}" type="parTrans" cxnId="{BECC28FD-39BD-40E3-A207-82397AA2AA18}">
      <dgm:prSet/>
      <dgm:spPr/>
      <dgm:t>
        <a:bodyPr/>
        <a:lstStyle/>
        <a:p>
          <a:endParaRPr lang="es-PE"/>
        </a:p>
      </dgm:t>
    </dgm:pt>
    <dgm:pt modelId="{374F3481-E817-49F5-8A47-FC3F1E000D93}" type="sibTrans" cxnId="{BECC28FD-39BD-40E3-A207-82397AA2AA18}">
      <dgm:prSet/>
      <dgm:spPr/>
      <dgm:t>
        <a:bodyPr/>
        <a:lstStyle/>
        <a:p>
          <a:endParaRPr lang="es-PE"/>
        </a:p>
      </dgm:t>
    </dgm:pt>
    <dgm:pt modelId="{A9C46139-B88B-46AC-AEC1-9166CB3DF8AE}">
      <dgm:prSet phldrT="[Texto]"/>
      <dgm:spPr/>
      <dgm:t>
        <a:bodyPr/>
        <a:lstStyle/>
        <a:p>
          <a:r>
            <a:rPr lang="es-PE" dirty="0" smtClean="0"/>
            <a:t>Participación del alumnado  en forma activa en la solución de la practica dirigida </a:t>
          </a:r>
          <a:endParaRPr lang="es-PE" dirty="0"/>
        </a:p>
      </dgm:t>
    </dgm:pt>
    <dgm:pt modelId="{6FB43C8C-670C-4EFD-A475-C4A458FBE70D}" type="parTrans" cxnId="{DA075A62-905A-4DC3-AD28-32E02D9FF0BA}">
      <dgm:prSet/>
      <dgm:spPr/>
      <dgm:t>
        <a:bodyPr/>
        <a:lstStyle/>
        <a:p>
          <a:endParaRPr lang="es-PE"/>
        </a:p>
      </dgm:t>
    </dgm:pt>
    <dgm:pt modelId="{ED827D7A-C56B-4AF9-B1EE-0767F0B01F50}" type="sibTrans" cxnId="{DA075A62-905A-4DC3-AD28-32E02D9FF0BA}">
      <dgm:prSet/>
      <dgm:spPr/>
      <dgm:t>
        <a:bodyPr/>
        <a:lstStyle/>
        <a:p>
          <a:endParaRPr lang="es-PE"/>
        </a:p>
      </dgm:t>
    </dgm:pt>
    <dgm:pt modelId="{121DC6EC-5DF5-44C6-916A-19AF359557F9}">
      <dgm:prSet/>
      <dgm:spPr>
        <a:blipFill rotWithShape="0">
          <a:blip xmlns:r="http://schemas.openxmlformats.org/officeDocument/2006/relationships" r:embed="rId1"/>
          <a:stretch>
            <a:fillRect/>
          </a:stretch>
        </a:blipFill>
      </dgm:spPr>
      <dgm:t>
        <a:bodyPr/>
        <a:lstStyle/>
        <a:p>
          <a:endParaRPr lang="es-PE" dirty="0"/>
        </a:p>
      </dgm:t>
    </dgm:pt>
    <dgm:pt modelId="{1E337F94-B41A-457E-91C7-A042FD32B16F}" type="parTrans" cxnId="{8FF84EC9-BB65-48F1-81ED-91F2E6622EB2}">
      <dgm:prSet/>
      <dgm:spPr/>
      <dgm:t>
        <a:bodyPr/>
        <a:lstStyle/>
        <a:p>
          <a:endParaRPr lang="es-PE"/>
        </a:p>
      </dgm:t>
    </dgm:pt>
    <dgm:pt modelId="{293F4A2F-2107-4EC9-AC82-22864C516BF2}" type="sibTrans" cxnId="{8FF84EC9-BB65-48F1-81ED-91F2E6622EB2}">
      <dgm:prSet/>
      <dgm:spPr/>
      <dgm:t>
        <a:bodyPr/>
        <a:lstStyle/>
        <a:p>
          <a:endParaRPr lang="es-PE"/>
        </a:p>
      </dgm:t>
    </dgm:pt>
    <dgm:pt modelId="{D1111734-15A8-4EEC-87ED-D832BFB0485D}">
      <dgm:prSet/>
      <dgm:spPr/>
      <dgm:t>
        <a:bodyPr/>
        <a:lstStyle/>
        <a:p>
          <a:endParaRPr lang="es-PE"/>
        </a:p>
      </dgm:t>
    </dgm:pt>
    <dgm:pt modelId="{ECA8FB59-75CD-487A-AFA4-98EE1A5537A3}" type="parTrans" cxnId="{88F84BFC-8BF1-486C-9F60-9E7D81179A40}">
      <dgm:prSet/>
      <dgm:spPr/>
      <dgm:t>
        <a:bodyPr/>
        <a:lstStyle/>
        <a:p>
          <a:endParaRPr lang="es-PE"/>
        </a:p>
      </dgm:t>
    </dgm:pt>
    <dgm:pt modelId="{5ADC0F80-229E-4E55-BD9D-5E926962C0D7}" type="sibTrans" cxnId="{88F84BFC-8BF1-486C-9F60-9E7D81179A40}">
      <dgm:prSet/>
      <dgm:spPr/>
      <dgm:t>
        <a:bodyPr/>
        <a:lstStyle/>
        <a:p>
          <a:endParaRPr lang="es-PE"/>
        </a:p>
      </dgm:t>
    </dgm:pt>
    <dgm:pt modelId="{AE85755F-EBB4-4A7E-B176-4976AB72B209}" type="pres">
      <dgm:prSet presAssocID="{9E7218F1-69F9-4FB3-AFDC-2760C7CCBB46}" presName="Name0" presStyleCnt="0">
        <dgm:presLayoutVars>
          <dgm:dir/>
          <dgm:animLvl val="lvl"/>
          <dgm:resizeHandles/>
        </dgm:presLayoutVars>
      </dgm:prSet>
      <dgm:spPr/>
      <dgm:t>
        <a:bodyPr/>
        <a:lstStyle/>
        <a:p>
          <a:endParaRPr lang="es-PE"/>
        </a:p>
      </dgm:t>
    </dgm:pt>
    <dgm:pt modelId="{679D4CAD-BC90-4183-8BF1-CBA3401844E4}" type="pres">
      <dgm:prSet presAssocID="{47FCB874-8C4D-4D26-B138-2FC901263979}" presName="linNode" presStyleCnt="0"/>
      <dgm:spPr/>
    </dgm:pt>
    <dgm:pt modelId="{CC628A0A-6B7C-4C30-8F71-2C1974300E32}" type="pres">
      <dgm:prSet presAssocID="{47FCB874-8C4D-4D26-B138-2FC901263979}" presName="parentShp" presStyleLbl="node1" presStyleIdx="0" presStyleCnt="2">
        <dgm:presLayoutVars>
          <dgm:bulletEnabled val="1"/>
        </dgm:presLayoutVars>
      </dgm:prSet>
      <dgm:spPr/>
      <dgm:t>
        <a:bodyPr/>
        <a:lstStyle/>
        <a:p>
          <a:endParaRPr lang="es-PE"/>
        </a:p>
      </dgm:t>
    </dgm:pt>
    <dgm:pt modelId="{4B2516E7-47F5-4CEF-8036-7558611294DA}" type="pres">
      <dgm:prSet presAssocID="{47FCB874-8C4D-4D26-B138-2FC901263979}" presName="childShp" presStyleLbl="bgAccFollowNode1" presStyleIdx="0" presStyleCnt="2">
        <dgm:presLayoutVars>
          <dgm:bulletEnabled val="1"/>
        </dgm:presLayoutVars>
      </dgm:prSet>
      <dgm:spPr/>
      <dgm:t>
        <a:bodyPr/>
        <a:lstStyle/>
        <a:p>
          <a:endParaRPr lang="es-PE"/>
        </a:p>
      </dgm:t>
    </dgm:pt>
    <dgm:pt modelId="{E966EB97-A773-4DC6-B70F-A04BE6FC677A}" type="pres">
      <dgm:prSet presAssocID="{374F3481-E817-49F5-8A47-FC3F1E000D93}" presName="spacing" presStyleCnt="0"/>
      <dgm:spPr/>
    </dgm:pt>
    <dgm:pt modelId="{19071D3C-37AE-42B6-8108-60AEF83D752C}" type="pres">
      <dgm:prSet presAssocID="{A9C46139-B88B-46AC-AEC1-9166CB3DF8AE}" presName="linNode" presStyleCnt="0"/>
      <dgm:spPr/>
    </dgm:pt>
    <dgm:pt modelId="{3E98400F-4483-4363-84B4-E37F224CDB2E}" type="pres">
      <dgm:prSet presAssocID="{A9C46139-B88B-46AC-AEC1-9166CB3DF8AE}" presName="parentShp" presStyleLbl="node1" presStyleIdx="1" presStyleCnt="2">
        <dgm:presLayoutVars>
          <dgm:bulletEnabled val="1"/>
        </dgm:presLayoutVars>
      </dgm:prSet>
      <dgm:spPr/>
      <dgm:t>
        <a:bodyPr/>
        <a:lstStyle/>
        <a:p>
          <a:endParaRPr lang="es-PE"/>
        </a:p>
      </dgm:t>
    </dgm:pt>
    <dgm:pt modelId="{9FEC7D79-9C08-4192-9C5A-D03D3F7FD29F}" type="pres">
      <dgm:prSet presAssocID="{A9C46139-B88B-46AC-AEC1-9166CB3DF8AE}" presName="childShp" presStyleLbl="bgAccFollowNode1" presStyleIdx="1" presStyleCnt="2">
        <dgm:presLayoutVars>
          <dgm:bulletEnabled val="1"/>
        </dgm:presLayoutVars>
      </dgm:prSet>
      <dgm:spPr/>
    </dgm:pt>
  </dgm:ptLst>
  <dgm:cxnLst>
    <dgm:cxn modelId="{3949E5F1-D2DF-47FD-B68D-E78966F32FB2}" type="presOf" srcId="{47FCB874-8C4D-4D26-B138-2FC901263979}" destId="{CC628A0A-6B7C-4C30-8F71-2C1974300E32}" srcOrd="0" destOrd="0" presId="urn:microsoft.com/office/officeart/2005/8/layout/vList6"/>
    <dgm:cxn modelId="{8A61FF27-0959-455E-9F07-D89602C590AB}" type="presOf" srcId="{D1111734-15A8-4EEC-87ED-D832BFB0485D}" destId="{4B2516E7-47F5-4CEF-8036-7558611294DA}" srcOrd="0" destOrd="1" presId="urn:microsoft.com/office/officeart/2005/8/layout/vList6"/>
    <dgm:cxn modelId="{DA075A62-905A-4DC3-AD28-32E02D9FF0BA}" srcId="{9E7218F1-69F9-4FB3-AFDC-2760C7CCBB46}" destId="{A9C46139-B88B-46AC-AEC1-9166CB3DF8AE}" srcOrd="1" destOrd="0" parTransId="{6FB43C8C-670C-4EFD-A475-C4A458FBE70D}" sibTransId="{ED827D7A-C56B-4AF9-B1EE-0767F0B01F50}"/>
    <dgm:cxn modelId="{88F84BFC-8BF1-486C-9F60-9E7D81179A40}" srcId="{47FCB874-8C4D-4D26-B138-2FC901263979}" destId="{D1111734-15A8-4EEC-87ED-D832BFB0485D}" srcOrd="1" destOrd="0" parTransId="{ECA8FB59-75CD-487A-AFA4-98EE1A5537A3}" sibTransId="{5ADC0F80-229E-4E55-BD9D-5E926962C0D7}"/>
    <dgm:cxn modelId="{8CCC53D2-4286-4A14-91D8-DEE45E9EF6B8}" type="presOf" srcId="{9E7218F1-69F9-4FB3-AFDC-2760C7CCBB46}" destId="{AE85755F-EBB4-4A7E-B176-4976AB72B209}" srcOrd="0" destOrd="0" presId="urn:microsoft.com/office/officeart/2005/8/layout/vList6"/>
    <dgm:cxn modelId="{A1ECF41F-14D5-4518-B314-1D4AD76C2E54}" type="presOf" srcId="{121DC6EC-5DF5-44C6-916A-19AF359557F9}" destId="{4B2516E7-47F5-4CEF-8036-7558611294DA}" srcOrd="0" destOrd="0" presId="urn:microsoft.com/office/officeart/2005/8/layout/vList6"/>
    <dgm:cxn modelId="{BECC28FD-39BD-40E3-A207-82397AA2AA18}" srcId="{9E7218F1-69F9-4FB3-AFDC-2760C7CCBB46}" destId="{47FCB874-8C4D-4D26-B138-2FC901263979}" srcOrd="0" destOrd="0" parTransId="{67309583-22BB-4B32-B1E4-1ED5FD442C91}" sibTransId="{374F3481-E817-49F5-8A47-FC3F1E000D93}"/>
    <dgm:cxn modelId="{8FF84EC9-BB65-48F1-81ED-91F2E6622EB2}" srcId="{47FCB874-8C4D-4D26-B138-2FC901263979}" destId="{121DC6EC-5DF5-44C6-916A-19AF359557F9}" srcOrd="0" destOrd="0" parTransId="{1E337F94-B41A-457E-91C7-A042FD32B16F}" sibTransId="{293F4A2F-2107-4EC9-AC82-22864C516BF2}"/>
    <dgm:cxn modelId="{38967FE5-0499-44AB-A8D2-5CF112471919}" type="presOf" srcId="{A9C46139-B88B-46AC-AEC1-9166CB3DF8AE}" destId="{3E98400F-4483-4363-84B4-E37F224CDB2E}" srcOrd="0" destOrd="0" presId="urn:microsoft.com/office/officeart/2005/8/layout/vList6"/>
    <dgm:cxn modelId="{9BCB3A6B-9F73-4D8D-89A5-F73CBBA67412}" type="presParOf" srcId="{AE85755F-EBB4-4A7E-B176-4976AB72B209}" destId="{679D4CAD-BC90-4183-8BF1-CBA3401844E4}" srcOrd="0" destOrd="0" presId="urn:microsoft.com/office/officeart/2005/8/layout/vList6"/>
    <dgm:cxn modelId="{16DFD2EA-45CF-49BE-AB29-E3F6C20ABA8C}" type="presParOf" srcId="{679D4CAD-BC90-4183-8BF1-CBA3401844E4}" destId="{CC628A0A-6B7C-4C30-8F71-2C1974300E32}" srcOrd="0" destOrd="0" presId="urn:microsoft.com/office/officeart/2005/8/layout/vList6"/>
    <dgm:cxn modelId="{7A794B04-C6FC-417D-932E-5D3AFE4A0172}" type="presParOf" srcId="{679D4CAD-BC90-4183-8BF1-CBA3401844E4}" destId="{4B2516E7-47F5-4CEF-8036-7558611294DA}" srcOrd="1" destOrd="0" presId="urn:microsoft.com/office/officeart/2005/8/layout/vList6"/>
    <dgm:cxn modelId="{FDAC7FF7-ADB5-4F6A-AF49-DED796291A55}" type="presParOf" srcId="{AE85755F-EBB4-4A7E-B176-4976AB72B209}" destId="{E966EB97-A773-4DC6-B70F-A04BE6FC677A}" srcOrd="1" destOrd="0" presId="urn:microsoft.com/office/officeart/2005/8/layout/vList6"/>
    <dgm:cxn modelId="{7CA93C33-5B26-4D5E-ADEB-0CF25B0E2B5A}" type="presParOf" srcId="{AE85755F-EBB4-4A7E-B176-4976AB72B209}" destId="{19071D3C-37AE-42B6-8108-60AEF83D752C}" srcOrd="2" destOrd="0" presId="urn:microsoft.com/office/officeart/2005/8/layout/vList6"/>
    <dgm:cxn modelId="{F310977B-671B-420F-B170-3D49381FBCB7}" type="presParOf" srcId="{19071D3C-37AE-42B6-8108-60AEF83D752C}" destId="{3E98400F-4483-4363-84B4-E37F224CDB2E}" srcOrd="0" destOrd="0" presId="urn:microsoft.com/office/officeart/2005/8/layout/vList6"/>
    <dgm:cxn modelId="{CEAE8F11-0B0A-4B26-97D4-40E0C7E4DB50}" type="presParOf" srcId="{19071D3C-37AE-42B6-8108-60AEF83D752C}" destId="{9FEC7D79-9C08-4192-9C5A-D03D3F7FD29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516E7-47F5-4CEF-8036-7558611294DA}">
      <dsp:nvSpPr>
        <dsp:cNvPr id="0" name=""/>
        <dsp:cNvSpPr/>
      </dsp:nvSpPr>
      <dsp:spPr>
        <a:xfrm>
          <a:off x="2438400" y="496"/>
          <a:ext cx="3657600" cy="1934765"/>
        </a:xfrm>
        <a:prstGeom prst="rightArrow">
          <a:avLst>
            <a:gd name="adj1" fmla="val 75000"/>
            <a:gd name="adj2" fmla="val 50000"/>
          </a:avLst>
        </a:prstGeom>
        <a:blipFill rotWithShape="0">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t" anchorCtr="0">
          <a:noAutofit/>
        </a:bodyPr>
        <a:lstStyle/>
        <a:p>
          <a:pPr marL="285750" lvl="1" indent="-285750" algn="l" defTabSz="2044700">
            <a:lnSpc>
              <a:spcPct val="90000"/>
            </a:lnSpc>
            <a:spcBef>
              <a:spcPct val="0"/>
            </a:spcBef>
            <a:spcAft>
              <a:spcPct val="15000"/>
            </a:spcAft>
            <a:buChar char="••"/>
          </a:pPr>
          <a:endParaRPr lang="es-PE" sz="4600" kern="1200" dirty="0"/>
        </a:p>
        <a:p>
          <a:pPr marL="285750" lvl="1" indent="-285750" algn="l" defTabSz="2044700">
            <a:lnSpc>
              <a:spcPct val="90000"/>
            </a:lnSpc>
            <a:spcBef>
              <a:spcPct val="0"/>
            </a:spcBef>
            <a:spcAft>
              <a:spcPct val="15000"/>
            </a:spcAft>
            <a:buChar char="••"/>
          </a:pPr>
          <a:endParaRPr lang="es-PE" sz="4600" kern="1200"/>
        </a:p>
      </dsp:txBody>
      <dsp:txXfrm>
        <a:off x="2438400" y="242342"/>
        <a:ext cx="2932063" cy="1451073"/>
      </dsp:txXfrm>
    </dsp:sp>
    <dsp:sp modelId="{CC628A0A-6B7C-4C30-8F71-2C1974300E32}">
      <dsp:nvSpPr>
        <dsp:cNvPr id="0" name=""/>
        <dsp:cNvSpPr/>
      </dsp:nvSpPr>
      <dsp:spPr>
        <a:xfrm>
          <a:off x="0" y="496"/>
          <a:ext cx="2438400" cy="19347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PE" sz="2200" kern="1200" dirty="0" smtClean="0"/>
            <a:t>Analizar y resolver problemas de programación lineal, para casos especiales.</a:t>
          </a:r>
          <a:endParaRPr lang="es-PE" sz="2200" kern="1200" dirty="0"/>
        </a:p>
      </dsp:txBody>
      <dsp:txXfrm>
        <a:off x="94447" y="94943"/>
        <a:ext cx="2249506" cy="1745871"/>
      </dsp:txXfrm>
    </dsp:sp>
    <dsp:sp modelId="{9FEC7D79-9C08-4192-9C5A-D03D3F7FD29F}">
      <dsp:nvSpPr>
        <dsp:cNvPr id="0" name=""/>
        <dsp:cNvSpPr/>
      </dsp:nvSpPr>
      <dsp:spPr>
        <a:xfrm>
          <a:off x="2438400" y="2128738"/>
          <a:ext cx="3657600" cy="193476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98400F-4483-4363-84B4-E37F224CDB2E}">
      <dsp:nvSpPr>
        <dsp:cNvPr id="0" name=""/>
        <dsp:cNvSpPr/>
      </dsp:nvSpPr>
      <dsp:spPr>
        <a:xfrm>
          <a:off x="0" y="2128738"/>
          <a:ext cx="2438400" cy="19347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PE" sz="2200" kern="1200" dirty="0" smtClean="0"/>
            <a:t>Participación del alumnado  en forma activa en la solución de la practica dirigida </a:t>
          </a:r>
          <a:endParaRPr lang="es-PE" sz="2200" kern="1200" dirty="0"/>
        </a:p>
      </dsp:txBody>
      <dsp:txXfrm>
        <a:off x="94447" y="2223185"/>
        <a:ext cx="2249506" cy="174587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B96EE-09CD-47D3-8B05-A39FEA51EF7C}" type="datetimeFigureOut">
              <a:rPr lang="es-PE" smtClean="0"/>
              <a:t>19/08/2017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ADE0DC-8A43-42E6-A3D3-98D38B416AFA}" type="slidenum">
              <a:rPr lang="es-PE" smtClean="0"/>
              <a:t>‹Nº›</a:t>
            </a:fld>
            <a:endParaRPr lang="es-PE"/>
          </a:p>
        </p:txBody>
      </p:sp>
    </p:spTree>
    <p:extLst>
      <p:ext uri="{BB962C8B-B14F-4D97-AF65-F5344CB8AC3E}">
        <p14:creationId xmlns:p14="http://schemas.microsoft.com/office/powerpoint/2010/main" val="1574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42843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s-ES"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8118563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0068069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6522542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6771073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47179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7546360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8" name="Footer Placeholder 7"/>
          <p:cNvSpPr>
            <a:spLocks noGrp="1"/>
          </p:cNvSpPr>
          <p:nvPr>
            <p:ph type="ftr" sz="quarter" idx="11"/>
          </p:nvPr>
        </p:nvSpPr>
        <p:spPr/>
        <p:txBody>
          <a:bodyPr/>
          <a:lstStyle/>
          <a:p>
            <a:endParaRPr lang="es-ES_tradnl">
              <a:solidFill>
                <a:prstClr val="black">
                  <a:tint val="75000"/>
                </a:prstClr>
              </a:solidFill>
            </a:endParaRPr>
          </a:p>
        </p:txBody>
      </p:sp>
      <p:sp>
        <p:nvSpPr>
          <p:cNvPr id="9" name="Slide Number Placeholder 8"/>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57199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4" name="Footer Placeholder 3"/>
          <p:cNvSpPr>
            <a:spLocks noGrp="1"/>
          </p:cNvSpPr>
          <p:nvPr>
            <p:ph type="ftr" sz="quarter" idx="11"/>
          </p:nvPr>
        </p:nvSpPr>
        <p:spPr/>
        <p:txBody>
          <a:bodyPr/>
          <a:lstStyle/>
          <a:p>
            <a:endParaRPr lang="es-ES_tradnl">
              <a:solidFill>
                <a:prstClr val="black">
                  <a:tint val="75000"/>
                </a:prstClr>
              </a:solidFill>
            </a:endParaRPr>
          </a:p>
        </p:txBody>
      </p:sp>
      <p:sp>
        <p:nvSpPr>
          <p:cNvPr id="5" name="Slide Number Placeholder 4"/>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545188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3" name="Footer Placeholder 2"/>
          <p:cNvSpPr>
            <a:spLocks noGrp="1"/>
          </p:cNvSpPr>
          <p:nvPr>
            <p:ph type="ftr" sz="quarter" idx="11"/>
          </p:nvPr>
        </p:nvSpPr>
        <p:spPr/>
        <p:txBody>
          <a:bodyPr/>
          <a:lstStyle/>
          <a:p>
            <a:endParaRPr lang="es-ES_tradnl">
              <a:solidFill>
                <a:prstClr val="black">
                  <a:tint val="75000"/>
                </a:prstClr>
              </a:solidFill>
            </a:endParaRPr>
          </a:p>
        </p:txBody>
      </p:sp>
      <p:sp>
        <p:nvSpPr>
          <p:cNvPr id="4" name="Slide Number Placeholder 3"/>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9549383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3644601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0615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249408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gi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707904" y="1484784"/>
            <a:ext cx="4032167" cy="2505793"/>
          </a:xfrm>
          <a:noFill/>
        </p:spPr>
        <p:txBody>
          <a:bodyPr anchor="ctr">
            <a:noAutofit/>
          </a:bodyPr>
          <a:lstStyle/>
          <a:p>
            <a:r>
              <a:rPr lang="es-ES" sz="3200" b="1" dirty="0" smtClean="0">
                <a:solidFill>
                  <a:srgbClr val="FF66FF"/>
                </a:solidFill>
                <a:latin typeface="Century Gothic" charset="0"/>
                <a:ea typeface="Century Gothic" charset="0"/>
                <a:cs typeface="Century Gothic" charset="0"/>
              </a:rPr>
              <a:t>Programación lineal: Método grafico.</a:t>
            </a:r>
            <a:br>
              <a:rPr lang="es-ES" sz="3200" b="1" dirty="0" smtClean="0">
                <a:solidFill>
                  <a:srgbClr val="FF66FF"/>
                </a:solidFill>
                <a:latin typeface="Century Gothic" charset="0"/>
                <a:ea typeface="Century Gothic" charset="0"/>
                <a:cs typeface="Century Gothic" charset="0"/>
              </a:rPr>
            </a:br>
            <a:r>
              <a:rPr lang="es-ES" sz="3200" b="1" dirty="0" smtClean="0">
                <a:solidFill>
                  <a:schemeClr val="accent6">
                    <a:lumMod val="60000"/>
                    <a:lumOff val="40000"/>
                  </a:schemeClr>
                </a:solidFill>
                <a:latin typeface="Century Gothic" charset="0"/>
                <a:ea typeface="Century Gothic" charset="0"/>
                <a:cs typeface="Century Gothic" charset="0"/>
              </a:rPr>
              <a:t>Aplicaciones y Casos Especiales</a:t>
            </a:r>
            <a:endParaRPr lang="es-ES_tradnl" sz="3200" dirty="0">
              <a:solidFill>
                <a:schemeClr val="accent6">
                  <a:lumMod val="60000"/>
                  <a:lumOff val="40000"/>
                </a:schemeClr>
              </a:solidFill>
              <a:latin typeface="Century Gothic" charset="0"/>
              <a:ea typeface="Century Gothic" charset="0"/>
              <a:cs typeface="Century Gothic" charset="0"/>
            </a:endParaRPr>
          </a:p>
        </p:txBody>
      </p:sp>
      <p:sp>
        <p:nvSpPr>
          <p:cNvPr id="3" name="Subtítulo 2"/>
          <p:cNvSpPr>
            <a:spLocks noGrp="1"/>
          </p:cNvSpPr>
          <p:nvPr>
            <p:ph type="subTitle" idx="1"/>
          </p:nvPr>
        </p:nvSpPr>
        <p:spPr>
          <a:xfrm>
            <a:off x="876810" y="6042326"/>
            <a:ext cx="7920318" cy="296128"/>
          </a:xfrm>
        </p:spPr>
        <p:txBody>
          <a:bodyPr/>
          <a:lstStyle/>
          <a:p>
            <a:pPr algn="r"/>
            <a:r>
              <a:rPr lang="es-ES" sz="1400" dirty="0">
                <a:solidFill>
                  <a:schemeClr val="bg1">
                    <a:lumMod val="75000"/>
                  </a:schemeClr>
                </a:solidFill>
                <a:latin typeface="Century Gothic" charset="0"/>
                <a:ea typeface="Century Gothic" charset="0"/>
                <a:cs typeface="Century Gothic" charset="0"/>
              </a:rPr>
              <a:t>Dirección de Calidad Educativa</a:t>
            </a:r>
          </a:p>
          <a:p>
            <a:endParaRPr lang="es-ES_tradnl" dirty="0">
              <a:latin typeface="Century Gothic" charset="0"/>
              <a:ea typeface="Century Gothic" charset="0"/>
              <a:cs typeface="Century Gothic" charset="0"/>
            </a:endParaRPr>
          </a:p>
        </p:txBody>
      </p:sp>
      <p:sp>
        <p:nvSpPr>
          <p:cNvPr id="4" name="3 Rectángulo"/>
          <p:cNvSpPr/>
          <p:nvPr/>
        </p:nvSpPr>
        <p:spPr>
          <a:xfrm>
            <a:off x="899592" y="1412776"/>
            <a:ext cx="2323072" cy="3939540"/>
          </a:xfrm>
          <a:prstGeom prst="rect">
            <a:avLst/>
          </a:prstGeom>
        </p:spPr>
        <p:txBody>
          <a:bodyPr wrap="none">
            <a:spAutoFit/>
          </a:bodyPr>
          <a:lstStyle/>
          <a:p>
            <a:r>
              <a:rPr lang="es-PE" sz="25000" dirty="0" smtClean="0">
                <a:solidFill>
                  <a:schemeClr val="accent2">
                    <a:lumMod val="75000"/>
                  </a:schemeClr>
                </a:solidFill>
                <a:latin typeface="Arial Black" pitchFamily="34" charset="0"/>
              </a:rPr>
              <a:t>3</a:t>
            </a:r>
            <a:endParaRPr lang="es-PE" sz="25000" dirty="0">
              <a:solidFill>
                <a:schemeClr val="accent2">
                  <a:lumMod val="75000"/>
                </a:schemeClr>
              </a:solidFill>
              <a:latin typeface="Arial Black" pitchFamily="34" charset="0"/>
            </a:endParaRPr>
          </a:p>
        </p:txBody>
      </p:sp>
      <p:pic>
        <p:nvPicPr>
          <p:cNvPr id="1026" name="Picture 2" descr="Resultado de imagen para casos especiales de metodo grafi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4005064"/>
            <a:ext cx="2868371" cy="18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ítulo 2"/>
          <p:cNvSpPr txBox="1">
            <a:spLocks/>
          </p:cNvSpPr>
          <p:nvPr/>
        </p:nvSpPr>
        <p:spPr>
          <a:xfrm>
            <a:off x="755576" y="5157192"/>
            <a:ext cx="3767198" cy="43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_tradnl"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rPr>
              <a:t>Semana  3  -  Unidad 1 </a:t>
            </a:r>
            <a:endParaRPr lang="es-ES_tradnl"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endParaRPr>
          </a:p>
        </p:txBody>
      </p:sp>
    </p:spTree>
    <p:extLst>
      <p:ext uri="{BB962C8B-B14F-4D97-AF65-F5344CB8AC3E}">
        <p14:creationId xmlns:p14="http://schemas.microsoft.com/office/powerpoint/2010/main" val="2176336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47664" y="1052736"/>
            <a:ext cx="7056783" cy="3046988"/>
          </a:xfrm>
          <a:prstGeom prst="rect">
            <a:avLst/>
          </a:prstGeom>
          <a:noFill/>
        </p:spPr>
        <p:txBody>
          <a:bodyPr wrap="square" rtlCol="0">
            <a:spAutoFit/>
          </a:bodyPr>
          <a:lstStyle/>
          <a:p>
            <a:r>
              <a:rPr lang="es-PE" sz="1600" dirty="0" smtClean="0"/>
              <a:t>7. Una empresa de transporte desea transportar diferentes mercancías, las cuales se clasifican en distintos niveles de peligrosidad. Una unidad de la mercancía 1 tiene un valor de peligrosidad 9 en una escala del -10 al +10, mientras que una unidad de la mercancía 2  posee un valor de peligrosidad de -4 . Además una unidad de la mercancía 1 necesita una plaza para ser transportada y obtiene un beneficio de 2 millones de euros. Una unidad de la mercancía 2 trae un beneficio de 7 millones de euros, pero necesita 4 plazas para  ser transportada. La capacidad total de un transporte es de 14 plazas y el valor más alto de peligrosidad, el cual no esta permitido ser sobrepasado es de 36. Como  la empresa de transporte quiere almacenar las máximas mercancías posibles en un transporte, se debe determinar la optimización de los márgenes de desempeño, necesarios para establecer la solución optima del problema. Formule y resuelva por el método grafico</a:t>
            </a:r>
            <a:endParaRPr lang="es-PE" sz="1600" dirty="0"/>
          </a:p>
        </p:txBody>
      </p:sp>
      <p:sp>
        <p:nvSpPr>
          <p:cNvPr id="3" name="2 CuadroTexto"/>
          <p:cNvSpPr txBox="1"/>
          <p:nvPr/>
        </p:nvSpPr>
        <p:spPr>
          <a:xfrm>
            <a:off x="1552322" y="4581128"/>
            <a:ext cx="4931543" cy="369332"/>
          </a:xfrm>
          <a:prstGeom prst="rect">
            <a:avLst/>
          </a:prstGeom>
          <a:solidFill>
            <a:schemeClr val="accent2">
              <a:lumMod val="20000"/>
              <a:lumOff val="80000"/>
            </a:schemeClr>
          </a:solidFill>
        </p:spPr>
        <p:txBody>
          <a:bodyPr wrap="none" rtlCol="0">
            <a:spAutoFit/>
          </a:bodyPr>
          <a:lstStyle/>
          <a:p>
            <a:r>
              <a:rPr lang="es-PE" b="1" dirty="0" smtClean="0">
                <a:solidFill>
                  <a:srgbClr val="7030A0"/>
                </a:solidFill>
              </a:rPr>
              <a:t>Solucionario: se desarrollará  en la sesión de clase</a:t>
            </a:r>
            <a:endParaRPr lang="es-PE" b="1" dirty="0">
              <a:solidFill>
                <a:srgbClr val="7030A0"/>
              </a:solidFill>
            </a:endParaRPr>
          </a:p>
        </p:txBody>
      </p:sp>
      <p:sp>
        <p:nvSpPr>
          <p:cNvPr id="4" name="3 Rectángulo"/>
          <p:cNvSpPr/>
          <p:nvPr/>
        </p:nvSpPr>
        <p:spPr>
          <a:xfrm>
            <a:off x="1475656" y="683404"/>
            <a:ext cx="1829347" cy="369332"/>
          </a:xfrm>
          <a:prstGeom prst="rect">
            <a:avLst/>
          </a:prstGeom>
        </p:spPr>
        <p:txBody>
          <a:bodyPr wrap="none">
            <a:spAutoFit/>
          </a:bodyPr>
          <a:lstStyle/>
          <a:p>
            <a:pPr lvl="0"/>
            <a:r>
              <a:rPr lang="es-PE" b="1" dirty="0">
                <a:solidFill>
                  <a:srgbClr val="FF0000"/>
                </a:solidFill>
              </a:rPr>
              <a:t>: Practica dirigida</a:t>
            </a:r>
          </a:p>
        </p:txBody>
      </p:sp>
    </p:spTree>
    <p:extLst>
      <p:ext uri="{BB962C8B-B14F-4D97-AF65-F5344CB8AC3E}">
        <p14:creationId xmlns:p14="http://schemas.microsoft.com/office/powerpoint/2010/main" val="266144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1124744"/>
            <a:ext cx="7344816" cy="3046988"/>
          </a:xfrm>
          <a:prstGeom prst="rect">
            <a:avLst/>
          </a:prstGeom>
        </p:spPr>
        <p:txBody>
          <a:bodyPr wrap="square">
            <a:spAutoFit/>
          </a:bodyPr>
          <a:lstStyle/>
          <a:p>
            <a:endParaRPr lang="es-PE" sz="1600" dirty="0" smtClean="0"/>
          </a:p>
          <a:p>
            <a:r>
              <a:rPr lang="es-PE" sz="1600" dirty="0" smtClean="0"/>
              <a:t>8. </a:t>
            </a:r>
            <a:r>
              <a:rPr lang="es-PE" sz="1600" dirty="0" smtClean="0"/>
              <a:t>Considérense dos alimentos: A y B. Cada unidad del alimento A contiene 40 unidades del nutriente I y 80 unidades del nutriente II. Cada unidad del alimento B contiene 50 unidades del nutriente I y 48 unidades del nutriente II. Se ha determinado que los niños en edad de educación básica deben consumir diariamente por lo menos 380 unidades del nutriente I y 750 unidades del nutriente II, cada uno. Si a cada niño de esa edad, en un área urbana, se le va a hacer entrega de una bolsa que contenga los alimentos A y B, determinar cuántas unidades de A y cuántas unidades de B debiera incluir la bolsa, a un costo total mínimo y cumpliendo los requerimientos nutricionales. El costo de cada unidad de A es $ 45 y el de cada unidad de B es de $ 29.</a:t>
            </a:r>
          </a:p>
          <a:p>
            <a:r>
              <a:rPr lang="es-PE" sz="1600" dirty="0" smtClean="0"/>
              <a:t>Plantear como un PPL, y resolver por el método grafico para conocer la solución factible del problema de decisión.</a:t>
            </a:r>
            <a:endParaRPr lang="es-PE" sz="1600" dirty="0"/>
          </a:p>
        </p:txBody>
      </p:sp>
      <p:sp>
        <p:nvSpPr>
          <p:cNvPr id="4" name="3 CuadroTexto"/>
          <p:cNvSpPr txBox="1"/>
          <p:nvPr/>
        </p:nvSpPr>
        <p:spPr>
          <a:xfrm>
            <a:off x="1403648" y="4248633"/>
            <a:ext cx="4931543" cy="369332"/>
          </a:xfrm>
          <a:prstGeom prst="rect">
            <a:avLst/>
          </a:prstGeom>
          <a:solidFill>
            <a:schemeClr val="accent2">
              <a:lumMod val="20000"/>
              <a:lumOff val="80000"/>
            </a:schemeClr>
          </a:solidFill>
        </p:spPr>
        <p:txBody>
          <a:bodyPr wrap="none" rtlCol="0">
            <a:spAutoFit/>
          </a:bodyPr>
          <a:lstStyle/>
          <a:p>
            <a:r>
              <a:rPr lang="es-PE" b="1" dirty="0" smtClean="0">
                <a:solidFill>
                  <a:srgbClr val="7030A0"/>
                </a:solidFill>
              </a:rPr>
              <a:t>Solucionario: se desarrollará  en la sesión de clase</a:t>
            </a:r>
            <a:endParaRPr lang="es-PE" b="1" dirty="0">
              <a:solidFill>
                <a:srgbClr val="7030A0"/>
              </a:solidFill>
            </a:endParaRPr>
          </a:p>
        </p:txBody>
      </p:sp>
      <p:sp>
        <p:nvSpPr>
          <p:cNvPr id="5" name="4 Rectángulo"/>
          <p:cNvSpPr/>
          <p:nvPr/>
        </p:nvSpPr>
        <p:spPr>
          <a:xfrm>
            <a:off x="1475656" y="683404"/>
            <a:ext cx="1829347" cy="369332"/>
          </a:xfrm>
          <a:prstGeom prst="rect">
            <a:avLst/>
          </a:prstGeom>
        </p:spPr>
        <p:txBody>
          <a:bodyPr wrap="none">
            <a:spAutoFit/>
          </a:bodyPr>
          <a:lstStyle/>
          <a:p>
            <a:pPr lvl="0"/>
            <a:r>
              <a:rPr lang="es-PE" b="1" dirty="0">
                <a:solidFill>
                  <a:srgbClr val="FF0000"/>
                </a:solidFill>
              </a:rPr>
              <a:t>: Practica dirigida</a:t>
            </a:r>
          </a:p>
        </p:txBody>
      </p:sp>
    </p:spTree>
    <p:extLst>
      <p:ext uri="{BB962C8B-B14F-4D97-AF65-F5344CB8AC3E}">
        <p14:creationId xmlns:p14="http://schemas.microsoft.com/office/powerpoint/2010/main" val="303924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75656" y="1196752"/>
            <a:ext cx="6912768" cy="2585323"/>
          </a:xfrm>
          <a:prstGeom prst="rect">
            <a:avLst/>
          </a:prstGeom>
        </p:spPr>
        <p:txBody>
          <a:bodyPr wrap="square">
            <a:spAutoFit/>
          </a:bodyPr>
          <a:lstStyle/>
          <a:p>
            <a:pPr lvl="0"/>
            <a:r>
              <a:rPr lang="es-ES" dirty="0" smtClean="0"/>
              <a:t>9. </a:t>
            </a:r>
            <a:r>
              <a:rPr lang="es-ES" dirty="0"/>
              <a:t>Resolver por el método geométrico. Graficar. Determinar  el punto extremo por la condición de </a:t>
            </a:r>
            <a:r>
              <a:rPr lang="es-ES" dirty="0" err="1"/>
              <a:t>optimalidad</a:t>
            </a:r>
            <a:r>
              <a:rPr lang="es-ES" dirty="0"/>
              <a:t>.</a:t>
            </a:r>
            <a:endParaRPr lang="es-PE" dirty="0"/>
          </a:p>
          <a:p>
            <a:r>
              <a:rPr lang="es-ES" dirty="0"/>
              <a:t> 		Min. Z  =  66x1  +   208x2</a:t>
            </a:r>
            <a:endParaRPr lang="es-PE" dirty="0"/>
          </a:p>
          <a:p>
            <a:r>
              <a:rPr lang="es-ES" dirty="0"/>
              <a:t>			Sujeto a:</a:t>
            </a:r>
            <a:endParaRPr lang="es-PE" dirty="0"/>
          </a:p>
          <a:p>
            <a:r>
              <a:rPr lang="es-ES" dirty="0"/>
              <a:t>		13.2x1  +  34x2  ≥   65.0</a:t>
            </a:r>
            <a:endParaRPr lang="es-PE" dirty="0"/>
          </a:p>
          <a:p>
            <a:r>
              <a:rPr lang="es-ES" dirty="0"/>
              <a:t>		4.3x1   +  5.9x2   ≥  14.0</a:t>
            </a:r>
            <a:endParaRPr lang="es-PE" dirty="0"/>
          </a:p>
          <a:p>
            <a:r>
              <a:rPr lang="es-ES" dirty="0"/>
              <a:t>		2x1     +    9x2     ≥  12.0</a:t>
            </a:r>
            <a:endParaRPr lang="es-PE" dirty="0"/>
          </a:p>
          <a:p>
            <a:r>
              <a:rPr lang="es-ES" dirty="0"/>
              <a:t>		4x1    +    9x2      ≥  15.0</a:t>
            </a:r>
            <a:endParaRPr lang="es-PE" dirty="0"/>
          </a:p>
          <a:p>
            <a:r>
              <a:rPr lang="es-ES" dirty="0"/>
              <a:t>		 	</a:t>
            </a:r>
            <a:r>
              <a:rPr lang="es-ES" dirty="0" err="1"/>
              <a:t>xj</a:t>
            </a:r>
            <a:r>
              <a:rPr lang="es-ES" dirty="0"/>
              <a:t> ≥ 0   </a:t>
            </a:r>
            <a:endParaRPr lang="es-PE" dirty="0"/>
          </a:p>
        </p:txBody>
      </p:sp>
      <p:sp>
        <p:nvSpPr>
          <p:cNvPr id="3" name="2 Rectángulo"/>
          <p:cNvSpPr/>
          <p:nvPr/>
        </p:nvSpPr>
        <p:spPr>
          <a:xfrm>
            <a:off x="1475656" y="683404"/>
            <a:ext cx="1829347" cy="369332"/>
          </a:xfrm>
          <a:prstGeom prst="rect">
            <a:avLst/>
          </a:prstGeom>
        </p:spPr>
        <p:txBody>
          <a:bodyPr wrap="none">
            <a:spAutoFit/>
          </a:bodyPr>
          <a:lstStyle/>
          <a:p>
            <a:pPr lvl="0"/>
            <a:r>
              <a:rPr lang="es-PE" b="1" dirty="0">
                <a:solidFill>
                  <a:srgbClr val="FF0000"/>
                </a:solidFill>
              </a:rPr>
              <a:t>: Practica dirigida</a:t>
            </a:r>
          </a:p>
        </p:txBody>
      </p:sp>
      <p:sp>
        <p:nvSpPr>
          <p:cNvPr id="4" name="3 CuadroTexto"/>
          <p:cNvSpPr txBox="1"/>
          <p:nvPr/>
        </p:nvSpPr>
        <p:spPr>
          <a:xfrm>
            <a:off x="1455294" y="4460914"/>
            <a:ext cx="4931543" cy="369332"/>
          </a:xfrm>
          <a:prstGeom prst="rect">
            <a:avLst/>
          </a:prstGeom>
          <a:solidFill>
            <a:schemeClr val="accent2">
              <a:lumMod val="20000"/>
              <a:lumOff val="80000"/>
            </a:schemeClr>
          </a:solidFill>
        </p:spPr>
        <p:txBody>
          <a:bodyPr wrap="none" rtlCol="0">
            <a:spAutoFit/>
          </a:bodyPr>
          <a:lstStyle/>
          <a:p>
            <a:r>
              <a:rPr lang="es-PE" b="1" dirty="0" smtClean="0">
                <a:solidFill>
                  <a:srgbClr val="7030A0"/>
                </a:solidFill>
              </a:rPr>
              <a:t>Solucionario: se desarrollará  en la sesión de clase</a:t>
            </a:r>
            <a:endParaRPr lang="es-PE" b="1" dirty="0">
              <a:solidFill>
                <a:srgbClr val="7030A0"/>
              </a:solidFill>
            </a:endParaRPr>
          </a:p>
        </p:txBody>
      </p:sp>
    </p:spTree>
    <p:extLst>
      <p:ext uri="{BB962C8B-B14F-4D97-AF65-F5344CB8AC3E}">
        <p14:creationId xmlns:p14="http://schemas.microsoft.com/office/powerpoint/2010/main" val="134505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429309432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Imagen relacionada"/>
          <p:cNvPicPr>
            <a:picLocks noChangeAspect="1" noChangeArrowheads="1"/>
          </p:cNvPicPr>
          <p:nvPr/>
        </p:nvPicPr>
        <p:blipFill rotWithShape="1">
          <a:blip r:embed="rId7">
            <a:extLst>
              <a:ext uri="{28A0092B-C50C-407E-A947-70E740481C1C}">
                <a14:useLocalDpi xmlns:a14="http://schemas.microsoft.com/office/drawing/2010/main" val="0"/>
              </a:ext>
            </a:extLst>
          </a:blip>
          <a:srcRect l="2396" r="27886"/>
          <a:stretch/>
        </p:blipFill>
        <p:spPr bwMode="auto">
          <a:xfrm>
            <a:off x="4067944" y="3789040"/>
            <a:ext cx="2592288" cy="1440159"/>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1979712" y="836712"/>
            <a:ext cx="2288255" cy="369332"/>
          </a:xfrm>
          <a:prstGeom prst="rect">
            <a:avLst/>
          </a:prstGeom>
          <a:noFill/>
        </p:spPr>
        <p:txBody>
          <a:bodyPr wrap="none" rtlCol="0">
            <a:spAutoFit/>
          </a:bodyPr>
          <a:lstStyle/>
          <a:p>
            <a:r>
              <a:rPr lang="es-PE" dirty="0" smtClean="0"/>
              <a:t>Propósito de la sesión </a:t>
            </a:r>
            <a:endParaRPr lang="es-PE" dirty="0"/>
          </a:p>
        </p:txBody>
      </p:sp>
    </p:spTree>
    <p:extLst>
      <p:ext uri="{BB962C8B-B14F-4D97-AF65-F5344CB8AC3E}">
        <p14:creationId xmlns:p14="http://schemas.microsoft.com/office/powerpoint/2010/main" val="145160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404664"/>
            <a:ext cx="7272808" cy="2862322"/>
          </a:xfrm>
          <a:prstGeom prst="rect">
            <a:avLst/>
          </a:prstGeom>
        </p:spPr>
        <p:txBody>
          <a:bodyPr wrap="square">
            <a:spAutoFit/>
          </a:bodyPr>
          <a:lstStyle/>
          <a:p>
            <a:pPr lvl="0"/>
            <a:r>
              <a:rPr lang="es-PE" b="1" dirty="0" smtClean="0">
                <a:solidFill>
                  <a:srgbClr val="FF0000"/>
                </a:solidFill>
              </a:rPr>
              <a:t>Casos: Practica dirigida</a:t>
            </a:r>
          </a:p>
          <a:p>
            <a:pPr lvl="0" algn="just"/>
            <a:r>
              <a:rPr lang="es-PE" dirty="0" smtClean="0"/>
              <a:t>1. </a:t>
            </a:r>
            <a:r>
              <a:rPr lang="es-PE" sz="1600" dirty="0" smtClean="0"/>
              <a:t>Un </a:t>
            </a:r>
            <a:r>
              <a:rPr lang="es-PE" sz="1600" dirty="0"/>
              <a:t>comprador está tratando de seleccionar la combinación más barata de dos alimentos que debe cumplir con ciertas necesidades diarias de vitaminas. Los requerimientos vitamínicos son por lo menos 40 unidades de vitamina W, 50 unidades de vitamina X; 49 unidades de vitamina Y. cada onza de alimento A proporcionado 4 unidades de vitamina W; 10 unidades de vitamina X y 7 unidades de vitamina Y.</a:t>
            </a:r>
          </a:p>
          <a:p>
            <a:pPr algn="just"/>
            <a:r>
              <a:rPr lang="es-PE" sz="1600" dirty="0"/>
              <a:t>Cada onza del alimento B proporciona 10 unidades de W, 5 unidades de X  y 7 unidades de Y. el alimento A cuesta $ 5/kilogramo y el alimento B cuesta $ 8 /kilogramo. La meta es encontrar la manera menos costosa para satisfacer las necesidades vitamínicas. Las dos alternativas disponibles son los </a:t>
            </a:r>
            <a:r>
              <a:rPr lang="es-PE" sz="1600" dirty="0" smtClean="0"/>
              <a:t>alimentos </a:t>
            </a:r>
            <a:r>
              <a:rPr lang="es-PE" sz="1600" dirty="0"/>
              <a:t>A y B. </a:t>
            </a:r>
          </a:p>
          <a:p>
            <a:r>
              <a:rPr lang="es-PE" sz="1600" dirty="0"/>
              <a:t> </a:t>
            </a:r>
          </a:p>
        </p:txBody>
      </p:sp>
      <p:sp>
        <p:nvSpPr>
          <p:cNvPr id="3" name="2 CuadroTexto"/>
          <p:cNvSpPr txBox="1"/>
          <p:nvPr/>
        </p:nvSpPr>
        <p:spPr>
          <a:xfrm>
            <a:off x="1475656" y="3356992"/>
            <a:ext cx="4274183" cy="1107996"/>
          </a:xfrm>
          <a:prstGeom prst="rect">
            <a:avLst/>
          </a:prstGeom>
          <a:noFill/>
        </p:spPr>
        <p:txBody>
          <a:bodyPr wrap="none" rtlCol="0">
            <a:spAutoFit/>
          </a:bodyPr>
          <a:lstStyle/>
          <a:p>
            <a:r>
              <a:rPr lang="es-PE" b="1" dirty="0" smtClean="0">
                <a:solidFill>
                  <a:srgbClr val="FF0000"/>
                </a:solidFill>
              </a:rPr>
              <a:t>Solución:</a:t>
            </a:r>
          </a:p>
          <a:p>
            <a:pPr marL="342900" indent="-342900">
              <a:buAutoNum type="arabicPeriod"/>
            </a:pPr>
            <a:r>
              <a:rPr lang="es-PE" sz="1600" dirty="0" smtClean="0"/>
              <a:t>Definiendo las variables de decisión</a:t>
            </a:r>
          </a:p>
          <a:p>
            <a:r>
              <a:rPr lang="es-PE" sz="1600" dirty="0" smtClean="0"/>
              <a:t>	x1 = cantidad de onzas de alimentos A</a:t>
            </a:r>
          </a:p>
          <a:p>
            <a:r>
              <a:rPr lang="es-PE" sz="1600" dirty="0"/>
              <a:t>	</a:t>
            </a:r>
            <a:r>
              <a:rPr lang="es-PE" sz="1600" dirty="0" smtClean="0"/>
              <a:t>x2 = cantidad de onzas de alimentos B</a:t>
            </a:r>
            <a:endParaRPr lang="es-PE" sz="1600" dirty="0"/>
          </a:p>
        </p:txBody>
      </p:sp>
      <p:graphicFrame>
        <p:nvGraphicFramePr>
          <p:cNvPr id="4" name="3 Tabla"/>
          <p:cNvGraphicFramePr>
            <a:graphicFrameLocks noGrp="1"/>
          </p:cNvGraphicFramePr>
          <p:nvPr>
            <p:extLst>
              <p:ext uri="{D42A27DB-BD31-4B8C-83A1-F6EECF244321}">
                <p14:modId xmlns:p14="http://schemas.microsoft.com/office/powerpoint/2010/main" val="525324589"/>
              </p:ext>
            </p:extLst>
          </p:nvPr>
        </p:nvGraphicFramePr>
        <p:xfrm>
          <a:off x="5868144" y="3260059"/>
          <a:ext cx="2799789" cy="2232247"/>
        </p:xfrm>
        <a:graphic>
          <a:graphicData uri="http://schemas.openxmlformats.org/drawingml/2006/table">
            <a:tbl>
              <a:tblPr/>
              <a:tblGrid>
                <a:gridCol w="648072"/>
                <a:gridCol w="438054"/>
                <a:gridCol w="544945"/>
                <a:gridCol w="1168718"/>
              </a:tblGrid>
              <a:tr h="350640">
                <a:tc rowSpan="2">
                  <a:txBody>
                    <a:bodyPr/>
                    <a:lstStyle/>
                    <a:p>
                      <a:r>
                        <a:rPr lang="es-PE" sz="1100" dirty="0" smtClean="0">
                          <a:latin typeface="Cambria" pitchFamily="18" charset="0"/>
                        </a:rPr>
                        <a:t>Vitaminas</a:t>
                      </a:r>
                      <a:endParaRPr lang="es-PE" sz="1100" dirty="0">
                        <a:latin typeface="Cambria"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gridSpan="2">
                  <a:txBody>
                    <a:bodyPr/>
                    <a:lstStyle/>
                    <a:p>
                      <a:r>
                        <a:rPr lang="es-PE" sz="1100" dirty="0" smtClean="0">
                          <a:latin typeface="Cambria" pitchFamily="18" charset="0"/>
                        </a:rPr>
                        <a:t>Alimentos</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s-PE" sz="1100" dirty="0" smtClean="0">
                          <a:latin typeface="Cambria" pitchFamily="18" charset="0"/>
                        </a:rPr>
                        <a:t>Requerimientos</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640">
                <a:tc vMerge="1">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X1</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X2</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s-PE"/>
                    </a:p>
                  </a:txBody>
                  <a:tcPr/>
                </a:tc>
              </a:tr>
              <a:tr h="350640">
                <a:tc>
                  <a:txBody>
                    <a:bodyPr/>
                    <a:lstStyle/>
                    <a:p>
                      <a:r>
                        <a:rPr lang="es-PE" sz="1100" dirty="0" smtClean="0">
                          <a:latin typeface="Cambria" pitchFamily="18" charset="0"/>
                        </a:rPr>
                        <a:t>W</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4</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10</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40</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640">
                <a:tc>
                  <a:txBody>
                    <a:bodyPr/>
                    <a:lstStyle/>
                    <a:p>
                      <a:r>
                        <a:rPr lang="es-PE" sz="1100" dirty="0" smtClean="0">
                          <a:latin typeface="Cambria" pitchFamily="18" charset="0"/>
                        </a:rPr>
                        <a:t>X</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10</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5</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50</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640">
                <a:tc>
                  <a:txBody>
                    <a:bodyPr/>
                    <a:lstStyle/>
                    <a:p>
                      <a:r>
                        <a:rPr lang="es-PE" sz="1100" dirty="0" smtClean="0">
                          <a:latin typeface="Cambria" pitchFamily="18" charset="0"/>
                        </a:rPr>
                        <a:t>Y</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7</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7</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49</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047">
                <a:tc>
                  <a:txBody>
                    <a:bodyPr/>
                    <a:lstStyle/>
                    <a:p>
                      <a:r>
                        <a:rPr lang="es-PE" sz="1100" dirty="0" smtClean="0">
                          <a:latin typeface="Cambria" pitchFamily="18" charset="0"/>
                        </a:rPr>
                        <a:t>Costo</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s-PE" sz="1100" dirty="0" smtClean="0">
                          <a:latin typeface="Cambria" pitchFamily="18" charset="0"/>
                        </a:rPr>
                        <a:t>$ 5</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100" dirty="0" smtClean="0">
                          <a:latin typeface="Cambria" pitchFamily="18" charset="0"/>
                        </a:rPr>
                        <a:t>$ 8</a:t>
                      </a:r>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1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5 CuadroTexto"/>
          <p:cNvSpPr txBox="1"/>
          <p:nvPr/>
        </p:nvSpPr>
        <p:spPr>
          <a:xfrm>
            <a:off x="1691680" y="4941168"/>
            <a:ext cx="1757212" cy="1569660"/>
          </a:xfrm>
          <a:prstGeom prst="rect">
            <a:avLst/>
          </a:prstGeom>
          <a:noFill/>
        </p:spPr>
        <p:txBody>
          <a:bodyPr wrap="none" rtlCol="0">
            <a:spAutoFit/>
          </a:bodyPr>
          <a:lstStyle/>
          <a:p>
            <a:r>
              <a:rPr lang="es-PE" sz="1600" dirty="0" smtClean="0">
                <a:latin typeface="Cambria" pitchFamily="18" charset="0"/>
              </a:rPr>
              <a:t>Min Z = 5x1 + 8X2</a:t>
            </a:r>
          </a:p>
          <a:p>
            <a:r>
              <a:rPr lang="es-PE" sz="1600" dirty="0" smtClean="0">
                <a:latin typeface="Cambria" pitchFamily="18" charset="0"/>
              </a:rPr>
              <a:t>Sujeto a:</a:t>
            </a:r>
          </a:p>
          <a:p>
            <a:r>
              <a:rPr lang="es-PE" sz="1600" dirty="0" smtClean="0">
                <a:latin typeface="Cambria" pitchFamily="18" charset="0"/>
              </a:rPr>
              <a:t>4x1+10x2 ≥ 40</a:t>
            </a:r>
          </a:p>
          <a:p>
            <a:r>
              <a:rPr lang="es-PE" sz="1600" dirty="0" smtClean="0">
                <a:latin typeface="Cambria" pitchFamily="18" charset="0"/>
              </a:rPr>
              <a:t>10x1 + 5X2 ≥ 50</a:t>
            </a:r>
          </a:p>
          <a:p>
            <a:r>
              <a:rPr lang="es-PE" sz="1600" dirty="0" smtClean="0">
                <a:latin typeface="Cambria" pitchFamily="18" charset="0"/>
              </a:rPr>
              <a:t>7x1 + 7x2 ≥ 49</a:t>
            </a:r>
          </a:p>
          <a:p>
            <a:r>
              <a:rPr lang="es-PE" sz="1600" dirty="0" smtClean="0">
                <a:latin typeface="Cambria" pitchFamily="18" charset="0"/>
              </a:rPr>
              <a:t>X1, x2 ≥ 0</a:t>
            </a:r>
            <a:endParaRPr lang="es-PE" sz="1600" dirty="0">
              <a:latin typeface="Cambria" pitchFamily="18" charset="0"/>
            </a:endParaRPr>
          </a:p>
        </p:txBody>
      </p:sp>
    </p:spTree>
    <p:extLst>
      <p:ext uri="{BB962C8B-B14F-4D97-AF65-F5344CB8AC3E}">
        <p14:creationId xmlns:p14="http://schemas.microsoft.com/office/powerpoint/2010/main" val="72023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1447518528"/>
              </p:ext>
            </p:extLst>
          </p:nvPr>
        </p:nvGraphicFramePr>
        <p:xfrm>
          <a:off x="1550259" y="476672"/>
          <a:ext cx="3136838" cy="1767308"/>
        </p:xfrm>
        <a:graphic>
          <a:graphicData uri="http://schemas.openxmlformats.org/drawingml/2006/table">
            <a:tbl>
              <a:tblPr/>
              <a:tblGrid>
                <a:gridCol w="762318"/>
                <a:gridCol w="1215327"/>
                <a:gridCol w="1159193"/>
              </a:tblGrid>
              <a:tr h="244038">
                <a:tc>
                  <a:txBody>
                    <a:bodyPr/>
                    <a:lstStyle/>
                    <a:p>
                      <a:r>
                        <a:rPr lang="es-PE" sz="1400" dirty="0" smtClean="0">
                          <a:latin typeface="Cambria" pitchFamily="18" charset="0"/>
                        </a:rPr>
                        <a:t>Puntos</a:t>
                      </a:r>
                      <a:endParaRPr lang="es-PE" sz="1400" dirty="0">
                        <a:latin typeface="Cambria"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s-PE" sz="1400" dirty="0" smtClean="0">
                          <a:latin typeface="Cambria" pitchFamily="18" charset="0"/>
                        </a:rPr>
                        <a:t>Coordenadas</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latin typeface="Cambria" pitchFamily="18" charset="0"/>
                        </a:rPr>
                        <a:t>Z = 5x1+8x2</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845">
                <a:tc>
                  <a:txBody>
                    <a:bodyPr/>
                    <a:lstStyle/>
                    <a:p>
                      <a:r>
                        <a:rPr lang="es-PE" sz="1400" dirty="0" smtClean="0">
                          <a:latin typeface="Cambria" pitchFamily="18" charset="0"/>
                        </a:rPr>
                        <a:t>A</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latin typeface="Cambria" pitchFamily="18" charset="0"/>
                        </a:rPr>
                        <a:t>(10; 0)</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latin typeface="Cambria" pitchFamily="18" charset="0"/>
                        </a:rPr>
                        <a:t>50</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845">
                <a:tc>
                  <a:txBody>
                    <a:bodyPr/>
                    <a:lstStyle/>
                    <a:p>
                      <a:r>
                        <a:rPr lang="es-PE" sz="1400" dirty="0" smtClean="0">
                          <a:latin typeface="Cambria" pitchFamily="18" charset="0"/>
                        </a:rPr>
                        <a:t>B</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latin typeface="Cambria" pitchFamily="18" charset="0"/>
                        </a:rPr>
                        <a:t>(5; 2)</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latin typeface="Cambria" pitchFamily="18" charset="0"/>
                        </a:rPr>
                        <a:t>41</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r>
              <a:tr h="292845">
                <a:tc>
                  <a:txBody>
                    <a:bodyPr/>
                    <a:lstStyle/>
                    <a:p>
                      <a:r>
                        <a:rPr lang="es-PE" sz="1400" dirty="0" smtClean="0">
                          <a:latin typeface="Cambria" pitchFamily="18" charset="0"/>
                        </a:rPr>
                        <a:t>C</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latin typeface="Cambria" pitchFamily="18" charset="0"/>
                        </a:rPr>
                        <a:t>(3; 4)</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latin typeface="Cambria" pitchFamily="18" charset="0"/>
                        </a:rPr>
                        <a:t>47</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108">
                <a:tc>
                  <a:txBody>
                    <a:bodyPr/>
                    <a:lstStyle/>
                    <a:p>
                      <a:r>
                        <a:rPr lang="es-PE" sz="1400" dirty="0" smtClean="0">
                          <a:latin typeface="Cambria" pitchFamily="18" charset="0"/>
                        </a:rPr>
                        <a:t>D</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s-PE" sz="1400" dirty="0" smtClean="0">
                          <a:latin typeface="Cambria" pitchFamily="18" charset="0"/>
                        </a:rPr>
                        <a:t>(0; 10)</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latin typeface="Cambria" pitchFamily="18" charset="0"/>
                        </a:rPr>
                        <a:t>80</a:t>
                      </a:r>
                      <a:endParaRPr lang="es-PE" sz="1400" dirty="0">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835" t="4736" r="25918" b="65302"/>
          <a:stretch/>
        </p:blipFill>
        <p:spPr bwMode="auto">
          <a:xfrm>
            <a:off x="251519" y="2564904"/>
            <a:ext cx="2735034" cy="292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9974" t="12950" r="4407" b="6347"/>
          <a:stretch/>
        </p:blipFill>
        <p:spPr bwMode="auto">
          <a:xfrm>
            <a:off x="2986553" y="2334421"/>
            <a:ext cx="5761911"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74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115616" y="990020"/>
            <a:ext cx="6772751" cy="2523768"/>
          </a:xfrm>
          <a:prstGeom prst="rect">
            <a:avLst/>
          </a:prstGeom>
          <a:noFill/>
        </p:spPr>
        <p:txBody>
          <a:bodyPr wrap="none" rtlCol="0">
            <a:spAutoFit/>
          </a:bodyPr>
          <a:lstStyle/>
          <a:p>
            <a:r>
              <a:rPr lang="es-PE" dirty="0" smtClean="0"/>
              <a:t>2. </a:t>
            </a:r>
            <a:r>
              <a:rPr lang="es-PE" sz="1600" dirty="0" smtClean="0"/>
              <a:t>Supóngase el caso en que después de haberse analizado un problema de </a:t>
            </a:r>
            <a:r>
              <a:rPr lang="es-PE" sz="1600" dirty="0" err="1" smtClean="0"/>
              <a:t>P.l</a:t>
            </a:r>
            <a:r>
              <a:rPr lang="es-PE" sz="1600" dirty="0" smtClean="0"/>
              <a:t>, </a:t>
            </a:r>
          </a:p>
          <a:p>
            <a:r>
              <a:rPr lang="es-PE" sz="1600" dirty="0" smtClean="0"/>
              <a:t>Se  llego al siguiente al modelo de programación continua</a:t>
            </a:r>
          </a:p>
          <a:p>
            <a:endParaRPr lang="es-PE" sz="1600" dirty="0"/>
          </a:p>
          <a:p>
            <a:r>
              <a:rPr lang="es-PE" dirty="0" smtClean="0">
                <a:latin typeface="Cambria" pitchFamily="18" charset="0"/>
              </a:rPr>
              <a:t>Max Z = 8x1-12x2</a:t>
            </a:r>
          </a:p>
          <a:p>
            <a:r>
              <a:rPr lang="es-PE" dirty="0" smtClean="0">
                <a:latin typeface="Cambria" pitchFamily="18" charset="0"/>
              </a:rPr>
              <a:t>Sujeto a:</a:t>
            </a:r>
          </a:p>
          <a:p>
            <a:r>
              <a:rPr lang="es-PE" dirty="0" smtClean="0">
                <a:latin typeface="Cambria" pitchFamily="18" charset="0"/>
              </a:rPr>
              <a:t>5x1-4x2 ≥ 20</a:t>
            </a:r>
          </a:p>
          <a:p>
            <a:r>
              <a:rPr lang="es-PE" dirty="0" smtClean="0">
                <a:latin typeface="Cambria" pitchFamily="18" charset="0"/>
              </a:rPr>
              <a:t>2x1+3x2 ≤ 36</a:t>
            </a:r>
          </a:p>
          <a:p>
            <a:r>
              <a:rPr lang="es-PE" dirty="0" smtClean="0">
                <a:latin typeface="Cambria" pitchFamily="18" charset="0"/>
              </a:rPr>
              <a:t>6x1+3x2 = 24</a:t>
            </a:r>
          </a:p>
          <a:p>
            <a:r>
              <a:rPr lang="es-PE" dirty="0" smtClean="0">
                <a:latin typeface="Cambria" pitchFamily="18" charset="0"/>
              </a:rPr>
              <a:t>X1, X2 ≥0</a:t>
            </a:r>
            <a:endParaRPr lang="es-PE" dirty="0">
              <a:latin typeface="Cambria" pitchFamily="18" charset="0"/>
            </a:endParaRPr>
          </a:p>
        </p:txBody>
      </p:sp>
      <p:sp>
        <p:nvSpPr>
          <p:cNvPr id="4" name="3 CuadroTexto"/>
          <p:cNvSpPr txBox="1"/>
          <p:nvPr/>
        </p:nvSpPr>
        <p:spPr>
          <a:xfrm>
            <a:off x="1259632" y="3789040"/>
            <a:ext cx="4867166" cy="369332"/>
          </a:xfrm>
          <a:prstGeom prst="rect">
            <a:avLst/>
          </a:prstGeom>
          <a:solidFill>
            <a:schemeClr val="accent2">
              <a:lumMod val="20000"/>
              <a:lumOff val="80000"/>
            </a:schemeClr>
          </a:solidFill>
        </p:spPr>
        <p:txBody>
          <a:bodyPr wrap="none" rtlCol="0">
            <a:spAutoFit/>
          </a:bodyPr>
          <a:lstStyle/>
          <a:p>
            <a:r>
              <a:rPr lang="es-PE" b="1" dirty="0" smtClean="0">
                <a:solidFill>
                  <a:srgbClr val="7030A0"/>
                </a:solidFill>
              </a:rPr>
              <a:t>Solucionario se desarrollara  en la sesión de clase</a:t>
            </a:r>
            <a:endParaRPr lang="es-PE" b="1" dirty="0">
              <a:solidFill>
                <a:srgbClr val="7030A0"/>
              </a:solidFill>
            </a:endParaRPr>
          </a:p>
        </p:txBody>
      </p:sp>
      <p:sp>
        <p:nvSpPr>
          <p:cNvPr id="5" name="4 Rectángulo"/>
          <p:cNvSpPr/>
          <p:nvPr/>
        </p:nvSpPr>
        <p:spPr>
          <a:xfrm>
            <a:off x="1331640" y="620688"/>
            <a:ext cx="1712328" cy="369332"/>
          </a:xfrm>
          <a:prstGeom prst="rect">
            <a:avLst/>
          </a:prstGeom>
        </p:spPr>
        <p:txBody>
          <a:bodyPr wrap="none">
            <a:spAutoFit/>
          </a:bodyPr>
          <a:lstStyle/>
          <a:p>
            <a:r>
              <a:rPr lang="es-PE" b="1" dirty="0">
                <a:solidFill>
                  <a:srgbClr val="FF0000"/>
                </a:solidFill>
              </a:rPr>
              <a:t>Practica dirigida</a:t>
            </a:r>
            <a:endParaRPr lang="es-PE" dirty="0"/>
          </a:p>
        </p:txBody>
      </p:sp>
    </p:spTree>
    <p:extLst>
      <p:ext uri="{BB962C8B-B14F-4D97-AF65-F5344CB8AC3E}">
        <p14:creationId xmlns:p14="http://schemas.microsoft.com/office/powerpoint/2010/main" val="281833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83568" y="1196752"/>
            <a:ext cx="792088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rgbClr val="000000"/>
                </a:solidFill>
                <a:effectLst/>
                <a:ea typeface="Times New Roman" pitchFamily="18" charset="0"/>
                <a:cs typeface="Calibri" pitchFamily="34" charset="0"/>
              </a:rPr>
              <a:t>3. La compañía HORNA S.A  manufactura dos tipos de raquetas para tenis: Uno "Básico" (Peso Ligero) usados en los juegos de Ligas Menores y el "Profesional" (Golpeador) que se vende a los equipos de Ligas Mayores. La producción de una raqueta requiere una operación de torno para darle su forma, un proceso de lija para suavizar la madera y para los "profesionales" tan solo una mano de laqueado como tratamiento final. Una raqueta para la Liga Menor requiere un minuto en un torno de alta velocidad en tanto que una raqueta para Liga Mayor, toma dos minutos de tiempo de torneado, puesto que se le debe dar la forma con tolerancias muy estrechas. Debido a la rápida dada de forma del básico, se requiere tres minutos de máquina lijadora, en tanto que el profesional necesita sólo dos minutos para ser lijado. El laqueado es hecho a mano y como resultado de esto sólo pueden producirse 400 raquetas profesionales durante una semana. Para una semana promedio de trabajo debe utilizarse 1000 minutos de tiempo de torno y 1800 minutos de tiempo de lijado.</a:t>
            </a:r>
            <a:endParaRPr kumimoji="0" lang="es-PE"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rgbClr val="000000"/>
                </a:solidFill>
                <a:effectLst/>
                <a:ea typeface="Times New Roman" pitchFamily="18" charset="0"/>
                <a:cs typeface="Calibri" pitchFamily="34" charset="0"/>
              </a:rPr>
              <a:t>HORNA S.A  realiza una contribución neta a los gastos generales y utilidad de $3 por cada raqueta básica y de $ 4 por cada profesional producida. Asumir que la compañía puede vender tantas raquetas de cada tipo como las que pueden producir. </a:t>
            </a:r>
            <a:endParaRPr kumimoji="0" lang="es-PE"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1" i="0" u="none" strike="noStrike" cap="none" normalizeH="0" baseline="0" dirty="0" smtClean="0">
                <a:ln>
                  <a:noFill/>
                </a:ln>
                <a:solidFill>
                  <a:schemeClr val="tx1"/>
                </a:solidFill>
                <a:effectLst/>
                <a:ea typeface="Times New Roman" pitchFamily="18" charset="0"/>
                <a:cs typeface="Calibri" pitchFamily="34" charset="0"/>
              </a:rPr>
              <a:t>Formular el problema mediante la programación lineal</a:t>
            </a:r>
            <a:endParaRPr kumimoji="0" lang="es-PE"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1" i="0" u="none" strike="noStrike" cap="none" normalizeH="0" baseline="0" dirty="0" smtClean="0">
                <a:ln>
                  <a:noFill/>
                </a:ln>
                <a:solidFill>
                  <a:schemeClr val="tx1"/>
                </a:solidFill>
                <a:effectLst/>
                <a:ea typeface="Times New Roman" pitchFamily="18" charset="0"/>
                <a:cs typeface="Calibri" pitchFamily="34" charset="0"/>
              </a:rPr>
              <a:t>Resolver usando el método grafico</a:t>
            </a:r>
            <a:endParaRPr kumimoji="0" lang="es-PE"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Rectángulo"/>
          <p:cNvSpPr/>
          <p:nvPr/>
        </p:nvSpPr>
        <p:spPr>
          <a:xfrm>
            <a:off x="1331640" y="620688"/>
            <a:ext cx="1712328" cy="369332"/>
          </a:xfrm>
          <a:prstGeom prst="rect">
            <a:avLst/>
          </a:prstGeom>
        </p:spPr>
        <p:txBody>
          <a:bodyPr wrap="none">
            <a:spAutoFit/>
          </a:bodyPr>
          <a:lstStyle/>
          <a:p>
            <a:r>
              <a:rPr lang="es-PE" b="1" dirty="0">
                <a:solidFill>
                  <a:srgbClr val="FF0000"/>
                </a:solidFill>
              </a:rPr>
              <a:t>Practica dirigida</a:t>
            </a:r>
            <a:endParaRPr lang="es-PE" dirty="0"/>
          </a:p>
        </p:txBody>
      </p:sp>
      <p:sp>
        <p:nvSpPr>
          <p:cNvPr id="4" name="3 CuadroTexto"/>
          <p:cNvSpPr txBox="1"/>
          <p:nvPr/>
        </p:nvSpPr>
        <p:spPr>
          <a:xfrm>
            <a:off x="827584" y="5567179"/>
            <a:ext cx="4931543" cy="369332"/>
          </a:xfrm>
          <a:prstGeom prst="rect">
            <a:avLst/>
          </a:prstGeom>
          <a:solidFill>
            <a:schemeClr val="accent2">
              <a:lumMod val="20000"/>
              <a:lumOff val="80000"/>
            </a:schemeClr>
          </a:solidFill>
        </p:spPr>
        <p:txBody>
          <a:bodyPr wrap="none" rtlCol="0">
            <a:spAutoFit/>
          </a:bodyPr>
          <a:lstStyle/>
          <a:p>
            <a:r>
              <a:rPr lang="es-PE" b="1" dirty="0" smtClean="0">
                <a:solidFill>
                  <a:srgbClr val="7030A0"/>
                </a:solidFill>
              </a:rPr>
              <a:t>Solucionario se desarrollará  en la sesión de clase</a:t>
            </a:r>
            <a:endParaRPr lang="es-PE" b="1" dirty="0">
              <a:solidFill>
                <a:srgbClr val="7030A0"/>
              </a:solidFill>
            </a:endParaRPr>
          </a:p>
        </p:txBody>
      </p:sp>
    </p:spTree>
    <p:extLst>
      <p:ext uri="{BB962C8B-B14F-4D97-AF65-F5344CB8AC3E}">
        <p14:creationId xmlns:p14="http://schemas.microsoft.com/office/powerpoint/2010/main" val="111379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1206044"/>
            <a:ext cx="7920880" cy="2585323"/>
          </a:xfrm>
          <a:prstGeom prst="rect">
            <a:avLst/>
          </a:prstGeom>
          <a:noFill/>
        </p:spPr>
        <p:txBody>
          <a:bodyPr wrap="square" rtlCol="0">
            <a:spAutoFit/>
          </a:bodyPr>
          <a:lstStyle/>
          <a:p>
            <a:r>
              <a:rPr lang="es-PE" dirty="0" smtClean="0"/>
              <a:t>4. Considere el caso de un problema de minimización , cuyo objetivo es minimizar</a:t>
            </a:r>
          </a:p>
          <a:p>
            <a:endParaRPr lang="es-PE" dirty="0"/>
          </a:p>
          <a:p>
            <a:r>
              <a:rPr lang="es-PE" dirty="0" smtClean="0"/>
              <a:t>Min Z = 2x1- 6x2</a:t>
            </a:r>
          </a:p>
          <a:p>
            <a:r>
              <a:rPr lang="es-PE" dirty="0" smtClean="0"/>
              <a:t>Sujeto a:</a:t>
            </a:r>
          </a:p>
          <a:p>
            <a:r>
              <a:rPr lang="es-PE" dirty="0" smtClean="0"/>
              <a:t>X1-x2 ≥ = 8</a:t>
            </a:r>
          </a:p>
          <a:p>
            <a:r>
              <a:rPr lang="es-PE" dirty="0" smtClean="0"/>
              <a:t>X1 – 3x2 = 12</a:t>
            </a:r>
          </a:p>
          <a:p>
            <a:r>
              <a:rPr lang="es-PE" dirty="0" smtClean="0"/>
              <a:t>x1≥ 0;  x2 </a:t>
            </a:r>
            <a:r>
              <a:rPr lang="es-PE" dirty="0" smtClean="0">
                <a:latin typeface="MS Reference Sans Serif"/>
              </a:rPr>
              <a:t>≤0</a:t>
            </a:r>
          </a:p>
          <a:p>
            <a:r>
              <a:rPr lang="es-PE" dirty="0" smtClean="0">
                <a:latin typeface="MS Reference Sans Serif"/>
              </a:rPr>
              <a:t>Determinar la solución optima  , si existe del presente modelo de PL.</a:t>
            </a:r>
            <a:r>
              <a:rPr lang="es-PE" dirty="0" smtClean="0"/>
              <a:t>   </a:t>
            </a:r>
            <a:endParaRPr lang="es-PE" dirty="0"/>
          </a:p>
        </p:txBody>
      </p:sp>
      <p:sp>
        <p:nvSpPr>
          <p:cNvPr id="4" name="3 Rectángulo"/>
          <p:cNvSpPr/>
          <p:nvPr/>
        </p:nvSpPr>
        <p:spPr>
          <a:xfrm>
            <a:off x="1259632" y="692696"/>
            <a:ext cx="1829347" cy="369332"/>
          </a:xfrm>
          <a:prstGeom prst="rect">
            <a:avLst/>
          </a:prstGeom>
        </p:spPr>
        <p:txBody>
          <a:bodyPr wrap="none">
            <a:spAutoFit/>
          </a:bodyPr>
          <a:lstStyle/>
          <a:p>
            <a:pPr lvl="0"/>
            <a:r>
              <a:rPr lang="es-PE" b="1" dirty="0">
                <a:solidFill>
                  <a:srgbClr val="FF0000"/>
                </a:solidFill>
              </a:rPr>
              <a:t>: Practica dirigida</a:t>
            </a:r>
          </a:p>
        </p:txBody>
      </p:sp>
      <p:sp>
        <p:nvSpPr>
          <p:cNvPr id="5" name="4 CuadroTexto"/>
          <p:cNvSpPr txBox="1"/>
          <p:nvPr/>
        </p:nvSpPr>
        <p:spPr>
          <a:xfrm>
            <a:off x="921195" y="4149080"/>
            <a:ext cx="4931543" cy="369332"/>
          </a:xfrm>
          <a:prstGeom prst="rect">
            <a:avLst/>
          </a:prstGeom>
          <a:solidFill>
            <a:schemeClr val="accent2">
              <a:lumMod val="20000"/>
              <a:lumOff val="80000"/>
            </a:schemeClr>
          </a:solidFill>
        </p:spPr>
        <p:txBody>
          <a:bodyPr wrap="none" rtlCol="0">
            <a:spAutoFit/>
          </a:bodyPr>
          <a:lstStyle/>
          <a:p>
            <a:r>
              <a:rPr lang="es-PE" b="1" dirty="0" smtClean="0">
                <a:solidFill>
                  <a:srgbClr val="7030A0"/>
                </a:solidFill>
              </a:rPr>
              <a:t>Solucionario se desarrollará  en la sesión de clase</a:t>
            </a:r>
            <a:endParaRPr lang="es-PE" b="1" dirty="0">
              <a:solidFill>
                <a:srgbClr val="7030A0"/>
              </a:solidFill>
            </a:endParaRPr>
          </a:p>
        </p:txBody>
      </p:sp>
    </p:spTree>
    <p:extLst>
      <p:ext uri="{BB962C8B-B14F-4D97-AF65-F5344CB8AC3E}">
        <p14:creationId xmlns:p14="http://schemas.microsoft.com/office/powerpoint/2010/main" val="366837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764704"/>
            <a:ext cx="6912768" cy="3662541"/>
          </a:xfrm>
          <a:prstGeom prst="rect">
            <a:avLst/>
          </a:prstGeom>
        </p:spPr>
        <p:txBody>
          <a:bodyPr wrap="square">
            <a:spAutoFit/>
          </a:bodyPr>
          <a:lstStyle/>
          <a:p>
            <a:endParaRPr lang="es-PE" b="1" dirty="0" smtClean="0"/>
          </a:p>
          <a:p>
            <a:r>
              <a:rPr lang="es-PE" b="1" dirty="0" smtClean="0"/>
              <a:t>5. Resolver </a:t>
            </a:r>
            <a:r>
              <a:rPr lang="es-PE" b="1" dirty="0"/>
              <a:t>por el método grafico.</a:t>
            </a:r>
            <a:endParaRPr lang="es-PE" dirty="0"/>
          </a:p>
          <a:p>
            <a:r>
              <a:rPr lang="es-ES" sz="1600" dirty="0">
                <a:latin typeface="Cambria" pitchFamily="18" charset="0"/>
              </a:rPr>
              <a:t>Maximizar </a:t>
            </a:r>
            <a:r>
              <a:rPr lang="es-ES" sz="1600" dirty="0" smtClean="0">
                <a:latin typeface="Cambria" pitchFamily="18" charset="0"/>
              </a:rPr>
              <a:t> Z</a:t>
            </a:r>
            <a:r>
              <a:rPr lang="es-ES" sz="1600" dirty="0">
                <a:latin typeface="Cambria" pitchFamily="18" charset="0"/>
              </a:rPr>
              <a:t>= 3x1+ 6x2</a:t>
            </a:r>
            <a:endParaRPr lang="es-PE" sz="1600" dirty="0">
              <a:latin typeface="Cambria" pitchFamily="18" charset="0"/>
            </a:endParaRPr>
          </a:p>
          <a:p>
            <a:r>
              <a:rPr lang="es-ES" sz="1600" dirty="0">
                <a:latin typeface="Cambria" pitchFamily="18" charset="0"/>
              </a:rPr>
              <a:t>S.a. </a:t>
            </a:r>
            <a:endParaRPr lang="es-PE" sz="1600" dirty="0">
              <a:latin typeface="Cambria" pitchFamily="18" charset="0"/>
            </a:endParaRPr>
          </a:p>
          <a:p>
            <a:r>
              <a:rPr lang="es-ES" sz="1600" dirty="0">
                <a:latin typeface="Cambria" pitchFamily="18" charset="0"/>
              </a:rPr>
              <a:t>X1&lt;=10</a:t>
            </a:r>
            <a:endParaRPr lang="es-PE" sz="1600" dirty="0">
              <a:latin typeface="Cambria" pitchFamily="18" charset="0"/>
            </a:endParaRPr>
          </a:p>
          <a:p>
            <a:r>
              <a:rPr lang="es-ES" sz="1600" dirty="0">
                <a:latin typeface="Cambria" pitchFamily="18" charset="0"/>
              </a:rPr>
              <a:t>X2&lt;=10</a:t>
            </a:r>
            <a:endParaRPr lang="es-PE" sz="1600" dirty="0">
              <a:latin typeface="Cambria" pitchFamily="18" charset="0"/>
            </a:endParaRPr>
          </a:p>
          <a:p>
            <a:r>
              <a:rPr lang="es-ES" sz="1600" dirty="0">
                <a:latin typeface="Cambria" pitchFamily="18" charset="0"/>
              </a:rPr>
              <a:t>X1 +  x2 &lt;=16</a:t>
            </a:r>
            <a:endParaRPr lang="es-PE" sz="1600" dirty="0">
              <a:latin typeface="Cambria" pitchFamily="18" charset="0"/>
            </a:endParaRPr>
          </a:p>
          <a:p>
            <a:r>
              <a:rPr lang="es-ES" sz="1600" dirty="0">
                <a:latin typeface="Cambria" pitchFamily="18" charset="0"/>
              </a:rPr>
              <a:t>6x1+ 4x2 &gt;=48</a:t>
            </a:r>
            <a:endParaRPr lang="es-PE" sz="1600" dirty="0">
              <a:latin typeface="Cambria" pitchFamily="18" charset="0"/>
            </a:endParaRPr>
          </a:p>
          <a:p>
            <a:r>
              <a:rPr lang="es-ES" sz="1600" dirty="0">
                <a:latin typeface="Cambria" pitchFamily="18" charset="0"/>
              </a:rPr>
              <a:t>X1+ x2 &lt;=20</a:t>
            </a:r>
            <a:endParaRPr lang="es-PE" sz="1600" dirty="0">
              <a:latin typeface="Cambria" pitchFamily="18" charset="0"/>
            </a:endParaRPr>
          </a:p>
          <a:p>
            <a:r>
              <a:rPr lang="es-ES" sz="1600" dirty="0">
                <a:latin typeface="Cambria" pitchFamily="18" charset="0"/>
              </a:rPr>
              <a:t>2x1+ 4x2 &gt;=16</a:t>
            </a:r>
            <a:endParaRPr lang="es-PE" sz="1600" dirty="0">
              <a:latin typeface="Cambria" pitchFamily="18" charset="0"/>
            </a:endParaRPr>
          </a:p>
          <a:p>
            <a:r>
              <a:rPr lang="es-ES" sz="1600" dirty="0">
                <a:latin typeface="Cambria" pitchFamily="18" charset="0"/>
              </a:rPr>
              <a:t>X1-  x2 &lt;=0</a:t>
            </a:r>
            <a:endParaRPr lang="es-PE" sz="1600" dirty="0">
              <a:latin typeface="Cambria" pitchFamily="18" charset="0"/>
            </a:endParaRPr>
          </a:p>
          <a:p>
            <a:r>
              <a:rPr lang="es-ES" sz="1600" dirty="0">
                <a:latin typeface="Cambria" pitchFamily="18" charset="0"/>
              </a:rPr>
              <a:t>X1&gt;=0  x2&gt;=0</a:t>
            </a:r>
            <a:endParaRPr lang="es-PE" sz="1600" dirty="0">
              <a:latin typeface="Cambria" pitchFamily="18" charset="0"/>
            </a:endParaRPr>
          </a:p>
          <a:p>
            <a:r>
              <a:rPr lang="es-ES" b="1" dirty="0">
                <a:latin typeface="Cambria" pitchFamily="18" charset="0"/>
              </a:rPr>
              <a:t> </a:t>
            </a:r>
            <a:endParaRPr lang="es-PE" dirty="0">
              <a:latin typeface="Cambria" pitchFamily="18" charset="0"/>
            </a:endParaRPr>
          </a:p>
          <a:p>
            <a:pPr lvl="0"/>
            <a:r>
              <a:rPr lang="es-ES" dirty="0"/>
              <a:t>Determinar la solución optima si existe del problema de P.L.</a:t>
            </a:r>
            <a:endParaRPr lang="es-PE" dirty="0"/>
          </a:p>
        </p:txBody>
      </p:sp>
      <p:sp>
        <p:nvSpPr>
          <p:cNvPr id="3" name="2 Rectángulo"/>
          <p:cNvSpPr/>
          <p:nvPr/>
        </p:nvSpPr>
        <p:spPr>
          <a:xfrm>
            <a:off x="1259632" y="692696"/>
            <a:ext cx="1829347" cy="369332"/>
          </a:xfrm>
          <a:prstGeom prst="rect">
            <a:avLst/>
          </a:prstGeom>
        </p:spPr>
        <p:txBody>
          <a:bodyPr wrap="none">
            <a:spAutoFit/>
          </a:bodyPr>
          <a:lstStyle/>
          <a:p>
            <a:pPr lvl="0"/>
            <a:r>
              <a:rPr lang="es-PE" b="1" dirty="0">
                <a:solidFill>
                  <a:srgbClr val="FF0000"/>
                </a:solidFill>
              </a:rPr>
              <a:t>: Practica dirigida</a:t>
            </a:r>
          </a:p>
        </p:txBody>
      </p:sp>
      <p:sp>
        <p:nvSpPr>
          <p:cNvPr id="4" name="3 CuadroTexto"/>
          <p:cNvSpPr txBox="1"/>
          <p:nvPr/>
        </p:nvSpPr>
        <p:spPr>
          <a:xfrm>
            <a:off x="1115616" y="5085184"/>
            <a:ext cx="4931543" cy="369332"/>
          </a:xfrm>
          <a:prstGeom prst="rect">
            <a:avLst/>
          </a:prstGeom>
          <a:solidFill>
            <a:schemeClr val="accent2">
              <a:lumMod val="20000"/>
              <a:lumOff val="80000"/>
            </a:schemeClr>
          </a:solidFill>
        </p:spPr>
        <p:txBody>
          <a:bodyPr wrap="none" rtlCol="0">
            <a:spAutoFit/>
          </a:bodyPr>
          <a:lstStyle/>
          <a:p>
            <a:r>
              <a:rPr lang="es-PE" b="1" dirty="0" smtClean="0">
                <a:solidFill>
                  <a:srgbClr val="7030A0"/>
                </a:solidFill>
              </a:rPr>
              <a:t>Solucionario se desarrollará  en la sesión de clase</a:t>
            </a:r>
            <a:endParaRPr lang="es-PE" b="1" dirty="0">
              <a:solidFill>
                <a:srgbClr val="7030A0"/>
              </a:solidFill>
            </a:endParaRPr>
          </a:p>
        </p:txBody>
      </p:sp>
    </p:spTree>
    <p:extLst>
      <p:ext uri="{BB962C8B-B14F-4D97-AF65-F5344CB8AC3E}">
        <p14:creationId xmlns:p14="http://schemas.microsoft.com/office/powerpoint/2010/main" val="4008410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31640" y="836712"/>
            <a:ext cx="7272808" cy="1323439"/>
          </a:xfrm>
          <a:prstGeom prst="rect">
            <a:avLst/>
          </a:prstGeom>
          <a:noFill/>
        </p:spPr>
        <p:txBody>
          <a:bodyPr wrap="square" rtlCol="0">
            <a:spAutoFit/>
          </a:bodyPr>
          <a:lstStyle/>
          <a:p>
            <a:r>
              <a:rPr lang="es-PE" sz="1600" dirty="0" smtClean="0"/>
              <a:t>6. El establecimiento </a:t>
            </a:r>
            <a:r>
              <a:rPr lang="es-PE" sz="1600" dirty="0" err="1" smtClean="0"/>
              <a:t>Gashol</a:t>
            </a:r>
            <a:r>
              <a:rPr lang="es-PE" sz="1600" dirty="0" smtClean="0"/>
              <a:t>   tiene 1400 galones de una mezcla de gasolina y alcohol almacenada en su instalación de Fresno y 16000 galones en su instalación de </a:t>
            </a:r>
            <a:r>
              <a:rPr lang="es-PE" sz="1600" dirty="0" err="1" smtClean="0"/>
              <a:t>Bakers</a:t>
            </a:r>
            <a:r>
              <a:rPr lang="es-PE" sz="1600" dirty="0" smtClean="0"/>
              <a:t>. Desde estas instalaciones, </a:t>
            </a:r>
            <a:r>
              <a:rPr lang="es-PE" sz="1600" dirty="0" err="1" smtClean="0"/>
              <a:t>Gashol</a:t>
            </a:r>
            <a:r>
              <a:rPr lang="es-PE" sz="1600" dirty="0" smtClean="0"/>
              <a:t> debe proveer a la empresa  </a:t>
            </a:r>
            <a:r>
              <a:rPr lang="es-PE" sz="1600" dirty="0" err="1" smtClean="0"/>
              <a:t>Fresh</a:t>
            </a:r>
            <a:r>
              <a:rPr lang="es-PE" sz="1600" dirty="0" smtClean="0"/>
              <a:t> </a:t>
            </a:r>
            <a:r>
              <a:rPr lang="es-PE" sz="1600" dirty="0" err="1" smtClean="0"/>
              <a:t>Food</a:t>
            </a:r>
            <a:r>
              <a:rPr lang="es-PE" sz="1600" dirty="0" smtClean="0"/>
              <a:t> </a:t>
            </a:r>
            <a:r>
              <a:rPr lang="es-PE" sz="1600" dirty="0" err="1" smtClean="0"/>
              <a:t>Farms</a:t>
            </a:r>
            <a:r>
              <a:rPr lang="es-PE" sz="1600" dirty="0" smtClean="0"/>
              <a:t>  (FFF) 10000 galones y  a American  </a:t>
            </a:r>
            <a:r>
              <a:rPr lang="es-PE" sz="1600" dirty="0" err="1" smtClean="0"/>
              <a:t>Growes</a:t>
            </a:r>
            <a:r>
              <a:rPr lang="es-PE" sz="1600" dirty="0" smtClean="0"/>
              <a:t> (AG) 20000 galones. El costo de embarcar un galón desde cada instalación de almacenada cada cliente es:   </a:t>
            </a:r>
            <a:endParaRPr lang="es-PE" sz="1600" dirty="0"/>
          </a:p>
        </p:txBody>
      </p:sp>
      <p:graphicFrame>
        <p:nvGraphicFramePr>
          <p:cNvPr id="4" name="3 Tabla"/>
          <p:cNvGraphicFramePr>
            <a:graphicFrameLocks noGrp="1"/>
          </p:cNvGraphicFramePr>
          <p:nvPr>
            <p:extLst>
              <p:ext uri="{D42A27DB-BD31-4B8C-83A1-F6EECF244321}">
                <p14:modId xmlns:p14="http://schemas.microsoft.com/office/powerpoint/2010/main" val="2222959191"/>
              </p:ext>
            </p:extLst>
          </p:nvPr>
        </p:nvGraphicFramePr>
        <p:xfrm>
          <a:off x="1331640" y="2780928"/>
          <a:ext cx="3169243" cy="1380836"/>
        </p:xfrm>
        <a:graphic>
          <a:graphicData uri="http://schemas.openxmlformats.org/drawingml/2006/table">
            <a:tbl>
              <a:tblPr/>
              <a:tblGrid>
                <a:gridCol w="1297035"/>
                <a:gridCol w="1008112"/>
                <a:gridCol w="864096"/>
              </a:tblGrid>
              <a:tr h="182880">
                <a:tc rowSpan="2">
                  <a:txBody>
                    <a:bodyPr/>
                    <a:lstStyle/>
                    <a:p>
                      <a:r>
                        <a:rPr lang="es-PE" sz="1400" dirty="0" smtClean="0"/>
                        <a:t>instalaciones</a:t>
                      </a:r>
                      <a:endParaRPr lang="es-PE" sz="14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s-PE" sz="1400" dirty="0" smtClean="0"/>
                        <a:t>Hacia</a:t>
                      </a:r>
                      <a:endParaRPr lang="es-P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t>Hacia</a:t>
                      </a:r>
                      <a:endParaRPr lang="es-PE" sz="14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s-PE"/>
                    </a:p>
                  </a:txBody>
                  <a:tcPr/>
                </a:tc>
                <a:tc>
                  <a:txBody>
                    <a:bodyPr/>
                    <a:lstStyle/>
                    <a:p>
                      <a:r>
                        <a:rPr lang="es-PE" sz="1400" dirty="0" smtClean="0"/>
                        <a:t>FFF</a:t>
                      </a:r>
                      <a:endParaRPr lang="es-P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t>AG</a:t>
                      </a:r>
                      <a:endParaRPr lang="es-P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189">
                <a:tc>
                  <a:txBody>
                    <a:bodyPr/>
                    <a:lstStyle/>
                    <a:p>
                      <a:r>
                        <a:rPr lang="es-PE" sz="1600" dirty="0" smtClean="0"/>
                        <a:t>Fresno</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t>0.04 </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t>0.06</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5956">
                <a:tc>
                  <a:txBody>
                    <a:bodyPr/>
                    <a:lstStyle/>
                    <a:p>
                      <a:r>
                        <a:rPr lang="es-PE" sz="1600" dirty="0" err="1" smtClean="0"/>
                        <a:t>Bakers</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s-PE" sz="1600" dirty="0" smtClean="0"/>
                        <a:t>0.05</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t>0.03</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4 CuadroTexto"/>
          <p:cNvSpPr txBox="1"/>
          <p:nvPr/>
        </p:nvSpPr>
        <p:spPr>
          <a:xfrm>
            <a:off x="1115616" y="4509120"/>
            <a:ext cx="7344817" cy="523220"/>
          </a:xfrm>
          <a:prstGeom prst="rect">
            <a:avLst/>
          </a:prstGeom>
          <a:noFill/>
        </p:spPr>
        <p:txBody>
          <a:bodyPr wrap="square" rtlCol="0">
            <a:spAutoFit/>
          </a:bodyPr>
          <a:lstStyle/>
          <a:p>
            <a:r>
              <a:rPr lang="es-PE" sz="1400" dirty="0" smtClean="0"/>
              <a:t>Formule un modelo de programación lineal para determinar el plan de embarque de costo mínimo que satisfaga las restricciones de provisión y demanda</a:t>
            </a:r>
            <a:endParaRPr lang="es-PE" sz="1400" dirty="0"/>
          </a:p>
        </p:txBody>
      </p:sp>
      <p:sp>
        <p:nvSpPr>
          <p:cNvPr id="7" name="6 CuadroTexto"/>
          <p:cNvSpPr txBox="1"/>
          <p:nvPr/>
        </p:nvSpPr>
        <p:spPr>
          <a:xfrm>
            <a:off x="4860032" y="2852936"/>
            <a:ext cx="1152128" cy="276999"/>
          </a:xfrm>
          <a:prstGeom prst="rect">
            <a:avLst/>
          </a:prstGeom>
          <a:noFill/>
          <a:ln>
            <a:solidFill>
              <a:srgbClr val="FF0000"/>
            </a:solidFill>
          </a:ln>
        </p:spPr>
        <p:txBody>
          <a:bodyPr wrap="square" rtlCol="0">
            <a:spAutoFit/>
          </a:bodyPr>
          <a:lstStyle/>
          <a:p>
            <a:r>
              <a:rPr lang="es-PE" sz="1200" dirty="0" smtClean="0"/>
              <a:t>Fresno (FR)</a:t>
            </a:r>
            <a:endParaRPr lang="es-PE" sz="1200" dirty="0"/>
          </a:p>
        </p:txBody>
      </p:sp>
      <p:sp>
        <p:nvSpPr>
          <p:cNvPr id="8" name="7 CuadroTexto"/>
          <p:cNvSpPr txBox="1"/>
          <p:nvPr/>
        </p:nvSpPr>
        <p:spPr>
          <a:xfrm>
            <a:off x="6948264" y="3933056"/>
            <a:ext cx="1800200" cy="276999"/>
          </a:xfrm>
          <a:prstGeom prst="rect">
            <a:avLst/>
          </a:prstGeom>
          <a:noFill/>
          <a:ln>
            <a:solidFill>
              <a:srgbClr val="FF0000"/>
            </a:solidFill>
          </a:ln>
        </p:spPr>
        <p:txBody>
          <a:bodyPr wrap="square" rtlCol="0">
            <a:spAutoFit/>
          </a:bodyPr>
          <a:lstStyle/>
          <a:p>
            <a:r>
              <a:rPr lang="es-PE" sz="1200" dirty="0" smtClean="0"/>
              <a:t>American </a:t>
            </a:r>
            <a:r>
              <a:rPr lang="es-PE" sz="1200" dirty="0" err="1" smtClean="0"/>
              <a:t>Grorowes</a:t>
            </a:r>
            <a:r>
              <a:rPr lang="es-PE" sz="1200" dirty="0" smtClean="0"/>
              <a:t> (AG)</a:t>
            </a:r>
            <a:endParaRPr lang="es-PE" sz="1200" dirty="0"/>
          </a:p>
        </p:txBody>
      </p:sp>
      <p:sp>
        <p:nvSpPr>
          <p:cNvPr id="9" name="8 CuadroTexto"/>
          <p:cNvSpPr txBox="1"/>
          <p:nvPr/>
        </p:nvSpPr>
        <p:spPr>
          <a:xfrm>
            <a:off x="4860032" y="3933056"/>
            <a:ext cx="1224136" cy="307777"/>
          </a:xfrm>
          <a:prstGeom prst="rect">
            <a:avLst/>
          </a:prstGeom>
          <a:noFill/>
          <a:ln>
            <a:solidFill>
              <a:srgbClr val="FF0000"/>
            </a:solidFill>
          </a:ln>
        </p:spPr>
        <p:txBody>
          <a:bodyPr wrap="square" rtlCol="0">
            <a:spAutoFit/>
          </a:bodyPr>
          <a:lstStyle/>
          <a:p>
            <a:r>
              <a:rPr lang="es-PE" sz="1400" dirty="0" err="1" smtClean="0"/>
              <a:t>Bakers</a:t>
            </a:r>
            <a:r>
              <a:rPr lang="es-PE" sz="1400" dirty="0" smtClean="0"/>
              <a:t> (BK)</a:t>
            </a:r>
            <a:endParaRPr lang="es-PE" sz="1400" dirty="0"/>
          </a:p>
        </p:txBody>
      </p:sp>
      <p:sp>
        <p:nvSpPr>
          <p:cNvPr id="10" name="9 CuadroTexto"/>
          <p:cNvSpPr txBox="1"/>
          <p:nvPr/>
        </p:nvSpPr>
        <p:spPr>
          <a:xfrm>
            <a:off x="6876256" y="2803144"/>
            <a:ext cx="1872208" cy="276999"/>
          </a:xfrm>
          <a:prstGeom prst="rect">
            <a:avLst/>
          </a:prstGeom>
          <a:noFill/>
          <a:ln>
            <a:solidFill>
              <a:srgbClr val="FF0000"/>
            </a:solidFill>
          </a:ln>
        </p:spPr>
        <p:txBody>
          <a:bodyPr wrap="square" rtlCol="0">
            <a:spAutoFit/>
          </a:bodyPr>
          <a:lstStyle/>
          <a:p>
            <a:r>
              <a:rPr lang="es-PE" sz="1200" dirty="0" err="1" smtClean="0"/>
              <a:t>Fresh</a:t>
            </a:r>
            <a:r>
              <a:rPr lang="es-PE" sz="1200" dirty="0" smtClean="0"/>
              <a:t> </a:t>
            </a:r>
            <a:r>
              <a:rPr lang="es-PE" sz="1200" dirty="0" err="1" smtClean="0"/>
              <a:t>Food</a:t>
            </a:r>
            <a:r>
              <a:rPr lang="es-PE" sz="1200" dirty="0" smtClean="0"/>
              <a:t> </a:t>
            </a:r>
            <a:r>
              <a:rPr lang="es-PE" sz="1200" dirty="0" err="1" smtClean="0"/>
              <a:t>Farmas</a:t>
            </a:r>
            <a:r>
              <a:rPr lang="es-PE" sz="1200" dirty="0" smtClean="0"/>
              <a:t> (FFF)</a:t>
            </a:r>
            <a:endParaRPr lang="es-PE" sz="1200" dirty="0"/>
          </a:p>
        </p:txBody>
      </p:sp>
      <p:cxnSp>
        <p:nvCxnSpPr>
          <p:cNvPr id="12" name="11 Conector recto de flecha"/>
          <p:cNvCxnSpPr/>
          <p:nvPr/>
        </p:nvCxnSpPr>
        <p:spPr>
          <a:xfrm>
            <a:off x="6012160" y="2952720"/>
            <a:ext cx="882477"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16 Conector recto de flecha"/>
          <p:cNvCxnSpPr/>
          <p:nvPr/>
        </p:nvCxnSpPr>
        <p:spPr>
          <a:xfrm flipV="1">
            <a:off x="5282083" y="3129936"/>
            <a:ext cx="1594173" cy="8031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17 Conector recto de flecha"/>
          <p:cNvCxnSpPr>
            <a:endCxn id="8" idx="0"/>
          </p:cNvCxnSpPr>
          <p:nvPr/>
        </p:nvCxnSpPr>
        <p:spPr>
          <a:xfrm>
            <a:off x="5993779" y="3057135"/>
            <a:ext cx="1854585" cy="8759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18 Conector recto de flecha"/>
          <p:cNvCxnSpPr/>
          <p:nvPr/>
        </p:nvCxnSpPr>
        <p:spPr>
          <a:xfrm>
            <a:off x="6084168" y="4086944"/>
            <a:ext cx="882477"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22 CuadroTexto"/>
          <p:cNvSpPr txBox="1"/>
          <p:nvPr/>
        </p:nvSpPr>
        <p:spPr>
          <a:xfrm>
            <a:off x="6228184" y="2708920"/>
            <a:ext cx="453970" cy="261610"/>
          </a:xfrm>
          <a:prstGeom prst="rect">
            <a:avLst/>
          </a:prstGeom>
          <a:noFill/>
        </p:spPr>
        <p:txBody>
          <a:bodyPr wrap="none" rtlCol="0">
            <a:spAutoFit/>
          </a:bodyPr>
          <a:lstStyle/>
          <a:p>
            <a:r>
              <a:rPr lang="es-PE" sz="1100" dirty="0" smtClean="0"/>
              <a:t>FRFF</a:t>
            </a:r>
            <a:endParaRPr lang="es-PE" sz="1100" dirty="0"/>
          </a:p>
        </p:txBody>
      </p:sp>
      <p:sp>
        <p:nvSpPr>
          <p:cNvPr id="24" name="23 CuadroTexto"/>
          <p:cNvSpPr txBox="1"/>
          <p:nvPr/>
        </p:nvSpPr>
        <p:spPr>
          <a:xfrm>
            <a:off x="6965195" y="3256031"/>
            <a:ext cx="497252" cy="261610"/>
          </a:xfrm>
          <a:prstGeom prst="rect">
            <a:avLst/>
          </a:prstGeom>
          <a:noFill/>
        </p:spPr>
        <p:txBody>
          <a:bodyPr wrap="none" rtlCol="0">
            <a:spAutoFit/>
          </a:bodyPr>
          <a:lstStyle/>
          <a:p>
            <a:r>
              <a:rPr lang="es-PE" sz="1100" dirty="0" smtClean="0"/>
              <a:t>FRAG</a:t>
            </a:r>
            <a:endParaRPr lang="es-PE" sz="1100" dirty="0"/>
          </a:p>
        </p:txBody>
      </p:sp>
      <p:sp>
        <p:nvSpPr>
          <p:cNvPr id="25" name="24 CuadroTexto"/>
          <p:cNvSpPr txBox="1"/>
          <p:nvPr/>
        </p:nvSpPr>
        <p:spPr>
          <a:xfrm>
            <a:off x="5282083" y="3408431"/>
            <a:ext cx="527709" cy="261610"/>
          </a:xfrm>
          <a:prstGeom prst="rect">
            <a:avLst/>
          </a:prstGeom>
          <a:noFill/>
        </p:spPr>
        <p:txBody>
          <a:bodyPr wrap="none" rtlCol="0">
            <a:spAutoFit/>
          </a:bodyPr>
          <a:lstStyle/>
          <a:p>
            <a:r>
              <a:rPr lang="es-PE" sz="1100" dirty="0" smtClean="0"/>
              <a:t>BKFFF</a:t>
            </a:r>
            <a:endParaRPr lang="es-PE" sz="1100" dirty="0"/>
          </a:p>
        </p:txBody>
      </p:sp>
      <p:sp>
        <p:nvSpPr>
          <p:cNvPr id="26" name="25 CuadroTexto"/>
          <p:cNvSpPr txBox="1"/>
          <p:nvPr/>
        </p:nvSpPr>
        <p:spPr>
          <a:xfrm>
            <a:off x="6228184" y="3796446"/>
            <a:ext cx="506870" cy="261610"/>
          </a:xfrm>
          <a:prstGeom prst="rect">
            <a:avLst/>
          </a:prstGeom>
          <a:noFill/>
        </p:spPr>
        <p:txBody>
          <a:bodyPr wrap="none" rtlCol="0">
            <a:spAutoFit/>
          </a:bodyPr>
          <a:lstStyle/>
          <a:p>
            <a:r>
              <a:rPr lang="es-PE" sz="1100" dirty="0" smtClean="0"/>
              <a:t>BKAG</a:t>
            </a:r>
            <a:endParaRPr lang="es-PE" sz="1100" dirty="0"/>
          </a:p>
        </p:txBody>
      </p:sp>
      <p:sp>
        <p:nvSpPr>
          <p:cNvPr id="20" name="19 Rectángulo"/>
          <p:cNvSpPr/>
          <p:nvPr/>
        </p:nvSpPr>
        <p:spPr>
          <a:xfrm>
            <a:off x="1345889" y="467380"/>
            <a:ext cx="1829347" cy="369332"/>
          </a:xfrm>
          <a:prstGeom prst="rect">
            <a:avLst/>
          </a:prstGeom>
        </p:spPr>
        <p:txBody>
          <a:bodyPr wrap="none">
            <a:spAutoFit/>
          </a:bodyPr>
          <a:lstStyle/>
          <a:p>
            <a:pPr lvl="0"/>
            <a:r>
              <a:rPr lang="es-PE" b="1" dirty="0">
                <a:solidFill>
                  <a:srgbClr val="FF0000"/>
                </a:solidFill>
              </a:rPr>
              <a:t>: Practica dirigida</a:t>
            </a:r>
          </a:p>
        </p:txBody>
      </p:sp>
      <p:sp>
        <p:nvSpPr>
          <p:cNvPr id="21" name="20 CuadroTexto"/>
          <p:cNvSpPr txBox="1"/>
          <p:nvPr/>
        </p:nvSpPr>
        <p:spPr>
          <a:xfrm>
            <a:off x="1115616" y="5085184"/>
            <a:ext cx="4931543" cy="369332"/>
          </a:xfrm>
          <a:prstGeom prst="rect">
            <a:avLst/>
          </a:prstGeom>
          <a:solidFill>
            <a:schemeClr val="accent2">
              <a:lumMod val="20000"/>
              <a:lumOff val="80000"/>
            </a:schemeClr>
          </a:solidFill>
        </p:spPr>
        <p:txBody>
          <a:bodyPr wrap="none" rtlCol="0">
            <a:spAutoFit/>
          </a:bodyPr>
          <a:lstStyle/>
          <a:p>
            <a:r>
              <a:rPr lang="es-PE" b="1" dirty="0" smtClean="0">
                <a:solidFill>
                  <a:srgbClr val="7030A0"/>
                </a:solidFill>
              </a:rPr>
              <a:t>Solucionario: se desarrollará  en la sesión de clase</a:t>
            </a:r>
            <a:endParaRPr lang="es-PE" b="1" dirty="0">
              <a:solidFill>
                <a:srgbClr val="7030A0"/>
              </a:solidFill>
            </a:endParaRPr>
          </a:p>
        </p:txBody>
      </p:sp>
    </p:spTree>
    <p:extLst>
      <p:ext uri="{BB962C8B-B14F-4D97-AF65-F5344CB8AC3E}">
        <p14:creationId xmlns:p14="http://schemas.microsoft.com/office/powerpoint/2010/main" val="318424716"/>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1281</Words>
  <Application>Microsoft Office PowerPoint</Application>
  <PresentationFormat>Presentación en pantalla (4:3)</PresentationFormat>
  <Paragraphs>141</Paragraphs>
  <Slides>12</Slides>
  <Notes>1</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Office Theme</vt:lpstr>
      <vt:lpstr>Programación lineal: Método grafico. Aplicaciones y Casos Especiales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lineal: Metodos de solucion – Metodo grafico. Casos y aplicaciones</dc:title>
  <dc:creator>Jose</dc:creator>
  <cp:lastModifiedBy>Jose</cp:lastModifiedBy>
  <cp:revision>25</cp:revision>
  <dcterms:created xsi:type="dcterms:W3CDTF">2017-08-18T14:49:22Z</dcterms:created>
  <dcterms:modified xsi:type="dcterms:W3CDTF">2017-08-19T22:57:52Z</dcterms:modified>
</cp:coreProperties>
</file>