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 id="2147484044" r:id="rId2"/>
  </p:sldMasterIdLst>
  <p:notesMasterIdLst>
    <p:notesMasterId r:id="rId53"/>
  </p:notesMasterIdLst>
  <p:sldIdLst>
    <p:sldId id="315" r:id="rId3"/>
    <p:sldId id="316" r:id="rId4"/>
    <p:sldId id="257" r:id="rId5"/>
    <p:sldId id="259" r:id="rId6"/>
    <p:sldId id="260" r:id="rId7"/>
    <p:sldId id="308" r:id="rId8"/>
    <p:sldId id="309" r:id="rId9"/>
    <p:sldId id="261" r:id="rId10"/>
    <p:sldId id="279" r:id="rId11"/>
    <p:sldId id="262" r:id="rId12"/>
    <p:sldId id="263" r:id="rId13"/>
    <p:sldId id="264" r:id="rId14"/>
    <p:sldId id="265" r:id="rId15"/>
    <p:sldId id="280" r:id="rId16"/>
    <p:sldId id="266" r:id="rId17"/>
    <p:sldId id="278" r:id="rId18"/>
    <p:sldId id="267" r:id="rId19"/>
    <p:sldId id="283" r:id="rId20"/>
    <p:sldId id="269" r:id="rId21"/>
    <p:sldId id="284" r:id="rId22"/>
    <p:sldId id="285" r:id="rId23"/>
    <p:sldId id="270" r:id="rId24"/>
    <p:sldId id="271" r:id="rId25"/>
    <p:sldId id="281" r:id="rId26"/>
    <p:sldId id="286" r:id="rId27"/>
    <p:sldId id="273" r:id="rId28"/>
    <p:sldId id="282" r:id="rId29"/>
    <p:sldId id="274" r:id="rId30"/>
    <p:sldId id="287" r:id="rId31"/>
    <p:sldId id="288" r:id="rId32"/>
    <p:sldId id="289" r:id="rId33"/>
    <p:sldId id="310" r:id="rId34"/>
    <p:sldId id="290" r:id="rId35"/>
    <p:sldId id="291" r:id="rId36"/>
    <p:sldId id="300" r:id="rId37"/>
    <p:sldId id="302" r:id="rId38"/>
    <p:sldId id="307" r:id="rId39"/>
    <p:sldId id="306" r:id="rId40"/>
    <p:sldId id="303" r:id="rId41"/>
    <p:sldId id="292" r:id="rId42"/>
    <p:sldId id="304" r:id="rId43"/>
    <p:sldId id="305" r:id="rId44"/>
    <p:sldId id="293" r:id="rId45"/>
    <p:sldId id="294" r:id="rId46"/>
    <p:sldId id="295" r:id="rId47"/>
    <p:sldId id="296" r:id="rId48"/>
    <p:sldId id="297" r:id="rId49"/>
    <p:sldId id="298" r:id="rId50"/>
    <p:sldId id="299" r:id="rId51"/>
    <p:sldId id="317" r:id="rId5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A597F-54B6-4DA5-8363-39577F3D0CD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PE"/>
        </a:p>
      </dgm:t>
    </dgm:pt>
    <dgm:pt modelId="{FA57B5CE-F3C2-4DFE-B802-5D630A00E110}">
      <dgm:prSet custT="1"/>
      <dgm:spPr/>
      <dgm:t>
        <a:bodyPr/>
        <a:lstStyle/>
        <a:p>
          <a:r>
            <a:rPr lang="es-PE" sz="1800" dirty="0" smtClean="0"/>
            <a:t>Evalúa problemas empresariales, usando los modelos de incertidumbre y árboles multinivel</a:t>
          </a:r>
          <a:endParaRPr lang="es-PE" sz="1800" dirty="0"/>
        </a:p>
      </dgm:t>
    </dgm:pt>
    <dgm:pt modelId="{54FA2CBC-31D7-44C5-B45A-BCE5C46F9F38}" type="parTrans" cxnId="{3A967545-E83C-46F1-BC57-6AC20FC20653}">
      <dgm:prSet/>
      <dgm:spPr/>
      <dgm:t>
        <a:bodyPr/>
        <a:lstStyle/>
        <a:p>
          <a:endParaRPr lang="es-PE"/>
        </a:p>
      </dgm:t>
    </dgm:pt>
    <dgm:pt modelId="{BD8D120B-5B2F-4FA9-A3DE-7538012BCDAD}" type="sibTrans" cxnId="{3A967545-E83C-46F1-BC57-6AC20FC20653}">
      <dgm:prSet/>
      <dgm:spPr/>
      <dgm:t>
        <a:bodyPr/>
        <a:lstStyle/>
        <a:p>
          <a:endParaRPr lang="es-PE"/>
        </a:p>
      </dgm:t>
    </dgm:pt>
    <dgm:pt modelId="{3DCD4154-532F-45FE-84B8-9FEFC2413DAC}">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s-PE" sz="1800" dirty="0" smtClean="0"/>
            <a:t>Conocer y aplicar el proceso de toma de decisiones a situaciones empresariales complejas relacionadas con el  área de Ingeniería</a:t>
          </a:r>
        </a:p>
        <a:p>
          <a:pPr defTabSz="622300">
            <a:lnSpc>
              <a:spcPct val="90000"/>
            </a:lnSpc>
            <a:spcBef>
              <a:spcPct val="0"/>
            </a:spcBef>
            <a:spcAft>
              <a:spcPct val="35000"/>
            </a:spcAft>
          </a:pPr>
          <a:endParaRPr lang="es-PE" sz="1400" dirty="0"/>
        </a:p>
      </dgm:t>
    </dgm:pt>
    <dgm:pt modelId="{1540E7B6-D0F4-44BF-A1F0-EEB84899613F}" type="parTrans" cxnId="{42379C22-53CB-48FC-80C6-1117B0D199F8}">
      <dgm:prSet/>
      <dgm:spPr/>
      <dgm:t>
        <a:bodyPr/>
        <a:lstStyle/>
        <a:p>
          <a:endParaRPr lang="es-PE"/>
        </a:p>
      </dgm:t>
    </dgm:pt>
    <dgm:pt modelId="{CC8D46A0-EB0F-463A-A7AF-86D9C4C5A86B}" type="sibTrans" cxnId="{42379C22-53CB-48FC-80C6-1117B0D199F8}">
      <dgm:prSet/>
      <dgm:spPr/>
      <dgm:t>
        <a:bodyPr/>
        <a:lstStyle/>
        <a:p>
          <a:endParaRPr lang="es-PE"/>
        </a:p>
      </dgm:t>
    </dgm:pt>
    <dgm:pt modelId="{16903D4D-6BEC-4DFB-B50C-1D4489078A07}" type="pres">
      <dgm:prSet presAssocID="{518A597F-54B6-4DA5-8363-39577F3D0CD4}" presName="linear" presStyleCnt="0">
        <dgm:presLayoutVars>
          <dgm:dir/>
          <dgm:animLvl val="lvl"/>
          <dgm:resizeHandles val="exact"/>
        </dgm:presLayoutVars>
      </dgm:prSet>
      <dgm:spPr/>
      <dgm:t>
        <a:bodyPr/>
        <a:lstStyle/>
        <a:p>
          <a:endParaRPr lang="es-PE"/>
        </a:p>
      </dgm:t>
    </dgm:pt>
    <dgm:pt modelId="{68D28BFA-A1AE-489A-ACDE-93A6B1AD3D6A}" type="pres">
      <dgm:prSet presAssocID="{3DCD4154-532F-45FE-84B8-9FEFC2413DAC}" presName="parentLin" presStyleCnt="0"/>
      <dgm:spPr/>
    </dgm:pt>
    <dgm:pt modelId="{88DE263E-6D31-4FC4-BC34-E69CA974CE07}" type="pres">
      <dgm:prSet presAssocID="{3DCD4154-532F-45FE-84B8-9FEFC2413DAC}" presName="parentLeftMargin" presStyleLbl="node1" presStyleIdx="0" presStyleCnt="2"/>
      <dgm:spPr/>
      <dgm:t>
        <a:bodyPr/>
        <a:lstStyle/>
        <a:p>
          <a:endParaRPr lang="es-PE"/>
        </a:p>
      </dgm:t>
    </dgm:pt>
    <dgm:pt modelId="{6D1A87A2-A41A-4462-92D5-261AA184BCCA}" type="pres">
      <dgm:prSet presAssocID="{3DCD4154-532F-45FE-84B8-9FEFC2413DAC}" presName="parentText" presStyleLbl="node1" presStyleIdx="0" presStyleCnt="2" custScaleX="119695" custScaleY="210966">
        <dgm:presLayoutVars>
          <dgm:chMax val="0"/>
          <dgm:bulletEnabled val="1"/>
        </dgm:presLayoutVars>
      </dgm:prSet>
      <dgm:spPr/>
      <dgm:t>
        <a:bodyPr/>
        <a:lstStyle/>
        <a:p>
          <a:endParaRPr lang="es-PE"/>
        </a:p>
      </dgm:t>
    </dgm:pt>
    <dgm:pt modelId="{8BF4F0BB-5675-4207-B96A-7EED1BE09DAB}" type="pres">
      <dgm:prSet presAssocID="{3DCD4154-532F-45FE-84B8-9FEFC2413DAC}" presName="negativeSpace" presStyleCnt="0"/>
      <dgm:spPr/>
    </dgm:pt>
    <dgm:pt modelId="{B571EFDA-D098-4B52-9DBF-286BFC390806}" type="pres">
      <dgm:prSet presAssocID="{3DCD4154-532F-45FE-84B8-9FEFC2413DAC}" presName="childText" presStyleLbl="conFgAcc1" presStyleIdx="0" presStyleCnt="2">
        <dgm:presLayoutVars>
          <dgm:bulletEnabled val="1"/>
        </dgm:presLayoutVars>
      </dgm:prSet>
      <dgm:spPr/>
    </dgm:pt>
    <dgm:pt modelId="{C9D1018A-0C48-4025-A135-BD5ED1B25E2F}" type="pres">
      <dgm:prSet presAssocID="{CC8D46A0-EB0F-463A-A7AF-86D9C4C5A86B}" presName="spaceBetweenRectangles" presStyleCnt="0"/>
      <dgm:spPr/>
    </dgm:pt>
    <dgm:pt modelId="{0499BBD3-E888-4FEC-AE3C-8B734542EC79}" type="pres">
      <dgm:prSet presAssocID="{FA57B5CE-F3C2-4DFE-B802-5D630A00E110}" presName="parentLin" presStyleCnt="0"/>
      <dgm:spPr/>
    </dgm:pt>
    <dgm:pt modelId="{76839E54-7FFE-4550-9C28-639C32293060}" type="pres">
      <dgm:prSet presAssocID="{FA57B5CE-F3C2-4DFE-B802-5D630A00E110}" presName="parentLeftMargin" presStyleLbl="node1" presStyleIdx="0" presStyleCnt="2"/>
      <dgm:spPr/>
      <dgm:t>
        <a:bodyPr/>
        <a:lstStyle/>
        <a:p>
          <a:endParaRPr lang="es-PE"/>
        </a:p>
      </dgm:t>
    </dgm:pt>
    <dgm:pt modelId="{4057CF13-603D-4915-BB6A-3B58CFC7E3E4}" type="pres">
      <dgm:prSet presAssocID="{FA57B5CE-F3C2-4DFE-B802-5D630A00E110}" presName="parentText" presStyleLbl="node1" presStyleIdx="1" presStyleCnt="2" custScaleX="132170" custScaleY="140468">
        <dgm:presLayoutVars>
          <dgm:chMax val="0"/>
          <dgm:bulletEnabled val="1"/>
        </dgm:presLayoutVars>
      </dgm:prSet>
      <dgm:spPr/>
      <dgm:t>
        <a:bodyPr/>
        <a:lstStyle/>
        <a:p>
          <a:endParaRPr lang="es-PE"/>
        </a:p>
      </dgm:t>
    </dgm:pt>
    <dgm:pt modelId="{3FE17541-4AA0-4F5D-A6EE-0D518A1C9536}" type="pres">
      <dgm:prSet presAssocID="{FA57B5CE-F3C2-4DFE-B802-5D630A00E110}" presName="negativeSpace" presStyleCnt="0"/>
      <dgm:spPr/>
    </dgm:pt>
    <dgm:pt modelId="{FCA6BA52-F7DD-411C-A36E-BD90B4B3BBF5}" type="pres">
      <dgm:prSet presAssocID="{FA57B5CE-F3C2-4DFE-B802-5D630A00E110}" presName="childText" presStyleLbl="conFgAcc1" presStyleIdx="1" presStyleCnt="2">
        <dgm:presLayoutVars>
          <dgm:bulletEnabled val="1"/>
        </dgm:presLayoutVars>
      </dgm:prSet>
      <dgm:spPr/>
    </dgm:pt>
  </dgm:ptLst>
  <dgm:cxnLst>
    <dgm:cxn modelId="{63F7CD95-A102-4A80-9722-F7E3A6B95FD2}" type="presOf" srcId="{FA57B5CE-F3C2-4DFE-B802-5D630A00E110}" destId="{4057CF13-603D-4915-BB6A-3B58CFC7E3E4}" srcOrd="1" destOrd="0" presId="urn:microsoft.com/office/officeart/2005/8/layout/list1"/>
    <dgm:cxn modelId="{EBD1F641-69FF-44AC-9AC6-CDAD235FA0AB}" type="presOf" srcId="{518A597F-54B6-4DA5-8363-39577F3D0CD4}" destId="{16903D4D-6BEC-4DFB-B50C-1D4489078A07}" srcOrd="0" destOrd="0" presId="urn:microsoft.com/office/officeart/2005/8/layout/list1"/>
    <dgm:cxn modelId="{7CE2BF50-6BC8-4F68-803D-A3F2E7B96693}" type="presOf" srcId="{FA57B5CE-F3C2-4DFE-B802-5D630A00E110}" destId="{76839E54-7FFE-4550-9C28-639C32293060}" srcOrd="0" destOrd="0" presId="urn:microsoft.com/office/officeart/2005/8/layout/list1"/>
    <dgm:cxn modelId="{42379C22-53CB-48FC-80C6-1117B0D199F8}" srcId="{518A597F-54B6-4DA5-8363-39577F3D0CD4}" destId="{3DCD4154-532F-45FE-84B8-9FEFC2413DAC}" srcOrd="0" destOrd="0" parTransId="{1540E7B6-D0F4-44BF-A1F0-EEB84899613F}" sibTransId="{CC8D46A0-EB0F-463A-A7AF-86D9C4C5A86B}"/>
    <dgm:cxn modelId="{2607A190-ECA0-4EE6-B06C-FE93714CD0AE}" type="presOf" srcId="{3DCD4154-532F-45FE-84B8-9FEFC2413DAC}" destId="{88DE263E-6D31-4FC4-BC34-E69CA974CE07}" srcOrd="0" destOrd="0" presId="urn:microsoft.com/office/officeart/2005/8/layout/list1"/>
    <dgm:cxn modelId="{3A967545-E83C-46F1-BC57-6AC20FC20653}" srcId="{518A597F-54B6-4DA5-8363-39577F3D0CD4}" destId="{FA57B5CE-F3C2-4DFE-B802-5D630A00E110}" srcOrd="1" destOrd="0" parTransId="{54FA2CBC-31D7-44C5-B45A-BCE5C46F9F38}" sibTransId="{BD8D120B-5B2F-4FA9-A3DE-7538012BCDAD}"/>
    <dgm:cxn modelId="{7D06B0FC-CA03-40D1-A91F-C7FC8DAF7DF1}" type="presOf" srcId="{3DCD4154-532F-45FE-84B8-9FEFC2413DAC}" destId="{6D1A87A2-A41A-4462-92D5-261AA184BCCA}" srcOrd="1" destOrd="0" presId="urn:microsoft.com/office/officeart/2005/8/layout/list1"/>
    <dgm:cxn modelId="{90EE0474-41E4-4B18-8599-14B8468AD27C}" type="presParOf" srcId="{16903D4D-6BEC-4DFB-B50C-1D4489078A07}" destId="{68D28BFA-A1AE-489A-ACDE-93A6B1AD3D6A}" srcOrd="0" destOrd="0" presId="urn:microsoft.com/office/officeart/2005/8/layout/list1"/>
    <dgm:cxn modelId="{527A6A07-9EE4-4C56-97BF-E5CAAF55834C}" type="presParOf" srcId="{68D28BFA-A1AE-489A-ACDE-93A6B1AD3D6A}" destId="{88DE263E-6D31-4FC4-BC34-E69CA974CE07}" srcOrd="0" destOrd="0" presId="urn:microsoft.com/office/officeart/2005/8/layout/list1"/>
    <dgm:cxn modelId="{34C26CB3-B90A-4731-9ED3-803F8FB0A559}" type="presParOf" srcId="{68D28BFA-A1AE-489A-ACDE-93A6B1AD3D6A}" destId="{6D1A87A2-A41A-4462-92D5-261AA184BCCA}" srcOrd="1" destOrd="0" presId="urn:microsoft.com/office/officeart/2005/8/layout/list1"/>
    <dgm:cxn modelId="{51961252-AEFD-49D2-88AC-3D4ABBBD2D08}" type="presParOf" srcId="{16903D4D-6BEC-4DFB-B50C-1D4489078A07}" destId="{8BF4F0BB-5675-4207-B96A-7EED1BE09DAB}" srcOrd="1" destOrd="0" presId="urn:microsoft.com/office/officeart/2005/8/layout/list1"/>
    <dgm:cxn modelId="{45129688-C31B-4E58-9655-F43C7B66CCD4}" type="presParOf" srcId="{16903D4D-6BEC-4DFB-B50C-1D4489078A07}" destId="{B571EFDA-D098-4B52-9DBF-286BFC390806}" srcOrd="2" destOrd="0" presId="urn:microsoft.com/office/officeart/2005/8/layout/list1"/>
    <dgm:cxn modelId="{6B712D47-A840-4B14-BC81-3C8FDB04FB93}" type="presParOf" srcId="{16903D4D-6BEC-4DFB-B50C-1D4489078A07}" destId="{C9D1018A-0C48-4025-A135-BD5ED1B25E2F}" srcOrd="3" destOrd="0" presId="urn:microsoft.com/office/officeart/2005/8/layout/list1"/>
    <dgm:cxn modelId="{532DAA66-3A83-46CF-B854-B97C8CABB0D4}" type="presParOf" srcId="{16903D4D-6BEC-4DFB-B50C-1D4489078A07}" destId="{0499BBD3-E888-4FEC-AE3C-8B734542EC79}" srcOrd="4" destOrd="0" presId="urn:microsoft.com/office/officeart/2005/8/layout/list1"/>
    <dgm:cxn modelId="{746DF348-4B79-4B5B-9AD9-D274AFCEA871}" type="presParOf" srcId="{0499BBD3-E888-4FEC-AE3C-8B734542EC79}" destId="{76839E54-7FFE-4550-9C28-639C32293060}" srcOrd="0" destOrd="0" presId="urn:microsoft.com/office/officeart/2005/8/layout/list1"/>
    <dgm:cxn modelId="{A4098F5A-3E86-44F8-B650-3AE9A338273E}" type="presParOf" srcId="{0499BBD3-E888-4FEC-AE3C-8B734542EC79}" destId="{4057CF13-603D-4915-BB6A-3B58CFC7E3E4}" srcOrd="1" destOrd="0" presId="urn:microsoft.com/office/officeart/2005/8/layout/list1"/>
    <dgm:cxn modelId="{61FA8FE1-3007-4790-A6BE-77B9E7FF0CFE}" type="presParOf" srcId="{16903D4D-6BEC-4DFB-B50C-1D4489078A07}" destId="{3FE17541-4AA0-4F5D-A6EE-0D518A1C9536}" srcOrd="5" destOrd="0" presId="urn:microsoft.com/office/officeart/2005/8/layout/list1"/>
    <dgm:cxn modelId="{3B6BD60E-4A4C-470D-86B9-C92734B4DDF6}" type="presParOf" srcId="{16903D4D-6BEC-4DFB-B50C-1D4489078A07}" destId="{FCA6BA52-F7DD-411C-A36E-BD90B4B3BB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1EFDA-D098-4B52-9DBF-286BFC390806}">
      <dsp:nvSpPr>
        <dsp:cNvPr id="0" name=""/>
        <dsp:cNvSpPr/>
      </dsp:nvSpPr>
      <dsp:spPr>
        <a:xfrm>
          <a:off x="0" y="1489670"/>
          <a:ext cx="6096000" cy="781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1A87A2-A41A-4462-92D5-261AA184BCCA}">
      <dsp:nvSpPr>
        <dsp:cNvPr id="0" name=""/>
        <dsp:cNvSpPr/>
      </dsp:nvSpPr>
      <dsp:spPr>
        <a:xfrm>
          <a:off x="304800" y="16638"/>
          <a:ext cx="5107625" cy="19305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s-PE" sz="1800" kern="1200" dirty="0" smtClean="0"/>
            <a:t>Conocer y aplicar el proceso de toma de decisiones a situaciones empresariales complejas relacionadas con el  área de Ingeniería</a:t>
          </a:r>
        </a:p>
        <a:p>
          <a:pPr lvl="0" algn="l" defTabSz="622300">
            <a:lnSpc>
              <a:spcPct val="90000"/>
            </a:lnSpc>
            <a:spcBef>
              <a:spcPct val="0"/>
            </a:spcBef>
            <a:spcAft>
              <a:spcPct val="35000"/>
            </a:spcAft>
          </a:pPr>
          <a:endParaRPr lang="es-PE" sz="1400" kern="1200" dirty="0"/>
        </a:p>
      </dsp:txBody>
      <dsp:txXfrm>
        <a:off x="399044" y="110882"/>
        <a:ext cx="4919137" cy="1742104"/>
      </dsp:txXfrm>
    </dsp:sp>
    <dsp:sp modelId="{FCA6BA52-F7DD-411C-A36E-BD90B4B3BBF5}">
      <dsp:nvSpPr>
        <dsp:cNvPr id="0" name=""/>
        <dsp:cNvSpPr/>
      </dsp:nvSpPr>
      <dsp:spPr>
        <a:xfrm>
          <a:off x="0" y="3266161"/>
          <a:ext cx="6096000" cy="7812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57CF13-603D-4915-BB6A-3B58CFC7E3E4}">
      <dsp:nvSpPr>
        <dsp:cNvPr id="0" name=""/>
        <dsp:cNvSpPr/>
      </dsp:nvSpPr>
      <dsp:spPr>
        <a:xfrm>
          <a:off x="304800" y="2438270"/>
          <a:ext cx="5639958" cy="128545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s-PE" sz="1800" kern="1200" dirty="0" smtClean="0"/>
            <a:t>Evalúa problemas empresariales, usando los modelos de incertidumbre y árboles multinivel</a:t>
          </a:r>
          <a:endParaRPr lang="es-PE" sz="1800" kern="1200" dirty="0"/>
        </a:p>
      </dsp:txBody>
      <dsp:txXfrm>
        <a:off x="367550" y="2501020"/>
        <a:ext cx="5514458" cy="11599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89220-3682-4EDF-8ACB-A65426C4ABE8}" type="datetimeFigureOut">
              <a:rPr lang="es-PE" smtClean="0"/>
              <a:t>11/10/2017</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C53BD-F7AB-4D00-B731-F8C364438D17}" type="slidenum">
              <a:rPr lang="es-PE" smtClean="0"/>
              <a:t>‹Nº›</a:t>
            </a:fld>
            <a:endParaRPr lang="es-PE"/>
          </a:p>
        </p:txBody>
      </p:sp>
    </p:spTree>
    <p:extLst>
      <p:ext uri="{BB962C8B-B14F-4D97-AF65-F5344CB8AC3E}">
        <p14:creationId xmlns:p14="http://schemas.microsoft.com/office/powerpoint/2010/main" val="240698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911440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CCB383A2-051F-40A9-B14F-E669C7FFF712}" type="slidenum">
              <a:rPr lang="es-ES" smtClean="0"/>
              <a:pPr/>
              <a:t>‹Nº›</a:t>
            </a:fld>
            <a:endParaRPr lang="es-ES"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CCB383A2-051F-40A9-B14F-E669C7FFF712}"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CCB383A2-051F-40A9-B14F-E669C7FFF712}" type="slidenum">
              <a:rPr lang="es-ES" smtClean="0"/>
              <a:pPr/>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s-ES"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898988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6908732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8418222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0880504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8" name="Footer Placeholder 7"/>
          <p:cNvSpPr>
            <a:spLocks noGrp="1"/>
          </p:cNvSpPr>
          <p:nvPr>
            <p:ph type="ftr" sz="quarter" idx="11"/>
          </p:nvPr>
        </p:nvSpPr>
        <p:spPr/>
        <p:txBody>
          <a:bodyPr/>
          <a:lstStyle/>
          <a:p>
            <a:endParaRPr lang="es-ES_tradnl">
              <a:solidFill>
                <a:prstClr val="black">
                  <a:tint val="75000"/>
                </a:prstClr>
              </a:solidFill>
            </a:endParaRPr>
          </a:p>
        </p:txBody>
      </p:sp>
      <p:sp>
        <p:nvSpPr>
          <p:cNvPr id="9" name="Slide Number Placeholder 8"/>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59782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4" name="Footer Placeholder 3"/>
          <p:cNvSpPr>
            <a:spLocks noGrp="1"/>
          </p:cNvSpPr>
          <p:nvPr>
            <p:ph type="ftr" sz="quarter" idx="11"/>
          </p:nvPr>
        </p:nvSpPr>
        <p:spPr/>
        <p:txBody>
          <a:bodyPr/>
          <a:lstStyle/>
          <a:p>
            <a:endParaRPr lang="es-ES_tradnl">
              <a:solidFill>
                <a:prstClr val="black">
                  <a:tint val="75000"/>
                </a:prstClr>
              </a:solidFill>
            </a:endParaRPr>
          </a:p>
        </p:txBody>
      </p:sp>
      <p:sp>
        <p:nvSpPr>
          <p:cNvPr id="5" name="Slide Number Placeholder 4"/>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19958526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3" name="Footer Placeholder 2"/>
          <p:cNvSpPr>
            <a:spLocks noGrp="1"/>
          </p:cNvSpPr>
          <p:nvPr>
            <p:ph type="ftr" sz="quarter" idx="11"/>
          </p:nvPr>
        </p:nvSpPr>
        <p:spPr/>
        <p:txBody>
          <a:bodyPr/>
          <a:lstStyle/>
          <a:p>
            <a:endParaRPr lang="es-ES_tradnl">
              <a:solidFill>
                <a:prstClr val="black">
                  <a:tint val="75000"/>
                </a:prstClr>
              </a:solidFill>
            </a:endParaRPr>
          </a:p>
        </p:txBody>
      </p:sp>
      <p:sp>
        <p:nvSpPr>
          <p:cNvPr id="4" name="Slide Number Placeholder 3"/>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9896057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1765683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CCB383A2-051F-40A9-B14F-E669C7FFF712}" type="slidenum">
              <a:rPr lang="es-ES" smtClean="0"/>
              <a:pPr/>
              <a:t>‹Nº›</a:t>
            </a:fld>
            <a:endParaRPr lang="es-E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520304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49433578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6661311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CCB383A2-051F-40A9-B14F-E669C7FFF712}" type="slidenum">
              <a:rPr lang="es-ES" smtClean="0"/>
              <a:pPr/>
              <a:t>‹Nº›</a:t>
            </a:fld>
            <a:endParaRPr lang="es-E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CCB383A2-051F-40A9-B14F-E669C7FFF712}"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CCB383A2-051F-40A9-B14F-E669C7FFF712}" type="slidenum">
              <a:rPr lang="es-ES" smtClean="0"/>
              <a:pPr/>
              <a:t>‹Nº›</a:t>
            </a:fld>
            <a:endParaRPr lang="es-E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CCB383A2-051F-40A9-B14F-E669C7FFF712}"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CCB383A2-051F-40A9-B14F-E669C7FFF712}"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CCB383A2-051F-40A9-B14F-E669C7FFF712}" type="slidenum">
              <a:rPr lang="es-ES" smtClean="0"/>
              <a:pPr/>
              <a:t>‹Nº›</a:t>
            </a:fld>
            <a:endParaRPr lang="es-E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5C35AD4-FD2E-4983-9DE9-407ADA4F6BE9}" type="datetimeFigureOut">
              <a:rPr lang="es-ES" smtClean="0"/>
              <a:pPr/>
              <a:t>11/10/2017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CCB383A2-051F-40A9-B14F-E669C7FFF712}"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F5C35AD4-FD2E-4983-9DE9-407ADA4F6BE9}" type="datetimeFigureOut">
              <a:rPr lang="es-ES" smtClean="0"/>
              <a:pPr/>
              <a:t>11/10/2017</a:t>
            </a:fld>
            <a:endParaRPr lang="es-ES"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E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CB383A2-051F-40A9-B14F-E669C7FFF712}" type="slidenum">
              <a:rPr lang="es-ES" smtClean="0"/>
              <a:pPr/>
              <a:t>‹Nº›</a:t>
            </a:fld>
            <a:endParaRPr lang="es-E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solidFill>
                  <a:prstClr val="black">
                    <a:tint val="75000"/>
                  </a:prstClr>
                </a:solidFill>
              </a:rPr>
              <a:pPr/>
              <a:t>11/10/2017</a:t>
            </a:fld>
            <a:endParaRPr lang="es-ES_tradnl">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108507247"/>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gif"/></Relationships>
</file>

<file path=ppt/slides/_rels/slide37.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131840" y="3097338"/>
            <a:ext cx="4752528" cy="2133453"/>
          </a:xfrm>
        </p:spPr>
        <p:txBody>
          <a:bodyPr anchor="ctr">
            <a:normAutofit/>
          </a:bodyPr>
          <a:lstStyle/>
          <a:p>
            <a:r>
              <a:rPr lang="es-ES" sz="4800" b="1" dirty="0" smtClean="0">
                <a:solidFill>
                  <a:srgbClr val="00B0F0"/>
                </a:solidFill>
                <a:latin typeface="Century Gothic" charset="0"/>
                <a:ea typeface="Century Gothic" charset="0"/>
                <a:cs typeface="Century Gothic" charset="0"/>
              </a:rPr>
              <a:t>Teoría de la decisión</a:t>
            </a:r>
            <a:endParaRPr lang="es-ES_tradnl" sz="3100" dirty="0">
              <a:solidFill>
                <a:srgbClr val="FFFF00"/>
              </a:solidFill>
              <a:latin typeface="Century Gothic" charset="0"/>
              <a:ea typeface="Century Gothic" charset="0"/>
              <a:cs typeface="Century Gothic" charset="0"/>
            </a:endParaRPr>
          </a:p>
        </p:txBody>
      </p:sp>
      <p:sp>
        <p:nvSpPr>
          <p:cNvPr id="3" name="CuadroTexto 2"/>
          <p:cNvSpPr txBox="1"/>
          <p:nvPr/>
        </p:nvSpPr>
        <p:spPr>
          <a:xfrm>
            <a:off x="887838" y="1556792"/>
            <a:ext cx="6787179" cy="1015663"/>
          </a:xfrm>
          <a:prstGeom prst="rect">
            <a:avLst/>
          </a:prstGeom>
          <a:noFill/>
        </p:spPr>
        <p:txBody>
          <a:bodyPr wrap="none" rtlCol="0">
            <a:spAutoFit/>
          </a:bodyPr>
          <a:lstStyle/>
          <a:p>
            <a:r>
              <a:rPr lang="es-PE" sz="2800" dirty="0" smtClean="0">
                <a:solidFill>
                  <a:srgbClr val="92D050"/>
                </a:solidFill>
                <a:latin typeface="Arial Black" panose="020B0A04020102020204" pitchFamily="34" charset="0"/>
              </a:rPr>
              <a:t>Asignatura:</a:t>
            </a:r>
          </a:p>
          <a:p>
            <a:pPr algn="ctr"/>
            <a:r>
              <a:rPr lang="es-PE" sz="3200" dirty="0" smtClean="0">
                <a:solidFill>
                  <a:srgbClr val="FFC000"/>
                </a:solidFill>
                <a:latin typeface="Arial Black" panose="020B0A04020102020204" pitchFamily="34" charset="0"/>
              </a:rPr>
              <a:t>Investigación de operaciones</a:t>
            </a:r>
            <a:endParaRPr lang="es-PE" sz="3200" dirty="0">
              <a:solidFill>
                <a:srgbClr val="FFC000"/>
              </a:solidFill>
              <a:latin typeface="Arial Black" panose="020B0A04020102020204" pitchFamily="34" charset="0"/>
            </a:endParaRPr>
          </a:p>
        </p:txBody>
      </p:sp>
      <p:pic>
        <p:nvPicPr>
          <p:cNvPr id="5" name="Imagen 4"/>
          <p:cNvPicPr>
            <a:picLocks noChangeAspect="1"/>
          </p:cNvPicPr>
          <p:nvPr/>
        </p:nvPicPr>
        <p:blipFill>
          <a:blip r:embed="rId4"/>
          <a:stretch>
            <a:fillRect/>
          </a:stretch>
        </p:blipFill>
        <p:spPr>
          <a:xfrm>
            <a:off x="1259632" y="4985892"/>
            <a:ext cx="4944285" cy="859611"/>
          </a:xfrm>
          <a:prstGeom prst="rect">
            <a:avLst/>
          </a:prstGeom>
        </p:spPr>
      </p:pic>
      <p:pic>
        <p:nvPicPr>
          <p:cNvPr id="8" name="il_fi" descr="http://www.gestiopolis.com/canales7/mkt/admini3.jpg"/>
          <p:cNvPicPr/>
          <p:nvPr/>
        </p:nvPicPr>
        <p:blipFill>
          <a:blip r:embed="rId5" cstate="print"/>
          <a:srcRect/>
          <a:stretch>
            <a:fillRect/>
          </a:stretch>
        </p:blipFill>
        <p:spPr bwMode="auto">
          <a:xfrm>
            <a:off x="431012" y="2960185"/>
            <a:ext cx="2736304" cy="1763266"/>
          </a:xfrm>
          <a:prstGeom prst="rect">
            <a:avLst/>
          </a:prstGeom>
          <a:noFill/>
          <a:ln w="9525">
            <a:noFill/>
            <a:miter lim="800000"/>
            <a:headEnd/>
            <a:tailEnd/>
          </a:ln>
        </p:spPr>
      </p:pic>
    </p:spTree>
    <p:extLst>
      <p:ext uri="{BB962C8B-B14F-4D97-AF65-F5344CB8AC3E}">
        <p14:creationId xmlns:p14="http://schemas.microsoft.com/office/powerpoint/2010/main" val="3871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052449880"/>
              </p:ext>
            </p:extLst>
          </p:nvPr>
        </p:nvGraphicFramePr>
        <p:xfrm>
          <a:off x="323528" y="3140968"/>
          <a:ext cx="4320480" cy="2453640"/>
        </p:xfrm>
        <a:graphic>
          <a:graphicData uri="http://schemas.openxmlformats.org/drawingml/2006/table">
            <a:tbl>
              <a:tblPr/>
              <a:tblGrid>
                <a:gridCol w="217579"/>
                <a:gridCol w="4102901"/>
              </a:tblGrid>
              <a:tr h="701040">
                <a:tc>
                  <a:txBody>
                    <a:bodyPr/>
                    <a:lstStyle/>
                    <a:p>
                      <a:endParaRPr lang="es-PE" dirty="0"/>
                    </a:p>
                  </a:txBody>
                  <a:tcPr marL="0" marR="0" marT="0" marB="0" anchor="ctr">
                    <a:lnL>
                      <a:noFill/>
                    </a:lnL>
                    <a:lnR>
                      <a:noFill/>
                    </a:lnR>
                    <a:lnT>
                      <a:noFill/>
                    </a:lnT>
                    <a:lnB>
                      <a:noFill/>
                    </a:lnB>
                    <a:solidFill>
                      <a:srgbClr val="FFFFFF"/>
                    </a:solidFill>
                  </a:tcPr>
                </a:tc>
                <a:tc>
                  <a:txBody>
                    <a:bodyPr/>
                    <a:lstStyle/>
                    <a:p>
                      <a:pPr algn="l"/>
                      <a:r>
                        <a:rPr lang="es-PE" dirty="0">
                          <a:effectLst/>
                          <a:latin typeface="Arial" panose="020B0604020202020204" pitchFamily="34" charset="0"/>
                          <a:cs typeface="Arial" panose="020B0604020202020204" pitchFamily="34" charset="0"/>
                        </a:rPr>
                        <a:t>Los diferentes </a:t>
                      </a:r>
                      <a:r>
                        <a:rPr lang="es-PE" b="1" i="1" dirty="0">
                          <a:effectLst/>
                          <a:latin typeface="Arial" panose="020B0604020202020204" pitchFamily="34" charset="0"/>
                          <a:cs typeface="Arial" panose="020B0604020202020204" pitchFamily="34" charset="0"/>
                        </a:rPr>
                        <a:t>estados</a:t>
                      </a:r>
                      <a:r>
                        <a:rPr lang="es-PE" dirty="0">
                          <a:effectLst/>
                          <a:latin typeface="Arial" panose="020B0604020202020204" pitchFamily="34" charset="0"/>
                          <a:cs typeface="Arial" panose="020B0604020202020204" pitchFamily="34" charset="0"/>
                        </a:rPr>
                        <a:t> que puede </a:t>
                      </a:r>
                      <a:endParaRPr lang="es-PE" dirty="0" smtClean="0">
                        <a:effectLst/>
                        <a:latin typeface="Arial" panose="020B0604020202020204" pitchFamily="34" charset="0"/>
                        <a:cs typeface="Arial" panose="020B0604020202020204" pitchFamily="34" charset="0"/>
                      </a:endParaRPr>
                    </a:p>
                    <a:p>
                      <a:pPr algn="l"/>
                      <a:r>
                        <a:rPr lang="es-PE" dirty="0" smtClean="0">
                          <a:effectLst/>
                          <a:latin typeface="Arial" panose="020B0604020202020204" pitchFamily="34" charset="0"/>
                          <a:cs typeface="Arial" panose="020B0604020202020204" pitchFamily="34" charset="0"/>
                        </a:rPr>
                        <a:t>Presentar  </a:t>
                      </a:r>
                      <a:r>
                        <a:rPr lang="es-PE" dirty="0">
                          <a:effectLst/>
                          <a:latin typeface="Arial" panose="020B0604020202020204" pitchFamily="34" charset="0"/>
                          <a:cs typeface="Arial" panose="020B0604020202020204" pitchFamily="34" charset="0"/>
                        </a:rPr>
                        <a:t>la naturaleza: </a:t>
                      </a:r>
                      <a:r>
                        <a:rPr lang="es-PE" b="1" dirty="0">
                          <a:effectLst/>
                          <a:latin typeface="Arial" panose="020B0604020202020204" pitchFamily="34" charset="0"/>
                          <a:cs typeface="Arial" panose="020B0604020202020204" pitchFamily="34" charset="0"/>
                        </a:rPr>
                        <a:t>e</a:t>
                      </a:r>
                      <a:r>
                        <a:rPr lang="es-PE" b="1" baseline="-25000" dirty="0">
                          <a:effectLst/>
                          <a:latin typeface="Arial" panose="020B0604020202020204" pitchFamily="34" charset="0"/>
                          <a:cs typeface="Arial" panose="020B0604020202020204" pitchFamily="34" charset="0"/>
                        </a:rPr>
                        <a:t>1</a:t>
                      </a:r>
                      <a:r>
                        <a:rPr lang="es-PE" dirty="0">
                          <a:effectLst/>
                          <a:latin typeface="Arial" panose="020B0604020202020204" pitchFamily="34" charset="0"/>
                          <a:cs typeface="Arial" panose="020B0604020202020204" pitchFamily="34" charset="0"/>
                        </a:rPr>
                        <a:t>, </a:t>
                      </a:r>
                      <a:r>
                        <a:rPr lang="es-PE" b="1" dirty="0">
                          <a:effectLst/>
                          <a:latin typeface="Arial" panose="020B0604020202020204" pitchFamily="34" charset="0"/>
                          <a:cs typeface="Arial" panose="020B0604020202020204" pitchFamily="34" charset="0"/>
                        </a:rPr>
                        <a:t>e</a:t>
                      </a:r>
                      <a:r>
                        <a:rPr lang="es-PE" b="1" baseline="-25000" dirty="0">
                          <a:effectLst/>
                          <a:latin typeface="Arial" panose="020B0604020202020204" pitchFamily="34" charset="0"/>
                          <a:cs typeface="Arial" panose="020B0604020202020204" pitchFamily="34" charset="0"/>
                        </a:rPr>
                        <a:t>2</a:t>
                      </a:r>
                      <a:r>
                        <a:rPr lang="es-PE" dirty="0">
                          <a:effectLst/>
                          <a:latin typeface="Arial" panose="020B0604020202020204" pitchFamily="34" charset="0"/>
                          <a:cs typeface="Arial" panose="020B0604020202020204" pitchFamily="34" charset="0"/>
                        </a:rPr>
                        <a:t>, ..., </a:t>
                      </a:r>
                      <a:r>
                        <a:rPr lang="es-PE" b="1" dirty="0">
                          <a:effectLst/>
                          <a:latin typeface="Arial" panose="020B0604020202020204" pitchFamily="34" charset="0"/>
                          <a:cs typeface="Arial" panose="020B0604020202020204" pitchFamily="34" charset="0"/>
                        </a:rPr>
                        <a:t>e</a:t>
                      </a:r>
                      <a:r>
                        <a:rPr lang="es-PE" b="1" baseline="-25000" dirty="0">
                          <a:effectLst/>
                          <a:latin typeface="Arial" panose="020B0604020202020204" pitchFamily="34" charset="0"/>
                          <a:cs typeface="Arial" panose="020B0604020202020204" pitchFamily="34" charset="0"/>
                        </a:rPr>
                        <a:t>n</a:t>
                      </a:r>
                      <a:r>
                        <a:rPr lang="es-PE" dirty="0">
                          <a:effectLst/>
                          <a:latin typeface="Arial" panose="020B0604020202020204" pitchFamily="34" charset="0"/>
                          <a:cs typeface="Arial" panose="020B0604020202020204" pitchFamily="34" charset="0"/>
                        </a:rPr>
                        <a:t>.</a:t>
                      </a:r>
                    </a:p>
                  </a:txBody>
                  <a:tcPr marL="0" marR="0" marT="0" marB="0">
                    <a:lnL>
                      <a:noFill/>
                    </a:lnL>
                    <a:lnR>
                      <a:noFill/>
                    </a:lnR>
                    <a:lnT>
                      <a:noFill/>
                    </a:lnT>
                    <a:lnB>
                      <a:noFill/>
                    </a:lnB>
                    <a:solidFill>
                      <a:srgbClr val="FFFFFF"/>
                    </a:solidFill>
                  </a:tcPr>
                </a:tc>
              </a:tr>
              <a:tr h="701040">
                <a:tc>
                  <a:txBody>
                    <a:bodyPr/>
                    <a:lstStyle/>
                    <a:p>
                      <a:endParaRPr lang="es-PE" dirty="0"/>
                    </a:p>
                  </a:txBody>
                  <a:tcPr marL="0" marR="0" marT="0" marB="0" anchor="ctr">
                    <a:lnL>
                      <a:noFill/>
                    </a:lnL>
                    <a:lnR>
                      <a:noFill/>
                    </a:lnR>
                    <a:lnT>
                      <a:noFill/>
                    </a:lnT>
                    <a:lnB>
                      <a:noFill/>
                    </a:lnB>
                    <a:solidFill>
                      <a:srgbClr val="FFFFFF"/>
                    </a:solidFill>
                  </a:tcPr>
                </a:tc>
                <a:tc>
                  <a:txBody>
                    <a:bodyPr/>
                    <a:lstStyle/>
                    <a:p>
                      <a:pPr algn="l"/>
                      <a:r>
                        <a:rPr lang="es-PE" dirty="0">
                          <a:effectLst/>
                          <a:latin typeface="Arial" panose="020B0604020202020204" pitchFamily="34" charset="0"/>
                          <a:cs typeface="Arial" panose="020B0604020202020204" pitchFamily="34" charset="0"/>
                        </a:rPr>
                        <a:t>Las </a:t>
                      </a:r>
                      <a:r>
                        <a:rPr lang="es-PE" b="1" i="1" dirty="0">
                          <a:effectLst/>
                          <a:latin typeface="Arial" panose="020B0604020202020204" pitchFamily="34" charset="0"/>
                          <a:cs typeface="Arial" panose="020B0604020202020204" pitchFamily="34" charset="0"/>
                        </a:rPr>
                        <a:t>acciones</a:t>
                      </a:r>
                      <a:r>
                        <a:rPr lang="es-PE" dirty="0">
                          <a:effectLst/>
                          <a:latin typeface="Arial" panose="020B0604020202020204" pitchFamily="34" charset="0"/>
                          <a:cs typeface="Arial" panose="020B0604020202020204" pitchFamily="34" charset="0"/>
                        </a:rPr>
                        <a:t> o </a:t>
                      </a:r>
                      <a:r>
                        <a:rPr lang="es-PE" b="1" i="1" dirty="0">
                          <a:effectLst/>
                          <a:latin typeface="Arial" panose="020B0604020202020204" pitchFamily="34" charset="0"/>
                          <a:cs typeface="Arial" panose="020B0604020202020204" pitchFamily="34" charset="0"/>
                        </a:rPr>
                        <a:t>alternativas</a:t>
                      </a:r>
                      <a:r>
                        <a:rPr lang="es-PE" dirty="0">
                          <a:effectLst/>
                          <a:latin typeface="Arial" panose="020B0604020202020204" pitchFamily="34" charset="0"/>
                          <a:cs typeface="Arial" panose="020B0604020202020204" pitchFamily="34" charset="0"/>
                        </a:rPr>
                        <a:t> </a:t>
                      </a:r>
                      <a:r>
                        <a:rPr lang="es-PE" dirty="0" smtClean="0">
                          <a:effectLst/>
                          <a:latin typeface="Arial" panose="020B0604020202020204" pitchFamily="34" charset="0"/>
                          <a:cs typeface="Arial" panose="020B0604020202020204" pitchFamily="34" charset="0"/>
                        </a:rPr>
                        <a:t>entre </a:t>
                      </a:r>
                      <a:r>
                        <a:rPr lang="es-PE" dirty="0">
                          <a:effectLst/>
                          <a:latin typeface="Arial" panose="020B0604020202020204" pitchFamily="34" charset="0"/>
                          <a:cs typeface="Arial" panose="020B0604020202020204" pitchFamily="34" charset="0"/>
                        </a:rPr>
                        <a:t>las </a:t>
                      </a:r>
                      <a:r>
                        <a:rPr lang="es-PE" dirty="0" smtClean="0">
                          <a:effectLst/>
                          <a:latin typeface="Arial" panose="020B0604020202020204" pitchFamily="34" charset="0"/>
                          <a:cs typeface="Arial" panose="020B0604020202020204" pitchFamily="34" charset="0"/>
                        </a:rPr>
                        <a:t>que seleccionará </a:t>
                      </a:r>
                      <a:r>
                        <a:rPr lang="es-PE" dirty="0">
                          <a:effectLst/>
                          <a:latin typeface="Arial" panose="020B0604020202020204" pitchFamily="34" charset="0"/>
                          <a:cs typeface="Arial" panose="020B0604020202020204" pitchFamily="34" charset="0"/>
                        </a:rPr>
                        <a:t>el </a:t>
                      </a:r>
                      <a:r>
                        <a:rPr lang="es-PE" dirty="0" smtClean="0">
                          <a:effectLst/>
                          <a:latin typeface="Arial" panose="020B0604020202020204" pitchFamily="34" charset="0"/>
                          <a:cs typeface="Arial" panose="020B0604020202020204" pitchFamily="34" charset="0"/>
                        </a:rPr>
                        <a:t>decisor</a:t>
                      </a:r>
                      <a:r>
                        <a:rPr lang="es-PE" dirty="0">
                          <a:effectLst/>
                          <a:latin typeface="Arial" panose="020B0604020202020204" pitchFamily="34" charset="0"/>
                          <a:cs typeface="Arial" panose="020B0604020202020204" pitchFamily="34" charset="0"/>
                        </a:rPr>
                        <a:t>: </a:t>
                      </a:r>
                      <a:r>
                        <a:rPr lang="es-PE" b="1" dirty="0">
                          <a:effectLst/>
                          <a:latin typeface="Arial" panose="020B0604020202020204" pitchFamily="34" charset="0"/>
                          <a:cs typeface="Arial" panose="020B0604020202020204" pitchFamily="34" charset="0"/>
                        </a:rPr>
                        <a:t>a</a:t>
                      </a:r>
                      <a:r>
                        <a:rPr lang="es-PE" b="1" baseline="-25000" dirty="0">
                          <a:effectLst/>
                          <a:latin typeface="Arial" panose="020B0604020202020204" pitchFamily="34" charset="0"/>
                          <a:cs typeface="Arial" panose="020B0604020202020204" pitchFamily="34" charset="0"/>
                        </a:rPr>
                        <a:t>1</a:t>
                      </a:r>
                      <a:r>
                        <a:rPr lang="es-PE" dirty="0">
                          <a:effectLst/>
                          <a:latin typeface="Arial" panose="020B0604020202020204" pitchFamily="34" charset="0"/>
                          <a:cs typeface="Arial" panose="020B0604020202020204" pitchFamily="34" charset="0"/>
                        </a:rPr>
                        <a:t>, </a:t>
                      </a:r>
                      <a:r>
                        <a:rPr lang="es-PE" b="1" dirty="0">
                          <a:effectLst/>
                          <a:latin typeface="Arial" panose="020B0604020202020204" pitchFamily="34" charset="0"/>
                          <a:cs typeface="Arial" panose="020B0604020202020204" pitchFamily="34" charset="0"/>
                        </a:rPr>
                        <a:t>a</a:t>
                      </a:r>
                      <a:r>
                        <a:rPr lang="es-PE" b="1" baseline="-25000" dirty="0">
                          <a:effectLst/>
                          <a:latin typeface="Arial" panose="020B0604020202020204" pitchFamily="34" charset="0"/>
                          <a:cs typeface="Arial" panose="020B0604020202020204" pitchFamily="34" charset="0"/>
                        </a:rPr>
                        <a:t>2</a:t>
                      </a:r>
                      <a:r>
                        <a:rPr lang="es-PE" dirty="0">
                          <a:effectLst/>
                          <a:latin typeface="Arial" panose="020B0604020202020204" pitchFamily="34" charset="0"/>
                          <a:cs typeface="Arial" panose="020B0604020202020204" pitchFamily="34" charset="0"/>
                        </a:rPr>
                        <a:t>,...,</a:t>
                      </a:r>
                      <a:r>
                        <a:rPr lang="es-PE" b="1" dirty="0">
                          <a:effectLst/>
                          <a:latin typeface="Arial" panose="020B0604020202020204" pitchFamily="34" charset="0"/>
                          <a:cs typeface="Arial" panose="020B0604020202020204" pitchFamily="34" charset="0"/>
                        </a:rPr>
                        <a:t>a</a:t>
                      </a:r>
                      <a:r>
                        <a:rPr lang="es-PE" b="1" baseline="-25000" dirty="0">
                          <a:effectLst/>
                          <a:latin typeface="Arial" panose="020B0604020202020204" pitchFamily="34" charset="0"/>
                          <a:cs typeface="Arial" panose="020B0604020202020204" pitchFamily="34" charset="0"/>
                        </a:rPr>
                        <a:t>m</a:t>
                      </a:r>
                      <a:r>
                        <a:rPr lang="es-PE" dirty="0">
                          <a:effectLst/>
                          <a:latin typeface="Arial" panose="020B0604020202020204" pitchFamily="34" charset="0"/>
                          <a:cs typeface="Arial" panose="020B0604020202020204" pitchFamily="34" charset="0"/>
                        </a:rPr>
                        <a:t>.</a:t>
                      </a:r>
                    </a:p>
                  </a:txBody>
                  <a:tcPr marL="0" marR="0" marT="0" marB="0">
                    <a:lnL>
                      <a:noFill/>
                    </a:lnL>
                    <a:lnR>
                      <a:noFill/>
                    </a:lnR>
                    <a:lnT>
                      <a:noFill/>
                    </a:lnT>
                    <a:lnB>
                      <a:noFill/>
                    </a:lnB>
                    <a:solidFill>
                      <a:srgbClr val="FFFFFF"/>
                    </a:solidFill>
                  </a:tcPr>
                </a:tc>
              </a:tr>
              <a:tr h="1051560">
                <a:tc>
                  <a:txBody>
                    <a:bodyPr/>
                    <a:lstStyle/>
                    <a:p>
                      <a:endParaRPr lang="es-PE"/>
                    </a:p>
                  </a:txBody>
                  <a:tcPr marL="0" marR="0" marT="0" marB="0" anchor="ctr">
                    <a:lnL>
                      <a:noFill/>
                    </a:lnL>
                    <a:lnR>
                      <a:noFill/>
                    </a:lnR>
                    <a:lnT>
                      <a:noFill/>
                    </a:lnT>
                    <a:lnB>
                      <a:noFill/>
                    </a:lnB>
                    <a:solidFill>
                      <a:srgbClr val="FFFFFF"/>
                    </a:solidFill>
                  </a:tcPr>
                </a:tc>
                <a:tc>
                  <a:txBody>
                    <a:bodyPr/>
                    <a:lstStyle/>
                    <a:p>
                      <a:pPr algn="l"/>
                      <a:r>
                        <a:rPr lang="es-PE" dirty="0">
                          <a:effectLst/>
                          <a:latin typeface="Arial" panose="020B0604020202020204" pitchFamily="34" charset="0"/>
                          <a:cs typeface="Arial" panose="020B0604020202020204" pitchFamily="34" charset="0"/>
                        </a:rPr>
                        <a:t>Las </a:t>
                      </a:r>
                      <a:r>
                        <a:rPr lang="es-PE" b="1" i="1" dirty="0">
                          <a:effectLst/>
                          <a:latin typeface="Arial" panose="020B0604020202020204" pitchFamily="34" charset="0"/>
                          <a:cs typeface="Arial" panose="020B0604020202020204" pitchFamily="34" charset="0"/>
                        </a:rPr>
                        <a:t>consecuencias </a:t>
                      </a:r>
                      <a:r>
                        <a:rPr lang="es-PE" dirty="0">
                          <a:effectLst/>
                          <a:latin typeface="Arial" panose="020B0604020202020204" pitchFamily="34" charset="0"/>
                          <a:cs typeface="Arial" panose="020B0604020202020204" pitchFamily="34" charset="0"/>
                        </a:rPr>
                        <a:t>o</a:t>
                      </a:r>
                      <a:r>
                        <a:rPr lang="es-PE" b="1" i="1" dirty="0">
                          <a:effectLst/>
                          <a:latin typeface="Arial" panose="020B0604020202020204" pitchFamily="34" charset="0"/>
                          <a:cs typeface="Arial" panose="020B0604020202020204" pitchFamily="34" charset="0"/>
                        </a:rPr>
                        <a:t> resultados</a:t>
                      </a:r>
                      <a:r>
                        <a:rPr lang="es-PE" dirty="0">
                          <a:effectLst/>
                          <a:latin typeface="Arial" panose="020B0604020202020204" pitchFamily="34" charset="0"/>
                          <a:cs typeface="Arial" panose="020B0604020202020204" pitchFamily="34" charset="0"/>
                        </a:rPr>
                        <a:t> </a:t>
                      </a:r>
                      <a:r>
                        <a:rPr lang="es-PE" b="1" dirty="0" err="1">
                          <a:effectLst/>
                          <a:latin typeface="Arial" panose="020B0604020202020204" pitchFamily="34" charset="0"/>
                          <a:cs typeface="Arial" panose="020B0604020202020204" pitchFamily="34" charset="0"/>
                        </a:rPr>
                        <a:t>x</a:t>
                      </a:r>
                      <a:r>
                        <a:rPr lang="es-PE" b="1" baseline="-25000" dirty="0" err="1">
                          <a:effectLst/>
                          <a:latin typeface="Arial" panose="020B0604020202020204" pitchFamily="34" charset="0"/>
                          <a:cs typeface="Arial" panose="020B0604020202020204" pitchFamily="34" charset="0"/>
                        </a:rPr>
                        <a:t>ij</a:t>
                      </a:r>
                      <a:r>
                        <a:rPr lang="es-PE" dirty="0">
                          <a:effectLst/>
                          <a:latin typeface="Arial" panose="020B0604020202020204" pitchFamily="34" charset="0"/>
                          <a:cs typeface="Arial" panose="020B0604020202020204" pitchFamily="34" charset="0"/>
                        </a:rPr>
                        <a:t> de la </a:t>
                      </a:r>
                      <a:r>
                        <a:rPr lang="es-PE" dirty="0" smtClean="0">
                          <a:effectLst/>
                          <a:latin typeface="Arial" panose="020B0604020202020204" pitchFamily="34" charset="0"/>
                          <a:cs typeface="Arial" panose="020B0604020202020204" pitchFamily="34" charset="0"/>
                        </a:rPr>
                        <a:t>elección </a:t>
                      </a:r>
                      <a:r>
                        <a:rPr lang="es-PE" dirty="0">
                          <a:effectLst/>
                          <a:latin typeface="Arial" panose="020B0604020202020204" pitchFamily="34" charset="0"/>
                          <a:cs typeface="Arial" panose="020B0604020202020204" pitchFamily="34" charset="0"/>
                        </a:rPr>
                        <a:t>de la alternativa </a:t>
                      </a:r>
                      <a:r>
                        <a:rPr lang="es-PE" b="1" dirty="0" err="1">
                          <a:effectLst/>
                          <a:latin typeface="Arial" panose="020B0604020202020204" pitchFamily="34" charset="0"/>
                          <a:cs typeface="Arial" panose="020B0604020202020204" pitchFamily="34" charset="0"/>
                        </a:rPr>
                        <a:t>a</a:t>
                      </a:r>
                      <a:r>
                        <a:rPr lang="es-PE" b="1" baseline="-25000" dirty="0" err="1">
                          <a:effectLst/>
                          <a:latin typeface="Arial" panose="020B0604020202020204" pitchFamily="34" charset="0"/>
                          <a:cs typeface="Arial" panose="020B0604020202020204" pitchFamily="34" charset="0"/>
                        </a:rPr>
                        <a:t>i</a:t>
                      </a:r>
                      <a:r>
                        <a:rPr lang="es-PE" dirty="0">
                          <a:effectLst/>
                          <a:latin typeface="Arial" panose="020B0604020202020204" pitchFamily="34" charset="0"/>
                          <a:cs typeface="Arial" panose="020B0604020202020204" pitchFamily="34" charset="0"/>
                        </a:rPr>
                        <a:t> cuando la </a:t>
                      </a:r>
                      <a:endParaRPr lang="es-PE" dirty="0" smtClean="0">
                        <a:effectLst/>
                        <a:latin typeface="Arial" panose="020B0604020202020204" pitchFamily="34" charset="0"/>
                        <a:cs typeface="Arial" panose="020B0604020202020204" pitchFamily="34" charset="0"/>
                      </a:endParaRPr>
                    </a:p>
                    <a:p>
                      <a:pPr algn="l"/>
                      <a:r>
                        <a:rPr lang="es-PE" dirty="0" smtClean="0">
                          <a:effectLst/>
                          <a:latin typeface="Arial" panose="020B0604020202020204" pitchFamily="34" charset="0"/>
                          <a:cs typeface="Arial" panose="020B0604020202020204" pitchFamily="34" charset="0"/>
                        </a:rPr>
                        <a:t>naturaleza </a:t>
                      </a:r>
                      <a:r>
                        <a:rPr lang="es-PE" dirty="0">
                          <a:effectLst/>
                          <a:latin typeface="Arial" panose="020B0604020202020204" pitchFamily="34" charset="0"/>
                          <a:cs typeface="Arial" panose="020B0604020202020204" pitchFamily="34" charset="0"/>
                        </a:rPr>
                        <a:t>presenta el estado </a:t>
                      </a:r>
                      <a:r>
                        <a:rPr lang="es-PE" b="1" dirty="0">
                          <a:effectLst/>
                          <a:latin typeface="Arial" panose="020B0604020202020204" pitchFamily="34" charset="0"/>
                          <a:cs typeface="Arial" panose="020B0604020202020204" pitchFamily="34" charset="0"/>
                        </a:rPr>
                        <a:t>e</a:t>
                      </a:r>
                      <a:r>
                        <a:rPr lang="es-PE" b="1" baseline="-25000" dirty="0">
                          <a:effectLst/>
                          <a:latin typeface="Arial" panose="020B0604020202020204" pitchFamily="34" charset="0"/>
                          <a:cs typeface="Arial" panose="020B0604020202020204" pitchFamily="34" charset="0"/>
                        </a:rPr>
                        <a:t>j</a:t>
                      </a:r>
                      <a:r>
                        <a:rPr lang="es-PE" dirty="0">
                          <a:effectLst/>
                          <a:latin typeface="Arial" panose="020B0604020202020204" pitchFamily="34" charset="0"/>
                          <a:cs typeface="Arial" panose="020B0604020202020204" pitchFamily="34" charset="0"/>
                        </a:rPr>
                        <a:t>.</a:t>
                      </a:r>
                    </a:p>
                  </a:txBody>
                  <a:tcPr marL="0" marR="0" marT="0" marB="0">
                    <a:lnL>
                      <a:noFill/>
                    </a:lnL>
                    <a:lnR>
                      <a:noFill/>
                    </a:lnR>
                    <a:lnT>
                      <a:noFill/>
                    </a:lnT>
                    <a:lnB>
                      <a:noFill/>
                    </a:lnB>
                    <a:solidFill>
                      <a:srgbClr val="FFFFFF"/>
                    </a:solidFill>
                  </a:tcPr>
                </a:tc>
              </a:tr>
            </a:tbl>
          </a:graphicData>
        </a:graphic>
      </p:graphicFrame>
      <p:sp>
        <p:nvSpPr>
          <p:cNvPr id="3" name="Rectangle 1"/>
          <p:cNvSpPr>
            <a:spLocks noChangeArrowheads="1"/>
          </p:cNvSpPr>
          <p:nvPr/>
        </p:nvSpPr>
        <p:spPr bwMode="auto">
          <a:xfrm>
            <a:off x="611560" y="712441"/>
            <a:ext cx="7800405" cy="18433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1549" rIns="91440" bIns="99981"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altLang="es-PE" sz="2000" b="1" i="0" u="none" strike="noStrike" cap="none" normalizeH="0" baseline="0" dirty="0" smtClean="0">
                <a:ln>
                  <a:noFill/>
                </a:ln>
                <a:solidFill>
                  <a:srgbClr val="0000FF"/>
                </a:solidFill>
                <a:effectLst/>
                <a:latin typeface="Arial" pitchFamily="34" charset="0"/>
                <a:cs typeface="Arial" pitchFamily="34" charset="0"/>
              </a:rPr>
              <a:t>TABLAS DE DECISIÓN</a:t>
            </a:r>
            <a:endParaRPr kumimoji="0" lang="es-PE" altLang="es-PE" sz="20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smtClean="0">
                <a:ln>
                  <a:noFill/>
                </a:ln>
                <a:solidFill>
                  <a:srgbClr val="000000"/>
                </a:solidFill>
                <a:effectLst/>
                <a:latin typeface="Arial" pitchFamily="34" charset="0"/>
                <a:cs typeface="Arial" pitchFamily="34" charset="0"/>
              </a:rPr>
              <a:t>Muchos procesos de toma de decisiones pueden ser tratados por medio de </a:t>
            </a:r>
            <a:r>
              <a:rPr kumimoji="0" lang="es-PE" altLang="es-PE" sz="2000" b="1" i="1" u="none" strike="noStrike" cap="none" normalizeH="0" baseline="0" dirty="0" smtClean="0">
                <a:ln>
                  <a:noFill/>
                </a:ln>
                <a:solidFill>
                  <a:srgbClr val="008080"/>
                </a:solidFill>
                <a:effectLst/>
                <a:latin typeface="Arial" pitchFamily="34" charset="0"/>
                <a:cs typeface="Arial" pitchFamily="34" charset="0"/>
              </a:rPr>
              <a:t>tablas de decisión</a:t>
            </a:r>
            <a:r>
              <a:rPr kumimoji="0" lang="es-PE" altLang="es-PE" sz="2000" b="0" i="0" u="none" strike="noStrike" cap="none" normalizeH="0" baseline="0" dirty="0" smtClean="0">
                <a:ln>
                  <a:noFill/>
                </a:ln>
                <a:solidFill>
                  <a:srgbClr val="000000"/>
                </a:solidFill>
                <a:effectLst/>
                <a:latin typeface="Arial" pitchFamily="34" charset="0"/>
                <a:cs typeface="Arial" pitchFamily="34" charset="0"/>
              </a:rPr>
              <a:t>, en las que se representan los elementos característicos de estos problemas: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smtClean="0">
                <a:ln>
                  <a:noFill/>
                </a:ln>
                <a:solidFill>
                  <a:srgbClr val="000000"/>
                </a:solidFill>
                <a:effectLst/>
                <a:latin typeface="Arial" pitchFamily="34" charset="0"/>
                <a:cs typeface="Arial" pitchFamily="34" charset="0"/>
              </a:rPr>
              <a:t>El </a:t>
            </a:r>
            <a:r>
              <a:rPr kumimoji="0" lang="es-PE" altLang="es-PE" sz="2000" b="1" i="0" u="none" strike="noStrike" cap="none" normalizeH="0" baseline="0" dirty="0" smtClean="0">
                <a:ln>
                  <a:noFill/>
                </a:ln>
                <a:solidFill>
                  <a:srgbClr val="008080"/>
                </a:solidFill>
                <a:effectLst/>
                <a:latin typeface="Arial" pitchFamily="34" charset="0"/>
                <a:cs typeface="Arial" pitchFamily="34" charset="0"/>
              </a:rPr>
              <a:t>formato general</a:t>
            </a:r>
            <a:r>
              <a:rPr kumimoji="0" lang="es-PE" altLang="es-PE" sz="2000" b="0" i="0" u="none" strike="noStrike" cap="none" normalizeH="0" baseline="0" dirty="0" smtClean="0">
                <a:ln>
                  <a:noFill/>
                </a:ln>
                <a:solidFill>
                  <a:srgbClr val="000000"/>
                </a:solidFill>
                <a:effectLst/>
                <a:latin typeface="Arial" pitchFamily="34" charset="0"/>
                <a:cs typeface="Arial" pitchFamily="34" charset="0"/>
              </a:rPr>
              <a:t> de una tabla de decisión es el siguiente:</a:t>
            </a:r>
            <a:endParaRPr kumimoji="0" lang="es-PE" altLang="es-PE"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http://thales.cica.es/rd/Recursos/rd99/ed99-0191-03/blobul1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4525" y="1751013"/>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thales.cica.es/rd/Recursos/rd99/ed99-0191-03/blobul1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025" y="1751013"/>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hales.cica.es/rd/Recursos/rd99/ed99-0191-03/blobul1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6775" y="1751013"/>
            <a:ext cx="142875" cy="142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3 Tabla"/>
          <p:cNvGraphicFramePr>
            <a:graphicFrameLocks noGrp="1"/>
          </p:cNvGraphicFramePr>
          <p:nvPr>
            <p:extLst>
              <p:ext uri="{D42A27DB-BD31-4B8C-83A1-F6EECF244321}">
                <p14:modId xmlns:p14="http://schemas.microsoft.com/office/powerpoint/2010/main" val="3821547798"/>
              </p:ext>
            </p:extLst>
          </p:nvPr>
        </p:nvGraphicFramePr>
        <p:xfrm>
          <a:off x="4644009" y="3140968"/>
          <a:ext cx="4220318" cy="2453640"/>
        </p:xfrm>
        <a:graphic>
          <a:graphicData uri="http://schemas.openxmlformats.org/drawingml/2006/table">
            <a:tbl>
              <a:tblPr>
                <a:tableStyleId>{BDBED569-4797-4DF1-A0F4-6AAB3CD982D8}</a:tableStyleId>
              </a:tblPr>
              <a:tblGrid>
                <a:gridCol w="1224135"/>
                <a:gridCol w="494507"/>
                <a:gridCol w="625419"/>
                <a:gridCol w="625419"/>
                <a:gridCol w="625419"/>
                <a:gridCol w="625419"/>
              </a:tblGrid>
              <a:tr h="390525">
                <a:tc gridSpan="5">
                  <a:txBody>
                    <a:bodyPr/>
                    <a:lstStyle/>
                    <a:p>
                      <a:pPr algn="ctr"/>
                      <a:r>
                        <a:rPr lang="es-PE" dirty="0"/>
                        <a:t/>
                      </a:r>
                      <a:br>
                        <a:rPr lang="es-PE" dirty="0"/>
                      </a:br>
                      <a:r>
                        <a:rPr lang="es-PE" b="1" dirty="0">
                          <a:solidFill>
                            <a:srgbClr val="0070C0"/>
                          </a:solidFill>
                        </a:rPr>
                        <a:t>Estados de la Naturaleza</a:t>
                      </a:r>
                    </a:p>
                  </a:txBody>
                  <a:tcPr marL="19050" marR="19050" marT="19050" marB="19050" anchor="ctr">
                    <a:solidFill>
                      <a:srgbClr val="FFFF00"/>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a:txBody>
                    <a:bodyPr/>
                    <a:lstStyle/>
                    <a:p>
                      <a:endParaRPr lang="es-PE" dirty="0"/>
                    </a:p>
                  </a:txBody>
                  <a:tcPr>
                    <a:solidFill>
                      <a:srgbClr val="FFFF00"/>
                    </a:solidFill>
                  </a:tcPr>
                </a:tc>
              </a:tr>
              <a:tr h="371475">
                <a:tc rowSpan="5">
                  <a:txBody>
                    <a:bodyPr/>
                    <a:lstStyle/>
                    <a:p>
                      <a:pPr algn="ctr"/>
                      <a:r>
                        <a:rPr lang="es-PE" sz="1400" b="1" dirty="0" smtClean="0">
                          <a:solidFill>
                            <a:srgbClr val="C00000"/>
                          </a:solidFill>
                          <a:latin typeface="Calibri" panose="020F0502020204030204" pitchFamily="34" charset="0"/>
                        </a:rPr>
                        <a:t>ALTERNATIVAS</a:t>
                      </a:r>
                      <a:endParaRPr lang="es-PE" sz="1400" b="1" dirty="0">
                        <a:solidFill>
                          <a:srgbClr val="C00000"/>
                        </a:solidFill>
                        <a:latin typeface="Calibri" panose="020F0502020204030204" pitchFamily="34" charset="0"/>
                      </a:endParaRPr>
                    </a:p>
                  </a:txBody>
                  <a:tcPr marL="19050" marR="19050" marT="19050" marB="19050" anchor="ctr">
                    <a:solidFill>
                      <a:srgbClr val="FFFF00"/>
                    </a:solidFill>
                  </a:tcPr>
                </a:tc>
                <a:tc>
                  <a:txBody>
                    <a:bodyPr/>
                    <a:lstStyle/>
                    <a:p>
                      <a:pPr algn="ctr"/>
                      <a:r>
                        <a:rPr lang="es-PE"/>
                        <a:t> </a:t>
                      </a:r>
                    </a:p>
                  </a:txBody>
                  <a:tcPr marL="19050" marR="19050" marT="19050" marB="19050" anchor="ctr">
                    <a:solidFill>
                      <a:srgbClr val="FFFF00"/>
                    </a:solidFill>
                  </a:tcPr>
                </a:tc>
                <a:tc>
                  <a:txBody>
                    <a:bodyPr/>
                    <a:lstStyle/>
                    <a:p>
                      <a:pPr algn="ctr"/>
                      <a:r>
                        <a:rPr lang="es-PE"/>
                        <a:t>e</a:t>
                      </a:r>
                      <a:r>
                        <a:rPr lang="es-PE" baseline="-25000"/>
                        <a:t>1</a:t>
                      </a:r>
                      <a:endParaRPr lang="es-PE"/>
                    </a:p>
                  </a:txBody>
                  <a:tcPr marL="19050" marR="19050" marT="19050" marB="19050" anchor="ctr">
                    <a:solidFill>
                      <a:srgbClr val="FFFF00"/>
                    </a:solidFill>
                  </a:tcPr>
                </a:tc>
                <a:tc>
                  <a:txBody>
                    <a:bodyPr/>
                    <a:lstStyle/>
                    <a:p>
                      <a:pPr algn="ctr"/>
                      <a:r>
                        <a:rPr lang="es-PE"/>
                        <a:t>e</a:t>
                      </a:r>
                      <a:r>
                        <a:rPr lang="es-PE" baseline="-25000"/>
                        <a:t>2</a:t>
                      </a:r>
                      <a:endParaRPr lang="es-PE"/>
                    </a:p>
                  </a:txBody>
                  <a:tcPr marL="19050" marR="19050" marT="19050" marB="19050" anchor="ctr">
                    <a:solidFill>
                      <a:srgbClr val="FFFF00"/>
                    </a:solidFill>
                  </a:tcPr>
                </a:tc>
                <a:tc>
                  <a:txBody>
                    <a:bodyPr/>
                    <a:lstStyle/>
                    <a:p>
                      <a:pPr algn="ctr"/>
                      <a:r>
                        <a:rPr lang="es-PE"/>
                        <a:t>. . .</a:t>
                      </a:r>
                    </a:p>
                  </a:txBody>
                  <a:tcPr marL="19050" marR="19050" marT="19050" marB="19050" anchor="ctr">
                    <a:solidFill>
                      <a:srgbClr val="FFFF00"/>
                    </a:solidFill>
                  </a:tcPr>
                </a:tc>
                <a:tc>
                  <a:txBody>
                    <a:bodyPr/>
                    <a:lstStyle/>
                    <a:p>
                      <a:pPr algn="ctr"/>
                      <a:r>
                        <a:rPr lang="es-PE"/>
                        <a:t>e</a:t>
                      </a:r>
                      <a:r>
                        <a:rPr lang="es-PE" baseline="-25000"/>
                        <a:t>n</a:t>
                      </a:r>
                      <a:endParaRPr lang="es-PE"/>
                    </a:p>
                  </a:txBody>
                  <a:tcPr marL="19050" marR="19050" marT="19050" marB="19050" anchor="ctr">
                    <a:solidFill>
                      <a:srgbClr val="FFFF00"/>
                    </a:solidFill>
                  </a:tcPr>
                </a:tc>
              </a:tr>
              <a:tr h="352425">
                <a:tc vMerge="1">
                  <a:txBody>
                    <a:bodyPr/>
                    <a:lstStyle/>
                    <a:p>
                      <a:endParaRPr lang="es-PE"/>
                    </a:p>
                  </a:txBody>
                  <a:tcPr/>
                </a:tc>
                <a:tc>
                  <a:txBody>
                    <a:bodyPr/>
                    <a:lstStyle/>
                    <a:p>
                      <a:pPr algn="ctr"/>
                      <a:r>
                        <a:rPr lang="es-PE"/>
                        <a:t>a</a:t>
                      </a:r>
                      <a:r>
                        <a:rPr lang="es-PE" baseline="-25000"/>
                        <a:t>1</a:t>
                      </a:r>
                      <a:endParaRPr lang="es-PE"/>
                    </a:p>
                  </a:txBody>
                  <a:tcPr marL="19050" marR="19050" marT="19050" marB="19050" anchor="ctr">
                    <a:solidFill>
                      <a:srgbClr val="FFFF00"/>
                    </a:solidFill>
                  </a:tcPr>
                </a:tc>
                <a:tc>
                  <a:txBody>
                    <a:bodyPr/>
                    <a:lstStyle/>
                    <a:p>
                      <a:pPr algn="ctr"/>
                      <a:r>
                        <a:rPr lang="es-PE"/>
                        <a:t>x</a:t>
                      </a:r>
                      <a:r>
                        <a:rPr lang="es-PE" baseline="-25000"/>
                        <a:t>11</a:t>
                      </a:r>
                      <a:endParaRPr lang="es-PE"/>
                    </a:p>
                  </a:txBody>
                  <a:tcPr marL="19050" marR="19050" marT="19050" marB="19050" anchor="ctr">
                    <a:solidFill>
                      <a:srgbClr val="FFFF00"/>
                    </a:solidFill>
                  </a:tcPr>
                </a:tc>
                <a:tc>
                  <a:txBody>
                    <a:bodyPr/>
                    <a:lstStyle/>
                    <a:p>
                      <a:pPr algn="ctr"/>
                      <a:r>
                        <a:rPr lang="es-PE"/>
                        <a:t>x</a:t>
                      </a:r>
                      <a:r>
                        <a:rPr lang="es-PE" baseline="-25000"/>
                        <a:t>12</a:t>
                      </a:r>
                      <a:endParaRPr lang="es-PE"/>
                    </a:p>
                  </a:txBody>
                  <a:tcPr marL="19050" marR="19050" marT="19050" marB="19050" anchor="ctr">
                    <a:solidFill>
                      <a:srgbClr val="FFFF00"/>
                    </a:solidFill>
                  </a:tcPr>
                </a:tc>
                <a:tc>
                  <a:txBody>
                    <a:bodyPr/>
                    <a:lstStyle/>
                    <a:p>
                      <a:pPr algn="ctr"/>
                      <a:r>
                        <a:rPr lang="es-PE"/>
                        <a:t>. . .</a:t>
                      </a:r>
                    </a:p>
                  </a:txBody>
                  <a:tcPr marL="19050" marR="19050" marT="19050" marB="19050" anchor="ctr">
                    <a:solidFill>
                      <a:srgbClr val="FFFF00"/>
                    </a:solidFill>
                  </a:tcPr>
                </a:tc>
                <a:tc>
                  <a:txBody>
                    <a:bodyPr/>
                    <a:lstStyle/>
                    <a:p>
                      <a:pPr algn="ctr"/>
                      <a:r>
                        <a:rPr lang="es-PE"/>
                        <a:t>x</a:t>
                      </a:r>
                      <a:r>
                        <a:rPr lang="es-PE" baseline="-25000"/>
                        <a:t>1n</a:t>
                      </a:r>
                      <a:endParaRPr lang="es-PE"/>
                    </a:p>
                  </a:txBody>
                  <a:tcPr marL="19050" marR="19050" marT="19050" marB="19050" anchor="ctr">
                    <a:solidFill>
                      <a:srgbClr val="FFFF00"/>
                    </a:solidFill>
                  </a:tcPr>
                </a:tc>
              </a:tr>
              <a:tr h="381000">
                <a:tc vMerge="1">
                  <a:txBody>
                    <a:bodyPr/>
                    <a:lstStyle/>
                    <a:p>
                      <a:endParaRPr lang="es-PE"/>
                    </a:p>
                  </a:txBody>
                  <a:tcPr/>
                </a:tc>
                <a:tc>
                  <a:txBody>
                    <a:bodyPr/>
                    <a:lstStyle/>
                    <a:p>
                      <a:pPr algn="ctr"/>
                      <a:r>
                        <a:rPr lang="es-PE"/>
                        <a:t>a</a:t>
                      </a:r>
                      <a:r>
                        <a:rPr lang="es-PE" baseline="-25000"/>
                        <a:t>2</a:t>
                      </a:r>
                      <a:endParaRPr lang="es-PE"/>
                    </a:p>
                  </a:txBody>
                  <a:tcPr marL="19050" marR="19050" marT="19050" marB="19050" anchor="ctr">
                    <a:solidFill>
                      <a:srgbClr val="FFFF00"/>
                    </a:solidFill>
                  </a:tcPr>
                </a:tc>
                <a:tc>
                  <a:txBody>
                    <a:bodyPr/>
                    <a:lstStyle/>
                    <a:p>
                      <a:pPr algn="ctr"/>
                      <a:r>
                        <a:rPr lang="es-PE"/>
                        <a:t>x</a:t>
                      </a:r>
                      <a:r>
                        <a:rPr lang="es-PE" baseline="-25000"/>
                        <a:t>21</a:t>
                      </a:r>
                      <a:endParaRPr lang="es-PE"/>
                    </a:p>
                  </a:txBody>
                  <a:tcPr marL="19050" marR="19050" marT="19050" marB="19050" anchor="ctr">
                    <a:solidFill>
                      <a:srgbClr val="FFFF00"/>
                    </a:solidFill>
                  </a:tcPr>
                </a:tc>
                <a:tc>
                  <a:txBody>
                    <a:bodyPr/>
                    <a:lstStyle/>
                    <a:p>
                      <a:pPr algn="ctr"/>
                      <a:r>
                        <a:rPr lang="es-PE" dirty="0"/>
                        <a:t>x</a:t>
                      </a:r>
                      <a:r>
                        <a:rPr lang="es-PE" baseline="-25000" dirty="0"/>
                        <a:t>22</a:t>
                      </a:r>
                      <a:endParaRPr lang="es-PE" dirty="0"/>
                    </a:p>
                  </a:txBody>
                  <a:tcPr marL="19050" marR="19050" marT="19050" marB="19050" anchor="ctr">
                    <a:solidFill>
                      <a:srgbClr val="FFFF00"/>
                    </a:solidFill>
                  </a:tcPr>
                </a:tc>
                <a:tc>
                  <a:txBody>
                    <a:bodyPr/>
                    <a:lstStyle/>
                    <a:p>
                      <a:pPr algn="ctr"/>
                      <a:r>
                        <a:rPr lang="es-PE"/>
                        <a:t>. . .</a:t>
                      </a:r>
                    </a:p>
                  </a:txBody>
                  <a:tcPr marL="19050" marR="19050" marT="19050" marB="19050" anchor="ctr">
                    <a:solidFill>
                      <a:srgbClr val="FFFF00"/>
                    </a:solidFill>
                  </a:tcPr>
                </a:tc>
                <a:tc>
                  <a:txBody>
                    <a:bodyPr/>
                    <a:lstStyle/>
                    <a:p>
                      <a:pPr algn="ctr"/>
                      <a:r>
                        <a:rPr lang="es-PE" dirty="0"/>
                        <a:t>x</a:t>
                      </a:r>
                      <a:r>
                        <a:rPr lang="es-PE" baseline="-25000" dirty="0"/>
                        <a:t>2n</a:t>
                      </a:r>
                      <a:endParaRPr lang="es-PE" dirty="0"/>
                    </a:p>
                  </a:txBody>
                  <a:tcPr marL="19050" marR="19050" marT="19050" marB="19050" anchor="ctr">
                    <a:solidFill>
                      <a:srgbClr val="FFFF00"/>
                    </a:solidFill>
                  </a:tcPr>
                </a:tc>
              </a:tr>
              <a:tr h="381000">
                <a:tc vMerge="1">
                  <a:txBody>
                    <a:bodyPr/>
                    <a:lstStyle/>
                    <a:p>
                      <a:endParaRPr lang="es-PE"/>
                    </a:p>
                  </a:txBody>
                  <a:tcPr/>
                </a:tc>
                <a:tc>
                  <a:txBody>
                    <a:bodyPr/>
                    <a:lstStyle/>
                    <a:p>
                      <a:pPr algn="ctr"/>
                      <a:r>
                        <a:rPr lang="es-PE"/>
                        <a:t>. . .</a:t>
                      </a:r>
                    </a:p>
                  </a:txBody>
                  <a:tcPr marL="19050" marR="19050" marT="19050" marB="19050" anchor="ctr">
                    <a:solidFill>
                      <a:srgbClr val="FFFF00"/>
                    </a:solidFill>
                  </a:tcPr>
                </a:tc>
                <a:tc>
                  <a:txBody>
                    <a:bodyPr/>
                    <a:lstStyle/>
                    <a:p>
                      <a:pPr algn="ctr"/>
                      <a:r>
                        <a:rPr lang="es-PE">
                          <a:effectLst/>
                        </a:rPr>
                        <a:t>. . .</a:t>
                      </a:r>
                      <a:endParaRPr lang="es-PE">
                        <a:solidFill>
                          <a:srgbClr val="800000"/>
                        </a:solidFill>
                        <a:effectLst/>
                      </a:endParaRPr>
                    </a:p>
                  </a:txBody>
                  <a:tcPr marL="19050" marR="19050" marT="19050" marB="19050" anchor="ctr">
                    <a:solidFill>
                      <a:srgbClr val="FFFF00"/>
                    </a:solidFill>
                  </a:tcPr>
                </a:tc>
                <a:tc>
                  <a:txBody>
                    <a:bodyPr/>
                    <a:lstStyle/>
                    <a:p>
                      <a:pPr algn="ctr"/>
                      <a:r>
                        <a:rPr lang="es-PE" dirty="0">
                          <a:effectLst/>
                        </a:rPr>
                        <a:t>. . .</a:t>
                      </a:r>
                      <a:endParaRPr lang="es-PE" dirty="0">
                        <a:solidFill>
                          <a:srgbClr val="800000"/>
                        </a:solidFill>
                        <a:effectLst/>
                      </a:endParaRPr>
                    </a:p>
                  </a:txBody>
                  <a:tcPr marL="19050" marR="19050" marT="19050" marB="19050" anchor="ctr">
                    <a:solidFill>
                      <a:srgbClr val="FFFF00"/>
                    </a:solidFill>
                  </a:tcPr>
                </a:tc>
                <a:tc>
                  <a:txBody>
                    <a:bodyPr/>
                    <a:lstStyle/>
                    <a:p>
                      <a:pPr algn="ctr"/>
                      <a:r>
                        <a:rPr lang="es-PE">
                          <a:effectLst/>
                        </a:rPr>
                        <a:t>. . .</a:t>
                      </a:r>
                      <a:endParaRPr lang="es-PE">
                        <a:solidFill>
                          <a:srgbClr val="800000"/>
                        </a:solidFill>
                        <a:effectLst/>
                      </a:endParaRPr>
                    </a:p>
                  </a:txBody>
                  <a:tcPr marL="19050" marR="19050" marT="19050" marB="19050" anchor="ctr">
                    <a:solidFill>
                      <a:srgbClr val="FFFF00"/>
                    </a:solidFill>
                  </a:tcPr>
                </a:tc>
                <a:tc>
                  <a:txBody>
                    <a:bodyPr/>
                    <a:lstStyle/>
                    <a:p>
                      <a:pPr algn="ctr"/>
                      <a:r>
                        <a:rPr lang="es-PE">
                          <a:effectLst/>
                        </a:rPr>
                        <a:t>. . .</a:t>
                      </a:r>
                      <a:endParaRPr lang="es-PE">
                        <a:solidFill>
                          <a:srgbClr val="800000"/>
                        </a:solidFill>
                        <a:effectLst/>
                      </a:endParaRPr>
                    </a:p>
                  </a:txBody>
                  <a:tcPr marL="19050" marR="19050" marT="19050" marB="19050" anchor="ctr">
                    <a:solidFill>
                      <a:srgbClr val="FFFF00"/>
                    </a:solidFill>
                  </a:tcPr>
                </a:tc>
              </a:tr>
              <a:tr h="381000">
                <a:tc vMerge="1">
                  <a:txBody>
                    <a:bodyPr/>
                    <a:lstStyle/>
                    <a:p>
                      <a:endParaRPr lang="es-PE"/>
                    </a:p>
                  </a:txBody>
                  <a:tcPr/>
                </a:tc>
                <a:tc>
                  <a:txBody>
                    <a:bodyPr/>
                    <a:lstStyle/>
                    <a:p>
                      <a:pPr algn="ctr"/>
                      <a:r>
                        <a:rPr lang="es-PE"/>
                        <a:t>a</a:t>
                      </a:r>
                      <a:r>
                        <a:rPr lang="es-PE" baseline="-25000"/>
                        <a:t>m</a:t>
                      </a:r>
                      <a:endParaRPr lang="es-PE"/>
                    </a:p>
                  </a:txBody>
                  <a:tcPr marL="19050" marR="19050" marT="19050" marB="19050" anchor="ctr">
                    <a:solidFill>
                      <a:srgbClr val="FFFF00"/>
                    </a:solidFill>
                  </a:tcPr>
                </a:tc>
                <a:tc>
                  <a:txBody>
                    <a:bodyPr/>
                    <a:lstStyle/>
                    <a:p>
                      <a:pPr algn="ctr"/>
                      <a:r>
                        <a:rPr lang="es-PE"/>
                        <a:t>x</a:t>
                      </a:r>
                      <a:r>
                        <a:rPr lang="es-PE" baseline="-25000"/>
                        <a:t>m1</a:t>
                      </a:r>
                      <a:endParaRPr lang="es-PE"/>
                    </a:p>
                  </a:txBody>
                  <a:tcPr marL="19050" marR="19050" marT="19050" marB="19050" anchor="ctr">
                    <a:solidFill>
                      <a:srgbClr val="FFFF00"/>
                    </a:solidFill>
                  </a:tcPr>
                </a:tc>
                <a:tc>
                  <a:txBody>
                    <a:bodyPr/>
                    <a:lstStyle/>
                    <a:p>
                      <a:pPr algn="ctr"/>
                      <a:r>
                        <a:rPr lang="es-PE"/>
                        <a:t>x</a:t>
                      </a:r>
                      <a:r>
                        <a:rPr lang="es-PE" baseline="-25000"/>
                        <a:t>m2</a:t>
                      </a:r>
                      <a:endParaRPr lang="es-PE"/>
                    </a:p>
                  </a:txBody>
                  <a:tcPr marL="19050" marR="19050" marT="19050" marB="19050" anchor="ctr">
                    <a:solidFill>
                      <a:srgbClr val="FFFF00"/>
                    </a:solidFill>
                  </a:tcPr>
                </a:tc>
                <a:tc>
                  <a:txBody>
                    <a:bodyPr/>
                    <a:lstStyle/>
                    <a:p>
                      <a:pPr algn="ctr"/>
                      <a:r>
                        <a:rPr lang="es-PE"/>
                        <a:t>. . .</a:t>
                      </a:r>
                    </a:p>
                  </a:txBody>
                  <a:tcPr marL="19050" marR="19050" marT="19050" marB="19050" anchor="ctr">
                    <a:solidFill>
                      <a:srgbClr val="FFFF00"/>
                    </a:solidFill>
                  </a:tcPr>
                </a:tc>
                <a:tc>
                  <a:txBody>
                    <a:bodyPr/>
                    <a:lstStyle/>
                    <a:p>
                      <a:pPr algn="ctr"/>
                      <a:r>
                        <a:rPr lang="es-PE" dirty="0" err="1"/>
                        <a:t>x</a:t>
                      </a:r>
                      <a:r>
                        <a:rPr lang="es-PE" baseline="-25000" dirty="0" err="1"/>
                        <a:t>mn</a:t>
                      </a:r>
                      <a:endParaRPr lang="es-PE" dirty="0"/>
                    </a:p>
                  </a:txBody>
                  <a:tcPr marL="19050" marR="19050" marT="19050" marB="19050" anchor="ctr">
                    <a:solidFill>
                      <a:srgbClr val="FFFF00"/>
                    </a:solidFill>
                  </a:tcPr>
                </a:tc>
              </a:tr>
            </a:tbl>
          </a:graphicData>
        </a:graphic>
      </p:graphicFrame>
      <p:sp>
        <p:nvSpPr>
          <p:cNvPr id="5" name="Rectangle 5"/>
          <p:cNvSpPr>
            <a:spLocks noChangeArrowheads="1"/>
          </p:cNvSpPr>
          <p:nvPr/>
        </p:nvSpPr>
        <p:spPr bwMode="auto">
          <a:xfrm>
            <a:off x="3071813" y="140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smtClean="0">
                <a:ln>
                  <a:noFill/>
                </a:ln>
                <a:solidFill>
                  <a:schemeClr val="tx1"/>
                </a:solidFill>
                <a:effectLst/>
                <a:latin typeface="Arial" pitchFamily="34" charset="0"/>
                <a:cs typeface="Arial" pitchFamily="34" charset="0"/>
              </a:rPr>
              <a:t/>
            </a:r>
            <a:br>
              <a:rPr kumimoji="0" lang="es-PE" altLang="es-PE" sz="1800" b="0" i="0" u="none" strike="noStrike" cap="none" normalizeH="0" baseline="0" smtClean="0">
                <a:ln>
                  <a:noFill/>
                </a:ln>
                <a:solidFill>
                  <a:schemeClr val="tx1"/>
                </a:solidFill>
                <a:effectLst/>
                <a:latin typeface="Arial" pitchFamily="34" charset="0"/>
                <a:cs typeface="Arial" pitchFamily="34" charset="0"/>
              </a:rPr>
            </a:br>
            <a:endParaRPr kumimoji="0" lang="es-PE" alt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05949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476672"/>
            <a:ext cx="5256584" cy="369332"/>
          </a:xfrm>
          <a:prstGeom prst="rect">
            <a:avLst/>
          </a:prstGeom>
          <a:solidFill>
            <a:schemeClr val="accent1">
              <a:lumMod val="60000"/>
              <a:lumOff val="40000"/>
            </a:schemeClr>
          </a:solidFill>
        </p:spPr>
        <p:txBody>
          <a:bodyPr wrap="square">
            <a:spAutoFit/>
          </a:bodyPr>
          <a:lstStyle/>
          <a:p>
            <a:r>
              <a:rPr lang="es-PE" b="1" dirty="0"/>
              <a:t>TABLAS </a:t>
            </a:r>
            <a:r>
              <a:rPr lang="es-PE" b="1" dirty="0" smtClean="0"/>
              <a:t>DE DECISIÓN BAJO CERTIDUMBRE</a:t>
            </a:r>
            <a:endParaRPr lang="es-PE" b="1" dirty="0"/>
          </a:p>
        </p:txBody>
      </p:sp>
      <p:sp>
        <p:nvSpPr>
          <p:cNvPr id="3" name="2 Rectángulo"/>
          <p:cNvSpPr/>
          <p:nvPr/>
        </p:nvSpPr>
        <p:spPr>
          <a:xfrm>
            <a:off x="755576" y="1124744"/>
            <a:ext cx="7848872" cy="1200329"/>
          </a:xfrm>
          <a:prstGeom prst="rect">
            <a:avLst/>
          </a:prstGeom>
        </p:spPr>
        <p:txBody>
          <a:bodyPr wrap="square">
            <a:spAutoFit/>
          </a:bodyPr>
          <a:lstStyle/>
          <a:p>
            <a:r>
              <a:rPr lang="es-PE" dirty="0">
                <a:latin typeface="Arial" panose="020B0604020202020204" pitchFamily="34" charset="0"/>
                <a:cs typeface="Arial" panose="020B0604020202020204" pitchFamily="34" charset="0"/>
              </a:rPr>
              <a:t>En los procesos de decisión bajo certidumbre se supone que </a:t>
            </a:r>
            <a:r>
              <a:rPr lang="es-PE" b="1" i="1" dirty="0">
                <a:solidFill>
                  <a:srgbClr val="C00000"/>
                </a:solidFill>
                <a:latin typeface="Arial" panose="020B0604020202020204" pitchFamily="34" charset="0"/>
                <a:cs typeface="Arial" panose="020B0604020202020204" pitchFamily="34" charset="0"/>
              </a:rPr>
              <a:t>el verdadero estado de la naturaleza es conocido por el decisor antes de realizar su elección</a:t>
            </a:r>
            <a:r>
              <a:rPr lang="es-PE" dirty="0">
                <a:latin typeface="Arial" panose="020B0604020202020204" pitchFamily="34" charset="0"/>
                <a:cs typeface="Arial" panose="020B0604020202020204" pitchFamily="34" charset="0"/>
              </a:rPr>
              <a:t>, es decir, puede predecir con certeza total las consecuencias de sus acciones</a:t>
            </a:r>
          </a:p>
        </p:txBody>
      </p:sp>
      <p:graphicFrame>
        <p:nvGraphicFramePr>
          <p:cNvPr id="4" name="3 Tabla"/>
          <p:cNvGraphicFramePr>
            <a:graphicFrameLocks noGrp="1"/>
          </p:cNvGraphicFramePr>
          <p:nvPr>
            <p:extLst>
              <p:ext uri="{D42A27DB-BD31-4B8C-83A1-F6EECF244321}">
                <p14:modId xmlns:p14="http://schemas.microsoft.com/office/powerpoint/2010/main" val="3686303550"/>
              </p:ext>
            </p:extLst>
          </p:nvPr>
        </p:nvGraphicFramePr>
        <p:xfrm>
          <a:off x="1547664" y="2420888"/>
          <a:ext cx="3403851" cy="2234565"/>
        </p:xfrm>
        <a:graphic>
          <a:graphicData uri="http://schemas.openxmlformats.org/drawingml/2006/table">
            <a:tbl>
              <a:tblPr>
                <a:tableStyleId>{ED083AE6-46FA-4A59-8FB0-9F97EB10719F}</a:tableStyleId>
              </a:tblPr>
              <a:tblGrid>
                <a:gridCol w="1381491"/>
                <a:gridCol w="2022360"/>
              </a:tblGrid>
              <a:tr h="323850">
                <a:tc>
                  <a:txBody>
                    <a:bodyPr/>
                    <a:lstStyle/>
                    <a:p>
                      <a:r>
                        <a:rPr lang="es-PE" dirty="0"/>
                        <a:t> </a:t>
                      </a:r>
                    </a:p>
                  </a:txBody>
                  <a:tcPr marL="19050" marR="19050" marT="19050" marB="19050" anchor="ctr">
                    <a:solidFill>
                      <a:schemeClr val="accent1">
                        <a:lumMod val="60000"/>
                        <a:lumOff val="40000"/>
                      </a:schemeClr>
                    </a:solidFill>
                  </a:tcPr>
                </a:tc>
                <a:tc>
                  <a:txBody>
                    <a:bodyPr/>
                    <a:lstStyle/>
                    <a:p>
                      <a:r>
                        <a:rPr lang="es-PE" b="1" dirty="0" smtClean="0">
                          <a:solidFill>
                            <a:srgbClr val="C00000"/>
                          </a:solidFill>
                          <a:effectLst/>
                          <a:latin typeface="Arial" panose="020B0604020202020204" pitchFamily="34" charset="0"/>
                          <a:cs typeface="Arial" panose="020B0604020202020204" pitchFamily="34" charset="0"/>
                        </a:rPr>
                        <a:t>Estados </a:t>
                      </a:r>
                      <a:r>
                        <a:rPr lang="es-PE" b="1" dirty="0">
                          <a:solidFill>
                            <a:srgbClr val="C00000"/>
                          </a:solidFill>
                          <a:effectLst/>
                          <a:latin typeface="Arial" panose="020B0604020202020204" pitchFamily="34" charset="0"/>
                          <a:cs typeface="Arial" panose="020B0604020202020204" pitchFamily="34" charset="0"/>
                        </a:rPr>
                        <a:t>de la Naturaleza</a:t>
                      </a:r>
                    </a:p>
                  </a:txBody>
                  <a:tcPr marL="19050" marR="19050" marT="19050" marB="19050" anchor="ctr">
                    <a:solidFill>
                      <a:schemeClr val="accent1">
                        <a:lumMod val="60000"/>
                        <a:lumOff val="40000"/>
                      </a:schemeClr>
                    </a:solidFill>
                  </a:tcPr>
                </a:tc>
              </a:tr>
              <a:tr h="323850">
                <a:tc>
                  <a:txBody>
                    <a:bodyPr/>
                    <a:lstStyle/>
                    <a:p>
                      <a:r>
                        <a:rPr lang="es-PE" b="1" dirty="0">
                          <a:solidFill>
                            <a:srgbClr val="C00000"/>
                          </a:solidFill>
                          <a:effectLst/>
                          <a:latin typeface="Arial" panose="020B0604020202020204" pitchFamily="34" charset="0"/>
                          <a:cs typeface="Arial" panose="020B0604020202020204" pitchFamily="34" charset="0"/>
                        </a:rPr>
                        <a:t>Alternativas</a:t>
                      </a:r>
                    </a:p>
                  </a:txBody>
                  <a:tcPr marL="19050" marR="19050" marT="19050" marB="19050" anchor="ctr">
                    <a:solidFill>
                      <a:schemeClr val="accent1">
                        <a:lumMod val="60000"/>
                        <a:lumOff val="40000"/>
                      </a:schemeClr>
                    </a:solidFill>
                  </a:tcPr>
                </a:tc>
                <a:tc>
                  <a:txBody>
                    <a:bodyPr/>
                    <a:lstStyle/>
                    <a:p>
                      <a:pPr algn="ctr"/>
                      <a:r>
                        <a:rPr lang="es-PE"/>
                        <a:t>e</a:t>
                      </a:r>
                      <a:r>
                        <a:rPr lang="es-PE" baseline="-25000"/>
                        <a:t>1</a:t>
                      </a:r>
                      <a:endParaRPr lang="es-PE"/>
                    </a:p>
                  </a:txBody>
                  <a:tcPr marL="19050" marR="19050" marT="19050" marB="19050" anchor="ctr">
                    <a:solidFill>
                      <a:schemeClr val="accent1">
                        <a:lumMod val="60000"/>
                        <a:lumOff val="40000"/>
                      </a:schemeClr>
                    </a:solidFill>
                  </a:tcPr>
                </a:tc>
              </a:tr>
              <a:tr h="323850">
                <a:tc>
                  <a:txBody>
                    <a:bodyPr/>
                    <a:lstStyle/>
                    <a:p>
                      <a:pPr algn="ctr"/>
                      <a:r>
                        <a:rPr lang="es-PE" dirty="0"/>
                        <a:t>a</a:t>
                      </a:r>
                      <a:r>
                        <a:rPr lang="es-PE" baseline="-25000" dirty="0"/>
                        <a:t>1</a:t>
                      </a:r>
                      <a:endParaRPr lang="es-PE" dirty="0"/>
                    </a:p>
                  </a:txBody>
                  <a:tcPr marL="19050" marR="19050" marT="19050" marB="19050" anchor="ctr">
                    <a:solidFill>
                      <a:schemeClr val="accent1">
                        <a:lumMod val="60000"/>
                        <a:lumOff val="40000"/>
                      </a:schemeClr>
                    </a:solidFill>
                  </a:tcPr>
                </a:tc>
                <a:tc>
                  <a:txBody>
                    <a:bodyPr/>
                    <a:lstStyle/>
                    <a:p>
                      <a:pPr algn="ctr"/>
                      <a:r>
                        <a:rPr lang="es-PE"/>
                        <a:t>x</a:t>
                      </a:r>
                      <a:r>
                        <a:rPr lang="es-PE" baseline="-25000"/>
                        <a:t>11</a:t>
                      </a:r>
                      <a:endParaRPr lang="es-PE"/>
                    </a:p>
                  </a:txBody>
                  <a:tcPr marL="19050" marR="19050" marT="19050" marB="19050" anchor="ctr">
                    <a:solidFill>
                      <a:schemeClr val="accent1">
                        <a:lumMod val="60000"/>
                        <a:lumOff val="40000"/>
                      </a:schemeClr>
                    </a:solidFill>
                  </a:tcPr>
                </a:tc>
              </a:tr>
              <a:tr h="333375">
                <a:tc>
                  <a:txBody>
                    <a:bodyPr/>
                    <a:lstStyle/>
                    <a:p>
                      <a:pPr algn="ctr"/>
                      <a:r>
                        <a:rPr lang="es-PE"/>
                        <a:t>a</a:t>
                      </a:r>
                      <a:r>
                        <a:rPr lang="es-PE" baseline="-25000"/>
                        <a:t>2</a:t>
                      </a:r>
                      <a:endParaRPr lang="es-PE"/>
                    </a:p>
                  </a:txBody>
                  <a:tcPr marL="19050" marR="19050" marT="19050" marB="19050" anchor="ctr">
                    <a:solidFill>
                      <a:schemeClr val="accent1">
                        <a:lumMod val="60000"/>
                        <a:lumOff val="40000"/>
                      </a:schemeClr>
                    </a:solidFill>
                  </a:tcPr>
                </a:tc>
                <a:tc>
                  <a:txBody>
                    <a:bodyPr/>
                    <a:lstStyle/>
                    <a:p>
                      <a:pPr algn="ctr"/>
                      <a:r>
                        <a:rPr lang="es-PE"/>
                        <a:t>x</a:t>
                      </a:r>
                      <a:r>
                        <a:rPr lang="es-PE" baseline="-25000"/>
                        <a:t>21</a:t>
                      </a:r>
                      <a:endParaRPr lang="es-PE"/>
                    </a:p>
                  </a:txBody>
                  <a:tcPr marL="19050" marR="19050" marT="19050" marB="19050" anchor="ctr">
                    <a:solidFill>
                      <a:schemeClr val="accent1">
                        <a:lumMod val="60000"/>
                        <a:lumOff val="40000"/>
                      </a:schemeClr>
                    </a:solidFill>
                  </a:tcPr>
                </a:tc>
              </a:tr>
              <a:tr h="333375">
                <a:tc>
                  <a:txBody>
                    <a:bodyPr/>
                    <a:lstStyle/>
                    <a:p>
                      <a:pPr algn="ctr"/>
                      <a:r>
                        <a:rPr lang="es-PE"/>
                        <a:t>. . .</a:t>
                      </a:r>
                    </a:p>
                  </a:txBody>
                  <a:tcPr marL="19050" marR="19050" marT="19050" marB="19050" anchor="ctr">
                    <a:solidFill>
                      <a:schemeClr val="accent1">
                        <a:lumMod val="60000"/>
                        <a:lumOff val="40000"/>
                      </a:schemeClr>
                    </a:solidFill>
                  </a:tcPr>
                </a:tc>
                <a:tc>
                  <a:txBody>
                    <a:bodyPr/>
                    <a:lstStyle/>
                    <a:p>
                      <a:pPr algn="ctr"/>
                      <a:r>
                        <a:rPr lang="es-PE" dirty="0"/>
                        <a:t>. . .</a:t>
                      </a:r>
                    </a:p>
                  </a:txBody>
                  <a:tcPr marL="19050" marR="19050" marT="19050" marB="19050" anchor="ctr">
                    <a:solidFill>
                      <a:schemeClr val="accent1">
                        <a:lumMod val="60000"/>
                        <a:lumOff val="40000"/>
                      </a:schemeClr>
                    </a:solidFill>
                  </a:tcPr>
                </a:tc>
              </a:tr>
              <a:tr h="333375">
                <a:tc>
                  <a:txBody>
                    <a:bodyPr/>
                    <a:lstStyle/>
                    <a:p>
                      <a:pPr algn="ctr"/>
                      <a:r>
                        <a:rPr lang="es-PE"/>
                        <a:t>a</a:t>
                      </a:r>
                      <a:r>
                        <a:rPr lang="es-PE" baseline="-25000"/>
                        <a:t>m</a:t>
                      </a:r>
                      <a:endParaRPr lang="es-PE"/>
                    </a:p>
                  </a:txBody>
                  <a:tcPr marL="19050" marR="19050" marT="19050" marB="19050" anchor="ctr">
                    <a:solidFill>
                      <a:schemeClr val="accent1">
                        <a:lumMod val="60000"/>
                        <a:lumOff val="40000"/>
                      </a:schemeClr>
                    </a:solidFill>
                  </a:tcPr>
                </a:tc>
                <a:tc>
                  <a:txBody>
                    <a:bodyPr/>
                    <a:lstStyle/>
                    <a:p>
                      <a:pPr algn="ctr"/>
                      <a:r>
                        <a:rPr lang="es-PE" dirty="0"/>
                        <a:t>x</a:t>
                      </a:r>
                      <a:r>
                        <a:rPr lang="es-PE" baseline="-25000" dirty="0"/>
                        <a:t>m1</a:t>
                      </a:r>
                      <a:endParaRPr lang="es-PE" dirty="0"/>
                    </a:p>
                  </a:txBody>
                  <a:tcPr marL="19050" marR="19050" marT="19050" marB="19050" anchor="ctr">
                    <a:solidFill>
                      <a:schemeClr val="accent1">
                        <a:lumMod val="60000"/>
                        <a:lumOff val="40000"/>
                      </a:schemeClr>
                    </a:solidFill>
                  </a:tcPr>
                </a:tc>
              </a:tr>
            </a:tbl>
          </a:graphicData>
        </a:graphic>
      </p:graphicFrame>
      <p:sp>
        <p:nvSpPr>
          <p:cNvPr id="5" name="4 CuadroTexto"/>
          <p:cNvSpPr txBox="1"/>
          <p:nvPr/>
        </p:nvSpPr>
        <p:spPr>
          <a:xfrm>
            <a:off x="756393" y="4983559"/>
            <a:ext cx="7560840" cy="923330"/>
          </a:xfrm>
          <a:prstGeom prst="rect">
            <a:avLst/>
          </a:prstGeom>
          <a:solidFill>
            <a:schemeClr val="accent1">
              <a:lumMod val="20000"/>
              <a:lumOff val="80000"/>
            </a:schemeClr>
          </a:solidFill>
        </p:spPr>
        <p:txBody>
          <a:bodyPr wrap="square" rtlCol="0">
            <a:spAutoFit/>
          </a:bodyPr>
          <a:lstStyle/>
          <a:p>
            <a:r>
              <a:rPr lang="es-PE" b="1" dirty="0" smtClean="0">
                <a:solidFill>
                  <a:srgbClr val="FF0000"/>
                </a:solidFill>
              </a:rPr>
              <a:t>Estados de la naturaleza</a:t>
            </a:r>
            <a:r>
              <a:rPr lang="es-PE" dirty="0" smtClean="0"/>
              <a:t>: son las acciones externas o las circunstancias que afectan el resultado de la decisión pero que están fuera del control del tomador de decisiones</a:t>
            </a:r>
            <a:endParaRPr lang="es-PE" dirty="0"/>
          </a:p>
        </p:txBody>
      </p:sp>
      <p:pic>
        <p:nvPicPr>
          <p:cNvPr id="2050" name="Picture 2" descr="http://3.bp.blogspot.com/-WM01vmE3BzU/Te1mMT5w18I/AAAAAAAAALg/Ti7ZFL81tEk/s1600/criterio+Deci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621" y="2276872"/>
            <a:ext cx="2736304" cy="2130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80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4025244802"/>
              </p:ext>
            </p:extLst>
          </p:nvPr>
        </p:nvGraphicFramePr>
        <p:xfrm>
          <a:off x="683568" y="2852936"/>
          <a:ext cx="7768344" cy="822960"/>
        </p:xfrm>
        <a:graphic>
          <a:graphicData uri="http://schemas.openxmlformats.org/drawingml/2006/table">
            <a:tbl>
              <a:tblPr/>
              <a:tblGrid>
                <a:gridCol w="391212"/>
                <a:gridCol w="7377132"/>
              </a:tblGrid>
              <a:tr h="0">
                <a:tc>
                  <a:txBody>
                    <a:bodyPr/>
                    <a:lstStyle/>
                    <a:p>
                      <a:endParaRPr lang="es-PE" dirty="0"/>
                    </a:p>
                  </a:txBody>
                  <a:tcPr marL="0" marR="0" marT="0" marB="0" anchor="ctr">
                    <a:lnL>
                      <a:noFill/>
                    </a:lnL>
                    <a:lnR>
                      <a:noFill/>
                    </a:lnR>
                    <a:lnT>
                      <a:noFill/>
                    </a:lnT>
                    <a:lnB>
                      <a:noFill/>
                    </a:lnB>
                    <a:solidFill>
                      <a:srgbClr val="FFFF00"/>
                    </a:solidFill>
                  </a:tcPr>
                </a:tc>
                <a:tc>
                  <a:txBody>
                    <a:bodyPr/>
                    <a:lstStyle/>
                    <a:p>
                      <a:pPr algn="just"/>
                      <a:r>
                        <a:rPr lang="es-PE" b="1" dirty="0" smtClean="0">
                          <a:effectLst/>
                          <a:latin typeface="Arial, Arial, Helvetica"/>
                        </a:rPr>
                        <a:t>S: </a:t>
                      </a:r>
                      <a:r>
                        <a:rPr lang="es-PE" dirty="0">
                          <a:effectLst/>
                          <a:latin typeface="Arial, Arial, Helvetica"/>
                        </a:rPr>
                        <a:t> es el </a:t>
                      </a:r>
                      <a:r>
                        <a:rPr lang="es-PE" b="1" i="1" dirty="0">
                          <a:effectLst/>
                          <a:latin typeface="Arial, Arial, Helvetica"/>
                        </a:rPr>
                        <a:t>conjunto de alternativas</a:t>
                      </a:r>
                      <a:r>
                        <a:rPr lang="es-PE" dirty="0">
                          <a:effectLst/>
                          <a:latin typeface="Arial, Arial, Helvetica"/>
                        </a:rPr>
                        <a:t> o </a:t>
                      </a:r>
                      <a:r>
                        <a:rPr lang="es-PE" b="1" i="1" dirty="0">
                          <a:effectLst/>
                          <a:latin typeface="Arial, Arial, Helvetica"/>
                        </a:rPr>
                        <a:t>conjunto factible</a:t>
                      </a:r>
                      <a:r>
                        <a:rPr lang="es-PE" dirty="0">
                          <a:effectLst/>
                          <a:latin typeface="Arial, Arial, Helvetica"/>
                        </a:rPr>
                        <a:t>. </a:t>
                      </a:r>
                      <a:endParaRPr lang="es-PE" dirty="0">
                        <a:effectLst/>
                      </a:endParaRPr>
                    </a:p>
                  </a:txBody>
                  <a:tcPr marL="0" marR="0" marT="0" marB="0">
                    <a:lnL>
                      <a:noFill/>
                    </a:lnL>
                    <a:lnR>
                      <a:noFill/>
                    </a:lnR>
                    <a:lnT>
                      <a:noFill/>
                    </a:lnT>
                    <a:lnB>
                      <a:noFill/>
                    </a:lnB>
                    <a:solidFill>
                      <a:srgbClr val="FFFF00"/>
                    </a:solidFill>
                  </a:tcPr>
                </a:tc>
              </a:tr>
              <a:tr h="0">
                <a:tc>
                  <a:txBody>
                    <a:bodyPr/>
                    <a:lstStyle/>
                    <a:p>
                      <a:endParaRPr lang="es-PE"/>
                    </a:p>
                  </a:txBody>
                  <a:tcPr marL="0" marR="0" marT="0" marB="0" anchor="ctr">
                    <a:lnL>
                      <a:noFill/>
                    </a:lnL>
                    <a:lnR>
                      <a:noFill/>
                    </a:lnR>
                    <a:lnT>
                      <a:noFill/>
                    </a:lnT>
                    <a:lnB>
                      <a:noFill/>
                    </a:lnB>
                    <a:solidFill>
                      <a:srgbClr val="FFFF00"/>
                    </a:solidFill>
                  </a:tcPr>
                </a:tc>
                <a:tc>
                  <a:txBody>
                    <a:bodyPr/>
                    <a:lstStyle/>
                    <a:p>
                      <a:pPr algn="just"/>
                      <a:r>
                        <a:rPr lang="es-PE" b="1" dirty="0">
                          <a:effectLst/>
                          <a:latin typeface="Arial, Arial, Helvetica"/>
                        </a:rPr>
                        <a:t>f</a:t>
                      </a:r>
                      <a:r>
                        <a:rPr lang="es-PE" dirty="0">
                          <a:effectLst/>
                          <a:latin typeface="Arial, Arial, Helvetica"/>
                        </a:rPr>
                        <a:t>:  </a:t>
                      </a:r>
                      <a:r>
                        <a:rPr lang="es-PE" b="1" i="1" dirty="0">
                          <a:effectLst/>
                          <a:latin typeface="Arial, Arial, Helvetica"/>
                        </a:rPr>
                        <a:t>función objetivo</a:t>
                      </a:r>
                      <a:r>
                        <a:rPr lang="es-PE" dirty="0">
                          <a:effectLst/>
                          <a:latin typeface="Arial, Arial, Helvetica"/>
                        </a:rPr>
                        <a:t>, </a:t>
                      </a:r>
                      <a:endParaRPr lang="es-PE" dirty="0">
                        <a:effectLst/>
                      </a:endParaRPr>
                    </a:p>
                  </a:txBody>
                  <a:tcPr marL="0" marR="0" marT="0" marB="0">
                    <a:lnL>
                      <a:noFill/>
                    </a:lnL>
                    <a:lnR>
                      <a:noFill/>
                    </a:lnR>
                    <a:lnT>
                      <a:noFill/>
                    </a:lnT>
                    <a:lnB>
                      <a:noFill/>
                    </a:lnB>
                    <a:solidFill>
                      <a:srgbClr val="FFFF00"/>
                    </a:solidFill>
                  </a:tcPr>
                </a:tc>
              </a:tr>
              <a:tr h="0">
                <a:tc>
                  <a:txBody>
                    <a:bodyPr/>
                    <a:lstStyle/>
                    <a:p>
                      <a:endParaRPr lang="es-PE"/>
                    </a:p>
                  </a:txBody>
                  <a:tcPr marL="0" marR="0" marT="0" marB="0" anchor="ctr">
                    <a:lnL>
                      <a:noFill/>
                    </a:lnL>
                    <a:lnR>
                      <a:noFill/>
                    </a:lnR>
                    <a:lnT>
                      <a:noFill/>
                    </a:lnT>
                    <a:lnB>
                      <a:noFill/>
                    </a:lnB>
                    <a:solidFill>
                      <a:srgbClr val="FFFF00"/>
                    </a:solidFill>
                  </a:tcPr>
                </a:tc>
                <a:tc>
                  <a:txBody>
                    <a:bodyPr/>
                    <a:lstStyle/>
                    <a:p>
                      <a:pPr algn="just"/>
                      <a:r>
                        <a:rPr lang="es-PE" b="1" dirty="0" smtClean="0">
                          <a:effectLst/>
                          <a:latin typeface="Arial, Arial, Helvetica"/>
                        </a:rPr>
                        <a:t>X: </a:t>
                      </a:r>
                      <a:r>
                        <a:rPr lang="es-PE" b="1" dirty="0">
                          <a:effectLst/>
                          <a:latin typeface="Arial, Arial, Helvetica"/>
                        </a:rPr>
                        <a:t> </a:t>
                      </a:r>
                      <a:r>
                        <a:rPr lang="es-PE" b="1" i="1" dirty="0" smtClean="0">
                          <a:effectLst/>
                          <a:latin typeface="Arial, Arial, Helvetica"/>
                        </a:rPr>
                        <a:t>variable </a:t>
                      </a:r>
                      <a:r>
                        <a:rPr lang="es-PE" b="1" i="1" dirty="0">
                          <a:effectLst/>
                          <a:latin typeface="Arial, Arial, Helvetica"/>
                        </a:rPr>
                        <a:t>de decisión</a:t>
                      </a:r>
                      <a:r>
                        <a:rPr lang="es-PE" dirty="0">
                          <a:effectLst/>
                          <a:latin typeface="Arial, Arial, Helvetica"/>
                        </a:rPr>
                        <a:t>.</a:t>
                      </a:r>
                      <a:endParaRPr lang="es-PE" dirty="0">
                        <a:effectLst/>
                      </a:endParaRPr>
                    </a:p>
                  </a:txBody>
                  <a:tcPr marL="0" marR="0" marT="0" marB="0">
                    <a:lnL>
                      <a:noFill/>
                    </a:lnL>
                    <a:lnR>
                      <a:noFill/>
                    </a:lnR>
                    <a:lnT>
                      <a:noFill/>
                    </a:lnT>
                    <a:lnB>
                      <a:noFill/>
                    </a:lnB>
                    <a:solidFill>
                      <a:srgbClr val="FFFF00"/>
                    </a:solidFill>
                  </a:tcPr>
                </a:tc>
              </a:tr>
            </a:tbl>
          </a:graphicData>
        </a:graphic>
      </p:graphicFrame>
      <p:sp>
        <p:nvSpPr>
          <p:cNvPr id="5" name="Rectangle 1"/>
          <p:cNvSpPr>
            <a:spLocks noChangeArrowheads="1"/>
          </p:cNvSpPr>
          <p:nvPr/>
        </p:nvSpPr>
        <p:spPr bwMode="auto">
          <a:xfrm>
            <a:off x="683568" y="631722"/>
            <a:ext cx="7344816"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El </a:t>
            </a:r>
            <a:r>
              <a:rPr kumimoji="0" lang="es-PE" altLang="es-PE" sz="1800" b="1" i="0" u="none" strike="noStrike" cap="none" normalizeH="0" baseline="0" dirty="0" smtClean="0">
                <a:ln>
                  <a:noFill/>
                </a:ln>
                <a:solidFill>
                  <a:srgbClr val="C00000"/>
                </a:solidFill>
                <a:effectLst/>
                <a:latin typeface="Arial" pitchFamily="34" charset="0"/>
                <a:cs typeface="Arial" pitchFamily="34" charset="0"/>
              </a:rPr>
              <a:t>problema de decisión puede ser interpretado como </a:t>
            </a: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un </a:t>
            </a:r>
            <a:r>
              <a:rPr kumimoji="0" lang="es-PE" altLang="es-PE" sz="1800" b="1" i="1" u="none" strike="noStrike" cap="none" normalizeH="0" baseline="0" dirty="0" smtClean="0">
                <a:ln>
                  <a:noFill/>
                </a:ln>
                <a:solidFill>
                  <a:srgbClr val="008080"/>
                </a:solidFill>
                <a:effectLst/>
                <a:latin typeface="Arial" pitchFamily="34" charset="0"/>
                <a:cs typeface="Arial" pitchFamily="34" charset="0"/>
              </a:rPr>
              <a:t>problema de optimización</a:t>
            </a: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 ya que se trata de escoger la alternativa que conduzca a la variable (o consecuencia)  con mayor valor numérico asociado.</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Un problema de optimización puede expresarse en forma compacta como sigue: </a:t>
            </a:r>
            <a:r>
              <a:rPr kumimoji="0" lang="es-PE" altLang="es-PE" sz="1800" b="1" i="0" u="none" strike="noStrike" cap="none" normalizeH="0" baseline="0" dirty="0" err="1" smtClean="0">
                <a:ln>
                  <a:noFill/>
                </a:ln>
                <a:solidFill>
                  <a:srgbClr val="000000"/>
                </a:solidFill>
                <a:effectLst/>
                <a:latin typeface="Arial" pitchFamily="34" charset="0"/>
                <a:cs typeface="Arial" pitchFamily="34" charset="0"/>
              </a:rPr>
              <a:t>max</a:t>
            </a:r>
            <a:r>
              <a:rPr kumimoji="0" lang="es-PE" altLang="es-PE" sz="1800" b="1" i="0" u="none" strike="noStrike" cap="none" normalizeH="0" baseline="0" dirty="0" smtClean="0">
                <a:ln>
                  <a:noFill/>
                </a:ln>
                <a:solidFill>
                  <a:srgbClr val="000000"/>
                </a:solidFill>
                <a:effectLst/>
                <a:latin typeface="Arial" pitchFamily="34" charset="0"/>
                <a:cs typeface="Arial" pitchFamily="34" charset="0"/>
              </a:rPr>
              <a:t> { f(x) : x </a:t>
            </a:r>
            <a:r>
              <a:rPr kumimoji="0" lang="es-PE" altLang="es-PE" b="1" i="0" u="none" strike="noStrike" cap="none" normalizeH="0" baseline="0" dirty="0" smtClean="0">
                <a:ln>
                  <a:noFill/>
                </a:ln>
                <a:solidFill>
                  <a:srgbClr val="000000"/>
                </a:solidFill>
                <a:effectLst/>
                <a:latin typeface="Symbol" pitchFamily="18" charset="2"/>
                <a:cs typeface="Arial" pitchFamily="34" charset="0"/>
              </a:rPr>
              <a:t>Î </a:t>
            </a:r>
            <a:r>
              <a:rPr kumimoji="0" lang="es-PE" altLang="es-PE" b="1" i="0" u="none" strike="noStrike" cap="none" normalizeH="0" baseline="0" dirty="0" smtClean="0">
                <a:ln>
                  <a:noFill/>
                </a:ln>
                <a:solidFill>
                  <a:srgbClr val="000000"/>
                </a:solidFill>
                <a:effectLst/>
                <a:latin typeface="Arial" pitchFamily="34" charset="0"/>
                <a:cs typeface="Arial" pitchFamily="34" charset="0"/>
              </a:rPr>
              <a:t>S} </a:t>
            </a: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donde:  </a:t>
            </a:r>
            <a:r>
              <a:rPr kumimoji="0" lang="es-PE" altLang="es-PE" sz="700" b="0" i="0" u="none" strike="noStrike" cap="none" normalizeH="0" baseline="0" dirty="0" smtClean="0">
                <a:ln>
                  <a:noFill/>
                </a:ln>
                <a:solidFill>
                  <a:srgbClr val="000000"/>
                </a:solidFill>
                <a:effectLst/>
                <a:latin typeface="Arial" pitchFamily="34" charset="0"/>
                <a:cs typeface="Arial" pitchFamily="34" charset="0"/>
              </a:rPr>
              <a:t>      </a:t>
            </a:r>
            <a:endParaRPr kumimoji="0" lang="es-PE" altLang="es-PE" sz="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96783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692696"/>
            <a:ext cx="7704856" cy="2308324"/>
          </a:xfrm>
          <a:prstGeom prst="rect">
            <a:avLst/>
          </a:prstGeom>
          <a:solidFill>
            <a:schemeClr val="accent1">
              <a:lumMod val="60000"/>
              <a:lumOff val="40000"/>
            </a:schemeClr>
          </a:solidFill>
        </p:spPr>
        <p:txBody>
          <a:bodyPr wrap="square">
            <a:spAutoFit/>
          </a:bodyPr>
          <a:lstStyle/>
          <a:p>
            <a:r>
              <a:rPr lang="es-PE" b="1" dirty="0" smtClean="0">
                <a:solidFill>
                  <a:srgbClr val="7030A0"/>
                </a:solidFill>
              </a:rPr>
              <a:t>DECISIÓN </a:t>
            </a:r>
            <a:r>
              <a:rPr lang="es-PE" b="1" dirty="0">
                <a:solidFill>
                  <a:srgbClr val="7030A0"/>
                </a:solidFill>
              </a:rPr>
              <a:t>BAJO INCERTIDUMBRE</a:t>
            </a:r>
          </a:p>
          <a:p>
            <a:r>
              <a:rPr lang="es-PE" dirty="0">
                <a:latin typeface="Arial" panose="020B0604020202020204" pitchFamily="34" charset="0"/>
                <a:cs typeface="Arial" panose="020B0604020202020204" pitchFamily="34" charset="0"/>
              </a:rPr>
              <a:t>En los procesos de decisión bajo </a:t>
            </a:r>
            <a:r>
              <a:rPr lang="es-PE" b="1" i="1" dirty="0">
                <a:latin typeface="Arial" panose="020B0604020202020204" pitchFamily="34" charset="0"/>
                <a:cs typeface="Arial" panose="020B0604020202020204" pitchFamily="34" charset="0"/>
              </a:rPr>
              <a:t>incertidumbre</a:t>
            </a:r>
            <a:r>
              <a:rPr lang="es-PE" dirty="0">
                <a:latin typeface="Arial" panose="020B0604020202020204" pitchFamily="34" charset="0"/>
                <a:cs typeface="Arial" panose="020B0604020202020204" pitchFamily="34" charset="0"/>
              </a:rPr>
              <a:t>, </a:t>
            </a:r>
            <a:r>
              <a:rPr lang="es-PE" b="1" dirty="0">
                <a:solidFill>
                  <a:srgbClr val="C00000"/>
                </a:solidFill>
                <a:latin typeface="Arial" panose="020B0604020202020204" pitchFamily="34" charset="0"/>
                <a:cs typeface="Arial" panose="020B0604020202020204" pitchFamily="34" charset="0"/>
              </a:rPr>
              <a:t>el </a:t>
            </a:r>
            <a:r>
              <a:rPr lang="es-PE" b="1" dirty="0" smtClean="0">
                <a:solidFill>
                  <a:srgbClr val="C00000"/>
                </a:solidFill>
                <a:latin typeface="Arial" panose="020B0604020202020204" pitchFamily="34" charset="0"/>
                <a:cs typeface="Arial" panose="020B0604020202020204" pitchFamily="34" charset="0"/>
              </a:rPr>
              <a:t>decisor</a:t>
            </a:r>
          </a:p>
          <a:p>
            <a:r>
              <a:rPr lang="es-PE" b="1" dirty="0" smtClean="0">
                <a:solidFill>
                  <a:srgbClr val="C00000"/>
                </a:solidFill>
                <a:latin typeface="Arial" panose="020B0604020202020204" pitchFamily="34" charset="0"/>
                <a:cs typeface="Arial" panose="020B0604020202020204" pitchFamily="34" charset="0"/>
              </a:rPr>
              <a:t>conoce </a:t>
            </a:r>
            <a:r>
              <a:rPr lang="es-PE" b="1" dirty="0">
                <a:solidFill>
                  <a:srgbClr val="C00000"/>
                </a:solidFill>
                <a:latin typeface="Arial" panose="020B0604020202020204" pitchFamily="34" charset="0"/>
                <a:cs typeface="Arial" panose="020B0604020202020204" pitchFamily="34" charset="0"/>
              </a:rPr>
              <a:t>cuáles son los posibles estados de la naturaleza</a:t>
            </a:r>
            <a:r>
              <a:rPr lang="es-PE" dirty="0">
                <a:latin typeface="Arial" panose="020B0604020202020204" pitchFamily="34" charset="0"/>
                <a:cs typeface="Arial" panose="020B0604020202020204" pitchFamily="34" charset="0"/>
              </a:rPr>
              <a:t>, </a:t>
            </a:r>
            <a:endParaRPr lang="es-PE" dirty="0" smtClean="0">
              <a:latin typeface="Arial" panose="020B0604020202020204" pitchFamily="34" charset="0"/>
              <a:cs typeface="Arial" panose="020B0604020202020204" pitchFamily="34" charset="0"/>
            </a:endParaRPr>
          </a:p>
          <a:p>
            <a:r>
              <a:rPr lang="es-PE" dirty="0" smtClean="0">
                <a:latin typeface="Arial" panose="020B0604020202020204" pitchFamily="34" charset="0"/>
                <a:cs typeface="Arial" panose="020B0604020202020204" pitchFamily="34" charset="0"/>
              </a:rPr>
              <a:t>aunque </a:t>
            </a:r>
            <a:r>
              <a:rPr lang="es-PE" b="1" dirty="0">
                <a:solidFill>
                  <a:srgbClr val="7030A0"/>
                </a:solidFill>
                <a:latin typeface="Arial" panose="020B0604020202020204" pitchFamily="34" charset="0"/>
                <a:cs typeface="Arial" panose="020B0604020202020204" pitchFamily="34" charset="0"/>
              </a:rPr>
              <a:t>no dispone de información alguna sobre cuál </a:t>
            </a:r>
            <a:r>
              <a:rPr lang="es-PE" b="1" dirty="0" smtClean="0">
                <a:solidFill>
                  <a:srgbClr val="7030A0"/>
                </a:solidFill>
                <a:latin typeface="Arial" panose="020B0604020202020204" pitchFamily="34" charset="0"/>
                <a:cs typeface="Arial" panose="020B0604020202020204" pitchFamily="34" charset="0"/>
              </a:rPr>
              <a:t>de</a:t>
            </a:r>
          </a:p>
          <a:p>
            <a:r>
              <a:rPr lang="es-PE" b="1" dirty="0" smtClean="0">
                <a:solidFill>
                  <a:srgbClr val="7030A0"/>
                </a:solidFill>
                <a:latin typeface="Arial" panose="020B0604020202020204" pitchFamily="34" charset="0"/>
                <a:cs typeface="Arial" panose="020B0604020202020204" pitchFamily="34" charset="0"/>
              </a:rPr>
              <a:t>ellos </a:t>
            </a:r>
            <a:r>
              <a:rPr lang="es-PE" b="1" dirty="0">
                <a:solidFill>
                  <a:srgbClr val="7030A0"/>
                </a:solidFill>
                <a:latin typeface="Arial" panose="020B0604020202020204" pitchFamily="34" charset="0"/>
                <a:cs typeface="Arial" panose="020B0604020202020204" pitchFamily="34" charset="0"/>
              </a:rPr>
              <a:t>ocurrirá</a:t>
            </a:r>
            <a:r>
              <a:rPr lang="es-PE" b="1"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No sólo es incapaz de predecir el estado </a:t>
            </a:r>
            <a:r>
              <a:rPr lang="es-PE" dirty="0" smtClean="0">
                <a:latin typeface="Arial" panose="020B0604020202020204" pitchFamily="34" charset="0"/>
                <a:cs typeface="Arial" panose="020B0604020202020204" pitchFamily="34" charset="0"/>
              </a:rPr>
              <a:t>real</a:t>
            </a:r>
          </a:p>
          <a:p>
            <a:r>
              <a:rPr lang="es-PE" dirty="0" smtClean="0">
                <a:latin typeface="Arial" panose="020B0604020202020204" pitchFamily="34" charset="0"/>
                <a:cs typeface="Arial" panose="020B0604020202020204" pitchFamily="34" charset="0"/>
              </a:rPr>
              <a:t>que </a:t>
            </a:r>
            <a:r>
              <a:rPr lang="es-PE" dirty="0">
                <a:latin typeface="Arial" panose="020B0604020202020204" pitchFamily="34" charset="0"/>
                <a:cs typeface="Arial" panose="020B0604020202020204" pitchFamily="34" charset="0"/>
              </a:rPr>
              <a:t>se presentará, sino que además no puede </a:t>
            </a:r>
            <a:r>
              <a:rPr lang="es-PE" dirty="0" smtClean="0">
                <a:latin typeface="Arial" panose="020B0604020202020204" pitchFamily="34" charset="0"/>
                <a:cs typeface="Arial" panose="020B0604020202020204" pitchFamily="34" charset="0"/>
              </a:rPr>
              <a:t>cuantificar</a:t>
            </a:r>
          </a:p>
          <a:p>
            <a:r>
              <a:rPr lang="es-PE" dirty="0" smtClean="0">
                <a:latin typeface="Arial" panose="020B0604020202020204" pitchFamily="34" charset="0"/>
                <a:cs typeface="Arial" panose="020B0604020202020204" pitchFamily="34" charset="0"/>
              </a:rPr>
              <a:t>de </a:t>
            </a:r>
            <a:r>
              <a:rPr lang="es-PE" dirty="0">
                <a:latin typeface="Arial" panose="020B0604020202020204" pitchFamily="34" charset="0"/>
                <a:cs typeface="Arial" panose="020B0604020202020204" pitchFamily="34" charset="0"/>
              </a:rPr>
              <a:t>ninguna forma esta </a:t>
            </a:r>
            <a:r>
              <a:rPr lang="es-PE" dirty="0" smtClean="0">
                <a:latin typeface="Arial" panose="020B0604020202020204" pitchFamily="34" charset="0"/>
                <a:cs typeface="Arial" panose="020B0604020202020204" pitchFamily="34" charset="0"/>
              </a:rPr>
              <a:t>incertidumbre, ya que no se puede </a:t>
            </a:r>
          </a:p>
          <a:p>
            <a:r>
              <a:rPr lang="es-PE" dirty="0" smtClean="0">
                <a:latin typeface="Arial" panose="020B0604020202020204" pitchFamily="34" charset="0"/>
                <a:cs typeface="Arial" panose="020B0604020202020204" pitchFamily="34" charset="0"/>
              </a:rPr>
              <a:t>efectuar suposiciones sobre las condiciones futuras.</a:t>
            </a:r>
            <a:endParaRPr lang="es-PE"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4283968" y="3645024"/>
            <a:ext cx="4176464" cy="1978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68203"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b="1" i="0" u="sng" strike="noStrike" cap="none" normalizeH="0" baseline="0" dirty="0" smtClean="0">
                <a:ln>
                  <a:noFill/>
                </a:ln>
                <a:solidFill>
                  <a:srgbClr val="008080"/>
                </a:solidFill>
                <a:effectLst/>
                <a:latin typeface="Arial" pitchFamily="34" charset="0"/>
                <a:cs typeface="Arial" pitchFamily="34" charset="0"/>
              </a:rPr>
              <a:t>REGLAS DE DECISIÓN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s-PE" altLang="es-PE" b="1" dirty="0" smtClean="0">
                <a:solidFill>
                  <a:srgbClr val="C00000"/>
                </a:solidFill>
              </a:rPr>
              <a:t>CRITERIO DE WALD</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s-PE" altLang="es-PE" b="1" i="0" strike="noStrike" cap="none" normalizeH="0" baseline="0" dirty="0" smtClean="0">
                <a:ln>
                  <a:noFill/>
                </a:ln>
                <a:solidFill>
                  <a:srgbClr val="C00000"/>
                </a:solidFill>
                <a:effectLst/>
              </a:rPr>
              <a:t>CRITERIO  MAXIMAX</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s-PE" altLang="es-PE" b="1" dirty="0" smtClean="0">
                <a:solidFill>
                  <a:srgbClr val="C00000"/>
                </a:solidFill>
              </a:rPr>
              <a:t>CRITERIO DE HURWICZ</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s-PE" altLang="es-PE" b="1" i="0" strike="noStrike" cap="none" normalizeH="0" baseline="0" dirty="0" smtClean="0">
                <a:ln>
                  <a:noFill/>
                </a:ln>
                <a:solidFill>
                  <a:srgbClr val="C00000"/>
                </a:solidFill>
                <a:effectLst/>
              </a:rPr>
              <a:t>CRITERIO DE SAVAGE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s-PE" altLang="es-PE" b="1" dirty="0" smtClean="0">
                <a:solidFill>
                  <a:srgbClr val="C00000"/>
                </a:solidFill>
              </a:rPr>
              <a:t>CRITERIO DE LAPLACE</a:t>
            </a:r>
            <a:endParaRPr kumimoji="0" lang="es-PE" altLang="es-PE" b="1" i="0" strike="noStrike" cap="none" normalizeH="0" baseline="0" dirty="0" smtClean="0">
              <a:ln>
                <a:noFill/>
              </a:ln>
              <a:solidFill>
                <a:srgbClr val="C00000"/>
              </a:solidFill>
              <a:effectLst/>
            </a:endParaRPr>
          </a:p>
        </p:txBody>
      </p:sp>
      <p:pic>
        <p:nvPicPr>
          <p:cNvPr id="4098" name="Picture 2" descr="http://thales.cica.es/rd/Recursos/rd99/ed99-0191-03/blobul1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3725" y="187960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thales.cica.es/rd/Recursos/rd99/ed99-0191-03/blobul1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5975" y="187960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thales.cica.es/rd/Recursos/rd99/ed99-0191-03/blobul1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4725" y="187960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thales.cica.es/rd/Recursos/rd99/ed99-0191-03/blobul1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3475" y="187960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encrypted-tbn3.gstatic.com/images?q=tbn:ANd9GcRLcxGPZUn4Raqrh8yx0ox4G3Pw6azGK_CmcQv8A_2EdiBooWxU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470927"/>
            <a:ext cx="1818134" cy="23241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8 Tabla"/>
          <p:cNvGraphicFramePr>
            <a:graphicFrameLocks noGrp="1"/>
          </p:cNvGraphicFramePr>
          <p:nvPr>
            <p:extLst>
              <p:ext uri="{D42A27DB-BD31-4B8C-83A1-F6EECF244321}">
                <p14:modId xmlns:p14="http://schemas.microsoft.com/office/powerpoint/2010/main" val="4175674450"/>
              </p:ext>
            </p:extLst>
          </p:nvPr>
        </p:nvGraphicFramePr>
        <p:xfrm>
          <a:off x="899592" y="3645024"/>
          <a:ext cx="2924175" cy="2453640"/>
        </p:xfrm>
        <a:graphic>
          <a:graphicData uri="http://schemas.openxmlformats.org/drawingml/2006/table">
            <a:tbl>
              <a:tblPr>
                <a:tableStyleId>{BDBED569-4797-4DF1-A0F4-6AAB3CD982D8}</a:tableStyleId>
              </a:tblPr>
              <a:tblGrid>
                <a:gridCol w="644310"/>
                <a:gridCol w="455973"/>
                <a:gridCol w="455973"/>
                <a:gridCol w="455973"/>
                <a:gridCol w="455973"/>
                <a:gridCol w="455973"/>
              </a:tblGrid>
              <a:tr h="390525">
                <a:tc gridSpan="5">
                  <a:txBody>
                    <a:bodyPr/>
                    <a:lstStyle/>
                    <a:p>
                      <a:pPr algn="ctr"/>
                      <a:r>
                        <a:rPr lang="es-PE" dirty="0"/>
                        <a:t/>
                      </a:r>
                      <a:br>
                        <a:rPr lang="es-PE" dirty="0"/>
                      </a:br>
                      <a:r>
                        <a:rPr lang="es-PE" dirty="0"/>
                        <a:t>Estados de la Naturaleza</a:t>
                      </a:r>
                    </a:p>
                  </a:txBody>
                  <a:tcPr marL="19050" marR="19050" marT="19050" marB="19050" anchor="ctr">
                    <a:solidFill>
                      <a:srgbClr val="FFFF00"/>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a:txBody>
                    <a:bodyPr/>
                    <a:lstStyle/>
                    <a:p>
                      <a:endParaRPr lang="es-PE" dirty="0"/>
                    </a:p>
                  </a:txBody>
                  <a:tcPr>
                    <a:solidFill>
                      <a:srgbClr val="FFFF00"/>
                    </a:solidFill>
                  </a:tcPr>
                </a:tc>
              </a:tr>
              <a:tr h="371475">
                <a:tc rowSpan="5">
                  <a:txBody>
                    <a:bodyPr/>
                    <a:lstStyle/>
                    <a:p>
                      <a:pPr algn="ctr"/>
                      <a:r>
                        <a:rPr lang="es-PE" dirty="0"/>
                        <a:t>Alternativas</a:t>
                      </a:r>
                    </a:p>
                  </a:txBody>
                  <a:tcPr marL="19050" marR="19050" marT="19050" marB="19050" anchor="ctr">
                    <a:solidFill>
                      <a:srgbClr val="FFFF00"/>
                    </a:solidFill>
                  </a:tcPr>
                </a:tc>
                <a:tc>
                  <a:txBody>
                    <a:bodyPr/>
                    <a:lstStyle/>
                    <a:p>
                      <a:pPr algn="ctr"/>
                      <a:r>
                        <a:rPr lang="es-PE"/>
                        <a:t> </a:t>
                      </a:r>
                    </a:p>
                  </a:txBody>
                  <a:tcPr marL="19050" marR="19050" marT="19050" marB="19050" anchor="ctr">
                    <a:solidFill>
                      <a:srgbClr val="FFFF00"/>
                    </a:solidFill>
                  </a:tcPr>
                </a:tc>
                <a:tc>
                  <a:txBody>
                    <a:bodyPr/>
                    <a:lstStyle/>
                    <a:p>
                      <a:pPr algn="ctr"/>
                      <a:r>
                        <a:rPr lang="es-PE"/>
                        <a:t>e</a:t>
                      </a:r>
                      <a:r>
                        <a:rPr lang="es-PE" baseline="-25000"/>
                        <a:t>1</a:t>
                      </a:r>
                      <a:endParaRPr lang="es-PE"/>
                    </a:p>
                  </a:txBody>
                  <a:tcPr marL="19050" marR="19050" marT="19050" marB="19050" anchor="ctr">
                    <a:solidFill>
                      <a:srgbClr val="FFFF00"/>
                    </a:solidFill>
                  </a:tcPr>
                </a:tc>
                <a:tc>
                  <a:txBody>
                    <a:bodyPr/>
                    <a:lstStyle/>
                    <a:p>
                      <a:pPr algn="ctr"/>
                      <a:r>
                        <a:rPr lang="es-PE"/>
                        <a:t>e</a:t>
                      </a:r>
                      <a:r>
                        <a:rPr lang="es-PE" baseline="-25000"/>
                        <a:t>2</a:t>
                      </a:r>
                      <a:endParaRPr lang="es-PE"/>
                    </a:p>
                  </a:txBody>
                  <a:tcPr marL="19050" marR="19050" marT="19050" marB="19050" anchor="ctr">
                    <a:solidFill>
                      <a:srgbClr val="FFFF00"/>
                    </a:solidFill>
                  </a:tcPr>
                </a:tc>
                <a:tc>
                  <a:txBody>
                    <a:bodyPr/>
                    <a:lstStyle/>
                    <a:p>
                      <a:pPr algn="ctr"/>
                      <a:r>
                        <a:rPr lang="es-PE"/>
                        <a:t>. . .</a:t>
                      </a:r>
                    </a:p>
                  </a:txBody>
                  <a:tcPr marL="19050" marR="19050" marT="19050" marB="19050" anchor="ctr">
                    <a:solidFill>
                      <a:srgbClr val="FFFF00"/>
                    </a:solidFill>
                  </a:tcPr>
                </a:tc>
                <a:tc>
                  <a:txBody>
                    <a:bodyPr/>
                    <a:lstStyle/>
                    <a:p>
                      <a:pPr algn="ctr"/>
                      <a:r>
                        <a:rPr lang="es-PE"/>
                        <a:t>e</a:t>
                      </a:r>
                      <a:r>
                        <a:rPr lang="es-PE" baseline="-25000"/>
                        <a:t>n</a:t>
                      </a:r>
                      <a:endParaRPr lang="es-PE"/>
                    </a:p>
                  </a:txBody>
                  <a:tcPr marL="19050" marR="19050" marT="19050" marB="19050" anchor="ctr">
                    <a:solidFill>
                      <a:srgbClr val="FFFF00"/>
                    </a:solidFill>
                  </a:tcPr>
                </a:tc>
              </a:tr>
              <a:tr h="352425">
                <a:tc vMerge="1">
                  <a:txBody>
                    <a:bodyPr/>
                    <a:lstStyle/>
                    <a:p>
                      <a:endParaRPr lang="es-PE"/>
                    </a:p>
                  </a:txBody>
                  <a:tcPr/>
                </a:tc>
                <a:tc>
                  <a:txBody>
                    <a:bodyPr/>
                    <a:lstStyle/>
                    <a:p>
                      <a:pPr algn="ctr"/>
                      <a:r>
                        <a:rPr lang="es-PE"/>
                        <a:t>a</a:t>
                      </a:r>
                      <a:r>
                        <a:rPr lang="es-PE" baseline="-25000"/>
                        <a:t>1</a:t>
                      </a:r>
                      <a:endParaRPr lang="es-PE"/>
                    </a:p>
                  </a:txBody>
                  <a:tcPr marL="19050" marR="19050" marT="19050" marB="19050" anchor="ctr">
                    <a:solidFill>
                      <a:srgbClr val="FFFF00"/>
                    </a:solidFill>
                  </a:tcPr>
                </a:tc>
                <a:tc>
                  <a:txBody>
                    <a:bodyPr/>
                    <a:lstStyle/>
                    <a:p>
                      <a:pPr algn="ctr"/>
                      <a:r>
                        <a:rPr lang="es-PE" dirty="0"/>
                        <a:t>x</a:t>
                      </a:r>
                      <a:r>
                        <a:rPr lang="es-PE" baseline="-25000" dirty="0"/>
                        <a:t>11</a:t>
                      </a:r>
                      <a:endParaRPr lang="es-PE" dirty="0"/>
                    </a:p>
                  </a:txBody>
                  <a:tcPr marL="19050" marR="19050" marT="19050" marB="19050" anchor="ctr">
                    <a:solidFill>
                      <a:srgbClr val="FFFF00"/>
                    </a:solidFill>
                  </a:tcPr>
                </a:tc>
                <a:tc>
                  <a:txBody>
                    <a:bodyPr/>
                    <a:lstStyle/>
                    <a:p>
                      <a:pPr algn="ctr"/>
                      <a:r>
                        <a:rPr lang="es-PE"/>
                        <a:t>x</a:t>
                      </a:r>
                      <a:r>
                        <a:rPr lang="es-PE" baseline="-25000"/>
                        <a:t>12</a:t>
                      </a:r>
                      <a:endParaRPr lang="es-PE"/>
                    </a:p>
                  </a:txBody>
                  <a:tcPr marL="19050" marR="19050" marT="19050" marB="19050" anchor="ctr">
                    <a:solidFill>
                      <a:srgbClr val="FFFF00"/>
                    </a:solidFill>
                  </a:tcPr>
                </a:tc>
                <a:tc>
                  <a:txBody>
                    <a:bodyPr/>
                    <a:lstStyle/>
                    <a:p>
                      <a:pPr algn="ctr"/>
                      <a:r>
                        <a:rPr lang="es-PE"/>
                        <a:t>. . .</a:t>
                      </a:r>
                    </a:p>
                  </a:txBody>
                  <a:tcPr marL="19050" marR="19050" marT="19050" marB="19050" anchor="ctr">
                    <a:solidFill>
                      <a:srgbClr val="FFFF00"/>
                    </a:solidFill>
                  </a:tcPr>
                </a:tc>
                <a:tc>
                  <a:txBody>
                    <a:bodyPr/>
                    <a:lstStyle/>
                    <a:p>
                      <a:pPr algn="ctr"/>
                      <a:r>
                        <a:rPr lang="es-PE"/>
                        <a:t>x</a:t>
                      </a:r>
                      <a:r>
                        <a:rPr lang="es-PE" baseline="-25000"/>
                        <a:t>1n</a:t>
                      </a:r>
                      <a:endParaRPr lang="es-PE"/>
                    </a:p>
                  </a:txBody>
                  <a:tcPr marL="19050" marR="19050" marT="19050" marB="19050" anchor="ctr">
                    <a:solidFill>
                      <a:srgbClr val="FFFF00"/>
                    </a:solidFill>
                  </a:tcPr>
                </a:tc>
              </a:tr>
              <a:tr h="381000">
                <a:tc vMerge="1">
                  <a:txBody>
                    <a:bodyPr/>
                    <a:lstStyle/>
                    <a:p>
                      <a:endParaRPr lang="es-PE"/>
                    </a:p>
                  </a:txBody>
                  <a:tcPr/>
                </a:tc>
                <a:tc>
                  <a:txBody>
                    <a:bodyPr/>
                    <a:lstStyle/>
                    <a:p>
                      <a:pPr algn="ctr"/>
                      <a:r>
                        <a:rPr lang="es-PE"/>
                        <a:t>a</a:t>
                      </a:r>
                      <a:r>
                        <a:rPr lang="es-PE" baseline="-25000"/>
                        <a:t>2</a:t>
                      </a:r>
                      <a:endParaRPr lang="es-PE"/>
                    </a:p>
                  </a:txBody>
                  <a:tcPr marL="19050" marR="19050" marT="19050" marB="19050" anchor="ctr">
                    <a:solidFill>
                      <a:srgbClr val="FFFF00"/>
                    </a:solidFill>
                  </a:tcPr>
                </a:tc>
                <a:tc>
                  <a:txBody>
                    <a:bodyPr/>
                    <a:lstStyle/>
                    <a:p>
                      <a:pPr algn="ctr"/>
                      <a:r>
                        <a:rPr lang="es-PE" dirty="0"/>
                        <a:t>x</a:t>
                      </a:r>
                      <a:r>
                        <a:rPr lang="es-PE" baseline="-25000" dirty="0"/>
                        <a:t>21</a:t>
                      </a:r>
                      <a:endParaRPr lang="es-PE" dirty="0"/>
                    </a:p>
                  </a:txBody>
                  <a:tcPr marL="19050" marR="19050" marT="19050" marB="19050" anchor="ctr">
                    <a:solidFill>
                      <a:srgbClr val="FFFF00"/>
                    </a:solidFill>
                  </a:tcPr>
                </a:tc>
                <a:tc>
                  <a:txBody>
                    <a:bodyPr/>
                    <a:lstStyle/>
                    <a:p>
                      <a:pPr algn="ctr"/>
                      <a:r>
                        <a:rPr lang="es-PE"/>
                        <a:t>x</a:t>
                      </a:r>
                      <a:r>
                        <a:rPr lang="es-PE" baseline="-25000"/>
                        <a:t>22</a:t>
                      </a:r>
                      <a:endParaRPr lang="es-PE"/>
                    </a:p>
                  </a:txBody>
                  <a:tcPr marL="19050" marR="19050" marT="19050" marB="19050" anchor="ctr">
                    <a:solidFill>
                      <a:srgbClr val="FFFF00"/>
                    </a:solidFill>
                  </a:tcPr>
                </a:tc>
                <a:tc>
                  <a:txBody>
                    <a:bodyPr/>
                    <a:lstStyle/>
                    <a:p>
                      <a:pPr algn="ctr"/>
                      <a:r>
                        <a:rPr lang="es-PE"/>
                        <a:t>. . .</a:t>
                      </a:r>
                    </a:p>
                  </a:txBody>
                  <a:tcPr marL="19050" marR="19050" marT="19050" marB="19050" anchor="ctr">
                    <a:solidFill>
                      <a:srgbClr val="FFFF00"/>
                    </a:solidFill>
                  </a:tcPr>
                </a:tc>
                <a:tc>
                  <a:txBody>
                    <a:bodyPr/>
                    <a:lstStyle/>
                    <a:p>
                      <a:pPr algn="ctr"/>
                      <a:r>
                        <a:rPr lang="es-PE"/>
                        <a:t>x</a:t>
                      </a:r>
                      <a:r>
                        <a:rPr lang="es-PE" baseline="-25000"/>
                        <a:t>2n</a:t>
                      </a:r>
                      <a:endParaRPr lang="es-PE"/>
                    </a:p>
                  </a:txBody>
                  <a:tcPr marL="19050" marR="19050" marT="19050" marB="19050" anchor="ctr">
                    <a:solidFill>
                      <a:srgbClr val="FFFF00"/>
                    </a:solidFill>
                  </a:tcPr>
                </a:tc>
              </a:tr>
              <a:tr h="381000">
                <a:tc vMerge="1">
                  <a:txBody>
                    <a:bodyPr/>
                    <a:lstStyle/>
                    <a:p>
                      <a:endParaRPr lang="es-PE"/>
                    </a:p>
                  </a:txBody>
                  <a:tcPr/>
                </a:tc>
                <a:tc>
                  <a:txBody>
                    <a:bodyPr/>
                    <a:lstStyle/>
                    <a:p>
                      <a:pPr algn="ctr"/>
                      <a:r>
                        <a:rPr lang="es-PE"/>
                        <a:t>. . .</a:t>
                      </a:r>
                    </a:p>
                  </a:txBody>
                  <a:tcPr marL="19050" marR="19050" marT="19050" marB="19050" anchor="ctr">
                    <a:solidFill>
                      <a:srgbClr val="FFFF00"/>
                    </a:solidFill>
                  </a:tcPr>
                </a:tc>
                <a:tc>
                  <a:txBody>
                    <a:bodyPr/>
                    <a:lstStyle/>
                    <a:p>
                      <a:pPr algn="ctr"/>
                      <a:r>
                        <a:rPr lang="es-PE" dirty="0">
                          <a:effectLst/>
                        </a:rPr>
                        <a:t>. . .</a:t>
                      </a:r>
                      <a:endParaRPr lang="es-PE" dirty="0">
                        <a:solidFill>
                          <a:srgbClr val="800000"/>
                        </a:solidFill>
                        <a:effectLst/>
                      </a:endParaRPr>
                    </a:p>
                  </a:txBody>
                  <a:tcPr marL="19050" marR="19050" marT="19050" marB="19050" anchor="ctr">
                    <a:solidFill>
                      <a:srgbClr val="FFFF00"/>
                    </a:solidFill>
                  </a:tcPr>
                </a:tc>
                <a:tc>
                  <a:txBody>
                    <a:bodyPr/>
                    <a:lstStyle/>
                    <a:p>
                      <a:pPr algn="ctr"/>
                      <a:r>
                        <a:rPr lang="es-PE" dirty="0">
                          <a:effectLst/>
                        </a:rPr>
                        <a:t>. . .</a:t>
                      </a:r>
                      <a:endParaRPr lang="es-PE" dirty="0">
                        <a:solidFill>
                          <a:srgbClr val="800000"/>
                        </a:solidFill>
                        <a:effectLst/>
                      </a:endParaRPr>
                    </a:p>
                  </a:txBody>
                  <a:tcPr marL="19050" marR="19050" marT="19050" marB="19050" anchor="ctr">
                    <a:solidFill>
                      <a:srgbClr val="FFFF00"/>
                    </a:solidFill>
                  </a:tcPr>
                </a:tc>
                <a:tc>
                  <a:txBody>
                    <a:bodyPr/>
                    <a:lstStyle/>
                    <a:p>
                      <a:pPr algn="ctr"/>
                      <a:r>
                        <a:rPr lang="es-PE">
                          <a:effectLst/>
                        </a:rPr>
                        <a:t>. . .</a:t>
                      </a:r>
                      <a:endParaRPr lang="es-PE">
                        <a:solidFill>
                          <a:srgbClr val="800000"/>
                        </a:solidFill>
                        <a:effectLst/>
                      </a:endParaRPr>
                    </a:p>
                  </a:txBody>
                  <a:tcPr marL="19050" marR="19050" marT="19050" marB="19050" anchor="ctr">
                    <a:solidFill>
                      <a:srgbClr val="FFFF00"/>
                    </a:solidFill>
                  </a:tcPr>
                </a:tc>
                <a:tc>
                  <a:txBody>
                    <a:bodyPr/>
                    <a:lstStyle/>
                    <a:p>
                      <a:pPr algn="ctr"/>
                      <a:r>
                        <a:rPr lang="es-PE">
                          <a:effectLst/>
                        </a:rPr>
                        <a:t>. . .</a:t>
                      </a:r>
                      <a:endParaRPr lang="es-PE">
                        <a:solidFill>
                          <a:srgbClr val="800000"/>
                        </a:solidFill>
                        <a:effectLst/>
                      </a:endParaRPr>
                    </a:p>
                  </a:txBody>
                  <a:tcPr marL="19050" marR="19050" marT="19050" marB="19050" anchor="ctr">
                    <a:solidFill>
                      <a:srgbClr val="FFFF00"/>
                    </a:solidFill>
                  </a:tcPr>
                </a:tc>
              </a:tr>
              <a:tr h="381000">
                <a:tc vMerge="1">
                  <a:txBody>
                    <a:bodyPr/>
                    <a:lstStyle/>
                    <a:p>
                      <a:endParaRPr lang="es-PE"/>
                    </a:p>
                  </a:txBody>
                  <a:tcPr/>
                </a:tc>
                <a:tc>
                  <a:txBody>
                    <a:bodyPr/>
                    <a:lstStyle/>
                    <a:p>
                      <a:pPr algn="ctr"/>
                      <a:r>
                        <a:rPr lang="es-PE"/>
                        <a:t>a</a:t>
                      </a:r>
                      <a:r>
                        <a:rPr lang="es-PE" baseline="-25000"/>
                        <a:t>m</a:t>
                      </a:r>
                      <a:endParaRPr lang="es-PE"/>
                    </a:p>
                  </a:txBody>
                  <a:tcPr marL="19050" marR="19050" marT="19050" marB="19050" anchor="ctr">
                    <a:solidFill>
                      <a:srgbClr val="FFFF00"/>
                    </a:solidFill>
                  </a:tcPr>
                </a:tc>
                <a:tc>
                  <a:txBody>
                    <a:bodyPr/>
                    <a:lstStyle/>
                    <a:p>
                      <a:pPr algn="ctr"/>
                      <a:r>
                        <a:rPr lang="es-PE"/>
                        <a:t>x</a:t>
                      </a:r>
                      <a:r>
                        <a:rPr lang="es-PE" baseline="-25000"/>
                        <a:t>m1</a:t>
                      </a:r>
                      <a:endParaRPr lang="es-PE"/>
                    </a:p>
                  </a:txBody>
                  <a:tcPr marL="19050" marR="19050" marT="19050" marB="19050" anchor="ctr">
                    <a:solidFill>
                      <a:srgbClr val="FFFF00"/>
                    </a:solidFill>
                  </a:tcPr>
                </a:tc>
                <a:tc>
                  <a:txBody>
                    <a:bodyPr/>
                    <a:lstStyle/>
                    <a:p>
                      <a:pPr algn="ctr"/>
                      <a:r>
                        <a:rPr lang="es-PE"/>
                        <a:t>x</a:t>
                      </a:r>
                      <a:r>
                        <a:rPr lang="es-PE" baseline="-25000"/>
                        <a:t>m2</a:t>
                      </a:r>
                      <a:endParaRPr lang="es-PE"/>
                    </a:p>
                  </a:txBody>
                  <a:tcPr marL="19050" marR="19050" marT="19050" marB="19050" anchor="ctr">
                    <a:solidFill>
                      <a:srgbClr val="FFFF00"/>
                    </a:solidFill>
                  </a:tcPr>
                </a:tc>
                <a:tc>
                  <a:txBody>
                    <a:bodyPr/>
                    <a:lstStyle/>
                    <a:p>
                      <a:pPr algn="ctr"/>
                      <a:r>
                        <a:rPr lang="es-PE"/>
                        <a:t>. . .</a:t>
                      </a:r>
                    </a:p>
                  </a:txBody>
                  <a:tcPr marL="19050" marR="19050" marT="19050" marB="19050" anchor="ctr">
                    <a:solidFill>
                      <a:srgbClr val="FFFF00"/>
                    </a:solidFill>
                  </a:tcPr>
                </a:tc>
                <a:tc>
                  <a:txBody>
                    <a:bodyPr/>
                    <a:lstStyle/>
                    <a:p>
                      <a:pPr algn="ctr"/>
                      <a:r>
                        <a:rPr lang="es-PE" dirty="0" err="1"/>
                        <a:t>x</a:t>
                      </a:r>
                      <a:r>
                        <a:rPr lang="es-PE" baseline="-25000" dirty="0" err="1"/>
                        <a:t>mn</a:t>
                      </a:r>
                      <a:endParaRPr lang="es-PE" dirty="0"/>
                    </a:p>
                  </a:txBody>
                  <a:tcPr marL="19050" marR="19050" marT="19050" marB="19050" anchor="ctr">
                    <a:solidFill>
                      <a:srgbClr val="FFFF00"/>
                    </a:solidFill>
                  </a:tcPr>
                </a:tc>
              </a:tr>
            </a:tbl>
          </a:graphicData>
        </a:graphic>
      </p:graphicFrame>
      <p:sp>
        <p:nvSpPr>
          <p:cNvPr id="5" name="4 CuadroTexto"/>
          <p:cNvSpPr txBox="1"/>
          <p:nvPr/>
        </p:nvSpPr>
        <p:spPr>
          <a:xfrm>
            <a:off x="1043608" y="3247236"/>
            <a:ext cx="2219518" cy="369332"/>
          </a:xfrm>
          <a:prstGeom prst="rect">
            <a:avLst/>
          </a:prstGeom>
          <a:solidFill>
            <a:schemeClr val="accent6">
              <a:lumMod val="40000"/>
              <a:lumOff val="60000"/>
            </a:schemeClr>
          </a:solidFill>
        </p:spPr>
        <p:txBody>
          <a:bodyPr wrap="none" rtlCol="0">
            <a:spAutoFit/>
          </a:bodyPr>
          <a:lstStyle/>
          <a:p>
            <a:r>
              <a:rPr lang="es-PE" b="1" dirty="0" smtClean="0">
                <a:solidFill>
                  <a:srgbClr val="C00000"/>
                </a:solidFill>
              </a:rPr>
              <a:t>Matriz de resultados</a:t>
            </a:r>
            <a:endParaRPr lang="es-PE" b="1" dirty="0">
              <a:solidFill>
                <a:srgbClr val="C00000"/>
              </a:solidFill>
            </a:endParaRPr>
          </a:p>
        </p:txBody>
      </p:sp>
    </p:spTree>
    <p:extLst>
      <p:ext uri="{BB962C8B-B14F-4D97-AF65-F5344CB8AC3E}">
        <p14:creationId xmlns:p14="http://schemas.microsoft.com/office/powerpoint/2010/main" val="3261849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836712"/>
            <a:ext cx="819455" cy="369332"/>
          </a:xfrm>
          <a:prstGeom prst="rect">
            <a:avLst/>
          </a:prstGeom>
          <a:solidFill>
            <a:schemeClr val="accent6">
              <a:lumMod val="40000"/>
              <a:lumOff val="60000"/>
            </a:schemeClr>
          </a:solidFill>
        </p:spPr>
        <p:txBody>
          <a:bodyPr wrap="none" rtlCol="0">
            <a:spAutoFit/>
          </a:bodyPr>
          <a:lstStyle/>
          <a:p>
            <a:r>
              <a:rPr lang="es-PE" dirty="0" smtClean="0"/>
              <a:t>Caso 1</a:t>
            </a:r>
            <a:endParaRPr lang="es-PE" dirty="0"/>
          </a:p>
        </p:txBody>
      </p:sp>
      <p:sp>
        <p:nvSpPr>
          <p:cNvPr id="3" name="2 CuadroTexto"/>
          <p:cNvSpPr txBox="1"/>
          <p:nvPr/>
        </p:nvSpPr>
        <p:spPr>
          <a:xfrm>
            <a:off x="971600" y="1412776"/>
            <a:ext cx="7344816" cy="3139321"/>
          </a:xfrm>
          <a:prstGeom prst="rect">
            <a:avLst/>
          </a:prstGeom>
          <a:noFill/>
        </p:spPr>
        <p:txBody>
          <a:bodyPr wrap="square" rtlCol="0">
            <a:spAutoFit/>
          </a:bodyPr>
          <a:lstStyle/>
          <a:p>
            <a:r>
              <a:rPr lang="es-PE" dirty="0" smtClean="0"/>
              <a:t>Supóngase que un directivo de una empresa industrial debe elegir entre tres tecnologías diferentes, cuyo rendimiento depende de la adaptación de los trabajadores.</a:t>
            </a:r>
          </a:p>
          <a:p>
            <a:r>
              <a:rPr lang="es-PE" dirty="0" smtClean="0"/>
              <a:t>Los beneficios esperados </a:t>
            </a:r>
            <a:r>
              <a:rPr lang="es-PE" dirty="0"/>
              <a:t>(</a:t>
            </a:r>
            <a:r>
              <a:rPr lang="es-PE" dirty="0" err="1"/>
              <a:t>u.m</a:t>
            </a:r>
            <a:r>
              <a:rPr lang="es-PE" dirty="0" smtClean="0"/>
              <a:t>) de cada tecnología y grado de adaptación de los trabajadores son los siguientes:</a:t>
            </a:r>
            <a:endParaRPr lang="es-PE" dirty="0"/>
          </a:p>
          <a:p>
            <a:endParaRPr lang="es-PE" dirty="0" smtClean="0"/>
          </a:p>
          <a:p>
            <a:endParaRPr lang="es-PE" dirty="0"/>
          </a:p>
          <a:p>
            <a:endParaRPr lang="es-PE" dirty="0" smtClean="0"/>
          </a:p>
          <a:p>
            <a:endParaRPr lang="es-PE" dirty="0"/>
          </a:p>
          <a:p>
            <a:endParaRPr lang="es-PE" dirty="0" smtClean="0"/>
          </a:p>
          <a:p>
            <a:endParaRPr lang="es-PE" dirty="0"/>
          </a:p>
        </p:txBody>
      </p:sp>
      <p:graphicFrame>
        <p:nvGraphicFramePr>
          <p:cNvPr id="4" name="3 Tabla"/>
          <p:cNvGraphicFramePr>
            <a:graphicFrameLocks noGrp="1"/>
          </p:cNvGraphicFramePr>
          <p:nvPr>
            <p:extLst>
              <p:ext uri="{D42A27DB-BD31-4B8C-83A1-F6EECF244321}">
                <p14:modId xmlns:p14="http://schemas.microsoft.com/office/powerpoint/2010/main" val="1905348925"/>
              </p:ext>
            </p:extLst>
          </p:nvPr>
        </p:nvGraphicFramePr>
        <p:xfrm>
          <a:off x="1115617" y="3310378"/>
          <a:ext cx="5254104" cy="1698613"/>
        </p:xfrm>
        <a:graphic>
          <a:graphicData uri="http://schemas.openxmlformats.org/drawingml/2006/table">
            <a:tbl>
              <a:tblPr>
                <a:tableStyleId>{BDBED569-4797-4DF1-A0F4-6AAB3CD982D8}</a:tableStyleId>
              </a:tblPr>
              <a:tblGrid>
                <a:gridCol w="1267167"/>
                <a:gridCol w="1089453"/>
                <a:gridCol w="1448742"/>
                <a:gridCol w="1448742"/>
              </a:tblGrid>
              <a:tr h="142875">
                <a:tc rowSpan="2">
                  <a:txBody>
                    <a:bodyPr/>
                    <a:lstStyle/>
                    <a:p>
                      <a:pPr>
                        <a:lnSpc>
                          <a:spcPct val="115000"/>
                        </a:lnSpc>
                        <a:spcAft>
                          <a:spcPts val="1000"/>
                        </a:spcAft>
                      </a:pPr>
                      <a:r>
                        <a:rPr lang="es-PE" sz="1400" dirty="0">
                          <a:effectLst/>
                          <a:latin typeface="Cambria" panose="02040503050406030204" pitchFamily="18" charset="0"/>
                        </a:rPr>
                        <a:t>Alternativas</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gridSpan="3">
                  <a:txBody>
                    <a:bodyPr/>
                    <a:lstStyle/>
                    <a:p>
                      <a:pPr>
                        <a:lnSpc>
                          <a:spcPct val="115000"/>
                        </a:lnSpc>
                        <a:spcAft>
                          <a:spcPts val="1000"/>
                        </a:spcAft>
                      </a:pPr>
                      <a:r>
                        <a:rPr lang="es-PE" sz="1600" dirty="0" smtClean="0">
                          <a:effectLst/>
                          <a:latin typeface="Cambria" panose="02040503050406030204" pitchFamily="18" charset="0"/>
                        </a:rPr>
                        <a:t>ESTADOS DE LA NATURALEZA</a:t>
                      </a:r>
                      <a:endParaRPr lang="es-PE" sz="1600" dirty="0">
                        <a:effectLst/>
                        <a:latin typeface="Cambria" panose="02040503050406030204" pitchFamily="18" charset="0"/>
                        <a:ea typeface="Calibri"/>
                        <a:cs typeface="Times New Roman"/>
                      </a:endParaRPr>
                    </a:p>
                  </a:txBody>
                  <a:tcPr marL="44450" marR="44450" marT="0" marB="0">
                    <a:solidFill>
                      <a:srgbClr val="00B0F0"/>
                    </a:solidFill>
                  </a:tcPr>
                </a:tc>
                <a:tc hMerge="1">
                  <a:txBody>
                    <a:bodyPr/>
                    <a:lstStyle/>
                    <a:p>
                      <a:endParaRPr lang="es-PE"/>
                    </a:p>
                  </a:txBody>
                  <a:tcPr/>
                </a:tc>
                <a:tc hMerge="1">
                  <a:txBody>
                    <a:bodyPr/>
                    <a:lstStyle/>
                    <a:p>
                      <a:endParaRPr lang="es-PE"/>
                    </a:p>
                  </a:txBody>
                  <a:tcPr/>
                </a:tc>
              </a:tr>
              <a:tr h="228600">
                <a:tc vMerge="1">
                  <a:txBody>
                    <a:bodyPr/>
                    <a:lstStyle/>
                    <a:p>
                      <a:endParaRPr lang="es-PE"/>
                    </a:p>
                  </a:txBody>
                  <a:tcPr/>
                </a:tc>
                <a:tc>
                  <a:txBody>
                    <a:bodyPr/>
                    <a:lstStyle/>
                    <a:p>
                      <a:pPr>
                        <a:lnSpc>
                          <a:spcPct val="115000"/>
                        </a:lnSpc>
                        <a:spcAft>
                          <a:spcPts val="1000"/>
                        </a:spcAft>
                      </a:pPr>
                      <a:r>
                        <a:rPr lang="es-PE" sz="1600" dirty="0">
                          <a:effectLst/>
                          <a:latin typeface="Cambria" panose="02040503050406030204" pitchFamily="18" charset="0"/>
                        </a:rPr>
                        <a:t>No se adaptan</a:t>
                      </a:r>
                      <a:endParaRPr lang="es-PE" sz="16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600" dirty="0">
                          <a:effectLst/>
                          <a:latin typeface="Cambria" panose="02040503050406030204" pitchFamily="18" charset="0"/>
                        </a:rPr>
                        <a:t>Se adaptan bien</a:t>
                      </a:r>
                      <a:endParaRPr lang="es-PE" sz="16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600" dirty="0">
                          <a:effectLst/>
                          <a:latin typeface="Cambria" panose="02040503050406030204" pitchFamily="18" charset="0"/>
                        </a:rPr>
                        <a:t>Se adaptan muy bien</a:t>
                      </a:r>
                      <a:endParaRPr lang="es-PE" sz="16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r>
              <a:tr h="180975">
                <a:tc>
                  <a:txBody>
                    <a:bodyPr/>
                    <a:lstStyle/>
                    <a:p>
                      <a:pPr>
                        <a:lnSpc>
                          <a:spcPct val="115000"/>
                        </a:lnSpc>
                        <a:spcAft>
                          <a:spcPts val="1000"/>
                        </a:spcAft>
                      </a:pPr>
                      <a:r>
                        <a:rPr lang="es-PE" sz="1600" dirty="0">
                          <a:effectLst/>
                          <a:latin typeface="Cambria" panose="02040503050406030204" pitchFamily="18" charset="0"/>
                        </a:rPr>
                        <a:t>Tecnología 1</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550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900</a:t>
                      </a:r>
                      <a:endParaRPr lang="es-PE" sz="1600" dirty="0">
                        <a:effectLst/>
                        <a:latin typeface="Cambria" panose="02040503050406030204" pitchFamily="18" charset="0"/>
                        <a:ea typeface="Calibri"/>
                        <a:cs typeface="Times New Roman"/>
                      </a:endParaRPr>
                    </a:p>
                  </a:txBody>
                  <a:tcPr marL="44450" marR="44450" marT="0" marB="0"/>
                </a:tc>
              </a:tr>
              <a:tr h="247650">
                <a:tc>
                  <a:txBody>
                    <a:bodyPr/>
                    <a:lstStyle/>
                    <a:p>
                      <a:pPr>
                        <a:lnSpc>
                          <a:spcPct val="115000"/>
                        </a:lnSpc>
                        <a:spcAft>
                          <a:spcPts val="1000"/>
                        </a:spcAft>
                      </a:pPr>
                      <a:r>
                        <a:rPr lang="es-PE" sz="1600">
                          <a:effectLst/>
                          <a:latin typeface="Cambria" panose="02040503050406030204" pitchFamily="18" charset="0"/>
                        </a:rPr>
                        <a:t>Tecnología 2</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1000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400</a:t>
                      </a:r>
                      <a:endParaRPr lang="es-PE" sz="1600" dirty="0">
                        <a:effectLst/>
                        <a:latin typeface="Cambria" panose="02040503050406030204" pitchFamily="18" charset="0"/>
                        <a:ea typeface="Calibri"/>
                        <a:cs typeface="Times New Roman"/>
                      </a:endParaRPr>
                    </a:p>
                  </a:txBody>
                  <a:tcPr marL="44450" marR="44450" marT="0" marB="0"/>
                </a:tc>
              </a:tr>
              <a:tr h="296533">
                <a:tc>
                  <a:txBody>
                    <a:bodyPr/>
                    <a:lstStyle/>
                    <a:p>
                      <a:pPr>
                        <a:lnSpc>
                          <a:spcPct val="115000"/>
                        </a:lnSpc>
                        <a:spcAft>
                          <a:spcPts val="1000"/>
                        </a:spcAft>
                      </a:pPr>
                      <a:r>
                        <a:rPr lang="es-PE" sz="1600" dirty="0">
                          <a:effectLst/>
                          <a:latin typeface="Cambria" panose="02040503050406030204" pitchFamily="18" charset="0"/>
                        </a:rPr>
                        <a:t>Tecnología 3</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a:effectLst/>
                          <a:latin typeface="Cambria" panose="02040503050406030204" pitchFamily="18" charset="0"/>
                        </a:rPr>
                        <a:t>500</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800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950</a:t>
                      </a:r>
                      <a:endParaRPr lang="es-PE" sz="1600" dirty="0">
                        <a:effectLst/>
                        <a:latin typeface="Cambria" panose="02040503050406030204" pitchFamily="18" charset="0"/>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1649964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692696"/>
            <a:ext cx="7383496" cy="369332"/>
          </a:xfrm>
          <a:prstGeom prst="rect">
            <a:avLst/>
          </a:prstGeom>
          <a:solidFill>
            <a:srgbClr val="FFFF00"/>
          </a:solidFill>
        </p:spPr>
        <p:txBody>
          <a:bodyPr wrap="none">
            <a:spAutoFit/>
          </a:bodyPr>
          <a:lstStyle/>
          <a:p>
            <a:r>
              <a:rPr lang="es-PE" b="1" dirty="0">
                <a:latin typeface="Arial" panose="020B0604020202020204" pitchFamily="34" charset="0"/>
                <a:cs typeface="Arial" panose="020B0604020202020204" pitchFamily="34" charset="0"/>
              </a:rPr>
              <a:t>CRITERIO DE </a:t>
            </a:r>
            <a:r>
              <a:rPr lang="es-PE" b="1" dirty="0" smtClean="0">
                <a:latin typeface="Arial" panose="020B0604020202020204" pitchFamily="34" charset="0"/>
                <a:cs typeface="Arial" panose="020B0604020202020204" pitchFamily="34" charset="0"/>
              </a:rPr>
              <a:t>WALD O CRITERIO PESIMISTA : EL MAXIMINIMO</a:t>
            </a:r>
            <a:endParaRPr lang="es-PE" b="1"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395536" y="4677807"/>
            <a:ext cx="792088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b="0" i="0" u="none" strike="noStrike" cap="none" normalizeH="0" baseline="0" dirty="0" smtClean="0">
                <a:ln>
                  <a:noFill/>
                </a:ln>
                <a:solidFill>
                  <a:srgbClr val="000000"/>
                </a:solidFill>
                <a:effectLst/>
                <a:latin typeface="Cambria" panose="02040503050406030204" pitchFamily="18" charset="0"/>
              </a:rPr>
              <a:t>Bajo la alternativa </a:t>
            </a:r>
            <a:r>
              <a:rPr kumimoji="0" lang="es-PE" altLang="es-PE" b="1" i="1" u="none" strike="noStrike" cap="none" normalizeH="0" baseline="0" dirty="0" err="1" smtClean="0">
                <a:ln>
                  <a:noFill/>
                </a:ln>
                <a:solidFill>
                  <a:srgbClr val="000000"/>
                </a:solidFill>
                <a:effectLst/>
                <a:latin typeface="Cambria" panose="02040503050406030204" pitchFamily="18" charset="0"/>
              </a:rPr>
              <a:t>a</a:t>
            </a:r>
            <a:r>
              <a:rPr kumimoji="0" lang="es-PE" altLang="es-PE" b="1" i="1" u="none" strike="noStrike" cap="none" normalizeH="0" baseline="-30000" dirty="0" err="1" smtClean="0">
                <a:ln>
                  <a:noFill/>
                </a:ln>
                <a:solidFill>
                  <a:srgbClr val="000000"/>
                </a:solidFill>
                <a:effectLst/>
                <a:latin typeface="Cambria" panose="02040503050406030204" pitchFamily="18" charset="0"/>
              </a:rPr>
              <a:t>i</a:t>
            </a:r>
            <a:r>
              <a:rPr kumimoji="0" lang="es-PE" altLang="es-PE" b="0" i="0" u="none" strike="noStrike" cap="none" normalizeH="0" baseline="0" dirty="0" smtClean="0">
                <a:ln>
                  <a:noFill/>
                </a:ln>
                <a:solidFill>
                  <a:srgbClr val="000000"/>
                </a:solidFill>
                <a:effectLst/>
                <a:latin typeface="Cambria" panose="02040503050406030204" pitchFamily="18" charset="0"/>
              </a:rPr>
              <a:t>, el peor resultado posible que puede ocurrir tiene un valor para el decisor dado por:</a:t>
            </a:r>
            <a:endParaRPr kumimoji="0" lang="es-PE" altLang="es-PE"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b="0" i="0" u="none" strike="noStrike" cap="none" normalizeH="0" baseline="0" dirty="0" smtClean="0">
                <a:ln>
                  <a:noFill/>
                </a:ln>
                <a:solidFill>
                  <a:srgbClr val="000000"/>
                </a:solidFill>
                <a:effectLst/>
                <a:latin typeface="Cambria" panose="02040503050406030204" pitchFamily="18" charset="0"/>
              </a:rPr>
              <a:t>  </a:t>
            </a:r>
            <a:endParaRPr kumimoji="0" lang="es-PE" altLang="es-PE" b="0" i="0" u="none" strike="noStrike" cap="none" normalizeH="0" baseline="0" dirty="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b="0" i="0" u="none" strike="noStrike" cap="none" normalizeH="0" baseline="0" dirty="0" smtClean="0">
                <a:ln>
                  <a:noFill/>
                </a:ln>
                <a:solidFill>
                  <a:srgbClr val="000000"/>
                </a:solidFill>
                <a:effectLst/>
                <a:latin typeface="Cambria" panose="02040503050406030204" pitchFamily="18" charset="0"/>
              </a:rPr>
              <a:t>El valor </a:t>
            </a:r>
            <a:r>
              <a:rPr kumimoji="0" lang="es-PE" altLang="es-PE" b="1" i="1" u="none" strike="noStrike" cap="none" normalizeH="0" baseline="0" dirty="0" smtClean="0">
                <a:ln>
                  <a:noFill/>
                </a:ln>
                <a:solidFill>
                  <a:srgbClr val="000000"/>
                </a:solidFill>
                <a:effectLst/>
                <a:latin typeface="Cambria" panose="02040503050406030204" pitchFamily="18" charset="0"/>
              </a:rPr>
              <a:t>s</a:t>
            </a:r>
            <a:r>
              <a:rPr kumimoji="0" lang="es-PE" altLang="es-PE" b="1" i="1" u="none" strike="noStrike" cap="none" normalizeH="0" baseline="-30000" dirty="0" smtClean="0">
                <a:ln>
                  <a:noFill/>
                </a:ln>
                <a:solidFill>
                  <a:srgbClr val="000000"/>
                </a:solidFill>
                <a:effectLst/>
                <a:latin typeface="Cambria" panose="02040503050406030204" pitchFamily="18" charset="0"/>
              </a:rPr>
              <a:t>i</a:t>
            </a:r>
            <a:r>
              <a:rPr kumimoji="0" lang="es-PE" altLang="es-PE" b="0" i="0" u="none" strike="noStrike" cap="none" normalizeH="0" baseline="0" dirty="0" smtClean="0">
                <a:ln>
                  <a:noFill/>
                </a:ln>
                <a:solidFill>
                  <a:srgbClr val="000000"/>
                </a:solidFill>
                <a:effectLst/>
                <a:latin typeface="Cambria" panose="02040503050406030204" pitchFamily="18" charset="0"/>
              </a:rPr>
              <a:t> se denomina </a:t>
            </a:r>
            <a:r>
              <a:rPr kumimoji="0" lang="es-PE" altLang="es-PE" b="1" i="1" u="none" strike="noStrike" cap="none" normalizeH="0" baseline="0" dirty="0" smtClean="0">
                <a:ln>
                  <a:noFill/>
                </a:ln>
                <a:solidFill>
                  <a:srgbClr val="008080"/>
                </a:solidFill>
                <a:effectLst/>
                <a:latin typeface="Cambria" panose="02040503050406030204" pitchFamily="18" charset="0"/>
              </a:rPr>
              <a:t>nivel de seguridad</a:t>
            </a:r>
            <a:r>
              <a:rPr kumimoji="0" lang="es-PE" altLang="es-PE" b="0" i="0" u="none" strike="noStrike" cap="none" normalizeH="0" baseline="0" dirty="0" smtClean="0">
                <a:ln>
                  <a:noFill/>
                </a:ln>
                <a:solidFill>
                  <a:srgbClr val="000000"/>
                </a:solidFill>
                <a:effectLst/>
                <a:latin typeface="Cambria" panose="02040503050406030204" pitchFamily="18" charset="0"/>
              </a:rPr>
              <a:t> de la alternativa </a:t>
            </a:r>
            <a:r>
              <a:rPr kumimoji="0" lang="es-PE" altLang="es-PE" b="1" i="1" u="none" strike="noStrike" cap="none" normalizeH="0" baseline="0" dirty="0" err="1" smtClean="0">
                <a:ln>
                  <a:noFill/>
                </a:ln>
                <a:solidFill>
                  <a:srgbClr val="000000"/>
                </a:solidFill>
                <a:effectLst/>
                <a:latin typeface="Cambria" panose="02040503050406030204" pitchFamily="18" charset="0"/>
              </a:rPr>
              <a:t>a</a:t>
            </a:r>
            <a:r>
              <a:rPr kumimoji="0" lang="es-PE" altLang="es-PE" b="1" i="1" u="none" strike="noStrike" cap="none" normalizeH="0" baseline="-30000" dirty="0" err="1" smtClean="0">
                <a:ln>
                  <a:noFill/>
                </a:ln>
                <a:solidFill>
                  <a:srgbClr val="000000"/>
                </a:solidFill>
                <a:effectLst/>
                <a:latin typeface="Cambria" panose="02040503050406030204" pitchFamily="18" charset="0"/>
              </a:rPr>
              <a:t>i</a:t>
            </a:r>
            <a:r>
              <a:rPr kumimoji="0" lang="es-PE" altLang="es-PE" b="0" i="0" u="none" strike="noStrike" cap="none" normalizeH="0" baseline="0" dirty="0" smtClean="0">
                <a:ln>
                  <a:noFill/>
                </a:ln>
                <a:solidFill>
                  <a:srgbClr val="000000"/>
                </a:solidFill>
                <a:effectLst/>
                <a:latin typeface="Cambria" panose="02040503050406030204" pitchFamily="18" charset="0"/>
              </a:rPr>
              <a:t> y representa la </a:t>
            </a:r>
            <a:r>
              <a:rPr kumimoji="0" lang="es-PE" altLang="es-PE" b="1" i="0" u="none" strike="noStrike" cap="none" normalizeH="0" baseline="0" dirty="0" smtClean="0">
                <a:ln>
                  <a:noFill/>
                </a:ln>
                <a:solidFill>
                  <a:srgbClr val="FF0000"/>
                </a:solidFill>
                <a:effectLst/>
                <a:latin typeface="Cambria" panose="02040503050406030204" pitchFamily="18" charset="0"/>
              </a:rPr>
              <a:t>cantidad mínima que el decisor recibirá si selecciona tal alternativa</a:t>
            </a:r>
            <a:endParaRPr kumimoji="0" lang="es-PE" altLang="es-PE" b="1" i="0" u="none" strike="noStrike" cap="none" normalizeH="0" baseline="0" dirty="0" smtClean="0">
              <a:ln>
                <a:noFill/>
              </a:ln>
              <a:solidFill>
                <a:srgbClr val="FF0000"/>
              </a:solidFill>
              <a:effectLst/>
              <a:latin typeface="Cambria" panose="02040503050406030204" pitchFamily="18" charset="0"/>
              <a:cs typeface="Times New Roman" pitchFamily="18" charset="0"/>
            </a:endParaRPr>
          </a:p>
        </p:txBody>
      </p:sp>
      <p:pic>
        <p:nvPicPr>
          <p:cNvPr id="5122" name="Picture 2" descr="http://thales.cica.es/rd/Recursos/rd99/ed99-0191-03/wald_h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602" y="5013176"/>
            <a:ext cx="1243477" cy="504056"/>
          </a:xfrm>
          <a:prstGeom prst="rect">
            <a:avLst/>
          </a:prstGeom>
          <a:solidFill>
            <a:srgbClr val="FFFF00"/>
          </a:solidFill>
        </p:spPr>
      </p:pic>
      <p:sp>
        <p:nvSpPr>
          <p:cNvPr id="4" name="3 CuadroTexto"/>
          <p:cNvSpPr txBox="1"/>
          <p:nvPr/>
        </p:nvSpPr>
        <p:spPr>
          <a:xfrm>
            <a:off x="683568" y="2348880"/>
            <a:ext cx="7848872" cy="1200329"/>
          </a:xfrm>
          <a:prstGeom prst="rect">
            <a:avLst/>
          </a:prstGeom>
          <a:noFill/>
        </p:spPr>
        <p:txBody>
          <a:bodyPr wrap="square" rtlCol="0">
            <a:spAutoFit/>
          </a:bodyPr>
          <a:lstStyle/>
          <a:p>
            <a:r>
              <a:rPr lang="es-PE" dirty="0" smtClean="0">
                <a:latin typeface="Cambria" panose="02040503050406030204" pitchFamily="18" charset="0"/>
                <a:cs typeface="Arial" panose="020B0604020202020204" pitchFamily="34" charset="0"/>
              </a:rPr>
              <a:t>En este criterio se decide siempre en función del posible resultado correspondiente  a cada una de las estrategias, es decir </a:t>
            </a:r>
            <a:r>
              <a:rPr lang="es-PE" b="1" dirty="0" smtClean="0">
                <a:solidFill>
                  <a:srgbClr val="C00000"/>
                </a:solidFill>
                <a:latin typeface="Cambria" panose="02040503050406030204" pitchFamily="18" charset="0"/>
                <a:cs typeface="Arial" panose="020B0604020202020204" pitchFamily="34" charset="0"/>
              </a:rPr>
              <a:t>tratar de maximizar el resultado mínimo de cada estrategia posible </a:t>
            </a:r>
            <a:r>
              <a:rPr lang="es-PE" dirty="0" smtClean="0">
                <a:latin typeface="Cambria" panose="02040503050406030204" pitchFamily="18" charset="0"/>
                <a:cs typeface="Arial" panose="020B0604020202020204" pitchFamily="34" charset="0"/>
              </a:rPr>
              <a:t>o el mayor nivel de seguridad posible</a:t>
            </a:r>
            <a:endParaRPr lang="es-PE" dirty="0">
              <a:latin typeface="Cambria" panose="02040503050406030204" pitchFamily="18" charset="0"/>
              <a:cs typeface="Arial" panose="020B0604020202020204" pitchFamily="34" charset="0"/>
            </a:endParaRPr>
          </a:p>
        </p:txBody>
      </p:sp>
      <p:pic>
        <p:nvPicPr>
          <p:cNvPr id="5124" name="Picture 4" descr="http://thales.cica.es/rd/Recursos/rd99/ed99-0191-03/wald_h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056" y="3645024"/>
            <a:ext cx="4824536" cy="648072"/>
          </a:xfrm>
          <a:prstGeom prst="rect">
            <a:avLst/>
          </a:prstGeom>
          <a:solidFill>
            <a:srgbClr val="FFFF00"/>
          </a:solidFill>
        </p:spPr>
      </p:pic>
      <p:sp>
        <p:nvSpPr>
          <p:cNvPr id="6" name="5 CuadroTexto"/>
          <p:cNvSpPr txBox="1"/>
          <p:nvPr/>
        </p:nvSpPr>
        <p:spPr>
          <a:xfrm>
            <a:off x="683568" y="1196752"/>
            <a:ext cx="7848872" cy="1200329"/>
          </a:xfrm>
          <a:prstGeom prst="rect">
            <a:avLst/>
          </a:prstGeom>
          <a:solidFill>
            <a:schemeClr val="accent1">
              <a:lumMod val="20000"/>
              <a:lumOff val="80000"/>
            </a:schemeClr>
          </a:solidFill>
        </p:spPr>
        <p:txBody>
          <a:bodyPr wrap="square" rtlCol="0">
            <a:spAutoFit/>
          </a:bodyPr>
          <a:lstStyle/>
          <a:p>
            <a:r>
              <a:rPr lang="es-PE" dirty="0" smtClean="0">
                <a:latin typeface="Cambria" panose="02040503050406030204" pitchFamily="18" charset="0"/>
              </a:rPr>
              <a:t>El T.D. es pesimista con respecto a los estados de la naturaleza o considera que de acuerdo a su inseguridad económica debe evitar perdidas altas aun a riesgo de  perder altas utilidades. </a:t>
            </a:r>
            <a:r>
              <a:rPr lang="es-MX" dirty="0"/>
              <a:t>: Está basado en lograr </a:t>
            </a:r>
            <a:r>
              <a:rPr lang="es-MX" b="1" i="1" dirty="0">
                <a:solidFill>
                  <a:srgbClr val="FF0000"/>
                </a:solidFill>
              </a:rPr>
              <a:t>“lo mejor de las peores condiciones </a:t>
            </a:r>
            <a:r>
              <a:rPr lang="es-MX" b="1" i="1" dirty="0" smtClean="0">
                <a:solidFill>
                  <a:srgbClr val="FF0000"/>
                </a:solidFill>
              </a:rPr>
              <a:t> </a:t>
            </a:r>
            <a:r>
              <a:rPr lang="es-MX" b="1" i="1" dirty="0">
                <a:solidFill>
                  <a:srgbClr val="FF0000"/>
                </a:solidFill>
              </a:rPr>
              <a:t>posibles”</a:t>
            </a:r>
            <a:r>
              <a:rPr lang="es-MX" dirty="0"/>
              <a:t> . Es el criterio mas conservador</a:t>
            </a:r>
            <a:endParaRPr lang="es-PE" dirty="0">
              <a:latin typeface="Cambria" panose="02040503050406030204" pitchFamily="18" charset="0"/>
            </a:endParaRPr>
          </a:p>
        </p:txBody>
      </p:sp>
    </p:spTree>
    <p:extLst>
      <p:ext uri="{BB962C8B-B14F-4D97-AF65-F5344CB8AC3E}">
        <p14:creationId xmlns:p14="http://schemas.microsoft.com/office/powerpoint/2010/main" val="1618648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2979467786"/>
              </p:ext>
            </p:extLst>
          </p:nvPr>
        </p:nvGraphicFramePr>
        <p:xfrm>
          <a:off x="899592" y="1568402"/>
          <a:ext cx="5400600" cy="1593457"/>
        </p:xfrm>
        <a:graphic>
          <a:graphicData uri="http://schemas.openxmlformats.org/drawingml/2006/table">
            <a:tbl>
              <a:tblPr>
                <a:tableStyleId>{BDBED569-4797-4DF1-A0F4-6AAB3CD982D8}</a:tableStyleId>
              </a:tblPr>
              <a:tblGrid>
                <a:gridCol w="1302498"/>
                <a:gridCol w="1119829"/>
                <a:gridCol w="1034057"/>
                <a:gridCol w="936104"/>
                <a:gridCol w="1008112"/>
              </a:tblGrid>
              <a:tr h="142875">
                <a:tc rowSpan="2">
                  <a:txBody>
                    <a:bodyPr/>
                    <a:lstStyle/>
                    <a:p>
                      <a:pPr>
                        <a:lnSpc>
                          <a:spcPct val="115000"/>
                        </a:lnSpc>
                        <a:spcAft>
                          <a:spcPts val="1000"/>
                        </a:spcAft>
                      </a:pPr>
                      <a:r>
                        <a:rPr lang="es-PE" sz="1100" dirty="0">
                          <a:effectLst/>
                          <a:latin typeface="Cambria" panose="02040503050406030204" pitchFamily="18" charset="0"/>
                        </a:rPr>
                        <a:t>Alternativas</a:t>
                      </a:r>
                      <a:endParaRPr lang="es-PE" sz="11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gridSpan="4">
                  <a:txBody>
                    <a:bodyPr/>
                    <a:lstStyle/>
                    <a:p>
                      <a:pPr>
                        <a:lnSpc>
                          <a:spcPct val="115000"/>
                        </a:lnSpc>
                        <a:spcAft>
                          <a:spcPts val="1000"/>
                        </a:spcAft>
                      </a:pPr>
                      <a:r>
                        <a:rPr lang="es-PE" sz="1400" dirty="0">
                          <a:effectLst/>
                          <a:latin typeface="Cambria" panose="02040503050406030204" pitchFamily="18" charset="0"/>
                        </a:rPr>
                        <a:t>Estados de la Naturaleza</a:t>
                      </a:r>
                      <a:endParaRPr lang="es-PE" sz="1400" dirty="0">
                        <a:effectLst/>
                        <a:latin typeface="Cambria" panose="02040503050406030204" pitchFamily="18" charset="0"/>
                        <a:ea typeface="Calibri"/>
                        <a:cs typeface="Times New Roman"/>
                      </a:endParaRPr>
                    </a:p>
                  </a:txBody>
                  <a:tcPr marL="44450" marR="44450" marT="0" marB="0">
                    <a:solidFill>
                      <a:srgbClr val="00B0F0"/>
                    </a:solidFill>
                  </a:tcPr>
                </a:tc>
                <a:tc hMerge="1">
                  <a:txBody>
                    <a:bodyPr/>
                    <a:lstStyle/>
                    <a:p>
                      <a:endParaRPr lang="es-PE"/>
                    </a:p>
                  </a:txBody>
                  <a:tcPr/>
                </a:tc>
                <a:tc hMerge="1">
                  <a:txBody>
                    <a:bodyPr/>
                    <a:lstStyle/>
                    <a:p>
                      <a:endParaRPr lang="es-PE"/>
                    </a:p>
                  </a:txBody>
                  <a:tcPr/>
                </a:tc>
                <a:tc hMerge="1">
                  <a:txBody>
                    <a:bodyPr/>
                    <a:lstStyle/>
                    <a:p>
                      <a:endParaRPr lang="es-PE"/>
                    </a:p>
                  </a:txBody>
                  <a:tcPr/>
                </a:tc>
              </a:tr>
              <a:tr h="228600">
                <a:tc vMerge="1">
                  <a:txBody>
                    <a:bodyPr/>
                    <a:lstStyle/>
                    <a:p>
                      <a:endParaRPr lang="es-PE"/>
                    </a:p>
                  </a:txBody>
                  <a:tcPr/>
                </a:tc>
                <a:tc>
                  <a:txBody>
                    <a:bodyPr/>
                    <a:lstStyle/>
                    <a:p>
                      <a:pPr>
                        <a:lnSpc>
                          <a:spcPct val="115000"/>
                        </a:lnSpc>
                        <a:spcAft>
                          <a:spcPts val="1000"/>
                        </a:spcAft>
                      </a:pPr>
                      <a:r>
                        <a:rPr lang="es-PE" sz="1400" dirty="0">
                          <a:effectLst/>
                          <a:latin typeface="Cambria" panose="02040503050406030204" pitchFamily="18" charset="0"/>
                        </a:rPr>
                        <a:t>No se adaptan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bien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muy bien</a:t>
                      </a:r>
                      <a:endParaRPr lang="es-PE" sz="14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nSpc>
                          <a:spcPct val="115000"/>
                        </a:lnSpc>
                        <a:spcAft>
                          <a:spcPts val="1000"/>
                        </a:spcAft>
                      </a:pPr>
                      <a:r>
                        <a:rPr lang="es-PE" sz="1400" dirty="0" smtClean="0">
                          <a:effectLst/>
                          <a:latin typeface="Cambria" panose="02040503050406030204" pitchFamily="18" charset="0"/>
                          <a:ea typeface="Calibri"/>
                          <a:cs typeface="Times New Roman"/>
                        </a:rPr>
                        <a:t>Resultados</a:t>
                      </a:r>
                      <a:endParaRPr lang="es-PE" sz="14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chemeClr val="accent6">
                        <a:lumMod val="40000"/>
                        <a:lumOff val="60000"/>
                      </a:schemeClr>
                    </a:solidFill>
                  </a:tcPr>
                </a:tc>
              </a:tr>
              <a:tr h="180975">
                <a:tc>
                  <a:txBody>
                    <a:bodyPr/>
                    <a:lstStyle/>
                    <a:p>
                      <a:pPr>
                        <a:lnSpc>
                          <a:spcPct val="115000"/>
                        </a:lnSpc>
                        <a:spcAft>
                          <a:spcPts val="1000"/>
                        </a:spcAft>
                      </a:pPr>
                      <a:r>
                        <a:rPr lang="es-PE" sz="1600" dirty="0">
                          <a:effectLst/>
                          <a:latin typeface="Cambria" panose="02040503050406030204" pitchFamily="18" charset="0"/>
                        </a:rPr>
                        <a:t>Tecnología 1</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550</a:t>
                      </a:r>
                      <a:endParaRPr lang="es-PE" sz="1600" dirty="0">
                        <a:effectLst/>
                        <a:latin typeface="Cambria" panose="02040503050406030204" pitchFamily="18" charset="0"/>
                        <a:ea typeface="Calibri"/>
                        <a:cs typeface="Times New Roman"/>
                      </a:endParaRPr>
                    </a:p>
                  </a:txBody>
                  <a:tcPr marL="44450" marR="44450" marT="0" marB="0">
                    <a:solidFill>
                      <a:srgbClr val="92D050"/>
                    </a:solidFill>
                  </a:tcPr>
                </a:tc>
                <a:tc>
                  <a:txBody>
                    <a:bodyPr/>
                    <a:lstStyle/>
                    <a:p>
                      <a:pPr>
                        <a:lnSpc>
                          <a:spcPct val="115000"/>
                        </a:lnSpc>
                        <a:spcAft>
                          <a:spcPts val="1000"/>
                        </a:spcAft>
                      </a:pPr>
                      <a:r>
                        <a:rPr lang="es-PE" sz="1600" dirty="0">
                          <a:effectLst/>
                          <a:latin typeface="Cambria" panose="02040503050406030204" pitchFamily="18" charset="0"/>
                        </a:rPr>
                        <a:t>900</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550</a:t>
                      </a: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FFFF00"/>
                    </a:solidFill>
                  </a:tcPr>
                </a:tc>
              </a:tr>
              <a:tr h="247650">
                <a:tc>
                  <a:txBody>
                    <a:bodyPr/>
                    <a:lstStyle/>
                    <a:p>
                      <a:pPr>
                        <a:lnSpc>
                          <a:spcPct val="115000"/>
                        </a:lnSpc>
                        <a:spcAft>
                          <a:spcPts val="1000"/>
                        </a:spcAft>
                      </a:pPr>
                      <a:r>
                        <a:rPr lang="es-PE" sz="1600">
                          <a:effectLst/>
                          <a:latin typeface="Cambria" panose="02040503050406030204" pitchFamily="18" charset="0"/>
                        </a:rPr>
                        <a:t>Tecnología 2</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1000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400</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rgbClr val="92D050"/>
                    </a:solidFill>
                  </a:tcPr>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400</a:t>
                      </a: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96533">
                <a:tc>
                  <a:txBody>
                    <a:bodyPr/>
                    <a:lstStyle/>
                    <a:p>
                      <a:pPr>
                        <a:lnSpc>
                          <a:spcPct val="115000"/>
                        </a:lnSpc>
                        <a:spcAft>
                          <a:spcPts val="1000"/>
                        </a:spcAft>
                      </a:pPr>
                      <a:r>
                        <a:rPr lang="es-PE" sz="1600">
                          <a:effectLst/>
                          <a:latin typeface="Cambria" panose="02040503050406030204" pitchFamily="18" charset="0"/>
                        </a:rPr>
                        <a:t>Tecnología 3</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500</a:t>
                      </a:r>
                      <a:endParaRPr lang="es-PE" sz="1600" dirty="0">
                        <a:effectLst/>
                        <a:latin typeface="Cambria" panose="02040503050406030204" pitchFamily="18" charset="0"/>
                        <a:ea typeface="Calibri"/>
                        <a:cs typeface="Times New Roman"/>
                      </a:endParaRPr>
                    </a:p>
                  </a:txBody>
                  <a:tcPr marL="44450" marR="44450" marT="0" marB="0">
                    <a:solidFill>
                      <a:srgbClr val="92D050"/>
                    </a:solidFill>
                  </a:tcPr>
                </a:tc>
                <a:tc>
                  <a:txBody>
                    <a:bodyPr/>
                    <a:lstStyle/>
                    <a:p>
                      <a:pPr>
                        <a:lnSpc>
                          <a:spcPct val="115000"/>
                        </a:lnSpc>
                        <a:spcAft>
                          <a:spcPts val="1000"/>
                        </a:spcAft>
                      </a:pPr>
                      <a:r>
                        <a:rPr lang="es-PE" sz="1600" dirty="0">
                          <a:effectLst/>
                          <a:latin typeface="Cambria" panose="02040503050406030204" pitchFamily="18" charset="0"/>
                        </a:rPr>
                        <a:t>800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950</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500</a:t>
                      </a: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bl>
          </a:graphicData>
        </a:graphic>
      </p:graphicFrame>
      <p:sp>
        <p:nvSpPr>
          <p:cNvPr id="6" name="5 CuadroTexto"/>
          <p:cNvSpPr txBox="1"/>
          <p:nvPr/>
        </p:nvSpPr>
        <p:spPr>
          <a:xfrm>
            <a:off x="992083" y="3464133"/>
            <a:ext cx="4948069" cy="646331"/>
          </a:xfrm>
          <a:prstGeom prst="rect">
            <a:avLst/>
          </a:prstGeom>
          <a:solidFill>
            <a:srgbClr val="92D050"/>
          </a:solidFill>
        </p:spPr>
        <p:txBody>
          <a:bodyPr wrap="square" rtlCol="0">
            <a:spAutoFit/>
          </a:bodyPr>
          <a:lstStyle/>
          <a:p>
            <a:r>
              <a:rPr lang="es-PE" dirty="0" smtClean="0"/>
              <a:t>De acuerdo a este criterio implantaríamos la tecnología 1, por tener el mejor valor esperado </a:t>
            </a:r>
            <a:endParaRPr lang="es-PE" dirty="0"/>
          </a:p>
        </p:txBody>
      </p:sp>
      <p:sp>
        <p:nvSpPr>
          <p:cNvPr id="8" name="7 CuadroTexto"/>
          <p:cNvSpPr txBox="1"/>
          <p:nvPr/>
        </p:nvSpPr>
        <p:spPr>
          <a:xfrm>
            <a:off x="755576" y="548680"/>
            <a:ext cx="7704857" cy="646331"/>
          </a:xfrm>
          <a:prstGeom prst="rect">
            <a:avLst/>
          </a:prstGeom>
          <a:noFill/>
        </p:spPr>
        <p:txBody>
          <a:bodyPr wrap="square" rtlCol="0">
            <a:spAutoFit/>
          </a:bodyPr>
          <a:lstStyle/>
          <a:p>
            <a:r>
              <a:rPr lang="es-PE" b="1" dirty="0" smtClean="0">
                <a:solidFill>
                  <a:srgbClr val="7030A0"/>
                </a:solidFill>
              </a:rPr>
              <a:t>El criterio de </a:t>
            </a:r>
            <a:r>
              <a:rPr lang="es-PE" b="1" dirty="0" err="1" smtClean="0">
                <a:solidFill>
                  <a:srgbClr val="7030A0"/>
                </a:solidFill>
              </a:rPr>
              <a:t>Wald</a:t>
            </a:r>
            <a:r>
              <a:rPr lang="es-PE" dirty="0" smtClean="0"/>
              <a:t>. Es un criterio conservador y pesimista ya que razona sobre la peor selección que se puede presentar una vez elegida una alternativa</a:t>
            </a:r>
            <a:endParaRPr lang="es-PE" dirty="0"/>
          </a:p>
        </p:txBody>
      </p:sp>
      <p:pic>
        <p:nvPicPr>
          <p:cNvPr id="7170" name="Picture 2" descr="http://www.ycomo.com/imageserverfolder/reparar-computadora-lenta.jp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300192" y="3501265"/>
            <a:ext cx="2300191" cy="219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796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620688"/>
            <a:ext cx="7592720" cy="369332"/>
          </a:xfrm>
          <a:prstGeom prst="rect">
            <a:avLst/>
          </a:prstGeom>
          <a:solidFill>
            <a:schemeClr val="accent1">
              <a:lumMod val="60000"/>
              <a:lumOff val="40000"/>
            </a:schemeClr>
          </a:solidFill>
        </p:spPr>
        <p:txBody>
          <a:bodyPr wrap="none">
            <a:spAutoFit/>
          </a:bodyPr>
          <a:lstStyle/>
          <a:p>
            <a:r>
              <a:rPr lang="es-PE" b="1" dirty="0"/>
              <a:t>CRITERIO </a:t>
            </a:r>
            <a:r>
              <a:rPr lang="es-PE" b="1" dirty="0" smtClean="0"/>
              <a:t>MAXIMAX O CRITERIO OPTIMISTA: EL MAXIMAXIMO</a:t>
            </a:r>
            <a:endParaRPr lang="es-PE" b="1" dirty="0"/>
          </a:p>
        </p:txBody>
      </p:sp>
      <p:sp>
        <p:nvSpPr>
          <p:cNvPr id="3" name="2 Rectángulo"/>
          <p:cNvSpPr/>
          <p:nvPr/>
        </p:nvSpPr>
        <p:spPr>
          <a:xfrm>
            <a:off x="1028813" y="3573016"/>
            <a:ext cx="3595131" cy="1200329"/>
          </a:xfrm>
          <a:prstGeom prst="rect">
            <a:avLst/>
          </a:prstGeom>
        </p:spPr>
        <p:txBody>
          <a:bodyPr wrap="square">
            <a:spAutoFit/>
          </a:bodyPr>
          <a:lstStyle/>
          <a:p>
            <a:r>
              <a:rPr lang="es-PE" dirty="0"/>
              <a:t>Bajo la alternativa </a:t>
            </a:r>
            <a:r>
              <a:rPr lang="es-PE" b="1" i="1" dirty="0" err="1"/>
              <a:t>a</a:t>
            </a:r>
            <a:r>
              <a:rPr lang="es-PE" b="1" i="1" baseline="-25000" dirty="0" err="1"/>
              <a:t>i</a:t>
            </a:r>
            <a:r>
              <a:rPr lang="es-PE" dirty="0"/>
              <a:t>, el mejor resultado posible que puede ocurrir tiene un valor para el decisor dado por:</a:t>
            </a:r>
          </a:p>
        </p:txBody>
      </p:sp>
      <p:pic>
        <p:nvPicPr>
          <p:cNvPr id="6146" name="Picture 2" descr="http://thales.cica.es/rd/Recursos/rd99/ed99-0191-03/maxima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629091"/>
            <a:ext cx="1213210" cy="576064"/>
          </a:xfrm>
          <a:prstGeom prst="rect">
            <a:avLst/>
          </a:prstGeom>
          <a:solidFill>
            <a:schemeClr val="accent1">
              <a:lumMod val="60000"/>
              <a:lumOff val="40000"/>
            </a:schemeClr>
          </a:solidFill>
        </p:spPr>
      </p:pic>
      <p:sp>
        <p:nvSpPr>
          <p:cNvPr id="5" name="4 Rectángulo"/>
          <p:cNvSpPr/>
          <p:nvPr/>
        </p:nvSpPr>
        <p:spPr>
          <a:xfrm>
            <a:off x="798795" y="1268760"/>
            <a:ext cx="7518622" cy="1477328"/>
          </a:xfrm>
          <a:prstGeom prst="rect">
            <a:avLst/>
          </a:prstGeom>
        </p:spPr>
        <p:txBody>
          <a:bodyPr wrap="square">
            <a:spAutoFit/>
          </a:bodyPr>
          <a:lstStyle/>
          <a:p>
            <a:r>
              <a:rPr lang="es-PE" dirty="0"/>
              <a:t>El criterio </a:t>
            </a:r>
            <a:r>
              <a:rPr lang="es-PE" dirty="0" err="1"/>
              <a:t>maximax</a:t>
            </a:r>
            <a:r>
              <a:rPr lang="es-PE" dirty="0"/>
              <a:t>  consiste en elegir aquella alternativa que proporcione el mayor nivel de optimismo posible, </a:t>
            </a:r>
            <a:r>
              <a:rPr lang="es-PE" dirty="0" smtClean="0"/>
              <a:t>es decir </a:t>
            </a:r>
            <a:r>
              <a:rPr lang="es-ES" dirty="0" smtClean="0"/>
              <a:t>escoger </a:t>
            </a:r>
            <a:r>
              <a:rPr lang="es-ES" dirty="0"/>
              <a:t>el resultado máximo</a:t>
            </a:r>
            <a:endParaRPr lang="es-PE" dirty="0"/>
          </a:p>
          <a:p>
            <a:r>
              <a:rPr lang="es-ES" dirty="0"/>
              <a:t>entre los mejores de cada alternativa. El decisor es optimista</a:t>
            </a:r>
            <a:r>
              <a:rPr lang="es-ES" dirty="0" smtClean="0"/>
              <a:t>.</a:t>
            </a:r>
            <a:r>
              <a:rPr lang="es-PE" dirty="0">
                <a:solidFill>
                  <a:prstClr val="black"/>
                </a:solidFill>
              </a:rPr>
              <a:t> Esta regla de decisión puede enunciarse de la siguiente forma</a:t>
            </a:r>
            <a:endParaRPr lang="es-PE" dirty="0"/>
          </a:p>
          <a:p>
            <a:endParaRPr lang="es-PE" dirty="0"/>
          </a:p>
        </p:txBody>
      </p:sp>
      <p:pic>
        <p:nvPicPr>
          <p:cNvPr id="6148" name="Picture 4" descr="http://thales.cica.es/rd/Recursos/rd99/ed99-0191-03/maxima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186" y="2487273"/>
            <a:ext cx="5112568" cy="541603"/>
          </a:xfrm>
          <a:prstGeom prst="rect">
            <a:avLst/>
          </a:prstGeom>
          <a:solidFill>
            <a:schemeClr val="accent6">
              <a:lumMod val="40000"/>
              <a:lumOff val="60000"/>
            </a:schemeClr>
          </a:solidFill>
        </p:spPr>
      </p:pic>
      <p:pic>
        <p:nvPicPr>
          <p:cNvPr id="10242" name="Picture 2" descr="http://image.slidesharecdn.com/tomadedecisiones-140222222607-phpapp01/95/toma-de-decisiones-51-638.jpg?cb=1393108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028876"/>
            <a:ext cx="4017378" cy="308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249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1292885564"/>
              </p:ext>
            </p:extLst>
          </p:nvPr>
        </p:nvGraphicFramePr>
        <p:xfrm>
          <a:off x="1043608" y="1124744"/>
          <a:ext cx="5400600" cy="1593457"/>
        </p:xfrm>
        <a:graphic>
          <a:graphicData uri="http://schemas.openxmlformats.org/drawingml/2006/table">
            <a:tbl>
              <a:tblPr>
                <a:tableStyleId>{BDBED569-4797-4DF1-A0F4-6AAB3CD982D8}</a:tableStyleId>
              </a:tblPr>
              <a:tblGrid>
                <a:gridCol w="1302498"/>
                <a:gridCol w="1119829"/>
                <a:gridCol w="1034057"/>
                <a:gridCol w="936104"/>
                <a:gridCol w="1008112"/>
              </a:tblGrid>
              <a:tr h="142875">
                <a:tc rowSpan="2">
                  <a:txBody>
                    <a:bodyPr/>
                    <a:lstStyle/>
                    <a:p>
                      <a:pPr>
                        <a:lnSpc>
                          <a:spcPct val="115000"/>
                        </a:lnSpc>
                        <a:spcAft>
                          <a:spcPts val="1000"/>
                        </a:spcAft>
                      </a:pPr>
                      <a:r>
                        <a:rPr lang="es-PE" sz="1100" dirty="0">
                          <a:effectLst/>
                        </a:rPr>
                        <a:t>Alternativas</a:t>
                      </a:r>
                      <a:endParaRPr lang="es-PE" sz="1100" dirty="0">
                        <a:effectLst/>
                        <a:latin typeface="Cambria" panose="02040503050406030204" pitchFamily="18" charset="0"/>
                        <a:ea typeface="Calibri"/>
                        <a:cs typeface="Times New Roman"/>
                      </a:endParaRPr>
                    </a:p>
                  </a:txBody>
                  <a:tcPr marL="44450" marR="44450" marT="0" marB="0">
                    <a:solidFill>
                      <a:schemeClr val="accent3">
                        <a:lumMod val="20000"/>
                        <a:lumOff val="80000"/>
                      </a:schemeClr>
                    </a:solidFill>
                  </a:tcPr>
                </a:tc>
                <a:tc gridSpan="4">
                  <a:txBody>
                    <a:bodyPr/>
                    <a:lstStyle/>
                    <a:p>
                      <a:pPr>
                        <a:lnSpc>
                          <a:spcPct val="115000"/>
                        </a:lnSpc>
                        <a:spcAft>
                          <a:spcPts val="1000"/>
                        </a:spcAft>
                      </a:pPr>
                      <a:r>
                        <a:rPr lang="es-PE" sz="1400" dirty="0">
                          <a:effectLst/>
                        </a:rPr>
                        <a:t>Estados de la Naturaleza</a:t>
                      </a:r>
                      <a:endParaRPr lang="es-PE" sz="1400" dirty="0">
                        <a:effectLst/>
                        <a:latin typeface="Cambria" panose="02040503050406030204" pitchFamily="18" charset="0"/>
                        <a:ea typeface="Calibri"/>
                        <a:cs typeface="Times New Roman"/>
                      </a:endParaRPr>
                    </a:p>
                  </a:txBody>
                  <a:tcPr marL="44450" marR="44450" marT="0" marB="0">
                    <a:solidFill>
                      <a:schemeClr val="accent3">
                        <a:lumMod val="20000"/>
                        <a:lumOff val="80000"/>
                      </a:schemeClr>
                    </a:solidFill>
                  </a:tcPr>
                </a:tc>
                <a:tc hMerge="1">
                  <a:txBody>
                    <a:bodyPr/>
                    <a:lstStyle/>
                    <a:p>
                      <a:endParaRPr lang="es-PE"/>
                    </a:p>
                  </a:txBody>
                  <a:tcPr/>
                </a:tc>
                <a:tc hMerge="1">
                  <a:txBody>
                    <a:bodyPr/>
                    <a:lstStyle/>
                    <a:p>
                      <a:endParaRPr lang="es-PE"/>
                    </a:p>
                  </a:txBody>
                  <a:tcPr/>
                </a:tc>
                <a:tc hMerge="1">
                  <a:txBody>
                    <a:bodyPr/>
                    <a:lstStyle/>
                    <a:p>
                      <a:endParaRPr lang="es-PE"/>
                    </a:p>
                  </a:txBody>
                  <a:tcPr/>
                </a:tc>
              </a:tr>
              <a:tr h="228600">
                <a:tc vMerge="1">
                  <a:txBody>
                    <a:bodyPr/>
                    <a:lstStyle/>
                    <a:p>
                      <a:endParaRPr lang="es-PE"/>
                    </a:p>
                  </a:txBody>
                  <a:tcPr/>
                </a:tc>
                <a:tc>
                  <a:txBody>
                    <a:bodyPr/>
                    <a:lstStyle/>
                    <a:p>
                      <a:pPr>
                        <a:lnSpc>
                          <a:spcPct val="115000"/>
                        </a:lnSpc>
                        <a:spcAft>
                          <a:spcPts val="1000"/>
                        </a:spcAft>
                      </a:pPr>
                      <a:r>
                        <a:rPr lang="es-PE" sz="1400" dirty="0">
                          <a:effectLst/>
                        </a:rPr>
                        <a:t>No se adaptan</a:t>
                      </a:r>
                      <a:endParaRPr lang="es-PE" sz="1400" dirty="0">
                        <a:effectLst/>
                        <a:latin typeface="Cambria" panose="02040503050406030204" pitchFamily="18" charset="0"/>
                        <a:ea typeface="Calibri"/>
                        <a:cs typeface="Times New Roman"/>
                      </a:endParaRPr>
                    </a:p>
                  </a:txBody>
                  <a:tcPr marL="44450" marR="44450" marT="0" marB="0">
                    <a:solidFill>
                      <a:schemeClr val="accent3">
                        <a:lumMod val="20000"/>
                        <a:lumOff val="80000"/>
                      </a:schemeClr>
                    </a:solidFill>
                  </a:tcPr>
                </a:tc>
                <a:tc>
                  <a:txBody>
                    <a:bodyPr/>
                    <a:lstStyle/>
                    <a:p>
                      <a:pPr>
                        <a:lnSpc>
                          <a:spcPct val="115000"/>
                        </a:lnSpc>
                        <a:spcAft>
                          <a:spcPts val="1000"/>
                        </a:spcAft>
                      </a:pPr>
                      <a:r>
                        <a:rPr lang="es-PE" sz="1400" dirty="0">
                          <a:effectLst/>
                        </a:rPr>
                        <a:t>Se adaptan bien</a:t>
                      </a:r>
                      <a:endParaRPr lang="es-PE" sz="1400" dirty="0">
                        <a:effectLst/>
                        <a:latin typeface="Cambria" panose="02040503050406030204" pitchFamily="18" charset="0"/>
                        <a:ea typeface="Calibri"/>
                        <a:cs typeface="Times New Roman"/>
                      </a:endParaRPr>
                    </a:p>
                  </a:txBody>
                  <a:tcPr marL="44450" marR="44450" marT="0" marB="0">
                    <a:solidFill>
                      <a:schemeClr val="accent3">
                        <a:lumMod val="20000"/>
                        <a:lumOff val="80000"/>
                      </a:schemeClr>
                    </a:solidFill>
                  </a:tcPr>
                </a:tc>
                <a:tc>
                  <a:txBody>
                    <a:bodyPr/>
                    <a:lstStyle/>
                    <a:p>
                      <a:pPr>
                        <a:lnSpc>
                          <a:spcPct val="115000"/>
                        </a:lnSpc>
                        <a:spcAft>
                          <a:spcPts val="1000"/>
                        </a:spcAft>
                      </a:pPr>
                      <a:r>
                        <a:rPr lang="es-PE" sz="1400" dirty="0">
                          <a:effectLst/>
                        </a:rPr>
                        <a:t>Se adaptan muy bien</a:t>
                      </a:r>
                      <a:endParaRPr lang="es-PE" sz="1400" dirty="0">
                        <a:effectLst/>
                        <a:latin typeface="Cambria" panose="02040503050406030204" pitchFamily="18" charset="0"/>
                        <a:ea typeface="Calibri"/>
                        <a:cs typeface="Times New Roman"/>
                      </a:endParaRPr>
                    </a:p>
                  </a:txBody>
                  <a:tcPr marL="44450" marR="44450" marT="0" marB="0">
                    <a:solidFill>
                      <a:schemeClr val="accent3">
                        <a:lumMod val="20000"/>
                        <a:lumOff val="80000"/>
                      </a:schemeClr>
                    </a:solidFill>
                  </a:tcPr>
                </a:tc>
                <a:tc>
                  <a:txBody>
                    <a:bodyPr/>
                    <a:lstStyle/>
                    <a:p>
                      <a:pPr>
                        <a:lnSpc>
                          <a:spcPct val="115000"/>
                        </a:lnSpc>
                        <a:spcAft>
                          <a:spcPts val="1000"/>
                        </a:spcAft>
                      </a:pPr>
                      <a:r>
                        <a:rPr lang="es-PE" sz="1400" dirty="0" smtClean="0">
                          <a:effectLst/>
                        </a:rPr>
                        <a:t>Resultados</a:t>
                      </a:r>
                      <a:endParaRPr lang="es-PE" sz="1400" dirty="0">
                        <a:effectLst/>
                        <a:latin typeface="Cambria" panose="02040503050406030204" pitchFamily="18" charset="0"/>
                        <a:ea typeface="Calibri"/>
                        <a:cs typeface="Times New Roman"/>
                      </a:endParaRPr>
                    </a:p>
                  </a:txBody>
                  <a:tcPr marL="44450" marR="44450" marT="0" marB="0">
                    <a:solidFill>
                      <a:schemeClr val="accent3">
                        <a:lumMod val="20000"/>
                        <a:lumOff val="80000"/>
                      </a:schemeClr>
                    </a:solidFill>
                  </a:tcPr>
                </a:tc>
              </a:tr>
              <a:tr h="180975">
                <a:tc>
                  <a:txBody>
                    <a:bodyPr/>
                    <a:lstStyle/>
                    <a:p>
                      <a:pPr>
                        <a:lnSpc>
                          <a:spcPct val="115000"/>
                        </a:lnSpc>
                        <a:spcAft>
                          <a:spcPts val="1000"/>
                        </a:spcAft>
                      </a:pPr>
                      <a:r>
                        <a:rPr lang="es-PE" sz="1600" dirty="0">
                          <a:effectLst/>
                        </a:rPr>
                        <a:t>Tecnología 1</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rPr>
                        <a:t>550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rPr>
                        <a:t>900</a:t>
                      </a:r>
                      <a:endParaRPr lang="es-PE" sz="1600" dirty="0">
                        <a:effectLst/>
                        <a:latin typeface="Cambria" panose="02040503050406030204" pitchFamily="18" charset="0"/>
                        <a:ea typeface="Calibri"/>
                        <a:cs typeface="Times New Roman"/>
                      </a:endParaRPr>
                    </a:p>
                  </a:txBody>
                  <a:tcPr marL="44450" marR="44450" marT="0" marB="0">
                    <a:solidFill>
                      <a:srgbClr val="FFFF00"/>
                    </a:solidFill>
                  </a:tcPr>
                </a:tc>
                <a:tc>
                  <a:txBody>
                    <a:bodyPr/>
                    <a:lstStyle/>
                    <a:p>
                      <a:pPr>
                        <a:lnSpc>
                          <a:spcPct val="115000"/>
                        </a:lnSpc>
                        <a:spcAft>
                          <a:spcPts val="1000"/>
                        </a:spcAft>
                      </a:pPr>
                      <a:r>
                        <a:rPr lang="es-PE" sz="1600" dirty="0" smtClean="0">
                          <a:effectLst/>
                        </a:rPr>
                        <a:t>900</a:t>
                      </a:r>
                      <a:endParaRPr lang="es-PE" sz="1600" dirty="0">
                        <a:effectLst/>
                        <a:latin typeface="Cambria" panose="02040503050406030204" pitchFamily="18" charset="0"/>
                        <a:ea typeface="Calibri"/>
                        <a:cs typeface="Times New Roman"/>
                      </a:endParaRPr>
                    </a:p>
                  </a:txBody>
                  <a:tcPr marL="44450" marR="44450" marT="0" marB="0"/>
                </a:tc>
              </a:tr>
              <a:tr h="247650">
                <a:tc>
                  <a:txBody>
                    <a:bodyPr/>
                    <a:lstStyle/>
                    <a:p>
                      <a:pPr>
                        <a:lnSpc>
                          <a:spcPct val="115000"/>
                        </a:lnSpc>
                        <a:spcAft>
                          <a:spcPts val="1000"/>
                        </a:spcAft>
                      </a:pPr>
                      <a:r>
                        <a:rPr lang="es-PE" sz="1600">
                          <a:effectLst/>
                        </a:rPr>
                        <a:t>Tecnología 2</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rPr>
                        <a:t>1000</a:t>
                      </a:r>
                      <a:endParaRPr lang="es-PE" sz="1600" dirty="0">
                        <a:effectLst/>
                        <a:latin typeface="Cambria" panose="02040503050406030204" pitchFamily="18" charset="0"/>
                        <a:ea typeface="Calibri"/>
                        <a:cs typeface="Times New Roman"/>
                      </a:endParaRPr>
                    </a:p>
                  </a:txBody>
                  <a:tcPr marL="44450" marR="44450" marT="0" marB="0">
                    <a:solidFill>
                      <a:srgbClr val="FFFF00"/>
                    </a:solidFill>
                  </a:tcPr>
                </a:tc>
                <a:tc>
                  <a:txBody>
                    <a:bodyPr/>
                    <a:lstStyle/>
                    <a:p>
                      <a:pPr>
                        <a:lnSpc>
                          <a:spcPct val="115000"/>
                        </a:lnSpc>
                        <a:spcAft>
                          <a:spcPts val="1000"/>
                        </a:spcAft>
                      </a:pPr>
                      <a:r>
                        <a:rPr lang="es-PE" sz="1600" dirty="0">
                          <a:effectLst/>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rPr>
                        <a:t>400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smtClean="0">
                          <a:effectLst/>
                        </a:rPr>
                        <a:t>1000</a:t>
                      </a:r>
                      <a:endParaRPr lang="es-PE" sz="1600" dirty="0">
                        <a:effectLst/>
                        <a:latin typeface="Cambria" panose="02040503050406030204" pitchFamily="18" charset="0"/>
                        <a:ea typeface="Calibri"/>
                        <a:cs typeface="Times New Roman"/>
                      </a:endParaRPr>
                    </a:p>
                  </a:txBody>
                  <a:tcPr marL="44450" marR="44450" marT="0" marB="0">
                    <a:solidFill>
                      <a:srgbClr val="92D050"/>
                    </a:solidFill>
                  </a:tcPr>
                </a:tc>
              </a:tr>
              <a:tr h="296533">
                <a:tc>
                  <a:txBody>
                    <a:bodyPr/>
                    <a:lstStyle/>
                    <a:p>
                      <a:pPr>
                        <a:lnSpc>
                          <a:spcPct val="115000"/>
                        </a:lnSpc>
                        <a:spcAft>
                          <a:spcPts val="1000"/>
                        </a:spcAft>
                      </a:pPr>
                      <a:r>
                        <a:rPr lang="es-PE" sz="1600">
                          <a:effectLst/>
                        </a:rPr>
                        <a:t>Tecnología 3</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rPr>
                        <a:t>500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rPr>
                        <a:t>800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rPr>
                        <a:t>950</a:t>
                      </a:r>
                      <a:endParaRPr lang="es-PE" sz="1600" dirty="0">
                        <a:effectLst/>
                        <a:latin typeface="Cambria" panose="02040503050406030204" pitchFamily="18" charset="0"/>
                        <a:ea typeface="Calibri"/>
                        <a:cs typeface="Times New Roman"/>
                      </a:endParaRPr>
                    </a:p>
                  </a:txBody>
                  <a:tcPr marL="44450" marR="44450" marT="0" marB="0">
                    <a:solidFill>
                      <a:srgbClr val="FFFF00"/>
                    </a:solidFill>
                  </a:tcPr>
                </a:tc>
                <a:tc>
                  <a:txBody>
                    <a:bodyPr/>
                    <a:lstStyle/>
                    <a:p>
                      <a:pPr>
                        <a:lnSpc>
                          <a:spcPct val="115000"/>
                        </a:lnSpc>
                        <a:spcAft>
                          <a:spcPts val="1000"/>
                        </a:spcAft>
                      </a:pPr>
                      <a:r>
                        <a:rPr lang="es-PE" sz="1600" dirty="0" smtClean="0">
                          <a:effectLst/>
                        </a:rPr>
                        <a:t>950</a:t>
                      </a:r>
                      <a:endParaRPr lang="es-PE" sz="1600" dirty="0">
                        <a:effectLst/>
                        <a:latin typeface="Cambria" panose="02040503050406030204" pitchFamily="18" charset="0"/>
                        <a:ea typeface="Calibri"/>
                        <a:cs typeface="Times New Roman"/>
                      </a:endParaRPr>
                    </a:p>
                  </a:txBody>
                  <a:tcPr marL="44450" marR="44450" marT="0" marB="0"/>
                </a:tc>
              </a:tr>
            </a:tbl>
          </a:graphicData>
        </a:graphic>
      </p:graphicFrame>
      <p:sp>
        <p:nvSpPr>
          <p:cNvPr id="3" name="2 CuadroTexto"/>
          <p:cNvSpPr txBox="1"/>
          <p:nvPr/>
        </p:nvSpPr>
        <p:spPr>
          <a:xfrm>
            <a:off x="1187624" y="3212976"/>
            <a:ext cx="7231467" cy="923330"/>
          </a:xfrm>
          <a:prstGeom prst="rect">
            <a:avLst/>
          </a:prstGeom>
          <a:solidFill>
            <a:schemeClr val="accent6">
              <a:lumMod val="20000"/>
              <a:lumOff val="80000"/>
            </a:schemeClr>
          </a:solidFill>
        </p:spPr>
        <p:txBody>
          <a:bodyPr wrap="none" rtlCol="0">
            <a:spAutoFit/>
          </a:bodyPr>
          <a:lstStyle/>
          <a:p>
            <a:r>
              <a:rPr lang="es-PE" dirty="0" smtClean="0"/>
              <a:t>De acuerdo a este criterio, los directivos decidirán implantar la tecnología  2</a:t>
            </a:r>
          </a:p>
          <a:p>
            <a:r>
              <a:rPr lang="es-PE" dirty="0" smtClean="0"/>
              <a:t>por ofrecer un mejor beneficio esperado de 1000 </a:t>
            </a:r>
            <a:r>
              <a:rPr lang="es-PE" dirty="0" err="1" smtClean="0"/>
              <a:t>u.m</a:t>
            </a:r>
            <a:endParaRPr lang="es-PE" dirty="0" smtClean="0"/>
          </a:p>
          <a:p>
            <a:endParaRPr lang="es-PE" dirty="0"/>
          </a:p>
        </p:txBody>
      </p:sp>
    </p:spTree>
    <p:extLst>
      <p:ext uri="{BB962C8B-B14F-4D97-AF65-F5344CB8AC3E}">
        <p14:creationId xmlns:p14="http://schemas.microsoft.com/office/powerpoint/2010/main" val="1976974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548680"/>
            <a:ext cx="6441059" cy="369332"/>
          </a:xfrm>
          <a:prstGeom prst="rect">
            <a:avLst/>
          </a:prstGeom>
          <a:solidFill>
            <a:schemeClr val="accent6">
              <a:lumMod val="40000"/>
              <a:lumOff val="60000"/>
            </a:schemeClr>
          </a:solidFill>
        </p:spPr>
        <p:txBody>
          <a:bodyPr wrap="none">
            <a:spAutoFit/>
          </a:bodyPr>
          <a:lstStyle/>
          <a:p>
            <a:r>
              <a:rPr lang="es-PE" b="1" dirty="0">
                <a:solidFill>
                  <a:srgbClr val="7030A0"/>
                </a:solidFill>
              </a:rPr>
              <a:t>CRITERIO DE </a:t>
            </a:r>
            <a:r>
              <a:rPr lang="es-PE" b="1" dirty="0" smtClean="0">
                <a:solidFill>
                  <a:srgbClr val="7030A0"/>
                </a:solidFill>
              </a:rPr>
              <a:t>HURWICZ o criterio mínima (o “MINIMAX”)</a:t>
            </a:r>
            <a:endParaRPr lang="es-PE" b="1" dirty="0">
              <a:solidFill>
                <a:srgbClr val="7030A0"/>
              </a:solidFill>
            </a:endParaRPr>
          </a:p>
        </p:txBody>
      </p:sp>
      <p:sp>
        <p:nvSpPr>
          <p:cNvPr id="3" name="2 Rectángulo"/>
          <p:cNvSpPr/>
          <p:nvPr/>
        </p:nvSpPr>
        <p:spPr>
          <a:xfrm>
            <a:off x="774550" y="1052736"/>
            <a:ext cx="7829898" cy="1754326"/>
          </a:xfrm>
          <a:prstGeom prst="rect">
            <a:avLst/>
          </a:prstGeom>
        </p:spPr>
        <p:txBody>
          <a:bodyPr wrap="square">
            <a:spAutoFit/>
          </a:bodyPr>
          <a:lstStyle/>
          <a:p>
            <a:pPr lvl="0"/>
            <a:r>
              <a:rPr lang="es-PE" dirty="0"/>
              <a:t>Se trata de un</a:t>
            </a:r>
            <a:r>
              <a:rPr lang="es-PE" b="1" dirty="0">
                <a:solidFill>
                  <a:srgbClr val="FF0000"/>
                </a:solidFill>
              </a:rPr>
              <a:t> criterio intermedio entre el criterio de </a:t>
            </a:r>
            <a:r>
              <a:rPr lang="es-PE" b="1" dirty="0" err="1">
                <a:solidFill>
                  <a:srgbClr val="FF0000"/>
                </a:solidFill>
              </a:rPr>
              <a:t>Wald</a:t>
            </a:r>
            <a:r>
              <a:rPr lang="es-PE" b="1" dirty="0">
                <a:solidFill>
                  <a:srgbClr val="FF0000"/>
                </a:solidFill>
              </a:rPr>
              <a:t> y </a:t>
            </a:r>
            <a:r>
              <a:rPr lang="es-PE" b="1" dirty="0" smtClean="0">
                <a:solidFill>
                  <a:srgbClr val="FF0000"/>
                </a:solidFill>
              </a:rPr>
              <a:t>el </a:t>
            </a:r>
          </a:p>
          <a:p>
            <a:pPr lvl="0"/>
            <a:r>
              <a:rPr lang="es-PE" b="1" dirty="0" smtClean="0">
                <a:solidFill>
                  <a:srgbClr val="FF0000"/>
                </a:solidFill>
              </a:rPr>
              <a:t>criterio</a:t>
            </a:r>
            <a:r>
              <a:rPr lang="es-PE" b="1" dirty="0">
                <a:solidFill>
                  <a:srgbClr val="FF0000"/>
                </a:solidFill>
              </a:rPr>
              <a:t> </a:t>
            </a:r>
            <a:r>
              <a:rPr lang="es-PE" b="1" dirty="0" err="1">
                <a:solidFill>
                  <a:srgbClr val="FF0000"/>
                </a:solidFill>
              </a:rPr>
              <a:t>maximax</a:t>
            </a:r>
            <a:r>
              <a:rPr lang="es-PE" b="1" dirty="0">
                <a:solidFill>
                  <a:srgbClr val="FF0000"/>
                </a:solidFill>
              </a:rPr>
              <a:t>. </a:t>
            </a:r>
            <a:r>
              <a:rPr lang="es-PE" dirty="0"/>
              <a:t>Dado que muy pocas personas son tan </a:t>
            </a:r>
            <a:endParaRPr lang="es-PE" dirty="0" smtClean="0"/>
          </a:p>
          <a:p>
            <a:pPr lvl="0"/>
            <a:r>
              <a:rPr lang="es-PE" dirty="0" smtClean="0"/>
              <a:t>extremadamente </a:t>
            </a:r>
            <a:r>
              <a:rPr lang="es-PE" dirty="0"/>
              <a:t>pesimistas u optimistas como sugieren dichos </a:t>
            </a:r>
            <a:endParaRPr lang="es-PE" dirty="0" smtClean="0"/>
          </a:p>
          <a:p>
            <a:pPr lvl="0"/>
            <a:r>
              <a:rPr lang="es-PE" dirty="0" smtClean="0"/>
              <a:t>criterios, o con una </a:t>
            </a:r>
            <a:r>
              <a:rPr lang="es-PE" altLang="es-PE" b="1" dirty="0" smtClean="0">
                <a:solidFill>
                  <a:srgbClr val="FF0000"/>
                </a:solidFill>
                <a:latin typeface="Arial" pitchFamily="34" charset="0"/>
                <a:cs typeface="Arial" pitchFamily="34" charset="0"/>
              </a:rPr>
              <a:t>media </a:t>
            </a:r>
            <a:r>
              <a:rPr lang="es-PE" altLang="es-PE" b="1" dirty="0">
                <a:solidFill>
                  <a:srgbClr val="FF0000"/>
                </a:solidFill>
                <a:latin typeface="Arial" pitchFamily="34" charset="0"/>
                <a:cs typeface="Arial" pitchFamily="34" charset="0"/>
              </a:rPr>
              <a:t>ponderada de los niveles de </a:t>
            </a:r>
            <a:endParaRPr lang="es-PE" altLang="es-PE" b="1" dirty="0" smtClean="0">
              <a:solidFill>
                <a:srgbClr val="FF0000"/>
              </a:solidFill>
              <a:latin typeface="Arial" pitchFamily="34" charset="0"/>
              <a:cs typeface="Arial" pitchFamily="34" charset="0"/>
            </a:endParaRPr>
          </a:p>
          <a:p>
            <a:pPr lvl="0"/>
            <a:r>
              <a:rPr lang="es-PE" altLang="es-PE" b="1" dirty="0" smtClean="0">
                <a:solidFill>
                  <a:srgbClr val="FF0000"/>
                </a:solidFill>
                <a:latin typeface="Arial" pitchFamily="34" charset="0"/>
                <a:cs typeface="Arial" pitchFamily="34" charset="0"/>
              </a:rPr>
              <a:t>seguridad </a:t>
            </a:r>
            <a:r>
              <a:rPr lang="es-PE" altLang="es-PE" b="1" dirty="0">
                <a:solidFill>
                  <a:srgbClr val="FF0000"/>
                </a:solidFill>
                <a:latin typeface="Arial" pitchFamily="34" charset="0"/>
                <a:cs typeface="Arial" pitchFamily="34" charset="0"/>
              </a:rPr>
              <a:t>y optimismo</a:t>
            </a:r>
            <a:r>
              <a:rPr lang="es-PE" altLang="es-PE" dirty="0">
                <a:solidFill>
                  <a:srgbClr val="000000"/>
                </a:solidFill>
                <a:latin typeface="Arial" pitchFamily="34" charset="0"/>
                <a:cs typeface="Arial" pitchFamily="34" charset="0"/>
              </a:rPr>
              <a:t>:</a:t>
            </a:r>
            <a:endParaRPr lang="es-PE" altLang="es-PE" dirty="0">
              <a:latin typeface="Arial" pitchFamily="34" charset="0"/>
              <a:cs typeface="Arial" pitchFamily="34" charset="0"/>
            </a:endParaRPr>
          </a:p>
          <a:p>
            <a:endParaRPr lang="es-PE" dirty="0"/>
          </a:p>
        </p:txBody>
      </p:sp>
      <p:sp>
        <p:nvSpPr>
          <p:cNvPr id="4" name="Rectangle 1"/>
          <p:cNvSpPr>
            <a:spLocks noChangeArrowheads="1"/>
          </p:cNvSpPr>
          <p:nvPr/>
        </p:nvSpPr>
        <p:spPr bwMode="auto">
          <a:xfrm>
            <a:off x="4764723" y="2510988"/>
            <a:ext cx="2616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200" b="0" i="0" u="none" strike="noStrike" cap="none" normalizeH="0" baseline="0" dirty="0" smtClean="0">
                <a:ln>
                  <a:noFill/>
                </a:ln>
                <a:solidFill>
                  <a:srgbClr val="000000"/>
                </a:solidFill>
                <a:effectLst/>
                <a:latin typeface="Times New Roman" pitchFamily="18" charset="0"/>
                <a:cs typeface="Times New Roman" pitchFamily="18" charset="0"/>
              </a:rPr>
              <a:t>  </a:t>
            </a:r>
            <a:endParaRPr kumimoji="0" lang="es-PE" altLang="es-PE" sz="1800" b="0" i="0" u="none" strike="noStrike" cap="none" normalizeH="0" baseline="0" dirty="0" smtClean="0">
              <a:ln>
                <a:noFill/>
              </a:ln>
              <a:solidFill>
                <a:srgbClr val="000000"/>
              </a:solidFill>
              <a:effectLst/>
              <a:latin typeface="Times New Roman" pitchFamily="18" charset="0"/>
              <a:cs typeface="Times New Roman" pitchFamily="18" charset="0"/>
            </a:endParaRPr>
          </a:p>
        </p:txBody>
      </p:sp>
      <p:pic>
        <p:nvPicPr>
          <p:cNvPr id="8194" name="Picture 2" descr="http://thales.cica.es/rd/Recursos/rd99/ed99-0191-03/hurw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299440"/>
            <a:ext cx="2389713" cy="423095"/>
          </a:xfrm>
          <a:prstGeom prst="rect">
            <a:avLst/>
          </a:prstGeom>
          <a:solidFill>
            <a:schemeClr val="accent6">
              <a:lumMod val="40000"/>
              <a:lumOff val="60000"/>
            </a:schemeClr>
          </a:solidFill>
        </p:spPr>
      </p:pic>
      <p:sp>
        <p:nvSpPr>
          <p:cNvPr id="6" name="Rectangle 3"/>
          <p:cNvSpPr>
            <a:spLocks noChangeArrowheads="1"/>
          </p:cNvSpPr>
          <p:nvPr/>
        </p:nvSpPr>
        <p:spPr bwMode="auto">
          <a:xfrm>
            <a:off x="583275" y="4869160"/>
            <a:ext cx="7916252" cy="1723549"/>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donde </a:t>
            </a:r>
            <a:r>
              <a:rPr kumimoji="0" lang="es-PE" altLang="es-PE" sz="1800" b="1" i="0" u="none" strike="noStrike" cap="none" normalizeH="0" baseline="0" dirty="0" smtClean="0">
                <a:ln>
                  <a:noFill/>
                </a:ln>
                <a:solidFill>
                  <a:srgbClr val="000000"/>
                </a:solidFill>
                <a:effectLst/>
                <a:latin typeface="Symbol" pitchFamily="18" charset="2"/>
                <a:cs typeface="Arial" pitchFamily="34" charset="0"/>
              </a:rPr>
              <a:t>a</a:t>
            </a: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 es un valor específico elegido por el decisor y aplicable a cualquier problema de decisión abordado por él, por lo que </a:t>
            </a:r>
            <a:r>
              <a:rPr kumimoji="0" lang="es-PE" altLang="es-PE" sz="1800" b="1" i="0" u="none" strike="noStrike" cap="none" normalizeH="0" baseline="0" dirty="0" smtClean="0">
                <a:ln>
                  <a:noFill/>
                </a:ln>
                <a:solidFill>
                  <a:srgbClr val="000000"/>
                </a:solidFill>
                <a:effectLst/>
                <a:latin typeface="Arial" pitchFamily="34" charset="0"/>
                <a:cs typeface="Arial" pitchFamily="34" charset="0"/>
              </a:rPr>
              <a:t>T(</a:t>
            </a:r>
            <a:r>
              <a:rPr kumimoji="0" lang="es-PE" altLang="es-PE" sz="1800" b="1" i="0" u="none" strike="noStrike" cap="none" normalizeH="0" baseline="0" dirty="0" err="1" smtClean="0">
                <a:ln>
                  <a:noFill/>
                </a:ln>
                <a:solidFill>
                  <a:srgbClr val="000000"/>
                </a:solidFill>
                <a:effectLst/>
                <a:latin typeface="Arial" pitchFamily="34" charset="0"/>
                <a:cs typeface="Arial" pitchFamily="34" charset="0"/>
              </a:rPr>
              <a:t>a</a:t>
            </a:r>
            <a:r>
              <a:rPr kumimoji="0" lang="es-PE" altLang="es-PE" sz="1800" b="1" i="0" u="none" strike="noStrike" cap="none" normalizeH="0" baseline="-30000" dirty="0" err="1" smtClean="0">
                <a:ln>
                  <a:noFill/>
                </a:ln>
                <a:solidFill>
                  <a:srgbClr val="000000"/>
                </a:solidFill>
                <a:effectLst/>
                <a:latin typeface="Arial" pitchFamily="34" charset="0"/>
                <a:cs typeface="Arial" pitchFamily="34" charset="0"/>
              </a:rPr>
              <a:t>i</a:t>
            </a:r>
            <a:r>
              <a:rPr kumimoji="0" lang="es-PE" altLang="es-PE" sz="1800" b="1" i="0" u="none" strike="noStrike" cap="none" normalizeH="0" baseline="0" dirty="0" smtClean="0">
                <a:ln>
                  <a:noFill/>
                </a:ln>
                <a:solidFill>
                  <a:srgbClr val="000000"/>
                </a:solidFill>
                <a:effectLst/>
                <a:latin typeface="Arial" pitchFamily="34" charset="0"/>
                <a:cs typeface="Arial" pitchFamily="34" charset="0"/>
              </a:rPr>
              <a:t>) = </a:t>
            </a:r>
            <a:r>
              <a:rPr kumimoji="0" lang="es-PE" altLang="es-PE" sz="1800" b="1" i="0" u="none" strike="noStrike" cap="none" normalizeH="0" baseline="0" dirty="0" err="1" smtClean="0">
                <a:ln>
                  <a:noFill/>
                </a:ln>
                <a:solidFill>
                  <a:srgbClr val="000000"/>
                </a:solidFill>
                <a:effectLst/>
                <a:latin typeface="Symbol" pitchFamily="18" charset="2"/>
                <a:cs typeface="Arial" pitchFamily="34" charset="0"/>
              </a:rPr>
              <a:t>a</a:t>
            </a:r>
            <a:r>
              <a:rPr kumimoji="0" lang="es-PE" altLang="es-PE" sz="1800" b="1" i="0" u="none" strike="noStrike" cap="none" normalizeH="0" baseline="0" dirty="0" err="1" smtClean="0">
                <a:ln>
                  <a:noFill/>
                </a:ln>
                <a:solidFill>
                  <a:srgbClr val="000000"/>
                </a:solidFill>
                <a:effectLst/>
                <a:latin typeface="Arial" pitchFamily="34" charset="0"/>
                <a:cs typeface="Arial" pitchFamily="34" charset="0"/>
              </a:rPr>
              <a:t>s</a:t>
            </a:r>
            <a:r>
              <a:rPr kumimoji="0" lang="es-PE" altLang="es-PE" sz="1800" b="1" i="0" u="none" strike="noStrike" cap="none" normalizeH="0" baseline="-30000" dirty="0" err="1" smtClean="0">
                <a:ln>
                  <a:noFill/>
                </a:ln>
                <a:solidFill>
                  <a:srgbClr val="000000"/>
                </a:solidFill>
                <a:effectLst/>
                <a:latin typeface="Arial" pitchFamily="34" charset="0"/>
                <a:cs typeface="Arial" pitchFamily="34" charset="0"/>
              </a:rPr>
              <a:t>i</a:t>
            </a:r>
            <a:r>
              <a:rPr kumimoji="0" lang="es-PE" altLang="es-PE" sz="1800" b="1" i="0" u="none" strike="noStrike" cap="none" normalizeH="0" baseline="0" dirty="0" smtClean="0">
                <a:ln>
                  <a:noFill/>
                </a:ln>
                <a:solidFill>
                  <a:srgbClr val="000000"/>
                </a:solidFill>
                <a:effectLst/>
                <a:latin typeface="Arial" pitchFamily="34" charset="0"/>
                <a:cs typeface="Arial" pitchFamily="34" charset="0"/>
              </a:rPr>
              <a:t> + (1-</a:t>
            </a:r>
            <a:r>
              <a:rPr kumimoji="0" lang="es-PE" altLang="es-PE" sz="1800" b="1" i="0" u="none" strike="noStrike" cap="none" normalizeH="0" baseline="0" dirty="0" smtClean="0">
                <a:ln>
                  <a:noFill/>
                </a:ln>
                <a:solidFill>
                  <a:srgbClr val="000000"/>
                </a:solidFill>
                <a:effectLst/>
                <a:latin typeface="Symbol" pitchFamily="18" charset="2"/>
                <a:cs typeface="Arial" pitchFamily="34" charset="0"/>
              </a:rPr>
              <a:t>a)</a:t>
            </a:r>
            <a:r>
              <a:rPr kumimoji="0" lang="es-PE" altLang="es-PE" sz="1800" b="1" i="0" u="none" strike="noStrike" cap="none" normalizeH="0" baseline="0" dirty="0" err="1" smtClean="0">
                <a:ln>
                  <a:noFill/>
                </a:ln>
                <a:solidFill>
                  <a:srgbClr val="000000"/>
                </a:solidFill>
                <a:effectLst/>
                <a:latin typeface="Arial" pitchFamily="34" charset="0"/>
                <a:cs typeface="Arial" pitchFamily="34" charset="0"/>
              </a:rPr>
              <a:t>o</a:t>
            </a:r>
            <a:r>
              <a:rPr kumimoji="0" lang="es-PE" altLang="es-PE" sz="1800" b="1" i="0" u="none" strike="noStrike" cap="none" normalizeH="0" baseline="-30000" dirty="0" err="1" smtClean="0">
                <a:ln>
                  <a:noFill/>
                </a:ln>
                <a:solidFill>
                  <a:srgbClr val="000000"/>
                </a:solidFill>
                <a:effectLst/>
                <a:latin typeface="Arial" pitchFamily="34" charset="0"/>
                <a:cs typeface="Arial" pitchFamily="34" charset="0"/>
              </a:rPr>
              <a:t>i</a:t>
            </a: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 Así, la </a:t>
            </a:r>
            <a:r>
              <a:rPr kumimoji="0" lang="es-PE" altLang="es-PE" sz="1800" b="1" i="0" u="none" strike="noStrike" cap="none" normalizeH="0" baseline="0" dirty="0" smtClean="0">
                <a:ln>
                  <a:noFill/>
                </a:ln>
                <a:solidFill>
                  <a:srgbClr val="0000FF"/>
                </a:solidFill>
                <a:effectLst/>
                <a:latin typeface="Arial" pitchFamily="34" charset="0"/>
                <a:cs typeface="Arial" pitchFamily="34" charset="0"/>
              </a:rPr>
              <a:t>regla de decisión de </a:t>
            </a:r>
            <a:r>
              <a:rPr kumimoji="0" lang="es-PE" altLang="es-PE" sz="1800" b="1" i="0" u="none" strike="noStrike" cap="none" normalizeH="0" baseline="0" dirty="0" err="1" smtClean="0">
                <a:ln>
                  <a:noFill/>
                </a:ln>
                <a:solidFill>
                  <a:srgbClr val="0000FF"/>
                </a:solidFill>
                <a:effectLst/>
                <a:latin typeface="Arial" pitchFamily="34" charset="0"/>
                <a:cs typeface="Arial" pitchFamily="34" charset="0"/>
              </a:rPr>
              <a:t>Hurwicz</a:t>
            </a: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 resulta ser:</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dirty="0" smtClean="0">
                <a:ln>
                  <a:noFill/>
                </a:ln>
                <a:solidFill>
                  <a:srgbClr val="000000"/>
                </a:solidFill>
                <a:effectLst/>
                <a:latin typeface="Arial" pitchFamily="34" charset="0"/>
                <a:cs typeface="Arial" pitchFamily="34" charset="0"/>
              </a:rPr>
              <a:t> </a:t>
            </a:r>
            <a:endParaRPr kumimoji="0" lang="es-PE" altLang="es-PE"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200" b="0" i="0" u="none" strike="noStrike" cap="none" normalizeH="0" baseline="0" dirty="0" smtClean="0">
                <a:ln>
                  <a:noFill/>
                </a:ln>
                <a:solidFill>
                  <a:srgbClr val="000000"/>
                </a:solidFill>
                <a:effectLst/>
                <a:latin typeface="Times New Roman" pitchFamily="18" charset="0"/>
                <a:cs typeface="Times New Roman" pitchFamily="18" charset="0"/>
              </a:rPr>
              <a:t> </a:t>
            </a:r>
            <a:endParaRPr kumimoji="0" lang="es-PE" altLang="es-PE" sz="2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2200" b="0" i="0" u="none" strike="noStrike" cap="none" normalizeH="0" baseline="0" dirty="0" smtClean="0">
              <a:ln>
                <a:noFill/>
              </a:ln>
              <a:solidFill>
                <a:srgbClr val="000000"/>
              </a:solidFill>
              <a:effectLst/>
              <a:latin typeface="Times New Roman" pitchFamily="18" charset="0"/>
              <a:cs typeface="Times New Roman" pitchFamily="18" charset="0"/>
            </a:endParaRPr>
          </a:p>
        </p:txBody>
      </p:sp>
      <p:pic>
        <p:nvPicPr>
          <p:cNvPr id="8196" name="Picture 4" descr="http://thales.cica.es/rd/Recursos/rd99/ed99-0191-03/hurwic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940817"/>
            <a:ext cx="6275507" cy="361950"/>
          </a:xfrm>
          <a:prstGeom prst="rect">
            <a:avLst/>
          </a:prstGeom>
          <a:solidFill>
            <a:schemeClr val="accent3">
              <a:lumMod val="40000"/>
              <a:lumOff val="60000"/>
            </a:schemeClr>
          </a:solidFill>
        </p:spPr>
      </p:pic>
      <p:pic>
        <p:nvPicPr>
          <p:cNvPr id="8197" name="Picture 5" descr="http://thales.cica.es/rd/Recursos/rd99/ed99-0191-03/blobul1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612775"/>
            <a:ext cx="142875" cy="142875"/>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654505" y="2924944"/>
            <a:ext cx="7916252" cy="1723549"/>
          </a:xfrm>
          <a:prstGeom prst="rect">
            <a:avLst/>
          </a:prstGeom>
        </p:spPr>
        <p:txBody>
          <a:bodyPr wrap="square">
            <a:spAutoFit/>
          </a:bodyPr>
          <a:lstStyle/>
          <a:p>
            <a:r>
              <a:rPr lang="es-MX" b="1" i="1" dirty="0">
                <a:solidFill>
                  <a:srgbClr val="0070C0"/>
                </a:solidFill>
              </a:rPr>
              <a:t>Criterios :</a:t>
            </a:r>
            <a:endParaRPr lang="es-PE" dirty="0">
              <a:solidFill>
                <a:srgbClr val="0070C0"/>
              </a:solidFill>
            </a:endParaRPr>
          </a:p>
          <a:p>
            <a:r>
              <a:rPr lang="es-MX" dirty="0"/>
              <a:t> </a:t>
            </a:r>
            <a:r>
              <a:rPr lang="es-MX" dirty="0" smtClean="0"/>
              <a:t>El </a:t>
            </a:r>
            <a:r>
              <a:rPr lang="es-MX" dirty="0"/>
              <a:t>criterio </a:t>
            </a:r>
            <a:r>
              <a:rPr lang="es-MX" dirty="0" err="1"/>
              <a:t>Hurwicz</a:t>
            </a:r>
            <a:r>
              <a:rPr lang="es-MX" dirty="0"/>
              <a:t> busca </a:t>
            </a:r>
            <a:r>
              <a:rPr lang="es-MX" dirty="0">
                <a:solidFill>
                  <a:srgbClr val="0070C0"/>
                </a:solidFill>
              </a:rPr>
              <a:t>equilibrar el criterio mas optimista y el </a:t>
            </a:r>
            <a:r>
              <a:rPr lang="es-MX" dirty="0" smtClean="0">
                <a:solidFill>
                  <a:srgbClr val="0070C0"/>
                </a:solidFill>
              </a:rPr>
              <a:t>mas pesimista</a:t>
            </a:r>
            <a:r>
              <a:rPr lang="es-MX" dirty="0"/>
              <a:t>; para lo cual pondera las 2 condiciones a través de un parámetro </a:t>
            </a:r>
            <a:r>
              <a:rPr lang="es-MX" dirty="0">
                <a:sym typeface="Symbol"/>
              </a:rPr>
              <a:t></a:t>
            </a:r>
            <a:r>
              <a:rPr lang="es-MX" dirty="0"/>
              <a:t>, siendo  </a:t>
            </a:r>
            <a:r>
              <a:rPr lang="es-MX" sz="1600" b="1" dirty="0">
                <a:solidFill>
                  <a:srgbClr val="0070C0"/>
                </a:solidFill>
              </a:rPr>
              <a:t>0 </a:t>
            </a:r>
            <a:r>
              <a:rPr lang="es-MX" sz="1600" b="1" u="sng" dirty="0">
                <a:solidFill>
                  <a:srgbClr val="0070C0"/>
                </a:solidFill>
              </a:rPr>
              <a:t>&lt;</a:t>
            </a:r>
            <a:r>
              <a:rPr lang="es-MX" sz="1600" b="1" dirty="0">
                <a:solidFill>
                  <a:srgbClr val="0070C0"/>
                </a:solidFill>
              </a:rPr>
              <a:t> </a:t>
            </a:r>
            <a:r>
              <a:rPr lang="es-MX" sz="1600" b="1" dirty="0">
                <a:solidFill>
                  <a:srgbClr val="0070C0"/>
                </a:solidFill>
                <a:sym typeface="Symbol"/>
              </a:rPr>
              <a:t></a:t>
            </a:r>
            <a:r>
              <a:rPr lang="es-MX" sz="1600" b="1" dirty="0">
                <a:solidFill>
                  <a:srgbClr val="0070C0"/>
                </a:solidFill>
              </a:rPr>
              <a:t> </a:t>
            </a:r>
            <a:r>
              <a:rPr lang="es-MX" sz="1600" b="1" u="sng" dirty="0">
                <a:solidFill>
                  <a:srgbClr val="0070C0"/>
                </a:solidFill>
              </a:rPr>
              <a:t>&lt;</a:t>
            </a:r>
            <a:r>
              <a:rPr lang="es-MX" sz="1600" b="1" dirty="0">
                <a:solidFill>
                  <a:srgbClr val="0070C0"/>
                </a:solidFill>
              </a:rPr>
              <a:t> 1</a:t>
            </a:r>
            <a:r>
              <a:rPr lang="es-MX" sz="1600" dirty="0"/>
              <a:t>.</a:t>
            </a:r>
            <a:endParaRPr lang="es-PE" sz="1600" dirty="0"/>
          </a:p>
          <a:p>
            <a:r>
              <a:rPr lang="es-MX" sz="1600" dirty="0"/>
              <a:t> </a:t>
            </a:r>
            <a:endParaRPr lang="es-PE" sz="1600" dirty="0"/>
          </a:p>
          <a:p>
            <a:r>
              <a:rPr lang="es-MX" dirty="0" smtClean="0"/>
              <a:t>El </a:t>
            </a:r>
            <a:r>
              <a:rPr lang="es-MX" dirty="0"/>
              <a:t>parámetro </a:t>
            </a:r>
            <a:r>
              <a:rPr lang="es-MX" dirty="0">
                <a:sym typeface="Symbol"/>
              </a:rPr>
              <a:t></a:t>
            </a:r>
            <a:r>
              <a:rPr lang="es-MX" dirty="0"/>
              <a:t> es llamado “índice de optimismo”. Si </a:t>
            </a:r>
            <a:r>
              <a:rPr lang="es-MX" b="1" dirty="0">
                <a:solidFill>
                  <a:srgbClr val="0070C0"/>
                </a:solidFill>
                <a:sym typeface="Symbol"/>
              </a:rPr>
              <a:t></a:t>
            </a:r>
            <a:r>
              <a:rPr lang="es-MX" b="1" dirty="0">
                <a:solidFill>
                  <a:srgbClr val="0070C0"/>
                </a:solidFill>
              </a:rPr>
              <a:t> = 1, </a:t>
            </a:r>
            <a:r>
              <a:rPr lang="es-MX" dirty="0"/>
              <a:t>el criterio es </a:t>
            </a:r>
            <a:r>
              <a:rPr lang="es-MX" b="1" dirty="0">
                <a:solidFill>
                  <a:srgbClr val="0070C0"/>
                </a:solidFill>
              </a:rPr>
              <a:t>demasiado optimista </a:t>
            </a:r>
            <a:r>
              <a:rPr lang="es-MX" dirty="0"/>
              <a:t>; y si </a:t>
            </a:r>
            <a:r>
              <a:rPr lang="es-MX" b="1" dirty="0">
                <a:solidFill>
                  <a:srgbClr val="0070C0"/>
                </a:solidFill>
                <a:sym typeface="Symbol"/>
              </a:rPr>
              <a:t></a:t>
            </a:r>
            <a:r>
              <a:rPr lang="es-MX" b="1" dirty="0">
                <a:solidFill>
                  <a:srgbClr val="0070C0"/>
                </a:solidFill>
              </a:rPr>
              <a:t> = 0 </a:t>
            </a:r>
            <a:r>
              <a:rPr lang="es-MX" dirty="0"/>
              <a:t>es </a:t>
            </a:r>
            <a:r>
              <a:rPr lang="es-MX" b="1" dirty="0">
                <a:solidFill>
                  <a:srgbClr val="C00000"/>
                </a:solidFill>
              </a:rPr>
              <a:t>demasiado pesimista </a:t>
            </a:r>
            <a:r>
              <a:rPr lang="es-MX" dirty="0"/>
              <a:t>.</a:t>
            </a:r>
            <a:endParaRPr lang="es-PE" dirty="0"/>
          </a:p>
        </p:txBody>
      </p:sp>
      <p:pic>
        <p:nvPicPr>
          <p:cNvPr id="6146" name="Picture 2" descr="https://upload.wikimedia.org/wikipedia/commons/thumb/a/a0/Leonid_Hurwicz.jpg/225px-Leonid_Hurwicz.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1009411"/>
            <a:ext cx="1783085" cy="164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104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p14="http://schemas.microsoft.com/office/powerpoint/2010/main" val="378524921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1 CuadroTexto"/>
          <p:cNvSpPr txBox="1"/>
          <p:nvPr/>
        </p:nvSpPr>
        <p:spPr>
          <a:xfrm>
            <a:off x="1907704" y="620688"/>
            <a:ext cx="3816424" cy="523220"/>
          </a:xfrm>
          <a:prstGeom prst="rect">
            <a:avLst/>
          </a:prstGeom>
          <a:noFill/>
        </p:spPr>
        <p:txBody>
          <a:bodyPr wrap="square" rtlCol="0">
            <a:spAutoFit/>
          </a:bodyPr>
          <a:lstStyle/>
          <a:p>
            <a:r>
              <a:rPr lang="es-PE" sz="2800" b="1" dirty="0" smtClean="0">
                <a:solidFill>
                  <a:srgbClr val="00B050"/>
                </a:solidFill>
              </a:rPr>
              <a:t>Propósito de la sesión </a:t>
            </a:r>
            <a:endParaRPr lang="es-PE" dirty="0">
              <a:solidFill>
                <a:srgbClr val="00B050"/>
              </a:solidFill>
            </a:endParaRPr>
          </a:p>
        </p:txBody>
      </p:sp>
    </p:spTree>
    <p:extLst>
      <p:ext uri="{BB962C8B-B14F-4D97-AF65-F5344CB8AC3E}">
        <p14:creationId xmlns:p14="http://schemas.microsoft.com/office/powerpoint/2010/main" val="33387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980728"/>
            <a:ext cx="5184575" cy="1477328"/>
          </a:xfrm>
          <a:prstGeom prst="rect">
            <a:avLst/>
          </a:prstGeom>
          <a:noFill/>
        </p:spPr>
        <p:txBody>
          <a:bodyPr wrap="square" rtlCol="0">
            <a:spAutoFit/>
          </a:bodyPr>
          <a:lstStyle/>
          <a:p>
            <a:r>
              <a:rPr lang="es-PE" b="1" dirty="0" smtClean="0">
                <a:solidFill>
                  <a:srgbClr val="C00000"/>
                </a:solidFill>
              </a:rPr>
              <a:t>Criterio de </a:t>
            </a:r>
            <a:r>
              <a:rPr lang="es-PE" b="1" dirty="0" err="1" smtClean="0">
                <a:solidFill>
                  <a:srgbClr val="C00000"/>
                </a:solidFill>
              </a:rPr>
              <a:t>Hurwicz</a:t>
            </a:r>
            <a:r>
              <a:rPr lang="es-PE" dirty="0" smtClean="0"/>
              <a:t>: este criterio presenta un abanico de actitudes desde la mas Pesimista a la mas optimista. Para aplicar este criterio de decisión, el TD debe definir un </a:t>
            </a:r>
            <a:r>
              <a:rPr lang="es-PE" b="1" dirty="0" smtClean="0">
                <a:solidFill>
                  <a:srgbClr val="0070C0"/>
                </a:solidFill>
              </a:rPr>
              <a:t>coeficiente de optimismo (</a:t>
            </a:r>
            <a:r>
              <a:rPr lang="el-GR" b="1" dirty="0" smtClean="0">
                <a:solidFill>
                  <a:srgbClr val="0070C0"/>
                </a:solidFill>
              </a:rPr>
              <a:t>α</a:t>
            </a:r>
            <a:r>
              <a:rPr lang="es-PE" b="1" dirty="0" smtClean="0">
                <a:solidFill>
                  <a:srgbClr val="0070C0"/>
                </a:solidFill>
              </a:rPr>
              <a:t> =0.65)  </a:t>
            </a:r>
            <a:r>
              <a:rPr lang="es-PE" dirty="0" smtClean="0"/>
              <a:t>entre 0 a 1. El </a:t>
            </a:r>
            <a:r>
              <a:rPr lang="es-PE" b="1" dirty="0" smtClean="0">
                <a:solidFill>
                  <a:srgbClr val="0070C0"/>
                </a:solidFill>
              </a:rPr>
              <a:t>coeficiente pesimista será (1- </a:t>
            </a:r>
            <a:r>
              <a:rPr lang="el-GR" b="1" dirty="0" smtClean="0">
                <a:solidFill>
                  <a:srgbClr val="0070C0"/>
                </a:solidFill>
              </a:rPr>
              <a:t>α</a:t>
            </a:r>
            <a:r>
              <a:rPr lang="es-PE" b="1" dirty="0" smtClean="0">
                <a:solidFill>
                  <a:srgbClr val="0070C0"/>
                </a:solidFill>
              </a:rPr>
              <a:t>)</a:t>
            </a:r>
            <a:endParaRPr lang="es-PE" b="1" dirty="0">
              <a:solidFill>
                <a:srgbClr val="0070C0"/>
              </a:solidFill>
            </a:endParaRPr>
          </a:p>
        </p:txBody>
      </p:sp>
      <p:pic>
        <p:nvPicPr>
          <p:cNvPr id="3" name="Picture 4" descr="http://thales.cica.es/rd/Recursos/rd99/ed99-0191-03/hurwic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97" y="2924944"/>
            <a:ext cx="5363462" cy="361950"/>
          </a:xfrm>
          <a:prstGeom prst="rect">
            <a:avLst/>
          </a:prstGeom>
          <a:solidFill>
            <a:schemeClr val="accent3">
              <a:lumMod val="40000"/>
              <a:lumOff val="60000"/>
            </a:schemeClr>
          </a:solidFill>
        </p:spPr>
      </p:pic>
      <p:graphicFrame>
        <p:nvGraphicFramePr>
          <p:cNvPr id="4" name="3 Tabla"/>
          <p:cNvGraphicFramePr>
            <a:graphicFrameLocks noGrp="1"/>
          </p:cNvGraphicFramePr>
          <p:nvPr>
            <p:extLst>
              <p:ext uri="{D42A27DB-BD31-4B8C-83A1-F6EECF244321}">
                <p14:modId xmlns:p14="http://schemas.microsoft.com/office/powerpoint/2010/main" val="2950451464"/>
              </p:ext>
            </p:extLst>
          </p:nvPr>
        </p:nvGraphicFramePr>
        <p:xfrm>
          <a:off x="859753" y="3861048"/>
          <a:ext cx="5800479" cy="1593457"/>
        </p:xfrm>
        <a:graphic>
          <a:graphicData uri="http://schemas.openxmlformats.org/drawingml/2006/table">
            <a:tbl>
              <a:tblPr>
                <a:tableStyleId>{BDBED569-4797-4DF1-A0F4-6AAB3CD982D8}</a:tableStyleId>
              </a:tblPr>
              <a:tblGrid>
                <a:gridCol w="1267167"/>
                <a:gridCol w="1089453"/>
                <a:gridCol w="1448742"/>
                <a:gridCol w="1995117"/>
              </a:tblGrid>
              <a:tr h="142875">
                <a:tc rowSpan="2">
                  <a:txBody>
                    <a:bodyPr/>
                    <a:lstStyle/>
                    <a:p>
                      <a:pPr>
                        <a:lnSpc>
                          <a:spcPct val="115000"/>
                        </a:lnSpc>
                        <a:spcAft>
                          <a:spcPts val="1000"/>
                        </a:spcAft>
                      </a:pPr>
                      <a:r>
                        <a:rPr lang="es-PE" sz="1100" dirty="0">
                          <a:effectLst/>
                          <a:latin typeface="Cambria" panose="02040503050406030204" pitchFamily="18" charset="0"/>
                        </a:rPr>
                        <a:t>Alternativas</a:t>
                      </a:r>
                      <a:endParaRPr lang="es-PE" sz="11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gridSpan="3">
                  <a:txBody>
                    <a:bodyPr/>
                    <a:lstStyle/>
                    <a:p>
                      <a:pPr>
                        <a:lnSpc>
                          <a:spcPct val="115000"/>
                        </a:lnSpc>
                        <a:spcAft>
                          <a:spcPts val="1000"/>
                        </a:spcAft>
                      </a:pPr>
                      <a:r>
                        <a:rPr lang="es-PE" sz="1400" dirty="0">
                          <a:effectLst/>
                          <a:latin typeface="Cambria" panose="02040503050406030204" pitchFamily="18" charset="0"/>
                        </a:rPr>
                        <a:t>Estados de la Naturaleza</a:t>
                      </a:r>
                      <a:endParaRPr lang="es-PE" sz="1400" dirty="0">
                        <a:effectLst/>
                        <a:latin typeface="Cambria" panose="02040503050406030204" pitchFamily="18" charset="0"/>
                        <a:ea typeface="Calibri"/>
                        <a:cs typeface="Times New Roman"/>
                      </a:endParaRPr>
                    </a:p>
                  </a:txBody>
                  <a:tcPr marL="44450" marR="44450" marT="0" marB="0">
                    <a:solidFill>
                      <a:srgbClr val="00B0F0"/>
                    </a:solidFill>
                  </a:tcPr>
                </a:tc>
                <a:tc hMerge="1">
                  <a:txBody>
                    <a:bodyPr/>
                    <a:lstStyle/>
                    <a:p>
                      <a:endParaRPr lang="es-PE"/>
                    </a:p>
                  </a:txBody>
                  <a:tcPr/>
                </a:tc>
                <a:tc hMerge="1">
                  <a:txBody>
                    <a:bodyPr/>
                    <a:lstStyle/>
                    <a:p>
                      <a:endParaRPr lang="es-PE"/>
                    </a:p>
                  </a:txBody>
                  <a:tcPr/>
                </a:tc>
              </a:tr>
              <a:tr h="228600">
                <a:tc vMerge="1">
                  <a:txBody>
                    <a:bodyPr/>
                    <a:lstStyle/>
                    <a:p>
                      <a:endParaRPr lang="es-PE"/>
                    </a:p>
                  </a:txBody>
                  <a:tcPr/>
                </a:tc>
                <a:tc>
                  <a:txBody>
                    <a:bodyPr/>
                    <a:lstStyle/>
                    <a:p>
                      <a:pPr>
                        <a:lnSpc>
                          <a:spcPct val="115000"/>
                        </a:lnSpc>
                        <a:spcAft>
                          <a:spcPts val="1000"/>
                        </a:spcAft>
                      </a:pPr>
                      <a:r>
                        <a:rPr lang="es-PE" sz="1400" dirty="0">
                          <a:effectLst/>
                          <a:latin typeface="Cambria" panose="02040503050406030204" pitchFamily="18" charset="0"/>
                        </a:rPr>
                        <a:t>No se adaptan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bien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muy bien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r>
              <a:tr h="180975">
                <a:tc>
                  <a:txBody>
                    <a:bodyPr/>
                    <a:lstStyle/>
                    <a:p>
                      <a:pPr>
                        <a:lnSpc>
                          <a:spcPct val="115000"/>
                        </a:lnSpc>
                        <a:spcAft>
                          <a:spcPts val="1000"/>
                        </a:spcAft>
                      </a:pPr>
                      <a:r>
                        <a:rPr lang="es-PE" sz="1600" dirty="0">
                          <a:effectLst/>
                          <a:latin typeface="Cambria" panose="02040503050406030204" pitchFamily="18" charset="0"/>
                        </a:rPr>
                        <a:t>Tecnología 1</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solidFill>
                            <a:srgbClr val="0070C0"/>
                          </a:solidFill>
                          <a:effectLst/>
                          <a:latin typeface="Cambria" panose="02040503050406030204" pitchFamily="18" charset="0"/>
                        </a:rPr>
                        <a:t>550</a:t>
                      </a:r>
                      <a:endParaRPr lang="es-PE" sz="1600" dirty="0">
                        <a:solidFill>
                          <a:srgbClr val="0070C0"/>
                        </a:solidFill>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solidFill>
                            <a:srgbClr val="C00000"/>
                          </a:solidFill>
                          <a:effectLst/>
                          <a:latin typeface="Cambria" panose="02040503050406030204" pitchFamily="18" charset="0"/>
                        </a:rPr>
                        <a:t>900</a:t>
                      </a:r>
                      <a:endParaRPr lang="es-PE" sz="1600" dirty="0">
                        <a:solidFill>
                          <a:srgbClr val="C00000"/>
                        </a:solidFill>
                        <a:effectLst/>
                        <a:latin typeface="Cambria" panose="02040503050406030204" pitchFamily="18" charset="0"/>
                        <a:ea typeface="Calibri"/>
                        <a:cs typeface="Times New Roman"/>
                      </a:endParaRPr>
                    </a:p>
                  </a:txBody>
                  <a:tcPr marL="44450" marR="44450" marT="0" marB="0"/>
                </a:tc>
              </a:tr>
              <a:tr h="247650">
                <a:tc>
                  <a:txBody>
                    <a:bodyPr/>
                    <a:lstStyle/>
                    <a:p>
                      <a:pPr>
                        <a:lnSpc>
                          <a:spcPct val="115000"/>
                        </a:lnSpc>
                        <a:spcAft>
                          <a:spcPts val="1000"/>
                        </a:spcAft>
                      </a:pPr>
                      <a:r>
                        <a:rPr lang="es-PE" sz="1600">
                          <a:effectLst/>
                          <a:latin typeface="Cambria" panose="02040503050406030204" pitchFamily="18" charset="0"/>
                        </a:rPr>
                        <a:t>Tecnología 2</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solidFill>
                            <a:srgbClr val="C00000"/>
                          </a:solidFill>
                          <a:effectLst/>
                          <a:latin typeface="Cambria" panose="02040503050406030204" pitchFamily="18" charset="0"/>
                        </a:rPr>
                        <a:t>1000</a:t>
                      </a:r>
                      <a:endParaRPr lang="es-PE" sz="1600" dirty="0">
                        <a:solidFill>
                          <a:srgbClr val="C00000"/>
                        </a:solidFill>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solidFill>
                            <a:srgbClr val="0070C0"/>
                          </a:solidFill>
                          <a:effectLst/>
                          <a:latin typeface="Cambria" panose="02040503050406030204" pitchFamily="18" charset="0"/>
                        </a:rPr>
                        <a:t>400</a:t>
                      </a:r>
                      <a:endParaRPr lang="es-PE" sz="1600" dirty="0">
                        <a:solidFill>
                          <a:srgbClr val="0070C0"/>
                        </a:solidFill>
                        <a:effectLst/>
                        <a:latin typeface="Cambria" panose="02040503050406030204" pitchFamily="18" charset="0"/>
                        <a:ea typeface="Calibri"/>
                        <a:cs typeface="Times New Roman"/>
                      </a:endParaRPr>
                    </a:p>
                  </a:txBody>
                  <a:tcPr marL="44450" marR="44450" marT="0" marB="0"/>
                </a:tc>
              </a:tr>
              <a:tr h="296533">
                <a:tc>
                  <a:txBody>
                    <a:bodyPr/>
                    <a:lstStyle/>
                    <a:p>
                      <a:pPr>
                        <a:lnSpc>
                          <a:spcPct val="115000"/>
                        </a:lnSpc>
                        <a:spcAft>
                          <a:spcPts val="1000"/>
                        </a:spcAft>
                      </a:pPr>
                      <a:r>
                        <a:rPr lang="es-PE" sz="1600" dirty="0">
                          <a:effectLst/>
                          <a:latin typeface="Cambria" panose="02040503050406030204" pitchFamily="18" charset="0"/>
                        </a:rPr>
                        <a:t>Tecnología 3</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solidFill>
                            <a:srgbClr val="0070C0"/>
                          </a:solidFill>
                          <a:effectLst/>
                          <a:latin typeface="Cambria" panose="02040503050406030204" pitchFamily="18" charset="0"/>
                        </a:rPr>
                        <a:t>500</a:t>
                      </a:r>
                      <a:endParaRPr lang="es-PE" sz="1600" dirty="0">
                        <a:solidFill>
                          <a:srgbClr val="0070C0"/>
                        </a:solidFill>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800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solidFill>
                            <a:srgbClr val="C00000"/>
                          </a:solidFill>
                          <a:effectLst/>
                          <a:latin typeface="Cambria" panose="02040503050406030204" pitchFamily="18" charset="0"/>
                        </a:rPr>
                        <a:t>950</a:t>
                      </a:r>
                      <a:endParaRPr lang="es-PE" sz="1600" dirty="0">
                        <a:solidFill>
                          <a:srgbClr val="C00000"/>
                        </a:solidFill>
                        <a:effectLst/>
                        <a:latin typeface="Cambria" panose="02040503050406030204" pitchFamily="18" charset="0"/>
                        <a:ea typeface="Calibri"/>
                        <a:cs typeface="Times New Roman"/>
                      </a:endParaRPr>
                    </a:p>
                  </a:txBody>
                  <a:tcPr marL="44450" marR="44450" marT="0" marB="0"/>
                </a:tc>
              </a:tr>
            </a:tbl>
          </a:graphicData>
        </a:graphic>
      </p:graphicFrame>
      <p:pic>
        <p:nvPicPr>
          <p:cNvPr id="11266" name="Picture 2" descr="http://metcuant.weebly.com/uploads/5/2/7/0/52704879/1254282_or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560877"/>
            <a:ext cx="2762672" cy="279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084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908720"/>
            <a:ext cx="3857146" cy="1200329"/>
          </a:xfrm>
          <a:prstGeom prst="rect">
            <a:avLst/>
          </a:prstGeom>
          <a:noFill/>
        </p:spPr>
        <p:txBody>
          <a:bodyPr wrap="none" rtlCol="0">
            <a:spAutoFit/>
          </a:bodyPr>
          <a:lstStyle/>
          <a:p>
            <a:r>
              <a:rPr lang="es-PE" dirty="0" smtClean="0"/>
              <a:t>Calculamos el </a:t>
            </a:r>
            <a:r>
              <a:rPr lang="es-PE" b="1" dirty="0" smtClean="0">
                <a:solidFill>
                  <a:srgbClr val="0070C0"/>
                </a:solidFill>
              </a:rPr>
              <a:t>valor esperado:</a:t>
            </a:r>
          </a:p>
          <a:p>
            <a:r>
              <a:rPr lang="es-PE" dirty="0" smtClean="0"/>
              <a:t>A1 = 900*0.65 + 550*(1-0.65) = 777.5</a:t>
            </a:r>
          </a:p>
          <a:p>
            <a:r>
              <a:rPr lang="es-PE" dirty="0" smtClean="0"/>
              <a:t>A2= 1000*0.65 + 400*(1-0.65) = 790</a:t>
            </a:r>
          </a:p>
          <a:p>
            <a:r>
              <a:rPr lang="es-PE" dirty="0" smtClean="0"/>
              <a:t>A3 = 950*0.65 + 500*(1-0.65) =  792.5</a:t>
            </a:r>
            <a:endParaRPr lang="es-PE" dirty="0"/>
          </a:p>
        </p:txBody>
      </p:sp>
      <p:graphicFrame>
        <p:nvGraphicFramePr>
          <p:cNvPr id="3" name="2 Tabla"/>
          <p:cNvGraphicFramePr>
            <a:graphicFrameLocks noGrp="1"/>
          </p:cNvGraphicFramePr>
          <p:nvPr>
            <p:extLst>
              <p:ext uri="{D42A27DB-BD31-4B8C-83A1-F6EECF244321}">
                <p14:modId xmlns:p14="http://schemas.microsoft.com/office/powerpoint/2010/main" val="652170294"/>
              </p:ext>
            </p:extLst>
          </p:nvPr>
        </p:nvGraphicFramePr>
        <p:xfrm>
          <a:off x="899592" y="2708920"/>
          <a:ext cx="5254104" cy="1838821"/>
        </p:xfrm>
        <a:graphic>
          <a:graphicData uri="http://schemas.openxmlformats.org/drawingml/2006/table">
            <a:tbl>
              <a:tblPr>
                <a:tableStyleId>{BDBED569-4797-4DF1-A0F4-6AAB3CD982D8}</a:tableStyleId>
              </a:tblPr>
              <a:tblGrid>
                <a:gridCol w="1267167"/>
                <a:gridCol w="893073"/>
                <a:gridCol w="1152128"/>
                <a:gridCol w="936104"/>
                <a:gridCol w="1005632"/>
              </a:tblGrid>
              <a:tr h="142875">
                <a:tc rowSpan="2">
                  <a:txBody>
                    <a:bodyPr/>
                    <a:lstStyle/>
                    <a:p>
                      <a:pPr>
                        <a:lnSpc>
                          <a:spcPct val="115000"/>
                        </a:lnSpc>
                        <a:spcAft>
                          <a:spcPts val="1000"/>
                        </a:spcAft>
                      </a:pPr>
                      <a:r>
                        <a:rPr lang="es-PE" sz="1100" dirty="0">
                          <a:effectLst/>
                          <a:latin typeface="Cambria" panose="02040503050406030204" pitchFamily="18" charset="0"/>
                        </a:rPr>
                        <a:t>Alternativas</a:t>
                      </a:r>
                      <a:endParaRPr lang="es-PE" sz="11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gridSpan="4">
                  <a:txBody>
                    <a:bodyPr/>
                    <a:lstStyle/>
                    <a:p>
                      <a:pPr>
                        <a:lnSpc>
                          <a:spcPct val="115000"/>
                        </a:lnSpc>
                        <a:spcAft>
                          <a:spcPts val="1000"/>
                        </a:spcAft>
                      </a:pPr>
                      <a:r>
                        <a:rPr lang="es-PE" sz="1400" dirty="0">
                          <a:effectLst/>
                          <a:latin typeface="Cambria" panose="02040503050406030204" pitchFamily="18" charset="0"/>
                        </a:rPr>
                        <a:t>Estados de la Naturaleza</a:t>
                      </a:r>
                      <a:endParaRPr lang="es-PE" sz="1400" dirty="0">
                        <a:effectLst/>
                        <a:latin typeface="Cambria" panose="02040503050406030204" pitchFamily="18" charset="0"/>
                        <a:ea typeface="Calibri"/>
                        <a:cs typeface="Times New Roman"/>
                      </a:endParaRPr>
                    </a:p>
                  </a:txBody>
                  <a:tcPr marL="44450" marR="44450" marT="0" marB="0">
                    <a:solidFill>
                      <a:srgbClr val="00B0F0"/>
                    </a:solidFill>
                  </a:tcPr>
                </a:tc>
                <a:tc hMerge="1">
                  <a:txBody>
                    <a:bodyPr/>
                    <a:lstStyle/>
                    <a:p>
                      <a:endParaRPr lang="es-PE"/>
                    </a:p>
                  </a:txBody>
                  <a:tcPr/>
                </a:tc>
                <a:tc hMerge="1">
                  <a:txBody>
                    <a:bodyPr/>
                    <a:lstStyle/>
                    <a:p>
                      <a:endParaRPr lang="es-PE"/>
                    </a:p>
                  </a:txBody>
                  <a:tcPr/>
                </a:tc>
                <a:tc hMerge="1">
                  <a:txBody>
                    <a:bodyPr/>
                    <a:lstStyle/>
                    <a:p>
                      <a:endParaRPr lang="es-PE"/>
                    </a:p>
                  </a:txBody>
                  <a:tcPr/>
                </a:tc>
              </a:tr>
              <a:tr h="228600">
                <a:tc vMerge="1">
                  <a:txBody>
                    <a:bodyPr/>
                    <a:lstStyle/>
                    <a:p>
                      <a:endParaRPr lang="es-PE"/>
                    </a:p>
                  </a:txBody>
                  <a:tcPr/>
                </a:tc>
                <a:tc>
                  <a:txBody>
                    <a:bodyPr/>
                    <a:lstStyle/>
                    <a:p>
                      <a:pPr>
                        <a:lnSpc>
                          <a:spcPct val="115000"/>
                        </a:lnSpc>
                        <a:spcAft>
                          <a:spcPts val="1000"/>
                        </a:spcAft>
                      </a:pPr>
                      <a:r>
                        <a:rPr lang="es-PE" sz="1400" dirty="0">
                          <a:effectLst/>
                          <a:latin typeface="Cambria" panose="02040503050406030204" pitchFamily="18" charset="0"/>
                        </a:rPr>
                        <a:t>No se adaptan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bien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muy bien</a:t>
                      </a:r>
                      <a:endParaRPr lang="es-PE" sz="14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nSpc>
                          <a:spcPct val="115000"/>
                        </a:lnSpc>
                        <a:spcAft>
                          <a:spcPts val="1000"/>
                        </a:spcAft>
                      </a:pPr>
                      <a:r>
                        <a:rPr lang="es-PE" sz="1400" dirty="0" smtClean="0">
                          <a:effectLst/>
                          <a:latin typeface="Cambria" panose="02040503050406030204" pitchFamily="18" charset="0"/>
                          <a:ea typeface="Calibri"/>
                          <a:cs typeface="Times New Roman"/>
                        </a:rPr>
                        <a:t>Resultados de valor esperado</a:t>
                      </a:r>
                      <a:endParaRPr lang="es-PE" sz="14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chemeClr val="accent6">
                        <a:lumMod val="40000"/>
                        <a:lumOff val="60000"/>
                      </a:schemeClr>
                    </a:solidFill>
                  </a:tcPr>
                </a:tc>
              </a:tr>
              <a:tr h="180975">
                <a:tc>
                  <a:txBody>
                    <a:bodyPr/>
                    <a:lstStyle/>
                    <a:p>
                      <a:pPr>
                        <a:lnSpc>
                          <a:spcPct val="115000"/>
                        </a:lnSpc>
                        <a:spcAft>
                          <a:spcPts val="1000"/>
                        </a:spcAft>
                      </a:pPr>
                      <a:r>
                        <a:rPr lang="es-PE" sz="1600" dirty="0">
                          <a:effectLst/>
                          <a:latin typeface="Cambria" panose="02040503050406030204" pitchFamily="18" charset="0"/>
                        </a:rPr>
                        <a:t>Tecnología 1</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550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900</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777.5</a:t>
                      </a: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47650">
                <a:tc>
                  <a:txBody>
                    <a:bodyPr/>
                    <a:lstStyle/>
                    <a:p>
                      <a:pPr>
                        <a:lnSpc>
                          <a:spcPct val="115000"/>
                        </a:lnSpc>
                        <a:spcAft>
                          <a:spcPts val="1000"/>
                        </a:spcAft>
                      </a:pPr>
                      <a:r>
                        <a:rPr lang="es-PE" sz="1600">
                          <a:effectLst/>
                          <a:latin typeface="Cambria" panose="02040503050406030204" pitchFamily="18" charset="0"/>
                        </a:rPr>
                        <a:t>Tecnología 2</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1000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400</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790</a:t>
                      </a: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96533">
                <a:tc>
                  <a:txBody>
                    <a:bodyPr/>
                    <a:lstStyle/>
                    <a:p>
                      <a:pPr>
                        <a:lnSpc>
                          <a:spcPct val="115000"/>
                        </a:lnSpc>
                        <a:spcAft>
                          <a:spcPts val="1000"/>
                        </a:spcAft>
                      </a:pPr>
                      <a:r>
                        <a:rPr lang="es-PE" sz="1600" dirty="0">
                          <a:effectLst/>
                          <a:latin typeface="Cambria" panose="02040503050406030204" pitchFamily="18" charset="0"/>
                        </a:rPr>
                        <a:t>Tecnología 3</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a:effectLst/>
                          <a:latin typeface="Cambria" panose="02040503050406030204" pitchFamily="18" charset="0"/>
                        </a:rPr>
                        <a:t>500</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800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950</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792.5</a:t>
                      </a: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FFFF00"/>
                    </a:solidFill>
                  </a:tcPr>
                </a:tc>
              </a:tr>
            </a:tbl>
          </a:graphicData>
        </a:graphic>
      </p:graphicFrame>
      <p:sp>
        <p:nvSpPr>
          <p:cNvPr id="4" name="3 CuadroTexto"/>
          <p:cNvSpPr txBox="1"/>
          <p:nvPr/>
        </p:nvSpPr>
        <p:spPr>
          <a:xfrm>
            <a:off x="467544" y="5013176"/>
            <a:ext cx="7416825" cy="646331"/>
          </a:xfrm>
          <a:prstGeom prst="rect">
            <a:avLst/>
          </a:prstGeom>
          <a:solidFill>
            <a:srgbClr val="FFFF00"/>
          </a:solidFill>
        </p:spPr>
        <p:txBody>
          <a:bodyPr wrap="square" rtlCol="0">
            <a:spAutoFit/>
          </a:bodyPr>
          <a:lstStyle/>
          <a:p>
            <a:r>
              <a:rPr lang="es-PE" dirty="0" smtClean="0"/>
              <a:t>Por consiguiente los directivos, elegirán la tecnología 3, esperando  obtener el mayor beneficio  de 792.5 </a:t>
            </a:r>
            <a:r>
              <a:rPr lang="es-PE" dirty="0" err="1" smtClean="0"/>
              <a:t>u.m</a:t>
            </a:r>
            <a:endParaRPr lang="es-PE" dirty="0"/>
          </a:p>
        </p:txBody>
      </p:sp>
    </p:spTree>
    <p:extLst>
      <p:ext uri="{BB962C8B-B14F-4D97-AF65-F5344CB8AC3E}">
        <p14:creationId xmlns:p14="http://schemas.microsoft.com/office/powerpoint/2010/main" val="102707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548680"/>
            <a:ext cx="2689967" cy="369332"/>
          </a:xfrm>
          <a:prstGeom prst="rect">
            <a:avLst/>
          </a:prstGeom>
          <a:solidFill>
            <a:schemeClr val="accent3">
              <a:lumMod val="40000"/>
              <a:lumOff val="60000"/>
            </a:schemeClr>
          </a:solidFill>
        </p:spPr>
        <p:txBody>
          <a:bodyPr wrap="none">
            <a:spAutoFit/>
          </a:bodyPr>
          <a:lstStyle/>
          <a:p>
            <a:r>
              <a:rPr lang="es-PE" b="1" dirty="0">
                <a:solidFill>
                  <a:srgbClr val="7030A0"/>
                </a:solidFill>
              </a:rPr>
              <a:t>CRITERIO DE SAVAGE</a:t>
            </a:r>
          </a:p>
        </p:txBody>
      </p:sp>
      <p:sp>
        <p:nvSpPr>
          <p:cNvPr id="5" name="4 Rectángulo"/>
          <p:cNvSpPr/>
          <p:nvPr/>
        </p:nvSpPr>
        <p:spPr>
          <a:xfrm>
            <a:off x="755575" y="3573016"/>
            <a:ext cx="7560840" cy="923330"/>
          </a:xfrm>
          <a:prstGeom prst="rect">
            <a:avLst/>
          </a:prstGeom>
          <a:solidFill>
            <a:schemeClr val="accent6">
              <a:lumMod val="60000"/>
              <a:lumOff val="40000"/>
            </a:schemeClr>
          </a:solidFill>
        </p:spPr>
        <p:txBody>
          <a:bodyPr wrap="square">
            <a:spAutoFit/>
          </a:bodyPr>
          <a:lstStyle/>
          <a:p>
            <a:r>
              <a:rPr lang="es-PE" dirty="0" err="1">
                <a:latin typeface="Arial" panose="020B0604020202020204" pitchFamily="34" charset="0"/>
                <a:cs typeface="Arial" panose="020B0604020202020204" pitchFamily="34" charset="0"/>
              </a:rPr>
              <a:t>Savage</a:t>
            </a:r>
            <a:r>
              <a:rPr lang="es-PE" dirty="0">
                <a:latin typeface="Arial" panose="020B0604020202020204" pitchFamily="34" charset="0"/>
                <a:cs typeface="Arial" panose="020B0604020202020204" pitchFamily="34" charset="0"/>
              </a:rPr>
              <a:t> propone seleccionar la alternativa que proporcione </a:t>
            </a:r>
            <a:r>
              <a:rPr lang="es-PE" b="1" dirty="0">
                <a:solidFill>
                  <a:srgbClr val="0070C0"/>
                </a:solidFill>
                <a:latin typeface="Arial" panose="020B0604020202020204" pitchFamily="34" charset="0"/>
                <a:cs typeface="Arial" panose="020B0604020202020204" pitchFamily="34" charset="0"/>
              </a:rPr>
              <a:t>la menor de las mayores pérdidas relativas,</a:t>
            </a:r>
            <a:r>
              <a:rPr lang="es-PE" dirty="0">
                <a:latin typeface="Arial" panose="020B0604020202020204" pitchFamily="34" charset="0"/>
                <a:cs typeface="Arial" panose="020B0604020202020204" pitchFamily="34" charset="0"/>
              </a:rPr>
              <a:t> es decir, si se define </a:t>
            </a:r>
            <a:r>
              <a:rPr lang="es-PE" b="1" dirty="0" err="1">
                <a:latin typeface="Arial" panose="020B0604020202020204" pitchFamily="34" charset="0"/>
                <a:cs typeface="Arial" panose="020B0604020202020204" pitchFamily="34" charset="0"/>
              </a:rPr>
              <a:t>r</a:t>
            </a:r>
            <a:r>
              <a:rPr lang="es-PE" b="1" baseline="-25000" dirty="0" err="1">
                <a:latin typeface="Arial" panose="020B0604020202020204" pitchFamily="34" charset="0"/>
                <a:cs typeface="Arial" panose="020B0604020202020204" pitchFamily="34" charset="0"/>
              </a:rPr>
              <a:t>i</a:t>
            </a:r>
            <a:r>
              <a:rPr lang="es-PE" baseline="-250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como la mayor pérdida que puede obtenerse al seleccionar la alternativa </a:t>
            </a:r>
            <a:r>
              <a:rPr lang="es-PE" b="1" dirty="0" err="1">
                <a:latin typeface="Arial" panose="020B0604020202020204" pitchFamily="34" charset="0"/>
                <a:cs typeface="Arial" panose="020B0604020202020204" pitchFamily="34" charset="0"/>
              </a:rPr>
              <a:t>a</a:t>
            </a:r>
            <a:r>
              <a:rPr lang="es-PE" b="1" baseline="-25000" dirty="0" err="1">
                <a:latin typeface="Arial" panose="020B0604020202020204" pitchFamily="34" charset="0"/>
                <a:cs typeface="Arial" panose="020B0604020202020204" pitchFamily="34" charset="0"/>
              </a:rPr>
              <a:t>i</a:t>
            </a:r>
            <a:r>
              <a:rPr lang="es-PE" dirty="0">
                <a:latin typeface="Arial" panose="020B0604020202020204" pitchFamily="34" charset="0"/>
                <a:cs typeface="Arial" panose="020B0604020202020204" pitchFamily="34" charset="0"/>
              </a:rPr>
              <a:t>,</a:t>
            </a:r>
          </a:p>
        </p:txBody>
      </p:sp>
      <p:pic>
        <p:nvPicPr>
          <p:cNvPr id="8" name="Picture 2" descr="http://thales.cica.es/rd/Recursos/rd99/ed99-0191-03/sav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48310"/>
            <a:ext cx="4752528" cy="504056"/>
          </a:xfrm>
          <a:prstGeom prst="rect">
            <a:avLst/>
          </a:prstGeom>
          <a:solidFill>
            <a:schemeClr val="accent6">
              <a:lumMod val="60000"/>
              <a:lumOff val="40000"/>
            </a:schemeClr>
          </a:solidFill>
        </p:spPr>
      </p:pic>
      <p:sp>
        <p:nvSpPr>
          <p:cNvPr id="9" name="8 Rectángulo"/>
          <p:cNvSpPr/>
          <p:nvPr/>
        </p:nvSpPr>
        <p:spPr>
          <a:xfrm>
            <a:off x="703254" y="1124744"/>
            <a:ext cx="7613161" cy="1200329"/>
          </a:xfrm>
          <a:prstGeom prst="rect">
            <a:avLst/>
          </a:prstGeom>
        </p:spPr>
        <p:txBody>
          <a:bodyPr wrap="square">
            <a:spAutoFit/>
          </a:bodyPr>
          <a:lstStyle/>
          <a:p>
            <a:r>
              <a:rPr lang="es-MX" dirty="0">
                <a:latin typeface="Cambria" panose="02040503050406030204" pitchFamily="18" charset="0"/>
              </a:rPr>
              <a:t>Es el criterio </a:t>
            </a:r>
            <a:r>
              <a:rPr lang="es-MX" b="1" dirty="0">
                <a:solidFill>
                  <a:srgbClr val="0070C0"/>
                </a:solidFill>
                <a:latin typeface="Cambria" panose="02040503050406030204" pitchFamily="18" charset="0"/>
              </a:rPr>
              <a:t>menos conservador.</a:t>
            </a:r>
            <a:r>
              <a:rPr lang="es-MX" dirty="0">
                <a:latin typeface="Cambria" panose="02040503050406030204" pitchFamily="18" charset="0"/>
              </a:rPr>
              <a:t> Es contrario a la </a:t>
            </a:r>
            <a:r>
              <a:rPr lang="es-MX" dirty="0" smtClean="0">
                <a:latin typeface="Cambria" panose="02040503050406030204" pitchFamily="18" charset="0"/>
              </a:rPr>
              <a:t>aplicación </a:t>
            </a:r>
          </a:p>
          <a:p>
            <a:r>
              <a:rPr lang="es-MX" dirty="0" smtClean="0">
                <a:latin typeface="Cambria" panose="02040503050406030204" pitchFamily="18" charset="0"/>
              </a:rPr>
              <a:t>del </a:t>
            </a:r>
            <a:r>
              <a:rPr lang="es-MX" dirty="0">
                <a:latin typeface="Cambria" panose="02040503050406030204" pitchFamily="18" charset="0"/>
              </a:rPr>
              <a:t>criterio de </a:t>
            </a:r>
            <a:r>
              <a:rPr lang="es-MX" dirty="0" err="1">
                <a:latin typeface="Cambria" panose="02040503050406030204" pitchFamily="18" charset="0"/>
              </a:rPr>
              <a:t>Wald</a:t>
            </a:r>
            <a:r>
              <a:rPr lang="es-MX" dirty="0" smtClean="0">
                <a:latin typeface="Cambria" panose="02040503050406030204" pitchFamily="18" charset="0"/>
              </a:rPr>
              <a:t>. </a:t>
            </a:r>
            <a:r>
              <a:rPr lang="es-ES" dirty="0" smtClean="0"/>
              <a:t> </a:t>
            </a:r>
            <a:r>
              <a:rPr lang="es-ES" dirty="0"/>
              <a:t>Este criterio de decisión es el que siguen </a:t>
            </a:r>
            <a:endParaRPr lang="es-ES" dirty="0" smtClean="0"/>
          </a:p>
          <a:p>
            <a:r>
              <a:rPr lang="es-ES" dirty="0" smtClean="0"/>
              <a:t>aquellos </a:t>
            </a:r>
            <a:r>
              <a:rPr lang="es-ES" dirty="0"/>
              <a:t>que tienen </a:t>
            </a:r>
            <a:r>
              <a:rPr lang="es-ES" b="1" dirty="0">
                <a:solidFill>
                  <a:srgbClr val="0070C0"/>
                </a:solidFill>
              </a:rPr>
              <a:t>aversión a arrepentirse por equivocarse</a:t>
            </a:r>
            <a:r>
              <a:rPr lang="es-ES" dirty="0" smtClean="0"/>
              <a:t>.</a:t>
            </a:r>
            <a:r>
              <a:rPr lang="es-PE" dirty="0"/>
              <a:t> </a:t>
            </a:r>
            <a:endParaRPr lang="es-PE" dirty="0" smtClean="0"/>
          </a:p>
          <a:p>
            <a:r>
              <a:rPr lang="es-PE" dirty="0" smtClean="0"/>
              <a:t>El criterio </a:t>
            </a:r>
            <a:r>
              <a:rPr lang="es-PE" dirty="0"/>
              <a:t>de </a:t>
            </a:r>
            <a:r>
              <a:rPr lang="es-PE" dirty="0" err="1">
                <a:solidFill>
                  <a:srgbClr val="C00000"/>
                </a:solidFill>
              </a:rPr>
              <a:t>Savage</a:t>
            </a:r>
            <a:r>
              <a:rPr lang="es-PE" dirty="0"/>
              <a:t> resulta ser el siguiente:</a:t>
            </a:r>
          </a:p>
        </p:txBody>
      </p:sp>
      <p:pic>
        <p:nvPicPr>
          <p:cNvPr id="1026" name="Picture 2" descr="http://esperanzaweb.com/wp-content/uploads/2010/11/arrepentimien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548680"/>
            <a:ext cx="2088654" cy="2151658"/>
          </a:xfrm>
          <a:prstGeom prst="rect">
            <a:avLst/>
          </a:prstGeom>
          <a:noFill/>
          <a:extLst>
            <a:ext uri="{909E8E84-426E-40DD-AFC4-6F175D3DCCD1}">
              <a14:hiddenFill xmlns:a14="http://schemas.microsoft.com/office/drawing/2010/main">
                <a:solidFill>
                  <a:srgbClr val="FFFFFF"/>
                </a:solidFill>
              </a14:hiddenFill>
            </a:ext>
          </a:extLst>
        </p:spPr>
      </p:pic>
      <p:sp>
        <p:nvSpPr>
          <p:cNvPr id="11" name="10 Rectángulo"/>
          <p:cNvSpPr/>
          <p:nvPr/>
        </p:nvSpPr>
        <p:spPr>
          <a:xfrm>
            <a:off x="744381" y="4797152"/>
            <a:ext cx="7484478" cy="1200329"/>
          </a:xfrm>
          <a:prstGeom prst="rect">
            <a:avLst/>
          </a:prstGeom>
          <a:solidFill>
            <a:schemeClr val="accent1">
              <a:lumMod val="20000"/>
              <a:lumOff val="80000"/>
            </a:schemeClr>
          </a:solidFill>
        </p:spPr>
        <p:txBody>
          <a:bodyPr wrap="square">
            <a:spAutoFit/>
          </a:bodyPr>
          <a:lstStyle/>
          <a:p>
            <a:r>
              <a:rPr lang="es-PE" dirty="0" err="1">
                <a:latin typeface="Arial" panose="020B0604020202020204" pitchFamily="34" charset="0"/>
                <a:cs typeface="Arial" panose="020B0604020202020204" pitchFamily="34" charset="0"/>
              </a:rPr>
              <a:t>Savage</a:t>
            </a:r>
            <a:r>
              <a:rPr lang="es-PE" dirty="0">
                <a:latin typeface="Arial" panose="020B0604020202020204" pitchFamily="34" charset="0"/>
                <a:cs typeface="Arial" panose="020B0604020202020204" pitchFamily="34" charset="0"/>
              </a:rPr>
              <a:t> define el concepto de</a:t>
            </a:r>
            <a:r>
              <a:rPr lang="es-PE" dirty="0">
                <a:solidFill>
                  <a:srgbClr val="FF0000"/>
                </a:solidFill>
                <a:latin typeface="Arial" panose="020B0604020202020204" pitchFamily="34" charset="0"/>
                <a:cs typeface="Arial" panose="020B0604020202020204" pitchFamily="34" charset="0"/>
              </a:rPr>
              <a:t> </a:t>
            </a:r>
            <a:r>
              <a:rPr lang="es-PE" b="1" dirty="0">
                <a:solidFill>
                  <a:srgbClr val="FF0000"/>
                </a:solidFill>
                <a:latin typeface="Arial" panose="020B0604020202020204" pitchFamily="34" charset="0"/>
                <a:cs typeface="Arial" panose="020B0604020202020204" pitchFamily="34" charset="0"/>
              </a:rPr>
              <a:t>pérdida relativa</a:t>
            </a:r>
            <a:r>
              <a:rPr lang="es-PE" dirty="0">
                <a:solidFill>
                  <a:srgbClr val="FF0000"/>
                </a:solidFill>
                <a:latin typeface="Arial" panose="020B0604020202020204" pitchFamily="34" charset="0"/>
                <a:cs typeface="Arial" panose="020B0604020202020204" pitchFamily="34" charset="0"/>
              </a:rPr>
              <a:t> o </a:t>
            </a:r>
            <a:r>
              <a:rPr lang="es-PE" b="1" dirty="0">
                <a:solidFill>
                  <a:srgbClr val="FF0000"/>
                </a:solidFill>
                <a:latin typeface="Arial" panose="020B0604020202020204" pitchFamily="34" charset="0"/>
                <a:cs typeface="Arial" panose="020B0604020202020204" pitchFamily="34" charset="0"/>
              </a:rPr>
              <a:t>pérdida </a:t>
            </a:r>
            <a:r>
              <a:rPr lang="es-PE" b="1" dirty="0" smtClean="0">
                <a:solidFill>
                  <a:srgbClr val="FF0000"/>
                </a:solidFill>
                <a:latin typeface="Arial" panose="020B0604020202020204" pitchFamily="34" charset="0"/>
                <a:cs typeface="Arial" panose="020B0604020202020204" pitchFamily="34" charset="0"/>
              </a:rPr>
              <a:t>de oportunidad</a:t>
            </a:r>
            <a:r>
              <a:rPr lang="es-PE" dirty="0">
                <a:solidFill>
                  <a:srgbClr val="FF0000"/>
                </a:solidFill>
                <a:latin typeface="Arial" panose="020B0604020202020204" pitchFamily="34" charset="0"/>
                <a:cs typeface="Arial" panose="020B0604020202020204" pitchFamily="34" charset="0"/>
              </a:rPr>
              <a:t> </a:t>
            </a:r>
            <a:r>
              <a:rPr lang="es-PE" b="1" dirty="0" err="1">
                <a:solidFill>
                  <a:srgbClr val="FF0000"/>
                </a:solidFill>
                <a:latin typeface="Arial" panose="020B0604020202020204" pitchFamily="34" charset="0"/>
                <a:cs typeface="Arial" panose="020B0604020202020204" pitchFamily="34" charset="0"/>
              </a:rPr>
              <a:t>r</a:t>
            </a:r>
            <a:r>
              <a:rPr lang="es-PE" b="1" baseline="-25000" dirty="0" err="1">
                <a:solidFill>
                  <a:srgbClr val="FF0000"/>
                </a:solidFill>
                <a:latin typeface="Arial" panose="020B0604020202020204" pitchFamily="34" charset="0"/>
                <a:cs typeface="Arial" panose="020B0604020202020204" pitchFamily="34" charset="0"/>
              </a:rPr>
              <a:t>ij</a:t>
            </a:r>
            <a:r>
              <a:rPr lang="es-PE" dirty="0">
                <a:solidFill>
                  <a:srgbClr val="FF0000"/>
                </a:solidFill>
                <a:latin typeface="Arial" panose="020B0604020202020204" pitchFamily="34" charset="0"/>
                <a:cs typeface="Arial" panose="020B0604020202020204" pitchFamily="34" charset="0"/>
              </a:rPr>
              <a:t> as</a:t>
            </a:r>
            <a:r>
              <a:rPr lang="es-PE" dirty="0">
                <a:latin typeface="Arial" panose="020B0604020202020204" pitchFamily="34" charset="0"/>
                <a:cs typeface="Arial" panose="020B0604020202020204" pitchFamily="34" charset="0"/>
              </a:rPr>
              <a:t>ociada a un resultado </a:t>
            </a:r>
            <a:r>
              <a:rPr lang="es-PE" b="1" dirty="0" err="1">
                <a:latin typeface="Arial" panose="020B0604020202020204" pitchFamily="34" charset="0"/>
                <a:cs typeface="Arial" panose="020B0604020202020204" pitchFamily="34" charset="0"/>
              </a:rPr>
              <a:t>x</a:t>
            </a:r>
            <a:r>
              <a:rPr lang="es-PE" b="1" baseline="-25000" dirty="0" err="1">
                <a:latin typeface="Arial" panose="020B0604020202020204" pitchFamily="34" charset="0"/>
                <a:cs typeface="Arial" panose="020B0604020202020204" pitchFamily="34" charset="0"/>
              </a:rPr>
              <a:t>ij</a:t>
            </a:r>
            <a:r>
              <a:rPr lang="es-PE" dirty="0">
                <a:latin typeface="Arial" panose="020B0604020202020204" pitchFamily="34" charset="0"/>
                <a:cs typeface="Arial" panose="020B0604020202020204" pitchFamily="34" charset="0"/>
              </a:rPr>
              <a:t> como la diferencia entre el resultado de la mejor </a:t>
            </a:r>
            <a:r>
              <a:rPr lang="es-PE" dirty="0" smtClean="0">
                <a:latin typeface="Arial" panose="020B0604020202020204" pitchFamily="34" charset="0"/>
                <a:cs typeface="Arial" panose="020B0604020202020204" pitchFamily="34" charset="0"/>
              </a:rPr>
              <a:t>alternativa,  </a:t>
            </a:r>
            <a:r>
              <a:rPr lang="es-PE" dirty="0">
                <a:latin typeface="Arial" panose="020B0604020202020204" pitchFamily="34" charset="0"/>
                <a:cs typeface="Arial" panose="020B0604020202020204" pitchFamily="34" charset="0"/>
              </a:rPr>
              <a:t>dado que </a:t>
            </a:r>
            <a:r>
              <a:rPr lang="es-PE" b="1" dirty="0" err="1">
                <a:latin typeface="Arial" panose="020B0604020202020204" pitchFamily="34" charset="0"/>
                <a:cs typeface="Arial" panose="020B0604020202020204" pitchFamily="34" charset="0"/>
              </a:rPr>
              <a:t>e</a:t>
            </a:r>
            <a:r>
              <a:rPr lang="es-PE" b="1" baseline="-25000" dirty="0" err="1">
                <a:latin typeface="Arial" panose="020B0604020202020204" pitchFamily="34" charset="0"/>
                <a:cs typeface="Arial" panose="020B0604020202020204" pitchFamily="34" charset="0"/>
              </a:rPr>
              <a:t>j</a:t>
            </a:r>
            <a:r>
              <a:rPr lang="es-PE" dirty="0">
                <a:latin typeface="Arial" panose="020B0604020202020204" pitchFamily="34" charset="0"/>
                <a:cs typeface="Arial" panose="020B0604020202020204" pitchFamily="34" charset="0"/>
              </a:rPr>
              <a:t> es el verdadero estado de la naturaleza y el resultado de la alternativa </a:t>
            </a:r>
            <a:r>
              <a:rPr lang="es-PE" b="1" dirty="0" err="1">
                <a:latin typeface="Arial" panose="020B0604020202020204" pitchFamily="34" charset="0"/>
                <a:cs typeface="Arial" panose="020B0604020202020204" pitchFamily="34" charset="0"/>
              </a:rPr>
              <a:t>a</a:t>
            </a:r>
            <a:r>
              <a:rPr lang="es-PE" b="1" baseline="-25000" dirty="0" err="1">
                <a:latin typeface="Arial" panose="020B0604020202020204" pitchFamily="34" charset="0"/>
                <a:cs typeface="Arial" panose="020B0604020202020204" pitchFamily="34" charset="0"/>
              </a:rPr>
              <a:t>i</a:t>
            </a:r>
            <a:r>
              <a:rPr lang="es-PE" dirty="0">
                <a:latin typeface="Arial" panose="020B0604020202020204" pitchFamily="34" charset="0"/>
                <a:cs typeface="Arial" panose="020B0604020202020204" pitchFamily="34" charset="0"/>
              </a:rPr>
              <a:t> bajo el estado </a:t>
            </a:r>
            <a:r>
              <a:rPr lang="es-PE" b="1" dirty="0" err="1">
                <a:latin typeface="Arial" panose="020B0604020202020204" pitchFamily="34" charset="0"/>
                <a:cs typeface="Arial" panose="020B0604020202020204" pitchFamily="34" charset="0"/>
              </a:rPr>
              <a:t>e</a:t>
            </a:r>
            <a:r>
              <a:rPr lang="es-PE" b="1" baseline="-25000" dirty="0" err="1">
                <a:latin typeface="Arial" panose="020B0604020202020204" pitchFamily="34" charset="0"/>
                <a:cs typeface="Arial" panose="020B0604020202020204" pitchFamily="34" charset="0"/>
              </a:rPr>
              <a:t>j</a:t>
            </a:r>
            <a:r>
              <a:rPr lang="es-PE"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23864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064104" y="692696"/>
            <a:ext cx="7303824" cy="3416320"/>
          </a:xfrm>
          <a:prstGeom prst="rect">
            <a:avLst/>
          </a:prstGeom>
          <a:solidFill>
            <a:schemeClr val="accent1">
              <a:lumMod val="40000"/>
              <a:lumOff val="60000"/>
            </a:schemeClr>
          </a:solidFill>
        </p:spPr>
        <p:txBody>
          <a:bodyPr wrap="square">
            <a:spAutoFit/>
          </a:bodyPr>
          <a:lstStyle/>
          <a:p>
            <a:r>
              <a:rPr lang="es-ES" dirty="0" smtClean="0">
                <a:latin typeface="Cambria" panose="02040503050406030204" pitchFamily="18" charset="0"/>
              </a:rPr>
              <a:t>Formalmente</a:t>
            </a:r>
            <a:r>
              <a:rPr lang="es-ES" dirty="0">
                <a:latin typeface="Cambria" panose="02040503050406030204" pitchFamily="18" charset="0"/>
              </a:rPr>
              <a:t>, ha de partirse de la </a:t>
            </a:r>
            <a:r>
              <a:rPr lang="es-ES" b="1" dirty="0">
                <a:solidFill>
                  <a:srgbClr val="FF0000"/>
                </a:solidFill>
                <a:latin typeface="Cambria" panose="02040503050406030204" pitchFamily="18" charset="0"/>
              </a:rPr>
              <a:t>elaboración </a:t>
            </a:r>
            <a:r>
              <a:rPr lang="es-ES" dirty="0">
                <a:latin typeface="Cambria" panose="02040503050406030204" pitchFamily="18" charset="0"/>
              </a:rPr>
              <a:t>de la denominada </a:t>
            </a:r>
            <a:r>
              <a:rPr lang="es-ES" b="1" dirty="0" smtClean="0">
                <a:solidFill>
                  <a:srgbClr val="0070C0"/>
                </a:solidFill>
                <a:latin typeface="Cambria" panose="02040503050406030204" pitchFamily="18" charset="0"/>
              </a:rPr>
              <a:t>MATRIZ DE PESARES</a:t>
            </a:r>
            <a:r>
              <a:rPr lang="es-ES" dirty="0" smtClean="0">
                <a:latin typeface="Cambria" panose="02040503050406030204" pitchFamily="18" charset="0"/>
              </a:rPr>
              <a:t>. (</a:t>
            </a:r>
            <a:r>
              <a:rPr lang="es-ES" b="1" dirty="0" smtClean="0">
                <a:solidFill>
                  <a:srgbClr val="0070C0"/>
                </a:solidFill>
                <a:latin typeface="Cambria" panose="02040503050406030204" pitchFamily="18" charset="0"/>
              </a:rPr>
              <a:t>O MATRIZ DE PERDIDAS RELATIVAS O COSTO DE OPORTUNIDAD</a:t>
            </a:r>
            <a:r>
              <a:rPr lang="es-ES" dirty="0" smtClean="0">
                <a:latin typeface="Cambria" panose="02040503050406030204" pitchFamily="18" charset="0"/>
              </a:rPr>
              <a:t>).  </a:t>
            </a:r>
            <a:r>
              <a:rPr lang="es-ES" dirty="0">
                <a:latin typeface="Cambria" panose="02040503050406030204" pitchFamily="18" charset="0"/>
              </a:rPr>
              <a:t>Para ello debemos calcular </a:t>
            </a:r>
            <a:r>
              <a:rPr lang="es-ES" b="1" dirty="0">
                <a:solidFill>
                  <a:srgbClr val="FF0000"/>
                </a:solidFill>
                <a:latin typeface="Cambria" panose="02040503050406030204" pitchFamily="18" charset="0"/>
              </a:rPr>
              <a:t>lo que dejamos de ganar </a:t>
            </a:r>
            <a:r>
              <a:rPr lang="es-ES" dirty="0">
                <a:latin typeface="Cambria" panose="02040503050406030204" pitchFamily="18" charset="0"/>
              </a:rPr>
              <a:t>por no haber seleccionado en cada uno de los estados de la naturaleza </a:t>
            </a:r>
            <a:r>
              <a:rPr lang="es-ES" b="1" dirty="0">
                <a:solidFill>
                  <a:srgbClr val="FF0000"/>
                </a:solidFill>
                <a:latin typeface="Cambria" panose="02040503050406030204" pitchFamily="18" charset="0"/>
              </a:rPr>
              <a:t>la mejor estrategia. </a:t>
            </a:r>
            <a:endParaRPr lang="es-ES" b="1" dirty="0" smtClean="0">
              <a:solidFill>
                <a:srgbClr val="FF0000"/>
              </a:solidFill>
              <a:latin typeface="Cambria" panose="02040503050406030204" pitchFamily="18" charset="0"/>
            </a:endParaRPr>
          </a:p>
          <a:p>
            <a:endParaRPr lang="es-ES" dirty="0">
              <a:latin typeface="Cambria" panose="02040503050406030204" pitchFamily="18" charset="0"/>
            </a:endParaRPr>
          </a:p>
          <a:p>
            <a:r>
              <a:rPr lang="es-ES" dirty="0" smtClean="0">
                <a:latin typeface="Cambria" panose="02040503050406030204" pitchFamily="18" charset="0"/>
              </a:rPr>
              <a:t>Así </a:t>
            </a:r>
            <a:r>
              <a:rPr lang="es-ES" dirty="0">
                <a:latin typeface="Cambria" panose="02040503050406030204" pitchFamily="18" charset="0"/>
              </a:rPr>
              <a:t>en cada uno de los estados de la naturaleza le restamos el mejor valor de las distintas estrategias correspondiente a dicho estado, así se iría construyendo la matriz de </a:t>
            </a:r>
            <a:r>
              <a:rPr lang="es-ES" dirty="0" smtClean="0">
                <a:latin typeface="Cambria" panose="02040503050406030204" pitchFamily="18" charset="0"/>
              </a:rPr>
              <a:t>pesares. </a:t>
            </a:r>
            <a:r>
              <a:rPr lang="es-ES" dirty="0">
                <a:latin typeface="Cambria" panose="02040503050406030204" pitchFamily="18" charset="0"/>
              </a:rPr>
              <a:t>Una vez  construida dicha matriz, se </a:t>
            </a:r>
            <a:r>
              <a:rPr lang="es-ES" b="1" dirty="0">
                <a:solidFill>
                  <a:srgbClr val="C00000"/>
                </a:solidFill>
                <a:latin typeface="Cambria" panose="02040503050406030204" pitchFamily="18" charset="0"/>
              </a:rPr>
              <a:t>seleccionaría el máximo valor de cada una de las estrategias y de estas el mínimo</a:t>
            </a:r>
            <a:endParaRPr lang="es-PE" b="1" dirty="0">
              <a:solidFill>
                <a:srgbClr val="C00000"/>
              </a:solidFill>
              <a:latin typeface="Cambria" panose="02040503050406030204" pitchFamily="18" charset="0"/>
            </a:endParaRPr>
          </a:p>
          <a:p>
            <a:r>
              <a:rPr lang="es-ES" dirty="0"/>
              <a:t> </a:t>
            </a:r>
            <a:endParaRPr lang="es-PE" dirty="0"/>
          </a:p>
        </p:txBody>
      </p:sp>
      <p:pic>
        <p:nvPicPr>
          <p:cNvPr id="5122" name="Picture 2" descr="http://workertutor.com/wp-content/uploads/2014/08/dibujo-hombre-mayor-gaf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429000"/>
            <a:ext cx="2501305" cy="28381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ncrypted-tbn0.gstatic.com/images?q=tbn:ANd9GcSQD9qOEQVfZhGRXtWzENpXH_fj5872SlNTnugC80D7KyGMmgg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365104"/>
            <a:ext cx="1368152"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589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71601" y="764704"/>
            <a:ext cx="7560840" cy="1477328"/>
          </a:xfrm>
          <a:prstGeom prst="rect">
            <a:avLst/>
          </a:prstGeom>
          <a:noFill/>
        </p:spPr>
        <p:txBody>
          <a:bodyPr wrap="square" rtlCol="0">
            <a:spAutoFit/>
          </a:bodyPr>
          <a:lstStyle/>
          <a:p>
            <a:r>
              <a:rPr lang="es-PE" b="1" dirty="0" smtClean="0">
                <a:solidFill>
                  <a:srgbClr val="0070C0"/>
                </a:solidFill>
              </a:rPr>
              <a:t>Criterio de </a:t>
            </a:r>
            <a:r>
              <a:rPr lang="es-PE" b="1" dirty="0" err="1" smtClean="0">
                <a:solidFill>
                  <a:srgbClr val="0070C0"/>
                </a:solidFill>
              </a:rPr>
              <a:t>Savage</a:t>
            </a:r>
            <a:r>
              <a:rPr lang="es-PE" dirty="0" smtClean="0"/>
              <a:t>: transforma la matriz de resultados en una matriz de errores. De esta forma, el decisor puede evaluar fácilmente el </a:t>
            </a:r>
            <a:r>
              <a:rPr lang="es-PE" b="1" dirty="0" smtClean="0">
                <a:solidFill>
                  <a:srgbClr val="FF0000"/>
                </a:solidFill>
              </a:rPr>
              <a:t>costo de oportunidad </a:t>
            </a:r>
            <a:r>
              <a:rPr lang="es-PE" dirty="0" smtClean="0"/>
              <a:t>en el que incurre </a:t>
            </a:r>
            <a:r>
              <a:rPr lang="es-PE" b="1" dirty="0" smtClean="0">
                <a:solidFill>
                  <a:srgbClr val="FF0000"/>
                </a:solidFill>
              </a:rPr>
              <a:t>por tomar una decisión equivocada</a:t>
            </a:r>
            <a:r>
              <a:rPr lang="es-PE" dirty="0" smtClean="0"/>
              <a:t>..</a:t>
            </a:r>
          </a:p>
          <a:p>
            <a:r>
              <a:rPr lang="es-PE" dirty="0" smtClean="0"/>
              <a:t>Para ello hay que determinar el mejor resultado para cada situación que se puede presentar, siendo la matriz de beneficios esperados:</a:t>
            </a:r>
            <a:endParaRPr lang="es-PE" dirty="0"/>
          </a:p>
        </p:txBody>
      </p:sp>
      <p:graphicFrame>
        <p:nvGraphicFramePr>
          <p:cNvPr id="3" name="2 Tabla"/>
          <p:cNvGraphicFramePr>
            <a:graphicFrameLocks noGrp="1"/>
          </p:cNvGraphicFramePr>
          <p:nvPr>
            <p:extLst>
              <p:ext uri="{D42A27DB-BD31-4B8C-83A1-F6EECF244321}">
                <p14:modId xmlns:p14="http://schemas.microsoft.com/office/powerpoint/2010/main" val="4070397305"/>
              </p:ext>
            </p:extLst>
          </p:nvPr>
        </p:nvGraphicFramePr>
        <p:xfrm>
          <a:off x="1872940" y="2636912"/>
          <a:ext cx="5254104" cy="1593457"/>
        </p:xfrm>
        <a:graphic>
          <a:graphicData uri="http://schemas.openxmlformats.org/drawingml/2006/table">
            <a:tbl>
              <a:tblPr>
                <a:tableStyleId>{BDBED569-4797-4DF1-A0F4-6AAB3CD982D8}</a:tableStyleId>
              </a:tblPr>
              <a:tblGrid>
                <a:gridCol w="1267167"/>
                <a:gridCol w="1089453"/>
                <a:gridCol w="1448742"/>
                <a:gridCol w="1448742"/>
              </a:tblGrid>
              <a:tr h="142875">
                <a:tc rowSpan="2">
                  <a:txBody>
                    <a:bodyPr/>
                    <a:lstStyle/>
                    <a:p>
                      <a:pPr>
                        <a:lnSpc>
                          <a:spcPct val="115000"/>
                        </a:lnSpc>
                        <a:spcAft>
                          <a:spcPts val="1000"/>
                        </a:spcAft>
                      </a:pPr>
                      <a:r>
                        <a:rPr lang="es-PE" sz="1100" dirty="0">
                          <a:effectLst/>
                          <a:latin typeface="Cambria" panose="02040503050406030204" pitchFamily="18" charset="0"/>
                        </a:rPr>
                        <a:t>Alternativas</a:t>
                      </a:r>
                      <a:endParaRPr lang="es-PE" sz="11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gridSpan="3">
                  <a:txBody>
                    <a:bodyPr/>
                    <a:lstStyle/>
                    <a:p>
                      <a:pPr>
                        <a:lnSpc>
                          <a:spcPct val="115000"/>
                        </a:lnSpc>
                        <a:spcAft>
                          <a:spcPts val="1000"/>
                        </a:spcAft>
                      </a:pPr>
                      <a:r>
                        <a:rPr lang="es-PE" sz="1400" dirty="0">
                          <a:effectLst/>
                          <a:latin typeface="Cambria" panose="02040503050406030204" pitchFamily="18" charset="0"/>
                        </a:rPr>
                        <a:t>Estados de la Naturaleza</a:t>
                      </a:r>
                      <a:endParaRPr lang="es-PE" sz="1400" dirty="0">
                        <a:effectLst/>
                        <a:latin typeface="Cambria" panose="02040503050406030204" pitchFamily="18" charset="0"/>
                        <a:ea typeface="Calibri"/>
                        <a:cs typeface="Times New Roman"/>
                      </a:endParaRPr>
                    </a:p>
                  </a:txBody>
                  <a:tcPr marL="44450" marR="44450" marT="0" marB="0">
                    <a:solidFill>
                      <a:srgbClr val="00B0F0"/>
                    </a:solidFill>
                  </a:tcPr>
                </a:tc>
                <a:tc hMerge="1">
                  <a:txBody>
                    <a:bodyPr/>
                    <a:lstStyle/>
                    <a:p>
                      <a:endParaRPr lang="es-PE"/>
                    </a:p>
                  </a:txBody>
                  <a:tcPr/>
                </a:tc>
                <a:tc hMerge="1">
                  <a:txBody>
                    <a:bodyPr/>
                    <a:lstStyle/>
                    <a:p>
                      <a:endParaRPr lang="es-PE"/>
                    </a:p>
                  </a:txBody>
                  <a:tcPr/>
                </a:tc>
              </a:tr>
              <a:tr h="228600">
                <a:tc vMerge="1">
                  <a:txBody>
                    <a:bodyPr/>
                    <a:lstStyle/>
                    <a:p>
                      <a:endParaRPr lang="es-PE"/>
                    </a:p>
                  </a:txBody>
                  <a:tcPr/>
                </a:tc>
                <a:tc>
                  <a:txBody>
                    <a:bodyPr/>
                    <a:lstStyle/>
                    <a:p>
                      <a:pPr>
                        <a:lnSpc>
                          <a:spcPct val="115000"/>
                        </a:lnSpc>
                        <a:spcAft>
                          <a:spcPts val="1000"/>
                        </a:spcAft>
                      </a:pPr>
                      <a:r>
                        <a:rPr lang="es-PE" sz="1400" dirty="0">
                          <a:effectLst/>
                          <a:latin typeface="Cambria" panose="02040503050406030204" pitchFamily="18" charset="0"/>
                        </a:rPr>
                        <a:t>No se adaptan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bien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muy bien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r>
              <a:tr h="180975">
                <a:tc>
                  <a:txBody>
                    <a:bodyPr/>
                    <a:lstStyle/>
                    <a:p>
                      <a:pPr>
                        <a:lnSpc>
                          <a:spcPct val="115000"/>
                        </a:lnSpc>
                        <a:spcAft>
                          <a:spcPts val="1000"/>
                        </a:spcAft>
                      </a:pPr>
                      <a:r>
                        <a:rPr lang="es-PE" sz="1600" dirty="0">
                          <a:effectLst/>
                          <a:latin typeface="Cambria" panose="02040503050406030204" pitchFamily="18" charset="0"/>
                        </a:rPr>
                        <a:t>Tecnología 1</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550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900</a:t>
                      </a:r>
                      <a:endParaRPr lang="es-PE" sz="1600" dirty="0">
                        <a:effectLst/>
                        <a:latin typeface="Cambria" panose="02040503050406030204" pitchFamily="18" charset="0"/>
                        <a:ea typeface="Calibri"/>
                        <a:cs typeface="Times New Roman"/>
                      </a:endParaRPr>
                    </a:p>
                  </a:txBody>
                  <a:tcPr marL="44450" marR="44450" marT="0" marB="0"/>
                </a:tc>
              </a:tr>
              <a:tr h="247650">
                <a:tc>
                  <a:txBody>
                    <a:bodyPr/>
                    <a:lstStyle/>
                    <a:p>
                      <a:pPr>
                        <a:lnSpc>
                          <a:spcPct val="115000"/>
                        </a:lnSpc>
                        <a:spcAft>
                          <a:spcPts val="1000"/>
                        </a:spcAft>
                      </a:pPr>
                      <a:r>
                        <a:rPr lang="es-PE" sz="1600">
                          <a:effectLst/>
                          <a:latin typeface="Cambria" panose="02040503050406030204" pitchFamily="18" charset="0"/>
                        </a:rPr>
                        <a:t>Tecnología 2</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b="1" dirty="0">
                          <a:solidFill>
                            <a:srgbClr val="FF0000"/>
                          </a:solidFill>
                          <a:effectLst/>
                          <a:latin typeface="Cambria" panose="02040503050406030204" pitchFamily="18" charset="0"/>
                        </a:rPr>
                        <a:t>1000</a:t>
                      </a:r>
                      <a:endParaRPr lang="es-PE" sz="1600" b="1" dirty="0">
                        <a:solidFill>
                          <a:srgbClr val="FF0000"/>
                        </a:solidFill>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400</a:t>
                      </a:r>
                      <a:endParaRPr lang="es-PE" sz="1600" dirty="0">
                        <a:effectLst/>
                        <a:latin typeface="Cambria" panose="02040503050406030204" pitchFamily="18" charset="0"/>
                        <a:ea typeface="Calibri"/>
                        <a:cs typeface="Times New Roman"/>
                      </a:endParaRPr>
                    </a:p>
                  </a:txBody>
                  <a:tcPr marL="44450" marR="44450" marT="0" marB="0"/>
                </a:tc>
              </a:tr>
              <a:tr h="296533">
                <a:tc>
                  <a:txBody>
                    <a:bodyPr/>
                    <a:lstStyle/>
                    <a:p>
                      <a:pPr>
                        <a:lnSpc>
                          <a:spcPct val="115000"/>
                        </a:lnSpc>
                        <a:spcAft>
                          <a:spcPts val="1000"/>
                        </a:spcAft>
                      </a:pPr>
                      <a:r>
                        <a:rPr lang="es-PE" sz="1600" dirty="0">
                          <a:effectLst/>
                          <a:latin typeface="Cambria" panose="02040503050406030204" pitchFamily="18" charset="0"/>
                        </a:rPr>
                        <a:t>Tecnología 3</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a:effectLst/>
                          <a:latin typeface="Cambria" panose="02040503050406030204" pitchFamily="18" charset="0"/>
                        </a:rPr>
                        <a:t>500</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b="1" dirty="0">
                          <a:solidFill>
                            <a:srgbClr val="FF0000"/>
                          </a:solidFill>
                          <a:effectLst/>
                          <a:latin typeface="Cambria" panose="02040503050406030204" pitchFamily="18" charset="0"/>
                        </a:rPr>
                        <a:t>800</a:t>
                      </a:r>
                      <a:endParaRPr lang="es-PE" sz="1600" b="1" dirty="0">
                        <a:solidFill>
                          <a:srgbClr val="FF0000"/>
                        </a:solidFill>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b="1" dirty="0">
                          <a:solidFill>
                            <a:srgbClr val="FF0000"/>
                          </a:solidFill>
                          <a:effectLst/>
                          <a:latin typeface="Cambria" panose="02040503050406030204" pitchFamily="18" charset="0"/>
                        </a:rPr>
                        <a:t>950</a:t>
                      </a:r>
                      <a:endParaRPr lang="es-PE" sz="1600" b="1" dirty="0">
                        <a:solidFill>
                          <a:srgbClr val="FF0000"/>
                        </a:solidFill>
                        <a:effectLst/>
                        <a:latin typeface="Cambria" panose="02040503050406030204" pitchFamily="18" charset="0"/>
                        <a:ea typeface="Calibri"/>
                        <a:cs typeface="Times New Roman"/>
                      </a:endParaRPr>
                    </a:p>
                  </a:txBody>
                  <a:tcPr marL="44450" marR="44450" marT="0" marB="0"/>
                </a:tc>
              </a:tr>
            </a:tbl>
          </a:graphicData>
        </a:graphic>
      </p:graphicFrame>
      <p:sp>
        <p:nvSpPr>
          <p:cNvPr id="4" name="3 CuadroTexto"/>
          <p:cNvSpPr txBox="1"/>
          <p:nvPr/>
        </p:nvSpPr>
        <p:spPr>
          <a:xfrm>
            <a:off x="1004557" y="4797152"/>
            <a:ext cx="7488832" cy="646331"/>
          </a:xfrm>
          <a:prstGeom prst="rect">
            <a:avLst/>
          </a:prstGeom>
          <a:noFill/>
        </p:spPr>
        <p:txBody>
          <a:bodyPr wrap="square" rtlCol="0">
            <a:spAutoFit/>
          </a:bodyPr>
          <a:lstStyle/>
          <a:p>
            <a:r>
              <a:rPr lang="es-PE" dirty="0" smtClean="0"/>
              <a:t>A  continuación seleccionamos  para cada alternativa el </a:t>
            </a:r>
            <a:r>
              <a:rPr lang="es-PE" b="1" dirty="0" smtClean="0">
                <a:solidFill>
                  <a:srgbClr val="FF0000"/>
                </a:solidFill>
              </a:rPr>
              <a:t>máximo costo de oportunidad</a:t>
            </a:r>
            <a:r>
              <a:rPr lang="es-PE" dirty="0" smtClean="0"/>
              <a:t> en el que se puede incurrir de los cuales elegimos el mínimo.</a:t>
            </a:r>
            <a:endParaRPr lang="es-PE" dirty="0"/>
          </a:p>
        </p:txBody>
      </p:sp>
    </p:spTree>
    <p:extLst>
      <p:ext uri="{BB962C8B-B14F-4D97-AF65-F5344CB8AC3E}">
        <p14:creationId xmlns:p14="http://schemas.microsoft.com/office/powerpoint/2010/main" val="305355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542518739"/>
              </p:ext>
            </p:extLst>
          </p:nvPr>
        </p:nvGraphicFramePr>
        <p:xfrm>
          <a:off x="1187624" y="1484784"/>
          <a:ext cx="5472607" cy="2016252"/>
        </p:xfrm>
        <a:graphic>
          <a:graphicData uri="http://schemas.openxmlformats.org/drawingml/2006/table">
            <a:tbl>
              <a:tblPr>
                <a:tableStyleId>{BDBED569-4797-4DF1-A0F4-6AAB3CD982D8}</a:tableStyleId>
              </a:tblPr>
              <a:tblGrid>
                <a:gridCol w="1319865"/>
                <a:gridCol w="1134760"/>
                <a:gridCol w="1145775"/>
                <a:gridCol w="936104"/>
                <a:gridCol w="936103"/>
              </a:tblGrid>
              <a:tr h="142875">
                <a:tc rowSpan="2">
                  <a:txBody>
                    <a:bodyPr/>
                    <a:lstStyle/>
                    <a:p>
                      <a:pPr>
                        <a:lnSpc>
                          <a:spcPct val="115000"/>
                        </a:lnSpc>
                        <a:spcAft>
                          <a:spcPts val="1000"/>
                        </a:spcAft>
                      </a:pPr>
                      <a:r>
                        <a:rPr lang="es-PE" sz="1100" dirty="0">
                          <a:effectLst/>
                          <a:latin typeface="Cambria" panose="02040503050406030204" pitchFamily="18" charset="0"/>
                        </a:rPr>
                        <a:t>Alternativas</a:t>
                      </a:r>
                      <a:endParaRPr lang="es-PE" sz="11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gridSpan="3">
                  <a:txBody>
                    <a:bodyPr/>
                    <a:lstStyle/>
                    <a:p>
                      <a:pPr>
                        <a:lnSpc>
                          <a:spcPct val="115000"/>
                        </a:lnSpc>
                        <a:spcAft>
                          <a:spcPts val="1000"/>
                        </a:spcAft>
                      </a:pPr>
                      <a:r>
                        <a:rPr lang="es-PE" sz="1400" dirty="0">
                          <a:effectLst/>
                          <a:latin typeface="Cambria" panose="02040503050406030204" pitchFamily="18" charset="0"/>
                        </a:rPr>
                        <a:t>Estados de la Naturaleza</a:t>
                      </a:r>
                      <a:endParaRPr lang="es-PE" sz="14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rgbClr val="00B0F0"/>
                    </a:solidFill>
                  </a:tcPr>
                </a:tc>
                <a:tc hMerge="1">
                  <a:txBody>
                    <a:bodyPr/>
                    <a:lstStyle/>
                    <a:p>
                      <a:endParaRPr lang="es-PE"/>
                    </a:p>
                  </a:txBody>
                  <a:tcPr/>
                </a:tc>
                <a:tc hMerge="1">
                  <a:txBody>
                    <a:bodyPr/>
                    <a:lstStyle/>
                    <a:p>
                      <a:endParaRPr lang="es-PE"/>
                    </a:p>
                  </a:txBody>
                  <a:tcPr/>
                </a:tc>
                <a:tc>
                  <a:txBody>
                    <a:bodyPr/>
                    <a:lstStyle/>
                    <a:p>
                      <a:pPr>
                        <a:lnSpc>
                          <a:spcPct val="115000"/>
                        </a:lnSpc>
                        <a:spcAft>
                          <a:spcPts val="1000"/>
                        </a:spcAft>
                      </a:pPr>
                      <a:endParaRPr lang="es-PE" sz="14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00B0F0"/>
                    </a:solidFill>
                  </a:tcPr>
                </a:tc>
              </a:tr>
              <a:tr h="228600">
                <a:tc vMerge="1">
                  <a:txBody>
                    <a:bodyPr/>
                    <a:lstStyle/>
                    <a:p>
                      <a:endParaRPr lang="es-PE"/>
                    </a:p>
                  </a:txBody>
                  <a:tcPr/>
                </a:tc>
                <a:tc>
                  <a:txBody>
                    <a:bodyPr/>
                    <a:lstStyle/>
                    <a:p>
                      <a:pPr>
                        <a:lnSpc>
                          <a:spcPct val="115000"/>
                        </a:lnSpc>
                        <a:spcAft>
                          <a:spcPts val="1000"/>
                        </a:spcAft>
                      </a:pPr>
                      <a:r>
                        <a:rPr lang="es-PE" sz="1400" dirty="0">
                          <a:effectLst/>
                          <a:latin typeface="Cambria" panose="02040503050406030204" pitchFamily="18" charset="0"/>
                        </a:rPr>
                        <a:t>No se adaptan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bien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muy bien</a:t>
                      </a:r>
                      <a:endParaRPr lang="es-PE" sz="14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nSpc>
                          <a:spcPct val="115000"/>
                        </a:lnSpc>
                        <a:spcAft>
                          <a:spcPts val="1000"/>
                        </a:spcAft>
                      </a:pPr>
                      <a:r>
                        <a:rPr lang="es-PE" sz="1400" dirty="0" smtClean="0">
                          <a:effectLst/>
                          <a:latin typeface="Cambria" panose="02040503050406030204" pitchFamily="18" charset="0"/>
                          <a:ea typeface="Calibri"/>
                          <a:cs typeface="Times New Roman"/>
                        </a:rPr>
                        <a:t>Resultados</a:t>
                      </a:r>
                      <a:endParaRPr lang="es-PE" sz="14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chemeClr val="accent6">
                        <a:lumMod val="40000"/>
                        <a:lumOff val="60000"/>
                      </a:schemeClr>
                    </a:solidFill>
                  </a:tcPr>
                </a:tc>
              </a:tr>
              <a:tr h="180975">
                <a:tc>
                  <a:txBody>
                    <a:bodyPr/>
                    <a:lstStyle/>
                    <a:p>
                      <a:pPr>
                        <a:lnSpc>
                          <a:spcPct val="100000"/>
                        </a:lnSpc>
                        <a:spcAft>
                          <a:spcPts val="0"/>
                        </a:spcAft>
                      </a:pPr>
                      <a:r>
                        <a:rPr lang="es-PE" sz="1600" dirty="0">
                          <a:effectLst/>
                          <a:latin typeface="Cambria" panose="02040503050406030204" pitchFamily="18" charset="0"/>
                        </a:rPr>
                        <a:t>Tecnología 1</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00000"/>
                        </a:lnSpc>
                        <a:spcAft>
                          <a:spcPts val="0"/>
                        </a:spcAft>
                      </a:pPr>
                      <a:r>
                        <a:rPr lang="es-PE" sz="1400" dirty="0" smtClean="0">
                          <a:effectLst/>
                          <a:latin typeface="Cambria" panose="02040503050406030204" pitchFamily="18" charset="0"/>
                        </a:rPr>
                        <a:t>(1000-650)</a:t>
                      </a:r>
                    </a:p>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350</a:t>
                      </a:r>
                      <a:endParaRPr lang="es-PE" sz="1400" dirty="0">
                        <a:solidFill>
                          <a:srgbClr val="C00000"/>
                        </a:solidFill>
                        <a:effectLst/>
                        <a:latin typeface="Cambria" panose="02040503050406030204" pitchFamily="18" charset="0"/>
                        <a:ea typeface="Calibri"/>
                        <a:cs typeface="Times New Roman"/>
                      </a:endParaRPr>
                    </a:p>
                  </a:txBody>
                  <a:tcPr marL="44450" marR="44450" marT="0" marB="0"/>
                </a:tc>
                <a:tc>
                  <a:txBody>
                    <a:bodyPr/>
                    <a:lstStyle/>
                    <a:p>
                      <a:pPr>
                        <a:lnSpc>
                          <a:spcPct val="100000"/>
                        </a:lnSpc>
                        <a:spcAft>
                          <a:spcPts val="0"/>
                        </a:spcAft>
                      </a:pPr>
                      <a:r>
                        <a:rPr lang="es-PE" sz="1400" dirty="0" smtClean="0">
                          <a:effectLst/>
                          <a:latin typeface="Cambria" panose="02040503050406030204" pitchFamily="18" charset="0"/>
                        </a:rPr>
                        <a:t>(800-550)</a:t>
                      </a:r>
                    </a:p>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250</a:t>
                      </a:r>
                      <a:endParaRPr lang="es-PE" sz="1400" dirty="0">
                        <a:solidFill>
                          <a:srgbClr val="C00000"/>
                        </a:solidFill>
                        <a:effectLst/>
                        <a:latin typeface="Cambria" panose="02040503050406030204" pitchFamily="18" charset="0"/>
                        <a:ea typeface="Calibri"/>
                        <a:cs typeface="Times New Roman"/>
                      </a:endParaRPr>
                    </a:p>
                  </a:txBody>
                  <a:tcPr marL="44450" marR="44450" marT="0" marB="0"/>
                </a:tc>
                <a:tc>
                  <a:txBody>
                    <a:bodyPr/>
                    <a:lstStyle/>
                    <a:p>
                      <a:pPr>
                        <a:lnSpc>
                          <a:spcPct val="100000"/>
                        </a:lnSpc>
                        <a:spcAft>
                          <a:spcPts val="0"/>
                        </a:spcAft>
                      </a:pPr>
                      <a:r>
                        <a:rPr lang="es-PE" sz="1400" dirty="0" smtClean="0">
                          <a:effectLst/>
                          <a:latin typeface="Cambria" panose="02040503050406030204" pitchFamily="18" charset="0"/>
                        </a:rPr>
                        <a:t>(950-900)</a:t>
                      </a:r>
                    </a:p>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50</a:t>
                      </a:r>
                      <a:endParaRPr lang="es-PE" sz="1400" dirty="0">
                        <a:solidFill>
                          <a:srgbClr val="C00000"/>
                        </a:solidFill>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350</a:t>
                      </a:r>
                      <a:endParaRPr lang="es-PE" sz="1400" dirty="0">
                        <a:solidFill>
                          <a:srgbClr val="C00000"/>
                        </a:solidFill>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FFFF00"/>
                    </a:solidFill>
                  </a:tcPr>
                </a:tc>
              </a:tr>
              <a:tr h="247650">
                <a:tc>
                  <a:txBody>
                    <a:bodyPr/>
                    <a:lstStyle/>
                    <a:p>
                      <a:pPr>
                        <a:lnSpc>
                          <a:spcPct val="100000"/>
                        </a:lnSpc>
                        <a:spcAft>
                          <a:spcPts val="0"/>
                        </a:spcAft>
                      </a:pPr>
                      <a:r>
                        <a:rPr lang="es-PE" sz="1600">
                          <a:effectLst/>
                          <a:latin typeface="Cambria" panose="02040503050406030204" pitchFamily="18" charset="0"/>
                        </a:rPr>
                        <a:t>Tecnología 2</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00000"/>
                        </a:lnSpc>
                        <a:spcAft>
                          <a:spcPts val="0"/>
                        </a:spcAft>
                      </a:pPr>
                      <a:r>
                        <a:rPr lang="es-PE" sz="1400" dirty="0" smtClean="0">
                          <a:effectLst/>
                          <a:latin typeface="Cambria" panose="02040503050406030204" pitchFamily="18" charset="0"/>
                        </a:rPr>
                        <a:t>(1000-1000)</a:t>
                      </a:r>
                    </a:p>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0</a:t>
                      </a:r>
                      <a:endParaRPr lang="es-PE" sz="1400" dirty="0">
                        <a:solidFill>
                          <a:srgbClr val="C00000"/>
                        </a:solidFill>
                        <a:effectLst/>
                        <a:latin typeface="Cambria" panose="02040503050406030204" pitchFamily="18" charset="0"/>
                        <a:ea typeface="Calibri"/>
                        <a:cs typeface="Times New Roman"/>
                      </a:endParaRPr>
                    </a:p>
                  </a:txBody>
                  <a:tcPr marL="44450" marR="44450" marT="0" marB="0"/>
                </a:tc>
                <a:tc>
                  <a:txBody>
                    <a:bodyPr/>
                    <a:lstStyle/>
                    <a:p>
                      <a:pPr>
                        <a:lnSpc>
                          <a:spcPct val="100000"/>
                        </a:lnSpc>
                        <a:spcAft>
                          <a:spcPts val="0"/>
                        </a:spcAft>
                      </a:pPr>
                      <a:r>
                        <a:rPr lang="es-PE" sz="1400" dirty="0" smtClean="0">
                          <a:effectLst/>
                          <a:latin typeface="Cambria" panose="02040503050406030204" pitchFamily="18" charset="0"/>
                        </a:rPr>
                        <a:t>(800-650)</a:t>
                      </a:r>
                    </a:p>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150</a:t>
                      </a:r>
                      <a:endParaRPr lang="es-PE" sz="1400" dirty="0">
                        <a:solidFill>
                          <a:srgbClr val="C00000"/>
                        </a:solidFill>
                        <a:effectLst/>
                        <a:latin typeface="Cambria" panose="02040503050406030204" pitchFamily="18" charset="0"/>
                        <a:ea typeface="Calibri"/>
                        <a:cs typeface="Times New Roman"/>
                      </a:endParaRPr>
                    </a:p>
                  </a:txBody>
                  <a:tcPr marL="44450" marR="44450" marT="0" marB="0"/>
                </a:tc>
                <a:tc>
                  <a:txBody>
                    <a:bodyPr/>
                    <a:lstStyle/>
                    <a:p>
                      <a:pPr>
                        <a:lnSpc>
                          <a:spcPct val="100000"/>
                        </a:lnSpc>
                        <a:spcAft>
                          <a:spcPts val="0"/>
                        </a:spcAft>
                      </a:pPr>
                      <a:r>
                        <a:rPr lang="es-PE" sz="1400" dirty="0" smtClean="0">
                          <a:effectLst/>
                          <a:latin typeface="Cambria" panose="02040503050406030204" pitchFamily="18" charset="0"/>
                        </a:rPr>
                        <a:t>(950-400)</a:t>
                      </a:r>
                    </a:p>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550</a:t>
                      </a:r>
                      <a:endParaRPr lang="es-PE" sz="1400" dirty="0">
                        <a:solidFill>
                          <a:srgbClr val="C00000"/>
                        </a:solidFill>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550</a:t>
                      </a:r>
                      <a:endParaRPr lang="es-PE" sz="1400" dirty="0">
                        <a:solidFill>
                          <a:srgbClr val="C00000"/>
                        </a:solidFill>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96533">
                <a:tc>
                  <a:txBody>
                    <a:bodyPr/>
                    <a:lstStyle/>
                    <a:p>
                      <a:pPr>
                        <a:lnSpc>
                          <a:spcPct val="100000"/>
                        </a:lnSpc>
                        <a:spcAft>
                          <a:spcPts val="0"/>
                        </a:spcAft>
                      </a:pPr>
                      <a:r>
                        <a:rPr lang="es-PE" sz="1600" dirty="0">
                          <a:effectLst/>
                          <a:latin typeface="Cambria" panose="02040503050406030204" pitchFamily="18" charset="0"/>
                        </a:rPr>
                        <a:t>Tecnología 3</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00000"/>
                        </a:lnSpc>
                        <a:spcAft>
                          <a:spcPts val="0"/>
                        </a:spcAft>
                      </a:pPr>
                      <a:r>
                        <a:rPr lang="es-PE" sz="1400" dirty="0" smtClean="0">
                          <a:effectLst/>
                          <a:latin typeface="Cambria" panose="02040503050406030204" pitchFamily="18" charset="0"/>
                        </a:rPr>
                        <a:t>(1000-500)</a:t>
                      </a:r>
                    </a:p>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500</a:t>
                      </a:r>
                      <a:endParaRPr lang="es-PE" sz="1400" dirty="0">
                        <a:solidFill>
                          <a:srgbClr val="C00000"/>
                        </a:solidFill>
                        <a:effectLst/>
                        <a:latin typeface="Cambria" panose="02040503050406030204" pitchFamily="18" charset="0"/>
                        <a:ea typeface="Calibri"/>
                        <a:cs typeface="Times New Roman"/>
                      </a:endParaRPr>
                    </a:p>
                  </a:txBody>
                  <a:tcPr marL="44450" marR="44450" marT="0" marB="0"/>
                </a:tc>
                <a:tc>
                  <a:txBody>
                    <a:bodyPr/>
                    <a:lstStyle/>
                    <a:p>
                      <a:pPr>
                        <a:lnSpc>
                          <a:spcPct val="100000"/>
                        </a:lnSpc>
                        <a:spcAft>
                          <a:spcPts val="0"/>
                        </a:spcAft>
                      </a:pPr>
                      <a:r>
                        <a:rPr lang="es-PE" sz="1400" dirty="0" smtClean="0">
                          <a:effectLst/>
                          <a:latin typeface="Cambria" panose="02040503050406030204" pitchFamily="18" charset="0"/>
                        </a:rPr>
                        <a:t>(800-800)</a:t>
                      </a:r>
                    </a:p>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0</a:t>
                      </a:r>
                      <a:endParaRPr lang="es-PE" sz="1400" dirty="0">
                        <a:solidFill>
                          <a:srgbClr val="C00000"/>
                        </a:solidFill>
                        <a:effectLst/>
                        <a:latin typeface="Cambria" panose="02040503050406030204" pitchFamily="18" charset="0"/>
                        <a:ea typeface="Calibri"/>
                        <a:cs typeface="Times New Roman"/>
                      </a:endParaRPr>
                    </a:p>
                  </a:txBody>
                  <a:tcPr marL="44450" marR="44450" marT="0" marB="0"/>
                </a:tc>
                <a:tc>
                  <a:txBody>
                    <a:bodyPr/>
                    <a:lstStyle/>
                    <a:p>
                      <a:pPr>
                        <a:lnSpc>
                          <a:spcPct val="100000"/>
                        </a:lnSpc>
                        <a:spcAft>
                          <a:spcPts val="0"/>
                        </a:spcAft>
                      </a:pPr>
                      <a:r>
                        <a:rPr lang="es-PE" sz="1400" dirty="0" smtClean="0">
                          <a:effectLst/>
                          <a:latin typeface="Cambria" panose="02040503050406030204" pitchFamily="18" charset="0"/>
                        </a:rPr>
                        <a:t>(950-950)</a:t>
                      </a:r>
                    </a:p>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0</a:t>
                      </a:r>
                      <a:endParaRPr lang="es-PE" sz="1400" dirty="0">
                        <a:solidFill>
                          <a:srgbClr val="C00000"/>
                        </a:solidFill>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00000"/>
                        </a:lnSpc>
                        <a:spcAft>
                          <a:spcPts val="0"/>
                        </a:spcAft>
                      </a:pPr>
                      <a:r>
                        <a:rPr lang="es-PE" sz="1400" dirty="0" smtClean="0">
                          <a:solidFill>
                            <a:srgbClr val="C00000"/>
                          </a:solidFill>
                          <a:effectLst/>
                          <a:latin typeface="Cambria" panose="02040503050406030204" pitchFamily="18" charset="0"/>
                          <a:ea typeface="Calibri"/>
                          <a:cs typeface="Times New Roman"/>
                        </a:rPr>
                        <a:t>500</a:t>
                      </a:r>
                      <a:endParaRPr lang="es-PE" sz="1400" dirty="0">
                        <a:solidFill>
                          <a:srgbClr val="C00000"/>
                        </a:solidFill>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bl>
          </a:graphicData>
        </a:graphic>
      </p:graphicFrame>
      <p:sp>
        <p:nvSpPr>
          <p:cNvPr id="3" name="2 CuadroTexto"/>
          <p:cNvSpPr txBox="1"/>
          <p:nvPr/>
        </p:nvSpPr>
        <p:spPr>
          <a:xfrm>
            <a:off x="1187624" y="4005064"/>
            <a:ext cx="7128792" cy="1200329"/>
          </a:xfrm>
          <a:prstGeom prst="rect">
            <a:avLst/>
          </a:prstGeom>
          <a:noFill/>
        </p:spPr>
        <p:txBody>
          <a:bodyPr wrap="square" rtlCol="0">
            <a:spAutoFit/>
          </a:bodyPr>
          <a:lstStyle/>
          <a:p>
            <a:r>
              <a:rPr lang="es-PE" dirty="0" smtClean="0"/>
              <a:t>Por  consiguiente , los directivos, frente a esta situación de incertidumbre, podrá elegir la alternativa 1, es decir la tecnología 1 por </a:t>
            </a:r>
            <a:r>
              <a:rPr lang="es-PE" b="1" dirty="0" smtClean="0">
                <a:solidFill>
                  <a:srgbClr val="FF0000"/>
                </a:solidFill>
              </a:rPr>
              <a:t>presentar un costo de oportunidad mas bajo </a:t>
            </a:r>
            <a:r>
              <a:rPr lang="es-PE" dirty="0" smtClean="0"/>
              <a:t>(350 </a:t>
            </a:r>
            <a:r>
              <a:rPr lang="es-PE" dirty="0" err="1" smtClean="0"/>
              <a:t>um</a:t>
            </a:r>
            <a:r>
              <a:rPr lang="es-PE" dirty="0" smtClean="0"/>
              <a:t>.) en comparación a las demás alternativas.</a:t>
            </a:r>
            <a:endParaRPr lang="es-PE" dirty="0"/>
          </a:p>
        </p:txBody>
      </p:sp>
    </p:spTree>
    <p:extLst>
      <p:ext uri="{BB962C8B-B14F-4D97-AF65-F5344CB8AC3E}">
        <p14:creationId xmlns:p14="http://schemas.microsoft.com/office/powerpoint/2010/main" val="2363640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548680"/>
            <a:ext cx="2890535" cy="369332"/>
          </a:xfrm>
          <a:prstGeom prst="rect">
            <a:avLst/>
          </a:prstGeom>
          <a:solidFill>
            <a:srgbClr val="00B0F0"/>
          </a:solidFill>
        </p:spPr>
        <p:txBody>
          <a:bodyPr wrap="none">
            <a:spAutoFit/>
          </a:bodyPr>
          <a:lstStyle/>
          <a:p>
            <a:r>
              <a:rPr lang="es-PE" b="1" dirty="0">
                <a:solidFill>
                  <a:schemeClr val="accent1">
                    <a:lumMod val="60000"/>
                    <a:lumOff val="40000"/>
                  </a:schemeClr>
                </a:solidFill>
              </a:rPr>
              <a:t>CRITERIO DE LAPLACE</a:t>
            </a:r>
          </a:p>
        </p:txBody>
      </p:sp>
      <p:sp>
        <p:nvSpPr>
          <p:cNvPr id="3" name="2 Rectángulo"/>
          <p:cNvSpPr/>
          <p:nvPr/>
        </p:nvSpPr>
        <p:spPr>
          <a:xfrm>
            <a:off x="755576" y="1124744"/>
            <a:ext cx="7776864" cy="2585323"/>
          </a:xfrm>
          <a:prstGeom prst="rect">
            <a:avLst/>
          </a:prstGeom>
          <a:solidFill>
            <a:schemeClr val="bg2">
              <a:lumMod val="40000"/>
              <a:lumOff val="60000"/>
            </a:schemeClr>
          </a:solidFill>
        </p:spPr>
        <p:txBody>
          <a:bodyPr wrap="square">
            <a:spAutoFit/>
          </a:bodyPr>
          <a:lstStyle/>
          <a:p>
            <a:r>
              <a:rPr lang="es-PE" dirty="0">
                <a:latin typeface="Arial" panose="020B0604020202020204" pitchFamily="34" charset="0"/>
                <a:cs typeface="Arial" panose="020B0604020202020204" pitchFamily="34" charset="0"/>
              </a:rPr>
              <a:t>Este criterio</a:t>
            </a:r>
            <a:r>
              <a:rPr lang="es-PE" dirty="0" smtClean="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está basado en el </a:t>
            </a:r>
            <a:r>
              <a:rPr lang="es-PE" b="1" dirty="0">
                <a:solidFill>
                  <a:srgbClr val="FF0000"/>
                </a:solidFill>
                <a:latin typeface="Arial" panose="020B0604020202020204" pitchFamily="34" charset="0"/>
                <a:cs typeface="Arial" panose="020B0604020202020204" pitchFamily="34" charset="0"/>
              </a:rPr>
              <a:t>principio de razón </a:t>
            </a:r>
            <a:endParaRPr lang="es-PE" b="1" dirty="0" smtClean="0">
              <a:solidFill>
                <a:srgbClr val="FF0000"/>
              </a:solidFill>
              <a:latin typeface="Arial" panose="020B0604020202020204" pitchFamily="34" charset="0"/>
              <a:cs typeface="Arial" panose="020B0604020202020204" pitchFamily="34" charset="0"/>
            </a:endParaRPr>
          </a:p>
          <a:p>
            <a:r>
              <a:rPr lang="es-PE" b="1" dirty="0" smtClean="0">
                <a:solidFill>
                  <a:srgbClr val="FF0000"/>
                </a:solidFill>
                <a:latin typeface="Arial" panose="020B0604020202020204" pitchFamily="34" charset="0"/>
                <a:cs typeface="Arial" panose="020B0604020202020204" pitchFamily="34" charset="0"/>
              </a:rPr>
              <a:t>insuficiente</a:t>
            </a:r>
            <a:r>
              <a:rPr lang="es-PE" dirty="0">
                <a:solidFill>
                  <a:srgbClr val="FF0000"/>
                </a:solidFill>
                <a:latin typeface="Arial" panose="020B0604020202020204" pitchFamily="34" charset="0"/>
                <a:cs typeface="Arial" panose="020B0604020202020204" pitchFamily="34" charset="0"/>
              </a:rPr>
              <a:t>: c</a:t>
            </a:r>
            <a:r>
              <a:rPr lang="es-PE" dirty="0">
                <a:latin typeface="Arial" panose="020B0604020202020204" pitchFamily="34" charset="0"/>
                <a:cs typeface="Arial" panose="020B0604020202020204" pitchFamily="34" charset="0"/>
              </a:rPr>
              <a:t>omo a priori no existe ninguna razón para </a:t>
            </a:r>
            <a:endParaRPr lang="es-PE" dirty="0" smtClean="0">
              <a:latin typeface="Arial" panose="020B0604020202020204" pitchFamily="34" charset="0"/>
              <a:cs typeface="Arial" panose="020B0604020202020204" pitchFamily="34" charset="0"/>
            </a:endParaRPr>
          </a:p>
          <a:p>
            <a:r>
              <a:rPr lang="es-PE" dirty="0" smtClean="0">
                <a:latin typeface="Arial" panose="020B0604020202020204" pitchFamily="34" charset="0"/>
                <a:cs typeface="Arial" panose="020B0604020202020204" pitchFamily="34" charset="0"/>
              </a:rPr>
              <a:t>suponer </a:t>
            </a:r>
            <a:r>
              <a:rPr lang="es-PE" dirty="0">
                <a:latin typeface="Arial" panose="020B0604020202020204" pitchFamily="34" charset="0"/>
                <a:cs typeface="Arial" panose="020B0604020202020204" pitchFamily="34" charset="0"/>
              </a:rPr>
              <a:t>que un estado se puede presentar antes que </a:t>
            </a:r>
            <a:r>
              <a:rPr lang="es-PE" dirty="0" smtClean="0">
                <a:latin typeface="Arial" panose="020B0604020202020204" pitchFamily="34" charset="0"/>
                <a:cs typeface="Arial" panose="020B0604020202020204" pitchFamily="34" charset="0"/>
              </a:rPr>
              <a:t>los</a:t>
            </a:r>
          </a:p>
          <a:p>
            <a:r>
              <a:rPr lang="es-PE" dirty="0" smtClean="0">
                <a:latin typeface="Arial" panose="020B0604020202020204" pitchFamily="34" charset="0"/>
                <a:cs typeface="Arial" panose="020B0604020202020204" pitchFamily="34" charset="0"/>
              </a:rPr>
              <a:t>demás</a:t>
            </a:r>
            <a:r>
              <a:rPr lang="es-PE" dirty="0">
                <a:latin typeface="Arial" panose="020B0604020202020204" pitchFamily="34" charset="0"/>
                <a:cs typeface="Arial" panose="020B0604020202020204" pitchFamily="34" charset="0"/>
              </a:rPr>
              <a:t>, podemos considerar que </a:t>
            </a:r>
            <a:r>
              <a:rPr lang="es-PE" b="1" dirty="0">
                <a:solidFill>
                  <a:srgbClr val="FF0000"/>
                </a:solidFill>
                <a:latin typeface="Arial" panose="020B0604020202020204" pitchFamily="34" charset="0"/>
                <a:cs typeface="Arial" panose="020B0604020202020204" pitchFamily="34" charset="0"/>
              </a:rPr>
              <a:t>todos los estados tienen </a:t>
            </a:r>
            <a:endParaRPr lang="es-PE" b="1" dirty="0" smtClean="0">
              <a:solidFill>
                <a:srgbClr val="FF0000"/>
              </a:solidFill>
              <a:latin typeface="Arial" panose="020B0604020202020204" pitchFamily="34" charset="0"/>
              <a:cs typeface="Arial" panose="020B0604020202020204" pitchFamily="34" charset="0"/>
            </a:endParaRPr>
          </a:p>
          <a:p>
            <a:r>
              <a:rPr lang="es-PE" b="1" dirty="0" smtClean="0">
                <a:solidFill>
                  <a:srgbClr val="FF0000"/>
                </a:solidFill>
                <a:latin typeface="Arial" panose="020B0604020202020204" pitchFamily="34" charset="0"/>
                <a:cs typeface="Arial" panose="020B0604020202020204" pitchFamily="34" charset="0"/>
              </a:rPr>
              <a:t>la </a:t>
            </a:r>
            <a:r>
              <a:rPr lang="es-PE" b="1" dirty="0">
                <a:solidFill>
                  <a:srgbClr val="FF0000"/>
                </a:solidFill>
                <a:latin typeface="Arial" panose="020B0604020202020204" pitchFamily="34" charset="0"/>
                <a:cs typeface="Arial" panose="020B0604020202020204" pitchFamily="34" charset="0"/>
              </a:rPr>
              <a:t>misma probabilidad de ocurrencia</a:t>
            </a:r>
            <a:r>
              <a:rPr lang="es-PE" dirty="0">
                <a:latin typeface="Arial" panose="020B0604020202020204" pitchFamily="34" charset="0"/>
                <a:cs typeface="Arial" panose="020B0604020202020204" pitchFamily="34" charset="0"/>
              </a:rPr>
              <a:t>, es decir, </a:t>
            </a:r>
            <a:r>
              <a:rPr lang="es-PE" dirty="0" smtClean="0">
                <a:latin typeface="Arial" panose="020B0604020202020204" pitchFamily="34" charset="0"/>
                <a:cs typeface="Arial" panose="020B0604020202020204" pitchFamily="34" charset="0"/>
              </a:rPr>
              <a:t>la</a:t>
            </a:r>
          </a:p>
          <a:p>
            <a:r>
              <a:rPr lang="es-PE" dirty="0" smtClean="0">
                <a:solidFill>
                  <a:srgbClr val="0070C0"/>
                </a:solidFill>
                <a:latin typeface="Arial" panose="020B0604020202020204" pitchFamily="34" charset="0"/>
                <a:cs typeface="Arial" panose="020B0604020202020204" pitchFamily="34" charset="0"/>
              </a:rPr>
              <a:t>ausencia </a:t>
            </a:r>
            <a:r>
              <a:rPr lang="es-PE" dirty="0">
                <a:solidFill>
                  <a:srgbClr val="0070C0"/>
                </a:solidFill>
                <a:latin typeface="Arial" panose="020B0604020202020204" pitchFamily="34" charset="0"/>
                <a:cs typeface="Arial" panose="020B0604020202020204" pitchFamily="34" charset="0"/>
              </a:rPr>
              <a:t>de conocimiento sobre el estado de la </a:t>
            </a:r>
            <a:r>
              <a:rPr lang="es-PE" dirty="0" smtClean="0">
                <a:solidFill>
                  <a:srgbClr val="0070C0"/>
                </a:solidFill>
                <a:latin typeface="Arial" panose="020B0604020202020204" pitchFamily="34" charset="0"/>
                <a:cs typeface="Arial" panose="020B0604020202020204" pitchFamily="34" charset="0"/>
              </a:rPr>
              <a:t>naturaleza</a:t>
            </a:r>
          </a:p>
          <a:p>
            <a:r>
              <a:rPr lang="es-PE" dirty="0" smtClean="0">
                <a:latin typeface="Arial" panose="020B0604020202020204" pitchFamily="34" charset="0"/>
                <a:cs typeface="Arial" panose="020B0604020202020204" pitchFamily="34" charset="0"/>
              </a:rPr>
              <a:t>equivale </a:t>
            </a:r>
            <a:r>
              <a:rPr lang="es-PE" dirty="0">
                <a:latin typeface="Arial" panose="020B0604020202020204" pitchFamily="34" charset="0"/>
                <a:cs typeface="Arial" panose="020B0604020202020204" pitchFamily="34" charset="0"/>
              </a:rPr>
              <a:t>a afirmar que todos los estados son </a:t>
            </a:r>
            <a:r>
              <a:rPr lang="es-PE" dirty="0" err="1">
                <a:latin typeface="Arial" panose="020B0604020202020204" pitchFamily="34" charset="0"/>
                <a:cs typeface="Arial" panose="020B0604020202020204" pitchFamily="34" charset="0"/>
              </a:rPr>
              <a:t>equiprobables</a:t>
            </a:r>
            <a:r>
              <a:rPr lang="es-PE" dirty="0">
                <a:latin typeface="Arial" panose="020B0604020202020204" pitchFamily="34" charset="0"/>
                <a:cs typeface="Arial" panose="020B0604020202020204" pitchFamily="34" charset="0"/>
              </a:rPr>
              <a:t>. </a:t>
            </a:r>
            <a:endParaRPr lang="es-PE" dirty="0" smtClean="0">
              <a:latin typeface="Arial" panose="020B0604020202020204" pitchFamily="34" charset="0"/>
              <a:cs typeface="Arial" panose="020B0604020202020204" pitchFamily="34" charset="0"/>
            </a:endParaRPr>
          </a:p>
          <a:p>
            <a:r>
              <a:rPr lang="es-PE" dirty="0" smtClean="0">
                <a:latin typeface="Arial" panose="020B0604020202020204" pitchFamily="34" charset="0"/>
                <a:cs typeface="Arial" panose="020B0604020202020204" pitchFamily="34" charset="0"/>
              </a:rPr>
              <a:t>Así</a:t>
            </a:r>
            <a:r>
              <a:rPr lang="es-PE" dirty="0">
                <a:latin typeface="Arial" panose="020B0604020202020204" pitchFamily="34" charset="0"/>
                <a:cs typeface="Arial" panose="020B0604020202020204" pitchFamily="34" charset="0"/>
              </a:rPr>
              <a:t>, para un problema de decisión con </a:t>
            </a:r>
            <a:r>
              <a:rPr lang="es-PE" b="1" dirty="0">
                <a:latin typeface="Arial" panose="020B0604020202020204" pitchFamily="34" charset="0"/>
                <a:cs typeface="Arial" panose="020B0604020202020204" pitchFamily="34" charset="0"/>
              </a:rPr>
              <a:t>n</a:t>
            </a:r>
            <a:r>
              <a:rPr lang="es-PE" dirty="0">
                <a:latin typeface="Arial" panose="020B0604020202020204" pitchFamily="34" charset="0"/>
                <a:cs typeface="Arial" panose="020B0604020202020204" pitchFamily="34" charset="0"/>
              </a:rPr>
              <a:t> posibles estados </a:t>
            </a:r>
            <a:endParaRPr lang="es-PE" dirty="0" smtClean="0">
              <a:latin typeface="Arial" panose="020B0604020202020204" pitchFamily="34" charset="0"/>
              <a:cs typeface="Arial" panose="020B0604020202020204" pitchFamily="34" charset="0"/>
            </a:endParaRPr>
          </a:p>
          <a:p>
            <a:r>
              <a:rPr lang="es-PE" dirty="0" smtClean="0">
                <a:latin typeface="Arial" panose="020B0604020202020204" pitchFamily="34" charset="0"/>
                <a:cs typeface="Arial" panose="020B0604020202020204" pitchFamily="34" charset="0"/>
              </a:rPr>
              <a:t>de </a:t>
            </a:r>
            <a:r>
              <a:rPr lang="es-PE" dirty="0">
                <a:latin typeface="Arial" panose="020B0604020202020204" pitchFamily="34" charset="0"/>
                <a:cs typeface="Arial" panose="020B0604020202020204" pitchFamily="34" charset="0"/>
              </a:rPr>
              <a:t>la naturaleza, </a:t>
            </a:r>
            <a:r>
              <a:rPr lang="es-PE" dirty="0" smtClean="0">
                <a:latin typeface="Arial" panose="020B0604020202020204" pitchFamily="34" charset="0"/>
                <a:cs typeface="Arial" panose="020B0604020202020204" pitchFamily="34" charset="0"/>
              </a:rPr>
              <a:t>asignaríamos </a:t>
            </a:r>
            <a:r>
              <a:rPr lang="es-PE" b="1" dirty="0" smtClean="0">
                <a:latin typeface="Arial" panose="020B0604020202020204" pitchFamily="34" charset="0"/>
                <a:cs typeface="Arial" panose="020B0604020202020204" pitchFamily="34" charset="0"/>
              </a:rPr>
              <a:t>probabilidad </a:t>
            </a:r>
            <a:r>
              <a:rPr lang="es-PE" b="1" dirty="0">
                <a:latin typeface="Arial" panose="020B0604020202020204" pitchFamily="34" charset="0"/>
                <a:cs typeface="Arial" panose="020B0604020202020204" pitchFamily="34" charset="0"/>
              </a:rPr>
              <a:t>1/n</a:t>
            </a:r>
            <a:r>
              <a:rPr lang="es-PE" dirty="0">
                <a:latin typeface="Arial" panose="020B0604020202020204" pitchFamily="34" charset="0"/>
                <a:cs typeface="Arial" panose="020B0604020202020204" pitchFamily="34" charset="0"/>
              </a:rPr>
              <a:t> a cada uno de ellos. </a:t>
            </a:r>
          </a:p>
        </p:txBody>
      </p:sp>
      <p:sp>
        <p:nvSpPr>
          <p:cNvPr id="4" name="3 Rectángulo"/>
          <p:cNvSpPr/>
          <p:nvPr/>
        </p:nvSpPr>
        <p:spPr>
          <a:xfrm>
            <a:off x="829399" y="4005064"/>
            <a:ext cx="7776864" cy="646331"/>
          </a:xfrm>
          <a:prstGeom prst="rect">
            <a:avLst/>
          </a:prstGeom>
        </p:spPr>
        <p:txBody>
          <a:bodyPr wrap="square">
            <a:spAutoFit/>
          </a:bodyPr>
          <a:lstStyle/>
          <a:p>
            <a:r>
              <a:rPr lang="es-PE" dirty="0">
                <a:latin typeface="Arial" panose="020B0604020202020204" pitchFamily="34" charset="0"/>
                <a:cs typeface="Arial" panose="020B0604020202020204" pitchFamily="34" charset="0"/>
              </a:rPr>
              <a:t>La regla de Laplace selecciona como alternativa óptima aquella que </a:t>
            </a:r>
            <a:r>
              <a:rPr lang="es-PE" b="1" dirty="0">
                <a:solidFill>
                  <a:srgbClr val="0070C0"/>
                </a:solidFill>
                <a:latin typeface="Arial" panose="020B0604020202020204" pitchFamily="34" charset="0"/>
                <a:cs typeface="Arial" panose="020B0604020202020204" pitchFamily="34" charset="0"/>
              </a:rPr>
              <a:t>proporciona un mayor resultado esperado</a:t>
            </a:r>
            <a:r>
              <a:rPr lang="es-PE" b="1" dirty="0">
                <a:solidFill>
                  <a:srgbClr val="0070C0"/>
                </a:solidFill>
              </a:rPr>
              <a:t>:</a:t>
            </a:r>
          </a:p>
        </p:txBody>
      </p:sp>
      <p:pic>
        <p:nvPicPr>
          <p:cNvPr id="10242" name="Picture 2" descr="http://thales.cica.es/rd/Recursos/rd99/ed99-0191-03/laplac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869160"/>
            <a:ext cx="4896544" cy="816104"/>
          </a:xfrm>
          <a:prstGeom prst="rect">
            <a:avLst/>
          </a:prstGeom>
          <a:solidFill>
            <a:schemeClr val="accent3">
              <a:lumMod val="60000"/>
              <a:lumOff val="40000"/>
            </a:schemeClr>
          </a:solidFill>
        </p:spPr>
      </p:pic>
      <p:pic>
        <p:nvPicPr>
          <p:cNvPr id="5122" name="Picture 2" descr="http://upload.wikimedia.org/wikipedia/commons/e/e3/Pierre-Simon_Lapl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733346"/>
            <a:ext cx="1872208" cy="262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081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3991354286"/>
              </p:ext>
            </p:extLst>
          </p:nvPr>
        </p:nvGraphicFramePr>
        <p:xfrm>
          <a:off x="1115616" y="2204864"/>
          <a:ext cx="6480719" cy="1889990"/>
        </p:xfrm>
        <a:graphic>
          <a:graphicData uri="http://schemas.openxmlformats.org/drawingml/2006/table">
            <a:tbl>
              <a:tblPr>
                <a:tableStyleId>{BDBED569-4797-4DF1-A0F4-6AAB3CD982D8}</a:tableStyleId>
              </a:tblPr>
              <a:tblGrid>
                <a:gridCol w="1562998"/>
                <a:gridCol w="1088205"/>
                <a:gridCol w="1399246"/>
                <a:gridCol w="1472891"/>
                <a:gridCol w="957379"/>
              </a:tblGrid>
              <a:tr h="142875">
                <a:tc rowSpan="2">
                  <a:txBody>
                    <a:bodyPr/>
                    <a:lstStyle/>
                    <a:p>
                      <a:pPr>
                        <a:lnSpc>
                          <a:spcPct val="115000"/>
                        </a:lnSpc>
                        <a:spcAft>
                          <a:spcPts val="1000"/>
                        </a:spcAft>
                      </a:pPr>
                      <a:r>
                        <a:rPr lang="es-PE" sz="1100" dirty="0">
                          <a:effectLst/>
                          <a:latin typeface="Cambria" panose="02040503050406030204" pitchFamily="18" charset="0"/>
                        </a:rPr>
                        <a:t>Alternativas</a:t>
                      </a:r>
                      <a:endParaRPr lang="es-PE" sz="11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gridSpan="3">
                  <a:txBody>
                    <a:bodyPr/>
                    <a:lstStyle/>
                    <a:p>
                      <a:pPr>
                        <a:lnSpc>
                          <a:spcPct val="115000"/>
                        </a:lnSpc>
                        <a:spcAft>
                          <a:spcPts val="1000"/>
                        </a:spcAft>
                      </a:pPr>
                      <a:r>
                        <a:rPr lang="es-PE" sz="1400" dirty="0">
                          <a:effectLst/>
                          <a:latin typeface="Cambria" panose="02040503050406030204" pitchFamily="18" charset="0"/>
                        </a:rPr>
                        <a:t>Estados de la Naturaleza</a:t>
                      </a:r>
                      <a:endParaRPr lang="es-PE" sz="14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rgbClr val="00B0F0"/>
                    </a:solidFill>
                  </a:tcPr>
                </a:tc>
                <a:tc hMerge="1">
                  <a:txBody>
                    <a:bodyPr/>
                    <a:lstStyle/>
                    <a:p>
                      <a:endParaRPr lang="es-PE"/>
                    </a:p>
                  </a:txBody>
                  <a:tcPr/>
                </a:tc>
                <a:tc hMerge="1">
                  <a:txBody>
                    <a:bodyPr/>
                    <a:lstStyle/>
                    <a:p>
                      <a:endParaRPr lang="es-PE"/>
                    </a:p>
                  </a:txBody>
                  <a:tcPr/>
                </a:tc>
                <a:tc>
                  <a:txBody>
                    <a:bodyPr/>
                    <a:lstStyle/>
                    <a:p>
                      <a:pPr>
                        <a:lnSpc>
                          <a:spcPct val="115000"/>
                        </a:lnSpc>
                        <a:spcAft>
                          <a:spcPts val="1000"/>
                        </a:spcAft>
                      </a:pPr>
                      <a:endParaRPr lang="es-PE" sz="14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00B0F0"/>
                    </a:solidFill>
                  </a:tcPr>
                </a:tc>
              </a:tr>
              <a:tr h="228600">
                <a:tc vMerge="1">
                  <a:txBody>
                    <a:bodyPr/>
                    <a:lstStyle/>
                    <a:p>
                      <a:endParaRPr lang="es-PE"/>
                    </a:p>
                  </a:txBody>
                  <a:tcPr/>
                </a:tc>
                <a:tc>
                  <a:txBody>
                    <a:bodyPr/>
                    <a:lstStyle/>
                    <a:p>
                      <a:pPr>
                        <a:lnSpc>
                          <a:spcPct val="115000"/>
                        </a:lnSpc>
                        <a:spcAft>
                          <a:spcPts val="1000"/>
                        </a:spcAft>
                      </a:pPr>
                      <a:r>
                        <a:rPr lang="es-PE" sz="1400" dirty="0">
                          <a:effectLst/>
                          <a:latin typeface="Cambria" panose="02040503050406030204" pitchFamily="18" charset="0"/>
                        </a:rPr>
                        <a:t>No se adaptan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bien</a:t>
                      </a:r>
                      <a:endParaRPr lang="es-PE" sz="1400" dirty="0">
                        <a:effectLst/>
                        <a:latin typeface="Cambria" panose="02040503050406030204" pitchFamily="18" charset="0"/>
                        <a:ea typeface="Calibri"/>
                        <a:cs typeface="Times New Roman"/>
                      </a:endParaRPr>
                    </a:p>
                  </a:txBody>
                  <a:tcPr marL="44450" marR="44450" marT="0" marB="0">
                    <a:solidFill>
                      <a:schemeClr val="accent6">
                        <a:lumMod val="40000"/>
                        <a:lumOff val="60000"/>
                      </a:schemeClr>
                    </a:solidFill>
                  </a:tcPr>
                </a:tc>
                <a:tc>
                  <a:txBody>
                    <a:bodyPr/>
                    <a:lstStyle/>
                    <a:p>
                      <a:pPr>
                        <a:lnSpc>
                          <a:spcPct val="115000"/>
                        </a:lnSpc>
                        <a:spcAft>
                          <a:spcPts val="1000"/>
                        </a:spcAft>
                      </a:pPr>
                      <a:r>
                        <a:rPr lang="es-PE" sz="1400" dirty="0">
                          <a:effectLst/>
                          <a:latin typeface="Cambria" panose="02040503050406030204" pitchFamily="18" charset="0"/>
                        </a:rPr>
                        <a:t>Se adaptan muy </a:t>
                      </a:r>
                      <a:r>
                        <a:rPr lang="es-PE" sz="1400" dirty="0" smtClean="0">
                          <a:effectLst/>
                          <a:latin typeface="Cambria" panose="02040503050406030204" pitchFamily="18" charset="0"/>
                        </a:rPr>
                        <a:t>bien</a:t>
                      </a:r>
                      <a:endParaRPr lang="es-PE" sz="14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nSpc>
                          <a:spcPct val="115000"/>
                        </a:lnSpc>
                        <a:spcAft>
                          <a:spcPts val="1000"/>
                        </a:spcAft>
                      </a:pPr>
                      <a:r>
                        <a:rPr lang="es-PE" sz="1400" dirty="0" smtClean="0">
                          <a:effectLst/>
                          <a:latin typeface="Cambria" panose="02040503050406030204" pitchFamily="18" charset="0"/>
                          <a:ea typeface="Calibri"/>
                          <a:cs typeface="Times New Roman"/>
                        </a:rPr>
                        <a:t>Valor Monetario</a:t>
                      </a:r>
                      <a:endParaRPr lang="es-PE" sz="14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chemeClr val="accent6">
                        <a:lumMod val="40000"/>
                        <a:lumOff val="60000"/>
                      </a:schemeClr>
                    </a:solidFill>
                  </a:tcPr>
                </a:tc>
              </a:tr>
              <a:tr h="180975">
                <a:tc>
                  <a:txBody>
                    <a:bodyPr/>
                    <a:lstStyle/>
                    <a:p>
                      <a:pPr>
                        <a:lnSpc>
                          <a:spcPct val="115000"/>
                        </a:lnSpc>
                        <a:spcAft>
                          <a:spcPts val="1000"/>
                        </a:spcAft>
                      </a:pPr>
                      <a:r>
                        <a:rPr lang="es-PE" sz="1600" dirty="0">
                          <a:effectLst/>
                          <a:latin typeface="Cambria" panose="02040503050406030204" pitchFamily="18" charset="0"/>
                        </a:rPr>
                        <a:t>Tecnología 1</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550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900</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700</a:t>
                      </a: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47650">
                <a:tc>
                  <a:txBody>
                    <a:bodyPr/>
                    <a:lstStyle/>
                    <a:p>
                      <a:pPr>
                        <a:lnSpc>
                          <a:spcPct val="115000"/>
                        </a:lnSpc>
                        <a:spcAft>
                          <a:spcPts val="1000"/>
                        </a:spcAft>
                      </a:pPr>
                      <a:r>
                        <a:rPr lang="es-PE" sz="1600">
                          <a:effectLst/>
                          <a:latin typeface="Cambria" panose="02040503050406030204" pitchFamily="18" charset="0"/>
                        </a:rPr>
                        <a:t>Tecnología 2</a:t>
                      </a:r>
                      <a:endParaRPr lang="es-PE" sz="160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1000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650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400</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683.3</a:t>
                      </a: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96533">
                <a:tc>
                  <a:txBody>
                    <a:bodyPr/>
                    <a:lstStyle/>
                    <a:p>
                      <a:pPr>
                        <a:lnSpc>
                          <a:spcPct val="115000"/>
                        </a:lnSpc>
                        <a:spcAft>
                          <a:spcPts val="1000"/>
                        </a:spcAft>
                      </a:pPr>
                      <a:r>
                        <a:rPr lang="es-PE" sz="1600" dirty="0">
                          <a:effectLst/>
                          <a:latin typeface="Cambria" panose="02040503050406030204" pitchFamily="18" charset="0"/>
                        </a:rPr>
                        <a:t>Tecnología </a:t>
                      </a:r>
                      <a:r>
                        <a:rPr lang="es-PE" sz="1600" dirty="0" smtClean="0">
                          <a:effectLst/>
                          <a:latin typeface="Cambria" panose="02040503050406030204" pitchFamily="18" charset="0"/>
                        </a:rPr>
                        <a:t>3</a:t>
                      </a: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500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800</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a:effectLst/>
                          <a:latin typeface="Cambria" panose="02040503050406030204" pitchFamily="18" charset="0"/>
                        </a:rPr>
                        <a:t>950</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750</a:t>
                      </a: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92D050"/>
                    </a:solidFill>
                  </a:tcPr>
                </a:tc>
              </a:tr>
              <a:tr h="296533">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Probabilidad</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1/3</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1/3</a:t>
                      </a:r>
                      <a:endParaRPr lang="es-PE" sz="1600" dirty="0">
                        <a:effectLst/>
                        <a:latin typeface="Cambria" panose="02040503050406030204" pitchFamily="18" charset="0"/>
                        <a:ea typeface="Calibri"/>
                        <a:cs typeface="Times New Roman"/>
                      </a:endParaRPr>
                    </a:p>
                  </a:txBody>
                  <a:tcPr marL="44450" marR="44450" marT="0" marB="0"/>
                </a:tc>
                <a:tc>
                  <a:txBody>
                    <a:bodyPr/>
                    <a:lstStyle/>
                    <a:p>
                      <a:pPr>
                        <a:lnSpc>
                          <a:spcPct val="115000"/>
                        </a:lnSpc>
                        <a:spcAft>
                          <a:spcPts val="1000"/>
                        </a:spcAft>
                      </a:pPr>
                      <a:r>
                        <a:rPr lang="es-PE" sz="1600" dirty="0" smtClean="0">
                          <a:effectLst/>
                          <a:latin typeface="Cambria" panose="02040503050406030204" pitchFamily="18" charset="0"/>
                          <a:ea typeface="Calibri"/>
                          <a:cs typeface="Times New Roman"/>
                        </a:rPr>
                        <a:t>1/3</a:t>
                      </a:r>
                      <a:endParaRPr lang="es-PE" sz="1600" dirty="0">
                        <a:effectLst/>
                        <a:latin typeface="Cambria" panose="02040503050406030204" pitchFamily="18" charset="0"/>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1000"/>
                        </a:spcAft>
                      </a:pPr>
                      <a:endParaRPr lang="es-PE" sz="16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bl>
          </a:graphicData>
        </a:graphic>
      </p:graphicFrame>
      <p:sp>
        <p:nvSpPr>
          <p:cNvPr id="6" name="5 CuadroTexto"/>
          <p:cNvSpPr txBox="1"/>
          <p:nvPr/>
        </p:nvSpPr>
        <p:spPr>
          <a:xfrm>
            <a:off x="683568" y="620688"/>
            <a:ext cx="7632849" cy="1200329"/>
          </a:xfrm>
          <a:prstGeom prst="rect">
            <a:avLst/>
          </a:prstGeom>
          <a:noFill/>
        </p:spPr>
        <p:txBody>
          <a:bodyPr wrap="square" rtlCol="0">
            <a:spAutoFit/>
          </a:bodyPr>
          <a:lstStyle/>
          <a:p>
            <a:r>
              <a:rPr lang="es-PE" b="1" dirty="0" smtClean="0">
                <a:solidFill>
                  <a:srgbClr val="C00000"/>
                </a:solidFill>
              </a:rPr>
              <a:t>Criterio de la Place</a:t>
            </a:r>
            <a:r>
              <a:rPr lang="es-PE" dirty="0" smtClean="0"/>
              <a:t>: basado en el principio de razón insuficiente, como no podemos suponer una mayor probabilidad de ocurrencia de un suceso futuro que a otro, podemos considerar que todos los sucesos son </a:t>
            </a:r>
            <a:r>
              <a:rPr lang="es-PE" dirty="0" err="1" smtClean="0"/>
              <a:t>equiprobables</a:t>
            </a:r>
            <a:r>
              <a:rPr lang="es-PE" dirty="0" smtClean="0"/>
              <a:t>:</a:t>
            </a:r>
          </a:p>
          <a:p>
            <a:pPr algn="ctr"/>
            <a:r>
              <a:rPr lang="es-PE" dirty="0" smtClean="0">
                <a:solidFill>
                  <a:srgbClr val="7030A0"/>
                </a:solidFill>
              </a:rPr>
              <a:t>Valor Esperado </a:t>
            </a:r>
            <a:r>
              <a:rPr lang="es-PE" dirty="0" err="1" smtClean="0">
                <a:solidFill>
                  <a:srgbClr val="7030A0"/>
                </a:solidFill>
              </a:rPr>
              <a:t>Ai</a:t>
            </a:r>
            <a:r>
              <a:rPr lang="es-PE" dirty="0" smtClean="0">
                <a:solidFill>
                  <a:srgbClr val="7030A0"/>
                </a:solidFill>
              </a:rPr>
              <a:t> =(1/</a:t>
            </a:r>
            <a:r>
              <a:rPr lang="es-PE" dirty="0" err="1" smtClean="0">
                <a:solidFill>
                  <a:srgbClr val="7030A0"/>
                </a:solidFill>
              </a:rPr>
              <a:t>n∑Xij</a:t>
            </a:r>
            <a:r>
              <a:rPr lang="es-PE" dirty="0" smtClean="0">
                <a:solidFill>
                  <a:srgbClr val="7030A0"/>
                </a:solidFill>
              </a:rPr>
              <a:t>)</a:t>
            </a:r>
            <a:endParaRPr lang="es-PE" dirty="0">
              <a:solidFill>
                <a:srgbClr val="7030A0"/>
              </a:solidFill>
            </a:endParaRPr>
          </a:p>
        </p:txBody>
      </p:sp>
      <p:sp>
        <p:nvSpPr>
          <p:cNvPr id="7" name="6 CuadroTexto"/>
          <p:cNvSpPr txBox="1"/>
          <p:nvPr/>
        </p:nvSpPr>
        <p:spPr>
          <a:xfrm>
            <a:off x="827584" y="4941168"/>
            <a:ext cx="7920880" cy="646331"/>
          </a:xfrm>
          <a:prstGeom prst="rect">
            <a:avLst/>
          </a:prstGeom>
          <a:solidFill>
            <a:srgbClr val="92D050"/>
          </a:solidFill>
        </p:spPr>
        <p:txBody>
          <a:bodyPr wrap="square" rtlCol="0">
            <a:spAutoFit/>
          </a:bodyPr>
          <a:lstStyle/>
          <a:p>
            <a:r>
              <a:rPr lang="es-PE" dirty="0" smtClean="0"/>
              <a:t>Debemos escoger  entonces, la tecnología 3 por presentar el mayor valor esperado en 750 </a:t>
            </a:r>
            <a:r>
              <a:rPr lang="es-PE" dirty="0" err="1" smtClean="0"/>
              <a:t>um</a:t>
            </a:r>
            <a:endParaRPr lang="es-PE" dirty="0"/>
          </a:p>
        </p:txBody>
      </p:sp>
      <p:sp>
        <p:nvSpPr>
          <p:cNvPr id="8" name="7 CuadroTexto"/>
          <p:cNvSpPr txBox="1"/>
          <p:nvPr/>
        </p:nvSpPr>
        <p:spPr>
          <a:xfrm>
            <a:off x="1331640" y="4309700"/>
            <a:ext cx="4031873" cy="369332"/>
          </a:xfrm>
          <a:prstGeom prst="rect">
            <a:avLst/>
          </a:prstGeom>
          <a:noFill/>
        </p:spPr>
        <p:txBody>
          <a:bodyPr wrap="none" rtlCol="0">
            <a:spAutoFit/>
          </a:bodyPr>
          <a:lstStyle/>
          <a:p>
            <a:r>
              <a:rPr lang="es-PE" dirty="0" smtClean="0"/>
              <a:t>VE= 1/3*650 + 1/3*550+1/3*900 = 700</a:t>
            </a:r>
            <a:endParaRPr lang="es-PE" dirty="0"/>
          </a:p>
        </p:txBody>
      </p:sp>
    </p:spTree>
    <p:extLst>
      <p:ext uri="{BB962C8B-B14F-4D97-AF65-F5344CB8AC3E}">
        <p14:creationId xmlns:p14="http://schemas.microsoft.com/office/powerpoint/2010/main" val="3843528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630" y="1052736"/>
            <a:ext cx="8064809" cy="1200329"/>
          </a:xfrm>
          <a:prstGeom prst="rect">
            <a:avLst/>
          </a:prstGeom>
        </p:spPr>
        <p:txBody>
          <a:bodyPr wrap="square">
            <a:spAutoFit/>
          </a:bodyPr>
          <a:lstStyle/>
          <a:p>
            <a:r>
              <a:rPr lang="es-PE" dirty="0"/>
              <a:t>Un árbol de decisión es una forma gráfica y </a:t>
            </a:r>
            <a:r>
              <a:rPr lang="es-PE" dirty="0" smtClean="0"/>
              <a:t>analítica de </a:t>
            </a:r>
            <a:r>
              <a:rPr lang="es-PE" dirty="0"/>
              <a:t>representar todos los eventos (sucesos) </a:t>
            </a:r>
            <a:r>
              <a:rPr lang="es-PE" dirty="0" smtClean="0"/>
              <a:t>que pueden </a:t>
            </a:r>
            <a:r>
              <a:rPr lang="es-PE" dirty="0"/>
              <a:t>surgir a partir de una decisión asumida </a:t>
            </a:r>
            <a:r>
              <a:rPr lang="es-PE" dirty="0" smtClean="0"/>
              <a:t>en cierto </a:t>
            </a:r>
            <a:r>
              <a:rPr lang="es-PE" dirty="0"/>
              <a:t>momento.</a:t>
            </a:r>
          </a:p>
          <a:p>
            <a:r>
              <a:rPr lang="es-PE" dirty="0"/>
              <a:t>• Nos ayudan a tomar la decisión “más acertada</a:t>
            </a:r>
            <a:r>
              <a:rPr lang="es-PE" dirty="0" smtClean="0"/>
              <a:t>”, desde </a:t>
            </a:r>
            <a:r>
              <a:rPr lang="es-PE" dirty="0"/>
              <a:t>un punto de vista probabilístico, ante </a:t>
            </a:r>
            <a:r>
              <a:rPr lang="es-PE" dirty="0" smtClean="0"/>
              <a:t>un abanico </a:t>
            </a:r>
            <a:r>
              <a:rPr lang="es-PE" dirty="0"/>
              <a:t>de posibles decisiones.</a:t>
            </a:r>
          </a:p>
        </p:txBody>
      </p:sp>
      <p:sp>
        <p:nvSpPr>
          <p:cNvPr id="3" name="2 CuadroTexto"/>
          <p:cNvSpPr txBox="1"/>
          <p:nvPr/>
        </p:nvSpPr>
        <p:spPr>
          <a:xfrm flipH="1">
            <a:off x="467543" y="438181"/>
            <a:ext cx="4320480" cy="523220"/>
          </a:xfrm>
          <a:prstGeom prst="rect">
            <a:avLst/>
          </a:prstGeom>
          <a:solidFill>
            <a:schemeClr val="accent1">
              <a:lumMod val="40000"/>
              <a:lumOff val="60000"/>
            </a:schemeClr>
          </a:solidFill>
        </p:spPr>
        <p:txBody>
          <a:bodyPr wrap="square" rtlCol="0">
            <a:spAutoFit/>
          </a:bodyPr>
          <a:lstStyle/>
          <a:p>
            <a:r>
              <a:rPr lang="es-PE" sz="2800" b="1" dirty="0" smtClean="0">
                <a:solidFill>
                  <a:srgbClr val="0070C0"/>
                </a:solidFill>
                <a:latin typeface="Calibri" panose="020F0502020204030204" pitchFamily="34" charset="0"/>
              </a:rPr>
              <a:t>Árbol de decisiones</a:t>
            </a:r>
            <a:endParaRPr lang="es-PE" sz="2800" b="1" dirty="0">
              <a:solidFill>
                <a:srgbClr val="0070C0"/>
              </a:solidFill>
              <a:latin typeface="Calibri" panose="020F0502020204030204" pitchFamily="34" charset="0"/>
            </a:endParaRPr>
          </a:p>
        </p:txBody>
      </p:sp>
      <p:sp>
        <p:nvSpPr>
          <p:cNvPr id="4" name="3 Rectángulo"/>
          <p:cNvSpPr/>
          <p:nvPr/>
        </p:nvSpPr>
        <p:spPr>
          <a:xfrm>
            <a:off x="611559" y="2348880"/>
            <a:ext cx="7920879" cy="923330"/>
          </a:xfrm>
          <a:prstGeom prst="rect">
            <a:avLst/>
          </a:prstGeom>
        </p:spPr>
        <p:txBody>
          <a:bodyPr wrap="square">
            <a:spAutoFit/>
          </a:bodyPr>
          <a:lstStyle/>
          <a:p>
            <a:r>
              <a:rPr lang="es-PE" b="1" dirty="0">
                <a:solidFill>
                  <a:srgbClr val="FF0000"/>
                </a:solidFill>
              </a:rPr>
              <a:t>Terminología</a:t>
            </a:r>
          </a:p>
          <a:p>
            <a:r>
              <a:rPr lang="es-PE" dirty="0">
                <a:solidFill>
                  <a:srgbClr val="C00000"/>
                </a:solidFill>
              </a:rPr>
              <a:t>• </a:t>
            </a:r>
            <a:r>
              <a:rPr lang="es-PE" b="1" dirty="0">
                <a:solidFill>
                  <a:srgbClr val="C00000"/>
                </a:solidFill>
              </a:rPr>
              <a:t>Nodo de decisión</a:t>
            </a:r>
            <a:r>
              <a:rPr lang="es-PE" b="1" dirty="0"/>
              <a:t>: Indica que una decisión necesita tomarse </a:t>
            </a:r>
            <a:r>
              <a:rPr lang="es-PE" b="1" dirty="0" smtClean="0"/>
              <a:t>en ese </a:t>
            </a:r>
            <a:r>
              <a:rPr lang="es-PE" b="1" dirty="0"/>
              <a:t>punto del proceso. Está representado por un cuadrado</a:t>
            </a:r>
            <a:endParaRPr lang="es-PE" dirty="0"/>
          </a:p>
        </p:txBody>
      </p:sp>
      <p:sp>
        <p:nvSpPr>
          <p:cNvPr id="5" name="4 Rectángulo"/>
          <p:cNvSpPr/>
          <p:nvPr/>
        </p:nvSpPr>
        <p:spPr>
          <a:xfrm>
            <a:off x="6804248" y="2996952"/>
            <a:ext cx="288032" cy="27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Rectángulo"/>
          <p:cNvSpPr/>
          <p:nvPr/>
        </p:nvSpPr>
        <p:spPr>
          <a:xfrm>
            <a:off x="592120" y="3272210"/>
            <a:ext cx="7868312" cy="646331"/>
          </a:xfrm>
          <a:prstGeom prst="rect">
            <a:avLst/>
          </a:prstGeom>
        </p:spPr>
        <p:txBody>
          <a:bodyPr wrap="square">
            <a:spAutoFit/>
          </a:bodyPr>
          <a:lstStyle/>
          <a:p>
            <a:pPr>
              <a:buFont typeface="Arial" panose="020B0604020202020204" pitchFamily="34" charset="0"/>
              <a:buChar char="•"/>
            </a:pPr>
            <a:r>
              <a:rPr lang="es-PE" b="1" dirty="0" smtClean="0"/>
              <a:t> </a:t>
            </a:r>
            <a:r>
              <a:rPr lang="es-PE" b="1" dirty="0" smtClean="0">
                <a:solidFill>
                  <a:srgbClr val="C00000"/>
                </a:solidFill>
              </a:rPr>
              <a:t>Nodo </a:t>
            </a:r>
            <a:r>
              <a:rPr lang="es-PE" b="1" dirty="0">
                <a:solidFill>
                  <a:srgbClr val="C00000"/>
                </a:solidFill>
              </a:rPr>
              <a:t>de probabilidad</a:t>
            </a:r>
            <a:r>
              <a:rPr lang="es-PE" b="1" dirty="0"/>
              <a:t>: Indica que en ese punto del proceso </a:t>
            </a:r>
            <a:r>
              <a:rPr lang="es-PE" b="1" dirty="0" smtClean="0"/>
              <a:t>ocurre un </a:t>
            </a:r>
            <a:r>
              <a:rPr lang="es-PE" b="1" dirty="0"/>
              <a:t>evento aleatorio. Está representado por un círculo</a:t>
            </a:r>
            <a:endParaRPr lang="es-PE" dirty="0"/>
          </a:p>
        </p:txBody>
      </p:sp>
      <p:sp>
        <p:nvSpPr>
          <p:cNvPr id="7" name="6 Elipse"/>
          <p:cNvSpPr/>
          <p:nvPr/>
        </p:nvSpPr>
        <p:spPr>
          <a:xfrm>
            <a:off x="5167997" y="3616277"/>
            <a:ext cx="216024" cy="20150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7 Rectángulo"/>
          <p:cNvSpPr/>
          <p:nvPr/>
        </p:nvSpPr>
        <p:spPr>
          <a:xfrm>
            <a:off x="611560" y="4029165"/>
            <a:ext cx="7632848" cy="646331"/>
          </a:xfrm>
          <a:prstGeom prst="rect">
            <a:avLst/>
          </a:prstGeom>
        </p:spPr>
        <p:txBody>
          <a:bodyPr wrap="square">
            <a:spAutoFit/>
          </a:bodyPr>
          <a:lstStyle/>
          <a:p>
            <a:pPr marL="182563" indent="-182563">
              <a:buFont typeface="Arial" panose="020B0604020202020204" pitchFamily="34" charset="0"/>
              <a:buChar char="•"/>
            </a:pPr>
            <a:r>
              <a:rPr lang="es-PE" b="1" dirty="0">
                <a:solidFill>
                  <a:srgbClr val="C00000"/>
                </a:solidFill>
              </a:rPr>
              <a:t>Rama</a:t>
            </a:r>
            <a:r>
              <a:rPr lang="es-PE" b="1" dirty="0"/>
              <a:t>: Nos muestra los distintos caminos que se pueden emprender</a:t>
            </a:r>
          </a:p>
          <a:p>
            <a:r>
              <a:rPr lang="es-PE" b="1" dirty="0"/>
              <a:t>cuando tomamos una decisión o bien ocurre algún evento aleatorio</a:t>
            </a:r>
            <a:endParaRPr lang="es-PE" dirty="0"/>
          </a:p>
        </p:txBody>
      </p:sp>
      <p:cxnSp>
        <p:nvCxnSpPr>
          <p:cNvPr id="10" name="9 Conector recto de flecha"/>
          <p:cNvCxnSpPr/>
          <p:nvPr/>
        </p:nvCxnSpPr>
        <p:spPr>
          <a:xfrm>
            <a:off x="7524328" y="4509120"/>
            <a:ext cx="648072" cy="0"/>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621433" y="4759910"/>
            <a:ext cx="4397358" cy="369332"/>
          </a:xfrm>
          <a:prstGeom prst="rect">
            <a:avLst/>
          </a:prstGeom>
          <a:noFill/>
        </p:spPr>
        <p:txBody>
          <a:bodyPr wrap="none" rtlCol="0">
            <a:spAutoFit/>
          </a:bodyPr>
          <a:lstStyle/>
          <a:p>
            <a:r>
              <a:rPr lang="es-PE" b="1" dirty="0" smtClean="0">
                <a:solidFill>
                  <a:srgbClr val="0070C0"/>
                </a:solidFill>
              </a:rPr>
              <a:t>Pasos para el análisis del Árbol de decisión</a:t>
            </a:r>
            <a:endParaRPr lang="es-PE" b="1" dirty="0">
              <a:solidFill>
                <a:srgbClr val="0070C0"/>
              </a:solidFill>
            </a:endParaRPr>
          </a:p>
        </p:txBody>
      </p:sp>
      <p:sp>
        <p:nvSpPr>
          <p:cNvPr id="11" name="10 CuadroTexto"/>
          <p:cNvSpPr txBox="1"/>
          <p:nvPr/>
        </p:nvSpPr>
        <p:spPr>
          <a:xfrm>
            <a:off x="621433" y="5129242"/>
            <a:ext cx="7848872" cy="923330"/>
          </a:xfrm>
          <a:prstGeom prst="rect">
            <a:avLst/>
          </a:prstGeom>
          <a:solidFill>
            <a:srgbClr val="FFFF00"/>
          </a:solidFill>
        </p:spPr>
        <p:txBody>
          <a:bodyPr wrap="square" rtlCol="0">
            <a:spAutoFit/>
          </a:bodyPr>
          <a:lstStyle/>
          <a:p>
            <a:r>
              <a:rPr lang="es-PE" dirty="0" smtClean="0">
                <a:latin typeface="Calibri" panose="020F0502020204030204" pitchFamily="34" charset="0"/>
              </a:rPr>
              <a:t>a) Definir el problema	- b) dibujar el árbol de decisión</a:t>
            </a:r>
          </a:p>
          <a:p>
            <a:r>
              <a:rPr lang="es-PE" dirty="0" smtClean="0">
                <a:latin typeface="Calibri" panose="020F0502020204030204" pitchFamily="34" charset="0"/>
              </a:rPr>
              <a:t>c) Asignar probabilidades a los eventos futuros	           d)  estimar los resultados para cada combinación posible de alterativas                   e) Resolver el problema </a:t>
            </a:r>
            <a:endParaRPr lang="es-PE" dirty="0">
              <a:latin typeface="Calibri" panose="020F0502020204030204" pitchFamily="34" charset="0"/>
            </a:endParaRPr>
          </a:p>
        </p:txBody>
      </p:sp>
    </p:spTree>
    <p:extLst>
      <p:ext uri="{BB962C8B-B14F-4D97-AF65-F5344CB8AC3E}">
        <p14:creationId xmlns:p14="http://schemas.microsoft.com/office/powerpoint/2010/main" val="4210885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7  Tecnica del Arbol para la toma de decisiones"/>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827584" y="692696"/>
            <a:ext cx="6120680" cy="3744416"/>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728112" y="4740443"/>
            <a:ext cx="7660312" cy="1200329"/>
          </a:xfrm>
          <a:prstGeom prst="rect">
            <a:avLst/>
          </a:prstGeom>
        </p:spPr>
        <p:txBody>
          <a:bodyPr wrap="square">
            <a:spAutoFit/>
          </a:bodyPr>
          <a:lstStyle/>
          <a:p>
            <a:r>
              <a:rPr lang="es-PE" dirty="0"/>
              <a:t>El proceso de usar un </a:t>
            </a:r>
            <a:r>
              <a:rPr lang="es-PE" dirty="0" smtClean="0"/>
              <a:t>árbol </a:t>
            </a:r>
            <a:r>
              <a:rPr lang="es-PE" dirty="0"/>
              <a:t>de </a:t>
            </a:r>
            <a:r>
              <a:rPr lang="es-PE" dirty="0" smtClean="0"/>
              <a:t>decisión </a:t>
            </a:r>
            <a:r>
              <a:rPr lang="es-PE" dirty="0"/>
              <a:t>para encontrar la </a:t>
            </a:r>
            <a:r>
              <a:rPr lang="es-PE" dirty="0" smtClean="0"/>
              <a:t>decisión optima se </a:t>
            </a:r>
            <a:r>
              <a:rPr lang="es-PE" dirty="0"/>
              <a:t>denomina resolver el </a:t>
            </a:r>
            <a:r>
              <a:rPr lang="es-PE" dirty="0" smtClean="0"/>
              <a:t>árbol. </a:t>
            </a:r>
            <a:r>
              <a:rPr lang="es-PE" dirty="0"/>
              <a:t>Para resolver el </a:t>
            </a:r>
            <a:r>
              <a:rPr lang="es-PE" dirty="0" smtClean="0"/>
              <a:t>árbol </a:t>
            </a:r>
            <a:r>
              <a:rPr lang="es-PE" dirty="0"/>
              <a:t>se trabaja desde </a:t>
            </a:r>
            <a:r>
              <a:rPr lang="es-PE" dirty="0" smtClean="0"/>
              <a:t>atrás hacia </a:t>
            </a:r>
            <a:r>
              <a:rPr lang="es-PE" dirty="0"/>
              <a:t>adelante. Esto se llama </a:t>
            </a:r>
            <a:r>
              <a:rPr lang="es-PE" b="1" dirty="0">
                <a:solidFill>
                  <a:srgbClr val="FF0000"/>
                </a:solidFill>
              </a:rPr>
              <a:t>retornando el </a:t>
            </a:r>
            <a:r>
              <a:rPr lang="es-PE" b="1" dirty="0" smtClean="0">
                <a:solidFill>
                  <a:srgbClr val="FF0000"/>
                </a:solidFill>
              </a:rPr>
              <a:t>árbol</a:t>
            </a:r>
            <a:r>
              <a:rPr lang="es-PE" dirty="0" smtClean="0"/>
              <a:t>. </a:t>
            </a:r>
            <a:r>
              <a:rPr lang="es-PE" dirty="0"/>
              <a:t>Primero, las ramas terminales</a:t>
            </a:r>
          </a:p>
          <a:p>
            <a:r>
              <a:rPr lang="es-PE" dirty="0"/>
              <a:t>se llevan hacia </a:t>
            </a:r>
            <a:r>
              <a:rPr lang="es-PE" dirty="0" smtClean="0"/>
              <a:t>atrás </a:t>
            </a:r>
            <a:r>
              <a:rPr lang="es-PE" dirty="0"/>
              <a:t>calculando un valor esperado para cada </a:t>
            </a:r>
            <a:r>
              <a:rPr lang="es-PE" dirty="0" smtClean="0"/>
              <a:t>nodo terminal</a:t>
            </a:r>
            <a:endParaRPr lang="es-PE" dirty="0"/>
          </a:p>
        </p:txBody>
      </p:sp>
    </p:spTree>
    <p:extLst>
      <p:ext uri="{BB962C8B-B14F-4D97-AF65-F5344CB8AC3E}">
        <p14:creationId xmlns:p14="http://schemas.microsoft.com/office/powerpoint/2010/main" val="3897218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476672"/>
            <a:ext cx="8280920" cy="1200329"/>
          </a:xfrm>
          <a:prstGeom prst="rect">
            <a:avLst/>
          </a:prstGeom>
        </p:spPr>
        <p:style>
          <a:lnRef idx="0">
            <a:scrgbClr r="0" g="0" b="0"/>
          </a:lnRef>
          <a:fillRef idx="1002">
            <a:schemeClr val="lt1"/>
          </a:fillRef>
          <a:effectRef idx="0">
            <a:scrgbClr r="0" g="0" b="0"/>
          </a:effectRef>
          <a:fontRef idx="major"/>
        </p:style>
        <p:txBody>
          <a:bodyPr wrap="square">
            <a:spAutoFit/>
          </a:bodyPr>
          <a:lstStyle/>
          <a:p>
            <a:r>
              <a:rPr lang="es-ES" sz="2400" dirty="0" smtClean="0">
                <a:latin typeface="Calibri" pitchFamily="34" charset="0"/>
              </a:rPr>
              <a:t>LA </a:t>
            </a:r>
            <a:r>
              <a:rPr lang="es-ES" sz="2400" dirty="0" smtClean="0">
                <a:solidFill>
                  <a:srgbClr val="FF0000"/>
                </a:solidFill>
                <a:latin typeface="Calibri" pitchFamily="34" charset="0"/>
              </a:rPr>
              <a:t>TEORÍA DE LA DECISIÓN </a:t>
            </a:r>
            <a:r>
              <a:rPr lang="es-ES" sz="2400" dirty="0" smtClean="0">
                <a:latin typeface="Calibri" pitchFamily="34" charset="0"/>
              </a:rPr>
              <a:t>TRATA DEL ESTUDIO DE LOS PROCESOS DE TOMA DE DECISIONES DESDE UNA PERSPECTIVA RACIONAL</a:t>
            </a:r>
            <a:endParaRPr lang="es-ES" sz="2400" dirty="0"/>
          </a:p>
        </p:txBody>
      </p:sp>
      <p:sp>
        <p:nvSpPr>
          <p:cNvPr id="4" name="1 Título"/>
          <p:cNvSpPr txBox="1">
            <a:spLocks/>
          </p:cNvSpPr>
          <p:nvPr/>
        </p:nvSpPr>
        <p:spPr>
          <a:xfrm>
            <a:off x="395536" y="1844824"/>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 sz="40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5" name="4 Rectángulo"/>
          <p:cNvSpPr/>
          <p:nvPr/>
        </p:nvSpPr>
        <p:spPr>
          <a:xfrm>
            <a:off x="467544" y="1916832"/>
            <a:ext cx="5760640" cy="2308324"/>
          </a:xfrm>
          <a:prstGeom prst="rect">
            <a:avLst/>
          </a:prstGeom>
          <a:ln>
            <a:solidFill>
              <a:schemeClr val="accent1"/>
            </a:solidFill>
          </a:ln>
        </p:spPr>
        <p:txBody>
          <a:bodyPr wrap="square">
            <a:spAutoFit/>
          </a:bodyPr>
          <a:lstStyle/>
          <a:p>
            <a:r>
              <a:rPr lang="es-ES" sz="2400" dirty="0" smtClean="0">
                <a:latin typeface="+mj-lt"/>
              </a:rPr>
              <a:t>COMO TOMAR UNA DECISIÓN SUPONE ESCOGER LA MEJOR ALTERNATIVA DE ENTRE LAS POSIBLES, SE NECESITA  INFORMACION</a:t>
            </a:r>
          </a:p>
          <a:p>
            <a:r>
              <a:rPr lang="es-ES" sz="2400" dirty="0" smtClean="0">
                <a:latin typeface="+mj-lt"/>
              </a:rPr>
              <a:t>INFORMACIÓN SOBRE  CADA  UNA DE ESTAS</a:t>
            </a:r>
          </a:p>
          <a:p>
            <a:r>
              <a:rPr lang="es-ES" sz="2400" dirty="0" smtClean="0">
                <a:latin typeface="+mj-lt"/>
              </a:rPr>
              <a:t>ALTERNATIVAS Y SUS CONSECUENCIAS RESPECTO A NUESTRO OBJETIVO</a:t>
            </a:r>
            <a:r>
              <a:rPr lang="es-ES" dirty="0" smtClean="0">
                <a:latin typeface="+mj-lt"/>
              </a:rPr>
              <a:t>.</a:t>
            </a:r>
            <a:endParaRPr lang="es-ES" dirty="0">
              <a:latin typeface="+mj-lt"/>
            </a:endParaRPr>
          </a:p>
        </p:txBody>
      </p:sp>
      <p:sp>
        <p:nvSpPr>
          <p:cNvPr id="6" name="5 Rectángulo"/>
          <p:cNvSpPr/>
          <p:nvPr/>
        </p:nvSpPr>
        <p:spPr>
          <a:xfrm>
            <a:off x="395536" y="4725144"/>
            <a:ext cx="8280920" cy="830997"/>
          </a:xfrm>
          <a:prstGeom prst="rect">
            <a:avLst/>
          </a:prstGeom>
        </p:spPr>
        <p:txBody>
          <a:bodyPr wrap="square">
            <a:spAutoFit/>
          </a:bodyPr>
          <a:lstStyle/>
          <a:p>
            <a:r>
              <a:rPr lang="es-ES" sz="2400" dirty="0" smtClean="0">
                <a:latin typeface="+mj-lt"/>
              </a:rPr>
              <a:t>LA MAYORÍA DE LAS DECISIONES PERSONALES O DE LOS NEGOCIOS SE TOMAN BAJO CONDICIONES DE INCERTIDUMBRE.</a:t>
            </a:r>
            <a:endParaRPr lang="es-ES" sz="2400" dirty="0">
              <a:latin typeface="+mj-lt"/>
            </a:endParaRPr>
          </a:p>
        </p:txBody>
      </p:sp>
      <p:pic>
        <p:nvPicPr>
          <p:cNvPr id="7" name="il_fi" descr="http://m1.paperblog.com/i/13/139773/toma-decisiones-momentos-crisis-L-1.jpeg"/>
          <p:cNvPicPr/>
          <p:nvPr/>
        </p:nvPicPr>
        <p:blipFill>
          <a:blip r:embed="rId2" cstate="print"/>
          <a:srcRect/>
          <a:stretch>
            <a:fillRect/>
          </a:stretch>
        </p:blipFill>
        <p:spPr bwMode="auto">
          <a:xfrm>
            <a:off x="6444208" y="1412776"/>
            <a:ext cx="2354585"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620688"/>
            <a:ext cx="7992888" cy="1815882"/>
          </a:xfrm>
          <a:prstGeom prst="rect">
            <a:avLst/>
          </a:prstGeom>
        </p:spPr>
        <p:txBody>
          <a:bodyPr wrap="square">
            <a:spAutoFit/>
          </a:bodyPr>
          <a:lstStyle/>
          <a:p>
            <a:r>
              <a:rPr lang="es-PE" sz="1600" b="1" dirty="0" smtClean="0">
                <a:solidFill>
                  <a:srgbClr val="C00000"/>
                </a:solidFill>
                <a:latin typeface="Cambria" panose="02040503050406030204" pitchFamily="18" charset="0"/>
              </a:rPr>
              <a:t>Caso 1</a:t>
            </a:r>
            <a:r>
              <a:rPr lang="es-PE" sz="1600" dirty="0" smtClean="0">
                <a:latin typeface="Cambria" panose="02040503050406030204" pitchFamily="18" charset="0"/>
              </a:rPr>
              <a:t>.- Una </a:t>
            </a:r>
            <a:r>
              <a:rPr lang="es-PE" sz="1600" dirty="0">
                <a:latin typeface="Cambria" panose="02040503050406030204" pitchFamily="18" charset="0"/>
              </a:rPr>
              <a:t>compañía de seguros nos ofrece </a:t>
            </a:r>
            <a:r>
              <a:rPr lang="es-PE" sz="1600" dirty="0" smtClean="0">
                <a:latin typeface="Cambria" panose="02040503050406030204" pitchFamily="18" charset="0"/>
              </a:rPr>
              <a:t>una indemnización </a:t>
            </a:r>
            <a:r>
              <a:rPr lang="es-PE" sz="1600" dirty="0">
                <a:latin typeface="Cambria" panose="02040503050406030204" pitchFamily="18" charset="0"/>
              </a:rPr>
              <a:t>por accidente </a:t>
            </a:r>
            <a:r>
              <a:rPr lang="es-PE" sz="1600" dirty="0" smtClean="0">
                <a:latin typeface="Cambria" panose="02040503050406030204" pitchFamily="18" charset="0"/>
              </a:rPr>
              <a:t>de S/. 210.000. </a:t>
            </a:r>
            <a:r>
              <a:rPr lang="es-PE" sz="1600" dirty="0">
                <a:latin typeface="Cambria" panose="02040503050406030204" pitchFamily="18" charset="0"/>
              </a:rPr>
              <a:t>Si </a:t>
            </a:r>
            <a:r>
              <a:rPr lang="es-PE" sz="1600" dirty="0" smtClean="0">
                <a:latin typeface="Cambria" panose="02040503050406030204" pitchFamily="18" charset="0"/>
              </a:rPr>
              <a:t>no aceptamos </a:t>
            </a:r>
            <a:r>
              <a:rPr lang="es-PE" sz="1600" dirty="0">
                <a:latin typeface="Cambria" panose="02040503050406030204" pitchFamily="18" charset="0"/>
              </a:rPr>
              <a:t>la oferta y decidimos ir a juicio </a:t>
            </a:r>
            <a:r>
              <a:rPr lang="es-PE" sz="1600" dirty="0" smtClean="0">
                <a:latin typeface="Cambria" panose="02040503050406030204" pitchFamily="18" charset="0"/>
              </a:rPr>
              <a:t>podemos obtener  S/. 185.000, 415.000 </a:t>
            </a:r>
            <a:r>
              <a:rPr lang="es-PE" sz="1600" dirty="0">
                <a:latin typeface="Cambria" panose="02040503050406030204" pitchFamily="18" charset="0"/>
              </a:rPr>
              <a:t>o </a:t>
            </a:r>
            <a:r>
              <a:rPr lang="es-PE" sz="1600" dirty="0" smtClean="0">
                <a:latin typeface="Cambria" panose="02040503050406030204" pitchFamily="18" charset="0"/>
              </a:rPr>
              <a:t>580.000 dependiendo </a:t>
            </a:r>
            <a:r>
              <a:rPr lang="es-PE" sz="1600" dirty="0">
                <a:latin typeface="Cambria" panose="02040503050406030204" pitchFamily="18" charset="0"/>
              </a:rPr>
              <a:t>de las alegaciones que el </a:t>
            </a:r>
            <a:r>
              <a:rPr lang="es-PE" sz="1600" dirty="0" smtClean="0">
                <a:latin typeface="Cambria" panose="02040503050406030204" pitchFamily="18" charset="0"/>
              </a:rPr>
              <a:t>juez considere </a:t>
            </a:r>
            <a:r>
              <a:rPr lang="es-PE" sz="1600" dirty="0">
                <a:latin typeface="Cambria" panose="02040503050406030204" pitchFamily="18" charset="0"/>
              </a:rPr>
              <a:t>aceptables. Si perdemos el juicio</a:t>
            </a:r>
            <a:r>
              <a:rPr lang="es-PE" sz="1600" dirty="0" smtClean="0">
                <a:latin typeface="Cambria" panose="02040503050406030204" pitchFamily="18" charset="0"/>
              </a:rPr>
              <a:t>, debemos </a:t>
            </a:r>
            <a:r>
              <a:rPr lang="es-PE" sz="1600" dirty="0">
                <a:latin typeface="Cambria" panose="02040503050406030204" pitchFamily="18" charset="0"/>
              </a:rPr>
              <a:t>pagar las </a:t>
            </a:r>
            <a:r>
              <a:rPr lang="es-PE" sz="1600" dirty="0" smtClean="0">
                <a:latin typeface="Cambria" panose="02040503050406030204" pitchFamily="18" charset="0"/>
              </a:rPr>
              <a:t>costos judiciales  </a:t>
            </a:r>
            <a:r>
              <a:rPr lang="es-PE" sz="1600" dirty="0">
                <a:latin typeface="Cambria" panose="02040503050406030204" pitchFamily="18" charset="0"/>
              </a:rPr>
              <a:t>que ascienden </a:t>
            </a:r>
            <a:r>
              <a:rPr lang="es-PE" sz="1600" dirty="0" smtClean="0">
                <a:latin typeface="Cambria" panose="02040503050406030204" pitchFamily="18" charset="0"/>
              </a:rPr>
              <a:t>a S/. 30.000.</a:t>
            </a:r>
            <a:endParaRPr lang="es-PE" sz="1600" dirty="0">
              <a:latin typeface="Cambria" panose="02040503050406030204" pitchFamily="18" charset="0"/>
            </a:endParaRPr>
          </a:p>
          <a:p>
            <a:r>
              <a:rPr lang="es-PE" sz="1600" dirty="0">
                <a:latin typeface="Cambria" panose="02040503050406030204" pitchFamily="18" charset="0"/>
              </a:rPr>
              <a:t>Sabiendo que el 70% de los juicios se gana, y </a:t>
            </a:r>
            <a:r>
              <a:rPr lang="es-PE" sz="1600" dirty="0" smtClean="0">
                <a:latin typeface="Cambria" panose="02040503050406030204" pitchFamily="18" charset="0"/>
              </a:rPr>
              <a:t>de éstos</a:t>
            </a:r>
            <a:r>
              <a:rPr lang="es-PE" sz="1600" dirty="0">
                <a:latin typeface="Cambria" panose="02040503050406030204" pitchFamily="18" charset="0"/>
              </a:rPr>
              <a:t>, en el 50% se obtiene la </a:t>
            </a:r>
            <a:r>
              <a:rPr lang="es-PE" sz="1600" dirty="0" smtClean="0">
                <a:latin typeface="Cambria" panose="02040503050406030204" pitchFamily="18" charset="0"/>
              </a:rPr>
              <a:t>menor indemnización</a:t>
            </a:r>
            <a:r>
              <a:rPr lang="es-PE" sz="1600" dirty="0">
                <a:latin typeface="Cambria" panose="02040503050406030204" pitchFamily="18" charset="0"/>
              </a:rPr>
              <a:t>, en el 30% la intermedia y en el 20</a:t>
            </a:r>
            <a:r>
              <a:rPr lang="es-PE" sz="1600" dirty="0" smtClean="0">
                <a:latin typeface="Cambria" panose="02040503050406030204" pitchFamily="18" charset="0"/>
              </a:rPr>
              <a:t>% la </a:t>
            </a:r>
            <a:r>
              <a:rPr lang="es-PE" sz="1600" dirty="0">
                <a:latin typeface="Cambria" panose="02040503050406030204" pitchFamily="18" charset="0"/>
              </a:rPr>
              <a:t>más alta, determinar la decisión más acertada</a:t>
            </a:r>
          </a:p>
        </p:txBody>
      </p:sp>
      <p:sp>
        <p:nvSpPr>
          <p:cNvPr id="3" name="2 Rectángulo"/>
          <p:cNvSpPr/>
          <p:nvPr/>
        </p:nvSpPr>
        <p:spPr>
          <a:xfrm>
            <a:off x="971600" y="393305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s-PE" dirty="0"/>
          </a:p>
        </p:txBody>
      </p:sp>
      <p:cxnSp>
        <p:nvCxnSpPr>
          <p:cNvPr id="8" name="7 Conector recto"/>
          <p:cNvCxnSpPr>
            <a:stCxn id="3" idx="3"/>
          </p:cNvCxnSpPr>
          <p:nvPr/>
        </p:nvCxnSpPr>
        <p:spPr>
          <a:xfrm flipV="1">
            <a:off x="1475656" y="3573016"/>
            <a:ext cx="36004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a:endCxn id="12" idx="1"/>
          </p:cNvCxnSpPr>
          <p:nvPr/>
        </p:nvCxnSpPr>
        <p:spPr>
          <a:xfrm flipV="1">
            <a:off x="1835696" y="3471181"/>
            <a:ext cx="1266317" cy="101835"/>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Elipse"/>
          <p:cNvSpPr/>
          <p:nvPr/>
        </p:nvSpPr>
        <p:spPr>
          <a:xfrm>
            <a:off x="3059832" y="342900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4" name="13 Conector recto"/>
          <p:cNvCxnSpPr/>
          <p:nvPr/>
        </p:nvCxnSpPr>
        <p:spPr>
          <a:xfrm flipV="1">
            <a:off x="3347864" y="3068960"/>
            <a:ext cx="288032" cy="32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3635896" y="306896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1417142" y="4262664"/>
            <a:ext cx="778594" cy="519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a:stCxn id="12" idx="4"/>
          </p:cNvCxnSpPr>
          <p:nvPr/>
        </p:nvCxnSpPr>
        <p:spPr>
          <a:xfrm>
            <a:off x="3203848" y="3717032"/>
            <a:ext cx="72008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3923928" y="4365104"/>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24 Elipse"/>
          <p:cNvSpPr/>
          <p:nvPr/>
        </p:nvSpPr>
        <p:spPr>
          <a:xfrm>
            <a:off x="4427984" y="2996952"/>
            <a:ext cx="252028"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30" name="29 Conector recto"/>
          <p:cNvCxnSpPr>
            <a:stCxn id="25" idx="0"/>
          </p:cNvCxnSpPr>
          <p:nvPr/>
        </p:nvCxnSpPr>
        <p:spPr>
          <a:xfrm flipV="1">
            <a:off x="4553998" y="2564904"/>
            <a:ext cx="522058"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5076056" y="2564904"/>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35 Conector recto"/>
          <p:cNvCxnSpPr>
            <a:stCxn id="25" idx="6"/>
          </p:cNvCxnSpPr>
          <p:nvPr/>
        </p:nvCxnSpPr>
        <p:spPr>
          <a:xfrm flipV="1">
            <a:off x="4680012" y="3068960"/>
            <a:ext cx="1188132"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3212472" y="4909095"/>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4553998" y="3199514"/>
            <a:ext cx="720080" cy="3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flipV="1">
            <a:off x="5274078" y="3584287"/>
            <a:ext cx="792088" cy="22542"/>
          </a:xfrm>
          <a:prstGeom prst="line">
            <a:avLst/>
          </a:prstGeom>
        </p:spPr>
        <p:style>
          <a:lnRef idx="1">
            <a:schemeClr val="accent1"/>
          </a:lnRef>
          <a:fillRef idx="0">
            <a:schemeClr val="accent1"/>
          </a:fillRef>
          <a:effectRef idx="0">
            <a:schemeClr val="accent1"/>
          </a:effectRef>
          <a:fontRef idx="minor">
            <a:schemeClr val="tx1"/>
          </a:fontRef>
        </p:style>
      </p:cxnSp>
      <p:sp>
        <p:nvSpPr>
          <p:cNvPr id="48" name="47 CuadroTexto"/>
          <p:cNvSpPr txBox="1"/>
          <p:nvPr/>
        </p:nvSpPr>
        <p:spPr>
          <a:xfrm>
            <a:off x="778513" y="3563724"/>
            <a:ext cx="780983" cy="307777"/>
          </a:xfrm>
          <a:prstGeom prst="rect">
            <a:avLst/>
          </a:prstGeom>
          <a:noFill/>
        </p:spPr>
        <p:txBody>
          <a:bodyPr wrap="none" rtlCol="0">
            <a:spAutoFit/>
          </a:bodyPr>
          <a:lstStyle/>
          <a:p>
            <a:r>
              <a:rPr lang="es-PE" sz="1400" dirty="0" smtClean="0">
                <a:solidFill>
                  <a:srgbClr val="FF0000"/>
                </a:solidFill>
                <a:latin typeface="Cambria" panose="02040503050406030204" pitchFamily="18" charset="0"/>
              </a:rPr>
              <a:t>224100</a:t>
            </a:r>
            <a:endParaRPr lang="es-PE" sz="1400" dirty="0">
              <a:solidFill>
                <a:srgbClr val="FF0000"/>
              </a:solidFill>
              <a:latin typeface="Cambria" panose="02040503050406030204" pitchFamily="18" charset="0"/>
            </a:endParaRPr>
          </a:p>
        </p:txBody>
      </p:sp>
      <p:cxnSp>
        <p:nvCxnSpPr>
          <p:cNvPr id="53" name="52 Conector recto"/>
          <p:cNvCxnSpPr/>
          <p:nvPr/>
        </p:nvCxnSpPr>
        <p:spPr>
          <a:xfrm>
            <a:off x="2149577" y="4778401"/>
            <a:ext cx="1062895" cy="130694"/>
          </a:xfrm>
          <a:prstGeom prst="line">
            <a:avLst/>
          </a:prstGeom>
        </p:spPr>
        <p:style>
          <a:lnRef idx="1">
            <a:schemeClr val="accent1"/>
          </a:lnRef>
          <a:fillRef idx="0">
            <a:schemeClr val="accent1"/>
          </a:fillRef>
          <a:effectRef idx="0">
            <a:schemeClr val="accent1"/>
          </a:effectRef>
          <a:fontRef idx="minor">
            <a:schemeClr val="tx1"/>
          </a:fontRef>
        </p:style>
      </p:cxnSp>
      <p:sp>
        <p:nvSpPr>
          <p:cNvPr id="54" name="53 CuadroTexto"/>
          <p:cNvSpPr txBox="1"/>
          <p:nvPr/>
        </p:nvSpPr>
        <p:spPr>
          <a:xfrm>
            <a:off x="1379817" y="3371067"/>
            <a:ext cx="748923" cy="261610"/>
          </a:xfrm>
          <a:prstGeom prst="rect">
            <a:avLst/>
          </a:prstGeom>
          <a:noFill/>
        </p:spPr>
        <p:txBody>
          <a:bodyPr wrap="none" rtlCol="0">
            <a:spAutoFit/>
          </a:bodyPr>
          <a:lstStyle/>
          <a:p>
            <a:r>
              <a:rPr lang="es-PE" sz="1100" dirty="0" smtClean="0">
                <a:latin typeface="Arial" panose="020B0604020202020204" pitchFamily="34" charset="0"/>
                <a:cs typeface="Arial" panose="020B0604020202020204" pitchFamily="34" charset="0"/>
              </a:rPr>
              <a:t>Ir a juicio</a:t>
            </a:r>
            <a:endParaRPr lang="es-PE" sz="1100" dirty="0">
              <a:latin typeface="Arial" panose="020B0604020202020204" pitchFamily="34" charset="0"/>
              <a:cs typeface="Arial" panose="020B0604020202020204" pitchFamily="34" charset="0"/>
            </a:endParaRPr>
          </a:p>
        </p:txBody>
      </p:sp>
      <p:sp>
        <p:nvSpPr>
          <p:cNvPr id="56" name="55 CuadroTexto"/>
          <p:cNvSpPr txBox="1"/>
          <p:nvPr/>
        </p:nvSpPr>
        <p:spPr>
          <a:xfrm>
            <a:off x="4222995" y="4111792"/>
            <a:ext cx="914033" cy="261610"/>
          </a:xfrm>
          <a:prstGeom prst="rect">
            <a:avLst/>
          </a:prstGeom>
          <a:noFill/>
        </p:spPr>
        <p:txBody>
          <a:bodyPr wrap="none" rtlCol="0">
            <a:spAutoFit/>
          </a:bodyPr>
          <a:lstStyle/>
          <a:p>
            <a:r>
              <a:rPr lang="es-PE" sz="1100" dirty="0" smtClean="0">
                <a:latin typeface="Arial Unicode MS" panose="020B0604020202020204" pitchFamily="34" charset="-128"/>
                <a:ea typeface="Arial Unicode MS" panose="020B0604020202020204" pitchFamily="34" charset="-128"/>
                <a:cs typeface="Arial Unicode MS" panose="020B0604020202020204" pitchFamily="34" charset="-128"/>
              </a:rPr>
              <a:t>Pierde 30%</a:t>
            </a:r>
            <a:endParaRPr lang="es-PE" sz="11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 name="56 CuadroTexto"/>
          <p:cNvSpPr txBox="1"/>
          <p:nvPr/>
        </p:nvSpPr>
        <p:spPr>
          <a:xfrm>
            <a:off x="4100009" y="2676701"/>
            <a:ext cx="655949" cy="261610"/>
          </a:xfrm>
          <a:prstGeom prst="rect">
            <a:avLst/>
          </a:prstGeom>
          <a:noFill/>
        </p:spPr>
        <p:txBody>
          <a:bodyPr wrap="none" rtlCol="0">
            <a:spAutoFit/>
          </a:bodyPr>
          <a:lstStyle/>
          <a:p>
            <a:r>
              <a:rPr lang="es-PE" sz="1100" dirty="0" smtClean="0">
                <a:solidFill>
                  <a:srgbClr val="FF0000"/>
                </a:solidFill>
                <a:latin typeface="Arial" panose="020B0604020202020204" pitchFamily="34" charset="0"/>
                <a:cs typeface="Arial" panose="020B0604020202020204" pitchFamily="34" charset="0"/>
              </a:rPr>
              <a:t>333000</a:t>
            </a:r>
            <a:endParaRPr lang="es-PE" sz="1100" dirty="0">
              <a:solidFill>
                <a:srgbClr val="FF0000"/>
              </a:solidFill>
              <a:latin typeface="Arial" panose="020B0604020202020204" pitchFamily="34" charset="0"/>
              <a:cs typeface="Arial" panose="020B0604020202020204" pitchFamily="34" charset="0"/>
            </a:endParaRPr>
          </a:p>
        </p:txBody>
      </p:sp>
      <p:sp>
        <p:nvSpPr>
          <p:cNvPr id="58" name="57 CuadroTexto"/>
          <p:cNvSpPr txBox="1"/>
          <p:nvPr/>
        </p:nvSpPr>
        <p:spPr>
          <a:xfrm>
            <a:off x="3289802" y="2676701"/>
            <a:ext cx="869149" cy="276999"/>
          </a:xfrm>
          <a:prstGeom prst="rect">
            <a:avLst/>
          </a:prstGeom>
          <a:noFill/>
        </p:spPr>
        <p:txBody>
          <a:bodyPr wrap="none" rtlCol="0">
            <a:spAutoFit/>
          </a:bodyPr>
          <a:lstStyle/>
          <a:p>
            <a:r>
              <a:rPr lang="es-PE" sz="1200" dirty="0" smtClean="0"/>
              <a:t>Gana  70%</a:t>
            </a:r>
            <a:endParaRPr lang="es-PE" sz="1200" dirty="0"/>
          </a:p>
        </p:txBody>
      </p:sp>
      <p:sp>
        <p:nvSpPr>
          <p:cNvPr id="59" name="58 CuadroTexto"/>
          <p:cNvSpPr txBox="1"/>
          <p:nvPr/>
        </p:nvSpPr>
        <p:spPr>
          <a:xfrm>
            <a:off x="5298379" y="2212908"/>
            <a:ext cx="817853" cy="276999"/>
          </a:xfrm>
          <a:prstGeom prst="rect">
            <a:avLst/>
          </a:prstGeom>
          <a:noFill/>
        </p:spPr>
        <p:txBody>
          <a:bodyPr wrap="none" rtlCol="0">
            <a:spAutoFit/>
          </a:bodyPr>
          <a:lstStyle/>
          <a:p>
            <a:r>
              <a:rPr lang="es-PE" sz="1200" dirty="0" smtClean="0">
                <a:latin typeface="Cambria" panose="02040503050406030204" pitchFamily="18" charset="0"/>
              </a:rPr>
              <a:t>Bajo 50%</a:t>
            </a:r>
            <a:endParaRPr lang="es-PE" sz="1200" dirty="0">
              <a:latin typeface="Cambria" panose="02040503050406030204" pitchFamily="18" charset="0"/>
            </a:endParaRPr>
          </a:p>
        </p:txBody>
      </p:sp>
      <p:sp>
        <p:nvSpPr>
          <p:cNvPr id="60" name="59 CuadroTexto"/>
          <p:cNvSpPr txBox="1"/>
          <p:nvPr/>
        </p:nvSpPr>
        <p:spPr>
          <a:xfrm>
            <a:off x="5178152" y="2645952"/>
            <a:ext cx="950901" cy="276999"/>
          </a:xfrm>
          <a:prstGeom prst="rect">
            <a:avLst/>
          </a:prstGeom>
          <a:noFill/>
        </p:spPr>
        <p:txBody>
          <a:bodyPr wrap="none" rtlCol="0">
            <a:spAutoFit/>
          </a:bodyPr>
          <a:lstStyle/>
          <a:p>
            <a:r>
              <a:rPr lang="es-PE" sz="1200" dirty="0" smtClean="0">
                <a:latin typeface="Arial" panose="020B0604020202020204" pitchFamily="34" charset="0"/>
                <a:cs typeface="Arial" panose="020B0604020202020204" pitchFamily="34" charset="0"/>
              </a:rPr>
              <a:t>Medio 30%</a:t>
            </a:r>
            <a:endParaRPr lang="es-PE" sz="1200" dirty="0">
              <a:latin typeface="Arial" panose="020B0604020202020204" pitchFamily="34" charset="0"/>
              <a:cs typeface="Arial" panose="020B0604020202020204" pitchFamily="34" charset="0"/>
            </a:endParaRPr>
          </a:p>
        </p:txBody>
      </p:sp>
      <p:sp>
        <p:nvSpPr>
          <p:cNvPr id="61" name="60 CuadroTexto"/>
          <p:cNvSpPr txBox="1"/>
          <p:nvPr/>
        </p:nvSpPr>
        <p:spPr>
          <a:xfrm>
            <a:off x="5285487" y="3287599"/>
            <a:ext cx="877163" cy="307777"/>
          </a:xfrm>
          <a:prstGeom prst="rect">
            <a:avLst/>
          </a:prstGeom>
          <a:noFill/>
        </p:spPr>
        <p:txBody>
          <a:bodyPr wrap="none" rtlCol="0">
            <a:spAutoFit/>
          </a:bodyPr>
          <a:lstStyle/>
          <a:p>
            <a:r>
              <a:rPr lang="es-PE" sz="1400" dirty="0" smtClean="0"/>
              <a:t>Alto 20%</a:t>
            </a:r>
            <a:endParaRPr lang="es-PE" sz="1400" dirty="0"/>
          </a:p>
        </p:txBody>
      </p:sp>
      <p:sp>
        <p:nvSpPr>
          <p:cNvPr id="62" name="61 CuadroTexto"/>
          <p:cNvSpPr txBox="1"/>
          <p:nvPr/>
        </p:nvSpPr>
        <p:spPr>
          <a:xfrm>
            <a:off x="2681024" y="3207208"/>
            <a:ext cx="655949" cy="261610"/>
          </a:xfrm>
          <a:prstGeom prst="rect">
            <a:avLst/>
          </a:prstGeom>
          <a:noFill/>
        </p:spPr>
        <p:txBody>
          <a:bodyPr wrap="none" rtlCol="0">
            <a:spAutoFit/>
          </a:bodyPr>
          <a:lstStyle/>
          <a:p>
            <a:r>
              <a:rPr lang="es-PE" sz="1100" dirty="0" smtClean="0">
                <a:solidFill>
                  <a:srgbClr val="FF0000"/>
                </a:solidFill>
                <a:latin typeface="Cambria" panose="02040503050406030204" pitchFamily="18" charset="0"/>
              </a:rPr>
              <a:t>224100</a:t>
            </a:r>
            <a:endParaRPr lang="es-PE" sz="1100" dirty="0">
              <a:solidFill>
                <a:srgbClr val="FF0000"/>
              </a:solidFill>
              <a:latin typeface="Cambria" panose="02040503050406030204" pitchFamily="18" charset="0"/>
            </a:endParaRPr>
          </a:p>
        </p:txBody>
      </p:sp>
      <p:sp>
        <p:nvSpPr>
          <p:cNvPr id="64" name="63 CuadroTexto"/>
          <p:cNvSpPr txBox="1"/>
          <p:nvPr/>
        </p:nvSpPr>
        <p:spPr>
          <a:xfrm>
            <a:off x="6231083" y="2287905"/>
            <a:ext cx="646331" cy="276999"/>
          </a:xfrm>
          <a:prstGeom prst="rect">
            <a:avLst/>
          </a:prstGeom>
          <a:noFill/>
        </p:spPr>
        <p:txBody>
          <a:bodyPr wrap="none" rtlCol="0">
            <a:spAutoFit/>
          </a:bodyPr>
          <a:lstStyle/>
          <a:p>
            <a:r>
              <a:rPr lang="es-PE" sz="1200" dirty="0" smtClean="0"/>
              <a:t>185000</a:t>
            </a:r>
            <a:endParaRPr lang="es-PE" sz="1200" dirty="0"/>
          </a:p>
        </p:txBody>
      </p:sp>
      <p:sp>
        <p:nvSpPr>
          <p:cNvPr id="66" name="65 CuadroTexto"/>
          <p:cNvSpPr txBox="1"/>
          <p:nvPr/>
        </p:nvSpPr>
        <p:spPr>
          <a:xfrm>
            <a:off x="6295076" y="2633437"/>
            <a:ext cx="646331" cy="276999"/>
          </a:xfrm>
          <a:prstGeom prst="rect">
            <a:avLst/>
          </a:prstGeom>
          <a:noFill/>
        </p:spPr>
        <p:txBody>
          <a:bodyPr wrap="none" rtlCol="0">
            <a:spAutoFit/>
          </a:bodyPr>
          <a:lstStyle/>
          <a:p>
            <a:r>
              <a:rPr lang="es-PE" sz="1200" dirty="0" smtClean="0"/>
              <a:t>415000</a:t>
            </a:r>
            <a:endParaRPr lang="es-PE" sz="1200" dirty="0"/>
          </a:p>
        </p:txBody>
      </p:sp>
      <p:sp>
        <p:nvSpPr>
          <p:cNvPr id="67" name="66 CuadroTexto"/>
          <p:cNvSpPr txBox="1"/>
          <p:nvPr/>
        </p:nvSpPr>
        <p:spPr>
          <a:xfrm>
            <a:off x="6231082" y="3199514"/>
            <a:ext cx="646331" cy="276999"/>
          </a:xfrm>
          <a:prstGeom prst="rect">
            <a:avLst/>
          </a:prstGeom>
          <a:noFill/>
        </p:spPr>
        <p:txBody>
          <a:bodyPr wrap="none" rtlCol="0">
            <a:spAutoFit/>
          </a:bodyPr>
          <a:lstStyle/>
          <a:p>
            <a:r>
              <a:rPr lang="es-PE" sz="1200" dirty="0" smtClean="0"/>
              <a:t>580000</a:t>
            </a:r>
            <a:endParaRPr lang="es-PE" sz="1200" dirty="0"/>
          </a:p>
        </p:txBody>
      </p:sp>
      <p:sp>
        <p:nvSpPr>
          <p:cNvPr id="68" name="67 CuadroTexto"/>
          <p:cNvSpPr txBox="1"/>
          <p:nvPr/>
        </p:nvSpPr>
        <p:spPr>
          <a:xfrm>
            <a:off x="5848667" y="4140046"/>
            <a:ext cx="627965" cy="276999"/>
          </a:xfrm>
          <a:prstGeom prst="rect">
            <a:avLst/>
          </a:prstGeom>
          <a:noFill/>
        </p:spPr>
        <p:txBody>
          <a:bodyPr wrap="square" rtlCol="0">
            <a:spAutoFit/>
          </a:bodyPr>
          <a:lstStyle/>
          <a:p>
            <a:r>
              <a:rPr lang="es-PE" sz="1200" dirty="0" smtClean="0"/>
              <a:t>-30000</a:t>
            </a:r>
            <a:endParaRPr lang="es-PE" sz="1200" dirty="0"/>
          </a:p>
        </p:txBody>
      </p:sp>
      <p:sp>
        <p:nvSpPr>
          <p:cNvPr id="69" name="68 CuadroTexto"/>
          <p:cNvSpPr txBox="1"/>
          <p:nvPr/>
        </p:nvSpPr>
        <p:spPr>
          <a:xfrm>
            <a:off x="1979712" y="4843748"/>
            <a:ext cx="1476686" cy="276999"/>
          </a:xfrm>
          <a:prstGeom prst="rect">
            <a:avLst/>
          </a:prstGeom>
          <a:noFill/>
        </p:spPr>
        <p:txBody>
          <a:bodyPr wrap="none" rtlCol="0">
            <a:spAutoFit/>
          </a:bodyPr>
          <a:lstStyle/>
          <a:p>
            <a:r>
              <a:rPr lang="es-PE" sz="1200" dirty="0" smtClean="0"/>
              <a:t>Arreglo extrajudicial</a:t>
            </a:r>
            <a:endParaRPr lang="es-PE" sz="1200" dirty="0"/>
          </a:p>
        </p:txBody>
      </p:sp>
      <p:graphicFrame>
        <p:nvGraphicFramePr>
          <p:cNvPr id="72" name="71 Tabla"/>
          <p:cNvGraphicFramePr>
            <a:graphicFrameLocks noGrp="1"/>
          </p:cNvGraphicFramePr>
          <p:nvPr>
            <p:extLst>
              <p:ext uri="{D42A27DB-BD31-4B8C-83A1-F6EECF244321}">
                <p14:modId xmlns:p14="http://schemas.microsoft.com/office/powerpoint/2010/main" val="1270270469"/>
              </p:ext>
            </p:extLst>
          </p:nvPr>
        </p:nvGraphicFramePr>
        <p:xfrm>
          <a:off x="6092686" y="4982247"/>
          <a:ext cx="2286000" cy="762000"/>
        </p:xfrm>
        <a:graphic>
          <a:graphicData uri="http://schemas.openxmlformats.org/drawingml/2006/table">
            <a:tbl>
              <a:tblPr>
                <a:tableStyleId>{5C22544A-7EE6-4342-B048-85BDC9FD1C3A}</a:tableStyleId>
              </a:tblPr>
              <a:tblGrid>
                <a:gridCol w="762000"/>
                <a:gridCol w="762000"/>
                <a:gridCol w="762000"/>
              </a:tblGrid>
              <a:tr h="190500">
                <a:tc>
                  <a:txBody>
                    <a:bodyPr/>
                    <a:lstStyle/>
                    <a:p>
                      <a:pPr algn="r" fontAlgn="b"/>
                      <a:r>
                        <a:rPr lang="es-PE" sz="1100" u="none" strike="noStrike" dirty="0">
                          <a:effectLst/>
                        </a:rPr>
                        <a:t>185000</a:t>
                      </a:r>
                      <a:endParaRPr lang="es-PE" sz="1100" b="0" i="0" u="none" strike="noStrike" dirty="0">
                        <a:solidFill>
                          <a:srgbClr val="000000"/>
                        </a:solidFill>
                        <a:effectLst/>
                        <a:latin typeface="Calibri"/>
                      </a:endParaRPr>
                    </a:p>
                  </a:txBody>
                  <a:tcPr marL="9525" marR="9525" marT="9525" marB="0" anchor="b"/>
                </a:tc>
                <a:tc>
                  <a:txBody>
                    <a:bodyPr/>
                    <a:lstStyle/>
                    <a:p>
                      <a:pPr algn="r" fontAlgn="b"/>
                      <a:r>
                        <a:rPr lang="es-PE" sz="1100" u="none" strike="noStrike">
                          <a:effectLst/>
                        </a:rPr>
                        <a:t>50%</a:t>
                      </a:r>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u="none" strike="noStrike">
                          <a:effectLst/>
                        </a:rPr>
                        <a:t>92500</a:t>
                      </a:r>
                      <a:endParaRPr lang="es-PE" sz="1100" b="0" i="0" u="none" strike="noStrike">
                        <a:solidFill>
                          <a:srgbClr val="000000"/>
                        </a:solidFill>
                        <a:effectLst/>
                        <a:latin typeface="Calibri"/>
                      </a:endParaRPr>
                    </a:p>
                  </a:txBody>
                  <a:tcPr marL="9525" marR="9525" marT="9525" marB="0" anchor="b"/>
                </a:tc>
              </a:tr>
              <a:tr h="190500">
                <a:tc>
                  <a:txBody>
                    <a:bodyPr/>
                    <a:lstStyle/>
                    <a:p>
                      <a:pPr algn="r" fontAlgn="b"/>
                      <a:r>
                        <a:rPr lang="es-PE" sz="1100" u="none" strike="noStrike">
                          <a:effectLst/>
                        </a:rPr>
                        <a:t>415000</a:t>
                      </a:r>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u="none" strike="noStrike">
                          <a:effectLst/>
                        </a:rPr>
                        <a:t>30%</a:t>
                      </a:r>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u="none" strike="noStrike">
                          <a:effectLst/>
                        </a:rPr>
                        <a:t>124500</a:t>
                      </a:r>
                      <a:endParaRPr lang="es-PE" sz="1100" b="0" i="0" u="none" strike="noStrike">
                        <a:solidFill>
                          <a:srgbClr val="000000"/>
                        </a:solidFill>
                        <a:effectLst/>
                        <a:latin typeface="Calibri"/>
                      </a:endParaRPr>
                    </a:p>
                  </a:txBody>
                  <a:tcPr marL="9525" marR="9525" marT="9525" marB="0" anchor="b"/>
                </a:tc>
              </a:tr>
              <a:tr h="190500">
                <a:tc>
                  <a:txBody>
                    <a:bodyPr/>
                    <a:lstStyle/>
                    <a:p>
                      <a:pPr algn="r" fontAlgn="b"/>
                      <a:r>
                        <a:rPr lang="es-PE" sz="1100" u="none" strike="noStrike">
                          <a:effectLst/>
                        </a:rPr>
                        <a:t>580000</a:t>
                      </a:r>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u="none" strike="noStrike">
                          <a:effectLst/>
                        </a:rPr>
                        <a:t>20%</a:t>
                      </a:r>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u="none" strike="noStrike">
                          <a:effectLst/>
                        </a:rPr>
                        <a:t>116000</a:t>
                      </a:r>
                      <a:endParaRPr lang="es-PE" sz="1100" b="0" i="0" u="none" strike="noStrike">
                        <a:solidFill>
                          <a:srgbClr val="000000"/>
                        </a:solidFill>
                        <a:effectLst/>
                        <a:latin typeface="Calibri"/>
                      </a:endParaRPr>
                    </a:p>
                  </a:txBody>
                  <a:tcPr marL="9525" marR="9525" marT="9525" marB="0" anchor="b"/>
                </a:tc>
              </a:tr>
              <a:tr h="190500">
                <a:tc>
                  <a:txBody>
                    <a:bodyPr/>
                    <a:lstStyle/>
                    <a:p>
                      <a:pPr algn="l" fontAlgn="b"/>
                      <a:endParaRPr lang="es-PE" sz="1100" b="0" i="0" u="none" strike="noStrike">
                        <a:solidFill>
                          <a:srgbClr val="000000"/>
                        </a:solidFill>
                        <a:effectLst/>
                        <a:latin typeface="Calibri"/>
                      </a:endParaRPr>
                    </a:p>
                  </a:txBody>
                  <a:tcPr marL="9525" marR="9525" marT="9525" marB="0" anchor="b"/>
                </a:tc>
                <a:tc>
                  <a:txBody>
                    <a:bodyPr/>
                    <a:lstStyle/>
                    <a:p>
                      <a:pPr algn="l" fontAlgn="b"/>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b="1" u="none" strike="noStrike" dirty="0">
                          <a:solidFill>
                            <a:srgbClr val="FF0000"/>
                          </a:solidFill>
                          <a:effectLst/>
                        </a:rPr>
                        <a:t>333000</a:t>
                      </a:r>
                      <a:endParaRPr lang="es-PE" sz="1100" b="1" i="0" u="none" strike="noStrike" dirty="0">
                        <a:solidFill>
                          <a:srgbClr val="FF0000"/>
                        </a:solidFill>
                        <a:effectLst/>
                        <a:latin typeface="Calibri"/>
                      </a:endParaRPr>
                    </a:p>
                  </a:txBody>
                  <a:tcPr marL="9525" marR="9525" marT="9525" marB="0" anchor="b"/>
                </a:tc>
              </a:tr>
            </a:tbl>
          </a:graphicData>
        </a:graphic>
      </p:graphicFrame>
      <p:graphicFrame>
        <p:nvGraphicFramePr>
          <p:cNvPr id="73" name="72 Tabla"/>
          <p:cNvGraphicFramePr>
            <a:graphicFrameLocks noGrp="1"/>
          </p:cNvGraphicFramePr>
          <p:nvPr>
            <p:extLst>
              <p:ext uri="{D42A27DB-BD31-4B8C-83A1-F6EECF244321}">
                <p14:modId xmlns:p14="http://schemas.microsoft.com/office/powerpoint/2010/main" val="4273589556"/>
              </p:ext>
            </p:extLst>
          </p:nvPr>
        </p:nvGraphicFramePr>
        <p:xfrm>
          <a:off x="2946724" y="5301208"/>
          <a:ext cx="2286000" cy="571500"/>
        </p:xfrm>
        <a:graphic>
          <a:graphicData uri="http://schemas.openxmlformats.org/drawingml/2006/table">
            <a:tbl>
              <a:tblPr>
                <a:tableStyleId>{5C22544A-7EE6-4342-B048-85BDC9FD1C3A}</a:tableStyleId>
              </a:tblPr>
              <a:tblGrid>
                <a:gridCol w="762000"/>
                <a:gridCol w="762000"/>
                <a:gridCol w="762000"/>
              </a:tblGrid>
              <a:tr h="190500">
                <a:tc>
                  <a:txBody>
                    <a:bodyPr/>
                    <a:lstStyle/>
                    <a:p>
                      <a:pPr algn="r" fontAlgn="b"/>
                      <a:r>
                        <a:rPr lang="es-PE" sz="1100" u="none" strike="noStrike">
                          <a:effectLst/>
                        </a:rPr>
                        <a:t>70%</a:t>
                      </a:r>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u="none" strike="noStrike">
                          <a:effectLst/>
                        </a:rPr>
                        <a:t>333000</a:t>
                      </a:r>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u="none" strike="noStrike">
                          <a:effectLst/>
                        </a:rPr>
                        <a:t>233100</a:t>
                      </a:r>
                      <a:endParaRPr lang="es-PE" sz="1100" b="0" i="0" u="none" strike="noStrike">
                        <a:solidFill>
                          <a:srgbClr val="000000"/>
                        </a:solidFill>
                        <a:effectLst/>
                        <a:latin typeface="Calibri"/>
                      </a:endParaRPr>
                    </a:p>
                  </a:txBody>
                  <a:tcPr marL="9525" marR="9525" marT="9525" marB="0" anchor="b"/>
                </a:tc>
              </a:tr>
              <a:tr h="190500">
                <a:tc>
                  <a:txBody>
                    <a:bodyPr/>
                    <a:lstStyle/>
                    <a:p>
                      <a:pPr algn="r" fontAlgn="b"/>
                      <a:r>
                        <a:rPr lang="es-PE" sz="1100" u="none" strike="noStrike">
                          <a:effectLst/>
                        </a:rPr>
                        <a:t>30%</a:t>
                      </a:r>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u="none" strike="noStrike">
                          <a:effectLst/>
                        </a:rPr>
                        <a:t>-30000</a:t>
                      </a:r>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u="none" strike="noStrike">
                          <a:effectLst/>
                        </a:rPr>
                        <a:t>-9000</a:t>
                      </a:r>
                      <a:endParaRPr lang="es-PE" sz="1100" b="0" i="0" u="none" strike="noStrike">
                        <a:solidFill>
                          <a:srgbClr val="000000"/>
                        </a:solidFill>
                        <a:effectLst/>
                        <a:latin typeface="Calibri"/>
                      </a:endParaRPr>
                    </a:p>
                  </a:txBody>
                  <a:tcPr marL="9525" marR="9525" marT="9525" marB="0" anchor="b"/>
                </a:tc>
              </a:tr>
              <a:tr h="190500">
                <a:tc>
                  <a:txBody>
                    <a:bodyPr/>
                    <a:lstStyle/>
                    <a:p>
                      <a:pPr algn="l" fontAlgn="b"/>
                      <a:endParaRPr lang="es-PE" sz="1100" b="0" i="0" u="none" strike="noStrike">
                        <a:solidFill>
                          <a:srgbClr val="000000"/>
                        </a:solidFill>
                        <a:effectLst/>
                        <a:latin typeface="Calibri"/>
                      </a:endParaRPr>
                    </a:p>
                  </a:txBody>
                  <a:tcPr marL="9525" marR="9525" marT="9525" marB="0" anchor="b"/>
                </a:tc>
                <a:tc>
                  <a:txBody>
                    <a:bodyPr/>
                    <a:lstStyle/>
                    <a:p>
                      <a:pPr algn="l" fontAlgn="b"/>
                      <a:endParaRPr lang="es-PE" sz="1100" b="0" i="0" u="none" strike="noStrike">
                        <a:solidFill>
                          <a:srgbClr val="000000"/>
                        </a:solidFill>
                        <a:effectLst/>
                        <a:latin typeface="Calibri"/>
                      </a:endParaRPr>
                    </a:p>
                  </a:txBody>
                  <a:tcPr marL="9525" marR="9525" marT="9525" marB="0" anchor="b"/>
                </a:tc>
                <a:tc>
                  <a:txBody>
                    <a:bodyPr/>
                    <a:lstStyle/>
                    <a:p>
                      <a:pPr algn="r" fontAlgn="b"/>
                      <a:r>
                        <a:rPr lang="es-PE" sz="1100" b="1" u="none" strike="noStrike" dirty="0">
                          <a:solidFill>
                            <a:srgbClr val="FF0000"/>
                          </a:solidFill>
                          <a:effectLst/>
                        </a:rPr>
                        <a:t>224100</a:t>
                      </a:r>
                      <a:endParaRPr lang="es-PE" sz="1100" b="1" i="0" u="none" strike="noStrike" dirty="0">
                        <a:solidFill>
                          <a:srgbClr val="FF0000"/>
                        </a:solidFill>
                        <a:effectLst/>
                        <a:latin typeface="Calibri"/>
                      </a:endParaRPr>
                    </a:p>
                  </a:txBody>
                  <a:tcPr marL="9525" marR="9525" marT="9525" marB="0" anchor="b"/>
                </a:tc>
              </a:tr>
            </a:tbl>
          </a:graphicData>
        </a:graphic>
      </p:graphicFrame>
      <p:sp>
        <p:nvSpPr>
          <p:cNvPr id="4" name="CuadroTexto 3"/>
          <p:cNvSpPr txBox="1"/>
          <p:nvPr/>
        </p:nvSpPr>
        <p:spPr>
          <a:xfrm>
            <a:off x="5756301" y="4708216"/>
            <a:ext cx="800219" cy="338554"/>
          </a:xfrm>
          <a:prstGeom prst="rect">
            <a:avLst/>
          </a:prstGeom>
          <a:noFill/>
        </p:spPr>
        <p:txBody>
          <a:bodyPr wrap="none" rtlCol="0">
            <a:spAutoFit/>
          </a:bodyPr>
          <a:lstStyle/>
          <a:p>
            <a:r>
              <a:rPr lang="es-PE" sz="1600" dirty="0" smtClean="0"/>
              <a:t>210000</a:t>
            </a:r>
            <a:endParaRPr lang="es-PE" sz="1600" dirty="0"/>
          </a:p>
        </p:txBody>
      </p:sp>
    </p:spTree>
    <p:extLst>
      <p:ext uri="{BB962C8B-B14F-4D97-AF65-F5344CB8AC3E}">
        <p14:creationId xmlns:p14="http://schemas.microsoft.com/office/powerpoint/2010/main" val="4181704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764704"/>
            <a:ext cx="4301177" cy="369332"/>
          </a:xfrm>
          <a:prstGeom prst="rect">
            <a:avLst/>
          </a:prstGeom>
          <a:solidFill>
            <a:schemeClr val="accent5">
              <a:lumMod val="20000"/>
              <a:lumOff val="80000"/>
            </a:schemeClr>
          </a:solidFill>
        </p:spPr>
        <p:txBody>
          <a:bodyPr wrap="none">
            <a:spAutoFit/>
          </a:bodyPr>
          <a:lstStyle/>
          <a:p>
            <a:r>
              <a:rPr lang="es-PE" b="1" dirty="0"/>
              <a:t>Ambiente de riesgo: Criterios de decisión.</a:t>
            </a:r>
            <a:endParaRPr lang="es-PE" dirty="0"/>
          </a:p>
        </p:txBody>
      </p:sp>
      <p:sp>
        <p:nvSpPr>
          <p:cNvPr id="3" name="2 Rectángulo"/>
          <p:cNvSpPr/>
          <p:nvPr/>
        </p:nvSpPr>
        <p:spPr>
          <a:xfrm>
            <a:off x="548156" y="1340768"/>
            <a:ext cx="7912276" cy="1754326"/>
          </a:xfrm>
          <a:prstGeom prst="rect">
            <a:avLst/>
          </a:prstGeom>
        </p:spPr>
        <p:txBody>
          <a:bodyPr wrap="square">
            <a:spAutoFit/>
          </a:bodyPr>
          <a:lstStyle/>
          <a:p>
            <a:r>
              <a:rPr lang="es-PE" dirty="0" smtClean="0"/>
              <a:t>El ambiente </a:t>
            </a:r>
            <a:r>
              <a:rPr lang="es-PE" dirty="0"/>
              <a:t>de riesgo es aquél en el que el decisor sabe qué estados de la naturaleza se pueden presentar y la probabilidad que tiene cada uno de ellos de presentarse. Bajo estas condiciones un criterio de decisión aplicable es el denominado “criterio del </a:t>
            </a:r>
            <a:r>
              <a:rPr lang="es-PE" b="1" dirty="0">
                <a:solidFill>
                  <a:srgbClr val="C00000"/>
                </a:solidFill>
              </a:rPr>
              <a:t>valor monetario esperado</a:t>
            </a:r>
            <a:r>
              <a:rPr lang="es-PE" dirty="0"/>
              <a:t>”.</a:t>
            </a:r>
          </a:p>
          <a:p>
            <a:r>
              <a:rPr lang="es-PE" dirty="0"/>
              <a:t>Este criterio consiste en calcular el valor monetario de cada alternativa de decisión y elegir aquélla que presenta un valor monetario máximo. </a:t>
            </a:r>
          </a:p>
        </p:txBody>
      </p:sp>
      <p:sp>
        <p:nvSpPr>
          <p:cNvPr id="4" name="3 Rectángulo"/>
          <p:cNvSpPr/>
          <p:nvPr/>
        </p:nvSpPr>
        <p:spPr>
          <a:xfrm>
            <a:off x="553063" y="3130570"/>
            <a:ext cx="7704856" cy="1477328"/>
          </a:xfrm>
          <a:prstGeom prst="rect">
            <a:avLst/>
          </a:prstGeom>
          <a:solidFill>
            <a:schemeClr val="accent6">
              <a:lumMod val="20000"/>
              <a:lumOff val="80000"/>
            </a:schemeClr>
          </a:solidFill>
        </p:spPr>
        <p:txBody>
          <a:bodyPr wrap="square">
            <a:spAutoFit/>
          </a:bodyPr>
          <a:lstStyle/>
          <a:p>
            <a:r>
              <a:rPr lang="es-PE" b="1" dirty="0">
                <a:solidFill>
                  <a:srgbClr val="0070C0"/>
                </a:solidFill>
              </a:rPr>
              <a:t>Valor monetario esperado </a:t>
            </a:r>
            <a:r>
              <a:rPr lang="es-PE" b="1" dirty="0" smtClean="0">
                <a:solidFill>
                  <a:srgbClr val="0070C0"/>
                </a:solidFill>
              </a:rPr>
              <a:t>(VME)</a:t>
            </a:r>
            <a:r>
              <a:rPr lang="es-PE" dirty="0" smtClean="0"/>
              <a:t>: </a:t>
            </a:r>
            <a:r>
              <a:rPr lang="es-PE" dirty="0"/>
              <a:t>es el desembolso o valor esperado de una variable que tiene diferentes estados de la naturaleza posibles, cada una con una probabilidad asociada.</a:t>
            </a:r>
          </a:p>
          <a:p>
            <a:r>
              <a:rPr lang="es-PE" dirty="0"/>
              <a:t>El VME para una alternativa es la suma de los posibles resultados de la alternativa, cada uno de ellos ponderado por la probabilidad de que ocurra.</a:t>
            </a:r>
          </a:p>
        </p:txBody>
      </p:sp>
      <p:sp>
        <p:nvSpPr>
          <p:cNvPr id="5" name="4 Rectángulo"/>
          <p:cNvSpPr/>
          <p:nvPr/>
        </p:nvSpPr>
        <p:spPr>
          <a:xfrm>
            <a:off x="1763688" y="4797152"/>
            <a:ext cx="4572000" cy="1200329"/>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r>
              <a:rPr lang="es-PE" b="1" dirty="0">
                <a:solidFill>
                  <a:srgbClr val="0070C0"/>
                </a:solidFill>
              </a:rPr>
              <a:t>Valor esperado en general</a:t>
            </a:r>
          </a:p>
          <a:p>
            <a:r>
              <a:rPr lang="es-PE" b="1" dirty="0" smtClean="0">
                <a:solidFill>
                  <a:srgbClr val="0070C0"/>
                </a:solidFill>
              </a:rPr>
              <a:t>VME </a:t>
            </a:r>
            <a:r>
              <a:rPr lang="es-PE" b="1" dirty="0">
                <a:solidFill>
                  <a:srgbClr val="0070C0"/>
                </a:solidFill>
              </a:rPr>
              <a:t>=∑</a:t>
            </a:r>
            <a:r>
              <a:rPr lang="es-PE" b="1" dirty="0" smtClean="0">
                <a:solidFill>
                  <a:srgbClr val="0070C0"/>
                </a:solidFill>
              </a:rPr>
              <a:t>(</a:t>
            </a:r>
            <a:r>
              <a:rPr lang="es-PE" b="1" dirty="0" err="1" smtClean="0">
                <a:solidFill>
                  <a:srgbClr val="0070C0"/>
                </a:solidFill>
                <a:latin typeface="Cambria" panose="02040503050406030204" pitchFamily="18" charset="0"/>
              </a:rPr>
              <a:t>P</a:t>
            </a:r>
            <a:r>
              <a:rPr lang="es-PE" b="1" baseline="-25000" dirty="0" err="1" smtClean="0">
                <a:solidFill>
                  <a:srgbClr val="0070C0"/>
                </a:solidFill>
                <a:latin typeface="Cambria" panose="02040503050406030204" pitchFamily="18" charset="0"/>
              </a:rPr>
              <a:t>i</a:t>
            </a:r>
            <a:r>
              <a:rPr lang="es-PE" b="1" dirty="0" err="1" smtClean="0">
                <a:solidFill>
                  <a:srgbClr val="0070C0"/>
                </a:solidFill>
                <a:latin typeface="Cambria" panose="02040503050406030204" pitchFamily="18" charset="0"/>
              </a:rPr>
              <a:t>X</a:t>
            </a:r>
            <a:r>
              <a:rPr lang="es-PE" b="1" baseline="-25000" dirty="0" err="1" smtClean="0">
                <a:solidFill>
                  <a:srgbClr val="0070C0"/>
                </a:solidFill>
                <a:latin typeface="Cambria" panose="02040503050406030204" pitchFamily="18" charset="0"/>
              </a:rPr>
              <a:t>i</a:t>
            </a:r>
            <a:r>
              <a:rPr lang="es-PE" b="1" dirty="0" smtClean="0">
                <a:solidFill>
                  <a:srgbClr val="0070C0"/>
                </a:solidFill>
              </a:rPr>
              <a:t> )</a:t>
            </a:r>
            <a:endParaRPr lang="es-PE" b="1" dirty="0">
              <a:solidFill>
                <a:srgbClr val="0070C0"/>
              </a:solidFill>
            </a:endParaRPr>
          </a:p>
          <a:p>
            <a:r>
              <a:rPr lang="es-PE" b="1" dirty="0">
                <a:solidFill>
                  <a:srgbClr val="0070C0"/>
                </a:solidFill>
              </a:rPr>
              <a:t>P: probabilidad</a:t>
            </a:r>
          </a:p>
          <a:p>
            <a:r>
              <a:rPr lang="es-PE" b="1" dirty="0">
                <a:solidFill>
                  <a:srgbClr val="0070C0"/>
                </a:solidFill>
              </a:rPr>
              <a:t>X: valor</a:t>
            </a:r>
          </a:p>
        </p:txBody>
      </p:sp>
    </p:spTree>
    <p:extLst>
      <p:ext uri="{BB962C8B-B14F-4D97-AF65-F5344CB8AC3E}">
        <p14:creationId xmlns:p14="http://schemas.microsoft.com/office/powerpoint/2010/main" val="7089215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8734" y="740229"/>
            <a:ext cx="7992888" cy="646331"/>
          </a:xfrm>
          <a:prstGeom prst="rect">
            <a:avLst/>
          </a:prstGeom>
          <a:noFill/>
        </p:spPr>
        <p:txBody>
          <a:bodyPr wrap="square" rtlCol="0">
            <a:spAutoFit/>
          </a:bodyPr>
          <a:lstStyle/>
          <a:p>
            <a:r>
              <a:rPr lang="es-PE" dirty="0" smtClean="0">
                <a:latin typeface="Calibri" panose="020F0502020204030204" pitchFamily="34" charset="0"/>
              </a:rPr>
              <a:t>El Valor monetario esperado (VME) es la manera de </a:t>
            </a:r>
            <a:r>
              <a:rPr lang="es-PE" b="1" dirty="0" smtClean="0">
                <a:solidFill>
                  <a:srgbClr val="C00000"/>
                </a:solidFill>
                <a:latin typeface="Calibri" panose="020F0502020204030204" pitchFamily="34" charset="0"/>
              </a:rPr>
              <a:t>evaluar el riesgo </a:t>
            </a:r>
            <a:r>
              <a:rPr lang="es-PE" dirty="0" smtClean="0">
                <a:latin typeface="Calibri" panose="020F0502020204030204" pitchFamily="34" charset="0"/>
              </a:rPr>
              <a:t>de una manera consistente. El VME es un promedio ponderado basado en probabilidades</a:t>
            </a:r>
            <a:endParaRPr lang="es-PE" dirty="0">
              <a:latin typeface="Calibri" panose="020F0502020204030204" pitchFamily="34" charset="0"/>
            </a:endParaRPr>
          </a:p>
        </p:txBody>
      </p:sp>
      <p:cxnSp>
        <p:nvCxnSpPr>
          <p:cNvPr id="5" name="4 Conector recto de flecha"/>
          <p:cNvCxnSpPr/>
          <p:nvPr/>
        </p:nvCxnSpPr>
        <p:spPr>
          <a:xfrm flipV="1">
            <a:off x="1475656" y="3501008"/>
            <a:ext cx="309634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flipV="1">
            <a:off x="1475656" y="3068960"/>
            <a:ext cx="2664296" cy="504056"/>
          </a:xfrm>
          <a:prstGeom prst="line">
            <a:avLst/>
          </a:prstGeom>
        </p:spPr>
        <p:style>
          <a:lnRef idx="2">
            <a:schemeClr val="accent5"/>
          </a:lnRef>
          <a:fillRef idx="0">
            <a:schemeClr val="accent5"/>
          </a:fillRef>
          <a:effectRef idx="1">
            <a:schemeClr val="accent5"/>
          </a:effectRef>
          <a:fontRef idx="minor">
            <a:schemeClr val="tx1"/>
          </a:fontRef>
        </p:style>
      </p:cxnSp>
      <p:cxnSp>
        <p:nvCxnSpPr>
          <p:cNvPr id="9" name="8 Conector recto"/>
          <p:cNvCxnSpPr/>
          <p:nvPr/>
        </p:nvCxnSpPr>
        <p:spPr>
          <a:xfrm flipV="1">
            <a:off x="1475656" y="2204864"/>
            <a:ext cx="1872208" cy="136815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10 Conector recto"/>
          <p:cNvCxnSpPr/>
          <p:nvPr/>
        </p:nvCxnSpPr>
        <p:spPr>
          <a:xfrm flipV="1">
            <a:off x="1475656" y="1628800"/>
            <a:ext cx="1080120" cy="19272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12 Conector recto de flecha"/>
          <p:cNvCxnSpPr/>
          <p:nvPr/>
        </p:nvCxnSpPr>
        <p:spPr>
          <a:xfrm flipV="1">
            <a:off x="1475656" y="1386560"/>
            <a:ext cx="0" cy="2169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2645980" y="1386560"/>
            <a:ext cx="1410964" cy="307777"/>
          </a:xfrm>
          <a:prstGeom prst="rect">
            <a:avLst/>
          </a:prstGeom>
          <a:noFill/>
        </p:spPr>
        <p:txBody>
          <a:bodyPr wrap="none" rtlCol="0">
            <a:spAutoFit/>
          </a:bodyPr>
          <a:lstStyle/>
          <a:p>
            <a:r>
              <a:rPr lang="es-PE" sz="1400" dirty="0" smtClean="0">
                <a:latin typeface="Calibri" panose="020F0502020204030204" pitchFamily="34" charset="0"/>
              </a:rPr>
              <a:t>Amante al riesgo</a:t>
            </a:r>
            <a:endParaRPr lang="es-PE" sz="1400" dirty="0">
              <a:latin typeface="Calibri" panose="020F0502020204030204" pitchFamily="34" charset="0"/>
            </a:endParaRPr>
          </a:p>
        </p:txBody>
      </p:sp>
      <p:sp>
        <p:nvSpPr>
          <p:cNvPr id="19" name="18 CuadroTexto"/>
          <p:cNvSpPr txBox="1"/>
          <p:nvPr/>
        </p:nvSpPr>
        <p:spPr>
          <a:xfrm>
            <a:off x="3491879" y="1988840"/>
            <a:ext cx="1383649" cy="307777"/>
          </a:xfrm>
          <a:prstGeom prst="rect">
            <a:avLst/>
          </a:prstGeom>
          <a:noFill/>
        </p:spPr>
        <p:txBody>
          <a:bodyPr wrap="none" rtlCol="0">
            <a:spAutoFit/>
          </a:bodyPr>
          <a:lstStyle/>
          <a:p>
            <a:r>
              <a:rPr lang="es-PE" sz="1400" dirty="0" smtClean="0">
                <a:latin typeface="Calibri" panose="020F0502020204030204" pitchFamily="34" charset="0"/>
              </a:rPr>
              <a:t>Neutral al riesgo</a:t>
            </a:r>
            <a:endParaRPr lang="es-PE" sz="1400" dirty="0">
              <a:latin typeface="Calibri" panose="020F0502020204030204" pitchFamily="34" charset="0"/>
            </a:endParaRPr>
          </a:p>
        </p:txBody>
      </p:sp>
      <p:sp>
        <p:nvSpPr>
          <p:cNvPr id="20" name="19 CuadroTexto"/>
          <p:cNvSpPr txBox="1"/>
          <p:nvPr/>
        </p:nvSpPr>
        <p:spPr>
          <a:xfrm>
            <a:off x="4183703" y="2888940"/>
            <a:ext cx="1428981" cy="307777"/>
          </a:xfrm>
          <a:prstGeom prst="rect">
            <a:avLst/>
          </a:prstGeom>
          <a:noFill/>
        </p:spPr>
        <p:txBody>
          <a:bodyPr wrap="none" rtlCol="0">
            <a:spAutoFit/>
          </a:bodyPr>
          <a:lstStyle/>
          <a:p>
            <a:r>
              <a:rPr lang="es-PE" sz="1400" dirty="0" smtClean="0">
                <a:latin typeface="Calibri" panose="020F0502020204030204" pitchFamily="34" charset="0"/>
              </a:rPr>
              <a:t>Adverso al riesgo</a:t>
            </a:r>
            <a:endParaRPr lang="es-PE" sz="1400" dirty="0">
              <a:latin typeface="Calibri" panose="020F0502020204030204" pitchFamily="34" charset="0"/>
            </a:endParaRPr>
          </a:p>
        </p:txBody>
      </p:sp>
      <p:sp>
        <p:nvSpPr>
          <p:cNvPr id="21" name="20 CuadroTexto"/>
          <p:cNvSpPr txBox="1"/>
          <p:nvPr/>
        </p:nvSpPr>
        <p:spPr>
          <a:xfrm>
            <a:off x="744493" y="1444134"/>
            <a:ext cx="659155" cy="369332"/>
          </a:xfrm>
          <a:prstGeom prst="rect">
            <a:avLst/>
          </a:prstGeom>
          <a:noFill/>
        </p:spPr>
        <p:txBody>
          <a:bodyPr wrap="none" rtlCol="0">
            <a:spAutoFit/>
          </a:bodyPr>
          <a:lstStyle/>
          <a:p>
            <a:r>
              <a:rPr lang="es-PE" dirty="0" smtClean="0">
                <a:solidFill>
                  <a:srgbClr val="C00000"/>
                </a:solidFill>
                <a:latin typeface="Calibri" panose="020F0502020204030204" pitchFamily="34" charset="0"/>
              </a:rPr>
              <a:t>valor</a:t>
            </a:r>
            <a:endParaRPr lang="es-PE" dirty="0">
              <a:solidFill>
                <a:srgbClr val="C00000"/>
              </a:solidFill>
              <a:latin typeface="Calibri" panose="020F0502020204030204" pitchFamily="34" charset="0"/>
            </a:endParaRPr>
          </a:p>
        </p:txBody>
      </p:sp>
      <p:sp>
        <p:nvSpPr>
          <p:cNvPr id="22" name="21 CuadroTexto"/>
          <p:cNvSpPr txBox="1"/>
          <p:nvPr/>
        </p:nvSpPr>
        <p:spPr>
          <a:xfrm>
            <a:off x="4183703" y="3475856"/>
            <a:ext cx="752129" cy="369332"/>
          </a:xfrm>
          <a:prstGeom prst="rect">
            <a:avLst/>
          </a:prstGeom>
          <a:noFill/>
        </p:spPr>
        <p:txBody>
          <a:bodyPr wrap="none" rtlCol="0">
            <a:spAutoFit/>
          </a:bodyPr>
          <a:lstStyle/>
          <a:p>
            <a:r>
              <a:rPr lang="es-PE" dirty="0" smtClean="0">
                <a:solidFill>
                  <a:srgbClr val="C00000"/>
                </a:solidFill>
                <a:latin typeface="Calibri" panose="020F0502020204030204" pitchFamily="34" charset="0"/>
              </a:rPr>
              <a:t>riesgo</a:t>
            </a:r>
            <a:endParaRPr lang="es-PE" dirty="0">
              <a:solidFill>
                <a:srgbClr val="C00000"/>
              </a:solidFill>
              <a:latin typeface="Calibri" panose="020F0502020204030204" pitchFamily="34" charset="0"/>
            </a:endParaRPr>
          </a:p>
        </p:txBody>
      </p:sp>
      <p:sp>
        <p:nvSpPr>
          <p:cNvPr id="23" name="22 CuadroTexto"/>
          <p:cNvSpPr txBox="1"/>
          <p:nvPr/>
        </p:nvSpPr>
        <p:spPr>
          <a:xfrm>
            <a:off x="5868144" y="1988840"/>
            <a:ext cx="3025187" cy="369332"/>
          </a:xfrm>
          <a:prstGeom prst="rect">
            <a:avLst/>
          </a:prstGeom>
          <a:noFill/>
        </p:spPr>
        <p:txBody>
          <a:bodyPr wrap="none" rtlCol="0">
            <a:spAutoFit/>
          </a:bodyPr>
          <a:lstStyle/>
          <a:p>
            <a:r>
              <a:rPr lang="es-PE" dirty="0" smtClean="0"/>
              <a:t>¿</a:t>
            </a:r>
            <a:r>
              <a:rPr lang="es-PE" b="1" dirty="0" smtClean="0">
                <a:solidFill>
                  <a:srgbClr val="0070C0"/>
                </a:solidFill>
              </a:rPr>
              <a:t>Cuál es su actitud al riesgo</a:t>
            </a:r>
            <a:r>
              <a:rPr lang="es-PE" dirty="0" smtClean="0"/>
              <a:t>?</a:t>
            </a:r>
            <a:endParaRPr lang="es-PE" dirty="0"/>
          </a:p>
        </p:txBody>
      </p:sp>
      <p:sp>
        <p:nvSpPr>
          <p:cNvPr id="24" name="23 CuadroTexto"/>
          <p:cNvSpPr txBox="1"/>
          <p:nvPr/>
        </p:nvSpPr>
        <p:spPr>
          <a:xfrm>
            <a:off x="628734" y="4005064"/>
            <a:ext cx="7433998" cy="20313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wrap="square" rtlCol="0">
            <a:spAutoFit/>
          </a:bodyPr>
          <a:lstStyle/>
          <a:p>
            <a:r>
              <a:rPr lang="es-PE" b="1" dirty="0" smtClean="0">
                <a:solidFill>
                  <a:srgbClr val="0070C0"/>
                </a:solidFill>
              </a:rPr>
              <a:t>Perfil de riesgo</a:t>
            </a:r>
          </a:p>
          <a:p>
            <a:pPr marL="285750" indent="-285750">
              <a:buFont typeface="Wingdings" panose="05000000000000000000" pitchFamily="2" charset="2"/>
              <a:buChar char="q"/>
            </a:pPr>
            <a:r>
              <a:rPr lang="es-PE" dirty="0" smtClean="0"/>
              <a:t>Si usted paga mas de su VME por un negocio, usted es un tomador de decisiones </a:t>
            </a:r>
            <a:r>
              <a:rPr lang="es-PE" b="1" dirty="0" smtClean="0">
                <a:solidFill>
                  <a:srgbClr val="C00000"/>
                </a:solidFill>
              </a:rPr>
              <a:t>amante al riesgo</a:t>
            </a:r>
            <a:r>
              <a:rPr lang="es-PE" dirty="0" smtClean="0"/>
              <a:t>.</a:t>
            </a:r>
          </a:p>
          <a:p>
            <a:pPr marL="285750" indent="-285750">
              <a:buFont typeface="Wingdings" panose="05000000000000000000" pitchFamily="2" charset="2"/>
              <a:buChar char="q"/>
            </a:pPr>
            <a:r>
              <a:rPr lang="es-PE" dirty="0" smtClean="0"/>
              <a:t>Si usted paga hasta el VME por un negocio, usted es un tomador de decisiones </a:t>
            </a:r>
            <a:r>
              <a:rPr lang="es-PE" b="1" dirty="0" smtClean="0">
                <a:solidFill>
                  <a:srgbClr val="C00000"/>
                </a:solidFill>
              </a:rPr>
              <a:t>neutral riesgo</a:t>
            </a:r>
          </a:p>
          <a:p>
            <a:pPr marL="285750" indent="-285750">
              <a:buFont typeface="Wingdings" panose="05000000000000000000" pitchFamily="2" charset="2"/>
              <a:buChar char="q"/>
            </a:pPr>
            <a:r>
              <a:rPr lang="es-PE" dirty="0" smtClean="0"/>
              <a:t>Si usted no pagaría el VME por un negocio, usted es un tomador de decisiones </a:t>
            </a:r>
            <a:r>
              <a:rPr lang="es-PE" b="1" dirty="0" smtClean="0">
                <a:solidFill>
                  <a:srgbClr val="C00000"/>
                </a:solidFill>
              </a:rPr>
              <a:t>adverso al riesgo</a:t>
            </a:r>
            <a:endParaRPr lang="es-PE" b="1" dirty="0">
              <a:solidFill>
                <a:srgbClr val="C00000"/>
              </a:solidFill>
            </a:endParaRPr>
          </a:p>
        </p:txBody>
      </p:sp>
    </p:spTree>
    <p:extLst>
      <p:ext uri="{BB962C8B-B14F-4D97-AF65-F5344CB8AC3E}">
        <p14:creationId xmlns:p14="http://schemas.microsoft.com/office/powerpoint/2010/main" val="744537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692696"/>
            <a:ext cx="7848872" cy="1754326"/>
          </a:xfrm>
          <a:prstGeom prst="rect">
            <a:avLst/>
          </a:prstGeom>
        </p:spPr>
        <p:txBody>
          <a:bodyPr wrap="square">
            <a:spAutoFit/>
          </a:bodyPr>
          <a:lstStyle/>
          <a:p>
            <a:r>
              <a:rPr lang="es-PE" b="1" dirty="0" smtClean="0">
                <a:solidFill>
                  <a:srgbClr val="FF0000"/>
                </a:solidFill>
              </a:rPr>
              <a:t>Caso 2</a:t>
            </a:r>
            <a:r>
              <a:rPr lang="es-PE" dirty="0" smtClean="0"/>
              <a:t>: GRIA </a:t>
            </a:r>
            <a:r>
              <a:rPr lang="es-PE" dirty="0"/>
              <a:t>es una empresa que incluye valores condicionales basados en la siguiente información, con un mercado favorable, una fábrica grande proporcionará a GRIA un beneficio neto de $200000. Si el mercado es desfavorable podría tener una perdida de $180000. Una fábrica pequeña proporcionara un beneficio neto de $100000 con un mercado favorable, pero generaría una pérdida neta de $20000 si el mercado fuera desfavorable.</a:t>
            </a:r>
          </a:p>
        </p:txBody>
      </p:sp>
      <p:graphicFrame>
        <p:nvGraphicFramePr>
          <p:cNvPr id="3" name="2 Tabla"/>
          <p:cNvGraphicFramePr>
            <a:graphicFrameLocks noGrp="1"/>
          </p:cNvGraphicFramePr>
          <p:nvPr>
            <p:extLst>
              <p:ext uri="{D42A27DB-BD31-4B8C-83A1-F6EECF244321}">
                <p14:modId xmlns:p14="http://schemas.microsoft.com/office/powerpoint/2010/main" val="3781074224"/>
              </p:ext>
            </p:extLst>
          </p:nvPr>
        </p:nvGraphicFramePr>
        <p:xfrm>
          <a:off x="1835696" y="2708921"/>
          <a:ext cx="4248473" cy="2299842"/>
        </p:xfrm>
        <a:graphic>
          <a:graphicData uri="http://schemas.openxmlformats.org/drawingml/2006/table">
            <a:tbl>
              <a:tblPr>
                <a:tableStyleId>{69CF1AB2-1976-4502-BF36-3FF5EA218861}</a:tableStyleId>
              </a:tblPr>
              <a:tblGrid>
                <a:gridCol w="1718365"/>
                <a:gridCol w="1271831"/>
                <a:gridCol w="1258277"/>
              </a:tblGrid>
              <a:tr h="273557">
                <a:tc rowSpan="2">
                  <a:txBody>
                    <a:bodyPr/>
                    <a:lstStyle/>
                    <a:p>
                      <a:pPr algn="l">
                        <a:lnSpc>
                          <a:spcPct val="115000"/>
                        </a:lnSpc>
                        <a:spcAft>
                          <a:spcPts val="1000"/>
                        </a:spcAft>
                        <a:tabLst>
                          <a:tab pos="744855" algn="l"/>
                        </a:tabLst>
                      </a:pPr>
                      <a:r>
                        <a:rPr lang="es-PE" sz="1200" dirty="0">
                          <a:effectLst/>
                          <a:latin typeface="Cambria" panose="02040503050406030204" pitchFamily="18" charset="0"/>
                        </a:rPr>
                        <a:t>Alternativas</a:t>
                      </a:r>
                      <a:endParaRPr lang="es-PE" sz="1200" dirty="0">
                        <a:effectLst/>
                        <a:latin typeface="Cambria" panose="02040503050406030204" pitchFamily="18" charset="0"/>
                        <a:ea typeface="Calibri"/>
                        <a:cs typeface="Times New Roman"/>
                      </a:endParaRPr>
                    </a:p>
                  </a:txBody>
                  <a:tcPr marL="44450" marR="44450" marT="0" marB="0"/>
                </a:tc>
                <a:tc gridSpan="2">
                  <a:txBody>
                    <a:bodyPr/>
                    <a:lstStyle/>
                    <a:p>
                      <a:pPr algn="l">
                        <a:lnSpc>
                          <a:spcPct val="115000"/>
                        </a:lnSpc>
                        <a:spcAft>
                          <a:spcPts val="1000"/>
                        </a:spcAft>
                        <a:tabLst>
                          <a:tab pos="744855" algn="l"/>
                        </a:tabLst>
                      </a:pPr>
                      <a:r>
                        <a:rPr lang="es-PE" sz="1200" dirty="0">
                          <a:effectLst/>
                        </a:rPr>
                        <a:t>Estados de la naturaleza</a:t>
                      </a:r>
                      <a:endParaRPr lang="es-PE" sz="1200" dirty="0">
                        <a:effectLst/>
                        <a:latin typeface="Calibri"/>
                        <a:ea typeface="Calibri"/>
                        <a:cs typeface="Times New Roman"/>
                      </a:endParaRPr>
                    </a:p>
                  </a:txBody>
                  <a:tcPr marL="44450" marR="44450" marT="0" marB="0"/>
                </a:tc>
                <a:tc hMerge="1">
                  <a:txBody>
                    <a:bodyPr/>
                    <a:lstStyle/>
                    <a:p>
                      <a:endParaRPr lang="es-PE"/>
                    </a:p>
                  </a:txBody>
                  <a:tcPr/>
                </a:tc>
              </a:tr>
              <a:tr h="448945">
                <a:tc vMerge="1">
                  <a:txBody>
                    <a:bodyPr/>
                    <a:lstStyle/>
                    <a:p>
                      <a:endParaRPr lang="es-PE"/>
                    </a:p>
                  </a:txBody>
                  <a:tcPr/>
                </a:tc>
                <a:tc>
                  <a:txBody>
                    <a:bodyPr/>
                    <a:lstStyle/>
                    <a:p>
                      <a:pPr algn="l">
                        <a:lnSpc>
                          <a:spcPct val="115000"/>
                        </a:lnSpc>
                        <a:spcAft>
                          <a:spcPts val="1000"/>
                        </a:spcAft>
                        <a:tabLst>
                          <a:tab pos="744855" algn="l"/>
                        </a:tabLst>
                      </a:pPr>
                      <a:r>
                        <a:rPr lang="es-PE" sz="1200" dirty="0">
                          <a:effectLst/>
                          <a:latin typeface="Cambria" panose="02040503050406030204" pitchFamily="18" charset="0"/>
                        </a:rPr>
                        <a:t>Mercado favorable</a:t>
                      </a:r>
                      <a:endParaRPr lang="es-PE" sz="1200" dirty="0">
                        <a:effectLst/>
                        <a:latin typeface="Cambria" panose="02040503050406030204" pitchFamily="18" charset="0"/>
                        <a:ea typeface="Calibri"/>
                        <a:cs typeface="Times New Roman"/>
                      </a:endParaRPr>
                    </a:p>
                  </a:txBody>
                  <a:tcPr marL="44450" marR="44450" marT="0" marB="0"/>
                </a:tc>
                <a:tc>
                  <a:txBody>
                    <a:bodyPr/>
                    <a:lstStyle/>
                    <a:p>
                      <a:pPr algn="l">
                        <a:lnSpc>
                          <a:spcPct val="115000"/>
                        </a:lnSpc>
                        <a:spcAft>
                          <a:spcPts val="0"/>
                        </a:spcAft>
                      </a:pPr>
                      <a:r>
                        <a:rPr lang="es-PE" sz="1200" dirty="0">
                          <a:effectLst/>
                          <a:latin typeface="Cambria" panose="02040503050406030204" pitchFamily="18" charset="0"/>
                        </a:rPr>
                        <a:t>Mercado desfavorable</a:t>
                      </a:r>
                      <a:endParaRPr lang="es-PE" sz="1200" dirty="0">
                        <a:effectLst/>
                        <a:latin typeface="Cambria" panose="02040503050406030204" pitchFamily="18" charset="0"/>
                        <a:ea typeface="Calibri"/>
                        <a:cs typeface="Times New Roman"/>
                      </a:endParaRPr>
                    </a:p>
                  </a:txBody>
                  <a:tcPr marL="44450" marR="44450" marT="0" marB="0"/>
                </a:tc>
              </a:tr>
              <a:tr h="158115">
                <a:tc>
                  <a:txBody>
                    <a:bodyPr/>
                    <a:lstStyle/>
                    <a:p>
                      <a:pPr algn="l">
                        <a:lnSpc>
                          <a:spcPct val="115000"/>
                        </a:lnSpc>
                        <a:spcAft>
                          <a:spcPts val="1000"/>
                        </a:spcAft>
                        <a:tabLst>
                          <a:tab pos="744855" algn="l"/>
                        </a:tabLst>
                      </a:pPr>
                      <a:r>
                        <a:rPr lang="es-PE" sz="1800" dirty="0">
                          <a:effectLst/>
                          <a:latin typeface="Cambria" panose="02040503050406030204" pitchFamily="18" charset="0"/>
                        </a:rPr>
                        <a:t>Construir una fábrica grande</a:t>
                      </a:r>
                      <a:endParaRPr lang="es-PE" sz="1800" dirty="0">
                        <a:effectLst/>
                        <a:latin typeface="Cambria" panose="02040503050406030204" pitchFamily="18" charset="0"/>
                        <a:ea typeface="Calibri"/>
                        <a:cs typeface="Times New Roman"/>
                      </a:endParaRPr>
                    </a:p>
                  </a:txBody>
                  <a:tcPr marL="44450" marR="44450" marT="0" marB="0"/>
                </a:tc>
                <a:tc>
                  <a:txBody>
                    <a:bodyPr/>
                    <a:lstStyle/>
                    <a:p>
                      <a:pPr algn="l">
                        <a:lnSpc>
                          <a:spcPct val="115000"/>
                        </a:lnSpc>
                        <a:spcAft>
                          <a:spcPts val="0"/>
                        </a:spcAft>
                      </a:pPr>
                      <a:r>
                        <a:rPr lang="es-PE" sz="1800">
                          <a:effectLst/>
                          <a:latin typeface="Cambria" panose="02040503050406030204" pitchFamily="18" charset="0"/>
                        </a:rPr>
                        <a:t>$200000 </a:t>
                      </a:r>
                    </a:p>
                    <a:p>
                      <a:pPr algn="l">
                        <a:lnSpc>
                          <a:spcPct val="115000"/>
                        </a:lnSpc>
                        <a:spcAft>
                          <a:spcPts val="1000"/>
                        </a:spcAft>
                        <a:tabLst>
                          <a:tab pos="744855" algn="l"/>
                        </a:tabLst>
                      </a:pPr>
                      <a:r>
                        <a:rPr lang="es-PE" sz="1800">
                          <a:effectLst/>
                          <a:latin typeface="Cambria" panose="02040503050406030204" pitchFamily="18" charset="0"/>
                        </a:rPr>
                        <a:t> </a:t>
                      </a:r>
                      <a:endParaRPr lang="es-PE" sz="1800">
                        <a:effectLst/>
                        <a:latin typeface="Cambria" panose="02040503050406030204" pitchFamily="18" charset="0"/>
                        <a:ea typeface="Calibri"/>
                        <a:cs typeface="Times New Roman"/>
                      </a:endParaRPr>
                    </a:p>
                  </a:txBody>
                  <a:tcPr marL="44450" marR="44450" marT="0" marB="0"/>
                </a:tc>
                <a:tc>
                  <a:txBody>
                    <a:bodyPr/>
                    <a:lstStyle/>
                    <a:p>
                      <a:pPr algn="l">
                        <a:lnSpc>
                          <a:spcPct val="115000"/>
                        </a:lnSpc>
                        <a:spcAft>
                          <a:spcPts val="1000"/>
                        </a:spcAft>
                        <a:tabLst>
                          <a:tab pos="744855" algn="l"/>
                        </a:tabLst>
                      </a:pPr>
                      <a:r>
                        <a:rPr lang="es-PE" sz="1800" dirty="0">
                          <a:effectLst/>
                          <a:latin typeface="Cambria" panose="02040503050406030204" pitchFamily="18" charset="0"/>
                        </a:rPr>
                        <a:t>-180000</a:t>
                      </a:r>
                      <a:endParaRPr lang="es-PE" sz="1800" dirty="0">
                        <a:effectLst/>
                        <a:latin typeface="Cambria" panose="02040503050406030204" pitchFamily="18" charset="0"/>
                        <a:ea typeface="Calibri"/>
                        <a:cs typeface="Times New Roman"/>
                      </a:endParaRPr>
                    </a:p>
                  </a:txBody>
                  <a:tcPr marL="44450" marR="44450" marT="0" marB="0"/>
                </a:tc>
              </a:tr>
              <a:tr h="150495">
                <a:tc>
                  <a:txBody>
                    <a:bodyPr/>
                    <a:lstStyle/>
                    <a:p>
                      <a:pPr algn="l">
                        <a:lnSpc>
                          <a:spcPct val="115000"/>
                        </a:lnSpc>
                        <a:spcAft>
                          <a:spcPts val="1000"/>
                        </a:spcAft>
                        <a:tabLst>
                          <a:tab pos="744855" algn="l"/>
                        </a:tabLst>
                      </a:pPr>
                      <a:r>
                        <a:rPr lang="es-PE" sz="1800">
                          <a:effectLst/>
                          <a:latin typeface="Cambria" panose="02040503050406030204" pitchFamily="18" charset="0"/>
                        </a:rPr>
                        <a:t>Construir una fábrica pequeña</a:t>
                      </a:r>
                      <a:endParaRPr lang="es-PE" sz="1800">
                        <a:effectLst/>
                        <a:latin typeface="Cambria" panose="02040503050406030204" pitchFamily="18" charset="0"/>
                        <a:ea typeface="Calibri"/>
                        <a:cs typeface="Times New Roman"/>
                      </a:endParaRPr>
                    </a:p>
                  </a:txBody>
                  <a:tcPr marL="44450" marR="44450" marT="0" marB="0"/>
                </a:tc>
                <a:tc>
                  <a:txBody>
                    <a:bodyPr/>
                    <a:lstStyle/>
                    <a:p>
                      <a:pPr algn="l">
                        <a:lnSpc>
                          <a:spcPct val="115000"/>
                        </a:lnSpc>
                        <a:spcAft>
                          <a:spcPts val="1000"/>
                        </a:spcAft>
                        <a:tabLst>
                          <a:tab pos="744855" algn="l"/>
                        </a:tabLst>
                      </a:pPr>
                      <a:r>
                        <a:rPr lang="es-PE" sz="1800">
                          <a:effectLst/>
                          <a:latin typeface="Cambria" panose="02040503050406030204" pitchFamily="18" charset="0"/>
                        </a:rPr>
                        <a:t>$100000 </a:t>
                      </a:r>
                      <a:endParaRPr lang="es-PE" sz="1800">
                        <a:effectLst/>
                        <a:latin typeface="Cambria" panose="02040503050406030204" pitchFamily="18" charset="0"/>
                        <a:ea typeface="Calibri"/>
                        <a:cs typeface="Times New Roman"/>
                      </a:endParaRPr>
                    </a:p>
                  </a:txBody>
                  <a:tcPr marL="44450" marR="44450" marT="0" marB="0"/>
                </a:tc>
                <a:tc>
                  <a:txBody>
                    <a:bodyPr/>
                    <a:lstStyle/>
                    <a:p>
                      <a:pPr algn="l">
                        <a:lnSpc>
                          <a:spcPct val="115000"/>
                        </a:lnSpc>
                        <a:spcAft>
                          <a:spcPts val="1000"/>
                        </a:spcAft>
                        <a:tabLst>
                          <a:tab pos="744855" algn="l"/>
                        </a:tabLst>
                      </a:pPr>
                      <a:r>
                        <a:rPr lang="es-PE" sz="1800" dirty="0">
                          <a:effectLst/>
                          <a:latin typeface="Cambria" panose="02040503050406030204" pitchFamily="18" charset="0"/>
                        </a:rPr>
                        <a:t>-20000</a:t>
                      </a:r>
                      <a:endParaRPr lang="es-PE" sz="1800" dirty="0">
                        <a:effectLst/>
                        <a:latin typeface="Cambria" panose="02040503050406030204" pitchFamily="18" charset="0"/>
                        <a:ea typeface="Calibri"/>
                        <a:cs typeface="Times New Roman"/>
                      </a:endParaRPr>
                    </a:p>
                  </a:txBody>
                  <a:tcPr marL="44450" marR="44450" marT="0" marB="0"/>
                </a:tc>
              </a:tr>
              <a:tr h="169545">
                <a:tc>
                  <a:txBody>
                    <a:bodyPr/>
                    <a:lstStyle/>
                    <a:p>
                      <a:pPr algn="l">
                        <a:lnSpc>
                          <a:spcPct val="115000"/>
                        </a:lnSpc>
                        <a:spcAft>
                          <a:spcPts val="1000"/>
                        </a:spcAft>
                        <a:tabLst>
                          <a:tab pos="744855" algn="l"/>
                        </a:tabLst>
                      </a:pPr>
                      <a:r>
                        <a:rPr lang="es-PE" sz="1800">
                          <a:effectLst/>
                          <a:latin typeface="Cambria" panose="02040503050406030204" pitchFamily="18" charset="0"/>
                        </a:rPr>
                        <a:t>No hacer nada </a:t>
                      </a:r>
                      <a:endParaRPr lang="es-PE" sz="1800">
                        <a:effectLst/>
                        <a:latin typeface="Cambria" panose="02040503050406030204" pitchFamily="18" charset="0"/>
                        <a:ea typeface="Calibri"/>
                        <a:cs typeface="Times New Roman"/>
                      </a:endParaRPr>
                    </a:p>
                  </a:txBody>
                  <a:tcPr marL="44450" marR="44450" marT="0" marB="0"/>
                </a:tc>
                <a:tc>
                  <a:txBody>
                    <a:bodyPr/>
                    <a:lstStyle/>
                    <a:p>
                      <a:pPr algn="l">
                        <a:lnSpc>
                          <a:spcPct val="115000"/>
                        </a:lnSpc>
                        <a:spcAft>
                          <a:spcPts val="1000"/>
                        </a:spcAft>
                        <a:tabLst>
                          <a:tab pos="744855" algn="l"/>
                        </a:tabLst>
                      </a:pPr>
                      <a:r>
                        <a:rPr lang="es-PE" sz="1800">
                          <a:effectLst/>
                          <a:latin typeface="Cambria" panose="02040503050406030204" pitchFamily="18" charset="0"/>
                        </a:rPr>
                        <a:t>$0 </a:t>
                      </a:r>
                      <a:endParaRPr lang="es-PE" sz="1800">
                        <a:effectLst/>
                        <a:latin typeface="Cambria" panose="02040503050406030204" pitchFamily="18" charset="0"/>
                        <a:ea typeface="Calibri"/>
                        <a:cs typeface="Times New Roman"/>
                      </a:endParaRPr>
                    </a:p>
                  </a:txBody>
                  <a:tcPr marL="44450" marR="44450" marT="0" marB="0"/>
                </a:tc>
                <a:tc>
                  <a:txBody>
                    <a:bodyPr/>
                    <a:lstStyle/>
                    <a:p>
                      <a:pPr algn="l">
                        <a:lnSpc>
                          <a:spcPct val="115000"/>
                        </a:lnSpc>
                        <a:spcAft>
                          <a:spcPts val="1000"/>
                        </a:spcAft>
                        <a:tabLst>
                          <a:tab pos="744855" algn="l"/>
                        </a:tabLst>
                      </a:pPr>
                      <a:r>
                        <a:rPr lang="es-PE" sz="1800" dirty="0">
                          <a:effectLst/>
                          <a:latin typeface="Cambria" panose="02040503050406030204" pitchFamily="18" charset="0"/>
                        </a:rPr>
                        <a:t>0</a:t>
                      </a:r>
                      <a:endParaRPr lang="es-PE" sz="1800" dirty="0">
                        <a:effectLst/>
                        <a:latin typeface="Cambria" panose="02040503050406030204" pitchFamily="18" charset="0"/>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3996632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620688"/>
            <a:ext cx="7488832" cy="2308324"/>
          </a:xfrm>
          <a:prstGeom prst="rect">
            <a:avLst/>
          </a:prstGeom>
        </p:spPr>
        <p:txBody>
          <a:bodyPr wrap="square">
            <a:spAutoFit/>
          </a:bodyPr>
          <a:lstStyle/>
          <a:p>
            <a:r>
              <a:rPr lang="es-PE" dirty="0">
                <a:latin typeface="Arial Unicode MS" panose="020B0604020202020204" pitchFamily="34" charset="-128"/>
                <a:ea typeface="Arial Unicode MS" panose="020B0604020202020204" pitchFamily="34" charset="-128"/>
                <a:cs typeface="Arial Unicode MS" panose="020B0604020202020204" pitchFamily="34" charset="-128"/>
              </a:rPr>
              <a:t>Considerando una probabilidad del 0,5 de ocurrir para cada estado de la naturaleza.</a:t>
            </a:r>
          </a:p>
          <a:p>
            <a:r>
              <a:rPr lang="es-PE" dirty="0">
                <a:latin typeface="Arial Unicode MS" panose="020B0604020202020204" pitchFamily="34" charset="-128"/>
                <a:ea typeface="Arial Unicode MS" panose="020B0604020202020204" pitchFamily="34" charset="-128"/>
                <a:cs typeface="Arial Unicode MS" panose="020B0604020202020204" pitchFamily="34" charset="-128"/>
              </a:rPr>
              <a:t>1.- VME(A1) = (0,5) (200000) + (0,5)(-180000) = 10000</a:t>
            </a:r>
          </a:p>
          <a:p>
            <a:r>
              <a:rPr lang="es-PE" dirty="0">
                <a:latin typeface="Arial Unicode MS" panose="020B0604020202020204" pitchFamily="34" charset="-128"/>
                <a:ea typeface="Arial Unicode MS" panose="020B0604020202020204" pitchFamily="34" charset="-128"/>
                <a:cs typeface="Arial Unicode MS" panose="020B0604020202020204" pitchFamily="34" charset="-128"/>
              </a:rPr>
              <a:t>2.- VME(A2) = (0,5) (100000) + (0,5)(-20000) = 40000</a:t>
            </a:r>
          </a:p>
          <a:p>
            <a:r>
              <a:rPr lang="es-PE" dirty="0">
                <a:latin typeface="Arial Unicode MS" panose="020B0604020202020204" pitchFamily="34" charset="-128"/>
                <a:ea typeface="Arial Unicode MS" panose="020B0604020202020204" pitchFamily="34" charset="-128"/>
                <a:cs typeface="Arial Unicode MS" panose="020B0604020202020204" pitchFamily="34" charset="-128"/>
              </a:rPr>
              <a:t>3.- VME(A3) = (0,5) (0) + (0,5)(0) = 0</a:t>
            </a:r>
          </a:p>
          <a:p>
            <a:r>
              <a:rPr lang="es-PE" dirty="0">
                <a:latin typeface="Arial Unicode MS" panose="020B0604020202020204" pitchFamily="34" charset="-128"/>
                <a:ea typeface="Arial Unicode MS" panose="020B0604020202020204" pitchFamily="34" charset="-128"/>
                <a:cs typeface="Arial Unicode MS" panose="020B0604020202020204" pitchFamily="34" charset="-128"/>
              </a:rPr>
              <a:t>El valor </a:t>
            </a:r>
            <a:r>
              <a:rPr lang="es-PE" dirty="0" smtClean="0">
                <a:latin typeface="Arial Unicode MS" panose="020B0604020202020204" pitchFamily="34" charset="-128"/>
                <a:ea typeface="Arial Unicode MS" panose="020B0604020202020204" pitchFamily="34" charset="-128"/>
                <a:cs typeface="Arial Unicode MS" panose="020B0604020202020204" pitchFamily="34" charset="-128"/>
              </a:rPr>
              <a:t>máximo </a:t>
            </a:r>
            <a:r>
              <a:rPr lang="es-PE" dirty="0">
                <a:latin typeface="Arial Unicode MS" panose="020B0604020202020204" pitchFamily="34" charset="-128"/>
                <a:ea typeface="Arial Unicode MS" panose="020B0604020202020204" pitchFamily="34" charset="-128"/>
                <a:cs typeface="Arial Unicode MS" panose="020B0604020202020204" pitchFamily="34" charset="-128"/>
              </a:rPr>
              <a:t>VME se encuentra en la alternativa 2, por lo tanto por el criterio de decisión del VME se debe construir la fábrica pequeña</a:t>
            </a:r>
          </a:p>
          <a:p>
            <a:r>
              <a:rPr lang="es-PE"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aphicFrame>
        <p:nvGraphicFramePr>
          <p:cNvPr id="3" name="2 Tabla"/>
          <p:cNvGraphicFramePr>
            <a:graphicFrameLocks noGrp="1"/>
          </p:cNvGraphicFramePr>
          <p:nvPr>
            <p:extLst>
              <p:ext uri="{D42A27DB-BD31-4B8C-83A1-F6EECF244321}">
                <p14:modId xmlns:p14="http://schemas.microsoft.com/office/powerpoint/2010/main" val="283001699"/>
              </p:ext>
            </p:extLst>
          </p:nvPr>
        </p:nvGraphicFramePr>
        <p:xfrm>
          <a:off x="1619672" y="3356992"/>
          <a:ext cx="5256585" cy="2243328"/>
        </p:xfrm>
        <a:graphic>
          <a:graphicData uri="http://schemas.openxmlformats.org/drawingml/2006/table">
            <a:tbl>
              <a:tblPr>
                <a:tableStyleId>{5C22544A-7EE6-4342-B048-85BDC9FD1C3A}</a:tableStyleId>
              </a:tblPr>
              <a:tblGrid>
                <a:gridCol w="1931958"/>
                <a:gridCol w="1429920"/>
                <a:gridCol w="1234353"/>
                <a:gridCol w="660354"/>
              </a:tblGrid>
              <a:tr h="150495">
                <a:tc rowSpan="2">
                  <a:txBody>
                    <a:bodyPr/>
                    <a:lstStyle/>
                    <a:p>
                      <a:pPr algn="l">
                        <a:lnSpc>
                          <a:spcPct val="115000"/>
                        </a:lnSpc>
                        <a:spcAft>
                          <a:spcPts val="1000"/>
                        </a:spcAft>
                        <a:tabLst>
                          <a:tab pos="744855" algn="l"/>
                        </a:tabLst>
                      </a:pPr>
                      <a:r>
                        <a:rPr lang="es-PE" sz="1600" dirty="0">
                          <a:effectLst/>
                          <a:latin typeface="Cambria" panose="02040503050406030204" pitchFamily="18" charset="0"/>
                        </a:rPr>
                        <a:t>Alternativas</a:t>
                      </a:r>
                      <a:endParaRPr lang="es-PE" sz="1600" dirty="0">
                        <a:effectLst/>
                        <a:latin typeface="Cambria" panose="02040503050406030204" pitchFamily="18" charset="0"/>
                        <a:ea typeface="Calibri"/>
                        <a:cs typeface="Times New Roman"/>
                      </a:endParaRPr>
                    </a:p>
                  </a:txBody>
                  <a:tcPr marL="44450" marR="44450" marT="0" marB="0">
                    <a:solidFill>
                      <a:srgbClr val="92D050"/>
                    </a:solidFill>
                  </a:tcPr>
                </a:tc>
                <a:tc gridSpan="2">
                  <a:txBody>
                    <a:bodyPr/>
                    <a:lstStyle/>
                    <a:p>
                      <a:pPr algn="l">
                        <a:lnSpc>
                          <a:spcPct val="115000"/>
                        </a:lnSpc>
                        <a:spcAft>
                          <a:spcPts val="1000"/>
                        </a:spcAft>
                        <a:tabLst>
                          <a:tab pos="744855" algn="l"/>
                        </a:tabLst>
                      </a:pPr>
                      <a:r>
                        <a:rPr lang="es-PE" sz="1600">
                          <a:effectLst/>
                          <a:latin typeface="Cambria" panose="02040503050406030204" pitchFamily="18" charset="0"/>
                        </a:rPr>
                        <a:t>Estados de la naturaleza</a:t>
                      </a:r>
                      <a:endParaRPr lang="es-PE" sz="160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hMerge="1">
                  <a:txBody>
                    <a:bodyPr/>
                    <a:lstStyle/>
                    <a:p>
                      <a:endParaRPr lang="es-PE"/>
                    </a:p>
                  </a:txBody>
                  <a:tcPr/>
                </a:tc>
                <a:tc rowSpan="2">
                  <a:txBody>
                    <a:bodyPr/>
                    <a:lstStyle/>
                    <a:p>
                      <a:pPr algn="l">
                        <a:lnSpc>
                          <a:spcPct val="115000"/>
                        </a:lnSpc>
                        <a:spcAft>
                          <a:spcPts val="1000"/>
                        </a:spcAft>
                        <a:tabLst>
                          <a:tab pos="744855" algn="l"/>
                        </a:tabLst>
                      </a:pPr>
                      <a:r>
                        <a:rPr lang="es-PE" sz="1600">
                          <a:effectLst/>
                          <a:latin typeface="Cambria" panose="02040503050406030204" pitchFamily="18" charset="0"/>
                        </a:rPr>
                        <a:t> </a:t>
                      </a:r>
                    </a:p>
                    <a:p>
                      <a:pPr algn="l">
                        <a:lnSpc>
                          <a:spcPct val="115000"/>
                        </a:lnSpc>
                        <a:spcAft>
                          <a:spcPts val="1000"/>
                        </a:spcAft>
                        <a:tabLst>
                          <a:tab pos="744855" algn="l"/>
                        </a:tabLst>
                      </a:pPr>
                      <a:r>
                        <a:rPr lang="es-PE" sz="1600">
                          <a:effectLst/>
                          <a:latin typeface="Cambria" panose="02040503050406030204" pitchFamily="18" charset="0"/>
                        </a:rPr>
                        <a:t>VME</a:t>
                      </a:r>
                      <a:endParaRPr lang="es-PE" sz="1600">
                        <a:effectLst/>
                        <a:latin typeface="Cambria" panose="02040503050406030204" pitchFamily="18" charset="0"/>
                        <a:ea typeface="Calibri"/>
                        <a:cs typeface="Times New Roman"/>
                      </a:endParaRPr>
                    </a:p>
                  </a:txBody>
                  <a:tcPr marL="44450" marR="44450" marT="0" marB="0">
                    <a:solidFill>
                      <a:srgbClr val="92D050"/>
                    </a:solidFill>
                  </a:tcPr>
                </a:tc>
              </a:tr>
              <a:tr h="448945">
                <a:tc vMerge="1">
                  <a:txBody>
                    <a:bodyPr/>
                    <a:lstStyle/>
                    <a:p>
                      <a:endParaRPr lang="es-PE"/>
                    </a:p>
                  </a:txBody>
                  <a:tcPr/>
                </a:tc>
                <a:tc>
                  <a:txBody>
                    <a:bodyPr/>
                    <a:lstStyle/>
                    <a:p>
                      <a:pPr algn="l">
                        <a:lnSpc>
                          <a:spcPct val="115000"/>
                        </a:lnSpc>
                        <a:spcAft>
                          <a:spcPts val="1000"/>
                        </a:spcAft>
                        <a:tabLst>
                          <a:tab pos="744855" algn="l"/>
                        </a:tabLst>
                      </a:pPr>
                      <a:r>
                        <a:rPr lang="es-PE" sz="1600" dirty="0">
                          <a:effectLst/>
                          <a:latin typeface="Cambria" panose="02040503050406030204" pitchFamily="18" charset="0"/>
                        </a:rPr>
                        <a:t>Mercado favorable</a:t>
                      </a:r>
                      <a:endParaRPr lang="es-PE" sz="1600" dirty="0">
                        <a:effectLst/>
                        <a:latin typeface="Cambria" panose="02040503050406030204" pitchFamily="18" charset="0"/>
                        <a:ea typeface="Calibri"/>
                        <a:cs typeface="Times New Roman"/>
                      </a:endParaRPr>
                    </a:p>
                  </a:txBody>
                  <a:tcPr marL="44450" marR="44450" marT="0" marB="0">
                    <a:solidFill>
                      <a:srgbClr val="92D050"/>
                    </a:solidFill>
                  </a:tcPr>
                </a:tc>
                <a:tc>
                  <a:txBody>
                    <a:bodyPr/>
                    <a:lstStyle/>
                    <a:p>
                      <a:pPr algn="l">
                        <a:lnSpc>
                          <a:spcPct val="115000"/>
                        </a:lnSpc>
                        <a:spcAft>
                          <a:spcPts val="0"/>
                        </a:spcAft>
                      </a:pPr>
                      <a:r>
                        <a:rPr lang="es-PE" sz="1600" dirty="0">
                          <a:effectLst/>
                          <a:latin typeface="Cambria" panose="02040503050406030204" pitchFamily="18" charset="0"/>
                        </a:rPr>
                        <a:t>Mercado desfavorable</a:t>
                      </a:r>
                      <a:endParaRPr lang="es-PE" sz="1600" dirty="0">
                        <a:effectLst/>
                        <a:latin typeface="Cambria" panose="02040503050406030204" pitchFamily="18" charset="0"/>
                        <a:ea typeface="Calibri"/>
                        <a:cs typeface="Times New Roman"/>
                      </a:endParaRPr>
                    </a:p>
                  </a:txBody>
                  <a:tcPr marL="44450" marR="44450" marT="0" marB="0">
                    <a:solidFill>
                      <a:srgbClr val="92D050"/>
                    </a:solidFill>
                  </a:tcPr>
                </a:tc>
                <a:tc vMerge="1">
                  <a:txBody>
                    <a:bodyPr/>
                    <a:lstStyle/>
                    <a:p>
                      <a:endParaRPr lang="es-PE"/>
                    </a:p>
                  </a:txBody>
                  <a:tcPr/>
                </a:tc>
              </a:tr>
              <a:tr h="158115">
                <a:tc>
                  <a:txBody>
                    <a:bodyPr/>
                    <a:lstStyle/>
                    <a:p>
                      <a:pPr algn="l">
                        <a:lnSpc>
                          <a:spcPct val="115000"/>
                        </a:lnSpc>
                        <a:spcAft>
                          <a:spcPts val="0"/>
                        </a:spcAft>
                        <a:tabLst>
                          <a:tab pos="744855" algn="l"/>
                        </a:tabLst>
                      </a:pPr>
                      <a:r>
                        <a:rPr lang="es-PE" sz="1600">
                          <a:effectLst/>
                          <a:latin typeface="Cambria" panose="02040503050406030204" pitchFamily="18" charset="0"/>
                        </a:rPr>
                        <a:t>Construir una fábrica grande</a:t>
                      </a:r>
                      <a:endParaRPr lang="es-PE" sz="160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a:txBody>
                    <a:bodyPr/>
                    <a:lstStyle/>
                    <a:p>
                      <a:pPr algn="l">
                        <a:lnSpc>
                          <a:spcPct val="115000"/>
                        </a:lnSpc>
                        <a:spcAft>
                          <a:spcPts val="0"/>
                        </a:spcAft>
                      </a:pPr>
                      <a:r>
                        <a:rPr lang="es-PE" sz="1600" dirty="0">
                          <a:effectLst/>
                          <a:latin typeface="Cambria" panose="02040503050406030204" pitchFamily="18" charset="0"/>
                        </a:rPr>
                        <a:t>$200000 </a:t>
                      </a:r>
                    </a:p>
                    <a:p>
                      <a:pPr algn="l">
                        <a:lnSpc>
                          <a:spcPct val="115000"/>
                        </a:lnSpc>
                        <a:spcAft>
                          <a:spcPts val="0"/>
                        </a:spcAft>
                        <a:tabLst>
                          <a:tab pos="744855" algn="l"/>
                        </a:tabLst>
                      </a:pPr>
                      <a:r>
                        <a:rPr lang="es-PE" sz="1600" dirty="0">
                          <a:effectLst/>
                          <a:latin typeface="Cambria" panose="02040503050406030204" pitchFamily="18" charset="0"/>
                        </a:rPr>
                        <a:t> </a:t>
                      </a:r>
                      <a:endParaRPr lang="es-PE" sz="1600" dirty="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a:txBody>
                    <a:bodyPr/>
                    <a:lstStyle/>
                    <a:p>
                      <a:pPr algn="l">
                        <a:lnSpc>
                          <a:spcPct val="115000"/>
                        </a:lnSpc>
                        <a:spcAft>
                          <a:spcPts val="0"/>
                        </a:spcAft>
                        <a:tabLst>
                          <a:tab pos="744855" algn="l"/>
                        </a:tabLst>
                      </a:pPr>
                      <a:r>
                        <a:rPr lang="es-PE" sz="1600" dirty="0">
                          <a:effectLst/>
                          <a:latin typeface="Cambria" panose="02040503050406030204" pitchFamily="18" charset="0"/>
                        </a:rPr>
                        <a:t>-180000</a:t>
                      </a:r>
                      <a:endParaRPr lang="es-PE" sz="1600" dirty="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a:txBody>
                    <a:bodyPr/>
                    <a:lstStyle/>
                    <a:p>
                      <a:pPr algn="l">
                        <a:lnSpc>
                          <a:spcPct val="115000"/>
                        </a:lnSpc>
                        <a:spcAft>
                          <a:spcPts val="0"/>
                        </a:spcAft>
                      </a:pPr>
                      <a:r>
                        <a:rPr lang="es-PE" sz="1600">
                          <a:effectLst/>
                          <a:latin typeface="Cambria" panose="02040503050406030204" pitchFamily="18" charset="0"/>
                        </a:rPr>
                        <a:t>10000</a:t>
                      </a:r>
                    </a:p>
                    <a:p>
                      <a:pPr algn="l">
                        <a:lnSpc>
                          <a:spcPct val="115000"/>
                        </a:lnSpc>
                        <a:spcAft>
                          <a:spcPts val="0"/>
                        </a:spcAft>
                        <a:tabLst>
                          <a:tab pos="744855" algn="l"/>
                        </a:tabLst>
                      </a:pPr>
                      <a:r>
                        <a:rPr lang="es-PE" sz="1600">
                          <a:effectLst/>
                          <a:latin typeface="Cambria" panose="02040503050406030204" pitchFamily="18" charset="0"/>
                        </a:rPr>
                        <a:t> </a:t>
                      </a:r>
                      <a:endParaRPr lang="es-PE" sz="160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r>
              <a:tr h="150495">
                <a:tc>
                  <a:txBody>
                    <a:bodyPr/>
                    <a:lstStyle/>
                    <a:p>
                      <a:pPr algn="l">
                        <a:lnSpc>
                          <a:spcPct val="115000"/>
                        </a:lnSpc>
                        <a:spcAft>
                          <a:spcPts val="0"/>
                        </a:spcAft>
                        <a:tabLst>
                          <a:tab pos="744855" algn="l"/>
                        </a:tabLst>
                      </a:pPr>
                      <a:r>
                        <a:rPr lang="es-PE" sz="1600">
                          <a:effectLst/>
                          <a:latin typeface="Cambria" panose="02040503050406030204" pitchFamily="18" charset="0"/>
                        </a:rPr>
                        <a:t>Construir una fábrica pequeña</a:t>
                      </a:r>
                      <a:endParaRPr lang="es-PE" sz="160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a:txBody>
                    <a:bodyPr/>
                    <a:lstStyle/>
                    <a:p>
                      <a:pPr algn="l">
                        <a:lnSpc>
                          <a:spcPct val="115000"/>
                        </a:lnSpc>
                        <a:spcAft>
                          <a:spcPts val="0"/>
                        </a:spcAft>
                        <a:tabLst>
                          <a:tab pos="744855" algn="l"/>
                        </a:tabLst>
                      </a:pPr>
                      <a:r>
                        <a:rPr lang="es-PE" sz="1600">
                          <a:effectLst/>
                          <a:latin typeface="Cambria" panose="02040503050406030204" pitchFamily="18" charset="0"/>
                        </a:rPr>
                        <a:t>$100000 </a:t>
                      </a:r>
                      <a:endParaRPr lang="es-PE" sz="160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a:txBody>
                    <a:bodyPr/>
                    <a:lstStyle/>
                    <a:p>
                      <a:pPr algn="l">
                        <a:lnSpc>
                          <a:spcPct val="115000"/>
                        </a:lnSpc>
                        <a:spcAft>
                          <a:spcPts val="0"/>
                        </a:spcAft>
                        <a:tabLst>
                          <a:tab pos="744855" algn="l"/>
                        </a:tabLst>
                      </a:pPr>
                      <a:r>
                        <a:rPr lang="es-PE" sz="1600" dirty="0">
                          <a:effectLst/>
                          <a:latin typeface="Cambria" panose="02040503050406030204" pitchFamily="18" charset="0"/>
                        </a:rPr>
                        <a:t>-20000</a:t>
                      </a:r>
                      <a:endParaRPr lang="es-PE" sz="1600" dirty="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a:txBody>
                    <a:bodyPr/>
                    <a:lstStyle/>
                    <a:p>
                      <a:pPr algn="l">
                        <a:lnSpc>
                          <a:spcPct val="115000"/>
                        </a:lnSpc>
                        <a:spcAft>
                          <a:spcPts val="0"/>
                        </a:spcAft>
                        <a:tabLst>
                          <a:tab pos="744855" algn="l"/>
                        </a:tabLst>
                      </a:pPr>
                      <a:r>
                        <a:rPr lang="es-PE" sz="1600" dirty="0">
                          <a:solidFill>
                            <a:srgbClr val="0070C0"/>
                          </a:solidFill>
                          <a:effectLst/>
                          <a:latin typeface="Cambria" panose="02040503050406030204" pitchFamily="18" charset="0"/>
                        </a:rPr>
                        <a:t>40000</a:t>
                      </a:r>
                      <a:endParaRPr lang="es-PE" sz="1600" dirty="0">
                        <a:solidFill>
                          <a:srgbClr val="0070C0"/>
                        </a:solidFill>
                        <a:effectLst/>
                        <a:latin typeface="Cambria" panose="02040503050406030204" pitchFamily="18" charset="0"/>
                        <a:ea typeface="Calibri"/>
                        <a:cs typeface="Times New Roman"/>
                      </a:endParaRPr>
                    </a:p>
                  </a:txBody>
                  <a:tcPr marL="44450" marR="44450" marT="0" marB="0">
                    <a:solidFill>
                      <a:srgbClr val="FFFF00"/>
                    </a:solidFill>
                  </a:tcPr>
                </a:tc>
              </a:tr>
              <a:tr h="169545">
                <a:tc>
                  <a:txBody>
                    <a:bodyPr/>
                    <a:lstStyle/>
                    <a:p>
                      <a:pPr algn="l">
                        <a:lnSpc>
                          <a:spcPct val="115000"/>
                        </a:lnSpc>
                        <a:spcAft>
                          <a:spcPts val="0"/>
                        </a:spcAft>
                        <a:tabLst>
                          <a:tab pos="744855" algn="l"/>
                        </a:tabLst>
                      </a:pPr>
                      <a:r>
                        <a:rPr lang="es-PE" sz="1600">
                          <a:effectLst/>
                          <a:latin typeface="Cambria" panose="02040503050406030204" pitchFamily="18" charset="0"/>
                        </a:rPr>
                        <a:t>No hacer nada </a:t>
                      </a:r>
                      <a:endParaRPr lang="es-PE" sz="160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a:txBody>
                    <a:bodyPr/>
                    <a:lstStyle/>
                    <a:p>
                      <a:pPr algn="l">
                        <a:lnSpc>
                          <a:spcPct val="115000"/>
                        </a:lnSpc>
                        <a:spcAft>
                          <a:spcPts val="0"/>
                        </a:spcAft>
                        <a:tabLst>
                          <a:tab pos="744855" algn="l"/>
                        </a:tabLst>
                      </a:pPr>
                      <a:r>
                        <a:rPr lang="es-PE" sz="1600">
                          <a:effectLst/>
                          <a:latin typeface="Cambria" panose="02040503050406030204" pitchFamily="18" charset="0"/>
                        </a:rPr>
                        <a:t>$0 </a:t>
                      </a:r>
                      <a:endParaRPr lang="es-PE" sz="160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a:txBody>
                    <a:bodyPr/>
                    <a:lstStyle/>
                    <a:p>
                      <a:pPr algn="l">
                        <a:lnSpc>
                          <a:spcPct val="115000"/>
                        </a:lnSpc>
                        <a:spcAft>
                          <a:spcPts val="0"/>
                        </a:spcAft>
                        <a:tabLst>
                          <a:tab pos="744855" algn="l"/>
                        </a:tabLst>
                      </a:pPr>
                      <a:r>
                        <a:rPr lang="es-PE" sz="1600">
                          <a:effectLst/>
                          <a:latin typeface="Cambria" panose="02040503050406030204" pitchFamily="18" charset="0"/>
                        </a:rPr>
                        <a:t>0</a:t>
                      </a:r>
                      <a:endParaRPr lang="es-PE" sz="160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c>
                  <a:txBody>
                    <a:bodyPr/>
                    <a:lstStyle/>
                    <a:p>
                      <a:pPr algn="l">
                        <a:lnSpc>
                          <a:spcPct val="115000"/>
                        </a:lnSpc>
                        <a:spcAft>
                          <a:spcPts val="0"/>
                        </a:spcAft>
                        <a:tabLst>
                          <a:tab pos="744855" algn="l"/>
                        </a:tabLst>
                      </a:pPr>
                      <a:r>
                        <a:rPr lang="es-PE" sz="1600" dirty="0">
                          <a:effectLst/>
                          <a:latin typeface="Cambria" panose="02040503050406030204" pitchFamily="18" charset="0"/>
                        </a:rPr>
                        <a:t>0</a:t>
                      </a:r>
                      <a:endParaRPr lang="es-PE" sz="1600" dirty="0">
                        <a:effectLst/>
                        <a:latin typeface="Cambria" panose="02040503050406030204" pitchFamily="18" charset="0"/>
                        <a:ea typeface="Calibri"/>
                        <a:cs typeface="Times New Roman"/>
                      </a:endParaRPr>
                    </a:p>
                  </a:txBody>
                  <a:tcPr marL="44450" marR="4445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7688834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44996" y="1115452"/>
            <a:ext cx="8263801" cy="369332"/>
          </a:xfrm>
          <a:prstGeom prst="rect">
            <a:avLst/>
          </a:prstGeom>
          <a:noFill/>
        </p:spPr>
        <p:txBody>
          <a:bodyPr wrap="none" rtlCol="0">
            <a:spAutoFit/>
          </a:bodyPr>
          <a:lstStyle/>
          <a:p>
            <a:r>
              <a:rPr lang="es-PE" dirty="0" smtClean="0"/>
              <a:t>El concepto de utilidad esta representado en la preferencia que una persona o empresa </a:t>
            </a:r>
            <a:endParaRPr lang="es-PE" dirty="0"/>
          </a:p>
        </p:txBody>
      </p:sp>
      <p:sp>
        <p:nvSpPr>
          <p:cNvPr id="5" name="4 Rectángulo"/>
          <p:cNvSpPr/>
          <p:nvPr/>
        </p:nvSpPr>
        <p:spPr>
          <a:xfrm>
            <a:off x="544996" y="1700808"/>
            <a:ext cx="7915436" cy="1754326"/>
          </a:xfrm>
          <a:prstGeom prst="rect">
            <a:avLst/>
          </a:prstGeom>
        </p:spPr>
        <p:txBody>
          <a:bodyPr wrap="square">
            <a:spAutoFit/>
          </a:bodyPr>
          <a:lstStyle/>
          <a:p>
            <a:r>
              <a:rPr lang="es-PE" dirty="0">
                <a:latin typeface="Cambria" panose="02040503050406030204" pitchFamily="18" charset="0"/>
              </a:rPr>
              <a:t>Una función de utilidad de un individuo ha de representar la conducta ante</a:t>
            </a:r>
          </a:p>
          <a:p>
            <a:r>
              <a:rPr lang="es-PE" dirty="0">
                <a:latin typeface="Cambria" panose="02040503050406030204" pitchFamily="18" charset="0"/>
              </a:rPr>
              <a:t>el riesgo de este individuo. Para ello, se define el </a:t>
            </a:r>
            <a:r>
              <a:rPr lang="es-PE" b="1" i="1" dirty="0">
                <a:solidFill>
                  <a:srgbClr val="FF0000"/>
                </a:solidFill>
                <a:latin typeface="Cambria" panose="02040503050406030204" pitchFamily="18" charset="0"/>
              </a:rPr>
              <a:t>equivalente de certeza </a:t>
            </a:r>
            <a:r>
              <a:rPr lang="es-PE" dirty="0">
                <a:latin typeface="Cambria" panose="02040503050406030204" pitchFamily="18" charset="0"/>
              </a:rPr>
              <a:t>de una </a:t>
            </a:r>
            <a:r>
              <a:rPr lang="es-PE" b="1" dirty="0">
                <a:solidFill>
                  <a:srgbClr val="FF0000"/>
                </a:solidFill>
                <a:latin typeface="Cambria" panose="02040503050406030204" pitchFamily="18" charset="0"/>
              </a:rPr>
              <a:t>lotería </a:t>
            </a:r>
            <a:r>
              <a:rPr lang="es-PE" dirty="0">
                <a:latin typeface="Cambria" panose="02040503050406030204" pitchFamily="18" charset="0"/>
              </a:rPr>
              <a:t>(</a:t>
            </a:r>
            <a:r>
              <a:rPr lang="es-PE" i="1" dirty="0">
                <a:latin typeface="Cambria" panose="02040503050406030204" pitchFamily="18" charset="0"/>
              </a:rPr>
              <a:t>CE</a:t>
            </a:r>
            <a:r>
              <a:rPr lang="es-PE" dirty="0">
                <a:latin typeface="Cambria" panose="02040503050406030204" pitchFamily="18" charset="0"/>
              </a:rPr>
              <a:t>(</a:t>
            </a:r>
            <a:r>
              <a:rPr lang="es-PE" i="1" dirty="0">
                <a:latin typeface="Cambria" panose="02040503050406030204" pitchFamily="18" charset="0"/>
              </a:rPr>
              <a:t>L</a:t>
            </a:r>
            <a:r>
              <a:rPr lang="es-PE" dirty="0">
                <a:latin typeface="Cambria" panose="02040503050406030204" pitchFamily="18" charset="0"/>
              </a:rPr>
              <a:t>)) como el valor en que es indiferente ese valor seguro a la lotería </a:t>
            </a:r>
            <a:r>
              <a:rPr lang="es-PE" i="1" dirty="0">
                <a:latin typeface="Cambria" panose="02040503050406030204" pitchFamily="18" charset="0"/>
              </a:rPr>
              <a:t>L</a:t>
            </a:r>
            <a:r>
              <a:rPr lang="es-PE" dirty="0">
                <a:latin typeface="Cambria" panose="02040503050406030204" pitchFamily="18" charset="0"/>
              </a:rPr>
              <a:t>, y v</a:t>
            </a:r>
            <a:r>
              <a:rPr lang="es-PE" i="1" dirty="0">
                <a:latin typeface="Cambria" panose="02040503050406030204" pitchFamily="18" charset="0"/>
              </a:rPr>
              <a:t>entaja de riesgo </a:t>
            </a:r>
            <a:r>
              <a:rPr lang="es-PE" dirty="0">
                <a:latin typeface="Cambria" panose="02040503050406030204" pitchFamily="18" charset="0"/>
              </a:rPr>
              <a:t>(</a:t>
            </a:r>
            <a:r>
              <a:rPr lang="es-PE" i="1" dirty="0">
                <a:latin typeface="Cambria" panose="02040503050406030204" pitchFamily="18" charset="0"/>
              </a:rPr>
              <a:t>RP</a:t>
            </a:r>
            <a:r>
              <a:rPr lang="es-PE" dirty="0">
                <a:latin typeface="Cambria" panose="02040503050406030204" pitchFamily="18" charset="0"/>
              </a:rPr>
              <a:t>(</a:t>
            </a:r>
            <a:r>
              <a:rPr lang="es-PE" i="1" dirty="0">
                <a:latin typeface="Cambria" panose="02040503050406030204" pitchFamily="18" charset="0"/>
              </a:rPr>
              <a:t>L</a:t>
            </a:r>
            <a:r>
              <a:rPr lang="es-PE" dirty="0">
                <a:latin typeface="Cambria" panose="02040503050406030204" pitchFamily="18" charset="0"/>
              </a:rPr>
              <a:t>)) a la diferencia entre el valor esperado de la lotería y su equivalente de certeza, es decir, E[</a:t>
            </a:r>
            <a:r>
              <a:rPr lang="es-PE" i="1" dirty="0">
                <a:latin typeface="Cambria" panose="02040503050406030204" pitchFamily="18" charset="0"/>
              </a:rPr>
              <a:t>L</a:t>
            </a:r>
            <a:r>
              <a:rPr lang="es-PE" dirty="0">
                <a:latin typeface="Cambria" panose="02040503050406030204" pitchFamily="18" charset="0"/>
              </a:rPr>
              <a:t>] – </a:t>
            </a:r>
            <a:r>
              <a:rPr lang="es-PE" i="1" dirty="0">
                <a:latin typeface="Cambria" panose="02040503050406030204" pitchFamily="18" charset="0"/>
              </a:rPr>
              <a:t>CE</a:t>
            </a:r>
            <a:r>
              <a:rPr lang="es-PE" dirty="0">
                <a:latin typeface="Cambria" panose="02040503050406030204" pitchFamily="18" charset="0"/>
              </a:rPr>
              <a:t>(</a:t>
            </a:r>
            <a:r>
              <a:rPr lang="es-PE" i="1" dirty="0">
                <a:latin typeface="Cambria" panose="02040503050406030204" pitchFamily="18" charset="0"/>
              </a:rPr>
              <a:t>L</a:t>
            </a:r>
            <a:r>
              <a:rPr lang="es-PE" dirty="0">
                <a:latin typeface="Cambria" panose="02040503050406030204" pitchFamily="18" charset="0"/>
              </a:rPr>
              <a:t>).</a:t>
            </a:r>
          </a:p>
          <a:p>
            <a:endParaRPr lang="es-PE" dirty="0">
              <a:latin typeface="Cambria" panose="02040503050406030204" pitchFamily="18" charset="0"/>
            </a:endParaRPr>
          </a:p>
        </p:txBody>
      </p:sp>
      <p:sp>
        <p:nvSpPr>
          <p:cNvPr id="6" name="5 CuadroTexto"/>
          <p:cNvSpPr txBox="1"/>
          <p:nvPr/>
        </p:nvSpPr>
        <p:spPr>
          <a:xfrm>
            <a:off x="523016" y="548680"/>
            <a:ext cx="2180084"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s-PE" dirty="0" smtClean="0">
                <a:latin typeface="Cambria" panose="02040503050406030204" pitchFamily="18" charset="0"/>
              </a:rPr>
              <a:t>FUNCIÓN UTILIDAD</a:t>
            </a:r>
            <a:endParaRPr lang="es-PE" dirty="0">
              <a:latin typeface="Cambria" panose="02040503050406030204" pitchFamily="18" charset="0"/>
            </a:endParaRPr>
          </a:p>
        </p:txBody>
      </p:sp>
      <p:sp>
        <p:nvSpPr>
          <p:cNvPr id="4" name="3 Rectángulo"/>
          <p:cNvSpPr/>
          <p:nvPr/>
        </p:nvSpPr>
        <p:spPr>
          <a:xfrm>
            <a:off x="614282" y="3645024"/>
            <a:ext cx="7776864" cy="1200329"/>
          </a:xfrm>
          <a:prstGeom prst="rect">
            <a:avLst/>
          </a:prstGeom>
          <a:solidFill>
            <a:schemeClr val="accent1">
              <a:lumMod val="40000"/>
              <a:lumOff val="60000"/>
            </a:schemeClr>
          </a:solidFill>
        </p:spPr>
        <p:txBody>
          <a:bodyPr wrap="square">
            <a:spAutoFit/>
          </a:bodyPr>
          <a:lstStyle/>
          <a:p>
            <a:pPr marL="285750" indent="-285750">
              <a:buFont typeface="Arial" panose="020B0604020202020204" pitchFamily="34" charset="0"/>
              <a:buChar char="•"/>
            </a:pPr>
            <a:r>
              <a:rPr lang="es-PE" b="1" dirty="0">
                <a:solidFill>
                  <a:srgbClr val="C00000"/>
                </a:solidFill>
                <a:latin typeface="Cambria" panose="02040503050406030204" pitchFamily="18" charset="0"/>
              </a:rPr>
              <a:t>Una lotería </a:t>
            </a:r>
            <a:r>
              <a:rPr lang="es-PE" dirty="0">
                <a:latin typeface="Cambria" panose="02040503050406030204" pitchFamily="18" charset="0"/>
              </a:rPr>
              <a:t>viene dada por un conjunto de valores posibles de ganancia y</a:t>
            </a:r>
          </a:p>
          <a:p>
            <a:r>
              <a:rPr lang="pt-BR" dirty="0">
                <a:latin typeface="Cambria" panose="02040503050406030204" pitchFamily="18" charset="0"/>
              </a:rPr>
              <a:t>unas probabilidades. Formalmente se </a:t>
            </a:r>
            <a:r>
              <a:rPr lang="pt-BR" dirty="0" err="1">
                <a:latin typeface="Cambria" panose="02040503050406030204" pitchFamily="18" charset="0"/>
              </a:rPr>
              <a:t>describe</a:t>
            </a:r>
            <a:r>
              <a:rPr lang="pt-BR" dirty="0">
                <a:latin typeface="Cambria" panose="02040503050406030204" pitchFamily="18" charset="0"/>
              </a:rPr>
              <a:t> como  p</a:t>
            </a:r>
            <a:r>
              <a:rPr lang="pt-BR" baseline="-25000" dirty="0">
                <a:latin typeface="Cambria" panose="02040503050406030204" pitchFamily="18" charset="0"/>
              </a:rPr>
              <a:t>1</a:t>
            </a:r>
            <a:r>
              <a:rPr lang="pt-BR" dirty="0">
                <a:latin typeface="Cambria" panose="02040503050406030204" pitchFamily="18" charset="0"/>
              </a:rPr>
              <a:t>, r</a:t>
            </a:r>
            <a:r>
              <a:rPr lang="pt-BR" baseline="-25000" dirty="0">
                <a:latin typeface="Cambria" panose="02040503050406030204" pitchFamily="18" charset="0"/>
              </a:rPr>
              <a:t>1</a:t>
            </a:r>
            <a:r>
              <a:rPr lang="pt-BR" dirty="0">
                <a:latin typeface="Cambria" panose="02040503050406030204" pitchFamily="18" charset="0"/>
              </a:rPr>
              <a:t>, p</a:t>
            </a:r>
            <a:r>
              <a:rPr lang="pt-BR" baseline="-25000" dirty="0">
                <a:latin typeface="Cambria" panose="02040503050406030204" pitchFamily="18" charset="0"/>
              </a:rPr>
              <a:t>2</a:t>
            </a:r>
            <a:r>
              <a:rPr lang="pt-BR" dirty="0">
                <a:latin typeface="Cambria" panose="02040503050406030204" pitchFamily="18" charset="0"/>
              </a:rPr>
              <a:t>, r</a:t>
            </a:r>
            <a:r>
              <a:rPr lang="pt-BR" baseline="-25000" dirty="0">
                <a:latin typeface="Cambria" panose="02040503050406030204" pitchFamily="18" charset="0"/>
              </a:rPr>
              <a:t>2</a:t>
            </a:r>
            <a:r>
              <a:rPr lang="pt-BR" dirty="0">
                <a:latin typeface="Cambria" panose="02040503050406030204" pitchFamily="18" charset="0"/>
              </a:rPr>
              <a:t>............</a:t>
            </a:r>
            <a:r>
              <a:rPr lang="pt-BR" dirty="0" err="1">
                <a:latin typeface="Cambria" panose="02040503050406030204" pitchFamily="18" charset="0"/>
              </a:rPr>
              <a:t>p</a:t>
            </a:r>
            <a:r>
              <a:rPr lang="pt-BR" baseline="-25000" dirty="0" err="1">
                <a:latin typeface="Cambria" panose="02040503050406030204" pitchFamily="18" charset="0"/>
              </a:rPr>
              <a:t>n</a:t>
            </a:r>
            <a:r>
              <a:rPr lang="pt-BR" dirty="0">
                <a:latin typeface="Cambria" panose="02040503050406030204" pitchFamily="18" charset="0"/>
              </a:rPr>
              <a:t>, </a:t>
            </a:r>
            <a:r>
              <a:rPr lang="pt-BR" dirty="0" err="1">
                <a:latin typeface="Cambria" panose="02040503050406030204" pitchFamily="18" charset="0"/>
              </a:rPr>
              <a:t>r</a:t>
            </a:r>
            <a:r>
              <a:rPr lang="pt-BR" baseline="-25000" dirty="0" err="1">
                <a:latin typeface="Cambria" panose="02040503050406030204" pitchFamily="18" charset="0"/>
              </a:rPr>
              <a:t>n</a:t>
            </a:r>
            <a:endParaRPr lang="pt-BR" i="1" baseline="-25000" dirty="0">
              <a:latin typeface="Cambria" panose="02040503050406030204" pitchFamily="18" charset="0"/>
            </a:endParaRPr>
          </a:p>
          <a:p>
            <a:r>
              <a:rPr lang="es-PE" dirty="0">
                <a:latin typeface="Cambria" panose="02040503050406030204" pitchFamily="18" charset="0"/>
              </a:rPr>
              <a:t>denota la probabilidad de  se puede resumir en los siguientes tres tipos de actitud ante el riesgo:</a:t>
            </a:r>
          </a:p>
        </p:txBody>
      </p:sp>
    </p:spTree>
    <p:extLst>
      <p:ext uri="{BB962C8B-B14F-4D97-AF65-F5344CB8AC3E}">
        <p14:creationId xmlns:p14="http://schemas.microsoft.com/office/powerpoint/2010/main" val="963449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548680"/>
            <a:ext cx="5184576" cy="646331"/>
          </a:xfrm>
          <a:prstGeom prst="rect">
            <a:avLst/>
          </a:prstGeom>
          <a:solidFill>
            <a:schemeClr val="accent1">
              <a:lumMod val="40000"/>
              <a:lumOff val="60000"/>
            </a:schemeClr>
          </a:solidFill>
        </p:spPr>
        <p:txBody>
          <a:bodyPr wrap="square">
            <a:spAutoFit/>
          </a:bodyPr>
          <a:lstStyle/>
          <a:p>
            <a:r>
              <a:rPr lang="es-PE" dirty="0" smtClean="0">
                <a:latin typeface="Cambria" panose="02040503050406030204" pitchFamily="18" charset="0"/>
              </a:rPr>
              <a:t>• </a:t>
            </a:r>
            <a:r>
              <a:rPr lang="es-PE" b="1" dirty="0">
                <a:solidFill>
                  <a:srgbClr val="0070C0"/>
                </a:solidFill>
                <a:latin typeface="Cambria" panose="02040503050406030204" pitchFamily="18" charset="0"/>
              </a:rPr>
              <a:t>Contrario a los riesgos o aversión al riesgo</a:t>
            </a:r>
            <a:r>
              <a:rPr lang="es-PE" dirty="0" smtClean="0">
                <a:latin typeface="Cambria" panose="02040503050406030204" pitchFamily="18" charset="0"/>
              </a:rPr>
              <a:t>:</a:t>
            </a:r>
          </a:p>
          <a:p>
            <a:r>
              <a:rPr lang="es-PE" dirty="0">
                <a:latin typeface="Cambria" panose="02040503050406030204" pitchFamily="18" charset="0"/>
              </a:rPr>
              <a:t> </a:t>
            </a:r>
            <a:r>
              <a:rPr lang="es-PE" dirty="0" smtClean="0">
                <a:latin typeface="Cambria" panose="02040503050406030204" pitchFamily="18" charset="0"/>
              </a:rPr>
              <a:t>   </a:t>
            </a:r>
            <a:r>
              <a:rPr lang="es-PE" i="1" dirty="0">
                <a:latin typeface="Cambria" panose="02040503050406030204" pitchFamily="18" charset="0"/>
              </a:rPr>
              <a:t>RP</a:t>
            </a:r>
            <a:r>
              <a:rPr lang="es-PE" dirty="0">
                <a:latin typeface="Cambria" panose="02040503050406030204" pitchFamily="18" charset="0"/>
              </a:rPr>
              <a:t>(</a:t>
            </a:r>
            <a:r>
              <a:rPr lang="es-PE" i="1" dirty="0">
                <a:latin typeface="Cambria" panose="02040503050406030204" pitchFamily="18" charset="0"/>
              </a:rPr>
              <a:t>L</a:t>
            </a:r>
            <a:r>
              <a:rPr lang="es-PE" dirty="0">
                <a:latin typeface="Cambria" panose="02040503050406030204" pitchFamily="18" charset="0"/>
              </a:rPr>
              <a:t>) &gt; 0 (la función de utilidad sería cóncava</a:t>
            </a:r>
            <a:r>
              <a:rPr lang="es-PE" dirty="0" smtClean="0">
                <a:latin typeface="Cambria" panose="02040503050406030204" pitchFamily="18" charset="0"/>
              </a:rPr>
              <a:t>)</a:t>
            </a:r>
            <a:endParaRPr lang="es-PE" dirty="0">
              <a:latin typeface="Cambria" panose="02040503050406030204" pitchFamily="18" charset="0"/>
            </a:endParaRPr>
          </a:p>
        </p:txBody>
      </p:sp>
      <p:sp>
        <p:nvSpPr>
          <p:cNvPr id="10" name="Rectangle 1"/>
          <p:cNvSpPr>
            <a:spLocks noChangeArrowheads="1"/>
          </p:cNvSpPr>
          <p:nvPr/>
        </p:nvSpPr>
        <p:spPr bwMode="auto">
          <a:xfrm>
            <a:off x="683568" y="1194138"/>
            <a:ext cx="47522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rtl="0" eaLnBrk="1" fontAlgn="base" latinLnBrk="0" hangingPunct="1">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000000"/>
                </a:solidFill>
                <a:effectLst/>
              </a:rPr>
              <a:t>Si graficamos en una curva cóncava de aversión al riesgo, los puntos x</a:t>
            </a:r>
            <a:r>
              <a:rPr kumimoji="0" lang="es-PE" altLang="es-PE" sz="1600" b="0" i="0" u="none" strike="noStrike" cap="none" normalizeH="0" baseline="-30000" dirty="0" smtClean="0">
                <a:ln>
                  <a:noFill/>
                </a:ln>
                <a:solidFill>
                  <a:srgbClr val="000000"/>
                </a:solidFill>
                <a:effectLst/>
              </a:rPr>
              <a:t>1</a:t>
            </a:r>
            <a:r>
              <a:rPr kumimoji="0" lang="es-PE" altLang="es-PE" sz="1600" b="0" i="0" u="none" strike="noStrike" cap="none" normalizeH="0" baseline="0" dirty="0" smtClean="0">
                <a:ln>
                  <a:noFill/>
                </a:ln>
                <a:solidFill>
                  <a:srgbClr val="000000"/>
                </a:solidFill>
                <a:effectLst/>
              </a:rPr>
              <a:t> y x</a:t>
            </a:r>
            <a:r>
              <a:rPr kumimoji="0" lang="es-PE" altLang="es-PE" sz="1600" b="0" i="0" u="none" strike="noStrike" cap="none" normalizeH="0" baseline="-30000" dirty="0" smtClean="0">
                <a:ln>
                  <a:noFill/>
                </a:ln>
                <a:solidFill>
                  <a:srgbClr val="000000"/>
                </a:solidFill>
                <a:effectLst/>
              </a:rPr>
              <a:t>2</a:t>
            </a:r>
            <a:r>
              <a:rPr kumimoji="0" lang="es-PE" altLang="es-PE" sz="1600" b="0" i="0" u="none" strike="noStrike" cap="none" normalizeH="0" baseline="0" dirty="0" smtClean="0">
                <a:ln>
                  <a:noFill/>
                </a:ln>
                <a:solidFill>
                  <a:srgbClr val="000000"/>
                </a:solidFill>
                <a:effectLst/>
              </a:rPr>
              <a:t>, y se les asignan respectivamente las utilidades u</a:t>
            </a:r>
            <a:r>
              <a:rPr kumimoji="0" lang="es-PE" altLang="es-PE" sz="1600" b="0" i="0" u="none" strike="noStrike" cap="none" normalizeH="0" baseline="-30000" dirty="0" smtClean="0">
                <a:ln>
                  <a:noFill/>
                </a:ln>
                <a:solidFill>
                  <a:srgbClr val="000000"/>
                </a:solidFill>
                <a:effectLst/>
              </a:rPr>
              <a:t>1</a:t>
            </a:r>
            <a:r>
              <a:rPr kumimoji="0" lang="es-PE" altLang="es-PE" sz="1600" b="0" i="0" u="none" strike="noStrike" cap="none" normalizeH="0" baseline="0" dirty="0" smtClean="0">
                <a:ln>
                  <a:noFill/>
                </a:ln>
                <a:solidFill>
                  <a:srgbClr val="000000"/>
                </a:solidFill>
                <a:effectLst/>
              </a:rPr>
              <a:t> y u</a:t>
            </a:r>
            <a:r>
              <a:rPr kumimoji="0" lang="es-PE" altLang="es-PE" sz="1600" b="0" i="0" u="none" strike="noStrike" cap="none" normalizeH="0" baseline="-30000" dirty="0" smtClean="0">
                <a:ln>
                  <a:noFill/>
                </a:ln>
                <a:solidFill>
                  <a:srgbClr val="000000"/>
                </a:solidFill>
                <a:effectLst/>
              </a:rPr>
              <a:t>2</a:t>
            </a:r>
            <a:r>
              <a:rPr kumimoji="0" lang="es-PE" altLang="es-PE" sz="1600" b="0" i="0" u="none" strike="noStrike" cap="none" normalizeH="0" baseline="0" dirty="0" smtClean="0">
                <a:ln>
                  <a:noFill/>
                </a:ln>
                <a:solidFill>
                  <a:srgbClr val="000000"/>
                </a:solidFill>
                <a:effectLst/>
              </a:rPr>
              <a:t> , se puede observar que la </a:t>
            </a:r>
            <a:r>
              <a:rPr kumimoji="0" lang="es-PE" altLang="es-PE" sz="1600" b="1" i="0" u="none" strike="noStrike" cap="none" normalizeH="0" baseline="0" dirty="0" smtClean="0">
                <a:ln>
                  <a:noFill/>
                </a:ln>
                <a:solidFill>
                  <a:srgbClr val="C00000"/>
                </a:solidFill>
                <a:effectLst/>
              </a:rPr>
              <a:t>prima de riesgo resulta positiva.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000000"/>
                </a:solidFill>
                <a:effectLst/>
                <a:latin typeface="Times New Roman" pitchFamily="18" charset="0"/>
                <a:cs typeface="Times New Roman" pitchFamily="18" charset="0"/>
              </a:rPr>
              <a:t>  </a:t>
            </a:r>
          </a:p>
        </p:txBody>
      </p:sp>
      <p:pic>
        <p:nvPicPr>
          <p:cNvPr id="5122" name="Picture 2" descr="http://www.ingenieria.unam.mx/javica1/ingsistemas2/Decisiones/Fig4_4_2.gif"/>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819205" y="448961"/>
            <a:ext cx="3095650" cy="251613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ChangeArrowheads="1"/>
          </p:cNvSpPr>
          <p:nvPr/>
        </p:nvSpPr>
        <p:spPr bwMode="auto">
          <a:xfrm>
            <a:off x="4421956" y="-25316"/>
            <a:ext cx="30008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PE" altLang="es-PE"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dirty="0" smtClean="0">
                <a:ln>
                  <a:noFill/>
                </a:ln>
                <a:solidFill>
                  <a:srgbClr val="000000"/>
                </a:solidFill>
                <a:effectLst/>
                <a:latin typeface="Times New Roman" pitchFamily="18" charset="0"/>
                <a:cs typeface="Times New Roman" pitchFamily="18" charset="0"/>
              </a:rPr>
              <a:t>  </a:t>
            </a:r>
            <a:endParaRPr kumimoji="0" lang="es-PE" altLang="es-PE" sz="21000" b="0" i="0" u="none" strike="noStrike" cap="none" normalizeH="0" baseline="0" dirty="0" smtClean="0">
              <a:ln>
                <a:noFill/>
              </a:ln>
              <a:solidFill>
                <a:srgbClr val="000000"/>
              </a:solidFill>
              <a:effectLst/>
              <a:latin typeface="Times New Roman" pitchFamily="18" charset="0"/>
              <a:cs typeface="Times New Roman" pitchFamily="18" charset="0"/>
            </a:endParaRPr>
          </a:p>
        </p:txBody>
      </p:sp>
      <p:sp>
        <p:nvSpPr>
          <p:cNvPr id="14" name="13 Rectángulo"/>
          <p:cNvSpPr/>
          <p:nvPr/>
        </p:nvSpPr>
        <p:spPr>
          <a:xfrm>
            <a:off x="539552" y="2780928"/>
            <a:ext cx="5184576" cy="646331"/>
          </a:xfrm>
          <a:prstGeom prst="rect">
            <a:avLst/>
          </a:prstGeom>
          <a:solidFill>
            <a:schemeClr val="accent6">
              <a:lumMod val="20000"/>
              <a:lumOff val="80000"/>
            </a:schemeClr>
          </a:solidFill>
        </p:spPr>
        <p:txBody>
          <a:bodyPr wrap="square">
            <a:spAutoFit/>
          </a:bodyPr>
          <a:lstStyle/>
          <a:p>
            <a:r>
              <a:rPr lang="es-PE" dirty="0">
                <a:latin typeface="Cambria" panose="02040503050406030204" pitchFamily="18" charset="0"/>
              </a:rPr>
              <a:t>• </a:t>
            </a:r>
            <a:r>
              <a:rPr lang="es-PE" b="1" dirty="0">
                <a:solidFill>
                  <a:srgbClr val="C00000"/>
                </a:solidFill>
                <a:latin typeface="Cambria" panose="02040503050406030204" pitchFamily="18" charset="0"/>
              </a:rPr>
              <a:t>Neutral </a:t>
            </a:r>
            <a:r>
              <a:rPr lang="es-PE" b="1" dirty="0" smtClean="0">
                <a:solidFill>
                  <a:srgbClr val="C00000"/>
                </a:solidFill>
                <a:latin typeface="Cambria" panose="02040503050406030204" pitchFamily="18" charset="0"/>
              </a:rPr>
              <a:t>o indiferencia frente </a:t>
            </a:r>
            <a:r>
              <a:rPr lang="es-PE" b="1" dirty="0">
                <a:solidFill>
                  <a:srgbClr val="C00000"/>
                </a:solidFill>
                <a:latin typeface="Cambria" panose="02040503050406030204" pitchFamily="18" charset="0"/>
              </a:rPr>
              <a:t>a riesgos</a:t>
            </a:r>
            <a:r>
              <a:rPr lang="es-PE" dirty="0">
                <a:latin typeface="Cambria" panose="02040503050406030204" pitchFamily="18" charset="0"/>
              </a:rPr>
              <a:t>: </a:t>
            </a:r>
            <a:r>
              <a:rPr lang="es-PE" i="1" dirty="0">
                <a:latin typeface="Cambria" panose="02040503050406030204" pitchFamily="18" charset="0"/>
              </a:rPr>
              <a:t>RP</a:t>
            </a:r>
            <a:r>
              <a:rPr lang="es-PE" dirty="0">
                <a:latin typeface="Cambria" panose="02040503050406030204" pitchFamily="18" charset="0"/>
              </a:rPr>
              <a:t>(</a:t>
            </a:r>
            <a:r>
              <a:rPr lang="es-PE" i="1" dirty="0">
                <a:latin typeface="Cambria" panose="02040503050406030204" pitchFamily="18" charset="0"/>
              </a:rPr>
              <a:t>L</a:t>
            </a:r>
            <a:r>
              <a:rPr lang="es-PE" dirty="0">
                <a:latin typeface="Cambria" panose="02040503050406030204" pitchFamily="18" charset="0"/>
              </a:rPr>
              <a:t>) = 0 (la función de utilidad sería una línea recta)</a:t>
            </a:r>
          </a:p>
        </p:txBody>
      </p:sp>
      <p:sp>
        <p:nvSpPr>
          <p:cNvPr id="15" name="Rectangle 5"/>
          <p:cNvSpPr>
            <a:spLocks noChangeArrowheads="1"/>
          </p:cNvSpPr>
          <p:nvPr/>
        </p:nvSpPr>
        <p:spPr bwMode="auto">
          <a:xfrm>
            <a:off x="636551" y="3645024"/>
            <a:ext cx="52892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rtl="0" eaLnBrk="1" fontAlgn="base" latinLnBrk="0" hangingPunct="1">
              <a:lnSpc>
                <a:spcPct val="100000"/>
              </a:lnSpc>
              <a:spcBef>
                <a:spcPct val="0"/>
              </a:spcBef>
              <a:spcAft>
                <a:spcPct val="0"/>
              </a:spcAft>
              <a:buClrTx/>
              <a:buSzTx/>
              <a:buFontTx/>
              <a:buNone/>
              <a:tabLst/>
            </a:pPr>
            <a:r>
              <a:rPr kumimoji="0" lang="es-PE" altLang="es-PE" sz="1600" b="1" i="0" u="none" strike="noStrike" cap="none" normalizeH="0" baseline="0" dirty="0" smtClean="0">
                <a:ln>
                  <a:noFill/>
                </a:ln>
                <a:solidFill>
                  <a:srgbClr val="000000"/>
                </a:solidFill>
                <a:effectLst/>
                <a:latin typeface="Calibri" panose="020F0502020204030204" pitchFamily="34" charset="0"/>
              </a:rPr>
              <a:t>Si la </a:t>
            </a:r>
            <a:r>
              <a:rPr kumimoji="0" lang="es-PE" altLang="es-PE" sz="1600" b="1" i="0" u="none" strike="noStrike" cap="none" normalizeH="0" baseline="0" dirty="0" smtClean="0">
                <a:ln>
                  <a:noFill/>
                </a:ln>
                <a:solidFill>
                  <a:srgbClr val="C00000"/>
                </a:solidFill>
                <a:effectLst/>
                <a:latin typeface="Calibri" panose="020F0502020204030204" pitchFamily="34" charset="0"/>
              </a:rPr>
              <a:t>prima de riesgo es igual a cero, </a:t>
            </a:r>
            <a:r>
              <a:rPr kumimoji="0" lang="es-PE" altLang="es-PE" sz="1600" b="1" i="0" u="none" strike="noStrike" cap="none" normalizeH="0" baseline="0" dirty="0" smtClean="0">
                <a:ln>
                  <a:noFill/>
                </a:ln>
                <a:solidFill>
                  <a:srgbClr val="000000"/>
                </a:solidFill>
                <a:effectLst/>
                <a:latin typeface="Calibri" panose="020F0502020204030204" pitchFamily="34" charset="0"/>
              </a:rPr>
              <a:t>significa que el decisor se rige por el criterio del valor monetario esperado </a:t>
            </a:r>
            <a:r>
              <a:rPr kumimoji="0" lang="es-PE" altLang="es-PE" sz="1600" b="1" i="0" u="none" strike="noStrike" cap="none" normalizeH="0" baseline="0" dirty="0" smtClean="0">
                <a:ln>
                  <a:noFill/>
                </a:ln>
                <a:solidFill>
                  <a:srgbClr val="C00000"/>
                </a:solidFill>
                <a:effectLst/>
                <a:latin typeface="Calibri" panose="020F0502020204030204" pitchFamily="34" charset="0"/>
              </a:rPr>
              <a:t>y no toma  en cuenta al riesgo</a:t>
            </a:r>
            <a:r>
              <a:rPr kumimoji="0" lang="es-PE" altLang="es-PE" sz="1600" b="1" i="0" u="none" strike="noStrike" cap="none" normalizeH="0" baseline="0" dirty="0" smtClean="0">
                <a:ln>
                  <a:noFill/>
                </a:ln>
                <a:solidFill>
                  <a:srgbClr val="000000"/>
                </a:solidFill>
                <a:effectLst/>
                <a:latin typeface="Calibri" panose="020F0502020204030204" pitchFamily="34" charset="0"/>
              </a:rPr>
              <a:t>; la curva de utilidades en este caso es una recta, existiendo una relación lineal entre el atributo y su  utilidad:</a:t>
            </a:r>
            <a:endParaRPr kumimoji="0" lang="es-PE" altLang="es-PE" sz="1600" b="1" i="0" u="none" strike="noStrike" cap="none" normalizeH="0" baseline="0" dirty="0" smtClean="0">
              <a:ln>
                <a:noFill/>
              </a:ln>
              <a:solidFill>
                <a:schemeClr val="tx1"/>
              </a:solidFill>
              <a:effectLst/>
              <a:latin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s-PE" altLang="es-PE" sz="1600" b="1" i="0" u="none" strike="noStrike" cap="none" normalizeH="0" baseline="0" dirty="0" smtClean="0">
                <a:ln>
                  <a:noFill/>
                </a:ln>
                <a:solidFill>
                  <a:srgbClr val="000000"/>
                </a:solidFill>
                <a:effectLst/>
                <a:latin typeface="Calibri" panose="020F0502020204030204" pitchFamily="34" charset="0"/>
                <a:cs typeface="Times New Roman" pitchFamily="18" charset="0"/>
              </a:rPr>
              <a:t>  </a:t>
            </a:r>
          </a:p>
        </p:txBody>
      </p:sp>
      <p:pic>
        <p:nvPicPr>
          <p:cNvPr id="5126" name="Picture 6" descr="http://www.ingenieria.unam.mx/javica1/ingsistemas2/Decisiones/Fig4_4_3.gif"/>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925829" y="3212977"/>
            <a:ext cx="2965957"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502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71600" y="1504816"/>
            <a:ext cx="7416824" cy="2031325"/>
          </a:xfrm>
          <a:prstGeom prst="rect">
            <a:avLst/>
          </a:prstGeom>
        </p:spPr>
        <p:txBody>
          <a:bodyPr wrap="square">
            <a:spAutoFit/>
          </a:bodyPr>
          <a:lstStyle/>
          <a:p>
            <a:r>
              <a:rPr lang="es-PE" dirty="0">
                <a:latin typeface="Cambria" panose="02040503050406030204" pitchFamily="18" charset="0"/>
              </a:rPr>
              <a:t>Cuando la </a:t>
            </a:r>
            <a:r>
              <a:rPr lang="es-PE" b="1" dirty="0">
                <a:solidFill>
                  <a:srgbClr val="0070C0"/>
                </a:solidFill>
                <a:latin typeface="Cambria" panose="02040503050406030204" pitchFamily="18" charset="0"/>
              </a:rPr>
              <a:t>prima de riesgo es negativa </a:t>
            </a:r>
            <a:r>
              <a:rPr lang="es-PE" dirty="0">
                <a:latin typeface="Cambria" panose="02040503050406030204" pitchFamily="18" charset="0"/>
              </a:rPr>
              <a:t>significa que el decisor está </a:t>
            </a:r>
            <a:r>
              <a:rPr lang="es-PE" dirty="0">
                <a:solidFill>
                  <a:srgbClr val="C00000"/>
                </a:solidFill>
                <a:latin typeface="Cambria" panose="02040503050406030204" pitchFamily="18" charset="0"/>
              </a:rPr>
              <a:t>dispuesto a pagar esa cantidad por participar en la situación de riesgo</a:t>
            </a:r>
            <a:r>
              <a:rPr lang="es-PE" dirty="0">
                <a:latin typeface="Cambria" panose="02040503050406030204" pitchFamily="18" charset="0"/>
              </a:rPr>
              <a:t>; en este caso la curva resulta de tipo convexa y se puede observar que al graficar los puntos de la lotería y sus utilidades correspondientes en esa curva, el equivalente bajo certeza se sitúa a la derecha del valor monetario esperado, como puede verse en seguida</a:t>
            </a:r>
            <a:r>
              <a:rPr lang="es-PE" dirty="0" smtClean="0">
                <a:latin typeface="Cambria" panose="02040503050406030204" pitchFamily="18" charset="0"/>
              </a:rPr>
              <a:t>:</a:t>
            </a:r>
            <a:r>
              <a:rPr lang="es-PE" dirty="0"/>
              <a:t/>
            </a:r>
            <a:br>
              <a:rPr lang="es-PE" dirty="0"/>
            </a:br>
            <a:endParaRPr lang="es-PE" dirty="0"/>
          </a:p>
        </p:txBody>
      </p:sp>
      <p:sp>
        <p:nvSpPr>
          <p:cNvPr id="6" name="5 Rectángulo"/>
          <p:cNvSpPr/>
          <p:nvPr/>
        </p:nvSpPr>
        <p:spPr>
          <a:xfrm>
            <a:off x="971600" y="764704"/>
            <a:ext cx="7344816" cy="646331"/>
          </a:xfrm>
          <a:prstGeom prst="rect">
            <a:avLst/>
          </a:prstGeom>
          <a:solidFill>
            <a:schemeClr val="accent6">
              <a:lumMod val="20000"/>
              <a:lumOff val="80000"/>
            </a:schemeClr>
          </a:solidFill>
        </p:spPr>
        <p:txBody>
          <a:bodyPr wrap="square">
            <a:spAutoFit/>
          </a:bodyPr>
          <a:lstStyle/>
          <a:p>
            <a:r>
              <a:rPr lang="es-PE" dirty="0">
                <a:latin typeface="Cambria" panose="02040503050406030204" pitchFamily="18" charset="0"/>
              </a:rPr>
              <a:t>• Preferencia por el riesgo: </a:t>
            </a:r>
            <a:r>
              <a:rPr lang="es-PE" i="1" dirty="0">
                <a:latin typeface="Cambria" panose="02040503050406030204" pitchFamily="18" charset="0"/>
              </a:rPr>
              <a:t>RP</a:t>
            </a:r>
            <a:r>
              <a:rPr lang="es-PE" dirty="0">
                <a:latin typeface="Cambria" panose="02040503050406030204" pitchFamily="18" charset="0"/>
              </a:rPr>
              <a:t>(</a:t>
            </a:r>
            <a:r>
              <a:rPr lang="es-PE" i="1" dirty="0">
                <a:latin typeface="Cambria" panose="02040503050406030204" pitchFamily="18" charset="0"/>
              </a:rPr>
              <a:t>L</a:t>
            </a:r>
            <a:r>
              <a:rPr lang="es-PE" dirty="0">
                <a:latin typeface="Cambria" panose="02040503050406030204" pitchFamily="18" charset="0"/>
              </a:rPr>
              <a:t>) &lt; 0 (la función de utilidad sería convexa)</a:t>
            </a:r>
          </a:p>
        </p:txBody>
      </p:sp>
      <p:pic>
        <p:nvPicPr>
          <p:cNvPr id="7" name="Picture 4" descr="http://www.ingenieria.unam.mx/javica1/ingsistemas2/Decisiones/Fig4_4_4.gif"/>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195736" y="3429000"/>
            <a:ext cx="3816424"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061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77414" y="3933056"/>
            <a:ext cx="7848872" cy="1292662"/>
          </a:xfrm>
          <a:prstGeom prst="rect">
            <a:avLst/>
          </a:prstGeom>
          <a:solidFill>
            <a:schemeClr val="accent1">
              <a:lumMod val="40000"/>
              <a:lumOff val="60000"/>
            </a:schemeClr>
          </a:solidFill>
        </p:spPr>
        <p:txBody>
          <a:bodyPr wrap="square">
            <a:spAutoFit/>
          </a:bodyPr>
          <a:lstStyle/>
          <a:p>
            <a:r>
              <a:rPr lang="es-PE" sz="2400" b="1" dirty="0">
                <a:solidFill>
                  <a:srgbClr val="FF0000"/>
                </a:solidFill>
                <a:latin typeface="Calibri" panose="020F0502020204030204" pitchFamily="34" charset="0"/>
              </a:rPr>
              <a:t>Aversión al riesgo</a:t>
            </a:r>
          </a:p>
          <a:p>
            <a:r>
              <a:rPr lang="es-PE" dirty="0"/>
              <a:t>Una persona tiene aversión al riesgo si es que, suponiendo todo lo demás constante,  prefiere “algo seguro” que “algo incierto”. En este caso particular, este “algo” se refiere a riqueza.  </a:t>
            </a:r>
          </a:p>
        </p:txBody>
      </p:sp>
      <p:sp>
        <p:nvSpPr>
          <p:cNvPr id="5" name="4 CuadroTexto"/>
          <p:cNvSpPr txBox="1"/>
          <p:nvPr/>
        </p:nvSpPr>
        <p:spPr>
          <a:xfrm>
            <a:off x="539552" y="476672"/>
            <a:ext cx="7920880" cy="2985433"/>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s-PE" dirty="0" smtClean="0"/>
              <a:t>La función utilidad se halla restando el valor esperado (E(Xi) de cada alternativa el coeficiente de aversión (a) por la desviación típica (</a:t>
            </a:r>
            <a:r>
              <a:rPr lang="es-PE" dirty="0" err="1" smtClean="0">
                <a:latin typeface="Times New Roman"/>
                <a:cs typeface="Times New Roman"/>
              </a:rPr>
              <a:t>ϭx</a:t>
            </a:r>
            <a:r>
              <a:rPr lang="es-PE" dirty="0" smtClean="0">
                <a:latin typeface="Times New Roman"/>
                <a:cs typeface="Times New Roman"/>
              </a:rPr>
              <a:t>)</a:t>
            </a:r>
            <a:endParaRPr lang="es-PE" dirty="0" smtClean="0"/>
          </a:p>
          <a:p>
            <a:pPr algn="ctr"/>
            <a:endParaRPr lang="es-PE" b="1" dirty="0" smtClean="0">
              <a:solidFill>
                <a:srgbClr val="0070C0"/>
              </a:solidFill>
            </a:endParaRPr>
          </a:p>
          <a:p>
            <a:pPr algn="ctr"/>
            <a:r>
              <a:rPr lang="es-PE" b="1" dirty="0" smtClean="0">
                <a:solidFill>
                  <a:srgbClr val="0070C0"/>
                </a:solidFill>
              </a:rPr>
              <a:t>F(u) = E(Xi) – </a:t>
            </a:r>
            <a:r>
              <a:rPr lang="es-PE" b="1" dirty="0" err="1" smtClean="0">
                <a:solidFill>
                  <a:srgbClr val="0070C0"/>
                </a:solidFill>
              </a:rPr>
              <a:t>a.</a:t>
            </a:r>
            <a:r>
              <a:rPr lang="es-PE" b="1" dirty="0" err="1" smtClean="0">
                <a:solidFill>
                  <a:srgbClr val="0070C0"/>
                </a:solidFill>
                <a:latin typeface="Times New Roman"/>
                <a:cs typeface="Times New Roman"/>
              </a:rPr>
              <a:t>ϭ</a:t>
            </a:r>
            <a:r>
              <a:rPr lang="es-PE" b="1" baseline="-25000" dirty="0" err="1" smtClean="0">
                <a:solidFill>
                  <a:srgbClr val="0070C0"/>
                </a:solidFill>
                <a:latin typeface="Times New Roman"/>
                <a:cs typeface="Times New Roman"/>
              </a:rPr>
              <a:t>x</a:t>
            </a:r>
            <a:endParaRPr lang="es-PE" b="1" baseline="-25000" dirty="0">
              <a:solidFill>
                <a:srgbClr val="0070C0"/>
              </a:solidFill>
            </a:endParaRPr>
          </a:p>
          <a:p>
            <a:endParaRPr lang="es-PE" b="1" dirty="0" smtClean="0">
              <a:solidFill>
                <a:srgbClr val="0070C0"/>
              </a:solidFill>
            </a:endParaRPr>
          </a:p>
          <a:p>
            <a:pPr marL="285750" indent="-285750">
              <a:buFont typeface="Arial" panose="020B0604020202020204" pitchFamily="34" charset="0"/>
              <a:buChar char="•"/>
            </a:pPr>
            <a:r>
              <a:rPr lang="es-PE" sz="2000" dirty="0" smtClean="0">
                <a:solidFill>
                  <a:srgbClr val="0070C0"/>
                </a:solidFill>
                <a:latin typeface="Cambria" panose="02040503050406030204" pitchFamily="18" charset="0"/>
              </a:rPr>
              <a:t>Si a       1: mayor aversión al riesgo. El inversor presenta un perfil mas conservador</a:t>
            </a:r>
          </a:p>
          <a:p>
            <a:pPr marL="285750" indent="-285750">
              <a:buFont typeface="Arial" panose="020B0604020202020204" pitchFamily="34" charset="0"/>
              <a:buChar char="•"/>
            </a:pPr>
            <a:r>
              <a:rPr lang="es-PE" sz="2000" dirty="0" smtClean="0">
                <a:solidFill>
                  <a:srgbClr val="0070C0"/>
                </a:solidFill>
                <a:latin typeface="Cambria" panose="02040503050406030204" pitchFamily="18" charset="0"/>
              </a:rPr>
              <a:t>Si a        0 : poca aversión al riesgo. El inversor presenta un perfil mas arriesgado</a:t>
            </a:r>
          </a:p>
          <a:p>
            <a:endParaRPr lang="es-PE" dirty="0">
              <a:solidFill>
                <a:srgbClr val="0070C0"/>
              </a:solidFill>
            </a:endParaRPr>
          </a:p>
        </p:txBody>
      </p:sp>
      <p:cxnSp>
        <p:nvCxnSpPr>
          <p:cNvPr id="6" name="5 Conector recto de flecha"/>
          <p:cNvCxnSpPr/>
          <p:nvPr/>
        </p:nvCxnSpPr>
        <p:spPr>
          <a:xfrm>
            <a:off x="1331640" y="2060848"/>
            <a:ext cx="28803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1423712" y="2636912"/>
            <a:ext cx="288032"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27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3212976"/>
            <a:ext cx="7920880" cy="2862322"/>
          </a:xfrm>
          <a:prstGeom prst="rect">
            <a:avLst/>
          </a:prstGeom>
        </p:spPr>
        <p:txBody>
          <a:bodyPr wrap="square">
            <a:spAutoFit/>
          </a:bodyPr>
          <a:lstStyle/>
          <a:p>
            <a:r>
              <a:rPr lang="es-PE" b="1" dirty="0">
                <a:solidFill>
                  <a:srgbClr val="FF0000"/>
                </a:solidFill>
              </a:rPr>
              <a:t>Indiferencia al riesgo</a:t>
            </a:r>
          </a:p>
          <a:p>
            <a:r>
              <a:rPr lang="es-PE" dirty="0"/>
              <a:t>El valor esperado y la utilidad esperada de una lotería llevan a resultados </a:t>
            </a:r>
            <a:r>
              <a:rPr lang="es-PE" dirty="0" smtClean="0"/>
              <a:t>similares cuando </a:t>
            </a:r>
            <a:r>
              <a:rPr lang="es-PE" dirty="0"/>
              <a:t>hay indiferencia al riesgo. El caso de indiferencia al riesgo se puede </a:t>
            </a:r>
            <a:r>
              <a:rPr lang="es-PE" dirty="0" smtClean="0"/>
              <a:t>representar por </a:t>
            </a:r>
            <a:r>
              <a:rPr lang="es-PE" dirty="0"/>
              <a:t>una utilidad lineal en el ingreso:</a:t>
            </a:r>
          </a:p>
          <a:p>
            <a:r>
              <a:rPr lang="es-PE" b="1" i="1" dirty="0" smtClean="0">
                <a:solidFill>
                  <a:srgbClr val="C00000"/>
                </a:solidFill>
              </a:rPr>
              <a:t>			U</a:t>
            </a:r>
            <a:r>
              <a:rPr lang="es-PE" b="1" dirty="0" smtClean="0">
                <a:solidFill>
                  <a:srgbClr val="C00000"/>
                </a:solidFill>
              </a:rPr>
              <a:t>(</a:t>
            </a:r>
            <a:r>
              <a:rPr lang="es-PE" b="1" i="1" dirty="0" smtClean="0">
                <a:solidFill>
                  <a:srgbClr val="C00000"/>
                </a:solidFill>
              </a:rPr>
              <a:t>x</a:t>
            </a:r>
            <a:r>
              <a:rPr lang="es-PE" b="1" dirty="0">
                <a:solidFill>
                  <a:srgbClr val="C00000"/>
                </a:solidFill>
              </a:rPr>
              <a:t>) </a:t>
            </a:r>
            <a:r>
              <a:rPr lang="es-PE" b="1" dirty="0">
                <a:solidFill>
                  <a:srgbClr val="C00000"/>
                </a:solidFill>
                <a:latin typeface="Cambria" panose="02040503050406030204" pitchFamily="18" charset="0"/>
              </a:rPr>
              <a:t>= </a:t>
            </a:r>
            <a:r>
              <a:rPr lang="es-PE" b="1" i="1" dirty="0">
                <a:solidFill>
                  <a:srgbClr val="C00000"/>
                </a:solidFill>
                <a:latin typeface="Cambria" panose="02040503050406030204" pitchFamily="18" charset="0"/>
              </a:rPr>
              <a:t>x </a:t>
            </a:r>
            <a:r>
              <a:rPr lang="es-PE" b="1" dirty="0">
                <a:solidFill>
                  <a:srgbClr val="C00000"/>
                </a:solidFill>
                <a:latin typeface="Cambria" panose="02040503050406030204" pitchFamily="18" charset="0"/>
              </a:rPr>
              <a:t>Þ E[</a:t>
            </a:r>
            <a:r>
              <a:rPr lang="es-PE" b="1" i="1" dirty="0">
                <a:solidFill>
                  <a:srgbClr val="C00000"/>
                </a:solidFill>
                <a:latin typeface="Cambria" panose="02040503050406030204" pitchFamily="18" charset="0"/>
              </a:rPr>
              <a:t>U</a:t>
            </a:r>
            <a:r>
              <a:rPr lang="es-PE" b="1" dirty="0">
                <a:solidFill>
                  <a:srgbClr val="C00000"/>
                </a:solidFill>
                <a:latin typeface="Cambria" panose="02040503050406030204" pitchFamily="18" charset="0"/>
              </a:rPr>
              <a:t>(</a:t>
            </a:r>
            <a:r>
              <a:rPr lang="es-PE" b="1" i="1" dirty="0">
                <a:solidFill>
                  <a:srgbClr val="C00000"/>
                </a:solidFill>
                <a:latin typeface="Cambria" panose="02040503050406030204" pitchFamily="18" charset="0"/>
              </a:rPr>
              <a:t>x</a:t>
            </a:r>
            <a:r>
              <a:rPr lang="es-PE" b="1" dirty="0">
                <a:solidFill>
                  <a:srgbClr val="C00000"/>
                </a:solidFill>
                <a:latin typeface="Cambria" panose="02040503050406030204" pitchFamily="18" charset="0"/>
              </a:rPr>
              <a:t>)] = E[</a:t>
            </a:r>
            <a:r>
              <a:rPr lang="es-PE" b="1" i="1" dirty="0">
                <a:solidFill>
                  <a:srgbClr val="C00000"/>
                </a:solidFill>
                <a:latin typeface="Cambria" panose="02040503050406030204" pitchFamily="18" charset="0"/>
              </a:rPr>
              <a:t>x</a:t>
            </a:r>
            <a:r>
              <a:rPr lang="es-PE" b="1" dirty="0" smtClean="0">
                <a:solidFill>
                  <a:srgbClr val="C00000"/>
                </a:solidFill>
                <a:latin typeface="Cambria" panose="02040503050406030204" pitchFamily="18" charset="0"/>
              </a:rPr>
              <a:t>].</a:t>
            </a:r>
          </a:p>
          <a:p>
            <a:endParaRPr lang="es-PE" b="1" dirty="0">
              <a:solidFill>
                <a:srgbClr val="C00000"/>
              </a:solidFill>
            </a:endParaRPr>
          </a:p>
          <a:p>
            <a:r>
              <a:rPr lang="es-PE" dirty="0"/>
              <a:t>Es decir, </a:t>
            </a:r>
            <a:r>
              <a:rPr lang="es-PE" b="1" dirty="0">
                <a:solidFill>
                  <a:srgbClr val="C00000"/>
                </a:solidFill>
              </a:rPr>
              <a:t>si una lotería tiene mayor valor </a:t>
            </a:r>
            <a:r>
              <a:rPr lang="es-PE" b="1" dirty="0" smtClean="0">
                <a:solidFill>
                  <a:srgbClr val="C00000"/>
                </a:solidFill>
              </a:rPr>
              <a:t>esperado </a:t>
            </a:r>
            <a:r>
              <a:rPr lang="es-PE" dirty="0"/>
              <a:t>que otra, una persona indiferente al riesgo va a preferir la lotería con mayor valor esperado. Por tanto, maximizar la utilidad es lo mismo que maximizar el valor esperado. Uno puede esperar que las preferencias van a ser lineales para apuestas “pequeñas</a:t>
            </a:r>
            <a:r>
              <a:rPr lang="es-PE" dirty="0" smtClean="0"/>
              <a:t>”.                                                                                                                                                                                                                                                                                                                                                                                                                                                                                </a:t>
            </a:r>
            <a:endParaRPr lang="es-PE" dirty="0"/>
          </a:p>
        </p:txBody>
      </p:sp>
      <p:sp>
        <p:nvSpPr>
          <p:cNvPr id="3" name="2 Rectángulo"/>
          <p:cNvSpPr/>
          <p:nvPr/>
        </p:nvSpPr>
        <p:spPr>
          <a:xfrm>
            <a:off x="539552" y="476672"/>
            <a:ext cx="7848872" cy="2492990"/>
          </a:xfrm>
          <a:prstGeom prst="rect">
            <a:avLst/>
          </a:prstGeom>
          <a:solidFill>
            <a:schemeClr val="accent6">
              <a:lumMod val="20000"/>
              <a:lumOff val="80000"/>
            </a:schemeClr>
          </a:solidFill>
        </p:spPr>
        <p:txBody>
          <a:bodyPr wrap="square">
            <a:spAutoFit/>
          </a:bodyPr>
          <a:lstStyle/>
          <a:p>
            <a:r>
              <a:rPr lang="es-PE" b="1" dirty="0">
                <a:solidFill>
                  <a:srgbClr val="7030A0"/>
                </a:solidFill>
              </a:rPr>
              <a:t>A modo de ejemplo:</a:t>
            </a:r>
          </a:p>
          <a:p>
            <a:r>
              <a:rPr lang="es-PE" dirty="0"/>
              <a:t>Una persona con aversión al riego prefiere $ 100000 seguros a un “juego” que en </a:t>
            </a:r>
            <a:r>
              <a:rPr lang="es-PE" b="1" dirty="0"/>
              <a:t>promedio </a:t>
            </a:r>
            <a:r>
              <a:rPr lang="es-PE" dirty="0"/>
              <a:t>brinda US$ 100000.</a:t>
            </a:r>
          </a:p>
          <a:p>
            <a:r>
              <a:rPr lang="es-PE" sz="1600" dirty="0">
                <a:latin typeface="Cambria" panose="02040503050406030204" pitchFamily="18" charset="0"/>
              </a:rPr>
              <a:t>					         </a:t>
            </a:r>
            <a:r>
              <a:rPr lang="es-PE" sz="1400" dirty="0">
                <a:latin typeface="Cambria" panose="02040503050406030204" pitchFamily="18" charset="0"/>
              </a:rPr>
              <a:t>$ 150000 con </a:t>
            </a:r>
            <a:r>
              <a:rPr lang="es-PE" sz="1400" dirty="0" err="1">
                <a:latin typeface="Cambria" panose="02040503050406030204" pitchFamily="18" charset="0"/>
              </a:rPr>
              <a:t>prob</a:t>
            </a:r>
            <a:r>
              <a:rPr lang="es-PE" sz="1400" dirty="0">
                <a:latin typeface="Cambria" panose="02040503050406030204" pitchFamily="18" charset="0"/>
              </a:rPr>
              <a:t> 0.5.</a:t>
            </a:r>
          </a:p>
          <a:p>
            <a:endParaRPr lang="es-PE" dirty="0"/>
          </a:p>
          <a:p>
            <a:r>
              <a:rPr lang="es-PE" dirty="0"/>
              <a:t>Es decir US$ 100000 son preferidos al “juego”</a:t>
            </a:r>
          </a:p>
          <a:p>
            <a:r>
              <a:rPr lang="es-PE" sz="1600" dirty="0"/>
              <a:t> 						 							           </a:t>
            </a:r>
            <a:r>
              <a:rPr lang="es-PE" sz="1400" dirty="0"/>
              <a:t>-US$ 50000 con </a:t>
            </a:r>
            <a:r>
              <a:rPr lang="es-PE" sz="1400" dirty="0" err="1"/>
              <a:t>prob</a:t>
            </a:r>
            <a:r>
              <a:rPr lang="es-PE" sz="1400" dirty="0"/>
              <a:t>. </a:t>
            </a:r>
            <a:r>
              <a:rPr lang="es-PE" sz="1600" dirty="0"/>
              <a:t>0.5</a:t>
            </a:r>
          </a:p>
          <a:p>
            <a:r>
              <a:rPr lang="es-PE" dirty="0"/>
              <a:t> Nótese que la riqueza asociada al juego VE =0.5*-$50000+0.5*$150000= 100000</a:t>
            </a:r>
          </a:p>
        </p:txBody>
      </p:sp>
      <p:cxnSp>
        <p:nvCxnSpPr>
          <p:cNvPr id="4" name="3 Conector recto"/>
          <p:cNvCxnSpPr/>
          <p:nvPr/>
        </p:nvCxnSpPr>
        <p:spPr>
          <a:xfrm>
            <a:off x="4932040" y="2060848"/>
            <a:ext cx="864096" cy="360040"/>
          </a:xfrm>
          <a:prstGeom prst="line">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4 Conector recto"/>
          <p:cNvCxnSpPr/>
          <p:nvPr/>
        </p:nvCxnSpPr>
        <p:spPr>
          <a:xfrm flipV="1">
            <a:off x="4932040" y="1435135"/>
            <a:ext cx="648072" cy="576064"/>
          </a:xfrm>
          <a:prstGeom prst="line">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47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980728"/>
            <a:ext cx="8280920" cy="2462213"/>
          </a:xfrm>
          <a:prstGeom prst="rect">
            <a:avLst/>
          </a:prstGeom>
          <a:solidFill>
            <a:schemeClr val="accent1">
              <a:lumMod val="20000"/>
              <a:lumOff val="80000"/>
            </a:schemeClr>
          </a:solidFill>
        </p:spPr>
        <p:txBody>
          <a:bodyPr wrap="square">
            <a:spAutoFit/>
          </a:bodyPr>
          <a:lstStyle/>
          <a:p>
            <a:pPr marL="354013" indent="-354013">
              <a:spcBef>
                <a:spcPts val="1200"/>
              </a:spcBef>
              <a:buFont typeface="Wingdings" pitchFamily="2" charset="2"/>
              <a:buChar char="q"/>
            </a:pPr>
            <a:r>
              <a:rPr lang="es-ES" sz="2400" b="1" dirty="0" smtClean="0">
                <a:solidFill>
                  <a:srgbClr val="FF0000"/>
                </a:solidFill>
                <a:latin typeface="Calibri" pitchFamily="34" charset="0"/>
              </a:rPr>
              <a:t>El decisor (TD): </a:t>
            </a:r>
            <a:r>
              <a:rPr lang="es-ES" sz="2400" dirty="0" smtClean="0">
                <a:latin typeface="Calibri" pitchFamily="34" charset="0"/>
              </a:rPr>
              <a:t>Es el encargado de realizar la selección de alternativas de la mejor manera, en función de sus objetivos</a:t>
            </a:r>
          </a:p>
          <a:p>
            <a:pPr marL="354013" indent="-354013">
              <a:spcBef>
                <a:spcPts val="1200"/>
              </a:spcBef>
              <a:buFont typeface="Wingdings" pitchFamily="2" charset="2"/>
              <a:buChar char="q"/>
            </a:pPr>
            <a:r>
              <a:rPr lang="es-ES" sz="2400" b="1" dirty="0" smtClean="0">
                <a:solidFill>
                  <a:srgbClr val="FF0000"/>
                </a:solidFill>
                <a:latin typeface="Calibri" pitchFamily="34" charset="0"/>
              </a:rPr>
              <a:t>Las alternativas o cursos de acción</a:t>
            </a:r>
            <a:r>
              <a:rPr lang="es-ES" sz="2400" b="1" dirty="0" smtClean="0">
                <a:latin typeface="Calibri" pitchFamily="34" charset="0"/>
              </a:rPr>
              <a:t>: </a:t>
            </a:r>
            <a:r>
              <a:rPr lang="es-ES" sz="2400" dirty="0" smtClean="0">
                <a:latin typeface="Calibri" pitchFamily="34" charset="0"/>
              </a:rPr>
              <a:t>son las diferentes formas de actuar posibles: el TD deberá seleccionar una de ellas. Es importante tener en cuenta que estas alternativas deben ser excluyentes entre sí.</a:t>
            </a:r>
            <a:endParaRPr lang="es-ES" sz="2400" dirty="0">
              <a:latin typeface="Calibri" pitchFamily="34" charset="0"/>
            </a:endParaRPr>
          </a:p>
        </p:txBody>
      </p:sp>
      <p:sp>
        <p:nvSpPr>
          <p:cNvPr id="3" name="2 Rectángulo"/>
          <p:cNvSpPr/>
          <p:nvPr/>
        </p:nvSpPr>
        <p:spPr>
          <a:xfrm>
            <a:off x="395536" y="332656"/>
            <a:ext cx="5544616" cy="461665"/>
          </a:xfrm>
          <a:prstGeom prst="rect">
            <a:avLst/>
          </a:prstGeom>
          <a:solidFill>
            <a:schemeClr val="tx2">
              <a:lumMod val="20000"/>
              <a:lumOff val="80000"/>
            </a:schemeClr>
          </a:solidFill>
        </p:spPr>
        <p:txBody>
          <a:bodyPr wrap="square">
            <a:spAutoFit/>
          </a:bodyPr>
          <a:lstStyle/>
          <a:p>
            <a:r>
              <a:rPr lang="es-ES" sz="2400" b="1" dirty="0" smtClean="0">
                <a:solidFill>
                  <a:srgbClr val="FF0000"/>
                </a:solidFill>
              </a:rPr>
              <a:t>Elementos de un Proceso de Decisión</a:t>
            </a:r>
            <a:endParaRPr lang="es-ES" sz="2400" b="1" dirty="0">
              <a:solidFill>
                <a:srgbClr val="FF0000"/>
              </a:solidFill>
            </a:endParaRPr>
          </a:p>
        </p:txBody>
      </p:sp>
      <p:sp>
        <p:nvSpPr>
          <p:cNvPr id="4" name="3 Rectángulo"/>
          <p:cNvSpPr/>
          <p:nvPr/>
        </p:nvSpPr>
        <p:spPr>
          <a:xfrm>
            <a:off x="323528" y="3645024"/>
            <a:ext cx="8280920" cy="2831544"/>
          </a:xfrm>
          <a:prstGeom prst="rect">
            <a:avLst/>
          </a:prstGeom>
          <a:solidFill>
            <a:schemeClr val="accent1">
              <a:lumMod val="20000"/>
              <a:lumOff val="80000"/>
            </a:schemeClr>
          </a:solidFill>
        </p:spPr>
        <p:txBody>
          <a:bodyPr wrap="square">
            <a:spAutoFit/>
          </a:bodyPr>
          <a:lstStyle/>
          <a:p>
            <a:pPr marL="354013" indent="-354013">
              <a:spcBef>
                <a:spcPts val="1200"/>
              </a:spcBef>
              <a:buFont typeface="Wingdings" pitchFamily="2" charset="2"/>
              <a:buChar char="q"/>
            </a:pPr>
            <a:r>
              <a:rPr lang="es-ES" sz="2400" b="1" dirty="0" smtClean="0">
                <a:solidFill>
                  <a:srgbClr val="FF0000"/>
                </a:solidFill>
                <a:latin typeface="Calibri" pitchFamily="34" charset="0"/>
              </a:rPr>
              <a:t>Los estados de la naturaleza</a:t>
            </a:r>
            <a:r>
              <a:rPr lang="es-ES" sz="2400" b="1" dirty="0" smtClean="0">
                <a:latin typeface="Calibri" pitchFamily="34" charset="0"/>
              </a:rPr>
              <a:t>: </a:t>
            </a:r>
            <a:r>
              <a:rPr lang="es-ES" sz="2400" dirty="0" smtClean="0">
                <a:latin typeface="Calibri" pitchFamily="34" charset="0"/>
              </a:rPr>
              <a:t>son las variables no controlables por el TD. Son eventos futuros que influyen en el proceso de decisión, pero que no pueden ser controladas ni previstas, en su comportamiento, por el TD.</a:t>
            </a:r>
          </a:p>
          <a:p>
            <a:pPr marL="354013" indent="-354013">
              <a:spcBef>
                <a:spcPts val="1200"/>
              </a:spcBef>
              <a:buFont typeface="Wingdings" pitchFamily="2" charset="2"/>
              <a:buChar char="q"/>
            </a:pPr>
            <a:r>
              <a:rPr lang="es-ES" sz="2400" b="1" dirty="0" smtClean="0">
                <a:solidFill>
                  <a:srgbClr val="FF0000"/>
                </a:solidFill>
                <a:latin typeface="Calibri" pitchFamily="34" charset="0"/>
              </a:rPr>
              <a:t>Los resultados</a:t>
            </a:r>
            <a:r>
              <a:rPr lang="es-ES" sz="2400" b="1" dirty="0" smtClean="0">
                <a:latin typeface="Calibri" pitchFamily="34" charset="0"/>
              </a:rPr>
              <a:t>: </a:t>
            </a:r>
            <a:r>
              <a:rPr lang="es-ES" sz="2400" dirty="0" smtClean="0">
                <a:latin typeface="Calibri" pitchFamily="34" charset="0"/>
              </a:rPr>
              <a:t>es lo que se obtiene ante la selección (la opción) de una alternativa determinada cuando se presenta uno de los posibles estados de la naturaleza.</a:t>
            </a:r>
            <a:endParaRPr lang="es-ES" sz="2400"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692696"/>
            <a:ext cx="7848872" cy="923330"/>
          </a:xfrm>
          <a:prstGeom prst="rect">
            <a:avLst/>
          </a:prstGeom>
          <a:solidFill>
            <a:srgbClr val="FFFF00"/>
          </a:solidFill>
        </p:spPr>
        <p:txBody>
          <a:bodyPr wrap="square">
            <a:spAutoFit/>
          </a:bodyPr>
          <a:lstStyle/>
          <a:p>
            <a:r>
              <a:rPr lang="es-PE" b="1" i="1" dirty="0">
                <a:solidFill>
                  <a:srgbClr val="C00000"/>
                </a:solidFill>
              </a:rPr>
              <a:t>El valor </a:t>
            </a:r>
            <a:r>
              <a:rPr lang="es-PE" b="1" i="1" dirty="0" smtClean="0">
                <a:solidFill>
                  <a:srgbClr val="C00000"/>
                </a:solidFill>
              </a:rPr>
              <a:t> esperado de </a:t>
            </a:r>
            <a:r>
              <a:rPr lang="es-PE" b="1" i="1" dirty="0">
                <a:solidFill>
                  <a:srgbClr val="C00000"/>
                </a:solidFill>
              </a:rPr>
              <a:t>la información perfecta</a:t>
            </a:r>
            <a:r>
              <a:rPr lang="es-PE" b="1" i="1" dirty="0"/>
              <a:t>. (</a:t>
            </a:r>
            <a:r>
              <a:rPr lang="es-PE" b="1" i="1" dirty="0" smtClean="0"/>
              <a:t>VEIP</a:t>
            </a:r>
            <a:r>
              <a:rPr lang="es-PE" b="1" i="1" dirty="0"/>
              <a:t>)</a:t>
            </a:r>
            <a:endParaRPr lang="es-PE" dirty="0"/>
          </a:p>
          <a:p>
            <a:r>
              <a:rPr lang="es-PE" dirty="0" smtClean="0"/>
              <a:t>El valor de la información perfecta es la cantidad máxima que se debería pagar por nueva información</a:t>
            </a:r>
            <a:r>
              <a:rPr lang="es-PE" dirty="0"/>
              <a:t>, la cual usualmente no es100% confiable.</a:t>
            </a:r>
          </a:p>
        </p:txBody>
      </p:sp>
      <p:sp>
        <p:nvSpPr>
          <p:cNvPr id="3" name="2 Rectángulo"/>
          <p:cNvSpPr/>
          <p:nvPr/>
        </p:nvSpPr>
        <p:spPr>
          <a:xfrm>
            <a:off x="827584" y="1772815"/>
            <a:ext cx="7560840" cy="646331"/>
          </a:xfrm>
          <a:prstGeom prst="rect">
            <a:avLst/>
          </a:prstGeom>
        </p:spPr>
        <p:txBody>
          <a:bodyPr wrap="square">
            <a:spAutoFit/>
          </a:bodyPr>
          <a:lstStyle/>
          <a:p>
            <a:r>
              <a:rPr lang="es-PE" dirty="0"/>
              <a:t>Si nos dijeran lo que va a ocurrir </a:t>
            </a:r>
            <a:r>
              <a:rPr lang="es-PE" dirty="0" smtClean="0"/>
              <a:t>y efectivamente </a:t>
            </a:r>
            <a:r>
              <a:rPr lang="es-PE" dirty="0"/>
              <a:t>ocurre, siempre tomaríamos la mejor decisión, y el valor con información </a:t>
            </a:r>
            <a:r>
              <a:rPr lang="es-PE" dirty="0" smtClean="0"/>
              <a:t>perfecta sería: VEIP</a:t>
            </a:r>
            <a:endParaRPr lang="es-PE" dirty="0"/>
          </a:p>
        </p:txBody>
      </p:sp>
      <p:sp>
        <p:nvSpPr>
          <p:cNvPr id="4" name="3 Rectángulo"/>
          <p:cNvSpPr/>
          <p:nvPr/>
        </p:nvSpPr>
        <p:spPr>
          <a:xfrm>
            <a:off x="906038" y="4797152"/>
            <a:ext cx="7403932" cy="369332"/>
          </a:xfrm>
          <a:prstGeom prst="rect">
            <a:avLst/>
          </a:prstGeom>
          <a:solidFill>
            <a:srgbClr val="92D050"/>
          </a:solidFill>
        </p:spPr>
        <p:txBody>
          <a:bodyPr wrap="square">
            <a:spAutoFit/>
          </a:bodyPr>
          <a:lstStyle/>
          <a:p>
            <a:r>
              <a:rPr lang="es-PE" dirty="0"/>
              <a:t>VEIP = Valor esperado en condiciones de certidumbre – VME máximo</a:t>
            </a:r>
          </a:p>
        </p:txBody>
      </p:sp>
      <p:sp>
        <p:nvSpPr>
          <p:cNvPr id="6" name="5 CuadroTexto"/>
          <p:cNvSpPr txBox="1"/>
          <p:nvPr/>
        </p:nvSpPr>
        <p:spPr>
          <a:xfrm>
            <a:off x="827584" y="2564904"/>
            <a:ext cx="7543767" cy="2031325"/>
          </a:xfrm>
          <a:prstGeom prst="rect">
            <a:avLst/>
          </a:prstGeom>
          <a:noFill/>
        </p:spPr>
        <p:txBody>
          <a:bodyPr wrap="square" rtlCol="0">
            <a:spAutoFit/>
          </a:bodyPr>
          <a:lstStyle/>
          <a:p>
            <a:r>
              <a:rPr lang="es-PE" dirty="0" smtClean="0"/>
              <a:t>Este concepto corresponde  al costo de oportunidad de la decisión seleccionada usando el criterio de la ganancia esperada. Esta decisión es la que genera una menor perdida para quien tiene que tomar la decisión.</a:t>
            </a:r>
          </a:p>
          <a:p>
            <a:endParaRPr lang="es-PE" dirty="0" smtClean="0"/>
          </a:p>
          <a:p>
            <a:r>
              <a:rPr lang="es-PE" b="1" dirty="0" smtClean="0">
                <a:solidFill>
                  <a:srgbClr val="FF0000"/>
                </a:solidFill>
              </a:rPr>
              <a:t>El VEIP o GEIP </a:t>
            </a:r>
            <a:r>
              <a:rPr lang="es-PE" dirty="0" smtClean="0"/>
              <a:t>se calcula como el producto de la máxima ganancia para cada estado de la naturaleza por su respectiva probabilidad y a este resultado le restamos el máximo valor esperado.</a:t>
            </a:r>
            <a:endParaRPr lang="es-PE"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8" name="7 Objeto"/>
          <p:cNvGraphicFramePr>
            <a:graphicFrameLocks noChangeAspect="1"/>
          </p:cNvGraphicFramePr>
          <p:nvPr>
            <p:extLst>
              <p:ext uri="{D42A27DB-BD31-4B8C-83A1-F6EECF244321}">
                <p14:modId xmlns:p14="http://schemas.microsoft.com/office/powerpoint/2010/main" val="1468974129"/>
              </p:ext>
            </p:extLst>
          </p:nvPr>
        </p:nvGraphicFramePr>
        <p:xfrm>
          <a:off x="2267744" y="5445224"/>
          <a:ext cx="3057525" cy="485775"/>
        </p:xfrm>
        <a:graphic>
          <a:graphicData uri="http://schemas.openxmlformats.org/presentationml/2006/ole">
            <mc:AlternateContent xmlns:mc="http://schemas.openxmlformats.org/markup-compatibility/2006">
              <mc:Choice xmlns:v="urn:schemas-microsoft-com:vml" Requires="v">
                <p:oleObj spid="_x0000_s3112" name="Ecuación" r:id="rId3" imgW="3060700" imgH="482600" progId="Equation.3">
                  <p:embed/>
                </p:oleObj>
              </mc:Choice>
              <mc:Fallback>
                <p:oleObj name="Ecuación" r:id="rId3" imgW="30607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5445224"/>
                        <a:ext cx="3057525" cy="485775"/>
                      </a:xfrm>
                      <a:prstGeom prst="rect">
                        <a:avLst/>
                      </a:prstGeom>
                      <a:solidFill>
                        <a:srgbClr val="FFFF00"/>
                      </a:solidFill>
                    </p:spPr>
                  </p:pic>
                </p:oleObj>
              </mc:Fallback>
            </mc:AlternateContent>
          </a:graphicData>
        </a:graphic>
      </p:graphicFrame>
      <p:cxnSp>
        <p:nvCxnSpPr>
          <p:cNvPr id="10" name="9 Conector recto de flecha"/>
          <p:cNvCxnSpPr/>
          <p:nvPr/>
        </p:nvCxnSpPr>
        <p:spPr>
          <a:xfrm flipH="1">
            <a:off x="5004048" y="5166484"/>
            <a:ext cx="1584176" cy="27874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2627784" y="5166484"/>
            <a:ext cx="648072" cy="27874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3103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548680"/>
            <a:ext cx="8208912" cy="4801314"/>
          </a:xfrm>
          <a:prstGeom prst="rect">
            <a:avLst/>
          </a:prstGeom>
        </p:spPr>
        <p:txBody>
          <a:bodyPr wrap="square">
            <a:spAutoFit/>
          </a:bodyPr>
          <a:lstStyle/>
          <a:p>
            <a:r>
              <a:rPr lang="es-ES" b="1" dirty="0" smtClean="0">
                <a:solidFill>
                  <a:srgbClr val="FF0000"/>
                </a:solidFill>
              </a:rPr>
              <a:t>Caso 3:</a:t>
            </a:r>
            <a:r>
              <a:rPr lang="es-ES" dirty="0" smtClean="0"/>
              <a:t> La </a:t>
            </a:r>
            <a:r>
              <a:rPr lang="es-ES" dirty="0"/>
              <a:t>empresa Minera Buenaventura S.A.C. tiene concesión de unas áreas en donde se puede excavar y extraer Cobre.  El Ingeniero de Minas del área de Investigación ha informado a la Gerencia que existe una posibilidad de 25% de encontrar Cobre en dichos terrenos, pero la compañía no desea arriesgarse en su inversión. </a:t>
            </a:r>
            <a:endParaRPr lang="es-PE" dirty="0"/>
          </a:p>
          <a:p>
            <a:r>
              <a:rPr lang="es-ES" dirty="0"/>
              <a:t>Debido a esta posibilidad otra compañía Minera </a:t>
            </a:r>
            <a:r>
              <a:rPr lang="es-ES" dirty="0" err="1"/>
              <a:t>Antamina</a:t>
            </a:r>
            <a:r>
              <a:rPr lang="es-ES" dirty="0"/>
              <a:t> ha ofrecido negociar la concesión en 90,000 dólares, aprovechando la indecisión de la Gerencia. Sin embargo, la Minera Buenaventura S.A.C. está considerando conservarla dado que tiene una posibilidad de decidir explotarla y realizar la excavación.  El costo de la excavación y extracción se ha estimado en 100,000 dólares. Si encuentra el mineral comprometido, el ingreso esperado será de 800,000 dólares; así la ganancia esperada para la Compañía (después de deducir el costo de la excavación y extracción) será de $700,000. Se incurrirá en una pérdida de $100,000 (el costo de excavar y extraer) si no se encuentra Cobre.</a:t>
            </a:r>
            <a:endParaRPr lang="es-PE" dirty="0"/>
          </a:p>
          <a:p>
            <a:r>
              <a:rPr lang="es-ES" dirty="0"/>
              <a:t>Antes de tomar una decisión se debe llevar a cabo un estudio de exploración del terreno para obtener una mejor estimación de la probabilidad de que haya cobre.  El costo es 30,000 dólares.</a:t>
            </a:r>
            <a:endParaRPr lang="es-PE" dirty="0"/>
          </a:p>
        </p:txBody>
      </p:sp>
    </p:spTree>
    <p:extLst>
      <p:ext uri="{BB962C8B-B14F-4D97-AF65-F5344CB8AC3E}">
        <p14:creationId xmlns:p14="http://schemas.microsoft.com/office/powerpoint/2010/main" val="4094232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3768916697"/>
              </p:ext>
            </p:extLst>
          </p:nvPr>
        </p:nvGraphicFramePr>
        <p:xfrm>
          <a:off x="1838263" y="2420888"/>
          <a:ext cx="5251450" cy="1385312"/>
        </p:xfrm>
        <a:graphic>
          <a:graphicData uri="http://schemas.openxmlformats.org/drawingml/2006/table">
            <a:tbl>
              <a:tblPr>
                <a:tableStyleId>{0505E3EF-67EA-436B-97B2-0124C06EBD24}</a:tableStyleId>
              </a:tblPr>
              <a:tblGrid>
                <a:gridCol w="2338070"/>
                <a:gridCol w="1456690"/>
                <a:gridCol w="1456690"/>
              </a:tblGrid>
              <a:tr h="230885">
                <a:tc rowSpan="2">
                  <a:txBody>
                    <a:bodyPr/>
                    <a:lstStyle/>
                    <a:p>
                      <a:pPr algn="just">
                        <a:spcAft>
                          <a:spcPts val="0"/>
                        </a:spcAft>
                      </a:pPr>
                      <a:r>
                        <a:rPr lang="es-MX" sz="1200" dirty="0">
                          <a:effectLst/>
                        </a:rPr>
                        <a:t>                        Estado del Terreno</a:t>
                      </a:r>
                      <a:endParaRPr lang="es-PE" sz="1200" dirty="0">
                        <a:effectLst/>
                      </a:endParaRPr>
                    </a:p>
                    <a:p>
                      <a:pPr algn="just">
                        <a:spcAft>
                          <a:spcPts val="0"/>
                        </a:spcAft>
                      </a:pPr>
                      <a:r>
                        <a:rPr lang="es-MX" sz="1200" dirty="0">
                          <a:effectLst/>
                        </a:rPr>
                        <a:t>Alternativa                      </a:t>
                      </a:r>
                      <a:r>
                        <a:rPr lang="es-MX" sz="1200" dirty="0" err="1" smtClean="0">
                          <a:effectLst/>
                        </a:rPr>
                        <a:t>Ej</a:t>
                      </a:r>
                      <a:endParaRPr lang="es-PE" sz="1200" dirty="0">
                        <a:effectLst/>
                      </a:endParaRPr>
                    </a:p>
                    <a:p>
                      <a:pPr algn="just">
                        <a:spcAft>
                          <a:spcPts val="0"/>
                        </a:spcAft>
                      </a:pPr>
                      <a:r>
                        <a:rPr lang="es-MX" sz="1200" dirty="0">
                          <a:effectLst/>
                        </a:rPr>
                        <a:t>       </a:t>
                      </a:r>
                      <a:r>
                        <a:rPr lang="es-MX" sz="1200" dirty="0" smtClean="0">
                          <a:effectLst/>
                        </a:rPr>
                        <a:t>Aj</a:t>
                      </a:r>
                      <a:endParaRPr lang="es-PE" sz="1200" b="1" dirty="0">
                        <a:effectLst/>
                        <a:latin typeface="Times New Roman"/>
                        <a:ea typeface="Times New Roman"/>
                      </a:endParaRPr>
                    </a:p>
                  </a:txBody>
                  <a:tcPr marL="44450" marR="44450" marT="0" marB="0"/>
                </a:tc>
                <a:tc gridSpan="2">
                  <a:txBody>
                    <a:bodyPr/>
                    <a:lstStyle/>
                    <a:p>
                      <a:pPr algn="ctr">
                        <a:spcAft>
                          <a:spcPts val="0"/>
                        </a:spcAft>
                      </a:pPr>
                      <a:r>
                        <a:rPr lang="es-MX" sz="1200">
                          <a:effectLst/>
                        </a:rPr>
                        <a:t>Pago (Miles de Dólares)</a:t>
                      </a:r>
                      <a:endParaRPr lang="es-PE" sz="1200" b="1">
                        <a:effectLst/>
                        <a:latin typeface="Times New Roman"/>
                        <a:ea typeface="Times New Roman"/>
                      </a:endParaRPr>
                    </a:p>
                  </a:txBody>
                  <a:tcPr marL="44450" marR="44450" marT="0" marB="0"/>
                </a:tc>
                <a:tc hMerge="1">
                  <a:txBody>
                    <a:bodyPr/>
                    <a:lstStyle/>
                    <a:p>
                      <a:endParaRPr lang="es-PE"/>
                    </a:p>
                  </a:txBody>
                  <a:tcPr/>
                </a:tc>
              </a:tr>
              <a:tr h="461771">
                <a:tc vMerge="1">
                  <a:txBody>
                    <a:bodyPr/>
                    <a:lstStyle/>
                    <a:p>
                      <a:endParaRPr lang="es-PE"/>
                    </a:p>
                  </a:txBody>
                  <a:tcPr/>
                </a:tc>
                <a:tc>
                  <a:txBody>
                    <a:bodyPr/>
                    <a:lstStyle/>
                    <a:p>
                      <a:pPr algn="ctr">
                        <a:spcAft>
                          <a:spcPts val="0"/>
                        </a:spcAft>
                        <a:tabLst>
                          <a:tab pos="317500" algn="l"/>
                          <a:tab pos="657860" algn="ctr"/>
                        </a:tabLst>
                      </a:pPr>
                      <a:r>
                        <a:rPr lang="es-MX" sz="1200" dirty="0" smtClean="0">
                          <a:effectLst/>
                        </a:rPr>
                        <a:t>E1</a:t>
                      </a:r>
                      <a:endParaRPr lang="es-PE" sz="1200" dirty="0">
                        <a:effectLst/>
                      </a:endParaRPr>
                    </a:p>
                    <a:p>
                      <a:pPr algn="ctr">
                        <a:spcAft>
                          <a:spcPts val="0"/>
                        </a:spcAft>
                        <a:tabLst>
                          <a:tab pos="317500" algn="l"/>
                          <a:tab pos="657860" algn="ctr"/>
                        </a:tabLst>
                      </a:pPr>
                      <a:r>
                        <a:rPr lang="es-MX" sz="1200" dirty="0">
                          <a:effectLst/>
                        </a:rPr>
                        <a:t>(Cobre)</a:t>
                      </a:r>
                      <a:endParaRPr lang="es-PE" sz="1200" b="1" dirty="0">
                        <a:effectLst/>
                        <a:latin typeface="Times New Roman"/>
                        <a:ea typeface="Times New Roman"/>
                      </a:endParaRPr>
                    </a:p>
                  </a:txBody>
                  <a:tcPr marL="44450" marR="44450" marT="0" marB="0"/>
                </a:tc>
                <a:tc>
                  <a:txBody>
                    <a:bodyPr/>
                    <a:lstStyle/>
                    <a:p>
                      <a:pPr algn="ctr">
                        <a:spcAft>
                          <a:spcPts val="0"/>
                        </a:spcAft>
                      </a:pPr>
                      <a:r>
                        <a:rPr lang="es-MX" sz="1200" dirty="0" smtClean="0">
                          <a:effectLst/>
                        </a:rPr>
                        <a:t>E2</a:t>
                      </a:r>
                      <a:endParaRPr lang="es-PE" sz="1200" dirty="0">
                        <a:effectLst/>
                      </a:endParaRPr>
                    </a:p>
                    <a:p>
                      <a:pPr algn="ctr">
                        <a:spcAft>
                          <a:spcPts val="0"/>
                        </a:spcAft>
                      </a:pPr>
                      <a:r>
                        <a:rPr lang="es-MX" sz="1200" dirty="0" smtClean="0">
                          <a:effectLst/>
                        </a:rPr>
                        <a:t>(No </a:t>
                      </a:r>
                      <a:r>
                        <a:rPr lang="es-MX" sz="1200" dirty="0">
                          <a:effectLst/>
                        </a:rPr>
                        <a:t>Cobre)</a:t>
                      </a:r>
                      <a:endParaRPr lang="es-PE" sz="1200" b="1" dirty="0">
                        <a:effectLst/>
                        <a:latin typeface="Times New Roman"/>
                        <a:ea typeface="Times New Roman"/>
                      </a:endParaRPr>
                    </a:p>
                  </a:txBody>
                  <a:tcPr marL="44450" marR="44450" marT="0" marB="0"/>
                </a:tc>
              </a:tr>
              <a:tr h="461771">
                <a:tc>
                  <a:txBody>
                    <a:bodyPr/>
                    <a:lstStyle/>
                    <a:p>
                      <a:pPr algn="just">
                        <a:spcAft>
                          <a:spcPts val="0"/>
                        </a:spcAft>
                      </a:pPr>
                      <a:r>
                        <a:rPr lang="es-MX" sz="1200" dirty="0" smtClean="0">
                          <a:effectLst/>
                        </a:rPr>
                        <a:t>A1 </a:t>
                      </a:r>
                      <a:r>
                        <a:rPr lang="es-MX" sz="1200" dirty="0">
                          <a:effectLst/>
                        </a:rPr>
                        <a:t>(Excavar y Extraer)</a:t>
                      </a:r>
                      <a:endParaRPr lang="es-PE" sz="1200" dirty="0">
                        <a:effectLst/>
                      </a:endParaRPr>
                    </a:p>
                    <a:p>
                      <a:pPr algn="just">
                        <a:spcAft>
                          <a:spcPts val="0"/>
                        </a:spcAft>
                      </a:pPr>
                      <a:r>
                        <a:rPr lang="es-MX" sz="1200" dirty="0" smtClean="0">
                          <a:effectLst/>
                        </a:rPr>
                        <a:t>A2 </a:t>
                      </a:r>
                      <a:r>
                        <a:rPr lang="es-MX" sz="1200" dirty="0">
                          <a:effectLst/>
                        </a:rPr>
                        <a:t>(Entregar Concesión)</a:t>
                      </a:r>
                      <a:endParaRPr lang="es-PE" sz="1200" b="1" dirty="0">
                        <a:effectLst/>
                        <a:latin typeface="Times New Roman"/>
                        <a:ea typeface="Times New Roman"/>
                      </a:endParaRPr>
                    </a:p>
                  </a:txBody>
                  <a:tcPr marL="44450" marR="44450" marT="0" marB="0"/>
                </a:tc>
                <a:tc>
                  <a:txBody>
                    <a:bodyPr/>
                    <a:lstStyle/>
                    <a:p>
                      <a:pPr algn="ctr">
                        <a:spcAft>
                          <a:spcPts val="0"/>
                        </a:spcAft>
                      </a:pPr>
                      <a:r>
                        <a:rPr lang="es-MX" sz="1200">
                          <a:effectLst/>
                        </a:rPr>
                        <a:t>700</a:t>
                      </a:r>
                      <a:endParaRPr lang="es-PE" sz="1200">
                        <a:effectLst/>
                      </a:endParaRPr>
                    </a:p>
                    <a:p>
                      <a:pPr algn="ctr">
                        <a:spcAft>
                          <a:spcPts val="0"/>
                        </a:spcAft>
                      </a:pPr>
                      <a:r>
                        <a:rPr lang="es-MX" sz="1200">
                          <a:effectLst/>
                        </a:rPr>
                        <a:t>90</a:t>
                      </a:r>
                      <a:endParaRPr lang="es-PE" sz="1200" b="1">
                        <a:effectLst/>
                        <a:latin typeface="Times New Roman"/>
                        <a:ea typeface="Times New Roman"/>
                      </a:endParaRPr>
                    </a:p>
                  </a:txBody>
                  <a:tcPr marL="44450" marR="44450" marT="0" marB="0"/>
                </a:tc>
                <a:tc>
                  <a:txBody>
                    <a:bodyPr/>
                    <a:lstStyle/>
                    <a:p>
                      <a:pPr algn="ctr">
                        <a:spcAft>
                          <a:spcPts val="0"/>
                        </a:spcAft>
                      </a:pPr>
                      <a:r>
                        <a:rPr lang="es-MX" sz="1200" dirty="0">
                          <a:effectLst/>
                        </a:rPr>
                        <a:t>- 100</a:t>
                      </a:r>
                      <a:endParaRPr lang="es-PE" sz="1200" dirty="0">
                        <a:effectLst/>
                      </a:endParaRPr>
                    </a:p>
                    <a:p>
                      <a:pPr algn="ctr">
                        <a:spcAft>
                          <a:spcPts val="0"/>
                        </a:spcAft>
                      </a:pPr>
                      <a:r>
                        <a:rPr lang="es-MX" sz="1200" dirty="0">
                          <a:effectLst/>
                        </a:rPr>
                        <a:t>90</a:t>
                      </a:r>
                      <a:endParaRPr lang="es-PE" sz="1200" b="1" dirty="0">
                        <a:effectLst/>
                        <a:latin typeface="Times New Roman"/>
                        <a:ea typeface="Times New Roman"/>
                      </a:endParaRPr>
                    </a:p>
                  </a:txBody>
                  <a:tcPr marL="44450" marR="44450" marT="0" marB="0"/>
                </a:tc>
              </a:tr>
              <a:tr h="230885">
                <a:tc>
                  <a:txBody>
                    <a:bodyPr/>
                    <a:lstStyle/>
                    <a:p>
                      <a:pPr algn="just">
                        <a:spcAft>
                          <a:spcPts val="0"/>
                        </a:spcAft>
                      </a:pPr>
                      <a:r>
                        <a:rPr lang="es-MX" sz="1200" dirty="0">
                          <a:effectLst/>
                        </a:rPr>
                        <a:t>Posibilidad del estado P </a:t>
                      </a:r>
                      <a:r>
                        <a:rPr lang="es-MX" sz="1200" dirty="0" smtClean="0">
                          <a:effectLst/>
                        </a:rPr>
                        <a:t>(</a:t>
                      </a:r>
                      <a:r>
                        <a:rPr lang="es-MX" sz="1200" dirty="0" err="1" smtClean="0">
                          <a:effectLst/>
                        </a:rPr>
                        <a:t>Ej</a:t>
                      </a:r>
                      <a:r>
                        <a:rPr lang="es-MX" sz="1200" dirty="0">
                          <a:effectLst/>
                        </a:rPr>
                        <a:t>)</a:t>
                      </a:r>
                      <a:endParaRPr lang="es-PE" sz="1200" b="1" dirty="0">
                        <a:effectLst/>
                        <a:latin typeface="Times New Roman"/>
                        <a:ea typeface="Times New Roman"/>
                      </a:endParaRPr>
                    </a:p>
                  </a:txBody>
                  <a:tcPr marL="44450" marR="44450" marT="0" marB="0"/>
                </a:tc>
                <a:tc>
                  <a:txBody>
                    <a:bodyPr/>
                    <a:lstStyle/>
                    <a:p>
                      <a:pPr algn="ctr">
                        <a:spcAft>
                          <a:spcPts val="0"/>
                        </a:spcAft>
                      </a:pPr>
                      <a:r>
                        <a:rPr lang="es-MX" sz="1200" dirty="0">
                          <a:effectLst/>
                        </a:rPr>
                        <a:t>1 de 4 = .25</a:t>
                      </a:r>
                      <a:endParaRPr lang="es-PE" sz="1200" b="1" dirty="0">
                        <a:effectLst/>
                        <a:latin typeface="Times New Roman"/>
                        <a:ea typeface="Times New Roman"/>
                      </a:endParaRPr>
                    </a:p>
                  </a:txBody>
                  <a:tcPr marL="44450" marR="44450" marT="0" marB="0"/>
                </a:tc>
                <a:tc>
                  <a:txBody>
                    <a:bodyPr/>
                    <a:lstStyle/>
                    <a:p>
                      <a:pPr algn="ctr">
                        <a:spcAft>
                          <a:spcPts val="0"/>
                        </a:spcAft>
                      </a:pPr>
                      <a:r>
                        <a:rPr lang="es-MX" sz="1200" dirty="0">
                          <a:effectLst/>
                        </a:rPr>
                        <a:t>3 de 4 = .75</a:t>
                      </a:r>
                      <a:endParaRPr lang="es-PE" sz="1200" b="1" dirty="0">
                        <a:effectLst/>
                        <a:latin typeface="Times New Roman"/>
                        <a:ea typeface="Times New Roman"/>
                      </a:endParaRPr>
                    </a:p>
                  </a:txBody>
                  <a:tcPr marL="44450" marR="44450" marT="0" marB="0"/>
                </a:tc>
              </a:tr>
            </a:tbl>
          </a:graphicData>
        </a:graphic>
      </p:graphicFrame>
      <p:sp>
        <p:nvSpPr>
          <p:cNvPr id="3" name="2 Rectángulo"/>
          <p:cNvSpPr/>
          <p:nvPr/>
        </p:nvSpPr>
        <p:spPr>
          <a:xfrm>
            <a:off x="611560" y="476672"/>
            <a:ext cx="7704856" cy="1754326"/>
          </a:xfrm>
          <a:prstGeom prst="rect">
            <a:avLst/>
          </a:prstGeom>
        </p:spPr>
        <p:txBody>
          <a:bodyPr wrap="square">
            <a:spAutoFit/>
          </a:bodyPr>
          <a:lstStyle/>
          <a:p>
            <a:r>
              <a:rPr lang="es-ES" dirty="0"/>
              <a:t>El estudio de exploración obtiene muestras de indicadores existentes del mineral que indican si es favorable para la presencia de Cobre.</a:t>
            </a:r>
            <a:endParaRPr lang="es-PE" dirty="0"/>
          </a:p>
          <a:p>
            <a:r>
              <a:rPr lang="es-ES" dirty="0"/>
              <a:t>Los resultados posibles se dividen en:</a:t>
            </a:r>
            <a:endParaRPr lang="es-PE" dirty="0"/>
          </a:p>
          <a:p>
            <a:r>
              <a:rPr lang="es-ES" dirty="0"/>
              <a:t>R</a:t>
            </a:r>
            <a:r>
              <a:rPr lang="es-ES" dirty="0" smtClean="0"/>
              <a:t>1</a:t>
            </a:r>
            <a:r>
              <a:rPr lang="es-ES" dirty="0"/>
              <a:t>: estudio de exploración desfavorable, es poco probable encontrar cobre.</a:t>
            </a:r>
            <a:endParaRPr lang="es-PE" dirty="0"/>
          </a:p>
          <a:p>
            <a:r>
              <a:rPr lang="es-ES" dirty="0"/>
              <a:t>R</a:t>
            </a:r>
            <a:r>
              <a:rPr lang="es-ES" dirty="0" smtClean="0"/>
              <a:t>2</a:t>
            </a:r>
            <a:r>
              <a:rPr lang="es-ES" dirty="0"/>
              <a:t>: estudio de exploración favorable; es bastante probable encontrar cobre.</a:t>
            </a:r>
            <a:endParaRPr lang="es-PE" dirty="0"/>
          </a:p>
          <a:p>
            <a:r>
              <a:rPr lang="es-ES" dirty="0"/>
              <a:t>Según la experiencia del equipo de investigación que hace el estudio.</a:t>
            </a:r>
            <a:endParaRPr lang="es-PE" dirty="0"/>
          </a:p>
        </p:txBody>
      </p:sp>
      <p:cxnSp>
        <p:nvCxnSpPr>
          <p:cNvPr id="5" name="4 Conector recto"/>
          <p:cNvCxnSpPr/>
          <p:nvPr/>
        </p:nvCxnSpPr>
        <p:spPr>
          <a:xfrm>
            <a:off x="1899168" y="2780928"/>
            <a:ext cx="2240784"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Rectangle 5"/>
          <p:cNvSpPr>
            <a:spLocks noChangeArrowheads="1"/>
          </p:cNvSpPr>
          <p:nvPr/>
        </p:nvSpPr>
        <p:spPr bwMode="auto">
          <a:xfrm>
            <a:off x="488559" y="4210314"/>
            <a:ext cx="81910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PE" sz="1400" b="0" i="0" u="none" strike="noStrike" cap="none" normalizeH="0" baseline="0" dirty="0" smtClean="0">
                <a:ln>
                  <a:noFill/>
                </a:ln>
                <a:solidFill>
                  <a:srgbClr val="002060"/>
                </a:solidFill>
                <a:effectLst/>
                <a:latin typeface="Cambria" panose="02040503050406030204" pitchFamily="18" charset="0"/>
                <a:ea typeface="Times New Roman" pitchFamily="18" charset="0"/>
                <a:cs typeface="Calibri" pitchFamily="34" charset="0"/>
              </a:rPr>
              <a:t>Se calcula el valor esperado del pago para cada acción posible o alternativa. Se elige la acción con el máximo pago esperado.</a:t>
            </a:r>
            <a:endParaRPr kumimoji="0" lang="es-PE" altLang="es-PE" sz="1400" b="0" i="0" u="none" strike="noStrike" cap="none" normalizeH="0" baseline="0" dirty="0" smtClean="0">
              <a:ln>
                <a:noFill/>
              </a:ln>
              <a:solidFill>
                <a:schemeClr val="tx1"/>
              </a:solidFill>
              <a:effectLst/>
              <a:latin typeface="Cambria" panose="020405030504060302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PE" sz="1400" b="0" i="0" u="none" strike="noStrike" cap="none" normalizeH="0" baseline="0" dirty="0" smtClean="0">
                <a:ln>
                  <a:noFill/>
                </a:ln>
                <a:solidFill>
                  <a:srgbClr val="002060"/>
                </a:solidFill>
                <a:effectLst/>
                <a:latin typeface="Cambria" panose="02040503050406030204" pitchFamily="18" charset="0"/>
                <a:ea typeface="Times New Roman" pitchFamily="18" charset="0"/>
                <a:cs typeface="Calibri" pitchFamily="34" charset="0"/>
              </a:rPr>
              <a:t>VE (Excavar y Extraer)  = 0.25 x 700 + 0.75 x (-100) = 100  </a:t>
            </a:r>
            <a:r>
              <a:rPr kumimoji="0" lang="es-ES" altLang="es-PE" sz="1400" b="0" i="0" u="none" strike="noStrike" cap="none" normalizeH="0" baseline="0" dirty="0" smtClean="0">
                <a:ln>
                  <a:noFill/>
                </a:ln>
                <a:solidFill>
                  <a:srgbClr val="002060"/>
                </a:solidFill>
                <a:effectLst/>
                <a:latin typeface="Cambria" panose="02040503050406030204" pitchFamily="18" charset="0"/>
                <a:ea typeface="Times New Roman" pitchFamily="18" charset="0"/>
                <a:cs typeface="Calibri" pitchFamily="34" charset="0"/>
                <a:sym typeface="Wingdings" pitchFamily="2" charset="2"/>
              </a:rPr>
              <a:t></a:t>
            </a:r>
            <a:r>
              <a:rPr kumimoji="0" lang="es-ES" altLang="es-PE" sz="1400" b="0" i="0" u="none" strike="noStrike" cap="none" normalizeH="0" baseline="0" dirty="0" smtClean="0">
                <a:ln>
                  <a:noFill/>
                </a:ln>
                <a:solidFill>
                  <a:srgbClr val="002060"/>
                </a:solidFill>
                <a:effectLst/>
                <a:latin typeface="Cambria" panose="02040503050406030204" pitchFamily="18" charset="0"/>
                <a:ea typeface="Times New Roman" pitchFamily="18" charset="0"/>
                <a:cs typeface="Calibri" pitchFamily="34" charset="0"/>
              </a:rPr>
              <a:t> Decisión Óptima</a:t>
            </a:r>
            <a:endParaRPr kumimoji="0" lang="es-PE" altLang="es-PE" sz="1400" b="0" i="0" u="none" strike="noStrike" cap="none" normalizeH="0" baseline="0" dirty="0" smtClean="0">
              <a:ln>
                <a:noFill/>
              </a:ln>
              <a:solidFill>
                <a:schemeClr val="tx1"/>
              </a:solidFill>
              <a:effectLst/>
              <a:latin typeface="Cambria" panose="02040503050406030204" pitchFamily="18"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PE" sz="1400" b="0" i="0" u="none" strike="noStrike" cap="none" normalizeH="0" baseline="0" dirty="0" smtClean="0">
                <a:ln>
                  <a:noFill/>
                </a:ln>
                <a:solidFill>
                  <a:srgbClr val="002060"/>
                </a:solidFill>
                <a:effectLst/>
                <a:latin typeface="Cambria" panose="02040503050406030204" pitchFamily="18" charset="0"/>
                <a:ea typeface="Times New Roman" pitchFamily="18" charset="0"/>
                <a:cs typeface="Calibri" pitchFamily="34" charset="0"/>
                <a:sym typeface="Wingdings" pitchFamily="2" charset="2"/>
              </a:rPr>
              <a:t>VE (Entregar Concesión)  = 0.25 x 90 + 0.75 (90) = 90</a:t>
            </a:r>
            <a:endParaRPr kumimoji="0" lang="es-PE" altLang="es-PE" sz="1400" b="0" i="0" u="none" strike="noStrike" cap="none" normalizeH="0" baseline="0" dirty="0" smtClean="0">
              <a:ln>
                <a:noFill/>
              </a:ln>
              <a:solidFill>
                <a:schemeClr val="tx1"/>
              </a:solidFill>
              <a:effectLst/>
              <a:latin typeface="Cambria" panose="02040503050406030204" pitchFamily="18"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PE" sz="1400" b="0" i="0" u="none" strike="noStrike" cap="none" normalizeH="0" baseline="0" dirty="0" smtClean="0">
                <a:ln>
                  <a:noFill/>
                </a:ln>
                <a:solidFill>
                  <a:srgbClr val="002060"/>
                </a:solidFill>
                <a:effectLst/>
                <a:latin typeface="Cambria" panose="02040503050406030204" pitchFamily="18" charset="0"/>
                <a:ea typeface="Times New Roman" pitchFamily="18" charset="0"/>
                <a:cs typeface="Calibri" pitchFamily="34" charset="0"/>
                <a:sym typeface="Wingdings" pitchFamily="2" charset="2"/>
              </a:rPr>
              <a:t>La decisión Óptima es denominada Mejor Valor Esperado (VE*)</a:t>
            </a:r>
            <a:endParaRPr kumimoji="0" lang="es-PE" altLang="es-PE" sz="1400" b="0" i="0" u="none" strike="noStrike" cap="none" normalizeH="0" baseline="0" dirty="0" smtClean="0">
              <a:ln>
                <a:noFill/>
              </a:ln>
              <a:solidFill>
                <a:schemeClr val="tx1"/>
              </a:solidFill>
              <a:effectLst/>
              <a:latin typeface="Cambria" panose="02040503050406030204" pitchFamily="18"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400" b="0" i="0" u="none" strike="noStrike" cap="none" normalizeH="0" baseline="0" dirty="0" smtClean="0">
              <a:ln>
                <a:noFill/>
              </a:ln>
              <a:solidFill>
                <a:srgbClr val="002060"/>
              </a:solidFill>
              <a:effectLst/>
              <a:latin typeface="Cambria" panose="02040503050406030204" pitchFamily="18" charset="0"/>
              <a:ea typeface="Times New Roman" pitchFamily="18" charset="0"/>
              <a:cs typeface="Calibri" pitchFamily="34" charset="0"/>
              <a:sym typeface="Wingdings" pitchFamily="2" charset="2"/>
            </a:endParaRPr>
          </a:p>
        </p:txBody>
      </p:sp>
      <p:sp>
        <p:nvSpPr>
          <p:cNvPr id="9" name="Rectangle 6"/>
          <p:cNvSpPr>
            <a:spLocks noChangeArrowheads="1"/>
          </p:cNvSpPr>
          <p:nvPr/>
        </p:nvSpPr>
        <p:spPr bwMode="auto">
          <a:xfrm>
            <a:off x="485443" y="3861048"/>
            <a:ext cx="76149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PE" sz="1200" b="1" i="0" u="none" strike="noStrike" cap="none" normalizeH="0" baseline="0" dirty="0" smtClean="0">
                <a:ln>
                  <a:noFill/>
                </a:ln>
                <a:solidFill>
                  <a:srgbClr val="002060"/>
                </a:solidFill>
                <a:effectLst/>
                <a:latin typeface="Arial" pitchFamily="34" charset="0"/>
                <a:ea typeface="Times New Roman" pitchFamily="18" charset="0"/>
                <a:cs typeface="Calibri" pitchFamily="34" charset="0"/>
              </a:rPr>
              <a:t>VALOR ESPERADO DE LA INFORMACIÓN PERFECTA</a:t>
            </a:r>
            <a:endParaRPr kumimoji="0" lang="es-PE" altLang="es-PE"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7"/>
          <p:cNvSpPr>
            <a:spLocks noChangeArrowheads="1"/>
          </p:cNvSpPr>
          <p:nvPr/>
        </p:nvSpPr>
        <p:spPr bwMode="auto">
          <a:xfrm>
            <a:off x="0" y="1219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1" name="Rectangle 8"/>
          <p:cNvSpPr>
            <a:spLocks noChangeArrowheads="1"/>
          </p:cNvSpPr>
          <p:nvPr/>
        </p:nvSpPr>
        <p:spPr bwMode="auto">
          <a:xfrm>
            <a:off x="0" y="1838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2" name="11 CuadroTexto"/>
          <p:cNvSpPr txBox="1"/>
          <p:nvPr/>
        </p:nvSpPr>
        <p:spPr>
          <a:xfrm>
            <a:off x="1691680" y="5707217"/>
            <a:ext cx="1083951" cy="369332"/>
          </a:xfrm>
          <a:prstGeom prst="rect">
            <a:avLst/>
          </a:prstGeom>
          <a:noFill/>
        </p:spPr>
        <p:txBody>
          <a:bodyPr wrap="none" rtlCol="0">
            <a:spAutoFit/>
          </a:bodyPr>
          <a:lstStyle/>
          <a:p>
            <a:r>
              <a:rPr lang="es-PE" dirty="0" smtClean="0"/>
              <a:t>VE = 100</a:t>
            </a:r>
            <a:endParaRPr lang="es-PE" dirty="0"/>
          </a:p>
        </p:txBody>
      </p:sp>
      <p:graphicFrame>
        <p:nvGraphicFramePr>
          <p:cNvPr id="13" name="12 Objeto"/>
          <p:cNvGraphicFramePr>
            <a:graphicFrameLocks noChangeAspect="1"/>
          </p:cNvGraphicFramePr>
          <p:nvPr>
            <p:extLst>
              <p:ext uri="{D42A27DB-BD31-4B8C-83A1-F6EECF244321}">
                <p14:modId xmlns:p14="http://schemas.microsoft.com/office/powerpoint/2010/main" val="3185732125"/>
              </p:ext>
            </p:extLst>
          </p:nvPr>
        </p:nvGraphicFramePr>
        <p:xfrm>
          <a:off x="5796136" y="5013176"/>
          <a:ext cx="3057525" cy="485775"/>
        </p:xfrm>
        <a:graphic>
          <a:graphicData uri="http://schemas.openxmlformats.org/presentationml/2006/ole">
            <mc:AlternateContent xmlns:mc="http://schemas.openxmlformats.org/markup-compatibility/2006">
              <mc:Choice xmlns:v="urn:schemas-microsoft-com:vml" Requires="v">
                <p:oleObj spid="_x0000_s4139" name="Ecuación" r:id="rId3" imgW="3060700" imgH="482600" progId="Equation.3">
                  <p:embed/>
                </p:oleObj>
              </mc:Choice>
              <mc:Fallback>
                <p:oleObj name="Ecuación" r:id="rId3" imgW="3060700" imgH="482600" progId="Equation.3">
                  <p:embed/>
                  <p:pic>
                    <p:nvPicPr>
                      <p:cNvPr id="0" name="7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5013176"/>
                        <a:ext cx="3057525" cy="485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13 CuadroTexto"/>
          <p:cNvSpPr txBox="1"/>
          <p:nvPr/>
        </p:nvSpPr>
        <p:spPr>
          <a:xfrm>
            <a:off x="3203848" y="5707217"/>
            <a:ext cx="4214039" cy="369332"/>
          </a:xfrm>
          <a:prstGeom prst="rect">
            <a:avLst/>
          </a:prstGeom>
          <a:noFill/>
        </p:spPr>
        <p:txBody>
          <a:bodyPr wrap="none" rtlCol="0">
            <a:spAutoFit/>
          </a:bodyPr>
          <a:lstStyle/>
          <a:p>
            <a:r>
              <a:rPr lang="es-PE" dirty="0" smtClean="0"/>
              <a:t>VEIP = (0.25*100+ 0.75*90) -100 = </a:t>
            </a:r>
            <a:r>
              <a:rPr lang="es-PE" b="1" dirty="0" smtClean="0">
                <a:solidFill>
                  <a:srgbClr val="FF0000"/>
                </a:solidFill>
              </a:rPr>
              <a:t>142.5</a:t>
            </a:r>
            <a:endParaRPr lang="es-PE" b="1" dirty="0">
              <a:solidFill>
                <a:srgbClr val="FF0000"/>
              </a:solidFill>
            </a:endParaRPr>
          </a:p>
        </p:txBody>
      </p:sp>
    </p:spTree>
    <p:extLst>
      <p:ext uri="{BB962C8B-B14F-4D97-AF65-F5344CB8AC3E}">
        <p14:creationId xmlns:p14="http://schemas.microsoft.com/office/powerpoint/2010/main" val="4208530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620688"/>
            <a:ext cx="7848872" cy="2585323"/>
          </a:xfrm>
          <a:prstGeom prst="rect">
            <a:avLst/>
          </a:prstGeom>
        </p:spPr>
        <p:txBody>
          <a:bodyPr wrap="square">
            <a:spAutoFit/>
          </a:bodyPr>
          <a:lstStyle/>
          <a:p>
            <a:r>
              <a:rPr lang="es-PE" b="1" dirty="0">
                <a:solidFill>
                  <a:srgbClr val="0070C0"/>
                </a:solidFill>
              </a:rPr>
              <a:t>Caso </a:t>
            </a:r>
            <a:r>
              <a:rPr lang="es-PE" b="1" dirty="0" smtClean="0">
                <a:solidFill>
                  <a:srgbClr val="0070C0"/>
                </a:solidFill>
              </a:rPr>
              <a:t>4</a:t>
            </a:r>
            <a:r>
              <a:rPr lang="es-PE" b="1" dirty="0" smtClean="0"/>
              <a:t>. </a:t>
            </a:r>
            <a:r>
              <a:rPr lang="es-PE" b="1" dirty="0"/>
              <a:t>(Negocio de la Moda)</a:t>
            </a:r>
          </a:p>
          <a:p>
            <a:r>
              <a:rPr lang="es-PE" dirty="0"/>
              <a:t>Un vendedor puede comprar pantalones a precios referenciales.</a:t>
            </a:r>
          </a:p>
          <a:p>
            <a:r>
              <a:rPr lang="es-PE" dirty="0"/>
              <a:t>Si compra 100 unidades, el costo unitario es $ 10;</a:t>
            </a:r>
          </a:p>
          <a:p>
            <a:r>
              <a:rPr lang="es-PE" dirty="0"/>
              <a:t>Si compra 200 unidades, el costo unitario es $ 9:</a:t>
            </a:r>
          </a:p>
          <a:p>
            <a:r>
              <a:rPr lang="es-PE" dirty="0"/>
              <a:t>Si compra 300 o más unidades, el costo es $ 8,5.</a:t>
            </a:r>
          </a:p>
          <a:p>
            <a:r>
              <a:rPr lang="es-PE" dirty="0"/>
              <a:t>El precio de venta es de $ 12, los que quedan sin vender al final de la temporada se rematan a $ 6. La demanda </a:t>
            </a:r>
            <a:r>
              <a:rPr lang="es-PE" dirty="0" smtClean="0"/>
              <a:t>puede ser </a:t>
            </a:r>
            <a:r>
              <a:rPr lang="es-PE" dirty="0"/>
              <a:t>de 100, 200 </a:t>
            </a:r>
            <a:r>
              <a:rPr lang="es-PE" dirty="0" err="1"/>
              <a:t>ó</a:t>
            </a:r>
            <a:r>
              <a:rPr lang="es-PE" dirty="0"/>
              <a:t> 300 unidades, pero si la demanda es mayor que la oferta hay una pérdida de prestigio de $ 0,50 por</a:t>
            </a:r>
          </a:p>
          <a:p>
            <a:r>
              <a:rPr lang="es-PE" dirty="0"/>
              <a:t>cada unidad no vendida.</a:t>
            </a:r>
          </a:p>
        </p:txBody>
      </p:sp>
      <p:graphicFrame>
        <p:nvGraphicFramePr>
          <p:cNvPr id="4" name="3 Tabla"/>
          <p:cNvGraphicFramePr>
            <a:graphicFrameLocks noGrp="1"/>
          </p:cNvGraphicFramePr>
          <p:nvPr>
            <p:extLst>
              <p:ext uri="{D42A27DB-BD31-4B8C-83A1-F6EECF244321}">
                <p14:modId xmlns:p14="http://schemas.microsoft.com/office/powerpoint/2010/main" val="3176286199"/>
              </p:ext>
            </p:extLst>
          </p:nvPr>
        </p:nvGraphicFramePr>
        <p:xfrm>
          <a:off x="1403648" y="3573016"/>
          <a:ext cx="6076950" cy="1955292"/>
        </p:xfrm>
        <a:graphic>
          <a:graphicData uri="http://schemas.openxmlformats.org/drawingml/2006/table">
            <a:tbl>
              <a:tblPr>
                <a:tableStyleId>{C4B1156A-380E-4F78-BDF5-A606A8083BF9}</a:tableStyleId>
              </a:tblPr>
              <a:tblGrid>
                <a:gridCol w="1465899"/>
                <a:gridCol w="1562928"/>
                <a:gridCol w="1562928"/>
                <a:gridCol w="1485195"/>
              </a:tblGrid>
              <a:tr h="215900">
                <a:tc rowSpan="2">
                  <a:txBody>
                    <a:bodyPr/>
                    <a:lstStyle/>
                    <a:p>
                      <a:pPr algn="l">
                        <a:lnSpc>
                          <a:spcPct val="115000"/>
                        </a:lnSpc>
                        <a:spcAft>
                          <a:spcPts val="0"/>
                        </a:spcAft>
                      </a:pPr>
                      <a:r>
                        <a:rPr lang="es-PE" sz="1400" dirty="0">
                          <a:effectLst/>
                        </a:rPr>
                        <a:t>Comprar</a:t>
                      </a:r>
                      <a:endParaRPr lang="es-PE" sz="1100" dirty="0">
                        <a:effectLst/>
                      </a:endParaRPr>
                    </a:p>
                    <a:p>
                      <a:pPr indent="449580" algn="l">
                        <a:lnSpc>
                          <a:spcPct val="115000"/>
                        </a:lnSpc>
                        <a:spcAft>
                          <a:spcPts val="0"/>
                        </a:spcAft>
                      </a:pPr>
                      <a:r>
                        <a:rPr lang="es-PE" sz="800" dirty="0">
                          <a:effectLst/>
                        </a:rPr>
                        <a:t> </a:t>
                      </a:r>
                      <a:endParaRPr lang="es-PE" sz="1100" dirty="0">
                        <a:effectLst/>
                        <a:latin typeface="Calibri"/>
                        <a:ea typeface="Calibri"/>
                        <a:cs typeface="Times New Roman"/>
                      </a:endParaRPr>
                    </a:p>
                  </a:txBody>
                  <a:tcPr marL="44450" marR="44450" marT="0" marB="0">
                    <a:solidFill>
                      <a:srgbClr val="92D050"/>
                    </a:solidFill>
                  </a:tcPr>
                </a:tc>
                <a:tc gridSpan="3">
                  <a:txBody>
                    <a:bodyPr/>
                    <a:lstStyle/>
                    <a:p>
                      <a:pPr algn="ctr">
                        <a:lnSpc>
                          <a:spcPct val="115000"/>
                        </a:lnSpc>
                        <a:spcAft>
                          <a:spcPts val="0"/>
                        </a:spcAft>
                      </a:pPr>
                      <a:r>
                        <a:rPr lang="es-PE" sz="1200" dirty="0">
                          <a:effectLst/>
                        </a:rPr>
                        <a:t>VENDER</a:t>
                      </a:r>
                      <a:endParaRPr lang="es-PE" sz="1100" dirty="0">
                        <a:effectLst/>
                        <a:latin typeface="Calibri"/>
                        <a:ea typeface="Calibri"/>
                        <a:cs typeface="Times New Roman"/>
                      </a:endParaRPr>
                    </a:p>
                  </a:txBody>
                  <a:tcPr marL="44450" marR="44450" marT="0" marB="0">
                    <a:solidFill>
                      <a:srgbClr val="92D050"/>
                    </a:solidFill>
                  </a:tcPr>
                </a:tc>
                <a:tc hMerge="1">
                  <a:txBody>
                    <a:bodyPr/>
                    <a:lstStyle/>
                    <a:p>
                      <a:endParaRPr lang="es-PE"/>
                    </a:p>
                  </a:txBody>
                  <a:tcPr/>
                </a:tc>
                <a:tc hMerge="1">
                  <a:txBody>
                    <a:bodyPr/>
                    <a:lstStyle/>
                    <a:p>
                      <a:endParaRPr lang="es-PE"/>
                    </a:p>
                  </a:txBody>
                  <a:tcPr/>
                </a:tc>
              </a:tr>
              <a:tr h="214630">
                <a:tc vMerge="1">
                  <a:txBody>
                    <a:bodyPr/>
                    <a:lstStyle/>
                    <a:p>
                      <a:endParaRPr lang="es-PE"/>
                    </a:p>
                  </a:txBody>
                  <a:tcPr/>
                </a:tc>
                <a:tc>
                  <a:txBody>
                    <a:bodyPr/>
                    <a:lstStyle/>
                    <a:p>
                      <a:pPr algn="l">
                        <a:lnSpc>
                          <a:spcPct val="115000"/>
                        </a:lnSpc>
                        <a:spcAft>
                          <a:spcPts val="0"/>
                        </a:spcAft>
                      </a:pPr>
                      <a:r>
                        <a:rPr lang="es-PE" sz="1200" dirty="0">
                          <a:effectLst/>
                        </a:rPr>
                        <a:t>100 u</a:t>
                      </a:r>
                      <a:endParaRPr lang="es-PE" sz="1100" dirty="0">
                        <a:effectLst/>
                        <a:latin typeface="Calibri"/>
                        <a:ea typeface="Calibri"/>
                        <a:cs typeface="Times New Roman"/>
                      </a:endParaRPr>
                    </a:p>
                  </a:txBody>
                  <a:tcPr marL="44450" marR="44450" marT="0" marB="0">
                    <a:solidFill>
                      <a:srgbClr val="92D050"/>
                    </a:solidFill>
                  </a:tcPr>
                </a:tc>
                <a:tc>
                  <a:txBody>
                    <a:bodyPr/>
                    <a:lstStyle/>
                    <a:p>
                      <a:pPr algn="l">
                        <a:lnSpc>
                          <a:spcPct val="115000"/>
                        </a:lnSpc>
                        <a:spcAft>
                          <a:spcPts val="0"/>
                        </a:spcAft>
                      </a:pPr>
                      <a:r>
                        <a:rPr lang="es-PE" sz="1200" dirty="0">
                          <a:effectLst/>
                        </a:rPr>
                        <a:t>200 u</a:t>
                      </a:r>
                      <a:endParaRPr lang="es-PE" sz="1100" dirty="0">
                        <a:effectLst/>
                        <a:latin typeface="Calibri"/>
                        <a:ea typeface="Calibri"/>
                        <a:cs typeface="Times New Roman"/>
                      </a:endParaRPr>
                    </a:p>
                  </a:txBody>
                  <a:tcPr marL="44450" marR="44450" marT="0" marB="0">
                    <a:solidFill>
                      <a:srgbClr val="92D050"/>
                    </a:solidFill>
                  </a:tcPr>
                </a:tc>
                <a:tc>
                  <a:txBody>
                    <a:bodyPr/>
                    <a:lstStyle/>
                    <a:p>
                      <a:pPr algn="l">
                        <a:lnSpc>
                          <a:spcPct val="115000"/>
                        </a:lnSpc>
                        <a:spcAft>
                          <a:spcPts val="0"/>
                        </a:spcAft>
                      </a:pPr>
                      <a:r>
                        <a:rPr lang="es-PE" sz="1200" dirty="0">
                          <a:effectLst/>
                        </a:rPr>
                        <a:t>300u</a:t>
                      </a:r>
                      <a:endParaRPr lang="es-PE" sz="1100" dirty="0">
                        <a:effectLst/>
                        <a:latin typeface="Calibri"/>
                        <a:ea typeface="Calibri"/>
                        <a:cs typeface="Times New Roman"/>
                      </a:endParaRPr>
                    </a:p>
                  </a:txBody>
                  <a:tcPr marL="44450" marR="44450" marT="0" marB="0">
                    <a:solidFill>
                      <a:srgbClr val="92D050"/>
                    </a:solidFill>
                  </a:tcPr>
                </a:tc>
              </a:tr>
              <a:tr h="355600">
                <a:tc>
                  <a:txBody>
                    <a:bodyPr/>
                    <a:lstStyle/>
                    <a:p>
                      <a:pPr indent="449580" algn="l">
                        <a:lnSpc>
                          <a:spcPct val="115000"/>
                        </a:lnSpc>
                        <a:spcAft>
                          <a:spcPts val="0"/>
                        </a:spcAft>
                      </a:pPr>
                      <a:r>
                        <a:rPr lang="es-PE" sz="800">
                          <a:effectLst/>
                        </a:rPr>
                        <a:t> </a:t>
                      </a:r>
                      <a:endParaRPr lang="es-PE" sz="1100">
                        <a:effectLst/>
                      </a:endParaRPr>
                    </a:p>
                    <a:p>
                      <a:pPr marL="121920" algn="l">
                        <a:lnSpc>
                          <a:spcPct val="115000"/>
                        </a:lnSpc>
                        <a:spcAft>
                          <a:spcPts val="0"/>
                        </a:spcAft>
                      </a:pPr>
                      <a:r>
                        <a:rPr lang="es-PE" sz="1200">
                          <a:effectLst/>
                        </a:rPr>
                        <a:t>100 u</a:t>
                      </a:r>
                      <a:endParaRPr lang="es-PE" sz="1100">
                        <a:effectLst/>
                        <a:latin typeface="Calibri"/>
                        <a:ea typeface="Calibri"/>
                        <a:cs typeface="Times New Roman"/>
                      </a:endParaRPr>
                    </a:p>
                  </a:txBody>
                  <a:tcPr marL="44450" marR="44450" marT="0" marB="0"/>
                </a:tc>
                <a:tc>
                  <a:txBody>
                    <a:bodyPr/>
                    <a:lstStyle/>
                    <a:p>
                      <a:pPr indent="-243205" algn="ctr">
                        <a:lnSpc>
                          <a:spcPct val="115000"/>
                        </a:lnSpc>
                        <a:spcAft>
                          <a:spcPts val="0"/>
                        </a:spcAft>
                      </a:pPr>
                      <a:r>
                        <a:rPr lang="es-PE" sz="1200" dirty="0">
                          <a:effectLst/>
                        </a:rPr>
                        <a:t>100*(12-10)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100*(12-10)-0.5*100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100*(12-10)-0.5*200</a:t>
                      </a:r>
                      <a:endParaRPr lang="es-PE" sz="1100" dirty="0">
                        <a:effectLst/>
                        <a:latin typeface="Calibri"/>
                        <a:ea typeface="Calibri"/>
                        <a:cs typeface="Times New Roman"/>
                      </a:endParaRPr>
                    </a:p>
                  </a:txBody>
                  <a:tcPr marL="44450" marR="44450" marT="0" marB="0"/>
                </a:tc>
              </a:tr>
              <a:tr h="272415">
                <a:tc>
                  <a:txBody>
                    <a:bodyPr/>
                    <a:lstStyle/>
                    <a:p>
                      <a:pPr marL="121920" algn="l">
                        <a:lnSpc>
                          <a:spcPct val="115000"/>
                        </a:lnSpc>
                        <a:spcAft>
                          <a:spcPts val="0"/>
                        </a:spcAft>
                      </a:pPr>
                      <a:r>
                        <a:rPr lang="es-PE" sz="1200">
                          <a:effectLst/>
                        </a:rPr>
                        <a:t>200u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100*12-200*9+100*6</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200*(12-9)</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200*12-300*8.5+100*6</a:t>
                      </a:r>
                      <a:endParaRPr lang="es-PE" sz="1100" dirty="0">
                        <a:effectLst/>
                        <a:latin typeface="Calibri"/>
                        <a:ea typeface="Calibri"/>
                        <a:cs typeface="Times New Roman"/>
                      </a:endParaRPr>
                    </a:p>
                  </a:txBody>
                  <a:tcPr marL="44450" marR="44450" marT="0" marB="0"/>
                </a:tc>
              </a:tr>
              <a:tr h="257810">
                <a:tc>
                  <a:txBody>
                    <a:bodyPr/>
                    <a:lstStyle/>
                    <a:p>
                      <a:pPr marL="121920" algn="l">
                        <a:lnSpc>
                          <a:spcPct val="115000"/>
                        </a:lnSpc>
                        <a:spcAft>
                          <a:spcPts val="0"/>
                        </a:spcAft>
                      </a:pPr>
                      <a:r>
                        <a:rPr lang="es-PE" sz="1200">
                          <a:effectLst/>
                        </a:rPr>
                        <a:t>300u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a:effectLst/>
                        </a:rPr>
                        <a:t>100*12-300*8.5+200*6</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a:effectLst/>
                        </a:rPr>
                        <a:t>200*12-300*8.5+100*6</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300*(12-8.5)</a:t>
                      </a:r>
                      <a:endParaRPr lang="es-PE" sz="1100" dirty="0">
                        <a:effectLst/>
                        <a:latin typeface="Calibri"/>
                        <a:ea typeface="Calibri"/>
                        <a:cs typeface="Times New Roman"/>
                      </a:endParaRPr>
                    </a:p>
                  </a:txBody>
                  <a:tcPr marL="44450" marR="44450" marT="0" marB="0"/>
                </a:tc>
              </a:tr>
              <a:tr h="266700">
                <a:tc>
                  <a:txBody>
                    <a:bodyPr/>
                    <a:lstStyle/>
                    <a:p>
                      <a:pPr marL="121920" indent="-121920" algn="l">
                        <a:lnSpc>
                          <a:spcPct val="115000"/>
                        </a:lnSpc>
                        <a:spcAft>
                          <a:spcPts val="0"/>
                        </a:spcAft>
                      </a:pPr>
                      <a:r>
                        <a:rPr lang="es-PE" sz="1400">
                          <a:effectLst/>
                        </a:rPr>
                        <a:t> Probabil</a:t>
                      </a:r>
                      <a:endParaRPr lang="es-PE" sz="1100">
                        <a:effectLst/>
                      </a:endParaRPr>
                    </a:p>
                    <a:p>
                      <a:pPr marL="121920" algn="l">
                        <a:lnSpc>
                          <a:spcPct val="115000"/>
                        </a:lnSpc>
                        <a:spcAft>
                          <a:spcPts val="0"/>
                        </a:spcAft>
                      </a:pPr>
                      <a:r>
                        <a:rPr lang="es-PE" sz="1400">
                          <a:effectLst/>
                        </a:rPr>
                        <a:t>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dirty="0">
                          <a:effectLst/>
                        </a:rPr>
                        <a:t>. 0.5</a:t>
                      </a:r>
                      <a:endParaRPr lang="es-PE" sz="1100" dirty="0">
                        <a:effectLst/>
                      </a:endParaRPr>
                    </a:p>
                    <a:p>
                      <a:pPr algn="l">
                        <a:lnSpc>
                          <a:spcPct val="115000"/>
                        </a:lnSpc>
                        <a:spcAft>
                          <a:spcPts val="0"/>
                        </a:spcAft>
                      </a:pPr>
                      <a:r>
                        <a:rPr lang="es-PE" sz="1400" dirty="0">
                          <a:effectLst/>
                        </a:rPr>
                        <a:t> </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a:effectLst/>
                        </a:rPr>
                        <a:t>0.3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dirty="0">
                          <a:effectLst/>
                        </a:rPr>
                        <a:t>0.2</a:t>
                      </a:r>
                      <a:endParaRPr lang="es-PE" sz="1100" dirty="0">
                        <a:effectLst/>
                        <a:latin typeface="Calibri"/>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327093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109339567"/>
              </p:ext>
            </p:extLst>
          </p:nvPr>
        </p:nvGraphicFramePr>
        <p:xfrm>
          <a:off x="1187624" y="692696"/>
          <a:ext cx="3829050" cy="1807083"/>
        </p:xfrm>
        <a:graphic>
          <a:graphicData uri="http://schemas.openxmlformats.org/drawingml/2006/table">
            <a:tbl>
              <a:tblPr>
                <a:tableStyleId>{616DA210-FB5B-4158-B5E0-FEB733F419BA}</a:tableStyleId>
              </a:tblPr>
              <a:tblGrid>
                <a:gridCol w="836792"/>
                <a:gridCol w="942600"/>
                <a:gridCol w="1024829"/>
                <a:gridCol w="1024829"/>
              </a:tblGrid>
              <a:tr h="215900">
                <a:tc rowSpan="2">
                  <a:txBody>
                    <a:bodyPr/>
                    <a:lstStyle/>
                    <a:p>
                      <a:pPr algn="l">
                        <a:lnSpc>
                          <a:spcPct val="115000"/>
                        </a:lnSpc>
                        <a:spcAft>
                          <a:spcPts val="0"/>
                        </a:spcAft>
                      </a:pPr>
                      <a:r>
                        <a:rPr lang="es-PE" sz="1400" dirty="0">
                          <a:effectLst/>
                        </a:rPr>
                        <a:t>Comprar</a:t>
                      </a:r>
                      <a:endParaRPr lang="es-PE" sz="1100" dirty="0">
                        <a:effectLst/>
                      </a:endParaRPr>
                    </a:p>
                    <a:p>
                      <a:pPr indent="449580" algn="l">
                        <a:lnSpc>
                          <a:spcPct val="115000"/>
                        </a:lnSpc>
                        <a:spcAft>
                          <a:spcPts val="0"/>
                        </a:spcAft>
                      </a:pPr>
                      <a:r>
                        <a:rPr lang="es-PE" sz="800" dirty="0">
                          <a:effectLst/>
                        </a:rPr>
                        <a:t> </a:t>
                      </a:r>
                      <a:endParaRPr lang="es-PE" sz="1100" dirty="0">
                        <a:effectLst/>
                        <a:latin typeface="Calibri"/>
                        <a:ea typeface="Calibri"/>
                        <a:cs typeface="Times New Roman"/>
                      </a:endParaRPr>
                    </a:p>
                  </a:txBody>
                  <a:tcPr marL="44450" marR="44450" marT="0" marB="0">
                    <a:solidFill>
                      <a:srgbClr val="FFC000"/>
                    </a:solidFill>
                  </a:tcPr>
                </a:tc>
                <a:tc gridSpan="3">
                  <a:txBody>
                    <a:bodyPr/>
                    <a:lstStyle/>
                    <a:p>
                      <a:pPr algn="ctr">
                        <a:lnSpc>
                          <a:spcPct val="115000"/>
                        </a:lnSpc>
                        <a:spcAft>
                          <a:spcPts val="0"/>
                        </a:spcAft>
                      </a:pPr>
                      <a:r>
                        <a:rPr lang="es-PE" sz="1200" dirty="0">
                          <a:effectLst/>
                        </a:rPr>
                        <a:t>VENDER</a:t>
                      </a:r>
                      <a:endParaRPr lang="es-PE" sz="1100" dirty="0">
                        <a:effectLst/>
                        <a:latin typeface="Calibri"/>
                        <a:ea typeface="Calibri"/>
                        <a:cs typeface="Times New Roman"/>
                      </a:endParaRPr>
                    </a:p>
                  </a:txBody>
                  <a:tcPr marL="44450" marR="44450" marT="0" marB="0">
                    <a:solidFill>
                      <a:srgbClr val="FFC000"/>
                    </a:solidFill>
                  </a:tcPr>
                </a:tc>
                <a:tc hMerge="1">
                  <a:txBody>
                    <a:bodyPr/>
                    <a:lstStyle/>
                    <a:p>
                      <a:endParaRPr lang="es-PE"/>
                    </a:p>
                  </a:txBody>
                  <a:tcPr/>
                </a:tc>
                <a:tc hMerge="1">
                  <a:txBody>
                    <a:bodyPr/>
                    <a:lstStyle/>
                    <a:p>
                      <a:endParaRPr lang="es-PE"/>
                    </a:p>
                  </a:txBody>
                  <a:tcPr/>
                </a:tc>
              </a:tr>
              <a:tr h="214630">
                <a:tc vMerge="1">
                  <a:txBody>
                    <a:bodyPr/>
                    <a:lstStyle/>
                    <a:p>
                      <a:endParaRPr lang="es-PE"/>
                    </a:p>
                  </a:txBody>
                  <a:tcPr/>
                </a:tc>
                <a:tc>
                  <a:txBody>
                    <a:bodyPr/>
                    <a:lstStyle/>
                    <a:p>
                      <a:pPr algn="l">
                        <a:lnSpc>
                          <a:spcPct val="115000"/>
                        </a:lnSpc>
                        <a:spcAft>
                          <a:spcPts val="0"/>
                        </a:spcAft>
                      </a:pPr>
                      <a:r>
                        <a:rPr lang="es-PE" sz="1200" dirty="0">
                          <a:effectLst/>
                        </a:rPr>
                        <a:t>100 u</a:t>
                      </a:r>
                      <a:endParaRPr lang="es-PE" sz="1100" dirty="0">
                        <a:effectLst/>
                        <a:latin typeface="Calibri"/>
                        <a:ea typeface="Calibri"/>
                        <a:cs typeface="Times New Roman"/>
                      </a:endParaRPr>
                    </a:p>
                  </a:txBody>
                  <a:tcPr marL="44450" marR="44450" marT="0" marB="0">
                    <a:solidFill>
                      <a:srgbClr val="FFC000"/>
                    </a:solidFill>
                  </a:tcPr>
                </a:tc>
                <a:tc>
                  <a:txBody>
                    <a:bodyPr/>
                    <a:lstStyle/>
                    <a:p>
                      <a:pPr algn="l">
                        <a:lnSpc>
                          <a:spcPct val="115000"/>
                        </a:lnSpc>
                        <a:spcAft>
                          <a:spcPts val="0"/>
                        </a:spcAft>
                      </a:pPr>
                      <a:r>
                        <a:rPr lang="es-PE" sz="1200" dirty="0">
                          <a:effectLst/>
                        </a:rPr>
                        <a:t>200 u</a:t>
                      </a:r>
                      <a:endParaRPr lang="es-PE" sz="1100" dirty="0">
                        <a:effectLst/>
                        <a:latin typeface="Calibri"/>
                        <a:ea typeface="Calibri"/>
                        <a:cs typeface="Times New Roman"/>
                      </a:endParaRPr>
                    </a:p>
                  </a:txBody>
                  <a:tcPr marL="44450" marR="44450" marT="0" marB="0">
                    <a:solidFill>
                      <a:srgbClr val="FFC000"/>
                    </a:solidFill>
                  </a:tcPr>
                </a:tc>
                <a:tc>
                  <a:txBody>
                    <a:bodyPr/>
                    <a:lstStyle/>
                    <a:p>
                      <a:pPr algn="l">
                        <a:lnSpc>
                          <a:spcPct val="115000"/>
                        </a:lnSpc>
                        <a:spcAft>
                          <a:spcPts val="0"/>
                        </a:spcAft>
                      </a:pPr>
                      <a:r>
                        <a:rPr lang="es-PE" sz="1200" dirty="0">
                          <a:effectLst/>
                        </a:rPr>
                        <a:t>300u</a:t>
                      </a:r>
                      <a:endParaRPr lang="es-PE" sz="1100" dirty="0">
                        <a:effectLst/>
                        <a:latin typeface="Calibri"/>
                        <a:ea typeface="Calibri"/>
                        <a:cs typeface="Times New Roman"/>
                      </a:endParaRPr>
                    </a:p>
                  </a:txBody>
                  <a:tcPr marL="44450" marR="44450" marT="0" marB="0">
                    <a:solidFill>
                      <a:srgbClr val="FFC000"/>
                    </a:solidFill>
                  </a:tcPr>
                </a:tc>
              </a:tr>
              <a:tr h="355600">
                <a:tc>
                  <a:txBody>
                    <a:bodyPr/>
                    <a:lstStyle/>
                    <a:p>
                      <a:pPr indent="449580" algn="l">
                        <a:lnSpc>
                          <a:spcPct val="115000"/>
                        </a:lnSpc>
                        <a:spcAft>
                          <a:spcPts val="0"/>
                        </a:spcAft>
                      </a:pPr>
                      <a:r>
                        <a:rPr lang="es-PE" sz="800">
                          <a:effectLst/>
                        </a:rPr>
                        <a:t> </a:t>
                      </a:r>
                      <a:endParaRPr lang="es-PE" sz="1100">
                        <a:effectLst/>
                      </a:endParaRPr>
                    </a:p>
                    <a:p>
                      <a:pPr marL="121920" algn="l">
                        <a:lnSpc>
                          <a:spcPct val="115000"/>
                        </a:lnSpc>
                        <a:spcAft>
                          <a:spcPts val="0"/>
                        </a:spcAft>
                      </a:pPr>
                      <a:r>
                        <a:rPr lang="es-PE" sz="1200">
                          <a:effectLst/>
                        </a:rPr>
                        <a:t>100 u</a:t>
                      </a:r>
                      <a:endParaRPr lang="es-PE" sz="1100">
                        <a:effectLst/>
                        <a:latin typeface="Calibri"/>
                        <a:ea typeface="Calibri"/>
                        <a:cs typeface="Times New Roman"/>
                      </a:endParaRPr>
                    </a:p>
                  </a:txBody>
                  <a:tcPr marL="44450" marR="44450" marT="0" marB="0"/>
                </a:tc>
                <a:tc>
                  <a:txBody>
                    <a:bodyPr/>
                    <a:lstStyle/>
                    <a:p>
                      <a:pPr indent="-243205" algn="ctr">
                        <a:lnSpc>
                          <a:spcPct val="115000"/>
                        </a:lnSpc>
                        <a:spcAft>
                          <a:spcPts val="0"/>
                        </a:spcAft>
                      </a:pPr>
                      <a:r>
                        <a:rPr lang="es-PE" sz="1200" dirty="0">
                          <a:effectLst/>
                        </a:rPr>
                        <a:t>200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150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100</a:t>
                      </a:r>
                      <a:endParaRPr lang="es-PE" sz="1100" dirty="0">
                        <a:effectLst/>
                        <a:latin typeface="Calibri"/>
                        <a:ea typeface="Calibri"/>
                        <a:cs typeface="Times New Roman"/>
                      </a:endParaRPr>
                    </a:p>
                  </a:txBody>
                  <a:tcPr marL="44450" marR="44450" marT="0" marB="0"/>
                </a:tc>
              </a:tr>
              <a:tr h="272415">
                <a:tc>
                  <a:txBody>
                    <a:bodyPr/>
                    <a:lstStyle/>
                    <a:p>
                      <a:pPr marL="121920" algn="l">
                        <a:lnSpc>
                          <a:spcPct val="115000"/>
                        </a:lnSpc>
                        <a:spcAft>
                          <a:spcPts val="0"/>
                        </a:spcAft>
                      </a:pPr>
                      <a:r>
                        <a:rPr lang="es-PE" sz="1200">
                          <a:effectLst/>
                        </a:rPr>
                        <a:t>200u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600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550</a:t>
                      </a:r>
                      <a:endParaRPr lang="es-PE" sz="1100" dirty="0">
                        <a:effectLst/>
                        <a:latin typeface="Calibri"/>
                        <a:ea typeface="Calibri"/>
                        <a:cs typeface="Times New Roman"/>
                      </a:endParaRPr>
                    </a:p>
                  </a:txBody>
                  <a:tcPr marL="44450" marR="44450" marT="0" marB="0"/>
                </a:tc>
              </a:tr>
              <a:tr h="257810">
                <a:tc>
                  <a:txBody>
                    <a:bodyPr/>
                    <a:lstStyle/>
                    <a:p>
                      <a:pPr marL="121920" algn="l">
                        <a:lnSpc>
                          <a:spcPct val="115000"/>
                        </a:lnSpc>
                        <a:spcAft>
                          <a:spcPts val="0"/>
                        </a:spcAft>
                      </a:pPr>
                      <a:r>
                        <a:rPr lang="es-PE" sz="1200">
                          <a:effectLst/>
                        </a:rPr>
                        <a:t>300u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a:effectLst/>
                        </a:rPr>
                        <a:t>-150</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450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1050</a:t>
                      </a:r>
                      <a:endParaRPr lang="es-PE" sz="1100" dirty="0">
                        <a:effectLst/>
                        <a:latin typeface="Calibri"/>
                        <a:ea typeface="Calibri"/>
                        <a:cs typeface="Times New Roman"/>
                      </a:endParaRPr>
                    </a:p>
                  </a:txBody>
                  <a:tcPr marL="44450" marR="44450" marT="0" marB="0"/>
                </a:tc>
              </a:tr>
              <a:tr h="266700">
                <a:tc>
                  <a:txBody>
                    <a:bodyPr/>
                    <a:lstStyle/>
                    <a:p>
                      <a:pPr marL="121920" indent="-121920" algn="l">
                        <a:lnSpc>
                          <a:spcPct val="115000"/>
                        </a:lnSpc>
                        <a:spcAft>
                          <a:spcPts val="0"/>
                        </a:spcAft>
                      </a:pPr>
                      <a:r>
                        <a:rPr lang="es-PE" sz="1400">
                          <a:effectLst/>
                        </a:rPr>
                        <a:t> Probabil</a:t>
                      </a:r>
                      <a:endParaRPr lang="es-PE" sz="1100">
                        <a:effectLst/>
                      </a:endParaRPr>
                    </a:p>
                    <a:p>
                      <a:pPr marL="121920" algn="l">
                        <a:lnSpc>
                          <a:spcPct val="115000"/>
                        </a:lnSpc>
                        <a:spcAft>
                          <a:spcPts val="0"/>
                        </a:spcAft>
                      </a:pPr>
                      <a:r>
                        <a:rPr lang="es-PE" sz="1400">
                          <a:effectLst/>
                        </a:rPr>
                        <a:t>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a:effectLst/>
                        </a:rPr>
                        <a:t>. 0.5</a:t>
                      </a:r>
                      <a:endParaRPr lang="es-PE" sz="1100">
                        <a:effectLst/>
                      </a:endParaRPr>
                    </a:p>
                    <a:p>
                      <a:pPr algn="l">
                        <a:lnSpc>
                          <a:spcPct val="115000"/>
                        </a:lnSpc>
                        <a:spcAft>
                          <a:spcPts val="0"/>
                        </a:spcAft>
                      </a:pPr>
                      <a:r>
                        <a:rPr lang="es-PE" sz="1400">
                          <a:effectLst/>
                        </a:rPr>
                        <a:t>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a:effectLst/>
                        </a:rPr>
                        <a:t>0.3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dirty="0">
                          <a:effectLst/>
                        </a:rPr>
                        <a:t>0.2</a:t>
                      </a:r>
                      <a:endParaRPr lang="es-PE" sz="1100" dirty="0">
                        <a:effectLst/>
                        <a:latin typeface="Calibri"/>
                        <a:ea typeface="Calibri"/>
                        <a:cs typeface="Times New Roman"/>
                      </a:endParaRPr>
                    </a:p>
                  </a:txBody>
                  <a:tcPr marL="44450" marR="44450" marT="0" marB="0"/>
                </a:tc>
              </a:tr>
            </a:tbl>
          </a:graphicData>
        </a:graphic>
      </p:graphicFrame>
      <p:sp>
        <p:nvSpPr>
          <p:cNvPr id="3" name="2 Rectángulo"/>
          <p:cNvSpPr/>
          <p:nvPr/>
        </p:nvSpPr>
        <p:spPr>
          <a:xfrm>
            <a:off x="827584" y="2769919"/>
            <a:ext cx="7056784" cy="369332"/>
          </a:xfrm>
          <a:prstGeom prst="rect">
            <a:avLst/>
          </a:prstGeom>
        </p:spPr>
        <p:txBody>
          <a:bodyPr wrap="square">
            <a:spAutoFit/>
          </a:bodyPr>
          <a:lstStyle/>
          <a:p>
            <a:r>
              <a:rPr lang="es-PE" b="1" dirty="0"/>
              <a:t>Análisis bajo incertidumbre: Sin información probabilística</a:t>
            </a:r>
            <a:endParaRPr lang="es-PE" dirty="0"/>
          </a:p>
        </p:txBody>
      </p:sp>
      <p:graphicFrame>
        <p:nvGraphicFramePr>
          <p:cNvPr id="4" name="3 Tabla"/>
          <p:cNvGraphicFramePr>
            <a:graphicFrameLocks noGrp="1"/>
          </p:cNvGraphicFramePr>
          <p:nvPr>
            <p:extLst>
              <p:ext uri="{D42A27DB-BD31-4B8C-83A1-F6EECF244321}">
                <p14:modId xmlns:p14="http://schemas.microsoft.com/office/powerpoint/2010/main" val="370917982"/>
              </p:ext>
            </p:extLst>
          </p:nvPr>
        </p:nvGraphicFramePr>
        <p:xfrm>
          <a:off x="683568" y="3501008"/>
          <a:ext cx="5544616" cy="2213864"/>
        </p:xfrm>
        <a:graphic>
          <a:graphicData uri="http://schemas.openxmlformats.org/drawingml/2006/table">
            <a:tbl>
              <a:tblPr>
                <a:tableStyleId>{616DA210-FB5B-4158-B5E0-FEB733F419BA}</a:tableStyleId>
              </a:tblPr>
              <a:tblGrid>
                <a:gridCol w="836792"/>
                <a:gridCol w="747384"/>
                <a:gridCol w="936104"/>
                <a:gridCol w="859465"/>
                <a:gridCol w="1156759"/>
                <a:gridCol w="1008112"/>
              </a:tblGrid>
              <a:tr h="215900">
                <a:tc rowSpan="2">
                  <a:txBody>
                    <a:bodyPr/>
                    <a:lstStyle/>
                    <a:p>
                      <a:pPr algn="l">
                        <a:lnSpc>
                          <a:spcPct val="115000"/>
                        </a:lnSpc>
                        <a:spcAft>
                          <a:spcPts val="0"/>
                        </a:spcAft>
                      </a:pPr>
                      <a:r>
                        <a:rPr lang="es-PE" sz="1400" dirty="0">
                          <a:effectLst/>
                        </a:rPr>
                        <a:t>Comprar</a:t>
                      </a:r>
                      <a:endParaRPr lang="es-PE" sz="1100" dirty="0">
                        <a:effectLst/>
                      </a:endParaRPr>
                    </a:p>
                    <a:p>
                      <a:pPr indent="449580" algn="l">
                        <a:lnSpc>
                          <a:spcPct val="115000"/>
                        </a:lnSpc>
                        <a:spcAft>
                          <a:spcPts val="0"/>
                        </a:spcAft>
                      </a:pPr>
                      <a:r>
                        <a:rPr lang="es-PE" sz="800" dirty="0">
                          <a:effectLst/>
                        </a:rPr>
                        <a:t> </a:t>
                      </a:r>
                      <a:endParaRPr lang="es-PE" sz="1100" dirty="0">
                        <a:effectLst/>
                        <a:latin typeface="Calibri"/>
                        <a:ea typeface="Calibri"/>
                        <a:cs typeface="Times New Roman"/>
                      </a:endParaRPr>
                    </a:p>
                  </a:txBody>
                  <a:tcPr marL="44450" marR="44450" marT="0" marB="0">
                    <a:solidFill>
                      <a:srgbClr val="FFC000"/>
                    </a:solidFill>
                  </a:tcPr>
                </a:tc>
                <a:tc gridSpan="3">
                  <a:txBody>
                    <a:bodyPr/>
                    <a:lstStyle/>
                    <a:p>
                      <a:pPr algn="ctr">
                        <a:lnSpc>
                          <a:spcPct val="115000"/>
                        </a:lnSpc>
                        <a:spcAft>
                          <a:spcPts val="0"/>
                        </a:spcAft>
                      </a:pPr>
                      <a:r>
                        <a:rPr lang="es-PE" sz="1200" dirty="0">
                          <a:effectLst/>
                        </a:rPr>
                        <a:t>VENDER</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rgbClr val="FFC000"/>
                    </a:solidFill>
                  </a:tcPr>
                </a:tc>
                <a:tc hMerge="1">
                  <a:txBody>
                    <a:bodyPr/>
                    <a:lstStyle/>
                    <a:p>
                      <a:endParaRPr lang="es-PE"/>
                    </a:p>
                  </a:txBody>
                  <a:tcPr/>
                </a:tc>
                <a:tc hMerge="1">
                  <a:txBody>
                    <a:bodyPr/>
                    <a:lstStyle/>
                    <a:p>
                      <a:endParaRPr lang="es-PE"/>
                    </a:p>
                  </a:txBody>
                  <a:tcPr/>
                </a:tc>
                <a:tc>
                  <a:txBody>
                    <a:bodyPr/>
                    <a:lstStyle/>
                    <a:p>
                      <a:pPr algn="ctr">
                        <a:lnSpc>
                          <a:spcPct val="115000"/>
                        </a:lnSpc>
                        <a:spcAft>
                          <a:spcPts val="0"/>
                        </a:spcAft>
                      </a:pPr>
                      <a:endParaRPr lang="es-PE" sz="1100" dirty="0">
                        <a:effectLst/>
                        <a:latin typeface="Calibri"/>
                        <a:ea typeface="Calibri"/>
                        <a:cs typeface="Times New Roman"/>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algn="ctr">
                        <a:lnSpc>
                          <a:spcPct val="115000"/>
                        </a:lnSpc>
                        <a:spcAft>
                          <a:spcPts val="0"/>
                        </a:spcAft>
                      </a:pPr>
                      <a:endParaRPr lang="es-PE" sz="1100" dirty="0">
                        <a:effectLst/>
                        <a:latin typeface="Calibri"/>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FFC000"/>
                    </a:solidFill>
                  </a:tcPr>
                </a:tc>
              </a:tr>
              <a:tr h="214630">
                <a:tc vMerge="1">
                  <a:txBody>
                    <a:bodyPr/>
                    <a:lstStyle/>
                    <a:p>
                      <a:endParaRPr lang="es-PE"/>
                    </a:p>
                  </a:txBody>
                  <a:tcPr/>
                </a:tc>
                <a:tc>
                  <a:txBody>
                    <a:bodyPr/>
                    <a:lstStyle/>
                    <a:p>
                      <a:pPr algn="l">
                        <a:lnSpc>
                          <a:spcPct val="115000"/>
                        </a:lnSpc>
                        <a:spcAft>
                          <a:spcPts val="0"/>
                        </a:spcAft>
                      </a:pPr>
                      <a:r>
                        <a:rPr lang="es-PE" sz="1200" dirty="0">
                          <a:effectLst/>
                        </a:rPr>
                        <a:t>100 u</a:t>
                      </a:r>
                      <a:endParaRPr lang="es-PE" sz="1100" dirty="0">
                        <a:effectLst/>
                        <a:latin typeface="Calibri"/>
                        <a:ea typeface="Calibri"/>
                        <a:cs typeface="Times New Roman"/>
                      </a:endParaRPr>
                    </a:p>
                  </a:txBody>
                  <a:tcPr marL="44450" marR="44450" marT="0" marB="0">
                    <a:solidFill>
                      <a:srgbClr val="FFC000"/>
                    </a:solidFill>
                  </a:tcPr>
                </a:tc>
                <a:tc>
                  <a:txBody>
                    <a:bodyPr/>
                    <a:lstStyle/>
                    <a:p>
                      <a:pPr algn="l">
                        <a:lnSpc>
                          <a:spcPct val="115000"/>
                        </a:lnSpc>
                        <a:spcAft>
                          <a:spcPts val="0"/>
                        </a:spcAft>
                      </a:pPr>
                      <a:r>
                        <a:rPr lang="es-PE" sz="1200" dirty="0">
                          <a:effectLst/>
                        </a:rPr>
                        <a:t>200 u</a:t>
                      </a:r>
                      <a:endParaRPr lang="es-PE" sz="1100" dirty="0">
                        <a:effectLst/>
                        <a:latin typeface="Calibri"/>
                        <a:ea typeface="Calibri"/>
                        <a:cs typeface="Times New Roman"/>
                      </a:endParaRPr>
                    </a:p>
                  </a:txBody>
                  <a:tcPr marL="44450" marR="44450" marT="0" marB="0">
                    <a:solidFill>
                      <a:srgbClr val="FFC000"/>
                    </a:solidFill>
                  </a:tcPr>
                </a:tc>
                <a:tc>
                  <a:txBody>
                    <a:bodyPr/>
                    <a:lstStyle/>
                    <a:p>
                      <a:pPr algn="l">
                        <a:lnSpc>
                          <a:spcPct val="115000"/>
                        </a:lnSpc>
                        <a:spcAft>
                          <a:spcPts val="0"/>
                        </a:spcAft>
                      </a:pPr>
                      <a:r>
                        <a:rPr lang="es-PE" sz="1200" dirty="0">
                          <a:effectLst/>
                        </a:rPr>
                        <a:t>300u</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rgbClr val="FFC000"/>
                    </a:solidFill>
                  </a:tcPr>
                </a:tc>
                <a:tc>
                  <a:txBody>
                    <a:bodyPr/>
                    <a:lstStyle/>
                    <a:p>
                      <a:pPr algn="l">
                        <a:lnSpc>
                          <a:spcPct val="115000"/>
                        </a:lnSpc>
                        <a:spcAft>
                          <a:spcPts val="0"/>
                        </a:spcAft>
                      </a:pPr>
                      <a:r>
                        <a:rPr lang="es-PE" sz="1400" b="0" i="0" u="none" strike="noStrike" kern="1200" baseline="0" dirty="0" smtClean="0">
                          <a:solidFill>
                            <a:schemeClr val="tx1"/>
                          </a:solidFill>
                          <a:latin typeface="+mn-lt"/>
                          <a:ea typeface="+mn-ea"/>
                          <a:cs typeface="+mn-cs"/>
                        </a:rPr>
                        <a:t>MAXIMAX</a:t>
                      </a:r>
                      <a:endParaRPr lang="es-PE" sz="1400" dirty="0">
                        <a:effectLst/>
                        <a:latin typeface="Calibri"/>
                        <a:ea typeface="Calibri"/>
                        <a:cs typeface="Times New Roman"/>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algn="l">
                        <a:lnSpc>
                          <a:spcPct val="115000"/>
                        </a:lnSpc>
                        <a:spcAft>
                          <a:spcPts val="0"/>
                        </a:spcAft>
                      </a:pPr>
                      <a:r>
                        <a:rPr lang="es-PE" sz="1400" b="0" i="0" u="none" strike="noStrike" kern="1200" baseline="0" dirty="0" smtClean="0">
                          <a:solidFill>
                            <a:schemeClr val="tx1"/>
                          </a:solidFill>
                          <a:latin typeface="+mn-lt"/>
                          <a:ea typeface="+mn-ea"/>
                          <a:cs typeface="+mn-cs"/>
                        </a:rPr>
                        <a:t>MAXIMIN</a:t>
                      </a:r>
                      <a:endParaRPr lang="es-PE" sz="1400" dirty="0">
                        <a:effectLst/>
                        <a:latin typeface="Calibri"/>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FFC000"/>
                    </a:solidFill>
                  </a:tcPr>
                </a:tc>
              </a:tr>
              <a:tr h="355600">
                <a:tc>
                  <a:txBody>
                    <a:bodyPr/>
                    <a:lstStyle/>
                    <a:p>
                      <a:pPr indent="449580" algn="l">
                        <a:lnSpc>
                          <a:spcPct val="115000"/>
                        </a:lnSpc>
                        <a:spcAft>
                          <a:spcPts val="0"/>
                        </a:spcAft>
                      </a:pPr>
                      <a:r>
                        <a:rPr lang="es-PE" sz="800" dirty="0">
                          <a:effectLst/>
                        </a:rPr>
                        <a:t> </a:t>
                      </a:r>
                      <a:endParaRPr lang="es-PE" sz="1100" dirty="0">
                        <a:effectLst/>
                      </a:endParaRPr>
                    </a:p>
                    <a:p>
                      <a:pPr marL="121920" algn="l">
                        <a:lnSpc>
                          <a:spcPct val="115000"/>
                        </a:lnSpc>
                        <a:spcAft>
                          <a:spcPts val="0"/>
                        </a:spcAft>
                      </a:pPr>
                      <a:r>
                        <a:rPr lang="es-PE" sz="1200" dirty="0">
                          <a:effectLst/>
                        </a:rPr>
                        <a:t>100 u</a:t>
                      </a:r>
                      <a:endParaRPr lang="es-PE" sz="1100" dirty="0">
                        <a:effectLst/>
                        <a:latin typeface="Calibri"/>
                        <a:ea typeface="Calibri"/>
                        <a:cs typeface="Times New Roman"/>
                      </a:endParaRPr>
                    </a:p>
                  </a:txBody>
                  <a:tcPr marL="44450" marR="44450" marT="0" marB="0"/>
                </a:tc>
                <a:tc>
                  <a:txBody>
                    <a:bodyPr/>
                    <a:lstStyle/>
                    <a:p>
                      <a:pPr indent="-243205" algn="ctr">
                        <a:lnSpc>
                          <a:spcPct val="115000"/>
                        </a:lnSpc>
                        <a:spcAft>
                          <a:spcPts val="0"/>
                        </a:spcAft>
                      </a:pPr>
                      <a:r>
                        <a:rPr lang="es-PE" sz="1200" dirty="0">
                          <a:effectLst/>
                        </a:rPr>
                        <a:t>200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150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100</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gn="l">
                        <a:lnSpc>
                          <a:spcPct val="115000"/>
                        </a:lnSpc>
                        <a:spcAft>
                          <a:spcPts val="0"/>
                        </a:spcAft>
                      </a:pPr>
                      <a:r>
                        <a:rPr lang="es-PE" sz="1200" b="0" i="0" u="none" strike="noStrike" kern="1200" baseline="0" dirty="0" smtClean="0">
                          <a:solidFill>
                            <a:schemeClr val="tx1"/>
                          </a:solidFill>
                          <a:latin typeface="Cambria" panose="02040503050406030204" pitchFamily="18" charset="0"/>
                          <a:ea typeface="+mn-ea"/>
                          <a:cs typeface="+mn-cs"/>
                        </a:rPr>
                        <a:t>200</a:t>
                      </a:r>
                      <a:endParaRPr lang="es-PE" sz="12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200" b="1" i="0" u="none" strike="noStrike" kern="1200" baseline="0" dirty="0" smtClean="0">
                          <a:solidFill>
                            <a:schemeClr val="tx1"/>
                          </a:solidFill>
                          <a:latin typeface="Cambria" panose="02040503050406030204" pitchFamily="18" charset="0"/>
                          <a:ea typeface="+mn-ea"/>
                          <a:cs typeface="+mn-cs"/>
                        </a:rPr>
                        <a:t>100</a:t>
                      </a:r>
                      <a:endParaRPr lang="es-PE" sz="1200" dirty="0" smtClean="0">
                        <a:effectLst/>
                        <a:latin typeface="Cambria" panose="02040503050406030204" pitchFamily="18" charset="0"/>
                        <a:ea typeface="Calibri"/>
                        <a:cs typeface="Times New Roman"/>
                      </a:endParaRPr>
                    </a:p>
                    <a:p>
                      <a:pPr algn="l">
                        <a:lnSpc>
                          <a:spcPct val="115000"/>
                        </a:lnSpc>
                        <a:spcAft>
                          <a:spcPts val="0"/>
                        </a:spcAft>
                      </a:pPr>
                      <a:endParaRPr lang="es-PE" sz="12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FFC000"/>
                    </a:solidFill>
                  </a:tcPr>
                </a:tc>
              </a:tr>
              <a:tr h="272415">
                <a:tc>
                  <a:txBody>
                    <a:bodyPr/>
                    <a:lstStyle/>
                    <a:p>
                      <a:pPr marL="121920" algn="l">
                        <a:lnSpc>
                          <a:spcPct val="115000"/>
                        </a:lnSpc>
                        <a:spcAft>
                          <a:spcPts val="0"/>
                        </a:spcAft>
                      </a:pPr>
                      <a:r>
                        <a:rPr lang="es-PE" sz="1200">
                          <a:effectLst/>
                        </a:rPr>
                        <a:t>200u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a:effectLst/>
                        </a:rPr>
                        <a:t>0</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600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550</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gn="l">
                        <a:lnSpc>
                          <a:spcPct val="115000"/>
                        </a:lnSpc>
                        <a:spcAft>
                          <a:spcPts val="0"/>
                        </a:spcAft>
                      </a:pPr>
                      <a:r>
                        <a:rPr lang="es-PE" sz="1200" b="0" i="0" u="none" strike="noStrike" kern="1200" baseline="0" dirty="0" smtClean="0">
                          <a:solidFill>
                            <a:schemeClr val="tx1"/>
                          </a:solidFill>
                          <a:latin typeface="Cambria" panose="02040503050406030204" pitchFamily="18" charset="0"/>
                          <a:ea typeface="+mn-ea"/>
                          <a:cs typeface="+mn-cs"/>
                        </a:rPr>
                        <a:t>600</a:t>
                      </a:r>
                      <a:endParaRPr lang="es-PE" sz="12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200" b="0" i="0" u="none" strike="noStrike" kern="1200" baseline="0" dirty="0" smtClean="0">
                          <a:solidFill>
                            <a:schemeClr val="tx1"/>
                          </a:solidFill>
                          <a:latin typeface="Cambria" panose="02040503050406030204" pitchFamily="18" charset="0"/>
                          <a:ea typeface="+mn-ea"/>
                          <a:cs typeface="+mn-cs"/>
                        </a:rPr>
                        <a:t>0</a:t>
                      </a:r>
                      <a:endParaRPr lang="es-PE" sz="1200" dirty="0" smtClean="0">
                        <a:effectLst/>
                        <a:latin typeface="Cambria" panose="02040503050406030204" pitchFamily="18" charset="0"/>
                        <a:ea typeface="Calibri"/>
                        <a:cs typeface="Times New Roman"/>
                      </a:endParaRPr>
                    </a:p>
                    <a:p>
                      <a:pPr algn="l">
                        <a:lnSpc>
                          <a:spcPct val="115000"/>
                        </a:lnSpc>
                        <a:spcAft>
                          <a:spcPts val="0"/>
                        </a:spcAft>
                      </a:pPr>
                      <a:endParaRPr lang="es-PE" sz="12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57810">
                <a:tc>
                  <a:txBody>
                    <a:bodyPr/>
                    <a:lstStyle/>
                    <a:p>
                      <a:pPr marL="121920" algn="l">
                        <a:lnSpc>
                          <a:spcPct val="115000"/>
                        </a:lnSpc>
                        <a:spcAft>
                          <a:spcPts val="0"/>
                        </a:spcAft>
                      </a:pPr>
                      <a:r>
                        <a:rPr lang="es-PE" sz="1200">
                          <a:effectLst/>
                        </a:rPr>
                        <a:t>300u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a:effectLst/>
                        </a:rPr>
                        <a:t>-150</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450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1050</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gn="l">
                        <a:lnSpc>
                          <a:spcPct val="115000"/>
                        </a:lnSpc>
                        <a:spcAft>
                          <a:spcPts val="0"/>
                        </a:spcAft>
                      </a:pPr>
                      <a:r>
                        <a:rPr lang="es-PE" sz="1200" b="1" i="0" u="none" strike="noStrike" kern="1200" baseline="0" dirty="0" smtClean="0">
                          <a:solidFill>
                            <a:schemeClr val="tx1"/>
                          </a:solidFill>
                          <a:latin typeface="Cambria" panose="02040503050406030204" pitchFamily="18" charset="0"/>
                          <a:ea typeface="+mn-ea"/>
                          <a:cs typeface="+mn-cs"/>
                        </a:rPr>
                        <a:t>1050</a:t>
                      </a:r>
                      <a:endParaRPr lang="es-PE" sz="12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PE" sz="1200" b="0" i="0" u="none" strike="noStrike" kern="1200" baseline="0" dirty="0" smtClean="0">
                          <a:solidFill>
                            <a:schemeClr val="tx1"/>
                          </a:solidFill>
                          <a:latin typeface="Cambria" panose="02040503050406030204" pitchFamily="18" charset="0"/>
                          <a:ea typeface="+mn-ea"/>
                          <a:cs typeface="+mn-cs"/>
                        </a:rPr>
                        <a:t>-150</a:t>
                      </a:r>
                      <a:endParaRPr lang="es-PE" sz="1200" dirty="0" smtClean="0">
                        <a:effectLst/>
                        <a:latin typeface="Cambria" panose="02040503050406030204" pitchFamily="18" charset="0"/>
                        <a:ea typeface="Calibri"/>
                        <a:cs typeface="Times New Roman"/>
                      </a:endParaRPr>
                    </a:p>
                    <a:p>
                      <a:pPr algn="l">
                        <a:lnSpc>
                          <a:spcPct val="115000"/>
                        </a:lnSpc>
                        <a:spcAft>
                          <a:spcPts val="0"/>
                        </a:spcAft>
                      </a:pPr>
                      <a:endParaRPr lang="es-PE" sz="12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66700">
                <a:tc>
                  <a:txBody>
                    <a:bodyPr/>
                    <a:lstStyle/>
                    <a:p>
                      <a:pPr marL="121920" indent="-121920" algn="l">
                        <a:lnSpc>
                          <a:spcPct val="115000"/>
                        </a:lnSpc>
                        <a:spcAft>
                          <a:spcPts val="0"/>
                        </a:spcAft>
                      </a:pPr>
                      <a:r>
                        <a:rPr lang="es-PE" sz="1400">
                          <a:effectLst/>
                        </a:rPr>
                        <a:t> Probabil</a:t>
                      </a:r>
                      <a:endParaRPr lang="es-PE" sz="1100">
                        <a:effectLst/>
                      </a:endParaRPr>
                    </a:p>
                    <a:p>
                      <a:pPr marL="121920" algn="l">
                        <a:lnSpc>
                          <a:spcPct val="115000"/>
                        </a:lnSpc>
                        <a:spcAft>
                          <a:spcPts val="0"/>
                        </a:spcAft>
                      </a:pPr>
                      <a:r>
                        <a:rPr lang="es-PE" sz="1400">
                          <a:effectLst/>
                        </a:rPr>
                        <a:t>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a:effectLst/>
                        </a:rPr>
                        <a:t>. 0.5</a:t>
                      </a:r>
                      <a:endParaRPr lang="es-PE" sz="1100">
                        <a:effectLst/>
                      </a:endParaRPr>
                    </a:p>
                    <a:p>
                      <a:pPr algn="l">
                        <a:lnSpc>
                          <a:spcPct val="115000"/>
                        </a:lnSpc>
                        <a:spcAft>
                          <a:spcPts val="0"/>
                        </a:spcAft>
                      </a:pPr>
                      <a:r>
                        <a:rPr lang="es-PE" sz="1400">
                          <a:effectLst/>
                        </a:rPr>
                        <a:t>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a:effectLst/>
                        </a:rPr>
                        <a:t>0.3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dirty="0">
                          <a:effectLst/>
                        </a:rPr>
                        <a:t>0.2</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gn="l">
                        <a:lnSpc>
                          <a:spcPct val="115000"/>
                        </a:lnSpc>
                        <a:spcAft>
                          <a:spcPts val="0"/>
                        </a:spcAft>
                      </a:pPr>
                      <a:endParaRPr lang="es-PE" sz="12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lnSpc>
                          <a:spcPct val="115000"/>
                        </a:lnSpc>
                        <a:spcAft>
                          <a:spcPts val="0"/>
                        </a:spcAft>
                      </a:pPr>
                      <a:endParaRPr lang="es-PE" sz="1200" dirty="0">
                        <a:effectLst/>
                        <a:latin typeface="Cambria" panose="02040503050406030204" pitchFamily="18" charset="0"/>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bl>
          </a:graphicData>
        </a:graphic>
      </p:graphicFrame>
      <p:sp>
        <p:nvSpPr>
          <p:cNvPr id="7" name="6 Rectángulo"/>
          <p:cNvSpPr/>
          <p:nvPr/>
        </p:nvSpPr>
        <p:spPr>
          <a:xfrm>
            <a:off x="6300192" y="3573016"/>
            <a:ext cx="2592288" cy="2308324"/>
          </a:xfrm>
          <a:prstGeom prst="rect">
            <a:avLst/>
          </a:prstGeom>
          <a:solidFill>
            <a:srgbClr val="92D050"/>
          </a:solidFill>
        </p:spPr>
        <p:txBody>
          <a:bodyPr wrap="square">
            <a:spAutoFit/>
          </a:bodyPr>
          <a:lstStyle/>
          <a:p>
            <a:r>
              <a:rPr lang="es-PE" dirty="0"/>
              <a:t>Según el criterio de </a:t>
            </a:r>
            <a:r>
              <a:rPr lang="es-PE" b="1" dirty="0" err="1"/>
              <a:t>maximax</a:t>
            </a:r>
            <a:r>
              <a:rPr lang="es-PE" b="1" dirty="0"/>
              <a:t> </a:t>
            </a:r>
            <a:r>
              <a:rPr lang="es-PE" dirty="0"/>
              <a:t>se debe decidir comprar 300 pantalones, para ser optimistas</a:t>
            </a:r>
            <a:r>
              <a:rPr lang="es-PE" dirty="0" smtClean="0"/>
              <a:t>. </a:t>
            </a:r>
            <a:r>
              <a:rPr lang="es-PE" dirty="0"/>
              <a:t>Según el criterio de </a:t>
            </a:r>
            <a:r>
              <a:rPr lang="es-PE" b="1" dirty="0" err="1"/>
              <a:t>maximin</a:t>
            </a:r>
            <a:r>
              <a:rPr lang="es-PE" b="1" dirty="0"/>
              <a:t> </a:t>
            </a:r>
            <a:r>
              <a:rPr lang="es-PE" dirty="0"/>
              <a:t>se debe decidir comprar 100 pantalones, </a:t>
            </a:r>
            <a:r>
              <a:rPr lang="es-PE" dirty="0" smtClean="0"/>
              <a:t>por </a:t>
            </a:r>
            <a:r>
              <a:rPr lang="es-PE" dirty="0"/>
              <a:t>ser pesimistas.</a:t>
            </a:r>
          </a:p>
        </p:txBody>
      </p:sp>
    </p:spTree>
    <p:extLst>
      <p:ext uri="{BB962C8B-B14F-4D97-AF65-F5344CB8AC3E}">
        <p14:creationId xmlns:p14="http://schemas.microsoft.com/office/powerpoint/2010/main" val="2145211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476672"/>
            <a:ext cx="4002058" cy="369332"/>
          </a:xfrm>
          <a:prstGeom prst="rect">
            <a:avLst/>
          </a:prstGeom>
        </p:spPr>
        <p:txBody>
          <a:bodyPr wrap="none">
            <a:spAutoFit/>
          </a:bodyPr>
          <a:lstStyle/>
          <a:p>
            <a:r>
              <a:rPr lang="es-PE" dirty="0"/>
              <a:t>Hallando la </a:t>
            </a:r>
            <a:r>
              <a:rPr lang="es-PE" b="1" dirty="0">
                <a:solidFill>
                  <a:srgbClr val="0070C0"/>
                </a:solidFill>
              </a:rPr>
              <a:t>matriz de arrepentimientos</a:t>
            </a:r>
          </a:p>
        </p:txBody>
      </p:sp>
      <p:graphicFrame>
        <p:nvGraphicFramePr>
          <p:cNvPr id="3" name="2 Tabla"/>
          <p:cNvGraphicFramePr>
            <a:graphicFrameLocks noGrp="1"/>
          </p:cNvGraphicFramePr>
          <p:nvPr>
            <p:extLst>
              <p:ext uri="{D42A27DB-BD31-4B8C-83A1-F6EECF244321}">
                <p14:modId xmlns:p14="http://schemas.microsoft.com/office/powerpoint/2010/main" val="4004100060"/>
              </p:ext>
            </p:extLst>
          </p:nvPr>
        </p:nvGraphicFramePr>
        <p:xfrm>
          <a:off x="939995" y="939005"/>
          <a:ext cx="4104456" cy="1807083"/>
        </p:xfrm>
        <a:graphic>
          <a:graphicData uri="http://schemas.openxmlformats.org/drawingml/2006/table">
            <a:tbl>
              <a:tblPr>
                <a:tableStyleId>{616DA210-FB5B-4158-B5E0-FEB733F419BA}</a:tableStyleId>
              </a:tblPr>
              <a:tblGrid>
                <a:gridCol w="836792"/>
                <a:gridCol w="942600"/>
                <a:gridCol w="1024829"/>
                <a:gridCol w="594774"/>
                <a:gridCol w="705461"/>
              </a:tblGrid>
              <a:tr h="215900">
                <a:tc rowSpan="2">
                  <a:txBody>
                    <a:bodyPr/>
                    <a:lstStyle/>
                    <a:p>
                      <a:pPr algn="l">
                        <a:lnSpc>
                          <a:spcPct val="115000"/>
                        </a:lnSpc>
                        <a:spcAft>
                          <a:spcPts val="0"/>
                        </a:spcAft>
                      </a:pPr>
                      <a:r>
                        <a:rPr lang="es-PE" sz="1400" dirty="0">
                          <a:effectLst/>
                        </a:rPr>
                        <a:t>Comprar</a:t>
                      </a:r>
                      <a:endParaRPr lang="es-PE" sz="1100" dirty="0">
                        <a:effectLst/>
                      </a:endParaRPr>
                    </a:p>
                    <a:p>
                      <a:pPr indent="449580" algn="l">
                        <a:lnSpc>
                          <a:spcPct val="115000"/>
                        </a:lnSpc>
                        <a:spcAft>
                          <a:spcPts val="0"/>
                        </a:spcAft>
                      </a:pPr>
                      <a:r>
                        <a:rPr lang="es-PE" sz="800" dirty="0">
                          <a:effectLst/>
                        </a:rPr>
                        <a:t> </a:t>
                      </a:r>
                      <a:endParaRPr lang="es-PE" sz="1100" dirty="0">
                        <a:effectLst/>
                        <a:latin typeface="Calibri"/>
                        <a:ea typeface="Calibri"/>
                        <a:cs typeface="Times New Roman"/>
                      </a:endParaRPr>
                    </a:p>
                  </a:txBody>
                  <a:tcPr marL="44450" marR="44450" marT="0" marB="0">
                    <a:solidFill>
                      <a:srgbClr val="FFC000"/>
                    </a:solidFill>
                  </a:tcPr>
                </a:tc>
                <a:tc gridSpan="4">
                  <a:txBody>
                    <a:bodyPr/>
                    <a:lstStyle/>
                    <a:p>
                      <a:pPr algn="ctr">
                        <a:lnSpc>
                          <a:spcPct val="115000"/>
                        </a:lnSpc>
                        <a:spcAft>
                          <a:spcPts val="0"/>
                        </a:spcAft>
                      </a:pPr>
                      <a:r>
                        <a:rPr lang="es-PE" sz="1200" dirty="0">
                          <a:effectLst/>
                        </a:rPr>
                        <a:t>VENDER</a:t>
                      </a:r>
                      <a:endParaRPr lang="es-PE" sz="1100" dirty="0">
                        <a:effectLst/>
                        <a:latin typeface="Calibri"/>
                        <a:ea typeface="Calibri"/>
                        <a:cs typeface="Times New Roman"/>
                      </a:endParaRPr>
                    </a:p>
                  </a:txBody>
                  <a:tcPr marL="44450" marR="44450" marT="0" marB="0">
                    <a:solidFill>
                      <a:srgbClr val="FFC000"/>
                    </a:solidFill>
                  </a:tcPr>
                </a:tc>
                <a:tc hMerge="1">
                  <a:txBody>
                    <a:bodyPr/>
                    <a:lstStyle/>
                    <a:p>
                      <a:endParaRPr lang="es-PE"/>
                    </a:p>
                  </a:txBody>
                  <a:tcPr/>
                </a:tc>
                <a:tc hMerge="1">
                  <a:txBody>
                    <a:bodyPr/>
                    <a:lstStyle/>
                    <a:p>
                      <a:endParaRPr lang="es-PE"/>
                    </a:p>
                  </a:txBody>
                  <a:tcPr/>
                </a:tc>
                <a:tc hMerge="1">
                  <a:txBody>
                    <a:bodyPr/>
                    <a:lstStyle/>
                    <a:p>
                      <a:endParaRPr lang="es-PE"/>
                    </a:p>
                  </a:txBody>
                  <a:tcPr/>
                </a:tc>
              </a:tr>
              <a:tr h="214630">
                <a:tc vMerge="1">
                  <a:txBody>
                    <a:bodyPr/>
                    <a:lstStyle/>
                    <a:p>
                      <a:endParaRPr lang="es-PE"/>
                    </a:p>
                  </a:txBody>
                  <a:tcPr/>
                </a:tc>
                <a:tc>
                  <a:txBody>
                    <a:bodyPr/>
                    <a:lstStyle/>
                    <a:p>
                      <a:pPr algn="l">
                        <a:lnSpc>
                          <a:spcPct val="115000"/>
                        </a:lnSpc>
                        <a:spcAft>
                          <a:spcPts val="0"/>
                        </a:spcAft>
                      </a:pPr>
                      <a:r>
                        <a:rPr lang="es-PE" sz="1200" dirty="0">
                          <a:effectLst/>
                        </a:rPr>
                        <a:t>100 u</a:t>
                      </a:r>
                      <a:endParaRPr lang="es-PE" sz="1100" dirty="0">
                        <a:effectLst/>
                        <a:latin typeface="Calibri"/>
                        <a:ea typeface="Calibri"/>
                        <a:cs typeface="Times New Roman"/>
                      </a:endParaRPr>
                    </a:p>
                  </a:txBody>
                  <a:tcPr marL="44450" marR="44450" marT="0" marB="0">
                    <a:solidFill>
                      <a:srgbClr val="FFC000"/>
                    </a:solidFill>
                  </a:tcPr>
                </a:tc>
                <a:tc>
                  <a:txBody>
                    <a:bodyPr/>
                    <a:lstStyle/>
                    <a:p>
                      <a:pPr algn="l">
                        <a:lnSpc>
                          <a:spcPct val="115000"/>
                        </a:lnSpc>
                        <a:spcAft>
                          <a:spcPts val="0"/>
                        </a:spcAft>
                      </a:pPr>
                      <a:r>
                        <a:rPr lang="es-PE" sz="1200" dirty="0">
                          <a:effectLst/>
                        </a:rPr>
                        <a:t>200 u</a:t>
                      </a:r>
                      <a:endParaRPr lang="es-PE" sz="1100" dirty="0">
                        <a:effectLst/>
                        <a:latin typeface="Calibri"/>
                        <a:ea typeface="Calibri"/>
                        <a:cs typeface="Times New Roman"/>
                      </a:endParaRPr>
                    </a:p>
                  </a:txBody>
                  <a:tcPr marL="44450" marR="44450" marT="0" marB="0">
                    <a:solidFill>
                      <a:srgbClr val="FFC000"/>
                    </a:solidFill>
                  </a:tcPr>
                </a:tc>
                <a:tc>
                  <a:txBody>
                    <a:bodyPr/>
                    <a:lstStyle/>
                    <a:p>
                      <a:pPr algn="l">
                        <a:lnSpc>
                          <a:spcPct val="115000"/>
                        </a:lnSpc>
                        <a:spcAft>
                          <a:spcPts val="0"/>
                        </a:spcAft>
                      </a:pPr>
                      <a:r>
                        <a:rPr lang="es-PE" sz="1200" dirty="0">
                          <a:effectLst/>
                        </a:rPr>
                        <a:t>300u</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solidFill>
                      <a:srgbClr val="FFC000"/>
                    </a:solidFill>
                  </a:tcPr>
                </a:tc>
                <a:tc>
                  <a:txBody>
                    <a:bodyPr/>
                    <a:lstStyle/>
                    <a:p>
                      <a:pPr algn="l">
                        <a:lnSpc>
                          <a:spcPct val="115000"/>
                        </a:lnSpc>
                        <a:spcAft>
                          <a:spcPts val="0"/>
                        </a:spcAft>
                      </a:pPr>
                      <a:r>
                        <a:rPr lang="es-PE" sz="1100" dirty="0" smtClean="0">
                          <a:effectLst/>
                          <a:latin typeface="Calibri"/>
                          <a:ea typeface="Calibri"/>
                          <a:cs typeface="Times New Roman"/>
                        </a:rPr>
                        <a:t>MINIMAX</a:t>
                      </a:r>
                      <a:endParaRPr lang="es-PE" sz="1100" dirty="0">
                        <a:effectLst/>
                        <a:latin typeface="Calibri"/>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rgbClr val="FFC000"/>
                    </a:solidFill>
                  </a:tcPr>
                </a:tc>
              </a:tr>
              <a:tr h="355600">
                <a:tc>
                  <a:txBody>
                    <a:bodyPr/>
                    <a:lstStyle/>
                    <a:p>
                      <a:pPr indent="449580" algn="l">
                        <a:lnSpc>
                          <a:spcPct val="115000"/>
                        </a:lnSpc>
                        <a:spcAft>
                          <a:spcPts val="0"/>
                        </a:spcAft>
                      </a:pPr>
                      <a:r>
                        <a:rPr lang="es-PE" sz="800">
                          <a:effectLst/>
                        </a:rPr>
                        <a:t> </a:t>
                      </a:r>
                      <a:endParaRPr lang="es-PE" sz="1100">
                        <a:effectLst/>
                      </a:endParaRPr>
                    </a:p>
                    <a:p>
                      <a:pPr marL="121920" algn="l">
                        <a:lnSpc>
                          <a:spcPct val="115000"/>
                        </a:lnSpc>
                        <a:spcAft>
                          <a:spcPts val="0"/>
                        </a:spcAft>
                      </a:pPr>
                      <a:r>
                        <a:rPr lang="es-PE" sz="1200">
                          <a:effectLst/>
                        </a:rPr>
                        <a:t>100 u</a:t>
                      </a:r>
                      <a:endParaRPr lang="es-PE" sz="1100">
                        <a:effectLst/>
                        <a:latin typeface="Calibri"/>
                        <a:ea typeface="Calibri"/>
                        <a:cs typeface="Times New Roman"/>
                      </a:endParaRPr>
                    </a:p>
                  </a:txBody>
                  <a:tcPr marL="44450" marR="44450" marT="0" marB="0"/>
                </a:tc>
                <a:tc>
                  <a:txBody>
                    <a:bodyPr/>
                    <a:lstStyle/>
                    <a:p>
                      <a:pPr indent="-243205" algn="ctr">
                        <a:lnSpc>
                          <a:spcPct val="115000"/>
                        </a:lnSpc>
                        <a:spcAft>
                          <a:spcPts val="0"/>
                        </a:spcAft>
                      </a:pPr>
                      <a:r>
                        <a:rPr lang="es-PE" sz="1100" dirty="0" smtClean="0">
                          <a:effectLst/>
                          <a:latin typeface="Calibri"/>
                          <a:ea typeface="Calibri"/>
                          <a:cs typeface="Times New Roman"/>
                        </a:rPr>
                        <a:t>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smtClean="0">
                          <a:effectLst/>
                        </a:rPr>
                        <a:t>450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smtClean="0">
                          <a:effectLst/>
                        </a:rPr>
                        <a:t>950</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gn="l">
                        <a:lnSpc>
                          <a:spcPct val="115000"/>
                        </a:lnSpc>
                        <a:spcAft>
                          <a:spcPts val="0"/>
                        </a:spcAft>
                      </a:pPr>
                      <a:r>
                        <a:rPr lang="es-PE" sz="1100" dirty="0" smtClean="0">
                          <a:effectLst/>
                          <a:latin typeface="Calibri"/>
                          <a:ea typeface="Calibri"/>
                          <a:cs typeface="Times New Roman"/>
                        </a:rPr>
                        <a:t>950</a:t>
                      </a:r>
                      <a:endParaRPr lang="es-PE" sz="1100" dirty="0">
                        <a:effectLst/>
                        <a:latin typeface="Calibri"/>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72415">
                <a:tc>
                  <a:txBody>
                    <a:bodyPr/>
                    <a:lstStyle/>
                    <a:p>
                      <a:pPr marL="121920" algn="l">
                        <a:lnSpc>
                          <a:spcPct val="115000"/>
                        </a:lnSpc>
                        <a:spcAft>
                          <a:spcPts val="0"/>
                        </a:spcAft>
                      </a:pPr>
                      <a:r>
                        <a:rPr lang="es-PE" sz="1200">
                          <a:effectLst/>
                        </a:rPr>
                        <a:t>200u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100" dirty="0" smtClean="0">
                          <a:effectLst/>
                          <a:latin typeface="Calibri"/>
                          <a:ea typeface="Calibri"/>
                          <a:cs typeface="Times New Roman"/>
                        </a:rPr>
                        <a:t>200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smtClean="0">
                          <a:effectLst/>
                        </a:rPr>
                        <a:t>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smtClean="0">
                          <a:effectLst/>
                        </a:rPr>
                        <a:t>500</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gn="l">
                        <a:lnSpc>
                          <a:spcPct val="115000"/>
                        </a:lnSpc>
                        <a:spcAft>
                          <a:spcPts val="0"/>
                        </a:spcAft>
                      </a:pPr>
                      <a:r>
                        <a:rPr lang="es-PE" sz="1100" dirty="0" smtClean="0">
                          <a:effectLst/>
                          <a:latin typeface="Calibri"/>
                          <a:ea typeface="Calibri"/>
                          <a:cs typeface="Times New Roman"/>
                        </a:rPr>
                        <a:t>500</a:t>
                      </a:r>
                      <a:endParaRPr lang="es-PE" sz="1100" dirty="0">
                        <a:effectLst/>
                        <a:latin typeface="Calibri"/>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r h="257810">
                <a:tc>
                  <a:txBody>
                    <a:bodyPr/>
                    <a:lstStyle/>
                    <a:p>
                      <a:pPr marL="121920" algn="l">
                        <a:lnSpc>
                          <a:spcPct val="115000"/>
                        </a:lnSpc>
                        <a:spcAft>
                          <a:spcPts val="0"/>
                        </a:spcAft>
                      </a:pPr>
                      <a:r>
                        <a:rPr lang="es-PE" sz="1200">
                          <a:effectLst/>
                        </a:rPr>
                        <a:t>300u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100" dirty="0" smtClean="0">
                          <a:effectLst/>
                          <a:latin typeface="Calibri"/>
                          <a:ea typeface="Calibri"/>
                          <a:cs typeface="Times New Roman"/>
                        </a:rPr>
                        <a:t>350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smtClean="0">
                          <a:effectLst/>
                        </a:rPr>
                        <a:t>150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smtClean="0">
                          <a:effectLst/>
                        </a:rPr>
                        <a:t>0</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gn="l">
                        <a:lnSpc>
                          <a:spcPct val="115000"/>
                        </a:lnSpc>
                        <a:spcAft>
                          <a:spcPts val="0"/>
                        </a:spcAft>
                      </a:pPr>
                      <a:r>
                        <a:rPr lang="es-PE" sz="1100" dirty="0" smtClean="0">
                          <a:effectLst/>
                          <a:latin typeface="Calibri"/>
                          <a:ea typeface="Calibri"/>
                          <a:cs typeface="Times New Roman"/>
                        </a:rPr>
                        <a:t>350</a:t>
                      </a:r>
                      <a:endParaRPr lang="es-PE" sz="1100" dirty="0">
                        <a:effectLst/>
                        <a:latin typeface="Calibri"/>
                        <a:ea typeface="Calibri"/>
                        <a:cs typeface="Times New Roman"/>
                      </a:endParaRPr>
                    </a:p>
                  </a:txBody>
                  <a:tcPr marL="44450" marR="44450" marT="0" marB="0">
                    <a:lnL w="12700" cap="flat" cmpd="sng" algn="ctr">
                      <a:solidFill>
                        <a:schemeClr val="tx1"/>
                      </a:solidFill>
                      <a:prstDash val="solid"/>
                      <a:round/>
                      <a:headEnd type="none" w="med" len="med"/>
                      <a:tailEnd type="none" w="med" len="med"/>
                    </a:lnL>
                    <a:solidFill>
                      <a:schemeClr val="accent3">
                        <a:lumMod val="20000"/>
                        <a:lumOff val="80000"/>
                      </a:schemeClr>
                    </a:solidFill>
                  </a:tcPr>
                </a:tc>
              </a:tr>
              <a:tr h="266700">
                <a:tc>
                  <a:txBody>
                    <a:bodyPr/>
                    <a:lstStyle/>
                    <a:p>
                      <a:pPr marL="121920" indent="-121920" algn="l">
                        <a:lnSpc>
                          <a:spcPct val="115000"/>
                        </a:lnSpc>
                        <a:spcAft>
                          <a:spcPts val="0"/>
                        </a:spcAft>
                      </a:pPr>
                      <a:r>
                        <a:rPr lang="es-PE" sz="1400" dirty="0">
                          <a:effectLst/>
                        </a:rPr>
                        <a:t> </a:t>
                      </a:r>
                      <a:r>
                        <a:rPr lang="es-PE" sz="1400" dirty="0" err="1">
                          <a:effectLst/>
                        </a:rPr>
                        <a:t>Probabil</a:t>
                      </a:r>
                      <a:endParaRPr lang="es-PE" sz="1100" dirty="0">
                        <a:effectLst/>
                      </a:endParaRPr>
                    </a:p>
                    <a:p>
                      <a:pPr marL="121920" algn="l">
                        <a:lnSpc>
                          <a:spcPct val="115000"/>
                        </a:lnSpc>
                        <a:spcAft>
                          <a:spcPts val="0"/>
                        </a:spcAft>
                      </a:pPr>
                      <a:r>
                        <a:rPr lang="es-PE" sz="1400" dirty="0">
                          <a:effectLst/>
                        </a:rPr>
                        <a:t> </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dirty="0">
                          <a:effectLst/>
                        </a:rPr>
                        <a:t>. 0.5</a:t>
                      </a:r>
                      <a:endParaRPr lang="es-PE" sz="1100" dirty="0">
                        <a:effectLst/>
                      </a:endParaRPr>
                    </a:p>
                    <a:p>
                      <a:pPr algn="l">
                        <a:lnSpc>
                          <a:spcPct val="115000"/>
                        </a:lnSpc>
                        <a:spcAft>
                          <a:spcPts val="0"/>
                        </a:spcAft>
                      </a:pPr>
                      <a:r>
                        <a:rPr lang="es-PE" sz="1400" dirty="0">
                          <a:effectLst/>
                        </a:rPr>
                        <a:t> </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a:effectLst/>
                        </a:rPr>
                        <a:t>0.3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dirty="0">
                          <a:effectLst/>
                        </a:rPr>
                        <a:t>0.2</a:t>
                      </a:r>
                      <a:endParaRPr lang="es-PE" sz="1100" dirty="0">
                        <a:effectLst/>
                        <a:latin typeface="Calibri"/>
                        <a:ea typeface="Calibri"/>
                        <a:cs typeface="Times New Roman"/>
                      </a:endParaRPr>
                    </a:p>
                  </a:txBody>
                  <a:tcPr marL="44450" marR="44450" marT="0" marB="0">
                    <a:lnR w="12700" cap="flat" cmpd="sng" algn="ctr">
                      <a:solidFill>
                        <a:schemeClr val="tx1"/>
                      </a:solidFill>
                      <a:prstDash val="solid"/>
                      <a:round/>
                      <a:headEnd type="none" w="med" len="med"/>
                      <a:tailEnd type="none" w="med" len="med"/>
                    </a:lnR>
                  </a:tcPr>
                </a:tc>
                <a:tc>
                  <a:txBody>
                    <a:bodyPr/>
                    <a:lstStyle/>
                    <a:p>
                      <a:pPr algn="l">
                        <a:lnSpc>
                          <a:spcPct val="115000"/>
                        </a:lnSpc>
                        <a:spcAft>
                          <a:spcPts val="0"/>
                        </a:spcAft>
                      </a:pPr>
                      <a:endParaRPr lang="es-PE" sz="1100" dirty="0">
                        <a:effectLst/>
                        <a:latin typeface="Calibri"/>
                        <a:ea typeface="Calibri"/>
                        <a:cs typeface="Times New Roman"/>
                      </a:endParaRPr>
                    </a:p>
                  </a:txBody>
                  <a:tcPr marL="44450" marR="44450" marT="0" marB="0">
                    <a:lnL w="12700" cap="flat" cmpd="sng" algn="ctr">
                      <a:solidFill>
                        <a:schemeClr val="tx1"/>
                      </a:solidFill>
                      <a:prstDash val="solid"/>
                      <a:round/>
                      <a:headEnd type="none" w="med" len="med"/>
                      <a:tailEnd type="none" w="med" len="med"/>
                    </a:lnL>
                  </a:tcPr>
                </a:tc>
              </a:tr>
            </a:tbl>
          </a:graphicData>
        </a:graphic>
      </p:graphicFrame>
      <p:sp>
        <p:nvSpPr>
          <p:cNvPr id="4" name="3 Rectángulo"/>
          <p:cNvSpPr/>
          <p:nvPr/>
        </p:nvSpPr>
        <p:spPr>
          <a:xfrm>
            <a:off x="5364088" y="1052736"/>
            <a:ext cx="2988840" cy="1477328"/>
          </a:xfrm>
          <a:prstGeom prst="rect">
            <a:avLst/>
          </a:prstGeom>
        </p:spPr>
        <p:txBody>
          <a:bodyPr wrap="square">
            <a:spAutoFit/>
          </a:bodyPr>
          <a:lstStyle/>
          <a:p>
            <a:r>
              <a:rPr lang="es-PE" dirty="0"/>
              <a:t>Según el criterio de </a:t>
            </a:r>
            <a:r>
              <a:rPr lang="es-PE" dirty="0" err="1"/>
              <a:t>minimax</a:t>
            </a:r>
            <a:r>
              <a:rPr lang="es-PE" dirty="0"/>
              <a:t>, la alternativa que ofrece el mínimo arrepentimiento es la de comprar 300 unidades de pantalones</a:t>
            </a:r>
          </a:p>
        </p:txBody>
      </p:sp>
      <p:sp>
        <p:nvSpPr>
          <p:cNvPr id="5" name="4 Rectángulo"/>
          <p:cNvSpPr/>
          <p:nvPr/>
        </p:nvSpPr>
        <p:spPr>
          <a:xfrm>
            <a:off x="611560" y="2987660"/>
            <a:ext cx="6768752" cy="369332"/>
          </a:xfrm>
          <a:prstGeom prst="rect">
            <a:avLst/>
          </a:prstGeom>
          <a:solidFill>
            <a:schemeClr val="accent3">
              <a:lumMod val="20000"/>
              <a:lumOff val="80000"/>
            </a:schemeClr>
          </a:solidFill>
        </p:spPr>
        <p:txBody>
          <a:bodyPr wrap="square">
            <a:spAutoFit/>
          </a:bodyPr>
          <a:lstStyle/>
          <a:p>
            <a:r>
              <a:rPr lang="es-PE" b="1" dirty="0"/>
              <a:t>Análisis bajo riesgo: Con información probabilística</a:t>
            </a:r>
            <a:endParaRPr lang="es-PE" dirty="0"/>
          </a:p>
        </p:txBody>
      </p:sp>
      <p:sp>
        <p:nvSpPr>
          <p:cNvPr id="6" name="5 Rectángulo"/>
          <p:cNvSpPr/>
          <p:nvPr/>
        </p:nvSpPr>
        <p:spPr>
          <a:xfrm>
            <a:off x="3770650" y="3429000"/>
            <a:ext cx="4905806" cy="2062103"/>
          </a:xfrm>
          <a:prstGeom prst="rect">
            <a:avLst/>
          </a:prstGeom>
        </p:spPr>
        <p:txBody>
          <a:bodyPr wrap="square">
            <a:spAutoFit/>
          </a:bodyPr>
          <a:lstStyle/>
          <a:p>
            <a:r>
              <a:rPr lang="es-PE" sz="1600" b="1" dirty="0" smtClean="0">
                <a:latin typeface="Cambria" panose="02040503050406030204" pitchFamily="18" charset="0"/>
              </a:rPr>
              <a:t>Laplace: </a:t>
            </a:r>
            <a:r>
              <a:rPr lang="es-PE" sz="1600" dirty="0" smtClean="0">
                <a:latin typeface="Cambria" panose="02040503050406030204" pitchFamily="18" charset="0"/>
              </a:rPr>
              <a:t>Suponga que todos los estados de demanda son igualmente probables:</a:t>
            </a:r>
          </a:p>
          <a:p>
            <a:r>
              <a:rPr lang="es-PE" sz="1600" dirty="0" smtClean="0">
                <a:latin typeface="Cambria" panose="02040503050406030204" pitchFamily="18" charset="0"/>
              </a:rPr>
              <a:t>VE(Comprar 100 u.) = 200*1/3 + 150*1/3 + 100*1/3 = 150</a:t>
            </a:r>
          </a:p>
          <a:p>
            <a:r>
              <a:rPr lang="es-PE" sz="1600" dirty="0" smtClean="0">
                <a:latin typeface="Cambria" panose="02040503050406030204" pitchFamily="18" charset="0"/>
              </a:rPr>
              <a:t>VE(Comprar 200 u.) = 0*1/3 + 600*1/3 + 550*1/3 = 50/3</a:t>
            </a:r>
          </a:p>
          <a:p>
            <a:r>
              <a:rPr lang="es-PE" sz="1600" dirty="0" smtClean="0">
                <a:latin typeface="Cambria" panose="02040503050406030204" pitchFamily="18" charset="0"/>
              </a:rPr>
              <a:t>VE(Comprar 300 u.) = -150*1/3 + 450*1/3 + 1050*1/3 = </a:t>
            </a:r>
            <a:r>
              <a:rPr lang="es-PE" sz="1600" b="1" dirty="0" smtClean="0">
                <a:solidFill>
                  <a:srgbClr val="0070C0"/>
                </a:solidFill>
                <a:latin typeface="Cambria" panose="02040503050406030204" pitchFamily="18" charset="0"/>
              </a:rPr>
              <a:t>450</a:t>
            </a:r>
            <a:endParaRPr lang="es-PE" sz="1600" dirty="0">
              <a:solidFill>
                <a:srgbClr val="0070C0"/>
              </a:solidFill>
              <a:latin typeface="Cambria" panose="02040503050406030204" pitchFamily="18" charset="0"/>
            </a:endParaRPr>
          </a:p>
        </p:txBody>
      </p:sp>
      <p:sp>
        <p:nvSpPr>
          <p:cNvPr id="7" name="6 Rectángulo"/>
          <p:cNvSpPr/>
          <p:nvPr/>
        </p:nvSpPr>
        <p:spPr>
          <a:xfrm>
            <a:off x="322889" y="5661248"/>
            <a:ext cx="4752528" cy="584775"/>
          </a:xfrm>
          <a:prstGeom prst="rect">
            <a:avLst/>
          </a:prstGeom>
          <a:solidFill>
            <a:srgbClr val="FFFF00"/>
          </a:solidFill>
        </p:spPr>
        <p:txBody>
          <a:bodyPr wrap="square">
            <a:spAutoFit/>
          </a:bodyPr>
          <a:lstStyle/>
          <a:p>
            <a:r>
              <a:rPr lang="es-PE" sz="1600" dirty="0">
                <a:latin typeface="Cambria" panose="02040503050406030204" pitchFamily="18" charset="0"/>
              </a:rPr>
              <a:t>Dado que comprar 300 pantalones nos reditúa el mayor valor esperado, elegimos esta alternativa</a:t>
            </a:r>
          </a:p>
        </p:txBody>
      </p:sp>
      <p:graphicFrame>
        <p:nvGraphicFramePr>
          <p:cNvPr id="9" name="8 Tabla"/>
          <p:cNvGraphicFramePr>
            <a:graphicFrameLocks noGrp="1"/>
          </p:cNvGraphicFramePr>
          <p:nvPr>
            <p:extLst>
              <p:ext uri="{D42A27DB-BD31-4B8C-83A1-F6EECF244321}">
                <p14:modId xmlns:p14="http://schemas.microsoft.com/office/powerpoint/2010/main" val="923442986"/>
              </p:ext>
            </p:extLst>
          </p:nvPr>
        </p:nvGraphicFramePr>
        <p:xfrm>
          <a:off x="323528" y="3573016"/>
          <a:ext cx="3240361" cy="1729344"/>
        </p:xfrm>
        <a:graphic>
          <a:graphicData uri="http://schemas.openxmlformats.org/drawingml/2006/table">
            <a:tbl>
              <a:tblPr>
                <a:tableStyleId>{616DA210-FB5B-4158-B5E0-FEB733F419BA}</a:tableStyleId>
              </a:tblPr>
              <a:tblGrid>
                <a:gridCol w="792088"/>
                <a:gridCol w="713735"/>
                <a:gridCol w="867269"/>
                <a:gridCol w="867269"/>
              </a:tblGrid>
              <a:tr h="181820">
                <a:tc rowSpan="2">
                  <a:txBody>
                    <a:bodyPr/>
                    <a:lstStyle/>
                    <a:p>
                      <a:pPr algn="l">
                        <a:lnSpc>
                          <a:spcPct val="115000"/>
                        </a:lnSpc>
                        <a:spcAft>
                          <a:spcPts val="0"/>
                        </a:spcAft>
                      </a:pPr>
                      <a:r>
                        <a:rPr lang="es-PE" sz="1400" dirty="0">
                          <a:effectLst/>
                        </a:rPr>
                        <a:t>Comprar</a:t>
                      </a:r>
                      <a:endParaRPr lang="es-PE" sz="1100" dirty="0">
                        <a:effectLst/>
                      </a:endParaRPr>
                    </a:p>
                    <a:p>
                      <a:pPr indent="449580" algn="l">
                        <a:lnSpc>
                          <a:spcPct val="115000"/>
                        </a:lnSpc>
                        <a:spcAft>
                          <a:spcPts val="0"/>
                        </a:spcAft>
                      </a:pPr>
                      <a:r>
                        <a:rPr lang="es-PE" sz="800" dirty="0">
                          <a:effectLst/>
                        </a:rPr>
                        <a:t> </a:t>
                      </a:r>
                      <a:endParaRPr lang="es-PE" sz="1100" dirty="0">
                        <a:effectLst/>
                        <a:latin typeface="Calibri"/>
                        <a:ea typeface="Calibri"/>
                        <a:cs typeface="Times New Roman"/>
                      </a:endParaRPr>
                    </a:p>
                  </a:txBody>
                  <a:tcPr marL="44450" marR="44450" marT="0" marB="0">
                    <a:solidFill>
                      <a:srgbClr val="FFC000"/>
                    </a:solidFill>
                  </a:tcPr>
                </a:tc>
                <a:tc gridSpan="3">
                  <a:txBody>
                    <a:bodyPr/>
                    <a:lstStyle/>
                    <a:p>
                      <a:pPr algn="ctr">
                        <a:lnSpc>
                          <a:spcPct val="115000"/>
                        </a:lnSpc>
                        <a:spcAft>
                          <a:spcPts val="0"/>
                        </a:spcAft>
                      </a:pPr>
                      <a:r>
                        <a:rPr lang="es-PE" sz="1200" dirty="0">
                          <a:effectLst/>
                        </a:rPr>
                        <a:t>VENDER</a:t>
                      </a:r>
                      <a:endParaRPr lang="es-PE" sz="1100" dirty="0">
                        <a:effectLst/>
                        <a:latin typeface="Calibri"/>
                        <a:ea typeface="Calibri"/>
                        <a:cs typeface="Times New Roman"/>
                      </a:endParaRPr>
                    </a:p>
                  </a:txBody>
                  <a:tcPr marL="44450" marR="44450" marT="0" marB="0">
                    <a:solidFill>
                      <a:srgbClr val="FFC000"/>
                    </a:solidFill>
                  </a:tcPr>
                </a:tc>
                <a:tc hMerge="1">
                  <a:txBody>
                    <a:bodyPr/>
                    <a:lstStyle/>
                    <a:p>
                      <a:endParaRPr lang="es-PE"/>
                    </a:p>
                  </a:txBody>
                  <a:tcPr/>
                </a:tc>
                <a:tc hMerge="1">
                  <a:txBody>
                    <a:bodyPr/>
                    <a:lstStyle/>
                    <a:p>
                      <a:endParaRPr lang="es-PE"/>
                    </a:p>
                  </a:txBody>
                  <a:tcPr/>
                </a:tc>
              </a:tr>
              <a:tr h="349522">
                <a:tc vMerge="1">
                  <a:txBody>
                    <a:bodyPr/>
                    <a:lstStyle/>
                    <a:p>
                      <a:endParaRPr lang="es-PE"/>
                    </a:p>
                  </a:txBody>
                  <a:tcPr/>
                </a:tc>
                <a:tc>
                  <a:txBody>
                    <a:bodyPr/>
                    <a:lstStyle/>
                    <a:p>
                      <a:pPr algn="l">
                        <a:lnSpc>
                          <a:spcPct val="115000"/>
                        </a:lnSpc>
                        <a:spcAft>
                          <a:spcPts val="0"/>
                        </a:spcAft>
                      </a:pPr>
                      <a:r>
                        <a:rPr lang="es-PE" sz="1200" dirty="0">
                          <a:effectLst/>
                        </a:rPr>
                        <a:t>100 u</a:t>
                      </a:r>
                      <a:endParaRPr lang="es-PE" sz="1100" dirty="0">
                        <a:effectLst/>
                        <a:latin typeface="Calibri"/>
                        <a:ea typeface="Calibri"/>
                        <a:cs typeface="Times New Roman"/>
                      </a:endParaRPr>
                    </a:p>
                  </a:txBody>
                  <a:tcPr marL="44450" marR="44450" marT="0" marB="0">
                    <a:solidFill>
                      <a:srgbClr val="FFC000"/>
                    </a:solidFill>
                  </a:tcPr>
                </a:tc>
                <a:tc>
                  <a:txBody>
                    <a:bodyPr/>
                    <a:lstStyle/>
                    <a:p>
                      <a:pPr algn="l">
                        <a:lnSpc>
                          <a:spcPct val="115000"/>
                        </a:lnSpc>
                        <a:spcAft>
                          <a:spcPts val="0"/>
                        </a:spcAft>
                      </a:pPr>
                      <a:r>
                        <a:rPr lang="es-PE" sz="1200" dirty="0">
                          <a:effectLst/>
                        </a:rPr>
                        <a:t>200 u</a:t>
                      </a:r>
                      <a:endParaRPr lang="es-PE" sz="1100" dirty="0">
                        <a:effectLst/>
                        <a:latin typeface="Calibri"/>
                        <a:ea typeface="Calibri"/>
                        <a:cs typeface="Times New Roman"/>
                      </a:endParaRPr>
                    </a:p>
                  </a:txBody>
                  <a:tcPr marL="44450" marR="44450" marT="0" marB="0">
                    <a:solidFill>
                      <a:srgbClr val="FFC000"/>
                    </a:solidFill>
                  </a:tcPr>
                </a:tc>
                <a:tc>
                  <a:txBody>
                    <a:bodyPr/>
                    <a:lstStyle/>
                    <a:p>
                      <a:pPr algn="l">
                        <a:lnSpc>
                          <a:spcPct val="115000"/>
                        </a:lnSpc>
                        <a:spcAft>
                          <a:spcPts val="0"/>
                        </a:spcAft>
                      </a:pPr>
                      <a:r>
                        <a:rPr lang="es-PE" sz="1200" dirty="0">
                          <a:effectLst/>
                        </a:rPr>
                        <a:t>300u</a:t>
                      </a:r>
                      <a:endParaRPr lang="es-PE" sz="1100" dirty="0">
                        <a:effectLst/>
                        <a:latin typeface="Calibri"/>
                        <a:ea typeface="Calibri"/>
                        <a:cs typeface="Times New Roman"/>
                      </a:endParaRPr>
                    </a:p>
                  </a:txBody>
                  <a:tcPr marL="44450" marR="44450" marT="0" marB="0">
                    <a:solidFill>
                      <a:srgbClr val="FFC000"/>
                    </a:solidFill>
                  </a:tcPr>
                </a:tc>
              </a:tr>
              <a:tr h="232254">
                <a:tc>
                  <a:txBody>
                    <a:bodyPr/>
                    <a:lstStyle/>
                    <a:p>
                      <a:pPr marL="121920" algn="l">
                        <a:lnSpc>
                          <a:spcPct val="115000"/>
                        </a:lnSpc>
                        <a:spcAft>
                          <a:spcPts val="0"/>
                        </a:spcAft>
                      </a:pPr>
                      <a:r>
                        <a:rPr lang="es-PE" sz="1200" dirty="0" smtClean="0">
                          <a:effectLst/>
                        </a:rPr>
                        <a:t>100 </a:t>
                      </a:r>
                      <a:r>
                        <a:rPr lang="es-PE" sz="1200" dirty="0">
                          <a:effectLst/>
                        </a:rPr>
                        <a:t>u</a:t>
                      </a:r>
                      <a:endParaRPr lang="es-PE" sz="1100" dirty="0">
                        <a:effectLst/>
                        <a:latin typeface="Calibri"/>
                        <a:ea typeface="Calibri"/>
                        <a:cs typeface="Times New Roman"/>
                      </a:endParaRPr>
                    </a:p>
                  </a:txBody>
                  <a:tcPr marL="44450" marR="44450" marT="0" marB="0"/>
                </a:tc>
                <a:tc>
                  <a:txBody>
                    <a:bodyPr/>
                    <a:lstStyle/>
                    <a:p>
                      <a:pPr indent="-243205" algn="ctr">
                        <a:lnSpc>
                          <a:spcPct val="115000"/>
                        </a:lnSpc>
                        <a:spcAft>
                          <a:spcPts val="0"/>
                        </a:spcAft>
                      </a:pPr>
                      <a:r>
                        <a:rPr lang="es-PE" sz="1200" dirty="0">
                          <a:effectLst/>
                        </a:rPr>
                        <a:t>200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150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100</a:t>
                      </a:r>
                      <a:endParaRPr lang="es-PE" sz="1100" dirty="0">
                        <a:effectLst/>
                        <a:latin typeface="Calibri"/>
                        <a:ea typeface="Calibri"/>
                        <a:cs typeface="Times New Roman"/>
                      </a:endParaRPr>
                    </a:p>
                  </a:txBody>
                  <a:tcPr marL="44450" marR="44450" marT="0" marB="0"/>
                </a:tc>
              </a:tr>
              <a:tr h="229414">
                <a:tc>
                  <a:txBody>
                    <a:bodyPr/>
                    <a:lstStyle/>
                    <a:p>
                      <a:pPr marL="121920" algn="l">
                        <a:lnSpc>
                          <a:spcPct val="115000"/>
                        </a:lnSpc>
                        <a:spcAft>
                          <a:spcPts val="0"/>
                        </a:spcAft>
                      </a:pPr>
                      <a:r>
                        <a:rPr lang="es-PE" sz="1200">
                          <a:effectLst/>
                        </a:rPr>
                        <a:t>200u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600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550</a:t>
                      </a:r>
                      <a:endParaRPr lang="es-PE" sz="1100" dirty="0">
                        <a:effectLst/>
                        <a:latin typeface="Calibri"/>
                        <a:ea typeface="Calibri"/>
                        <a:cs typeface="Times New Roman"/>
                      </a:endParaRPr>
                    </a:p>
                  </a:txBody>
                  <a:tcPr marL="44450" marR="44450" marT="0" marB="0"/>
                </a:tc>
              </a:tr>
              <a:tr h="217114">
                <a:tc>
                  <a:txBody>
                    <a:bodyPr/>
                    <a:lstStyle/>
                    <a:p>
                      <a:pPr marL="121920" algn="l">
                        <a:lnSpc>
                          <a:spcPct val="115000"/>
                        </a:lnSpc>
                        <a:spcAft>
                          <a:spcPts val="0"/>
                        </a:spcAft>
                      </a:pPr>
                      <a:r>
                        <a:rPr lang="es-PE" sz="1200">
                          <a:effectLst/>
                        </a:rPr>
                        <a:t>300u</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a:effectLst/>
                        </a:rPr>
                        <a:t>-150</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450</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200" dirty="0">
                          <a:effectLst/>
                        </a:rPr>
                        <a:t>1050</a:t>
                      </a:r>
                      <a:endParaRPr lang="es-PE" sz="1100" dirty="0">
                        <a:effectLst/>
                        <a:latin typeface="Calibri"/>
                        <a:ea typeface="Calibri"/>
                        <a:cs typeface="Times New Roman"/>
                      </a:endParaRPr>
                    </a:p>
                  </a:txBody>
                  <a:tcPr marL="44450" marR="44450" marT="0" marB="0"/>
                </a:tc>
              </a:tr>
              <a:tr h="273552">
                <a:tc>
                  <a:txBody>
                    <a:bodyPr/>
                    <a:lstStyle/>
                    <a:p>
                      <a:pPr marL="121920" indent="-121920" algn="l">
                        <a:lnSpc>
                          <a:spcPct val="115000"/>
                        </a:lnSpc>
                        <a:spcAft>
                          <a:spcPts val="0"/>
                        </a:spcAft>
                      </a:pPr>
                      <a:r>
                        <a:rPr lang="es-PE" sz="1400" dirty="0">
                          <a:effectLst/>
                        </a:rPr>
                        <a:t> </a:t>
                      </a:r>
                      <a:r>
                        <a:rPr lang="es-PE" sz="1400" dirty="0" err="1" smtClean="0">
                          <a:effectLst/>
                        </a:rPr>
                        <a:t>Probabil</a:t>
                      </a:r>
                      <a:endParaRPr lang="es-PE" sz="1100" dirty="0">
                        <a:effectLst/>
                      </a:endParaRPr>
                    </a:p>
                    <a:p>
                      <a:pPr marL="121920" algn="l">
                        <a:lnSpc>
                          <a:spcPct val="115000"/>
                        </a:lnSpc>
                        <a:spcAft>
                          <a:spcPts val="0"/>
                        </a:spcAft>
                      </a:pPr>
                      <a:r>
                        <a:rPr lang="es-PE" sz="1400" dirty="0">
                          <a:effectLst/>
                        </a:rPr>
                        <a:t> </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a:effectLst/>
                        </a:rPr>
                        <a:t>. 0.5</a:t>
                      </a:r>
                      <a:endParaRPr lang="es-PE" sz="1100">
                        <a:effectLst/>
                      </a:endParaRPr>
                    </a:p>
                    <a:p>
                      <a:pPr algn="l">
                        <a:lnSpc>
                          <a:spcPct val="115000"/>
                        </a:lnSpc>
                        <a:spcAft>
                          <a:spcPts val="0"/>
                        </a:spcAft>
                      </a:pPr>
                      <a:r>
                        <a:rPr lang="es-PE" sz="1400">
                          <a:effectLst/>
                        </a:rPr>
                        <a:t> </a:t>
                      </a:r>
                      <a:endParaRPr lang="es-PE" sz="110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dirty="0">
                          <a:effectLst/>
                        </a:rPr>
                        <a:t>0.3 </a:t>
                      </a:r>
                      <a:endParaRPr lang="es-PE" sz="1100" dirty="0">
                        <a:effectLst/>
                        <a:latin typeface="Calibri"/>
                        <a:ea typeface="Calibri"/>
                        <a:cs typeface="Times New Roman"/>
                      </a:endParaRPr>
                    </a:p>
                  </a:txBody>
                  <a:tcPr marL="44450" marR="44450" marT="0" marB="0"/>
                </a:tc>
                <a:tc>
                  <a:txBody>
                    <a:bodyPr/>
                    <a:lstStyle/>
                    <a:p>
                      <a:pPr algn="l">
                        <a:lnSpc>
                          <a:spcPct val="115000"/>
                        </a:lnSpc>
                        <a:spcAft>
                          <a:spcPts val="0"/>
                        </a:spcAft>
                      </a:pPr>
                      <a:r>
                        <a:rPr lang="es-PE" sz="1400" dirty="0">
                          <a:effectLst/>
                        </a:rPr>
                        <a:t>0.2</a:t>
                      </a:r>
                      <a:endParaRPr lang="es-PE" sz="1100" dirty="0">
                        <a:effectLst/>
                        <a:latin typeface="Calibri"/>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16964428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620688"/>
            <a:ext cx="7992888" cy="3970318"/>
          </a:xfrm>
          <a:prstGeom prst="rect">
            <a:avLst/>
          </a:prstGeom>
        </p:spPr>
        <p:txBody>
          <a:bodyPr wrap="square">
            <a:spAutoFit/>
          </a:bodyPr>
          <a:lstStyle/>
          <a:p>
            <a:r>
              <a:rPr lang="es-PE" b="1" dirty="0"/>
              <a:t>VME: </a:t>
            </a:r>
            <a:r>
              <a:rPr lang="es-PE" dirty="0"/>
              <a:t>Criterio del valor medio esperado. Usando las probabilidades asignadas:</a:t>
            </a:r>
          </a:p>
          <a:p>
            <a:r>
              <a:rPr lang="es-PE" dirty="0"/>
              <a:t>VE(Comprar 100 u.) = 200*0.5 + 150*0.3 + 100*0.2 = 165</a:t>
            </a:r>
          </a:p>
          <a:p>
            <a:r>
              <a:rPr lang="es-PE" dirty="0"/>
              <a:t>VE(Comprar 200 u.) = 0*0.5 + 600*0.3 + 550*0.2 = </a:t>
            </a:r>
            <a:r>
              <a:rPr lang="es-PE" b="1" dirty="0">
                <a:solidFill>
                  <a:srgbClr val="0070C0"/>
                </a:solidFill>
              </a:rPr>
              <a:t>290</a:t>
            </a:r>
          </a:p>
          <a:p>
            <a:r>
              <a:rPr lang="es-PE" dirty="0"/>
              <a:t>VE(Comprar 300 u.) = -150*0.5 + 450*0.3 + 1050*0.2 = 270</a:t>
            </a:r>
          </a:p>
          <a:p>
            <a:r>
              <a:rPr lang="es-PE" dirty="0" smtClean="0"/>
              <a:t>Y  </a:t>
            </a:r>
            <a:r>
              <a:rPr lang="es-PE" dirty="0"/>
              <a:t>Según el criterio del valor medio esperado la mejor alternativa es comprar 200 pantalones</a:t>
            </a:r>
            <a:r>
              <a:rPr lang="es-PE" dirty="0" smtClean="0"/>
              <a:t>.</a:t>
            </a:r>
          </a:p>
          <a:p>
            <a:endParaRPr lang="es-PE" dirty="0"/>
          </a:p>
          <a:p>
            <a:r>
              <a:rPr lang="es-PE" b="1" dirty="0"/>
              <a:t>POE: </a:t>
            </a:r>
            <a:r>
              <a:rPr lang="es-PE" b="1" dirty="0">
                <a:solidFill>
                  <a:srgbClr val="0070C0"/>
                </a:solidFill>
              </a:rPr>
              <a:t>Pérdida de la Oportunidad Esperada</a:t>
            </a:r>
            <a:r>
              <a:rPr lang="es-PE" dirty="0"/>
              <a:t>. Utilizando la </a:t>
            </a:r>
            <a:r>
              <a:rPr lang="es-PE" b="1" dirty="0">
                <a:solidFill>
                  <a:srgbClr val="0070C0"/>
                </a:solidFill>
              </a:rPr>
              <a:t>matriz de arrepentimientos </a:t>
            </a:r>
            <a:r>
              <a:rPr lang="es-PE" dirty="0" smtClean="0"/>
              <a:t>TABLA ANTERIOR:</a:t>
            </a:r>
            <a:endParaRPr lang="es-PE" dirty="0"/>
          </a:p>
          <a:p>
            <a:r>
              <a:rPr lang="es-PE" dirty="0"/>
              <a:t>VE(Comprar 100 u.) = 0*0.5 + 450*0.3 + 950*0.2 = 325</a:t>
            </a:r>
          </a:p>
          <a:p>
            <a:r>
              <a:rPr lang="es-PE" dirty="0"/>
              <a:t>VE(Comprar 200 u.) = 200*0.5 + 0*0.3 + 500*0.2 = </a:t>
            </a:r>
            <a:r>
              <a:rPr lang="es-PE" b="1" dirty="0">
                <a:solidFill>
                  <a:srgbClr val="0070C0"/>
                </a:solidFill>
              </a:rPr>
              <a:t>200</a:t>
            </a:r>
          </a:p>
          <a:p>
            <a:r>
              <a:rPr lang="es-PE" dirty="0"/>
              <a:t>VE(Comprar 300 u.) = 350*0.5 + 150*0.3 + 0*0.2 = 220</a:t>
            </a:r>
          </a:p>
          <a:p>
            <a:r>
              <a:rPr lang="es-PE" dirty="0" smtClean="0"/>
              <a:t>Y  </a:t>
            </a:r>
            <a:r>
              <a:rPr lang="es-PE" dirty="0"/>
              <a:t>Según el criterio de Pérdida de la Oportunidad Esperada la mejor alternativa es comprar 200 pantalones, ya que así se obtiene </a:t>
            </a:r>
            <a:r>
              <a:rPr lang="es-PE" dirty="0" smtClean="0"/>
              <a:t>la menor </a:t>
            </a:r>
            <a:r>
              <a:rPr lang="es-PE" dirty="0"/>
              <a:t>perdida de oportunidad.</a:t>
            </a:r>
          </a:p>
        </p:txBody>
      </p:sp>
      <p:sp>
        <p:nvSpPr>
          <p:cNvPr id="3" name="2 Rectángulo"/>
          <p:cNvSpPr/>
          <p:nvPr/>
        </p:nvSpPr>
        <p:spPr>
          <a:xfrm>
            <a:off x="467544" y="4725144"/>
            <a:ext cx="7920880" cy="1754326"/>
          </a:xfrm>
          <a:prstGeom prst="rect">
            <a:avLst/>
          </a:prstGeom>
          <a:solidFill>
            <a:srgbClr val="FFFF00"/>
          </a:solidFill>
        </p:spPr>
        <p:txBody>
          <a:bodyPr wrap="square">
            <a:spAutoFit/>
          </a:bodyPr>
          <a:lstStyle/>
          <a:p>
            <a:r>
              <a:rPr lang="es-PE" b="1" dirty="0"/>
              <a:t>VEIP: </a:t>
            </a:r>
            <a:r>
              <a:rPr lang="es-PE" dirty="0"/>
              <a:t>Valor Esperado de la Información Perfecta.</a:t>
            </a:r>
          </a:p>
          <a:p>
            <a:r>
              <a:rPr lang="es-PE" dirty="0"/>
              <a:t>VEIP = VE con Certeza Total – VM </a:t>
            </a:r>
            <a:r>
              <a:rPr lang="es-PE" dirty="0" smtClean="0"/>
              <a:t>Óptimo (</a:t>
            </a:r>
            <a:r>
              <a:rPr lang="es-PE" dirty="0"/>
              <a:t>usando los óptimos de la tabla )</a:t>
            </a:r>
          </a:p>
          <a:p>
            <a:r>
              <a:rPr lang="es-PE" dirty="0"/>
              <a:t>VE con Certeza Total = 200*0.5+600*0.3+1050*0.2 = 490</a:t>
            </a:r>
          </a:p>
          <a:p>
            <a:r>
              <a:rPr lang="es-PE" dirty="0"/>
              <a:t>VM Óptimo = VME = 290</a:t>
            </a:r>
          </a:p>
          <a:p>
            <a:r>
              <a:rPr lang="es-PE" dirty="0"/>
              <a:t>VEIP = </a:t>
            </a:r>
            <a:r>
              <a:rPr lang="es-PE" dirty="0" smtClean="0"/>
              <a:t>490 – 290 = 200   Con </a:t>
            </a:r>
            <a:r>
              <a:rPr lang="es-PE" dirty="0"/>
              <a:t>lo que se comprueba que </a:t>
            </a:r>
            <a:r>
              <a:rPr lang="es-PE" dirty="0" smtClean="0"/>
              <a:t>el  </a:t>
            </a:r>
            <a:r>
              <a:rPr lang="es-PE" dirty="0"/>
              <a:t>POE tiene el mismo valor que el VEIP</a:t>
            </a:r>
          </a:p>
        </p:txBody>
      </p:sp>
    </p:spTree>
    <p:extLst>
      <p:ext uri="{BB962C8B-B14F-4D97-AF65-F5344CB8AC3E}">
        <p14:creationId xmlns:p14="http://schemas.microsoft.com/office/powerpoint/2010/main" val="18628551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548680"/>
            <a:ext cx="5509200"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txBody>
          <a:bodyPr wrap="none">
            <a:spAutoFit/>
          </a:bodyPr>
          <a:lstStyle/>
          <a:p>
            <a:r>
              <a:rPr lang="es-PE" b="1" dirty="0">
                <a:solidFill>
                  <a:srgbClr val="FF0000"/>
                </a:solidFill>
              </a:rPr>
              <a:t>La </a:t>
            </a:r>
            <a:r>
              <a:rPr lang="es-PE" b="1" dirty="0" smtClean="0">
                <a:solidFill>
                  <a:srgbClr val="FF0000"/>
                </a:solidFill>
              </a:rPr>
              <a:t>utilización del  Valor  </a:t>
            </a:r>
            <a:r>
              <a:rPr lang="es-PE" b="1" dirty="0">
                <a:solidFill>
                  <a:srgbClr val="FF0000"/>
                </a:solidFill>
              </a:rPr>
              <a:t>de la información imperfecta</a:t>
            </a:r>
          </a:p>
        </p:txBody>
      </p:sp>
      <p:sp>
        <p:nvSpPr>
          <p:cNvPr id="3" name="2 Rectángulo"/>
          <p:cNvSpPr/>
          <p:nvPr/>
        </p:nvSpPr>
        <p:spPr>
          <a:xfrm>
            <a:off x="611646" y="1196752"/>
            <a:ext cx="7560753" cy="5078313"/>
          </a:xfrm>
          <a:prstGeom prst="rect">
            <a:avLst/>
          </a:prstGeom>
          <a:blipFill>
            <a:blip r:embed="rId2"/>
            <a:tile tx="0" ty="0" sx="100000" sy="100000" flip="none" algn="tl"/>
          </a:blipFill>
        </p:spPr>
        <p:txBody>
          <a:bodyPr wrap="square">
            <a:spAutoFit/>
          </a:bodyPr>
          <a:lstStyle/>
          <a:p>
            <a:r>
              <a:rPr lang="es-PE" dirty="0"/>
              <a:t>La información adicional, no siempre es perfecta, muchas veces los estudios adicionales que se encargan </a:t>
            </a:r>
            <a:r>
              <a:rPr lang="es-PE" dirty="0" smtClean="0"/>
              <a:t>tienen cierto </a:t>
            </a:r>
            <a:r>
              <a:rPr lang="es-PE" dirty="0"/>
              <a:t>margen de error. La información adicional mejora la probabilidad obtenida de la ocurrencia de </a:t>
            </a:r>
            <a:r>
              <a:rPr lang="es-PE" dirty="0" smtClean="0"/>
              <a:t>un </a:t>
            </a:r>
            <a:endParaRPr lang="es-PE" dirty="0"/>
          </a:p>
          <a:p>
            <a:r>
              <a:rPr lang="es-PE" dirty="0"/>
              <a:t>determinado estado de la naturaleza y ayuda al tomador de decisiones a escoger la mejor opción. La </a:t>
            </a:r>
            <a:r>
              <a:rPr lang="es-PE" dirty="0" smtClean="0"/>
              <a:t>estadística Bayesiana </a:t>
            </a:r>
            <a:r>
              <a:rPr lang="es-PE" dirty="0"/>
              <a:t>construye un modelo a partir de información adicional obtenida a partir de diversas fuentes. </a:t>
            </a:r>
            <a:r>
              <a:rPr lang="es-PE" b="1" dirty="0" smtClean="0">
                <a:solidFill>
                  <a:srgbClr val="C00000"/>
                </a:solidFill>
              </a:rPr>
              <a:t>El teorema </a:t>
            </a:r>
            <a:r>
              <a:rPr lang="es-PE" b="1" dirty="0">
                <a:solidFill>
                  <a:srgbClr val="C00000"/>
                </a:solidFill>
              </a:rPr>
              <a:t>de </a:t>
            </a:r>
            <a:r>
              <a:rPr lang="es-PE" b="1" dirty="0" err="1">
                <a:solidFill>
                  <a:srgbClr val="C00000"/>
                </a:solidFill>
              </a:rPr>
              <a:t>Bayes</a:t>
            </a:r>
            <a:r>
              <a:rPr lang="es-PE" b="1" dirty="0" smtClean="0">
                <a:solidFill>
                  <a:srgbClr val="C00000"/>
                </a:solidFill>
              </a:rPr>
              <a:t>:</a:t>
            </a:r>
          </a:p>
          <a:p>
            <a:endParaRPr lang="es-PE" dirty="0"/>
          </a:p>
          <a:p>
            <a:pPr algn="ctr"/>
            <a:r>
              <a:rPr lang="es-PE" b="1" dirty="0" smtClean="0">
                <a:solidFill>
                  <a:srgbClr val="C00000"/>
                </a:solidFill>
                <a:latin typeface="Cambria" panose="02040503050406030204" pitchFamily="18" charset="0"/>
              </a:rPr>
              <a:t>P(</a:t>
            </a:r>
            <a:r>
              <a:rPr lang="es-PE" b="1" dirty="0" err="1" smtClean="0">
                <a:solidFill>
                  <a:srgbClr val="C00000"/>
                </a:solidFill>
                <a:latin typeface="Cambria" panose="02040503050406030204" pitchFamily="18" charset="0"/>
              </a:rPr>
              <a:t>E</a:t>
            </a:r>
            <a:r>
              <a:rPr lang="es-PE" b="1" baseline="-25000" dirty="0" err="1" smtClean="0">
                <a:solidFill>
                  <a:srgbClr val="C00000"/>
                </a:solidFill>
                <a:latin typeface="Cambria" panose="02040503050406030204" pitchFamily="18" charset="0"/>
              </a:rPr>
              <a:t>j</a:t>
            </a:r>
            <a:r>
              <a:rPr lang="es-PE" b="1" dirty="0" smtClean="0">
                <a:solidFill>
                  <a:srgbClr val="C00000"/>
                </a:solidFill>
                <a:latin typeface="Cambria" panose="02040503050406030204" pitchFamily="18" charset="0"/>
              </a:rPr>
              <a:t>/</a:t>
            </a:r>
            <a:r>
              <a:rPr lang="es-PE" b="1" dirty="0" err="1" smtClean="0">
                <a:solidFill>
                  <a:srgbClr val="C00000"/>
                </a:solidFill>
                <a:latin typeface="Cambria" panose="02040503050406030204" pitchFamily="18" charset="0"/>
              </a:rPr>
              <a:t>A</a:t>
            </a:r>
            <a:r>
              <a:rPr lang="es-PE" b="1" baseline="-25000" dirty="0" err="1" smtClean="0">
                <a:solidFill>
                  <a:srgbClr val="C00000"/>
                </a:solidFill>
                <a:latin typeface="Cambria" panose="02040503050406030204" pitchFamily="18" charset="0"/>
              </a:rPr>
              <a:t>i</a:t>
            </a:r>
            <a:r>
              <a:rPr lang="es-PE" b="1" dirty="0" smtClean="0">
                <a:solidFill>
                  <a:srgbClr val="C00000"/>
                </a:solidFill>
                <a:latin typeface="Cambria" panose="02040503050406030204" pitchFamily="18" charset="0"/>
              </a:rPr>
              <a:t>)= </a:t>
            </a:r>
            <a:r>
              <a:rPr lang="es-PE" b="1" u="sng" dirty="0" smtClean="0">
                <a:solidFill>
                  <a:srgbClr val="C00000"/>
                </a:solidFill>
                <a:latin typeface="Cambria" panose="02040503050406030204" pitchFamily="18" charset="0"/>
              </a:rPr>
              <a:t>P(</a:t>
            </a:r>
            <a:r>
              <a:rPr lang="es-PE" b="1" u="sng" dirty="0" err="1" smtClean="0">
                <a:solidFill>
                  <a:srgbClr val="C00000"/>
                </a:solidFill>
                <a:latin typeface="Cambria" panose="02040503050406030204" pitchFamily="18" charset="0"/>
              </a:rPr>
              <a:t>E</a:t>
            </a:r>
            <a:r>
              <a:rPr lang="es-PE" b="1" u="sng" baseline="-25000" dirty="0" err="1" smtClean="0">
                <a:solidFill>
                  <a:srgbClr val="C00000"/>
                </a:solidFill>
                <a:latin typeface="Cambria" panose="02040503050406030204" pitchFamily="18" charset="0"/>
              </a:rPr>
              <a:t>j</a:t>
            </a:r>
            <a:r>
              <a:rPr lang="es-PE" b="1" u="sng" dirty="0" smtClean="0">
                <a:solidFill>
                  <a:srgbClr val="C00000"/>
                </a:solidFill>
                <a:latin typeface="Cambria" panose="02040503050406030204" pitchFamily="18" charset="0"/>
              </a:rPr>
              <a:t>)*P(</a:t>
            </a:r>
            <a:r>
              <a:rPr lang="es-PE" b="1" u="sng" dirty="0" err="1" smtClean="0">
                <a:solidFill>
                  <a:srgbClr val="C00000"/>
                </a:solidFill>
                <a:latin typeface="Cambria" panose="02040503050406030204" pitchFamily="18" charset="0"/>
              </a:rPr>
              <a:t>A</a:t>
            </a:r>
            <a:r>
              <a:rPr lang="es-PE" b="1" u="sng" baseline="-25000" dirty="0" err="1" smtClean="0">
                <a:solidFill>
                  <a:srgbClr val="C00000"/>
                </a:solidFill>
                <a:latin typeface="Cambria" panose="02040503050406030204" pitchFamily="18" charset="0"/>
              </a:rPr>
              <a:t>i</a:t>
            </a:r>
            <a:r>
              <a:rPr lang="es-PE" b="1" u="sng" dirty="0" smtClean="0">
                <a:solidFill>
                  <a:srgbClr val="C00000"/>
                </a:solidFill>
                <a:latin typeface="Cambria" panose="02040503050406030204" pitchFamily="18" charset="0"/>
              </a:rPr>
              <a:t>/</a:t>
            </a:r>
            <a:r>
              <a:rPr lang="es-PE" b="1" u="sng" dirty="0" err="1" smtClean="0">
                <a:solidFill>
                  <a:srgbClr val="C00000"/>
                </a:solidFill>
                <a:latin typeface="Cambria" panose="02040503050406030204" pitchFamily="18" charset="0"/>
              </a:rPr>
              <a:t>Ej</a:t>
            </a:r>
            <a:r>
              <a:rPr lang="es-PE" b="1" u="sng" dirty="0" smtClean="0">
                <a:solidFill>
                  <a:srgbClr val="C00000"/>
                </a:solidFill>
                <a:latin typeface="Cambria" panose="02040503050406030204" pitchFamily="18" charset="0"/>
              </a:rPr>
              <a:t>)</a:t>
            </a:r>
          </a:p>
          <a:p>
            <a:r>
              <a:rPr lang="es-PE" b="1" dirty="0" smtClean="0">
                <a:solidFill>
                  <a:srgbClr val="C00000"/>
                </a:solidFill>
                <a:latin typeface="Cambria" panose="02040503050406030204" pitchFamily="18" charset="0"/>
              </a:rPr>
              <a:t>			               ∑P(</a:t>
            </a:r>
            <a:r>
              <a:rPr lang="es-PE" b="1" dirty="0" err="1" smtClean="0">
                <a:solidFill>
                  <a:srgbClr val="C00000"/>
                </a:solidFill>
                <a:latin typeface="Cambria" panose="02040503050406030204" pitchFamily="18" charset="0"/>
              </a:rPr>
              <a:t>Ej</a:t>
            </a:r>
            <a:r>
              <a:rPr lang="es-PE" b="1" dirty="0" smtClean="0">
                <a:solidFill>
                  <a:srgbClr val="C00000"/>
                </a:solidFill>
                <a:latin typeface="Cambria" panose="02040503050406030204" pitchFamily="18" charset="0"/>
              </a:rPr>
              <a:t>)*P(</a:t>
            </a:r>
            <a:r>
              <a:rPr lang="es-PE" b="1" dirty="0" err="1" smtClean="0">
                <a:solidFill>
                  <a:srgbClr val="C00000"/>
                </a:solidFill>
                <a:latin typeface="Cambria" panose="02040503050406030204" pitchFamily="18" charset="0"/>
              </a:rPr>
              <a:t>Ai</a:t>
            </a:r>
            <a:r>
              <a:rPr lang="es-PE" b="1" dirty="0" smtClean="0">
                <a:solidFill>
                  <a:srgbClr val="C00000"/>
                </a:solidFill>
                <a:latin typeface="Cambria" panose="02040503050406030204" pitchFamily="18" charset="0"/>
              </a:rPr>
              <a:t>/</a:t>
            </a:r>
            <a:r>
              <a:rPr lang="es-PE" b="1" dirty="0" err="1" smtClean="0">
                <a:solidFill>
                  <a:srgbClr val="C00000"/>
                </a:solidFill>
                <a:latin typeface="Cambria" panose="02040503050406030204" pitchFamily="18" charset="0"/>
              </a:rPr>
              <a:t>Ej</a:t>
            </a:r>
            <a:r>
              <a:rPr lang="es-PE" dirty="0" smtClean="0">
                <a:latin typeface="Cambria" panose="02040503050406030204" pitchFamily="18" charset="0"/>
              </a:rPr>
              <a:t>)</a:t>
            </a:r>
            <a:endParaRPr lang="es-PE" dirty="0">
              <a:latin typeface="Cambria" panose="02040503050406030204" pitchFamily="18" charset="0"/>
            </a:endParaRPr>
          </a:p>
          <a:p>
            <a:endParaRPr lang="es-PE" dirty="0" smtClean="0">
              <a:latin typeface="Cambria" panose="02040503050406030204" pitchFamily="18" charset="0"/>
            </a:endParaRPr>
          </a:p>
          <a:p>
            <a:r>
              <a:rPr lang="es-PE" dirty="0" smtClean="0">
                <a:latin typeface="Cambria" panose="02040503050406030204" pitchFamily="18" charset="0"/>
              </a:rPr>
              <a:t>De donde :</a:t>
            </a:r>
          </a:p>
          <a:p>
            <a:r>
              <a:rPr lang="es-PE" dirty="0">
                <a:latin typeface="Cambria" panose="02040503050406030204" pitchFamily="18" charset="0"/>
              </a:rPr>
              <a:t> </a:t>
            </a:r>
            <a:r>
              <a:rPr lang="es-PE" dirty="0" smtClean="0">
                <a:latin typeface="Cambria" panose="02040503050406030204" pitchFamily="18" charset="0"/>
              </a:rPr>
              <a:t>    </a:t>
            </a:r>
            <a:r>
              <a:rPr lang="es-PE" dirty="0">
                <a:latin typeface="Cambria" panose="02040503050406030204" pitchFamily="18" charset="0"/>
              </a:rPr>
              <a:t>P(</a:t>
            </a:r>
            <a:r>
              <a:rPr lang="es-PE" dirty="0" err="1">
                <a:latin typeface="Cambria" panose="02040503050406030204" pitchFamily="18" charset="0"/>
              </a:rPr>
              <a:t>E</a:t>
            </a:r>
            <a:r>
              <a:rPr lang="es-PE" baseline="-25000" dirty="0" err="1">
                <a:latin typeface="Cambria" panose="02040503050406030204" pitchFamily="18" charset="0"/>
              </a:rPr>
              <a:t>j</a:t>
            </a:r>
            <a:r>
              <a:rPr lang="es-PE" dirty="0">
                <a:latin typeface="Cambria" panose="02040503050406030204" pitchFamily="18" charset="0"/>
              </a:rPr>
              <a:t>/</a:t>
            </a:r>
            <a:r>
              <a:rPr lang="es-PE" dirty="0" err="1">
                <a:latin typeface="Cambria" panose="02040503050406030204" pitchFamily="18" charset="0"/>
              </a:rPr>
              <a:t>A</a:t>
            </a:r>
            <a:r>
              <a:rPr lang="es-PE" baseline="-25000" dirty="0" err="1">
                <a:latin typeface="Cambria" panose="02040503050406030204" pitchFamily="18" charset="0"/>
              </a:rPr>
              <a:t>i</a:t>
            </a:r>
            <a:r>
              <a:rPr lang="es-PE" dirty="0">
                <a:latin typeface="Cambria" panose="02040503050406030204" pitchFamily="18" charset="0"/>
              </a:rPr>
              <a:t>)</a:t>
            </a:r>
            <a:r>
              <a:rPr lang="es-PE" dirty="0" smtClean="0">
                <a:latin typeface="Cambria" panose="02040503050406030204" pitchFamily="18" charset="0"/>
              </a:rPr>
              <a:t> = </a:t>
            </a:r>
            <a:r>
              <a:rPr lang="es-PE" i="1" dirty="0"/>
              <a:t>probabilidad revisada</a:t>
            </a:r>
            <a:endParaRPr lang="es-PE" dirty="0">
              <a:latin typeface="Cambria" panose="02040503050406030204" pitchFamily="18" charset="0"/>
            </a:endParaRPr>
          </a:p>
          <a:p>
            <a:r>
              <a:rPr lang="es-PE" dirty="0" smtClean="0">
                <a:latin typeface="Cambria" panose="02040503050406030204" pitchFamily="18" charset="0"/>
              </a:rPr>
              <a:t>     P(</a:t>
            </a:r>
            <a:r>
              <a:rPr lang="es-PE" dirty="0" err="1" smtClean="0">
                <a:latin typeface="Cambria" panose="02040503050406030204" pitchFamily="18" charset="0"/>
              </a:rPr>
              <a:t>E</a:t>
            </a:r>
            <a:r>
              <a:rPr lang="es-PE" baseline="-25000" dirty="0" err="1" smtClean="0">
                <a:latin typeface="Cambria" panose="02040503050406030204" pitchFamily="18" charset="0"/>
              </a:rPr>
              <a:t>j</a:t>
            </a:r>
            <a:r>
              <a:rPr lang="es-PE" dirty="0" smtClean="0">
                <a:latin typeface="Cambria" panose="02040503050406030204" pitchFamily="18" charset="0"/>
              </a:rPr>
              <a:t>)= </a:t>
            </a:r>
            <a:r>
              <a:rPr lang="es-PE" i="1" dirty="0"/>
              <a:t>probabilidad a priori</a:t>
            </a:r>
            <a:endParaRPr lang="es-PE" dirty="0" smtClean="0">
              <a:latin typeface="Cambria" panose="02040503050406030204" pitchFamily="18" charset="0"/>
            </a:endParaRPr>
          </a:p>
          <a:p>
            <a:r>
              <a:rPr lang="es-PE" dirty="0">
                <a:latin typeface="Cambria" panose="02040503050406030204" pitchFamily="18" charset="0"/>
              </a:rPr>
              <a:t> </a:t>
            </a:r>
            <a:r>
              <a:rPr lang="es-PE" dirty="0" smtClean="0">
                <a:latin typeface="Cambria" panose="02040503050406030204" pitchFamily="18" charset="0"/>
              </a:rPr>
              <a:t>    P(</a:t>
            </a:r>
            <a:r>
              <a:rPr lang="es-PE" dirty="0" err="1" smtClean="0">
                <a:latin typeface="Cambria" panose="02040503050406030204" pitchFamily="18" charset="0"/>
              </a:rPr>
              <a:t>A</a:t>
            </a:r>
            <a:r>
              <a:rPr lang="es-PE" baseline="-25000" dirty="0" err="1" smtClean="0">
                <a:latin typeface="Cambria" panose="02040503050406030204" pitchFamily="18" charset="0"/>
              </a:rPr>
              <a:t>i</a:t>
            </a:r>
            <a:r>
              <a:rPr lang="es-PE" dirty="0" smtClean="0">
                <a:latin typeface="Cambria" panose="02040503050406030204" pitchFamily="18" charset="0"/>
              </a:rPr>
              <a:t>/</a:t>
            </a:r>
            <a:r>
              <a:rPr lang="es-PE" dirty="0" err="1" smtClean="0">
                <a:latin typeface="Cambria" panose="02040503050406030204" pitchFamily="18" charset="0"/>
              </a:rPr>
              <a:t>Ej</a:t>
            </a:r>
            <a:r>
              <a:rPr lang="es-PE" dirty="0" smtClean="0">
                <a:latin typeface="Cambria" panose="02040503050406030204" pitchFamily="18" charset="0"/>
              </a:rPr>
              <a:t>)= </a:t>
            </a:r>
            <a:r>
              <a:rPr lang="es-PE" i="1" dirty="0"/>
              <a:t>probabilidad condicionada</a:t>
            </a:r>
            <a:endParaRPr lang="es-PE" dirty="0">
              <a:latin typeface="Cambria" panose="02040503050406030204" pitchFamily="18" charset="0"/>
            </a:endParaRPr>
          </a:p>
          <a:p>
            <a:r>
              <a:rPr lang="es-PE" dirty="0" smtClean="0">
                <a:latin typeface="Cambria" panose="02040503050406030204" pitchFamily="18" charset="0"/>
              </a:rPr>
              <a:t>      ∑</a:t>
            </a:r>
            <a:r>
              <a:rPr lang="es-PE" dirty="0">
                <a:latin typeface="Cambria" panose="02040503050406030204" pitchFamily="18" charset="0"/>
              </a:rPr>
              <a:t>P(</a:t>
            </a:r>
            <a:r>
              <a:rPr lang="es-PE" dirty="0" err="1">
                <a:latin typeface="Cambria" panose="02040503050406030204" pitchFamily="18" charset="0"/>
              </a:rPr>
              <a:t>Ej</a:t>
            </a:r>
            <a:r>
              <a:rPr lang="es-PE" dirty="0">
                <a:latin typeface="Cambria" panose="02040503050406030204" pitchFamily="18" charset="0"/>
              </a:rPr>
              <a:t>)*P(</a:t>
            </a:r>
            <a:r>
              <a:rPr lang="es-PE" dirty="0" err="1">
                <a:latin typeface="Cambria" panose="02040503050406030204" pitchFamily="18" charset="0"/>
              </a:rPr>
              <a:t>Ai</a:t>
            </a:r>
            <a:r>
              <a:rPr lang="es-PE" dirty="0">
                <a:latin typeface="Cambria" panose="02040503050406030204" pitchFamily="18" charset="0"/>
              </a:rPr>
              <a:t>/</a:t>
            </a:r>
            <a:r>
              <a:rPr lang="es-PE" dirty="0" err="1">
                <a:latin typeface="Cambria" panose="02040503050406030204" pitchFamily="18" charset="0"/>
              </a:rPr>
              <a:t>Ej</a:t>
            </a:r>
            <a:r>
              <a:rPr lang="es-PE" dirty="0" smtClean="0">
                <a:latin typeface="Cambria" panose="02040503050406030204" pitchFamily="18" charset="0"/>
              </a:rPr>
              <a:t>)=</a:t>
            </a:r>
            <a:r>
              <a:rPr lang="es-PE" i="1" dirty="0"/>
              <a:t>sumatoria probabilidad conjunta</a:t>
            </a:r>
            <a:endParaRPr lang="es-PE" dirty="0">
              <a:latin typeface="Cambria" panose="02040503050406030204" pitchFamily="18" charset="0"/>
            </a:endParaRPr>
          </a:p>
          <a:p>
            <a:endParaRPr lang="es-PE" dirty="0">
              <a:latin typeface="Cambria" panose="02040503050406030204" pitchFamily="18" charset="0"/>
            </a:endParaRPr>
          </a:p>
          <a:p>
            <a:endParaRPr lang="es-PE" dirty="0"/>
          </a:p>
        </p:txBody>
      </p:sp>
    </p:spTree>
    <p:extLst>
      <p:ext uri="{BB962C8B-B14F-4D97-AF65-F5344CB8AC3E}">
        <p14:creationId xmlns:p14="http://schemas.microsoft.com/office/powerpoint/2010/main" val="24323581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692696"/>
            <a:ext cx="8064896" cy="923330"/>
          </a:xfrm>
          <a:prstGeom prst="rect">
            <a:avLst/>
          </a:prstGeom>
        </p:spPr>
        <p:txBody>
          <a:bodyPr wrap="square">
            <a:spAutoFit/>
          </a:bodyPr>
          <a:lstStyle/>
          <a:p>
            <a:r>
              <a:rPr lang="es-PE" dirty="0"/>
              <a:t>A partir del teorema de </a:t>
            </a:r>
            <a:r>
              <a:rPr lang="es-PE" dirty="0" err="1"/>
              <a:t>Bayes</a:t>
            </a:r>
            <a:r>
              <a:rPr lang="es-PE" dirty="0"/>
              <a:t> podemos calcular la Ganancia esperada con la Información adicional (GECIA): La expresión matemática para su cálculo es la siguiente:</a:t>
            </a:r>
          </a:p>
        </p:txBody>
      </p:sp>
      <p:graphicFrame>
        <p:nvGraphicFramePr>
          <p:cNvPr id="5" name="4 Objeto"/>
          <p:cNvGraphicFramePr>
            <a:graphicFrameLocks noChangeAspect="1"/>
          </p:cNvGraphicFramePr>
          <p:nvPr>
            <p:extLst>
              <p:ext uri="{D42A27DB-BD31-4B8C-83A1-F6EECF244321}">
                <p14:modId xmlns:p14="http://schemas.microsoft.com/office/powerpoint/2010/main" val="1766798815"/>
              </p:ext>
            </p:extLst>
          </p:nvPr>
        </p:nvGraphicFramePr>
        <p:xfrm>
          <a:off x="1281733" y="1916832"/>
          <a:ext cx="4730427" cy="944563"/>
        </p:xfrm>
        <a:graphic>
          <a:graphicData uri="http://schemas.openxmlformats.org/presentationml/2006/ole">
            <mc:AlternateContent xmlns:mc="http://schemas.openxmlformats.org/markup-compatibility/2006">
              <mc:Choice xmlns:v="urn:schemas-microsoft-com:vml" Requires="v">
                <p:oleObj spid="_x0000_s1156" name="Ecuación" r:id="rId3" imgW="3530520" imgH="660240" progId="Equation.3">
                  <p:embed/>
                </p:oleObj>
              </mc:Choice>
              <mc:Fallback>
                <p:oleObj name="Ecuación" r:id="rId3" imgW="3530520" imgH="660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733" y="1916832"/>
                        <a:ext cx="4730427" cy="944563"/>
                      </a:xfrm>
                      <a:prstGeom prst="rect">
                        <a:avLst/>
                      </a:prstGeom>
                      <a:noFill/>
                    </p:spPr>
                  </p:pic>
                </p:oleObj>
              </mc:Fallback>
            </mc:AlternateContent>
          </a:graphicData>
        </a:graphic>
      </p:graphicFrame>
      <p:graphicFrame>
        <p:nvGraphicFramePr>
          <p:cNvPr id="6" name="5 Objeto"/>
          <p:cNvGraphicFramePr>
            <a:graphicFrameLocks noChangeAspect="1"/>
          </p:cNvGraphicFramePr>
          <p:nvPr>
            <p:extLst>
              <p:ext uri="{D42A27DB-BD31-4B8C-83A1-F6EECF244321}">
                <p14:modId xmlns:p14="http://schemas.microsoft.com/office/powerpoint/2010/main" val="3962744487"/>
              </p:ext>
            </p:extLst>
          </p:nvPr>
        </p:nvGraphicFramePr>
        <p:xfrm>
          <a:off x="1306513" y="3141663"/>
          <a:ext cx="5524500" cy="309562"/>
        </p:xfrm>
        <a:graphic>
          <a:graphicData uri="http://schemas.openxmlformats.org/presentationml/2006/ole">
            <mc:AlternateContent xmlns:mc="http://schemas.openxmlformats.org/markup-compatibility/2006">
              <mc:Choice xmlns:v="urn:schemas-microsoft-com:vml" Requires="v">
                <p:oleObj spid="_x0000_s1157" name="Ecuación" r:id="rId5" imgW="4051080" imgH="215640" progId="Equation.3">
                  <p:embed/>
                </p:oleObj>
              </mc:Choice>
              <mc:Fallback>
                <p:oleObj name="Ecuación" r:id="rId5" imgW="4051080" imgH="215640" progId="Equation.3">
                  <p:embed/>
                  <p:pic>
                    <p:nvPicPr>
                      <p:cNvPr id="0" name="Object 3"/>
                      <p:cNvPicPr>
                        <a:picLocks noChangeAspect="1" noChangeArrowheads="1"/>
                      </p:cNvPicPr>
                      <p:nvPr/>
                    </p:nvPicPr>
                    <p:blipFill>
                      <a:blip r:embed="rId6"/>
                      <a:srcRect/>
                      <a:stretch>
                        <a:fillRect/>
                      </a:stretch>
                    </p:blipFill>
                    <p:spPr bwMode="auto">
                      <a:xfrm>
                        <a:off x="1306513" y="3141663"/>
                        <a:ext cx="5524500" cy="309562"/>
                      </a:xfrm>
                      <a:prstGeom prst="rect">
                        <a:avLst/>
                      </a:prstGeom>
                      <a:noFill/>
                    </p:spPr>
                  </p:pic>
                </p:oleObj>
              </mc:Fallback>
            </mc:AlternateContent>
          </a:graphicData>
        </a:graphic>
      </p:graphicFrame>
      <p:graphicFrame>
        <p:nvGraphicFramePr>
          <p:cNvPr id="7" name="6 Objeto"/>
          <p:cNvGraphicFramePr>
            <a:graphicFrameLocks noChangeAspect="1"/>
          </p:cNvGraphicFramePr>
          <p:nvPr>
            <p:extLst>
              <p:ext uri="{D42A27DB-BD31-4B8C-83A1-F6EECF244321}">
                <p14:modId xmlns:p14="http://schemas.microsoft.com/office/powerpoint/2010/main" val="3479042438"/>
              </p:ext>
            </p:extLst>
          </p:nvPr>
        </p:nvGraphicFramePr>
        <p:xfrm>
          <a:off x="1403648" y="4075331"/>
          <a:ext cx="5832648" cy="636588"/>
        </p:xfrm>
        <a:graphic>
          <a:graphicData uri="http://schemas.openxmlformats.org/presentationml/2006/ole">
            <mc:AlternateContent xmlns:mc="http://schemas.openxmlformats.org/markup-compatibility/2006">
              <mc:Choice xmlns:v="urn:schemas-microsoft-com:vml" Requires="v">
                <p:oleObj spid="_x0000_s1158" name="Ecuación" r:id="rId7" imgW="4038480" imgH="444240" progId="Equation.3">
                  <p:embed/>
                </p:oleObj>
              </mc:Choice>
              <mc:Fallback>
                <p:oleObj name="Ecuación" r:id="rId7" imgW="4038480" imgH="4442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075331"/>
                        <a:ext cx="5832648" cy="636588"/>
                      </a:xfrm>
                      <a:prstGeom prst="rect">
                        <a:avLst/>
                      </a:prstGeom>
                      <a:noFill/>
                    </p:spPr>
                  </p:pic>
                </p:oleObj>
              </mc:Fallback>
            </mc:AlternateContent>
          </a:graphicData>
        </a:graphic>
      </p:graphicFrame>
      <p:sp>
        <p:nvSpPr>
          <p:cNvPr id="8" name="7 CuadroTexto"/>
          <p:cNvSpPr txBox="1"/>
          <p:nvPr/>
        </p:nvSpPr>
        <p:spPr>
          <a:xfrm>
            <a:off x="1763688" y="2708920"/>
            <a:ext cx="1197764" cy="369332"/>
          </a:xfrm>
          <a:prstGeom prst="rect">
            <a:avLst/>
          </a:prstGeom>
          <a:noFill/>
        </p:spPr>
        <p:txBody>
          <a:bodyPr wrap="none" rtlCol="0">
            <a:spAutoFit/>
          </a:bodyPr>
          <a:lstStyle/>
          <a:p>
            <a:r>
              <a:rPr lang="es-PE" dirty="0" smtClean="0"/>
              <a:t>De donde: </a:t>
            </a:r>
            <a:endParaRPr lang="es-PE" dirty="0"/>
          </a:p>
        </p:txBody>
      </p:sp>
    </p:spTree>
    <p:extLst>
      <p:ext uri="{BB962C8B-B14F-4D97-AF65-F5344CB8AC3E}">
        <p14:creationId xmlns:p14="http://schemas.microsoft.com/office/powerpoint/2010/main" val="36003650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548680"/>
            <a:ext cx="8064896" cy="2800767"/>
          </a:xfrm>
          <a:prstGeom prst="rect">
            <a:avLst/>
          </a:prstGeom>
        </p:spPr>
        <p:txBody>
          <a:bodyPr wrap="square">
            <a:spAutoFit/>
          </a:bodyPr>
          <a:lstStyle/>
          <a:p>
            <a:r>
              <a:rPr lang="es-PE" sz="1600" b="1" dirty="0" smtClean="0">
                <a:solidFill>
                  <a:srgbClr val="FF0000"/>
                </a:solidFill>
                <a:latin typeface="Calibri" panose="020F0502020204030204" pitchFamily="34" charset="0"/>
              </a:rPr>
              <a:t>Caso</a:t>
            </a:r>
          </a:p>
          <a:p>
            <a:r>
              <a:rPr lang="es-PE" sz="1600" dirty="0" smtClean="0">
                <a:latin typeface="Calibri" panose="020F0502020204030204" pitchFamily="34" charset="0"/>
              </a:rPr>
              <a:t>Un </a:t>
            </a:r>
            <a:r>
              <a:rPr lang="es-PE" sz="1600" dirty="0">
                <a:latin typeface="Calibri" panose="020F0502020204030204" pitchFamily="34" charset="0"/>
              </a:rPr>
              <a:t>empresario adquiere pescado fresco en el mercado central para su posterior venta. Cada caja </a:t>
            </a:r>
            <a:r>
              <a:rPr lang="es-PE" sz="1600" dirty="0" smtClean="0">
                <a:latin typeface="Calibri" panose="020F0502020204030204" pitchFamily="34" charset="0"/>
              </a:rPr>
              <a:t>de pescado </a:t>
            </a:r>
            <a:r>
              <a:rPr lang="es-PE" sz="1600" dirty="0">
                <a:latin typeface="Calibri" panose="020F0502020204030204" pitchFamily="34" charset="0"/>
              </a:rPr>
              <a:t>la identifica como excelente o no excelente en función del porcentaje de pescado que </a:t>
            </a:r>
            <a:r>
              <a:rPr lang="es-PE" sz="1600" dirty="0" smtClean="0">
                <a:latin typeface="Calibri" panose="020F0502020204030204" pitchFamily="34" charset="0"/>
              </a:rPr>
              <a:t>se considere </a:t>
            </a:r>
            <a:r>
              <a:rPr lang="es-PE" sz="1600" dirty="0">
                <a:latin typeface="Calibri" panose="020F0502020204030204" pitchFamily="34" charset="0"/>
              </a:rPr>
              <a:t>de calidad excelente. Una caja de pescado excelente contiene un 90% de pescado de </a:t>
            </a:r>
            <a:r>
              <a:rPr lang="es-PE" sz="1600" dirty="0" smtClean="0">
                <a:latin typeface="Calibri" panose="020F0502020204030204" pitchFamily="34" charset="0"/>
              </a:rPr>
              <a:t>alta calidad</a:t>
            </a:r>
            <a:r>
              <a:rPr lang="es-PE" sz="1600" dirty="0">
                <a:latin typeface="Calibri" panose="020F0502020204030204" pitchFamily="34" charset="0"/>
              </a:rPr>
              <a:t>, mientras que una caja de pescado no excelente contiene solo un 20% de pescado de </a:t>
            </a:r>
            <a:r>
              <a:rPr lang="es-PE" sz="1600" dirty="0" smtClean="0">
                <a:latin typeface="Calibri" panose="020F0502020204030204" pitchFamily="34" charset="0"/>
              </a:rPr>
              <a:t>alta calidad</a:t>
            </a:r>
            <a:r>
              <a:rPr lang="es-PE" sz="1600" dirty="0">
                <a:latin typeface="Calibri" panose="020F0502020204030204" pitchFamily="34" charset="0"/>
              </a:rPr>
              <a:t>. Una caja de </a:t>
            </a:r>
            <a:r>
              <a:rPr lang="es-PE" sz="1600" dirty="0" smtClean="0">
                <a:latin typeface="Calibri" panose="020F0502020204030204" pitchFamily="34" charset="0"/>
              </a:rPr>
              <a:t>pescado </a:t>
            </a:r>
            <a:r>
              <a:rPr lang="es-PE" sz="1600" dirty="0">
                <a:latin typeface="Calibri" panose="020F0502020204030204" pitchFamily="34" charset="0"/>
              </a:rPr>
              <a:t>excelente genera un beneficio de 100 euros, mientras que una caja </a:t>
            </a:r>
            <a:r>
              <a:rPr lang="es-PE" sz="1600" dirty="0" smtClean="0">
                <a:latin typeface="Calibri" panose="020F0502020204030204" pitchFamily="34" charset="0"/>
              </a:rPr>
              <a:t>de pescado </a:t>
            </a:r>
            <a:r>
              <a:rPr lang="es-PE" sz="1600" dirty="0">
                <a:latin typeface="Calibri" panose="020F0502020204030204" pitchFamily="34" charset="0"/>
              </a:rPr>
              <a:t>no excelente causa unas pérdidas de 100 euros por la mala imagen de la empresa que se </a:t>
            </a:r>
            <a:r>
              <a:rPr lang="es-PE" sz="1600" dirty="0" smtClean="0">
                <a:latin typeface="Calibri" panose="020F0502020204030204" pitchFamily="34" charset="0"/>
              </a:rPr>
              <a:t>llevan los </a:t>
            </a:r>
            <a:r>
              <a:rPr lang="es-PE" sz="1600" dirty="0">
                <a:latin typeface="Calibri" panose="020F0502020204030204" pitchFamily="34" charset="0"/>
              </a:rPr>
              <a:t>clientes. Antes de comprar una caja el empresario puede comprobar la calidad de la </a:t>
            </a:r>
            <a:r>
              <a:rPr lang="es-PE" sz="1600" dirty="0" smtClean="0">
                <a:latin typeface="Calibri" panose="020F0502020204030204" pitchFamily="34" charset="0"/>
              </a:rPr>
              <a:t>misma extrayendo </a:t>
            </a:r>
            <a:r>
              <a:rPr lang="es-PE" sz="1600" dirty="0">
                <a:latin typeface="Calibri" panose="020F0502020204030204" pitchFamily="34" charset="0"/>
              </a:rPr>
              <a:t>un ejemplar de pescado con el objetivo de verificar si se trata o no de pescado de </a:t>
            </a:r>
            <a:r>
              <a:rPr lang="es-PE" sz="1600" dirty="0" smtClean="0">
                <a:latin typeface="Calibri" panose="020F0502020204030204" pitchFamily="34" charset="0"/>
              </a:rPr>
              <a:t>alta calidad</a:t>
            </a:r>
            <a:r>
              <a:rPr lang="es-PE" sz="1600" dirty="0">
                <a:latin typeface="Calibri" panose="020F0502020204030204" pitchFamily="34" charset="0"/>
              </a:rPr>
              <a:t>. Establezca la estrategia que debe seguir el empresario, así como el coste de la información.</a:t>
            </a:r>
          </a:p>
        </p:txBody>
      </p:sp>
      <p:sp>
        <p:nvSpPr>
          <p:cNvPr id="3" name="2 Rectángulo"/>
          <p:cNvSpPr/>
          <p:nvPr/>
        </p:nvSpPr>
        <p:spPr>
          <a:xfrm>
            <a:off x="1187624" y="4077072"/>
            <a:ext cx="6552728" cy="1754326"/>
          </a:xfrm>
          <a:prstGeom prst="rect">
            <a:avLst/>
          </a:prstGeom>
          <a:solidFill>
            <a:schemeClr val="accent6">
              <a:lumMod val="20000"/>
              <a:lumOff val="80000"/>
            </a:schemeClr>
          </a:solidFill>
        </p:spPr>
        <p:txBody>
          <a:bodyPr wrap="square">
            <a:spAutoFit/>
          </a:bodyPr>
          <a:lstStyle/>
          <a:p>
            <a:r>
              <a:rPr lang="es-PE" b="1" dirty="0">
                <a:solidFill>
                  <a:srgbClr val="FF0000"/>
                </a:solidFill>
              </a:rPr>
              <a:t>Comprar la caja de pescado. </a:t>
            </a:r>
          </a:p>
          <a:p>
            <a:r>
              <a:rPr lang="es-PE" b="1" dirty="0">
                <a:solidFill>
                  <a:srgbClr val="0070C0"/>
                </a:solidFill>
              </a:rPr>
              <a:t>NO comprar la caja de pescado</a:t>
            </a:r>
            <a:r>
              <a:rPr lang="es-PE" dirty="0"/>
              <a:t>. </a:t>
            </a:r>
          </a:p>
          <a:p>
            <a:r>
              <a:rPr lang="es-PE" b="1" dirty="0">
                <a:solidFill>
                  <a:srgbClr val="7030A0"/>
                </a:solidFill>
              </a:rPr>
              <a:t>Probar la caja de pescado</a:t>
            </a:r>
            <a:r>
              <a:rPr lang="es-PE" dirty="0"/>
              <a:t> → Comprobar la calidad de la caja extrayendo un ejemplar de pescado con </a:t>
            </a:r>
            <a:r>
              <a:rPr lang="es-PE" dirty="0" smtClean="0"/>
              <a:t>el objetivo </a:t>
            </a:r>
            <a:r>
              <a:rPr lang="es-PE" dirty="0"/>
              <a:t>de verificar si se trata o no de pescado de alta calidad. </a:t>
            </a:r>
          </a:p>
          <a:p>
            <a:r>
              <a:rPr lang="es-PE" b="1" dirty="0"/>
              <a:t> </a:t>
            </a:r>
            <a:endParaRPr lang="es-PE" dirty="0"/>
          </a:p>
        </p:txBody>
      </p:sp>
      <p:sp>
        <p:nvSpPr>
          <p:cNvPr id="5" name="4 CuadroTexto"/>
          <p:cNvSpPr txBox="1"/>
          <p:nvPr/>
        </p:nvSpPr>
        <p:spPr>
          <a:xfrm>
            <a:off x="1187624" y="3501008"/>
            <a:ext cx="2005677"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s-PE" dirty="0" smtClean="0"/>
              <a:t>Criterio de decisión</a:t>
            </a:r>
            <a:endParaRPr lang="es-PE" dirty="0"/>
          </a:p>
        </p:txBody>
      </p:sp>
    </p:spTree>
    <p:extLst>
      <p:ext uri="{BB962C8B-B14F-4D97-AF65-F5344CB8AC3E}">
        <p14:creationId xmlns:p14="http://schemas.microsoft.com/office/powerpoint/2010/main" val="32467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1916832"/>
            <a:ext cx="7160037" cy="400110"/>
          </a:xfrm>
          <a:prstGeom prst="rect">
            <a:avLst/>
          </a:prstGeom>
          <a:solidFill>
            <a:schemeClr val="accent1">
              <a:lumMod val="20000"/>
              <a:lumOff val="80000"/>
            </a:schemeClr>
          </a:solidFill>
        </p:spPr>
        <p:txBody>
          <a:bodyPr wrap="none" rtlCol="0">
            <a:spAutoFit/>
          </a:bodyPr>
          <a:lstStyle/>
          <a:p>
            <a:r>
              <a:rPr lang="es-PE" sz="2000" b="1" dirty="0" smtClean="0">
                <a:latin typeface="Arial Black" pitchFamily="34" charset="0"/>
              </a:rPr>
              <a:t>FASES GENERALES DE LA TOMA DE DECISIONES </a:t>
            </a:r>
            <a:endParaRPr lang="es-ES" sz="2000" b="1" dirty="0">
              <a:latin typeface="Arial Black" pitchFamily="34" charset="0"/>
            </a:endParaRPr>
          </a:p>
        </p:txBody>
      </p:sp>
      <p:pic>
        <p:nvPicPr>
          <p:cNvPr id="3" name="2 Imagen" descr="http://directordecompras.es/wp-content/uploads/2010/10/240910LaTomadeDecisionesdelDepartamentodeComprasyurisylenin.blogspot.com_thumb.png"/>
          <p:cNvPicPr/>
          <p:nvPr/>
        </p:nvPicPr>
        <p:blipFill>
          <a:blip r:embed="rId2" cstate="print"/>
          <a:srcRect/>
          <a:stretch>
            <a:fillRect/>
          </a:stretch>
        </p:blipFill>
        <p:spPr bwMode="auto">
          <a:xfrm>
            <a:off x="467544" y="3140968"/>
            <a:ext cx="4248472" cy="3168352"/>
          </a:xfrm>
          <a:prstGeom prst="rect">
            <a:avLst/>
          </a:prstGeom>
          <a:noFill/>
        </p:spPr>
      </p:pic>
      <p:pic>
        <p:nvPicPr>
          <p:cNvPr id="16386" name="Picture 2" descr="http://html.rincondelvago.com/000354220.png"/>
          <p:cNvPicPr>
            <a:picLocks noChangeAspect="1" noChangeArrowheads="1"/>
          </p:cNvPicPr>
          <p:nvPr/>
        </p:nvPicPr>
        <p:blipFill>
          <a:blip r:embed="rId3" cstate="print"/>
          <a:srcRect/>
          <a:stretch>
            <a:fillRect/>
          </a:stretch>
        </p:blipFill>
        <p:spPr bwMode="auto">
          <a:xfrm>
            <a:off x="4860032" y="3284984"/>
            <a:ext cx="3944441" cy="3162301"/>
          </a:xfrm>
          <a:prstGeom prst="rect">
            <a:avLst/>
          </a:prstGeom>
          <a:noFill/>
        </p:spPr>
      </p:pic>
      <p:sp>
        <p:nvSpPr>
          <p:cNvPr id="4" name="3 Rectángulo"/>
          <p:cNvSpPr/>
          <p:nvPr/>
        </p:nvSpPr>
        <p:spPr>
          <a:xfrm>
            <a:off x="539552" y="436602"/>
            <a:ext cx="8064896" cy="923330"/>
          </a:xfrm>
          <a:prstGeom prst="rect">
            <a:avLst/>
          </a:prstGeom>
        </p:spPr>
        <p:txBody>
          <a:bodyPr wrap="square">
            <a:spAutoFit/>
          </a:bodyPr>
          <a:lstStyle/>
          <a:p>
            <a:pPr marL="285750" indent="-285750">
              <a:buFont typeface="Wingdings" panose="05000000000000000000" pitchFamily="2" charset="2"/>
              <a:buChar char="q"/>
            </a:pPr>
            <a:r>
              <a:rPr lang="es-PE" dirty="0">
                <a:solidFill>
                  <a:srgbClr val="FF0000"/>
                </a:solidFill>
                <a:latin typeface="Arial" panose="020B0604020202020204" pitchFamily="34" charset="0"/>
                <a:cs typeface="Arial" panose="020B0604020202020204" pitchFamily="34" charset="0"/>
              </a:rPr>
              <a:t>La </a:t>
            </a:r>
            <a:r>
              <a:rPr lang="es-PE" b="1" i="1" dirty="0">
                <a:solidFill>
                  <a:srgbClr val="FF0000"/>
                </a:solidFill>
                <a:latin typeface="Arial" panose="020B0604020202020204" pitchFamily="34" charset="0"/>
                <a:cs typeface="Arial" panose="020B0604020202020204" pitchFamily="34" charset="0"/>
              </a:rPr>
              <a:t>regla de decisión</a:t>
            </a:r>
            <a:r>
              <a:rPr lang="es-PE" dirty="0">
                <a:solidFill>
                  <a:srgbClr val="FF0000"/>
                </a:solidFill>
                <a:latin typeface="Arial" panose="020B0604020202020204" pitchFamily="34" charset="0"/>
                <a:cs typeface="Arial" panose="020B0604020202020204" pitchFamily="34" charset="0"/>
              </a:rPr>
              <a:t> o </a:t>
            </a:r>
            <a:r>
              <a:rPr lang="es-PE" b="1" i="1" dirty="0">
                <a:solidFill>
                  <a:srgbClr val="FF0000"/>
                </a:solidFill>
                <a:latin typeface="Arial" panose="020B0604020202020204" pitchFamily="34" charset="0"/>
                <a:cs typeface="Arial" panose="020B0604020202020204" pitchFamily="34" charset="0"/>
              </a:rPr>
              <a:t>criterio</a:t>
            </a:r>
            <a:r>
              <a:rPr lang="es-PE" dirty="0">
                <a:latin typeface="Arial" panose="020B0604020202020204" pitchFamily="34" charset="0"/>
                <a:cs typeface="Arial" panose="020B0604020202020204" pitchFamily="34" charset="0"/>
              </a:rPr>
              <a:t>, que es la especificación de un procedimiento para ident</a:t>
            </a:r>
            <a:r>
              <a:rPr lang="es-PE" b="1" dirty="0">
                <a:latin typeface="Arial" panose="020B0604020202020204" pitchFamily="34" charset="0"/>
                <a:cs typeface="Arial" panose="020B0604020202020204" pitchFamily="34" charset="0"/>
              </a:rPr>
              <a:t>i</a:t>
            </a:r>
            <a:r>
              <a:rPr lang="es-PE" dirty="0">
                <a:latin typeface="Arial" panose="020B0604020202020204" pitchFamily="34" charset="0"/>
                <a:cs typeface="Arial" panose="020B0604020202020204" pitchFamily="34" charset="0"/>
              </a:rPr>
              <a:t>ficar la mejor alternativa en un problema de decisión.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83568" y="1772816"/>
            <a:ext cx="5375126" cy="584775"/>
          </a:xfrm>
          <a:prstGeom prst="rect">
            <a:avLst/>
          </a:prstGeom>
          <a:solidFill>
            <a:schemeClr val="accent3">
              <a:lumMod val="50000"/>
            </a:schemeClr>
          </a:solidFill>
        </p:spPr>
        <p:txBody>
          <a:bodyPr wrap="none" rtlCol="0">
            <a:spAutoFit/>
          </a:bodyPr>
          <a:lstStyle/>
          <a:p>
            <a:r>
              <a:rPr lang="es-PE" sz="3200" b="1" dirty="0" smtClean="0">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TEORÍA DE LA  DECISIÓN </a:t>
            </a:r>
            <a:endParaRPr lang="es-ES" sz="3200" b="1" dirty="0">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endParaRPr>
          </a:p>
        </p:txBody>
      </p:sp>
      <p:sp>
        <p:nvSpPr>
          <p:cNvPr id="6" name="5 Rectángulo"/>
          <p:cNvSpPr/>
          <p:nvPr/>
        </p:nvSpPr>
        <p:spPr>
          <a:xfrm>
            <a:off x="611560" y="3140968"/>
            <a:ext cx="4680520" cy="483017"/>
          </a:xfrm>
          <a:prstGeom prst="rect">
            <a:avLst/>
          </a:prstGeom>
          <a:solidFill>
            <a:schemeClr val="accent6">
              <a:lumMod val="60000"/>
              <a:lumOff val="40000"/>
            </a:schemeClr>
          </a:solidFill>
          <a:ln>
            <a:solidFill>
              <a:schemeClr val="accent6">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a:spAutoFit/>
            <a:scene3d>
              <a:camera prst="orthographicFront"/>
              <a:lightRig rig="balanced" dir="t">
                <a:rot lat="0" lon="0" rev="2100000"/>
              </a:lightRig>
            </a:scene3d>
            <a:sp3d extrusionH="57150" prstMaterial="metal">
              <a:bevelT w="38100" h="25400"/>
              <a:contourClr>
                <a:schemeClr val="bg2"/>
              </a:contourClr>
            </a:sp3d>
          </a:bodyPr>
          <a:lstStyle/>
          <a:p>
            <a:pPr algn="just">
              <a:lnSpc>
                <a:spcPct val="115000"/>
              </a:lnSpc>
            </a:pPr>
            <a:r>
              <a:rPr lang="es-ES" sz="2400" b="1" dirty="0" smtClean="0">
                <a:ln w="50800"/>
                <a:solidFill>
                  <a:srgbClr val="002060"/>
                </a:solidFill>
                <a:ea typeface="Times New Roman"/>
              </a:rPr>
              <a:t>Dr. José Castillo Montes</a:t>
            </a:r>
            <a:endParaRPr lang="es-ES" sz="2400" b="1" dirty="0">
              <a:ln w="50800"/>
              <a:solidFill>
                <a:srgbClr val="002060"/>
              </a:solidFill>
              <a:ea typeface="Times New Roman"/>
            </a:endParaRPr>
          </a:p>
        </p:txBody>
      </p:sp>
      <p:pic>
        <p:nvPicPr>
          <p:cNvPr id="4" name="il_fi" descr="http://www.gestiopolis.com/canales7/mkt/admini3.jpg"/>
          <p:cNvPicPr/>
          <p:nvPr/>
        </p:nvPicPr>
        <p:blipFill>
          <a:blip r:embed="rId2" cstate="print"/>
          <a:srcRect/>
          <a:stretch>
            <a:fillRect/>
          </a:stretch>
        </p:blipFill>
        <p:spPr bwMode="auto">
          <a:xfrm>
            <a:off x="4932040" y="4869160"/>
            <a:ext cx="2736304" cy="1763266"/>
          </a:xfrm>
          <a:prstGeom prst="rect">
            <a:avLst/>
          </a:prstGeom>
          <a:noFill/>
          <a:ln w="9525">
            <a:noFill/>
            <a:miter lim="800000"/>
            <a:headEnd/>
            <a:tailEnd/>
          </a:ln>
        </p:spPr>
      </p:pic>
    </p:spTree>
    <p:extLst>
      <p:ext uri="{BB962C8B-B14F-4D97-AF65-F5344CB8AC3E}">
        <p14:creationId xmlns:p14="http://schemas.microsoft.com/office/powerpoint/2010/main" val="903231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548680"/>
            <a:ext cx="7920880" cy="5815438"/>
          </a:xfrm>
          <a:prstGeom prst="rect">
            <a:avLst/>
          </a:prstGeom>
        </p:spPr>
        <p:txBody>
          <a:bodyPr wrap="square">
            <a:spAutoFit/>
          </a:bodyPr>
          <a:lstStyle/>
          <a:p>
            <a:pPr marL="342900" lvl="0" indent="-342900" fontAlgn="base">
              <a:lnSpc>
                <a:spcPct val="115000"/>
              </a:lnSpc>
              <a:spcBef>
                <a:spcPts val="375"/>
              </a:spcBef>
              <a:spcAft>
                <a:spcPts val="375"/>
              </a:spcAft>
              <a:buSzPts val="1000"/>
              <a:buFont typeface="Symbol" panose="05050102010706020507" pitchFamily="18" charset="2"/>
              <a:buChar char=""/>
              <a:tabLst>
                <a:tab pos="457200" algn="l"/>
              </a:tabLst>
            </a:pPr>
            <a:r>
              <a:rPr lang="es-PE" b="1" dirty="0">
                <a:solidFill>
                  <a:srgbClr val="FF0000"/>
                </a:solidFill>
                <a:latin typeface="inherit"/>
                <a:ea typeface="Times New Roman" panose="02020603050405020304" pitchFamily="18" charset="0"/>
                <a:cs typeface="Times New Roman" panose="02020603050405020304" pitchFamily="18" charset="0"/>
              </a:rPr>
              <a:t>Identificar y </a:t>
            </a:r>
            <a:r>
              <a:rPr lang="es-PE" b="1" dirty="0" smtClean="0">
                <a:solidFill>
                  <a:srgbClr val="FF0000"/>
                </a:solidFill>
                <a:latin typeface="inherit"/>
                <a:ea typeface="Times New Roman" panose="02020603050405020304" pitchFamily="18" charset="0"/>
                <a:cs typeface="Times New Roman" panose="02020603050405020304" pitchFamily="18" charset="0"/>
              </a:rPr>
              <a:t>definir  </a:t>
            </a:r>
            <a:r>
              <a:rPr lang="es-PE" b="1" dirty="0">
                <a:solidFill>
                  <a:srgbClr val="FF0000"/>
                </a:solidFill>
                <a:latin typeface="inherit"/>
                <a:ea typeface="Times New Roman" panose="02020603050405020304" pitchFamily="18" charset="0"/>
                <a:cs typeface="Times New Roman" panose="02020603050405020304" pitchFamily="18" charset="0"/>
              </a:rPr>
              <a:t>el problema</a:t>
            </a:r>
            <a:r>
              <a:rPr lang="es-PE" b="1" dirty="0">
                <a:solidFill>
                  <a:srgbClr val="5E5E5E"/>
                </a:solidFill>
                <a:latin typeface="inherit"/>
                <a:ea typeface="Times New Roman" panose="02020603050405020304" pitchFamily="18" charset="0"/>
                <a:cs typeface="Times New Roman" panose="02020603050405020304" pitchFamily="18" charset="0"/>
              </a:rPr>
              <a:t>:</a:t>
            </a:r>
            <a:r>
              <a:rPr lang="es-PE" dirty="0">
                <a:solidFill>
                  <a:srgbClr val="5E5E5E"/>
                </a:solidFill>
                <a:latin typeface="inherit"/>
                <a:ea typeface="Times New Roman" panose="02020603050405020304" pitchFamily="18" charset="0"/>
                <a:cs typeface="Times New Roman" panose="02020603050405020304" pitchFamily="18" charset="0"/>
              </a:rPr>
              <a:t> Un problema es la diferencia entre </a:t>
            </a:r>
            <a:r>
              <a:rPr lang="es-PE" dirty="0">
                <a:solidFill>
                  <a:srgbClr val="0070C0"/>
                </a:solidFill>
                <a:latin typeface="inherit"/>
                <a:ea typeface="Times New Roman" panose="02020603050405020304" pitchFamily="18" charset="0"/>
                <a:cs typeface="Times New Roman" panose="02020603050405020304" pitchFamily="18" charset="0"/>
              </a:rPr>
              <a:t>los resultados reales y los planeados</a:t>
            </a:r>
            <a:r>
              <a:rPr lang="es-PE" dirty="0">
                <a:solidFill>
                  <a:srgbClr val="5E5E5E"/>
                </a:solidFill>
                <a:latin typeface="inherit"/>
                <a:ea typeface="Times New Roman" panose="02020603050405020304" pitchFamily="18" charset="0"/>
                <a:cs typeface="Times New Roman" panose="02020603050405020304" pitchFamily="18" charset="0"/>
              </a:rPr>
              <a:t>, lo cual origina una disminución de rendimientos y productividad, impidiendo que se logren los objetivos.</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Bef>
                <a:spcPts val="375"/>
              </a:spcBef>
              <a:spcAft>
                <a:spcPts val="375"/>
              </a:spcAft>
              <a:buSzPts val="1000"/>
              <a:buFont typeface="Symbol" panose="05050102010706020507" pitchFamily="18" charset="2"/>
              <a:buChar char=""/>
              <a:tabLst>
                <a:tab pos="457200" algn="l"/>
              </a:tabLst>
            </a:pPr>
            <a:r>
              <a:rPr lang="es-PE" b="1" dirty="0" smtClean="0">
                <a:solidFill>
                  <a:srgbClr val="FF0000"/>
                </a:solidFill>
                <a:latin typeface="inherit"/>
                <a:ea typeface="Times New Roman" panose="02020603050405020304" pitchFamily="18" charset="0"/>
                <a:cs typeface="Times New Roman" panose="02020603050405020304" pitchFamily="18" charset="0"/>
              </a:rPr>
              <a:t>Analizar el problema </a:t>
            </a:r>
            <a:r>
              <a:rPr lang="es-PE" b="1" dirty="0" smtClean="0">
                <a:solidFill>
                  <a:srgbClr val="5E5E5E"/>
                </a:solidFill>
                <a:latin typeface="inherit"/>
                <a:ea typeface="Times New Roman" panose="02020603050405020304" pitchFamily="18" charset="0"/>
                <a:cs typeface="Times New Roman" panose="02020603050405020304" pitchFamily="18" charset="0"/>
              </a:rPr>
              <a:t>(obtención </a:t>
            </a:r>
            <a:r>
              <a:rPr lang="es-PE" b="1" dirty="0">
                <a:solidFill>
                  <a:srgbClr val="5E5E5E"/>
                </a:solidFill>
                <a:latin typeface="inherit"/>
                <a:ea typeface="Times New Roman" panose="02020603050405020304" pitchFamily="18" charset="0"/>
                <a:cs typeface="Times New Roman" panose="02020603050405020304" pitchFamily="18" charset="0"/>
              </a:rPr>
              <a:t>de </a:t>
            </a:r>
            <a:r>
              <a:rPr lang="es-PE" b="1" dirty="0" smtClean="0">
                <a:solidFill>
                  <a:srgbClr val="5E5E5E"/>
                </a:solidFill>
                <a:latin typeface="inherit"/>
                <a:ea typeface="Times New Roman" panose="02020603050405020304" pitchFamily="18" charset="0"/>
                <a:cs typeface="Times New Roman" panose="02020603050405020304" pitchFamily="18" charset="0"/>
              </a:rPr>
              <a:t>información) :</a:t>
            </a:r>
            <a:r>
              <a:rPr lang="es-PE" dirty="0">
                <a:solidFill>
                  <a:srgbClr val="5E5E5E"/>
                </a:solidFill>
                <a:latin typeface="inherit"/>
                <a:ea typeface="Times New Roman" panose="02020603050405020304" pitchFamily="18" charset="0"/>
                <a:cs typeface="Times New Roman" panose="02020603050405020304" pitchFamily="18" charset="0"/>
              </a:rPr>
              <a:t> Es la recopilación de toda la información necesaria para la adecuada toma de decisión; sin dicha información, el </a:t>
            </a:r>
            <a:r>
              <a:rPr lang="es-PE" dirty="0">
                <a:solidFill>
                  <a:srgbClr val="0070C0"/>
                </a:solidFill>
                <a:latin typeface="inherit"/>
                <a:ea typeface="Times New Roman" panose="02020603050405020304" pitchFamily="18" charset="0"/>
                <a:cs typeface="Times New Roman" panose="02020603050405020304" pitchFamily="18" charset="0"/>
              </a:rPr>
              <a:t>área de riesgo aumenta</a:t>
            </a:r>
            <a:r>
              <a:rPr lang="es-PE" dirty="0">
                <a:solidFill>
                  <a:srgbClr val="5E5E5E"/>
                </a:solidFill>
                <a:latin typeface="inherit"/>
                <a:ea typeface="Times New Roman" panose="02020603050405020304" pitchFamily="18" charset="0"/>
                <a:cs typeface="Times New Roman" panose="02020603050405020304" pitchFamily="18" charset="0"/>
              </a:rPr>
              <a:t>, porque la probabilidad de equivocarnos es mucho mayor.</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Bef>
                <a:spcPts val="375"/>
              </a:spcBef>
              <a:spcAft>
                <a:spcPts val="375"/>
              </a:spcAft>
              <a:buSzPts val="1000"/>
              <a:buFont typeface="Symbol" panose="05050102010706020507" pitchFamily="18" charset="2"/>
              <a:buChar char=""/>
              <a:tabLst>
                <a:tab pos="457200" algn="l"/>
              </a:tabLst>
            </a:pPr>
            <a:r>
              <a:rPr lang="es-PE" b="1" dirty="0">
                <a:solidFill>
                  <a:srgbClr val="FF0000"/>
                </a:solidFill>
                <a:latin typeface="inherit"/>
                <a:ea typeface="Times New Roman" panose="02020603050405020304" pitchFamily="18" charset="0"/>
                <a:cs typeface="Times New Roman" panose="02020603050405020304" pitchFamily="18" charset="0"/>
              </a:rPr>
              <a:t>Determinación de parámetros</a:t>
            </a:r>
            <a:r>
              <a:rPr lang="es-PE" b="1" dirty="0">
                <a:solidFill>
                  <a:srgbClr val="5E5E5E"/>
                </a:solidFill>
                <a:latin typeface="inherit"/>
                <a:ea typeface="Times New Roman" panose="02020603050405020304" pitchFamily="18" charset="0"/>
                <a:cs typeface="Times New Roman" panose="02020603050405020304" pitchFamily="18" charset="0"/>
              </a:rPr>
              <a:t>:</a:t>
            </a:r>
            <a:r>
              <a:rPr lang="es-PE" dirty="0">
                <a:solidFill>
                  <a:srgbClr val="5E5E5E"/>
                </a:solidFill>
                <a:latin typeface="inherit"/>
                <a:ea typeface="Times New Roman" panose="02020603050405020304" pitchFamily="18" charset="0"/>
                <a:cs typeface="Times New Roman" panose="02020603050405020304" pitchFamily="18" charset="0"/>
              </a:rPr>
              <a:t> Se establecen suposiciones relativas al futuro y presente tales como</a:t>
            </a:r>
            <a:r>
              <a:rPr lang="es-PE" dirty="0">
                <a:solidFill>
                  <a:srgbClr val="0070C0"/>
                </a:solidFill>
                <a:latin typeface="inherit"/>
                <a:ea typeface="Times New Roman" panose="02020603050405020304" pitchFamily="18" charset="0"/>
                <a:cs typeface="Times New Roman" panose="02020603050405020304" pitchFamily="18" charset="0"/>
              </a:rPr>
              <a:t>: restricciones, efectos posibles, costos , variables, objetos por lograr</a:t>
            </a:r>
            <a:r>
              <a:rPr lang="es-PE" dirty="0">
                <a:solidFill>
                  <a:srgbClr val="5E5E5E"/>
                </a:solidFill>
                <a:latin typeface="inherit"/>
                <a:ea typeface="Times New Roman" panose="02020603050405020304" pitchFamily="18" charset="0"/>
                <a:cs typeface="Times New Roman" panose="02020603050405020304" pitchFamily="18" charset="0"/>
              </a:rPr>
              <a:t>, con el fin de definir las bases cualitativas y cuantitativas en relación con las cuales es posible aplicar un método y determinar diversas alternativas.</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Bef>
                <a:spcPts val="375"/>
              </a:spcBef>
              <a:spcAft>
                <a:spcPts val="375"/>
              </a:spcAft>
              <a:buSzPts val="1000"/>
              <a:buFont typeface="Symbol" panose="05050102010706020507" pitchFamily="18" charset="2"/>
              <a:buChar char=""/>
              <a:tabLst>
                <a:tab pos="457200" algn="l"/>
              </a:tabLst>
            </a:pPr>
            <a:r>
              <a:rPr lang="es-PE" b="1" dirty="0">
                <a:solidFill>
                  <a:srgbClr val="FF0000"/>
                </a:solidFill>
                <a:latin typeface="inherit"/>
                <a:ea typeface="Times New Roman" panose="02020603050405020304" pitchFamily="18" charset="0"/>
                <a:cs typeface="Times New Roman" panose="02020603050405020304" pitchFamily="18" charset="0"/>
              </a:rPr>
              <a:t>Construcción de una alternativa</a:t>
            </a:r>
            <a:r>
              <a:rPr lang="es-PE" b="1" dirty="0">
                <a:solidFill>
                  <a:srgbClr val="5E5E5E"/>
                </a:solidFill>
                <a:latin typeface="inherit"/>
                <a:ea typeface="Times New Roman" panose="02020603050405020304" pitchFamily="18" charset="0"/>
                <a:cs typeface="Times New Roman" panose="02020603050405020304" pitchFamily="18" charset="0"/>
              </a:rPr>
              <a:t>:</a:t>
            </a:r>
            <a:r>
              <a:rPr lang="es-PE" dirty="0">
                <a:solidFill>
                  <a:srgbClr val="5E5E5E"/>
                </a:solidFill>
                <a:latin typeface="inherit"/>
                <a:ea typeface="Times New Roman" panose="02020603050405020304" pitchFamily="18" charset="0"/>
                <a:cs typeface="Times New Roman" panose="02020603050405020304" pitchFamily="18" charset="0"/>
              </a:rPr>
              <a:t> La solución de problemas puede lograrse mediante varias alternativas de solución; algunos autores consideran que este paso del proceso es la </a:t>
            </a:r>
            <a:r>
              <a:rPr lang="es-PE" dirty="0">
                <a:solidFill>
                  <a:srgbClr val="0070C0"/>
                </a:solidFill>
                <a:latin typeface="inherit"/>
                <a:ea typeface="Times New Roman" panose="02020603050405020304" pitchFamily="18" charset="0"/>
                <a:cs typeface="Times New Roman" panose="02020603050405020304" pitchFamily="18" charset="0"/>
              </a:rPr>
              <a:t>etapa de formulación de hipótesis</a:t>
            </a:r>
            <a:r>
              <a:rPr lang="es-PE" dirty="0">
                <a:solidFill>
                  <a:srgbClr val="5E5E5E"/>
                </a:solidFill>
                <a:latin typeface="inherit"/>
                <a:ea typeface="Times New Roman" panose="02020603050405020304" pitchFamily="18" charset="0"/>
                <a:cs typeface="Times New Roman" panose="02020603050405020304" pitchFamily="18" charset="0"/>
              </a:rPr>
              <a:t>; porque una alternativa de solución no es científica si se basa en la incertidumbre</a:t>
            </a:r>
            <a:r>
              <a:rPr lang="es-PE" dirty="0" smtClean="0">
                <a:solidFill>
                  <a:srgbClr val="5E5E5E"/>
                </a:solidFill>
                <a:latin typeface="inherit"/>
                <a:ea typeface="Times New Roman" panose="02020603050405020304" pitchFamily="18" charset="0"/>
                <a:cs typeface="Times New Roman" panose="02020603050405020304" pitchFamily="18" charset="0"/>
              </a:rPr>
              <a:t>.</a:t>
            </a:r>
            <a:endParaRPr lang="es-PE"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837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476672"/>
            <a:ext cx="7416824" cy="5728748"/>
          </a:xfrm>
          <a:prstGeom prst="rect">
            <a:avLst/>
          </a:prstGeom>
        </p:spPr>
        <p:txBody>
          <a:bodyPr wrap="square">
            <a:spAutoFit/>
          </a:bodyPr>
          <a:lstStyle/>
          <a:p>
            <a:pPr marL="342900" lvl="0" indent="-342900" fontAlgn="base">
              <a:lnSpc>
                <a:spcPct val="115000"/>
              </a:lnSpc>
              <a:spcBef>
                <a:spcPts val="375"/>
              </a:spcBef>
              <a:spcAft>
                <a:spcPts val="375"/>
              </a:spcAft>
              <a:buSzPts val="1000"/>
              <a:buFont typeface="Symbol" panose="05050102010706020507" pitchFamily="18" charset="2"/>
              <a:buChar char=""/>
              <a:tabLst>
                <a:tab pos="457200" algn="l"/>
              </a:tabLst>
            </a:pPr>
            <a:r>
              <a:rPr lang="es-PE" b="1" dirty="0">
                <a:solidFill>
                  <a:srgbClr val="FF0000"/>
                </a:solidFill>
                <a:latin typeface="inherit"/>
                <a:ea typeface="Times New Roman" panose="02020603050405020304" pitchFamily="18" charset="0"/>
                <a:cs typeface="Times New Roman" panose="02020603050405020304" pitchFamily="18" charset="0"/>
              </a:rPr>
              <a:t>Aplicación de la alternativa</a:t>
            </a:r>
            <a:r>
              <a:rPr lang="es-PE" b="1" dirty="0">
                <a:solidFill>
                  <a:srgbClr val="5E5E5E"/>
                </a:solidFill>
                <a:latin typeface="inherit"/>
                <a:ea typeface="Times New Roman" panose="02020603050405020304" pitchFamily="18" charset="0"/>
                <a:cs typeface="Times New Roman" panose="02020603050405020304" pitchFamily="18" charset="0"/>
              </a:rPr>
              <a:t>:</a:t>
            </a:r>
            <a:r>
              <a:rPr lang="es-PE" dirty="0">
                <a:solidFill>
                  <a:srgbClr val="5E5E5E"/>
                </a:solidFill>
                <a:latin typeface="inherit"/>
                <a:ea typeface="Times New Roman" panose="02020603050405020304" pitchFamily="18" charset="0"/>
                <a:cs typeface="Times New Roman" panose="02020603050405020304" pitchFamily="18" charset="0"/>
              </a:rPr>
              <a:t> De acuerdo con la importancia y el tipo de la decisión, la información y los recursos disponibles se eligen y </a:t>
            </a:r>
            <a:r>
              <a:rPr lang="es-PE" dirty="0">
                <a:solidFill>
                  <a:srgbClr val="0070C0"/>
                </a:solidFill>
                <a:latin typeface="inherit"/>
                <a:ea typeface="Times New Roman" panose="02020603050405020304" pitchFamily="18" charset="0"/>
                <a:cs typeface="Times New Roman" panose="02020603050405020304" pitchFamily="18" charset="0"/>
              </a:rPr>
              <a:t>aplican las técnicas, las herramientas o los métodos</a:t>
            </a:r>
            <a:r>
              <a:rPr lang="es-PE" dirty="0">
                <a:solidFill>
                  <a:srgbClr val="5E5E5E"/>
                </a:solidFill>
                <a:latin typeface="inherit"/>
                <a:ea typeface="Times New Roman" panose="02020603050405020304" pitchFamily="18" charset="0"/>
                <a:cs typeface="Times New Roman" panose="02020603050405020304" pitchFamily="18" charset="0"/>
              </a:rPr>
              <a:t>, ya sea cualitativo o cuantitativo, mas adecuados para plantear alternativas de decisión.</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Bef>
                <a:spcPts val="375"/>
              </a:spcBef>
              <a:spcAft>
                <a:spcPts val="375"/>
              </a:spcAft>
              <a:buSzPts val="1000"/>
              <a:buFont typeface="Symbol" panose="05050102010706020507" pitchFamily="18" charset="2"/>
              <a:buChar char=""/>
              <a:tabLst>
                <a:tab pos="457200" algn="l"/>
              </a:tabLst>
            </a:pPr>
            <a:r>
              <a:rPr lang="es-PE" b="1" dirty="0" smtClean="0">
                <a:solidFill>
                  <a:srgbClr val="FF0000"/>
                </a:solidFill>
                <a:latin typeface="inherit"/>
                <a:ea typeface="Times New Roman" panose="02020603050405020304" pitchFamily="18" charset="0"/>
                <a:cs typeface="Times New Roman" panose="02020603050405020304" pitchFamily="18" charset="0"/>
              </a:rPr>
              <a:t>Evaluación de </a:t>
            </a:r>
            <a:r>
              <a:rPr lang="es-PE" b="1" dirty="0">
                <a:solidFill>
                  <a:srgbClr val="FF0000"/>
                </a:solidFill>
                <a:latin typeface="inherit"/>
                <a:ea typeface="Times New Roman" panose="02020603050405020304" pitchFamily="18" charset="0"/>
                <a:cs typeface="Times New Roman" panose="02020603050405020304" pitchFamily="18" charset="0"/>
              </a:rPr>
              <a:t>las alternativas</a:t>
            </a:r>
            <a:r>
              <a:rPr lang="es-PE" b="1" dirty="0">
                <a:solidFill>
                  <a:srgbClr val="5E5E5E"/>
                </a:solidFill>
                <a:latin typeface="inherit"/>
                <a:ea typeface="Times New Roman" panose="02020603050405020304" pitchFamily="18" charset="0"/>
                <a:cs typeface="Times New Roman" panose="02020603050405020304" pitchFamily="18" charset="0"/>
              </a:rPr>
              <a:t>:</a:t>
            </a:r>
            <a:r>
              <a:rPr lang="es-PE" dirty="0">
                <a:solidFill>
                  <a:srgbClr val="5E5E5E"/>
                </a:solidFill>
                <a:latin typeface="inherit"/>
                <a:ea typeface="Times New Roman" panose="02020603050405020304" pitchFamily="18" charset="0"/>
                <a:cs typeface="Times New Roman" panose="02020603050405020304" pitchFamily="18" charset="0"/>
              </a:rPr>
              <a:t> </a:t>
            </a:r>
            <a:r>
              <a:rPr lang="es-PE" dirty="0" smtClean="0">
                <a:solidFill>
                  <a:srgbClr val="5E5E5E"/>
                </a:solidFill>
                <a:latin typeface="inherit"/>
                <a:ea typeface="Times New Roman" panose="02020603050405020304" pitchFamily="18" charset="0"/>
                <a:cs typeface="Times New Roman" panose="02020603050405020304" pitchFamily="18" charset="0"/>
              </a:rPr>
              <a:t>Consiste en evaluar y ver cual de las alternativas es la mejor, y  </a:t>
            </a:r>
            <a:r>
              <a:rPr lang="es-PE" dirty="0">
                <a:solidFill>
                  <a:srgbClr val="5E5E5E"/>
                </a:solidFill>
                <a:latin typeface="inherit"/>
                <a:ea typeface="Times New Roman" panose="02020603050405020304" pitchFamily="18" charset="0"/>
                <a:cs typeface="Times New Roman" panose="02020603050405020304" pitchFamily="18" charset="0"/>
              </a:rPr>
              <a:t>se elige la optima con base en criterios de elección </a:t>
            </a:r>
            <a:r>
              <a:rPr lang="es-PE" dirty="0">
                <a:solidFill>
                  <a:srgbClr val="0070C0"/>
                </a:solidFill>
                <a:latin typeface="inherit"/>
                <a:ea typeface="Times New Roman" panose="02020603050405020304" pitchFamily="18" charset="0"/>
                <a:cs typeface="Times New Roman" panose="02020603050405020304" pitchFamily="18" charset="0"/>
              </a:rPr>
              <a:t>de acuerdo con el costo beneficio </a:t>
            </a:r>
            <a:r>
              <a:rPr lang="es-PE" dirty="0">
                <a:solidFill>
                  <a:srgbClr val="5E5E5E"/>
                </a:solidFill>
                <a:latin typeface="inherit"/>
                <a:ea typeface="Times New Roman" panose="02020603050405020304" pitchFamily="18" charset="0"/>
                <a:cs typeface="Times New Roman" panose="02020603050405020304" pitchFamily="18" charset="0"/>
              </a:rPr>
              <a:t>que resulte de cada opción. Los resultados de cada alternativa deben ser evaluados en relación con los resultados esperados </a:t>
            </a:r>
            <a:r>
              <a:rPr lang="es-PE" dirty="0" smtClean="0">
                <a:solidFill>
                  <a:srgbClr val="5E5E5E"/>
                </a:solidFill>
                <a:latin typeface="inherit"/>
                <a:ea typeface="Times New Roman" panose="02020603050405020304" pitchFamily="18" charset="0"/>
                <a:cs typeface="Times New Roman" panose="02020603050405020304" pitchFamily="18" charset="0"/>
              </a:rPr>
              <a:t>, y </a:t>
            </a:r>
            <a:r>
              <a:rPr lang="es-PE" dirty="0">
                <a:solidFill>
                  <a:srgbClr val="5E5E5E"/>
                </a:solidFill>
                <a:latin typeface="inherit"/>
                <a:ea typeface="Times New Roman" panose="02020603050405020304" pitchFamily="18" charset="0"/>
                <a:cs typeface="Times New Roman" panose="02020603050405020304" pitchFamily="18" charset="0"/>
              </a:rPr>
              <a:t>los efectos.</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Bef>
                <a:spcPts val="375"/>
              </a:spcBef>
              <a:spcAft>
                <a:spcPts val="375"/>
              </a:spcAft>
              <a:buSzPts val="1000"/>
              <a:buFont typeface="Symbol" panose="05050102010706020507" pitchFamily="18" charset="2"/>
              <a:buChar char=""/>
              <a:tabLst>
                <a:tab pos="457200" algn="l"/>
              </a:tabLst>
            </a:pPr>
            <a:r>
              <a:rPr lang="es-PE" b="1" dirty="0">
                <a:solidFill>
                  <a:srgbClr val="FF0000"/>
                </a:solidFill>
                <a:latin typeface="inherit"/>
                <a:ea typeface="Times New Roman" panose="02020603050405020304" pitchFamily="18" charset="0"/>
                <a:cs typeface="Times New Roman" panose="02020603050405020304" pitchFamily="18" charset="0"/>
              </a:rPr>
              <a:t>Implantación</a:t>
            </a:r>
            <a:r>
              <a:rPr lang="es-PE" b="1" dirty="0">
                <a:solidFill>
                  <a:srgbClr val="5E5E5E"/>
                </a:solidFill>
                <a:latin typeface="inherit"/>
                <a:ea typeface="Times New Roman" panose="02020603050405020304" pitchFamily="18" charset="0"/>
                <a:cs typeface="Times New Roman" panose="02020603050405020304" pitchFamily="18" charset="0"/>
              </a:rPr>
              <a:t>:</a:t>
            </a:r>
            <a:r>
              <a:rPr lang="es-PE" dirty="0">
                <a:solidFill>
                  <a:srgbClr val="5E5E5E"/>
                </a:solidFill>
                <a:latin typeface="inherit"/>
                <a:ea typeface="Times New Roman" panose="02020603050405020304" pitchFamily="18" charset="0"/>
                <a:cs typeface="Times New Roman" panose="02020603050405020304" pitchFamily="18" charset="0"/>
              </a:rPr>
              <a:t> Una vez que se ha elegido la alternativa optima, se deberán </a:t>
            </a:r>
            <a:r>
              <a:rPr lang="es-PE" dirty="0">
                <a:solidFill>
                  <a:srgbClr val="0070C0"/>
                </a:solidFill>
                <a:latin typeface="inherit"/>
                <a:ea typeface="Times New Roman" panose="02020603050405020304" pitchFamily="18" charset="0"/>
                <a:cs typeface="Times New Roman" panose="02020603050405020304" pitchFamily="18" charset="0"/>
              </a:rPr>
              <a:t>planificarse todas las actividades para implantarla </a:t>
            </a:r>
            <a:r>
              <a:rPr lang="es-PE" dirty="0">
                <a:solidFill>
                  <a:srgbClr val="5E5E5E"/>
                </a:solidFill>
                <a:latin typeface="inherit"/>
                <a:ea typeface="Times New Roman" panose="02020603050405020304" pitchFamily="18" charset="0"/>
                <a:cs typeface="Times New Roman" panose="02020603050405020304" pitchFamily="18" charset="0"/>
              </a:rPr>
              <a:t>y efectuar un seguimiento de los resultados, lo cual requiere elaborar un plan con todos los elementos </a:t>
            </a:r>
            <a:r>
              <a:rPr lang="es-PE" dirty="0" smtClean="0">
                <a:solidFill>
                  <a:srgbClr val="5E5E5E"/>
                </a:solidFill>
                <a:latin typeface="inherit"/>
                <a:ea typeface="Times New Roman" panose="02020603050405020304" pitchFamily="18" charset="0"/>
                <a:cs typeface="Times New Roman" panose="02020603050405020304" pitchFamily="18" charset="0"/>
              </a:rPr>
              <a:t>estudiados, aplicando los controles adecuados para asegurar que este dentro de los limites deseados.</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PE" sz="1600"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endParaRPr lang="es-PE"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681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548680"/>
            <a:ext cx="8064896" cy="461665"/>
          </a:xfrm>
          <a:prstGeom prst="rect">
            <a:avLst/>
          </a:prstGeom>
          <a:solidFill>
            <a:schemeClr val="accent1">
              <a:lumMod val="20000"/>
              <a:lumOff val="80000"/>
            </a:schemeClr>
          </a:solidFill>
          <a:ln>
            <a:solidFill>
              <a:schemeClr val="accent1"/>
            </a:solidFill>
          </a:ln>
        </p:spPr>
        <p:txBody>
          <a:bodyPr wrap="square">
            <a:spAutoFit/>
          </a:bodyPr>
          <a:lstStyle/>
          <a:p>
            <a:r>
              <a:rPr lang="es-ES" sz="2400" b="1" dirty="0" smtClean="0">
                <a:solidFill>
                  <a:srgbClr val="FF0000"/>
                </a:solidFill>
              </a:rPr>
              <a:t>Métodos y modelos para la toma de decisiones</a:t>
            </a:r>
            <a:endParaRPr lang="es-ES" sz="2400" dirty="0">
              <a:solidFill>
                <a:srgbClr val="FF0000"/>
              </a:solidFill>
            </a:endParaRPr>
          </a:p>
        </p:txBody>
      </p:sp>
      <p:sp>
        <p:nvSpPr>
          <p:cNvPr id="19463" name="Rectangle 7"/>
          <p:cNvSpPr>
            <a:spLocks noChangeArrowheads="1"/>
          </p:cNvSpPr>
          <p:nvPr/>
        </p:nvSpPr>
        <p:spPr bwMode="auto">
          <a:xfrm>
            <a:off x="395536" y="1196752"/>
            <a:ext cx="8136904" cy="1938992"/>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1" u="none" strike="noStrike" cap="none" normalizeH="0" baseline="0" dirty="0" smtClean="0">
                <a:ln>
                  <a:noFill/>
                </a:ln>
                <a:solidFill>
                  <a:srgbClr val="000000"/>
                </a:solidFill>
                <a:effectLst/>
                <a:latin typeface="Times"/>
                <a:ea typeface="Calibri" pitchFamily="34" charset="0"/>
                <a:cs typeface="Times New Roman" pitchFamily="18" charset="0"/>
              </a:rPr>
              <a:t>Decisiones</a:t>
            </a:r>
            <a:r>
              <a:rPr kumimoji="0" lang="es-ES" sz="2000" b="1" i="1" u="none" strike="noStrike" cap="none" normalizeH="0" baseline="0" dirty="0" smtClean="0">
                <a:ln>
                  <a:noFill/>
                </a:ln>
                <a:solidFill>
                  <a:schemeClr val="tx1"/>
                </a:solidFill>
                <a:effectLst/>
                <a:latin typeface="Times"/>
                <a:ea typeface="Calibri" pitchFamily="34" charset="0"/>
                <a:cs typeface="Times New Roman" pitchFamily="18" charset="0"/>
              </a:rPr>
              <a:t> en situaci</a:t>
            </a:r>
            <a:r>
              <a:rPr kumimoji="0" lang="es-ES" sz="2000" b="1" i="1" u="none" strike="noStrike" cap="none" normalizeH="0" baseline="0" dirty="0" smtClean="0">
                <a:ln>
                  <a:noFill/>
                </a:ln>
                <a:solidFill>
                  <a:schemeClr val="tx1"/>
                </a:solidFill>
                <a:effectLst/>
                <a:latin typeface="Calibri"/>
                <a:ea typeface="Calibri" pitchFamily="34" charset="0"/>
                <a:cs typeface="Times New Roman" pitchFamily="18" charset="0"/>
              </a:rPr>
              <a:t>ó</a:t>
            </a:r>
            <a:r>
              <a:rPr kumimoji="0" lang="es-ES" sz="2000" b="1" i="1" u="none" strike="noStrike" cap="none" normalizeH="0" baseline="0" dirty="0" smtClean="0">
                <a:ln>
                  <a:noFill/>
                </a:ln>
                <a:solidFill>
                  <a:schemeClr val="tx1"/>
                </a:solidFill>
                <a:effectLst/>
                <a:latin typeface="Times"/>
                <a:ea typeface="Calibri" pitchFamily="34" charset="0"/>
                <a:cs typeface="Times New Roman" pitchFamily="18" charset="0"/>
              </a:rPr>
              <a:t>n de certeza</a:t>
            </a:r>
            <a:endParaRPr kumimoji="0" lang="es-E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Una situación de certeza es aquella en la que un </a:t>
            </a:r>
            <a:r>
              <a:rPr kumimoji="0" lang="es-ES" sz="2000" b="0" i="0" u="none" strike="noStrike" cap="none" normalizeH="0" baseline="0" dirty="0" smtClean="0">
                <a:ln>
                  <a:noFill/>
                </a:ln>
                <a:solidFill>
                  <a:srgbClr val="0070C0"/>
                </a:solidFill>
                <a:effectLst/>
                <a:ea typeface="Times New Roman" pitchFamily="18" charset="0"/>
                <a:cs typeface="Times New Roman" pitchFamily="18" charset="0"/>
              </a:rPr>
              <a:t>sujeto tiene información</a:t>
            </a:r>
            <a:r>
              <a:rPr kumimoji="0" lang="es-ES" sz="2000" b="0" i="0" u="none" strike="noStrike" cap="none" normalizeH="0" dirty="0" smtClean="0">
                <a:ln>
                  <a:noFill/>
                </a:ln>
                <a:solidFill>
                  <a:srgbClr val="0070C0"/>
                </a:solidFill>
                <a:effectLst/>
                <a:ea typeface="Times New Roman" pitchFamily="18" charset="0"/>
                <a:cs typeface="Times New Roman" pitchFamily="18" charset="0"/>
              </a:rPr>
              <a:t> </a:t>
            </a:r>
            <a:r>
              <a:rPr kumimoji="0" lang="es-ES" sz="2000" b="0" i="0" u="none" strike="noStrike" cap="none" normalizeH="0" baseline="0" dirty="0" smtClean="0">
                <a:ln>
                  <a:noFill/>
                </a:ln>
                <a:solidFill>
                  <a:srgbClr val="0070C0"/>
                </a:solidFill>
                <a:effectLst/>
                <a:ea typeface="Times New Roman" pitchFamily="18" charset="0"/>
                <a:cs typeface="Times New Roman" pitchFamily="18" charset="0"/>
              </a:rPr>
              <a:t>completa sobre una situación determinada</a:t>
            </a: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 sobre cómo evolucionará y conoce el resultado de su decisión. </a:t>
            </a:r>
            <a:r>
              <a:rPr kumimoji="0" lang="es-ES" sz="2000" b="0" i="0" u="none" strike="noStrike" cap="none" normalizeH="0" baseline="0" dirty="0" err="1" smtClean="0">
                <a:ln>
                  <a:noFill/>
                </a:ln>
                <a:solidFill>
                  <a:schemeClr val="tx1"/>
                </a:solidFill>
                <a:effectLst/>
                <a:ea typeface="Times New Roman" pitchFamily="18" charset="0"/>
                <a:cs typeface="Times New Roman" pitchFamily="18" charset="0"/>
              </a:rPr>
              <a:t>Ej</a:t>
            </a: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es-ES" sz="2000" b="1" i="0" u="none" strike="noStrike" cap="none" normalizeH="0" baseline="0" dirty="0" smtClean="0">
                <a:ln>
                  <a:noFill/>
                </a:ln>
                <a:solidFill>
                  <a:srgbClr val="000000"/>
                </a:solidFill>
                <a:effectLst/>
                <a:ea typeface="Times New Roman" pitchFamily="18" charset="0"/>
                <a:cs typeface="Times New Roman" pitchFamily="18" charset="0"/>
              </a:rPr>
              <a:t>decisiones</a:t>
            </a: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 sobre compras cuando se conoce la demanda, de distribución de </a:t>
            </a:r>
            <a:r>
              <a:rPr kumimoji="0" lang="es-ES" sz="2000" b="0" i="0" u="none" strike="noStrike" cap="none" normalizeH="0" dirty="0" smtClean="0">
                <a:ln>
                  <a:noFill/>
                </a:ln>
                <a:solidFill>
                  <a:schemeClr val="tx1"/>
                </a:solidFill>
                <a:effectLst/>
                <a:ea typeface="Times New Roman" pitchFamily="18" charset="0"/>
                <a:cs typeface="Times New Roman" pitchFamily="18" charset="0"/>
              </a:rPr>
              <a:t> personal </a:t>
            </a: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cuando se conoce el coste por persona y operación, etc. </a:t>
            </a:r>
            <a:r>
              <a:rPr kumimoji="0" lang="es-ES" sz="2000" b="0" i="0" u="none" strike="noStrike" cap="none" normalizeH="0" baseline="0" dirty="0" smtClean="0">
                <a:ln>
                  <a:noFill/>
                </a:ln>
                <a:solidFill>
                  <a:srgbClr val="0070C0"/>
                </a:solidFill>
                <a:effectLst/>
                <a:ea typeface="Times New Roman" pitchFamily="18" charset="0"/>
                <a:cs typeface="Times New Roman" pitchFamily="18" charset="0"/>
              </a:rPr>
              <a:t>Se conoce el estado de la naturaleza</a:t>
            </a:r>
            <a:endParaRPr kumimoji="0" lang="es-ES" sz="2000" b="0" i="0" u="none" strike="noStrike" cap="none" normalizeH="0" baseline="0" dirty="0" smtClean="0">
              <a:ln>
                <a:noFill/>
              </a:ln>
              <a:solidFill>
                <a:srgbClr val="0070C0"/>
              </a:solidFill>
              <a:effectLst/>
            </a:endParaRPr>
          </a:p>
        </p:txBody>
      </p:sp>
      <p:sp>
        <p:nvSpPr>
          <p:cNvPr id="19464" name="Rectangle 8"/>
          <p:cNvSpPr>
            <a:spLocks noChangeArrowheads="1"/>
          </p:cNvSpPr>
          <p:nvPr/>
        </p:nvSpPr>
        <p:spPr bwMode="auto">
          <a:xfrm>
            <a:off x="323528" y="3356992"/>
            <a:ext cx="8280920" cy="1323439"/>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1" u="none" strike="noStrike" cap="none" normalizeH="0" baseline="0" dirty="0" smtClean="0">
                <a:ln>
                  <a:noFill/>
                </a:ln>
                <a:solidFill>
                  <a:srgbClr val="000000"/>
                </a:solidFill>
                <a:effectLst/>
                <a:ea typeface="Times New Roman" pitchFamily="18" charset="0"/>
                <a:cs typeface="Times New Roman" pitchFamily="18" charset="0"/>
              </a:rPr>
              <a:t>Decisiones</a:t>
            </a:r>
            <a:r>
              <a:rPr kumimoji="0" lang="es-ES" sz="2000" b="1" i="1" u="none" strike="noStrike" cap="none" normalizeH="0" baseline="0" dirty="0" smtClean="0">
                <a:ln>
                  <a:noFill/>
                </a:ln>
                <a:solidFill>
                  <a:schemeClr val="tx1"/>
                </a:solidFill>
                <a:effectLst/>
                <a:ea typeface="Times New Roman" pitchFamily="18" charset="0"/>
                <a:cs typeface="Times New Roman" pitchFamily="18" charset="0"/>
              </a:rPr>
              <a:t> en situación de incertidumbre</a:t>
            </a:r>
            <a:endParaRPr kumimoji="0" lang="es-E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Una situación de incertidumbre es aquella en la que un </a:t>
            </a:r>
            <a:r>
              <a:rPr kumimoji="0" lang="es-ES" sz="2000" b="0" i="0" u="none" strike="noStrike" cap="none" normalizeH="0" baseline="0" dirty="0" smtClean="0">
                <a:ln>
                  <a:noFill/>
                </a:ln>
                <a:solidFill>
                  <a:srgbClr val="0070C0"/>
                </a:solidFill>
                <a:effectLst/>
                <a:ea typeface="Times New Roman" pitchFamily="18" charset="0"/>
                <a:cs typeface="Times New Roman" pitchFamily="18" charset="0"/>
              </a:rPr>
              <a:t>sujeto toma la decisión sin conocer del todo la situación </a:t>
            </a: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y existen varios resultados para cada estrategia. Aquí se </a:t>
            </a:r>
            <a:r>
              <a:rPr kumimoji="0" lang="es-ES" sz="2000" b="0" i="0" u="none" strike="noStrike" cap="none" normalizeH="0" baseline="0" dirty="0" smtClean="0">
                <a:ln>
                  <a:noFill/>
                </a:ln>
                <a:solidFill>
                  <a:srgbClr val="0070C0"/>
                </a:solidFill>
                <a:effectLst/>
                <a:ea typeface="Times New Roman" pitchFamily="18" charset="0"/>
                <a:cs typeface="Times New Roman" pitchFamily="18" charset="0"/>
              </a:rPr>
              <a:t>desconoce el estado</a:t>
            </a:r>
            <a:r>
              <a:rPr kumimoji="0" lang="es-ES" sz="2000" b="0" i="0" u="none" strike="noStrike" cap="none" normalizeH="0" dirty="0" smtClean="0">
                <a:ln>
                  <a:noFill/>
                </a:ln>
                <a:solidFill>
                  <a:srgbClr val="0070C0"/>
                </a:solidFill>
                <a:effectLst/>
                <a:ea typeface="Times New Roman" pitchFamily="18" charset="0"/>
                <a:cs typeface="Times New Roman" pitchFamily="18" charset="0"/>
              </a:rPr>
              <a:t> de la naturaleza</a:t>
            </a:r>
            <a:endParaRPr kumimoji="0" lang="es-ES" sz="2000" b="0" i="0" u="none" strike="noStrike" cap="none" normalizeH="0" baseline="0" dirty="0" smtClean="0">
              <a:ln>
                <a:noFill/>
              </a:ln>
              <a:solidFill>
                <a:srgbClr val="0070C0"/>
              </a:solidFill>
              <a:effectLst/>
            </a:endParaRPr>
          </a:p>
        </p:txBody>
      </p:sp>
      <p:sp>
        <p:nvSpPr>
          <p:cNvPr id="19465" name="Rectangle 9"/>
          <p:cNvSpPr>
            <a:spLocks noChangeArrowheads="1"/>
          </p:cNvSpPr>
          <p:nvPr/>
        </p:nvSpPr>
        <p:spPr bwMode="auto">
          <a:xfrm>
            <a:off x="323528" y="4796081"/>
            <a:ext cx="8280920" cy="1323439"/>
          </a:xfrm>
          <a:prstGeom prst="rect">
            <a:avLst/>
          </a:prstGeom>
          <a:solidFill>
            <a:srgbClr val="FFFF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1" u="none" strike="noStrike" cap="none" normalizeH="0" baseline="0" dirty="0" smtClean="0">
                <a:ln>
                  <a:noFill/>
                </a:ln>
                <a:solidFill>
                  <a:srgbClr val="000000"/>
                </a:solidFill>
                <a:effectLst/>
                <a:ea typeface="Times New Roman" pitchFamily="18" charset="0"/>
                <a:cs typeface="Times New Roman" pitchFamily="18" charset="0"/>
              </a:rPr>
              <a:t>Decisiones</a:t>
            </a:r>
            <a:r>
              <a:rPr kumimoji="0" lang="es-ES" sz="2000" b="1" i="1" u="none" strike="noStrike" cap="none" normalizeH="0" baseline="0" dirty="0" smtClean="0">
                <a:ln>
                  <a:noFill/>
                </a:ln>
                <a:solidFill>
                  <a:schemeClr val="tx1"/>
                </a:solidFill>
                <a:effectLst/>
                <a:ea typeface="Times New Roman" pitchFamily="18" charset="0"/>
                <a:cs typeface="Times New Roman" pitchFamily="18" charset="0"/>
              </a:rPr>
              <a:t> en situación de riesgo</a:t>
            </a:r>
            <a:endParaRPr kumimoji="0" lang="es-E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En este tipo de situaciones </a:t>
            </a:r>
            <a:r>
              <a:rPr kumimoji="0" lang="es-ES" sz="2000" b="0" i="0" u="none" strike="noStrike" cap="none" normalizeH="0" baseline="0" dirty="0" smtClean="0">
                <a:ln>
                  <a:noFill/>
                </a:ln>
                <a:solidFill>
                  <a:srgbClr val="0070C0"/>
                </a:solidFill>
                <a:effectLst/>
                <a:ea typeface="Times New Roman" pitchFamily="18" charset="0"/>
                <a:cs typeface="Times New Roman" pitchFamily="18" charset="0"/>
              </a:rPr>
              <a:t>conocemos la probabilidad de que ocurra </a:t>
            </a: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cada situación. Se  trata de </a:t>
            </a:r>
            <a:r>
              <a:rPr kumimoji="0" lang="es-ES" sz="2000" b="0" i="0" u="none" strike="noStrike" cap="none" normalizeH="0" baseline="0" dirty="0" smtClean="0">
                <a:ln>
                  <a:noFill/>
                </a:ln>
                <a:solidFill>
                  <a:srgbClr val="0070C0"/>
                </a:solidFill>
                <a:effectLst/>
                <a:ea typeface="Times New Roman" pitchFamily="18" charset="0"/>
                <a:cs typeface="Times New Roman" pitchFamily="18" charset="0"/>
              </a:rPr>
              <a:t>analizar beneficios y pérdidas </a:t>
            </a:r>
            <a:r>
              <a:rPr kumimoji="0" lang="es-ES" sz="2000" b="0" i="0" u="none" strike="noStrike" cap="none" normalizeH="0" baseline="0" dirty="0" smtClean="0">
                <a:ln>
                  <a:noFill/>
                </a:ln>
                <a:solidFill>
                  <a:schemeClr val="tx1"/>
                </a:solidFill>
                <a:effectLst/>
                <a:ea typeface="Times New Roman" pitchFamily="18" charset="0"/>
                <a:cs typeface="Times New Roman" pitchFamily="18" charset="0"/>
              </a:rPr>
              <a:t>ponderados por las probabilidades de que sucedan</a:t>
            </a:r>
            <a:r>
              <a:rPr kumimoji="0" lang="es-ES" sz="11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a:t>
            </a:r>
            <a:endParaRPr kumimoji="0" lang="es-E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764704"/>
            <a:ext cx="3147015" cy="369332"/>
          </a:xfrm>
          <a:prstGeom prst="rect">
            <a:avLst/>
          </a:prstGeom>
          <a:solidFill>
            <a:srgbClr val="FFFF00"/>
          </a:solidFill>
        </p:spPr>
        <p:txBody>
          <a:bodyPr wrap="none">
            <a:spAutoFit/>
          </a:bodyPr>
          <a:lstStyle/>
          <a:p>
            <a:r>
              <a:rPr lang="es-ES" b="1" dirty="0"/>
              <a:t>AMBIENTES DE DECISIÓN</a:t>
            </a:r>
            <a:endParaRPr lang="es-PE" dirty="0"/>
          </a:p>
        </p:txBody>
      </p:sp>
      <p:sp>
        <p:nvSpPr>
          <p:cNvPr id="3" name="11 Rectángulo"/>
          <p:cNvSpPr/>
          <p:nvPr/>
        </p:nvSpPr>
        <p:spPr>
          <a:xfrm>
            <a:off x="683568" y="1556792"/>
            <a:ext cx="2160240" cy="100811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smtClean="0"/>
              <a:t>BAJO CERTIDUMBRE</a:t>
            </a:r>
            <a:endParaRPr lang="es-ES" dirty="0"/>
          </a:p>
        </p:txBody>
      </p:sp>
      <p:sp>
        <p:nvSpPr>
          <p:cNvPr id="4" name="12 Rectángulo"/>
          <p:cNvSpPr/>
          <p:nvPr/>
        </p:nvSpPr>
        <p:spPr>
          <a:xfrm>
            <a:off x="3275856" y="1556792"/>
            <a:ext cx="2160240" cy="100811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smtClean="0"/>
              <a:t>BAJO INCERTIDUMBRE</a:t>
            </a:r>
            <a:endParaRPr lang="es-ES" dirty="0"/>
          </a:p>
        </p:txBody>
      </p:sp>
      <p:sp>
        <p:nvSpPr>
          <p:cNvPr id="5" name="10 Rectángulo"/>
          <p:cNvSpPr/>
          <p:nvPr/>
        </p:nvSpPr>
        <p:spPr>
          <a:xfrm>
            <a:off x="5868144" y="1556792"/>
            <a:ext cx="2160240" cy="100811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smtClean="0"/>
              <a:t>BAJO RIESGO</a:t>
            </a:r>
            <a:endParaRPr lang="es-ES" dirty="0"/>
          </a:p>
        </p:txBody>
      </p:sp>
      <p:sp>
        <p:nvSpPr>
          <p:cNvPr id="6" name="Rectangle 1"/>
          <p:cNvSpPr>
            <a:spLocks noChangeArrowheads="1"/>
          </p:cNvSpPr>
          <p:nvPr/>
        </p:nvSpPr>
        <p:spPr bwMode="auto">
          <a:xfrm>
            <a:off x="503548" y="3529033"/>
            <a:ext cx="2520280" cy="1323439"/>
          </a:xfrm>
          <a:prstGeom prst="rect">
            <a:avLst/>
          </a:prstGeom>
          <a:solidFill>
            <a:schemeClr val="accent5">
              <a:lumMod val="40000"/>
              <a:lumOff val="60000"/>
            </a:schemeClr>
          </a:solidFill>
          <a:ln>
            <a:solidFill>
              <a:srgbClr val="00B0F0"/>
            </a:solidFill>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0070C0"/>
                </a:solidFill>
                <a:effectLst/>
                <a:latin typeface="Calibri" panose="020F0502020204030204" pitchFamily="34" charset="0"/>
                <a:ea typeface="Calibri" panose="020F0502020204030204" pitchFamily="34" charset="0"/>
                <a:cs typeface="Euclid"/>
              </a:rPr>
              <a:t>Se conoce con certeza</a:t>
            </a:r>
            <a:endParaRPr kumimoji="0" lang="es-ES" sz="2000" b="0" i="0" u="none" strike="noStrike" cap="none" normalizeH="0" baseline="0" dirty="0" smtClean="0">
              <a:ln>
                <a:noFill/>
              </a:ln>
              <a:solidFill>
                <a:srgbClr val="0070C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0070C0"/>
                </a:solidFill>
                <a:effectLst/>
                <a:latin typeface="Calibri" panose="020F0502020204030204" pitchFamily="34" charset="0"/>
                <a:ea typeface="Calibri" pitchFamily="34" charset="0"/>
                <a:cs typeface="Euclid"/>
              </a:rPr>
              <a:t>La consecuencia de cada una de las alternativas</a:t>
            </a:r>
            <a:r>
              <a:rPr kumimoji="0" lang="es-ES" sz="2000" b="0" i="0" u="none" strike="noStrike" cap="none" normalizeH="0" baseline="0" dirty="0" smtClean="0">
                <a:ln>
                  <a:noFill/>
                </a:ln>
                <a:solidFill>
                  <a:srgbClr val="0070C0"/>
                </a:solidFill>
                <a:effectLst/>
                <a:latin typeface="Calibri" panose="020F0502020204030204" pitchFamily="34" charset="0"/>
              </a:rPr>
              <a:t> </a:t>
            </a:r>
          </a:p>
        </p:txBody>
      </p:sp>
      <p:sp>
        <p:nvSpPr>
          <p:cNvPr id="7" name="Rectangle 2"/>
          <p:cNvSpPr>
            <a:spLocks noChangeArrowheads="1"/>
          </p:cNvSpPr>
          <p:nvPr/>
        </p:nvSpPr>
        <p:spPr bwMode="auto">
          <a:xfrm>
            <a:off x="3310814" y="3540753"/>
            <a:ext cx="2485322" cy="1323439"/>
          </a:xfrm>
          <a:prstGeom prst="rect">
            <a:avLst/>
          </a:prstGeom>
          <a:solidFill>
            <a:schemeClr val="accent6">
              <a:lumMod val="40000"/>
              <a:lumOff val="60000"/>
            </a:schemeClr>
          </a:solidFill>
          <a:ln w="9525">
            <a:solidFill>
              <a:srgbClr val="00B0F0"/>
            </a:solidFill>
            <a:miter lim="800000"/>
            <a:headEnd/>
            <a:tailEnd/>
          </a:ln>
          <a:effectLst/>
        </p:spPr>
        <p:txBody>
          <a:bodyPr vert="horz" wrap="square" lIns="91440" tIns="45720" rIns="91440" bIns="45720" numCol="1" anchor="ctr" anchorCtr="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0070C0"/>
                </a:solidFill>
                <a:effectLst/>
                <a:latin typeface="Calibri" pitchFamily="34" charset="0"/>
                <a:ea typeface="Calibri" pitchFamily="34" charset="0"/>
                <a:cs typeface="Euclid" charset="0"/>
              </a:rPr>
              <a:t>No Se conoce las </a:t>
            </a:r>
            <a:endParaRPr kumimoji="0" lang="es-ES" sz="2000" b="0" i="0" u="none" strike="noStrike" cap="none" normalizeH="0" baseline="0" dirty="0" smtClean="0">
              <a:ln>
                <a:noFill/>
              </a:ln>
              <a:solidFill>
                <a:srgbClr val="0070C0"/>
              </a:solidFill>
              <a:effectLst/>
              <a:latin typeface="Arial" pitchFamily="34" charset="0"/>
            </a:endParaRPr>
          </a:p>
          <a:p>
            <a:pPr lvl="0" eaLnBrk="0" fontAlgn="base" hangingPunct="0">
              <a:spcBef>
                <a:spcPct val="0"/>
              </a:spcBef>
              <a:spcAft>
                <a:spcPct val="0"/>
              </a:spcAft>
            </a:pPr>
            <a:r>
              <a:rPr kumimoji="0" lang="es-ES" sz="2000" b="0" i="0" u="none" strike="noStrike" cap="none" normalizeH="0" baseline="0" dirty="0" smtClean="0">
                <a:ln>
                  <a:noFill/>
                </a:ln>
                <a:solidFill>
                  <a:srgbClr val="0070C0"/>
                </a:solidFill>
                <a:effectLst/>
                <a:latin typeface="Calibri" pitchFamily="34" charset="0"/>
                <a:ea typeface="Calibri" pitchFamily="34" charset="0"/>
                <a:cs typeface="Euclid" charset="0"/>
              </a:rPr>
              <a:t>probabilidades  de los diferentes resultados</a:t>
            </a:r>
          </a:p>
          <a:p>
            <a:pPr lvl="0" eaLnBrk="0" fontAlgn="base" hangingPunct="0">
              <a:spcBef>
                <a:spcPct val="0"/>
              </a:spcBef>
              <a:spcAft>
                <a:spcPct val="0"/>
              </a:spcAft>
            </a:pPr>
            <a:endParaRPr kumimoji="0" lang="es-ES" sz="2000" b="0" i="0" u="none" strike="noStrike" cap="none" normalizeH="0" baseline="0" dirty="0" smtClean="0">
              <a:ln>
                <a:noFill/>
              </a:ln>
              <a:solidFill>
                <a:schemeClr val="tx1"/>
              </a:solidFill>
              <a:effectLst/>
              <a:latin typeface="Arial" pitchFamily="34" charset="0"/>
            </a:endParaRPr>
          </a:p>
        </p:txBody>
      </p:sp>
      <p:sp>
        <p:nvSpPr>
          <p:cNvPr id="8" name="Rectangle 3"/>
          <p:cNvSpPr>
            <a:spLocks noChangeArrowheads="1"/>
          </p:cNvSpPr>
          <p:nvPr/>
        </p:nvSpPr>
        <p:spPr bwMode="auto">
          <a:xfrm>
            <a:off x="6012160" y="3520751"/>
            <a:ext cx="2304256" cy="1323439"/>
          </a:xfrm>
          <a:prstGeom prst="rect">
            <a:avLst/>
          </a:prstGeom>
          <a:solidFill>
            <a:schemeClr val="bg2">
              <a:lumMod val="75000"/>
            </a:schemeClr>
          </a:solidFill>
          <a:ln w="9525">
            <a:solidFill>
              <a:srgbClr val="00B0F0"/>
            </a:solidFill>
            <a:miter lim="800000"/>
            <a:headEnd/>
            <a:tailEnd/>
          </a:ln>
          <a:effectLst/>
        </p:spPr>
        <p:txBody>
          <a:bodyPr vert="horz" wrap="square" lIns="91440" tIns="45720" rIns="91440" bIns="45720" numCol="1" anchor="ctr" anchorCtr="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0070C0"/>
                </a:solidFill>
                <a:effectLst/>
                <a:latin typeface="Calibri" pitchFamily="34" charset="0"/>
                <a:ea typeface="Calibri" pitchFamily="34" charset="0"/>
                <a:cs typeface="Euclid"/>
              </a:rPr>
              <a:t>Se conoce las  probabilidades  de cada uno de los  resultados</a:t>
            </a:r>
            <a:endParaRPr kumimoji="0" lang="es-ES" sz="2000" b="0" i="0" u="none" strike="noStrike" cap="none" normalizeH="0" baseline="0" dirty="0" smtClean="0">
              <a:ln>
                <a:noFill/>
              </a:ln>
              <a:solidFill>
                <a:srgbClr val="0070C0"/>
              </a:solidFill>
              <a:effectLst/>
              <a:latin typeface="Arial" pitchFamily="34" charset="0"/>
            </a:endParaRPr>
          </a:p>
        </p:txBody>
      </p:sp>
      <p:sp>
        <p:nvSpPr>
          <p:cNvPr id="9" name="8 Flecha abajo"/>
          <p:cNvSpPr/>
          <p:nvPr/>
        </p:nvSpPr>
        <p:spPr>
          <a:xfrm>
            <a:off x="1475656" y="2708920"/>
            <a:ext cx="504056" cy="576064"/>
          </a:xfrm>
          <a:prstGeom prst="down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Flecha abajo"/>
          <p:cNvSpPr/>
          <p:nvPr/>
        </p:nvSpPr>
        <p:spPr>
          <a:xfrm>
            <a:off x="4103948" y="2758937"/>
            <a:ext cx="504056" cy="576064"/>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10 Flecha abajo"/>
          <p:cNvSpPr/>
          <p:nvPr/>
        </p:nvSpPr>
        <p:spPr>
          <a:xfrm>
            <a:off x="6804248" y="2725688"/>
            <a:ext cx="50405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67473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2136</TotalTime>
  <Words>4654</Words>
  <Application>Microsoft Office PowerPoint</Application>
  <PresentationFormat>Presentación en pantalla (4:3)</PresentationFormat>
  <Paragraphs>760</Paragraphs>
  <Slides>50</Slides>
  <Notes>1</Notes>
  <HiddenSlides>0</HiddenSlides>
  <MMClips>0</MMClips>
  <ScaleCrop>false</ScaleCrop>
  <HeadingPairs>
    <vt:vector size="8" baseType="variant">
      <vt:variant>
        <vt:lpstr>Fuentes usadas</vt:lpstr>
      </vt:variant>
      <vt:variant>
        <vt:i4>15</vt:i4>
      </vt:variant>
      <vt:variant>
        <vt:lpstr>Tema</vt:lpstr>
      </vt:variant>
      <vt:variant>
        <vt:i4>2</vt:i4>
      </vt:variant>
      <vt:variant>
        <vt:lpstr>Servidores OLE incrustados</vt:lpstr>
      </vt:variant>
      <vt:variant>
        <vt:i4>1</vt:i4>
      </vt:variant>
      <vt:variant>
        <vt:lpstr>Títulos de diapositiva</vt:lpstr>
      </vt:variant>
      <vt:variant>
        <vt:i4>50</vt:i4>
      </vt:variant>
    </vt:vector>
  </HeadingPairs>
  <TitlesOfParts>
    <vt:vector size="68" baseType="lpstr">
      <vt:lpstr>Arial Unicode MS</vt:lpstr>
      <vt:lpstr>Arial</vt:lpstr>
      <vt:lpstr>Arial Black</vt:lpstr>
      <vt:lpstr>Arial, Arial, Helvetica</vt:lpstr>
      <vt:lpstr>Calibri</vt:lpstr>
      <vt:lpstr>Calibri Light</vt:lpstr>
      <vt:lpstr>Cambria</vt:lpstr>
      <vt:lpstr>Century Gothic</vt:lpstr>
      <vt:lpstr>Euclid</vt:lpstr>
      <vt:lpstr>Impact</vt:lpstr>
      <vt:lpstr>inherit</vt:lpstr>
      <vt:lpstr>Symbol</vt:lpstr>
      <vt:lpstr>Times</vt:lpstr>
      <vt:lpstr>Times New Roman</vt:lpstr>
      <vt:lpstr>Wingdings</vt:lpstr>
      <vt:lpstr>NewsPrint</vt:lpstr>
      <vt:lpstr>Office Theme</vt:lpstr>
      <vt:lpstr>Ecuación</vt:lpstr>
      <vt:lpstr>Teoría de la decisión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INTEL</dc:creator>
  <cp:lastModifiedBy>LAB_ADMINISTRACIÓN</cp:lastModifiedBy>
  <cp:revision>147</cp:revision>
  <dcterms:created xsi:type="dcterms:W3CDTF">2002-01-02T15:49:24Z</dcterms:created>
  <dcterms:modified xsi:type="dcterms:W3CDTF">2017-10-11T17:36:02Z</dcterms:modified>
</cp:coreProperties>
</file>