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851" r:id="rId2"/>
    <p:sldMasterId id="2147483863" r:id="rId3"/>
  </p:sldMasterIdLst>
  <p:notesMasterIdLst>
    <p:notesMasterId r:id="rId31"/>
  </p:notesMasterIdLst>
  <p:sldIdLst>
    <p:sldId id="288" r:id="rId4"/>
    <p:sldId id="294" r:id="rId5"/>
    <p:sldId id="280" r:id="rId6"/>
    <p:sldId id="259" r:id="rId7"/>
    <p:sldId id="258" r:id="rId8"/>
    <p:sldId id="262" r:id="rId9"/>
    <p:sldId id="260" r:id="rId10"/>
    <p:sldId id="261" r:id="rId11"/>
    <p:sldId id="263" r:id="rId12"/>
    <p:sldId id="265" r:id="rId13"/>
    <p:sldId id="266" r:id="rId14"/>
    <p:sldId id="264" r:id="rId15"/>
    <p:sldId id="267" r:id="rId16"/>
    <p:sldId id="278" r:id="rId17"/>
    <p:sldId id="268" r:id="rId18"/>
    <p:sldId id="277" r:id="rId19"/>
    <p:sldId id="269" r:id="rId20"/>
    <p:sldId id="273" r:id="rId21"/>
    <p:sldId id="274" r:id="rId22"/>
    <p:sldId id="275" r:id="rId23"/>
    <p:sldId id="270" r:id="rId24"/>
    <p:sldId id="272" r:id="rId25"/>
    <p:sldId id="271" r:id="rId26"/>
    <p:sldId id="276" r:id="rId27"/>
    <p:sldId id="296" r:id="rId28"/>
    <p:sldId id="298" r:id="rId29"/>
    <p:sldId id="290" r:id="rId3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26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4E7614-424D-4D25-950A-B555F7112AF7}" type="doc">
      <dgm:prSet loTypeId="urn:microsoft.com/office/officeart/2005/8/layout/vList4" loCatId="list" qsTypeId="urn:microsoft.com/office/officeart/2005/8/quickstyle/3d3" qsCatId="3D" csTypeId="urn:microsoft.com/office/officeart/2005/8/colors/colorful5" csCatId="colorful" phldr="1"/>
      <dgm:spPr/>
      <dgm:t>
        <a:bodyPr/>
        <a:lstStyle/>
        <a:p>
          <a:endParaRPr lang="es-PE"/>
        </a:p>
      </dgm:t>
    </dgm:pt>
    <dgm:pt modelId="{058F2703-5488-4F12-9E1C-7FC18963F8FE}">
      <dgm:prSet phldrT="[Texto]" custT="1"/>
      <dgm:spPr/>
      <dgm:t>
        <a:bodyPr/>
        <a:lstStyle/>
        <a:p>
          <a:r>
            <a:rPr lang="es-PE" sz="2400" dirty="0" smtClean="0"/>
            <a:t>Desarrollar en el alumno habilidades en el empleo de métodos matemáticos para la toma de decisiones que surgen día a día en las organizaciones. </a:t>
          </a:r>
          <a:endParaRPr lang="es-PE" sz="3200" b="1" dirty="0"/>
        </a:p>
      </dgm:t>
    </dgm:pt>
    <dgm:pt modelId="{EB58E860-070D-4755-BC8F-F963993ACCC4}" type="parTrans" cxnId="{450888C5-434C-4DB6-AA0C-BD68D6709041}">
      <dgm:prSet/>
      <dgm:spPr/>
      <dgm:t>
        <a:bodyPr/>
        <a:lstStyle/>
        <a:p>
          <a:endParaRPr lang="es-PE"/>
        </a:p>
      </dgm:t>
    </dgm:pt>
    <dgm:pt modelId="{32A4BA32-A139-416E-9D7F-9DFDA0DB1CC9}" type="sibTrans" cxnId="{450888C5-434C-4DB6-AA0C-BD68D6709041}">
      <dgm:prSet/>
      <dgm:spPr/>
      <dgm:t>
        <a:bodyPr/>
        <a:lstStyle/>
        <a:p>
          <a:endParaRPr lang="es-PE"/>
        </a:p>
      </dgm:t>
    </dgm:pt>
    <dgm:pt modelId="{07434F75-8B7F-4BB8-AF97-0FE95EDBE730}">
      <dgm:prSet custT="1"/>
      <dgm:spPr/>
      <dgm:t>
        <a:bodyPr/>
        <a:lstStyle/>
        <a:p>
          <a:endParaRPr lang="es-PE" sz="2000" b="1" dirty="0"/>
        </a:p>
      </dgm:t>
    </dgm:pt>
    <dgm:pt modelId="{B3EF4863-1C0E-4BAC-9718-7AFCF36E8F1B}" type="parTrans" cxnId="{465D3378-C056-46D1-9977-C5D870E93AAA}">
      <dgm:prSet/>
      <dgm:spPr/>
      <dgm:t>
        <a:bodyPr/>
        <a:lstStyle/>
        <a:p>
          <a:endParaRPr lang="es-PE"/>
        </a:p>
      </dgm:t>
    </dgm:pt>
    <dgm:pt modelId="{693EA351-8276-4402-A64D-D0DC56EE500E}" type="sibTrans" cxnId="{465D3378-C056-46D1-9977-C5D870E93AAA}">
      <dgm:prSet/>
      <dgm:spPr/>
      <dgm:t>
        <a:bodyPr/>
        <a:lstStyle/>
        <a:p>
          <a:endParaRPr lang="es-PE"/>
        </a:p>
      </dgm:t>
    </dgm:pt>
    <dgm:pt modelId="{BD11C02F-4983-4BF4-97EA-A2A84F71F7E2}">
      <dgm:prSet custT="1"/>
      <dgm:spPr/>
      <dgm:t>
        <a:bodyPr/>
        <a:lstStyle/>
        <a:p>
          <a:endParaRPr lang="es-PE" sz="2000" b="1" dirty="0"/>
        </a:p>
      </dgm:t>
    </dgm:pt>
    <dgm:pt modelId="{2462FBAC-A03A-4817-8BCB-889370032945}" type="parTrans" cxnId="{A989B6C3-68E7-40D6-BB7C-ABE593745C96}">
      <dgm:prSet/>
      <dgm:spPr/>
      <dgm:t>
        <a:bodyPr/>
        <a:lstStyle/>
        <a:p>
          <a:endParaRPr lang="es-PE"/>
        </a:p>
      </dgm:t>
    </dgm:pt>
    <dgm:pt modelId="{16C07B07-D965-40C9-B910-E2E9FB0D9A98}" type="sibTrans" cxnId="{A989B6C3-68E7-40D6-BB7C-ABE593745C96}">
      <dgm:prSet/>
      <dgm:spPr/>
      <dgm:t>
        <a:bodyPr/>
        <a:lstStyle/>
        <a:p>
          <a:endParaRPr lang="es-PE"/>
        </a:p>
      </dgm:t>
    </dgm:pt>
    <dgm:pt modelId="{29D1802B-953B-4293-9D61-A9708E339B18}">
      <dgm:prSet custT="1"/>
      <dgm:spPr/>
      <dgm:t>
        <a:bodyPr/>
        <a:lstStyle/>
        <a:p>
          <a:endParaRPr lang="es-PE" sz="1800" dirty="0" smtClean="0"/>
        </a:p>
        <a:p>
          <a:endParaRPr lang="es-PE" sz="2600" dirty="0"/>
        </a:p>
      </dgm:t>
    </dgm:pt>
    <dgm:pt modelId="{F9A95644-4E8D-4D30-BF95-3D44D3E677A3}" type="parTrans" cxnId="{33D03C39-F98C-4D86-A7E0-6B44DF24896F}">
      <dgm:prSet/>
      <dgm:spPr/>
      <dgm:t>
        <a:bodyPr/>
        <a:lstStyle/>
        <a:p>
          <a:endParaRPr lang="es-PE"/>
        </a:p>
      </dgm:t>
    </dgm:pt>
    <dgm:pt modelId="{D02DB7F0-63BD-4FB5-BE55-A574470705D3}" type="sibTrans" cxnId="{33D03C39-F98C-4D86-A7E0-6B44DF24896F}">
      <dgm:prSet/>
      <dgm:spPr/>
      <dgm:t>
        <a:bodyPr/>
        <a:lstStyle/>
        <a:p>
          <a:endParaRPr lang="es-PE"/>
        </a:p>
      </dgm:t>
    </dgm:pt>
    <dgm:pt modelId="{88EEA7C7-A5DE-46C4-A516-ACB1406FFB45}">
      <dgm:prSet/>
      <dgm:spPr/>
      <dgm:t>
        <a:bodyPr/>
        <a:lstStyle/>
        <a:p>
          <a:r>
            <a:rPr lang="es-PE" dirty="0" smtClean="0"/>
            <a:t>Aprender a modelar problemas de toma de decisiones gerenciales y encontrar una solución óptima a través de métodos de optimización. </a:t>
          </a:r>
          <a:endParaRPr lang="es-PE" dirty="0"/>
        </a:p>
      </dgm:t>
    </dgm:pt>
    <dgm:pt modelId="{7C3BA57A-CE9D-47D4-B23A-521BC1D834FF}" type="parTrans" cxnId="{3F4779FA-9C89-4691-8C72-C6C3428864D0}">
      <dgm:prSet/>
      <dgm:spPr/>
      <dgm:t>
        <a:bodyPr/>
        <a:lstStyle/>
        <a:p>
          <a:endParaRPr lang="es-PE"/>
        </a:p>
      </dgm:t>
    </dgm:pt>
    <dgm:pt modelId="{90340761-2C99-46C2-8878-0C94F9CD552C}" type="sibTrans" cxnId="{3F4779FA-9C89-4691-8C72-C6C3428864D0}">
      <dgm:prSet/>
      <dgm:spPr/>
      <dgm:t>
        <a:bodyPr/>
        <a:lstStyle/>
        <a:p>
          <a:endParaRPr lang="es-PE"/>
        </a:p>
      </dgm:t>
    </dgm:pt>
    <dgm:pt modelId="{0E7B9B52-A67D-40E0-8FE7-71851649DD6B}" type="pres">
      <dgm:prSet presAssocID="{574E7614-424D-4D25-950A-B555F7112AF7}" presName="linear" presStyleCnt="0">
        <dgm:presLayoutVars>
          <dgm:dir/>
          <dgm:resizeHandles val="exact"/>
        </dgm:presLayoutVars>
      </dgm:prSet>
      <dgm:spPr/>
      <dgm:t>
        <a:bodyPr/>
        <a:lstStyle/>
        <a:p>
          <a:endParaRPr lang="es-PE"/>
        </a:p>
      </dgm:t>
    </dgm:pt>
    <dgm:pt modelId="{7600392F-9FA3-4F21-A690-E144EB94A7D3}" type="pres">
      <dgm:prSet presAssocID="{058F2703-5488-4F12-9E1C-7FC18963F8FE}" presName="comp" presStyleCnt="0"/>
      <dgm:spPr/>
      <dgm:t>
        <a:bodyPr/>
        <a:lstStyle/>
        <a:p>
          <a:endParaRPr lang="es-PE"/>
        </a:p>
      </dgm:t>
    </dgm:pt>
    <dgm:pt modelId="{552DFE13-ADEC-4697-80B5-EB08EA277362}" type="pres">
      <dgm:prSet presAssocID="{058F2703-5488-4F12-9E1C-7FC18963F8FE}" presName="box" presStyleLbl="node1" presStyleIdx="0" presStyleCnt="2"/>
      <dgm:spPr/>
      <dgm:t>
        <a:bodyPr/>
        <a:lstStyle/>
        <a:p>
          <a:endParaRPr lang="es-PE"/>
        </a:p>
      </dgm:t>
    </dgm:pt>
    <dgm:pt modelId="{517F83C3-463A-4437-AD29-F04AAFC1A1E1}" type="pres">
      <dgm:prSet presAssocID="{058F2703-5488-4F12-9E1C-7FC18963F8FE}" presName="img" presStyleLbl="fgImgPlace1" presStyleIdx="0" presStyleCnt="2"/>
      <dgm:spPr>
        <a:blipFill rotWithShape="1">
          <a:blip xmlns:r="http://schemas.openxmlformats.org/officeDocument/2006/relationships" r:embed="rId1"/>
          <a:stretch>
            <a:fillRect/>
          </a:stretch>
        </a:blipFill>
      </dgm:spPr>
      <dgm:t>
        <a:bodyPr/>
        <a:lstStyle/>
        <a:p>
          <a:endParaRPr lang="es-PE"/>
        </a:p>
      </dgm:t>
    </dgm:pt>
    <dgm:pt modelId="{B96794D9-DC2B-462E-9FE2-C4BBEC77732C}" type="pres">
      <dgm:prSet presAssocID="{058F2703-5488-4F12-9E1C-7FC18963F8FE}" presName="text" presStyleLbl="node1" presStyleIdx="0" presStyleCnt="2">
        <dgm:presLayoutVars>
          <dgm:bulletEnabled val="1"/>
        </dgm:presLayoutVars>
      </dgm:prSet>
      <dgm:spPr/>
      <dgm:t>
        <a:bodyPr/>
        <a:lstStyle/>
        <a:p>
          <a:endParaRPr lang="es-PE"/>
        </a:p>
      </dgm:t>
    </dgm:pt>
    <dgm:pt modelId="{DB4EC934-7EAC-4C5F-BBDA-B6262C245C41}" type="pres">
      <dgm:prSet presAssocID="{32A4BA32-A139-416E-9D7F-9DFDA0DB1CC9}" presName="spacer" presStyleCnt="0"/>
      <dgm:spPr/>
      <dgm:t>
        <a:bodyPr/>
        <a:lstStyle/>
        <a:p>
          <a:endParaRPr lang="es-PE"/>
        </a:p>
      </dgm:t>
    </dgm:pt>
    <dgm:pt modelId="{86831627-0946-426C-9B56-04BFB196E6CA}" type="pres">
      <dgm:prSet presAssocID="{88EEA7C7-A5DE-46C4-A516-ACB1406FFB45}" presName="comp" presStyleCnt="0"/>
      <dgm:spPr/>
      <dgm:t>
        <a:bodyPr/>
        <a:lstStyle/>
        <a:p>
          <a:endParaRPr lang="es-PE"/>
        </a:p>
      </dgm:t>
    </dgm:pt>
    <dgm:pt modelId="{032D56AD-A107-4DC8-B5A5-A1AB0E9BB812}" type="pres">
      <dgm:prSet presAssocID="{88EEA7C7-A5DE-46C4-A516-ACB1406FFB45}" presName="box" presStyleLbl="node1" presStyleIdx="1" presStyleCnt="2"/>
      <dgm:spPr/>
      <dgm:t>
        <a:bodyPr/>
        <a:lstStyle/>
        <a:p>
          <a:endParaRPr lang="es-PE"/>
        </a:p>
      </dgm:t>
    </dgm:pt>
    <dgm:pt modelId="{B484D3E1-9C15-4511-A0EE-092E0405F7F3}" type="pres">
      <dgm:prSet presAssocID="{88EEA7C7-A5DE-46C4-A516-ACB1406FFB45}" presName="img" presStyleLbl="fgImgPlace1" presStyleIdx="1" presStyleCnt="2"/>
      <dgm:spPr>
        <a:blipFill rotWithShape="1">
          <a:blip xmlns:r="http://schemas.openxmlformats.org/officeDocument/2006/relationships" r:embed="rId2"/>
          <a:stretch>
            <a:fillRect/>
          </a:stretch>
        </a:blipFill>
      </dgm:spPr>
      <dgm:t>
        <a:bodyPr/>
        <a:lstStyle/>
        <a:p>
          <a:endParaRPr lang="es-PE"/>
        </a:p>
      </dgm:t>
    </dgm:pt>
    <dgm:pt modelId="{7333CE48-24D0-4C87-8404-C84A3BADB9F2}" type="pres">
      <dgm:prSet presAssocID="{88EEA7C7-A5DE-46C4-A516-ACB1406FFB45}" presName="text" presStyleLbl="node1" presStyleIdx="1" presStyleCnt="2">
        <dgm:presLayoutVars>
          <dgm:bulletEnabled val="1"/>
        </dgm:presLayoutVars>
      </dgm:prSet>
      <dgm:spPr/>
      <dgm:t>
        <a:bodyPr/>
        <a:lstStyle/>
        <a:p>
          <a:endParaRPr lang="es-PE"/>
        </a:p>
      </dgm:t>
    </dgm:pt>
  </dgm:ptLst>
  <dgm:cxnLst>
    <dgm:cxn modelId="{B7597409-0BE4-4627-836D-6A82F9ACFCAE}" type="presOf" srcId="{88EEA7C7-A5DE-46C4-A516-ACB1406FFB45}" destId="{7333CE48-24D0-4C87-8404-C84A3BADB9F2}" srcOrd="1" destOrd="0" presId="urn:microsoft.com/office/officeart/2005/8/layout/vList4"/>
    <dgm:cxn modelId="{465D3378-C056-46D1-9977-C5D870E93AAA}" srcId="{058F2703-5488-4F12-9E1C-7FC18963F8FE}" destId="{07434F75-8B7F-4BB8-AF97-0FE95EDBE730}" srcOrd="2" destOrd="0" parTransId="{B3EF4863-1C0E-4BAC-9718-7AFCF36E8F1B}" sibTransId="{693EA351-8276-4402-A64D-D0DC56EE500E}"/>
    <dgm:cxn modelId="{FE55ACBD-DF32-4043-B845-9C986D90B56D}" type="presOf" srcId="{BD11C02F-4983-4BF4-97EA-A2A84F71F7E2}" destId="{552DFE13-ADEC-4697-80B5-EB08EA277362}" srcOrd="0" destOrd="2" presId="urn:microsoft.com/office/officeart/2005/8/layout/vList4"/>
    <dgm:cxn modelId="{8AC2F458-EDE5-4B0F-A3CE-896BD1BF8460}" type="presOf" srcId="{07434F75-8B7F-4BB8-AF97-0FE95EDBE730}" destId="{B96794D9-DC2B-462E-9FE2-C4BBEC77732C}" srcOrd="1" destOrd="3" presId="urn:microsoft.com/office/officeart/2005/8/layout/vList4"/>
    <dgm:cxn modelId="{3F4779FA-9C89-4691-8C72-C6C3428864D0}" srcId="{574E7614-424D-4D25-950A-B555F7112AF7}" destId="{88EEA7C7-A5DE-46C4-A516-ACB1406FFB45}" srcOrd="1" destOrd="0" parTransId="{7C3BA57A-CE9D-47D4-B23A-521BC1D834FF}" sibTransId="{90340761-2C99-46C2-8878-0C94F9CD552C}"/>
    <dgm:cxn modelId="{AA889C8F-D85D-4F90-B3DC-F6761BE0E64D}" type="presOf" srcId="{29D1802B-953B-4293-9D61-A9708E339B18}" destId="{552DFE13-ADEC-4697-80B5-EB08EA277362}" srcOrd="0" destOrd="1" presId="urn:microsoft.com/office/officeart/2005/8/layout/vList4"/>
    <dgm:cxn modelId="{4DF79EFB-19BF-4CBF-9327-BBA68953F20C}" type="presOf" srcId="{058F2703-5488-4F12-9E1C-7FC18963F8FE}" destId="{B96794D9-DC2B-462E-9FE2-C4BBEC77732C}" srcOrd="1" destOrd="0" presId="urn:microsoft.com/office/officeart/2005/8/layout/vList4"/>
    <dgm:cxn modelId="{A3EA536E-DFC5-42AF-9E48-58D86A26E25E}" type="presOf" srcId="{29D1802B-953B-4293-9D61-A9708E339B18}" destId="{B96794D9-DC2B-462E-9FE2-C4BBEC77732C}" srcOrd="1" destOrd="1" presId="urn:microsoft.com/office/officeart/2005/8/layout/vList4"/>
    <dgm:cxn modelId="{450888C5-434C-4DB6-AA0C-BD68D6709041}" srcId="{574E7614-424D-4D25-950A-B555F7112AF7}" destId="{058F2703-5488-4F12-9E1C-7FC18963F8FE}" srcOrd="0" destOrd="0" parTransId="{EB58E860-070D-4755-BC8F-F963993ACCC4}" sibTransId="{32A4BA32-A139-416E-9D7F-9DFDA0DB1CC9}"/>
    <dgm:cxn modelId="{E5AA4286-5809-407B-AC77-C03524E4F802}" type="presOf" srcId="{07434F75-8B7F-4BB8-AF97-0FE95EDBE730}" destId="{552DFE13-ADEC-4697-80B5-EB08EA277362}" srcOrd="0" destOrd="3" presId="urn:microsoft.com/office/officeart/2005/8/layout/vList4"/>
    <dgm:cxn modelId="{A989B6C3-68E7-40D6-BB7C-ABE593745C96}" srcId="{058F2703-5488-4F12-9E1C-7FC18963F8FE}" destId="{BD11C02F-4983-4BF4-97EA-A2A84F71F7E2}" srcOrd="1" destOrd="0" parTransId="{2462FBAC-A03A-4817-8BCB-889370032945}" sibTransId="{16C07B07-D965-40C9-B910-E2E9FB0D9A98}"/>
    <dgm:cxn modelId="{33D03C39-F98C-4D86-A7E0-6B44DF24896F}" srcId="{058F2703-5488-4F12-9E1C-7FC18963F8FE}" destId="{29D1802B-953B-4293-9D61-A9708E339B18}" srcOrd="0" destOrd="0" parTransId="{F9A95644-4E8D-4D30-BF95-3D44D3E677A3}" sibTransId="{D02DB7F0-63BD-4FB5-BE55-A574470705D3}"/>
    <dgm:cxn modelId="{8FFD3FEA-DCF7-4459-B0B3-1F661A92590E}" type="presOf" srcId="{88EEA7C7-A5DE-46C4-A516-ACB1406FFB45}" destId="{032D56AD-A107-4DC8-B5A5-A1AB0E9BB812}" srcOrd="0" destOrd="0" presId="urn:microsoft.com/office/officeart/2005/8/layout/vList4"/>
    <dgm:cxn modelId="{87B2D500-4E6E-4373-BBC7-3EB69899FC9F}" type="presOf" srcId="{058F2703-5488-4F12-9E1C-7FC18963F8FE}" destId="{552DFE13-ADEC-4697-80B5-EB08EA277362}" srcOrd="0" destOrd="0" presId="urn:microsoft.com/office/officeart/2005/8/layout/vList4"/>
    <dgm:cxn modelId="{81FA884A-BCDF-4142-A712-C98393DAAA2E}" type="presOf" srcId="{BD11C02F-4983-4BF4-97EA-A2A84F71F7E2}" destId="{B96794D9-DC2B-462E-9FE2-C4BBEC77732C}" srcOrd="1" destOrd="2" presId="urn:microsoft.com/office/officeart/2005/8/layout/vList4"/>
    <dgm:cxn modelId="{992B180D-0443-4812-A203-279672FA1C30}" type="presOf" srcId="{574E7614-424D-4D25-950A-B555F7112AF7}" destId="{0E7B9B52-A67D-40E0-8FE7-71851649DD6B}" srcOrd="0" destOrd="0" presId="urn:microsoft.com/office/officeart/2005/8/layout/vList4"/>
    <dgm:cxn modelId="{91C6A1E1-9C76-46CE-A64F-71D05C58EF7E}" type="presParOf" srcId="{0E7B9B52-A67D-40E0-8FE7-71851649DD6B}" destId="{7600392F-9FA3-4F21-A690-E144EB94A7D3}" srcOrd="0" destOrd="0" presId="urn:microsoft.com/office/officeart/2005/8/layout/vList4"/>
    <dgm:cxn modelId="{E4EF9746-DA4C-4AF6-A23E-CF87661A3F92}" type="presParOf" srcId="{7600392F-9FA3-4F21-A690-E144EB94A7D3}" destId="{552DFE13-ADEC-4697-80B5-EB08EA277362}" srcOrd="0" destOrd="0" presId="urn:microsoft.com/office/officeart/2005/8/layout/vList4"/>
    <dgm:cxn modelId="{AD9CACBF-3291-488D-BEED-136AEE4CCAB2}" type="presParOf" srcId="{7600392F-9FA3-4F21-A690-E144EB94A7D3}" destId="{517F83C3-463A-4437-AD29-F04AAFC1A1E1}" srcOrd="1" destOrd="0" presId="urn:microsoft.com/office/officeart/2005/8/layout/vList4"/>
    <dgm:cxn modelId="{295DD6D8-D667-48C7-A4E3-5BCC45DF75E8}" type="presParOf" srcId="{7600392F-9FA3-4F21-A690-E144EB94A7D3}" destId="{B96794D9-DC2B-462E-9FE2-C4BBEC77732C}" srcOrd="2" destOrd="0" presId="urn:microsoft.com/office/officeart/2005/8/layout/vList4"/>
    <dgm:cxn modelId="{162EFAA3-4525-4BF6-A5A3-0E043C91BE33}" type="presParOf" srcId="{0E7B9B52-A67D-40E0-8FE7-71851649DD6B}" destId="{DB4EC934-7EAC-4C5F-BBDA-B6262C245C41}" srcOrd="1" destOrd="0" presId="urn:microsoft.com/office/officeart/2005/8/layout/vList4"/>
    <dgm:cxn modelId="{9A75220B-9511-4EF5-82E6-17C3619A33CC}" type="presParOf" srcId="{0E7B9B52-A67D-40E0-8FE7-71851649DD6B}" destId="{86831627-0946-426C-9B56-04BFB196E6CA}" srcOrd="2" destOrd="0" presId="urn:microsoft.com/office/officeart/2005/8/layout/vList4"/>
    <dgm:cxn modelId="{9E24D4CF-028D-4905-9649-2876BEF21713}" type="presParOf" srcId="{86831627-0946-426C-9B56-04BFB196E6CA}" destId="{032D56AD-A107-4DC8-B5A5-A1AB0E9BB812}" srcOrd="0" destOrd="0" presId="urn:microsoft.com/office/officeart/2005/8/layout/vList4"/>
    <dgm:cxn modelId="{54F0ACB7-E65E-4816-A867-19D7F0194679}" type="presParOf" srcId="{86831627-0946-426C-9B56-04BFB196E6CA}" destId="{B484D3E1-9C15-4511-A0EE-092E0405F7F3}" srcOrd="1" destOrd="0" presId="urn:microsoft.com/office/officeart/2005/8/layout/vList4"/>
    <dgm:cxn modelId="{3A74B37E-896B-459A-93F4-9328936BE269}" type="presParOf" srcId="{86831627-0946-426C-9B56-04BFB196E6CA}" destId="{7333CE48-24D0-4C87-8404-C84A3BADB9F2}"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DFE13-ADEC-4697-80B5-EB08EA277362}">
      <dsp:nvSpPr>
        <dsp:cNvPr id="0" name=""/>
        <dsp:cNvSpPr/>
      </dsp:nvSpPr>
      <dsp:spPr>
        <a:xfrm>
          <a:off x="0" y="0"/>
          <a:ext cx="5976664" cy="1868488"/>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PE" sz="2400" kern="1200" dirty="0" smtClean="0"/>
            <a:t>Desarrollar en el alumno habilidades en el empleo de métodos matemáticos para la toma de decisiones que surgen día a día en las organizaciones. </a:t>
          </a:r>
          <a:endParaRPr lang="es-PE" sz="3200" b="1" kern="1200" dirty="0"/>
        </a:p>
        <a:p>
          <a:pPr marL="171450" lvl="1" indent="-171450" algn="l" defTabSz="800100">
            <a:lnSpc>
              <a:spcPct val="90000"/>
            </a:lnSpc>
            <a:spcBef>
              <a:spcPct val="0"/>
            </a:spcBef>
            <a:spcAft>
              <a:spcPct val="15000"/>
            </a:spcAft>
            <a:buChar char="••"/>
          </a:pPr>
          <a:endParaRPr lang="es-PE" sz="1800" kern="1200" dirty="0" smtClean="0"/>
        </a:p>
        <a:p>
          <a:pPr marL="171450" lvl="1" indent="-171450" algn="l" defTabSz="800100">
            <a:lnSpc>
              <a:spcPct val="90000"/>
            </a:lnSpc>
            <a:spcBef>
              <a:spcPct val="0"/>
            </a:spcBef>
            <a:spcAft>
              <a:spcPct val="15000"/>
            </a:spcAft>
            <a:buChar char="••"/>
          </a:pPr>
          <a:endParaRPr lang="es-PE" sz="2600" kern="1200" dirty="0"/>
        </a:p>
        <a:p>
          <a:pPr marL="228600" lvl="1" indent="-228600" algn="l" defTabSz="889000">
            <a:lnSpc>
              <a:spcPct val="90000"/>
            </a:lnSpc>
            <a:spcBef>
              <a:spcPct val="0"/>
            </a:spcBef>
            <a:spcAft>
              <a:spcPct val="15000"/>
            </a:spcAft>
            <a:buChar char="••"/>
          </a:pPr>
          <a:endParaRPr lang="es-PE" sz="2000" b="1" kern="1200" dirty="0"/>
        </a:p>
        <a:p>
          <a:pPr marL="228600" lvl="1" indent="-228600" algn="l" defTabSz="889000">
            <a:lnSpc>
              <a:spcPct val="90000"/>
            </a:lnSpc>
            <a:spcBef>
              <a:spcPct val="0"/>
            </a:spcBef>
            <a:spcAft>
              <a:spcPct val="15000"/>
            </a:spcAft>
            <a:buChar char="••"/>
          </a:pPr>
          <a:endParaRPr lang="es-PE" sz="2000" b="1" kern="1200" dirty="0"/>
        </a:p>
      </dsp:txBody>
      <dsp:txXfrm>
        <a:off x="1382181" y="0"/>
        <a:ext cx="4594482" cy="1868488"/>
      </dsp:txXfrm>
    </dsp:sp>
    <dsp:sp modelId="{517F83C3-463A-4437-AD29-F04AAFC1A1E1}">
      <dsp:nvSpPr>
        <dsp:cNvPr id="0" name=""/>
        <dsp:cNvSpPr/>
      </dsp:nvSpPr>
      <dsp:spPr>
        <a:xfrm>
          <a:off x="186848" y="186848"/>
          <a:ext cx="1195332" cy="1494791"/>
        </a:xfrm>
        <a:prstGeom prst="roundRect">
          <a:avLst>
            <a:gd name="adj" fmla="val 10000"/>
          </a:avLst>
        </a:prstGeom>
        <a:blipFill rotWithShape="1">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032D56AD-A107-4DC8-B5A5-A1AB0E9BB812}">
      <dsp:nvSpPr>
        <dsp:cNvPr id="0" name=""/>
        <dsp:cNvSpPr/>
      </dsp:nvSpPr>
      <dsp:spPr>
        <a:xfrm>
          <a:off x="0" y="2055337"/>
          <a:ext cx="5976664" cy="1868488"/>
        </a:xfrm>
        <a:prstGeom prst="roundRect">
          <a:avLst>
            <a:gd name="adj" fmla="val 10000"/>
          </a:avLst>
        </a:prstGeom>
        <a:solidFill>
          <a:schemeClr val="accent5">
            <a:hueOff val="-7353345"/>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PE" sz="2400" kern="1200" dirty="0" smtClean="0"/>
            <a:t>Aprender a modelar problemas de toma de decisiones gerenciales y encontrar una solución óptima a través de métodos de optimización. </a:t>
          </a:r>
          <a:endParaRPr lang="es-PE" sz="2400" kern="1200" dirty="0"/>
        </a:p>
      </dsp:txBody>
      <dsp:txXfrm>
        <a:off x="1382181" y="2055337"/>
        <a:ext cx="4594482" cy="1868488"/>
      </dsp:txXfrm>
    </dsp:sp>
    <dsp:sp modelId="{B484D3E1-9C15-4511-A0EE-092E0405F7F3}">
      <dsp:nvSpPr>
        <dsp:cNvPr id="0" name=""/>
        <dsp:cNvSpPr/>
      </dsp:nvSpPr>
      <dsp:spPr>
        <a:xfrm>
          <a:off x="186848" y="2242186"/>
          <a:ext cx="1195332" cy="1494791"/>
        </a:xfrm>
        <a:prstGeom prst="roundRect">
          <a:avLst>
            <a:gd name="adj" fmla="val 10000"/>
          </a:avLst>
        </a:prstGeom>
        <a:blipFill rotWithShape="1">
          <a:blip xmlns:r="http://schemas.openxmlformats.org/officeDocument/2006/relationships" r:embed="rId2"/>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818085-1EF2-4024-BABA-CE2919E72942}" type="datetimeFigureOut">
              <a:rPr lang="es-ES" smtClean="0"/>
              <a:t>19/08/2017</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355F95-18F8-4CE9-92E4-BC304CEB7FD0}" type="slidenum">
              <a:rPr lang="es-ES" smtClean="0"/>
              <a:t>‹Nº›</a:t>
            </a:fld>
            <a:endParaRPr lang="es-ES"/>
          </a:p>
        </p:txBody>
      </p:sp>
    </p:spTree>
    <p:extLst>
      <p:ext uri="{BB962C8B-B14F-4D97-AF65-F5344CB8AC3E}">
        <p14:creationId xmlns:p14="http://schemas.microsoft.com/office/powerpoint/2010/main" val="60270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smtClean="0">
                <a:solidFill>
                  <a:prstClr val="black"/>
                </a:solidFill>
              </a:rPr>
              <a:pPr/>
              <a:t>1</a:t>
            </a:fld>
            <a:endParaRPr lang="es-ES_tradnl">
              <a:solidFill>
                <a:prstClr val="black"/>
              </a:solidFill>
            </a:endParaRPr>
          </a:p>
        </p:txBody>
      </p:sp>
    </p:spTree>
    <p:extLst>
      <p:ext uri="{BB962C8B-B14F-4D97-AF65-F5344CB8AC3E}">
        <p14:creationId xmlns:p14="http://schemas.microsoft.com/office/powerpoint/2010/main" val="155053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A0355F95-18F8-4CE9-92E4-BC304CEB7FD0}" type="slidenum">
              <a:rPr lang="es-ES" smtClean="0"/>
              <a:t>15</a:t>
            </a:fld>
            <a:endParaRPr lang="es-ES"/>
          </a:p>
        </p:txBody>
      </p:sp>
    </p:spTree>
    <p:extLst>
      <p:ext uri="{BB962C8B-B14F-4D97-AF65-F5344CB8AC3E}">
        <p14:creationId xmlns:p14="http://schemas.microsoft.com/office/powerpoint/2010/main" val="2870892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A0355F95-18F8-4CE9-92E4-BC304CEB7FD0}" type="slidenum">
              <a:rPr lang="es-ES" smtClean="0"/>
              <a:t>21</a:t>
            </a:fld>
            <a:endParaRPr lang="es-ES"/>
          </a:p>
        </p:txBody>
      </p:sp>
    </p:spTree>
    <p:extLst>
      <p:ext uri="{BB962C8B-B14F-4D97-AF65-F5344CB8AC3E}">
        <p14:creationId xmlns:p14="http://schemas.microsoft.com/office/powerpoint/2010/main" val="429976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18" name="Shape 5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9087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1 Marcador de imagen de diapositiva"/>
          <p:cNvSpPr>
            <a:spLocks noGrp="1" noRot="1" noChangeAspect="1" noTextEdit="1"/>
          </p:cNvSpPr>
          <p:nvPr>
            <p:ph type="sldImg"/>
          </p:nvPr>
        </p:nvSpPr>
        <p:spPr>
          <a:ln/>
        </p:spPr>
      </p:sp>
      <p:sp>
        <p:nvSpPr>
          <p:cNvPr id="8397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PE" smtClean="0"/>
          </a:p>
        </p:txBody>
      </p:sp>
      <p:sp>
        <p:nvSpPr>
          <p:cNvPr id="8397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fld id="{C1AAAC0E-5306-4827-B16A-18374E84136D}" type="slidenum">
              <a:rPr lang="es-PE" smtClean="0"/>
              <a:pPr/>
              <a:t>26</a:t>
            </a:fld>
            <a:endParaRPr lang="es-PE" smtClean="0"/>
          </a:p>
        </p:txBody>
      </p:sp>
    </p:spTree>
    <p:extLst>
      <p:ext uri="{BB962C8B-B14F-4D97-AF65-F5344CB8AC3E}">
        <p14:creationId xmlns:p14="http://schemas.microsoft.com/office/powerpoint/2010/main" val="22308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5CE64FE9-E0B1-4B5E-B3EF-DFCA3D5D6115}" type="datetimeFigureOut">
              <a:rPr lang="es-ES" smtClean="0"/>
              <a:t>19/08/2017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5CF386-5799-4C62-9454-04591C04C5C8}" type="slidenum">
              <a:rPr lang="es-ES" smtClean="0"/>
              <a:t>‹Nº›</a:t>
            </a:fld>
            <a:endParaRPr lang="es-E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178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CE64FE9-E0B1-4B5E-B3EF-DFCA3D5D6115}" type="datetimeFigureOut">
              <a:rPr lang="es-ES" smtClean="0"/>
              <a:t>19/08/2017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5CF386-5799-4C62-9454-04591C04C5C8}" type="slidenum">
              <a:rPr lang="es-ES" smtClean="0"/>
              <a:t>‹Nº›</a:t>
            </a:fld>
            <a:endParaRPr lang="es-ES"/>
          </a:p>
        </p:txBody>
      </p:sp>
    </p:spTree>
    <p:extLst>
      <p:ext uri="{BB962C8B-B14F-4D97-AF65-F5344CB8AC3E}">
        <p14:creationId xmlns:p14="http://schemas.microsoft.com/office/powerpoint/2010/main" val="904871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CE64FE9-E0B1-4B5E-B3EF-DFCA3D5D6115}" type="datetimeFigureOut">
              <a:rPr lang="es-ES" smtClean="0"/>
              <a:t>19/08/2017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5CF386-5799-4C62-9454-04591C04C5C8}" type="slidenum">
              <a:rPr lang="es-ES" smtClean="0"/>
              <a:t>‹Nº›</a:t>
            </a:fld>
            <a:endParaRPr lang="es-E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775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es-PE"/>
          </a:p>
        </p:txBody>
      </p:sp>
      <p:sp>
        <p:nvSpPr>
          <p:cNvPr id="4" name="Marcador de fecha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_tradn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692186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_tradn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153816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_tradn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561859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_tradnl">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595237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8" name="Marcador de pie de página 7"/>
          <p:cNvSpPr>
            <a:spLocks noGrp="1"/>
          </p:cNvSpPr>
          <p:nvPr>
            <p:ph type="ftr" sz="quarter" idx="11"/>
          </p:nvPr>
        </p:nvSpPr>
        <p:spPr/>
        <p:txBody>
          <a:bodyPr/>
          <a:lstStyle/>
          <a:p>
            <a:endParaRPr lang="es-ES_tradnl">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05863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4" name="Marcador de pie de página 3"/>
          <p:cNvSpPr>
            <a:spLocks noGrp="1"/>
          </p:cNvSpPr>
          <p:nvPr>
            <p:ph type="ftr" sz="quarter" idx="11"/>
          </p:nvPr>
        </p:nvSpPr>
        <p:spPr/>
        <p:txBody>
          <a:bodyPr/>
          <a:lstStyle/>
          <a:p>
            <a:endParaRPr lang="es-ES_tradnl">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8367270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3" name="Marcador de pie de página 2"/>
          <p:cNvSpPr>
            <a:spLocks noGrp="1"/>
          </p:cNvSpPr>
          <p:nvPr>
            <p:ph type="ftr" sz="quarter" idx="11"/>
          </p:nvPr>
        </p:nvSpPr>
        <p:spPr/>
        <p:txBody>
          <a:bodyPr/>
          <a:lstStyle/>
          <a:p>
            <a:endParaRPr lang="es-ES_tradnl">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511549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_tradnl">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35588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CE64FE9-E0B1-4B5E-B3EF-DFCA3D5D6115}" type="datetimeFigureOut">
              <a:rPr lang="es-ES" smtClean="0"/>
              <a:t>19/08/2017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5CF386-5799-4C62-9454-04591C04C5C8}" type="slidenum">
              <a:rPr lang="es-ES" smtClean="0"/>
              <a:t>‹Nº›</a:t>
            </a:fld>
            <a:endParaRPr lang="es-ES"/>
          </a:p>
        </p:txBody>
      </p:sp>
    </p:spTree>
    <p:extLst>
      <p:ext uri="{BB962C8B-B14F-4D97-AF65-F5344CB8AC3E}">
        <p14:creationId xmlns:p14="http://schemas.microsoft.com/office/powerpoint/2010/main" val="98453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PE"/>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_tradnl">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6190748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_tradn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06422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_tradn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7145739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s-ES" smtClean="0"/>
              <a:t>Clic para editar título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35474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3372893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s-ES" smtClean="0"/>
              <a:t>Clic para editar título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0203576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41330655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8" name="Footer Placeholder 7"/>
          <p:cNvSpPr>
            <a:spLocks noGrp="1"/>
          </p:cNvSpPr>
          <p:nvPr>
            <p:ph type="ftr" sz="quarter" idx="11"/>
          </p:nvPr>
        </p:nvSpPr>
        <p:spPr/>
        <p:txBody>
          <a:bodyPr/>
          <a:lstStyle/>
          <a:p>
            <a:endParaRPr lang="es-ES_tradnl">
              <a:solidFill>
                <a:prstClr val="black">
                  <a:tint val="75000"/>
                </a:prstClr>
              </a:solidFill>
            </a:endParaRPr>
          </a:p>
        </p:txBody>
      </p:sp>
      <p:sp>
        <p:nvSpPr>
          <p:cNvPr id="9" name="Slide Number Placeholder 8"/>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3018623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4" name="Footer Placeholder 3"/>
          <p:cNvSpPr>
            <a:spLocks noGrp="1"/>
          </p:cNvSpPr>
          <p:nvPr>
            <p:ph type="ftr" sz="quarter" idx="11"/>
          </p:nvPr>
        </p:nvSpPr>
        <p:spPr/>
        <p:txBody>
          <a:bodyPr/>
          <a:lstStyle/>
          <a:p>
            <a:endParaRPr lang="es-ES_tradnl">
              <a:solidFill>
                <a:prstClr val="black">
                  <a:tint val="75000"/>
                </a:prstClr>
              </a:solidFill>
            </a:endParaRPr>
          </a:p>
        </p:txBody>
      </p:sp>
      <p:sp>
        <p:nvSpPr>
          <p:cNvPr id="5" name="Slide Number Placeholder 4"/>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9574739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3" name="Footer Placeholder 2"/>
          <p:cNvSpPr>
            <a:spLocks noGrp="1"/>
          </p:cNvSpPr>
          <p:nvPr>
            <p:ph type="ftr" sz="quarter" idx="11"/>
          </p:nvPr>
        </p:nvSpPr>
        <p:spPr/>
        <p:txBody>
          <a:bodyPr/>
          <a:lstStyle/>
          <a:p>
            <a:endParaRPr lang="es-ES_tradnl">
              <a:solidFill>
                <a:prstClr val="black">
                  <a:tint val="75000"/>
                </a:prstClr>
              </a:solidFill>
            </a:endParaRPr>
          </a:p>
        </p:txBody>
      </p:sp>
      <p:sp>
        <p:nvSpPr>
          <p:cNvPr id="4" name="Slide Number Placeholder 3"/>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922930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CE64FE9-E0B1-4B5E-B3EF-DFCA3D5D6115}" type="datetimeFigureOut">
              <a:rPr lang="es-ES" smtClean="0"/>
              <a:t>19/08/2017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5CF386-5799-4C62-9454-04591C04C5C8}" type="slidenum">
              <a:rPr lang="es-ES" smtClean="0"/>
              <a:t>‹Nº›</a:t>
            </a:fld>
            <a:endParaRPr lang="es-E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06804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s-ES" smtClean="0"/>
              <a:t>Clic para editar título</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4280340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s-ES" smtClean="0"/>
              <a:t>Clic para editar título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7584829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457174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4613148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13541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CE64FE9-E0B1-4B5E-B3EF-DFCA3D5D6115}" type="datetimeFigureOut">
              <a:rPr lang="es-ES" smtClean="0"/>
              <a:t>19/08/2017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B5CF386-5799-4C62-9454-04591C04C5C8}" type="slidenum">
              <a:rPr lang="es-ES" smtClean="0"/>
              <a:t>‹Nº›</a:t>
            </a:fld>
            <a:endParaRPr lang="es-ES"/>
          </a:p>
        </p:txBody>
      </p:sp>
    </p:spTree>
    <p:extLst>
      <p:ext uri="{BB962C8B-B14F-4D97-AF65-F5344CB8AC3E}">
        <p14:creationId xmlns:p14="http://schemas.microsoft.com/office/powerpoint/2010/main" val="227038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768096" y="2967788"/>
            <a:ext cx="356616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4491990" y="2967788"/>
            <a:ext cx="356616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CE64FE9-E0B1-4B5E-B3EF-DFCA3D5D6115}" type="datetimeFigureOut">
              <a:rPr lang="es-ES" smtClean="0"/>
              <a:t>19/08/2017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B5CF386-5799-4C62-9454-04591C04C5C8}" type="slidenum">
              <a:rPr lang="es-ES" smtClean="0"/>
              <a:t>‹Nº›</a:t>
            </a:fld>
            <a:endParaRPr lang="es-ES"/>
          </a:p>
        </p:txBody>
      </p:sp>
    </p:spTree>
    <p:extLst>
      <p:ext uri="{BB962C8B-B14F-4D97-AF65-F5344CB8AC3E}">
        <p14:creationId xmlns:p14="http://schemas.microsoft.com/office/powerpoint/2010/main" val="41844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CE64FE9-E0B1-4B5E-B3EF-DFCA3D5D6115}" type="datetimeFigureOut">
              <a:rPr lang="es-ES" smtClean="0"/>
              <a:t>19/08/2017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B5CF386-5799-4C62-9454-04591C04C5C8}" type="slidenum">
              <a:rPr lang="es-ES" smtClean="0"/>
              <a:t>‹Nº›</a:t>
            </a:fld>
            <a:endParaRPr lang="es-ES"/>
          </a:p>
        </p:txBody>
      </p:sp>
    </p:spTree>
    <p:extLst>
      <p:ext uri="{BB962C8B-B14F-4D97-AF65-F5344CB8AC3E}">
        <p14:creationId xmlns:p14="http://schemas.microsoft.com/office/powerpoint/2010/main" val="1590848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64FE9-E0B1-4B5E-B3EF-DFCA3D5D6115}" type="datetimeFigureOut">
              <a:rPr lang="es-ES" smtClean="0"/>
              <a:t>19/08/2017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B5CF386-5799-4C62-9454-04591C04C5C8}" type="slidenum">
              <a:rPr lang="es-ES" smtClean="0"/>
              <a:t>‹Nº›</a:t>
            </a:fld>
            <a:endParaRPr lang="es-ES"/>
          </a:p>
        </p:txBody>
      </p:sp>
    </p:spTree>
    <p:extLst>
      <p:ext uri="{BB962C8B-B14F-4D97-AF65-F5344CB8AC3E}">
        <p14:creationId xmlns:p14="http://schemas.microsoft.com/office/powerpoint/2010/main" val="2820841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CE64FE9-E0B1-4B5E-B3EF-DFCA3D5D6115}" type="datetimeFigureOut">
              <a:rPr lang="es-ES" smtClean="0"/>
              <a:t>19/08/2017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B5CF386-5799-4C62-9454-04591C04C5C8}" type="slidenum">
              <a:rPr lang="es-ES" smtClean="0"/>
              <a:t>‹Nº›</a:t>
            </a:fld>
            <a:endParaRPr lang="es-ES"/>
          </a:p>
        </p:txBody>
      </p:sp>
    </p:spTree>
    <p:extLst>
      <p:ext uri="{BB962C8B-B14F-4D97-AF65-F5344CB8AC3E}">
        <p14:creationId xmlns:p14="http://schemas.microsoft.com/office/powerpoint/2010/main" val="3331642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CE64FE9-E0B1-4B5E-B3EF-DFCA3D5D6115}" type="datetimeFigureOut">
              <a:rPr lang="es-ES" smtClean="0"/>
              <a:t>19/08/2017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B5CF386-5799-4C62-9454-04591C04C5C8}" type="slidenum">
              <a:rPr lang="es-ES" smtClean="0"/>
              <a:t>‹Nº›</a:t>
            </a:fld>
            <a:endParaRPr lang="es-E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32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CE64FE9-E0B1-4B5E-B3EF-DFCA3D5D6115}" type="datetimeFigureOut">
              <a:rPr lang="es-ES" smtClean="0"/>
              <a:t>19/08/2017</a:t>
            </a:fld>
            <a:endParaRPr lang="es-E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E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B5CF386-5799-4C62-9454-04591C04C5C8}" type="slidenum">
              <a:rPr lang="es-ES" smtClean="0"/>
              <a:t>‹Nº›</a:t>
            </a:fld>
            <a:endParaRPr lang="es-E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05817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CE64FE9-E0B1-4B5E-B3EF-DFCA3D5D6115}" type="datetimeFigureOut">
              <a:rPr lang="es-ES" smtClean="0"/>
              <a:t>19/08/2017</a:t>
            </a:fld>
            <a:endParaRPr lang="es-ES"/>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5CF386-5799-4C62-9454-04591C04C5C8}" type="slidenum">
              <a:rPr lang="es-ES" smtClean="0"/>
              <a:t>‹Nº›</a:t>
            </a:fld>
            <a:endParaRPr lang="es-ES"/>
          </a:p>
        </p:txBody>
      </p:sp>
    </p:spTree>
    <p:extLst>
      <p:ext uri="{BB962C8B-B14F-4D97-AF65-F5344CB8AC3E}">
        <p14:creationId xmlns:p14="http://schemas.microsoft.com/office/powerpoint/2010/main" val="3090148461"/>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P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Clic para editar título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_tradnl">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80653904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2.bp.blogspot.com/-dY-XRySZ8r8/TcNRpAjPJkI/AAAAAAAAABI/JemAaVmKdOA/s1600/7567713-atractiva-joven-estudiando-en-casa.jpg"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3.jpg"/></Relationships>
</file>

<file path=ppt/slides/_rels/slide26.xml.rels><?xml version="1.0" encoding="UTF-8" standalone="yes"?>
<Relationships xmlns="http://schemas.openxmlformats.org/package/2006/relationships"><Relationship Id="rId3" Type="http://schemas.openxmlformats.org/officeDocument/2006/relationships/hyperlink" Target="http://www.ms.ic.ac.uk/jeb/or/lp.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7 CuadroTexto"/>
          <p:cNvSpPr txBox="1"/>
          <p:nvPr/>
        </p:nvSpPr>
        <p:spPr>
          <a:xfrm>
            <a:off x="2220888" y="782995"/>
            <a:ext cx="6023520" cy="1446550"/>
          </a:xfrm>
          <a:prstGeom prst="rect">
            <a:avLst/>
          </a:prstGeom>
          <a:noFill/>
        </p:spPr>
        <p:txBody>
          <a:bodyPr wrap="square" rtlCol="0">
            <a:spAutoFit/>
          </a:bodyPr>
          <a:lstStyle/>
          <a:p>
            <a:pPr algn="ctr"/>
            <a:r>
              <a:rPr lang="es-ES_tradnl" sz="4400" b="1" dirty="0" smtClean="0">
                <a:solidFill>
                  <a:srgbClr val="0AE0F6"/>
                </a:solidFill>
                <a:effectLst>
                  <a:outerShdw blurRad="38100" dist="38100" dir="2700000" algn="tl">
                    <a:srgbClr val="000000">
                      <a:alpha val="43137"/>
                    </a:srgbClr>
                  </a:outerShdw>
                </a:effectLst>
                <a:latin typeface="Berlin Sans FB" panose="020E0602020502020306" pitchFamily="34" charset="0"/>
              </a:rPr>
              <a:t>INVESTIGACIÓN DE OPERACIONES </a:t>
            </a:r>
          </a:p>
        </p:txBody>
      </p:sp>
      <p:sp>
        <p:nvSpPr>
          <p:cNvPr id="8" name="2 Subtítulo"/>
          <p:cNvSpPr>
            <a:spLocks noGrp="1"/>
          </p:cNvSpPr>
          <p:nvPr>
            <p:ph type="subTitle" idx="1"/>
          </p:nvPr>
        </p:nvSpPr>
        <p:spPr>
          <a:xfrm>
            <a:off x="3491880" y="3284984"/>
            <a:ext cx="4941879" cy="576064"/>
          </a:xfrm>
        </p:spPr>
        <p:txBody>
          <a:bodyPr>
            <a:noAutofit/>
          </a:bodyPr>
          <a:lstStyle/>
          <a:p>
            <a:pPr marL="342900" indent="-342900" algn="l">
              <a:buFont typeface="Arial" panose="020B0604020202020204" pitchFamily="34" charset="0"/>
              <a:buChar char="•"/>
            </a:pPr>
            <a:r>
              <a:rPr lang="es-ES_tradnl"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erlin Sans FB Demi" panose="020E0802020502020306" pitchFamily="34" charset="0"/>
                <a:cs typeface="Aharoni" panose="02010803020104030203" pitchFamily="2" charset="-79"/>
              </a:rPr>
              <a:t>Semana  1  -  Unidad 1 </a:t>
            </a:r>
            <a:endParaRPr lang="es-ES_tradnl"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erlin Sans FB Demi" panose="020E0802020502020306" pitchFamily="34" charset="0"/>
              <a:cs typeface="Aharoni" panose="02010803020104030203" pitchFamily="2" charset="-79"/>
            </a:endParaRPr>
          </a:p>
        </p:txBody>
      </p:sp>
      <p:sp>
        <p:nvSpPr>
          <p:cNvPr id="2" name="Rectángulo 1"/>
          <p:cNvSpPr/>
          <p:nvPr/>
        </p:nvSpPr>
        <p:spPr>
          <a:xfrm>
            <a:off x="1259632" y="1501108"/>
            <a:ext cx="1512168" cy="4708981"/>
          </a:xfrm>
          <a:prstGeom prst="rect">
            <a:avLst/>
          </a:prstGeom>
          <a:noFill/>
        </p:spPr>
        <p:txBody>
          <a:bodyPr wrap="square" lIns="91440" tIns="45720" rIns="91440" bIns="45720">
            <a:spAutoFit/>
          </a:bodyPr>
          <a:lstStyle/>
          <a:p>
            <a:pPr algn="ctr"/>
            <a:r>
              <a:rPr lang="es-PE" sz="30000" b="0" cap="none" spc="0" dirty="0" smtClean="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Verdana" panose="020B0604030504040204" pitchFamily="34" charset="0"/>
                <a:cs typeface="Verdana" panose="020B0604030504040204" pitchFamily="34" charset="0"/>
              </a:rPr>
              <a:t>1</a:t>
            </a:r>
            <a:endParaRPr lang="es-PE" sz="300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Verdana" panose="020B0604030504040204" pitchFamily="34" charset="0"/>
              <a:cs typeface="Verdana" panose="020B0604030504040204" pitchFamily="34" charset="0"/>
            </a:endParaRPr>
          </a:p>
        </p:txBody>
      </p:sp>
      <p:sp>
        <p:nvSpPr>
          <p:cNvPr id="7" name="6 CuadroTexto"/>
          <p:cNvSpPr txBox="1"/>
          <p:nvPr/>
        </p:nvSpPr>
        <p:spPr>
          <a:xfrm>
            <a:off x="1562596" y="5840757"/>
            <a:ext cx="3138488" cy="369332"/>
          </a:xfrm>
          <a:prstGeom prst="rect">
            <a:avLst/>
          </a:prstGeom>
          <a:solidFill>
            <a:schemeClr val="accent2">
              <a:lumMod val="40000"/>
              <a:lumOff val="60000"/>
            </a:schemeClr>
          </a:solidFill>
        </p:spPr>
        <p:txBody>
          <a:bodyPr wrap="none" rtlCol="0">
            <a:spAutoFit/>
          </a:bodyPr>
          <a:lstStyle/>
          <a:p>
            <a:r>
              <a:rPr lang="es-PE" b="1" dirty="0" smtClean="0">
                <a:solidFill>
                  <a:srgbClr val="002060"/>
                </a:solidFill>
                <a:latin typeface="Arial" pitchFamily="34" charset="0"/>
                <a:ea typeface="Arial Unicode MS" pitchFamily="34" charset="-128"/>
                <a:cs typeface="Arial" pitchFamily="34" charset="0"/>
              </a:rPr>
              <a:t>Dr. José A. Castillo Montes</a:t>
            </a:r>
            <a:endParaRPr lang="es-ES" b="1" dirty="0">
              <a:solidFill>
                <a:srgbClr val="002060"/>
              </a:solidFill>
              <a:latin typeface="Arial" pitchFamily="34" charset="0"/>
              <a:ea typeface="Arial Unicode MS" pitchFamily="34" charset="-128"/>
              <a:cs typeface="Arial" pitchFamily="34" charset="0"/>
            </a:endParaRPr>
          </a:p>
        </p:txBody>
      </p:sp>
      <p:pic>
        <p:nvPicPr>
          <p:cNvPr id="9" name="Picture 2" descr="https://investigaciondeoperacionees.files.wordpress.com/2015/08/cropped-io-5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1164" y="3855598"/>
            <a:ext cx="3096344" cy="2632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017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080376593"/>
              </p:ext>
            </p:extLst>
          </p:nvPr>
        </p:nvGraphicFramePr>
        <p:xfrm>
          <a:off x="1187624" y="332656"/>
          <a:ext cx="7344815" cy="6096000"/>
        </p:xfrm>
        <a:graphic>
          <a:graphicData uri="http://schemas.openxmlformats.org/drawingml/2006/table">
            <a:tbl>
              <a:tblPr>
                <a:tableStyleId>{5940675A-B579-460E-94D1-54222C63F5DA}</a:tableStyleId>
              </a:tblPr>
              <a:tblGrid>
                <a:gridCol w="1988951"/>
                <a:gridCol w="2475545"/>
                <a:gridCol w="1224136"/>
                <a:gridCol w="1656183"/>
              </a:tblGrid>
              <a:tr h="592757">
                <a:tc>
                  <a:txBody>
                    <a:bodyPr/>
                    <a:lstStyle/>
                    <a:p>
                      <a:pPr indent="228600" algn="just">
                        <a:spcBef>
                          <a:spcPts val="500"/>
                        </a:spcBef>
                        <a:spcAft>
                          <a:spcPts val="500"/>
                        </a:spcAft>
                      </a:pPr>
                      <a:r>
                        <a:rPr lang="es-ES" sz="1600" dirty="0" err="1">
                          <a:effectLst/>
                        </a:rPr>
                        <a:t>United</a:t>
                      </a:r>
                      <a:r>
                        <a:rPr lang="es-ES" sz="1600" dirty="0">
                          <a:effectLst/>
                        </a:rPr>
                        <a:t> Airlines</a:t>
                      </a:r>
                      <a:endParaRPr lang="es-ES" sz="1600" dirty="0">
                        <a:effectLst/>
                        <a:latin typeface="Calibri" pitchFamily="34" charset="0"/>
                        <a:ea typeface="Times New Roman"/>
                        <a:cs typeface="Calibri" pitchFamily="34" charset="0"/>
                      </a:endParaRPr>
                    </a:p>
                  </a:txBody>
                  <a:tcPr marL="32016" marR="32016" marT="0" marB="0"/>
                </a:tc>
                <a:tc>
                  <a:txBody>
                    <a:bodyPr/>
                    <a:lstStyle/>
                    <a:p>
                      <a:pPr marL="25400" algn="l">
                        <a:spcBef>
                          <a:spcPts val="500"/>
                        </a:spcBef>
                        <a:spcAft>
                          <a:spcPts val="500"/>
                        </a:spcAft>
                      </a:pPr>
                      <a:r>
                        <a:rPr lang="es-ES" sz="1600" dirty="0">
                          <a:effectLst/>
                          <a:latin typeface="Calibri" panose="020F0502020204030204" pitchFamily="34" charset="0"/>
                        </a:rPr>
                        <a:t>Programación de turnos de trabajo en oficinas de reservaciones y aeropuertos para cumplir con las necesidades del cliente a un costo mínimo</a:t>
                      </a:r>
                      <a:endParaRPr lang="es-ES" sz="1600" dirty="0">
                        <a:effectLst/>
                        <a:latin typeface="Calibri" pitchFamily="34" charset="0"/>
                        <a:ea typeface="Times New Roman"/>
                        <a:cs typeface="Calibri" pitchFamily="34" charset="0"/>
                      </a:endParaRPr>
                    </a:p>
                  </a:txBody>
                  <a:tcPr marL="32016" marR="32016" marT="0" marB="0"/>
                </a:tc>
                <a:tc>
                  <a:txBody>
                    <a:bodyPr/>
                    <a:lstStyle/>
                    <a:p>
                      <a:pPr algn="ctr">
                        <a:spcAft>
                          <a:spcPts val="0"/>
                        </a:spcAft>
                      </a:pPr>
                      <a:r>
                        <a:rPr lang="es-ES" sz="1600" dirty="0">
                          <a:effectLst/>
                        </a:rPr>
                        <a:t>1986</a:t>
                      </a:r>
                      <a:endParaRPr lang="es-ES" sz="1600" dirty="0">
                        <a:effectLst/>
                        <a:latin typeface="Calibri" pitchFamily="34" charset="0"/>
                        <a:ea typeface="Times New Roman"/>
                        <a:cs typeface="Calibri" pitchFamily="34" charset="0"/>
                      </a:endParaRPr>
                    </a:p>
                  </a:txBody>
                  <a:tcPr marL="32016" marR="32016" marT="0" marB="0" anchor="ctr"/>
                </a:tc>
                <a:tc>
                  <a:txBody>
                    <a:bodyPr/>
                    <a:lstStyle/>
                    <a:p>
                      <a:pPr algn="ctr">
                        <a:spcAft>
                          <a:spcPts val="0"/>
                        </a:spcAft>
                      </a:pPr>
                      <a:r>
                        <a:rPr lang="es-ES" sz="1600" dirty="0">
                          <a:effectLst/>
                        </a:rPr>
                        <a:t>$6 millones</a:t>
                      </a:r>
                      <a:endParaRPr lang="es-ES" sz="1600" dirty="0">
                        <a:effectLst/>
                        <a:latin typeface="Calibri" pitchFamily="34" charset="0"/>
                        <a:ea typeface="Times New Roman"/>
                        <a:cs typeface="Calibri" pitchFamily="34" charset="0"/>
                      </a:endParaRPr>
                    </a:p>
                  </a:txBody>
                  <a:tcPr marL="32016" marR="32016" marT="0" marB="0" anchor="ctr"/>
                </a:tc>
              </a:tr>
              <a:tr h="493964">
                <a:tc>
                  <a:txBody>
                    <a:bodyPr/>
                    <a:lstStyle/>
                    <a:p>
                      <a:pPr marL="25400" indent="20320">
                        <a:spcBef>
                          <a:spcPts val="500"/>
                        </a:spcBef>
                        <a:spcAft>
                          <a:spcPts val="500"/>
                        </a:spcAft>
                      </a:pPr>
                      <a:r>
                        <a:rPr lang="es-ES" sz="1600">
                          <a:effectLst/>
                        </a:rPr>
                        <a:t>Citgo Petroleum Corp.</a:t>
                      </a:r>
                      <a:endParaRPr lang="es-ES" sz="1600">
                        <a:effectLst/>
                        <a:latin typeface="Calibri" pitchFamily="34" charset="0"/>
                        <a:ea typeface="Times New Roman"/>
                        <a:cs typeface="Calibri" pitchFamily="34" charset="0"/>
                      </a:endParaRPr>
                    </a:p>
                  </a:txBody>
                  <a:tcPr marL="32016" marR="32016" marT="0" marB="0"/>
                </a:tc>
                <a:tc>
                  <a:txBody>
                    <a:bodyPr/>
                    <a:lstStyle/>
                    <a:p>
                      <a:pPr marL="25400" indent="228600" algn="l">
                        <a:spcBef>
                          <a:spcPts val="500"/>
                        </a:spcBef>
                        <a:spcAft>
                          <a:spcPts val="500"/>
                        </a:spcAft>
                      </a:pPr>
                      <a:r>
                        <a:rPr lang="es-ES" sz="1600" dirty="0">
                          <a:effectLst/>
                          <a:latin typeface="Calibri" panose="020F0502020204030204" pitchFamily="34" charset="0"/>
                        </a:rPr>
                        <a:t>Optimización de las operaciones de refinación y de la oferta, distribución y comercialización de productos</a:t>
                      </a:r>
                      <a:endParaRPr lang="es-ES" sz="1600" dirty="0">
                        <a:effectLst/>
                        <a:latin typeface="Calibri" pitchFamily="34" charset="0"/>
                        <a:ea typeface="Times New Roman"/>
                        <a:cs typeface="Calibri" pitchFamily="34" charset="0"/>
                      </a:endParaRPr>
                    </a:p>
                  </a:txBody>
                  <a:tcPr marL="32016" marR="32016" marT="0" marB="0"/>
                </a:tc>
                <a:tc>
                  <a:txBody>
                    <a:bodyPr/>
                    <a:lstStyle/>
                    <a:p>
                      <a:pPr algn="ctr">
                        <a:spcAft>
                          <a:spcPts val="0"/>
                        </a:spcAft>
                      </a:pPr>
                      <a:r>
                        <a:rPr lang="es-ES" sz="1600" dirty="0">
                          <a:effectLst/>
                        </a:rPr>
                        <a:t>1987</a:t>
                      </a:r>
                      <a:endParaRPr lang="es-ES" sz="1600" dirty="0">
                        <a:effectLst/>
                        <a:latin typeface="Calibri" pitchFamily="34" charset="0"/>
                        <a:ea typeface="Times New Roman"/>
                        <a:cs typeface="Calibri" pitchFamily="34" charset="0"/>
                      </a:endParaRPr>
                    </a:p>
                  </a:txBody>
                  <a:tcPr marL="32016" marR="32016" marT="0" marB="0" anchor="ctr"/>
                </a:tc>
                <a:tc>
                  <a:txBody>
                    <a:bodyPr/>
                    <a:lstStyle/>
                    <a:p>
                      <a:pPr algn="ctr">
                        <a:spcAft>
                          <a:spcPts val="0"/>
                        </a:spcAft>
                      </a:pPr>
                      <a:r>
                        <a:rPr lang="es-ES" sz="1600" dirty="0">
                          <a:effectLst/>
                        </a:rPr>
                        <a:t>$70 millones</a:t>
                      </a:r>
                      <a:endParaRPr lang="es-ES" sz="1600" dirty="0">
                        <a:effectLst/>
                        <a:latin typeface="Calibri" pitchFamily="34" charset="0"/>
                        <a:ea typeface="Times New Roman"/>
                        <a:cs typeface="Calibri" pitchFamily="34" charset="0"/>
                      </a:endParaRPr>
                    </a:p>
                  </a:txBody>
                  <a:tcPr marL="32016" marR="32016" marT="0" marB="0" anchor="ctr"/>
                </a:tc>
              </a:tr>
              <a:tr h="395171">
                <a:tc>
                  <a:txBody>
                    <a:bodyPr/>
                    <a:lstStyle/>
                    <a:p>
                      <a:pPr marL="25400" indent="20320">
                        <a:spcBef>
                          <a:spcPts val="500"/>
                        </a:spcBef>
                        <a:spcAft>
                          <a:spcPts val="500"/>
                        </a:spcAft>
                      </a:pPr>
                      <a:r>
                        <a:rPr lang="es-ES" sz="1600">
                          <a:effectLst/>
                        </a:rPr>
                        <a:t>SANTOS, Ltd., Australia</a:t>
                      </a:r>
                      <a:endParaRPr lang="es-ES" sz="1600">
                        <a:effectLst/>
                        <a:latin typeface="Calibri" pitchFamily="34" charset="0"/>
                        <a:ea typeface="Times New Roman"/>
                        <a:cs typeface="Calibri" pitchFamily="34" charset="0"/>
                      </a:endParaRPr>
                    </a:p>
                  </a:txBody>
                  <a:tcPr marL="32016" marR="32016" marT="0" marB="0"/>
                </a:tc>
                <a:tc>
                  <a:txBody>
                    <a:bodyPr/>
                    <a:lstStyle/>
                    <a:p>
                      <a:pPr marL="25400" indent="228600" algn="l">
                        <a:spcBef>
                          <a:spcPts val="500"/>
                        </a:spcBef>
                        <a:spcAft>
                          <a:spcPts val="500"/>
                        </a:spcAft>
                      </a:pPr>
                      <a:r>
                        <a:rPr lang="es-ES" sz="1600" dirty="0">
                          <a:effectLst/>
                          <a:latin typeface="Calibri" panose="020F0502020204030204" pitchFamily="34" charset="0"/>
                        </a:rPr>
                        <a:t>Optimización de inversiones de capital para producir gas natural durante 25 años</a:t>
                      </a:r>
                      <a:endParaRPr lang="es-ES" sz="1600" dirty="0">
                        <a:effectLst/>
                        <a:latin typeface="Calibri" pitchFamily="34" charset="0"/>
                        <a:ea typeface="Times New Roman"/>
                        <a:cs typeface="Calibri" pitchFamily="34" charset="0"/>
                      </a:endParaRPr>
                    </a:p>
                  </a:txBody>
                  <a:tcPr marL="32016" marR="32016" marT="0" marB="0"/>
                </a:tc>
                <a:tc>
                  <a:txBody>
                    <a:bodyPr/>
                    <a:lstStyle/>
                    <a:p>
                      <a:pPr algn="ctr">
                        <a:spcAft>
                          <a:spcPts val="0"/>
                        </a:spcAft>
                      </a:pPr>
                      <a:r>
                        <a:rPr lang="es-ES" sz="1600">
                          <a:effectLst/>
                        </a:rPr>
                        <a:t>1987</a:t>
                      </a:r>
                      <a:endParaRPr lang="es-ES" sz="1600">
                        <a:effectLst/>
                        <a:latin typeface="Calibri" pitchFamily="34" charset="0"/>
                        <a:ea typeface="Times New Roman"/>
                        <a:cs typeface="Calibri" pitchFamily="34" charset="0"/>
                      </a:endParaRPr>
                    </a:p>
                  </a:txBody>
                  <a:tcPr marL="32016" marR="32016" marT="0" marB="0" anchor="ctr"/>
                </a:tc>
                <a:tc>
                  <a:txBody>
                    <a:bodyPr/>
                    <a:lstStyle/>
                    <a:p>
                      <a:pPr algn="ctr">
                        <a:spcAft>
                          <a:spcPts val="0"/>
                        </a:spcAft>
                      </a:pPr>
                      <a:r>
                        <a:rPr lang="es-ES" sz="1600" dirty="0">
                          <a:effectLst/>
                        </a:rPr>
                        <a:t>$3 millones</a:t>
                      </a:r>
                      <a:endParaRPr lang="es-ES" sz="1600" dirty="0">
                        <a:effectLst/>
                        <a:latin typeface="Calibri" pitchFamily="34" charset="0"/>
                        <a:ea typeface="Times New Roman"/>
                        <a:cs typeface="Calibri" pitchFamily="34" charset="0"/>
                      </a:endParaRPr>
                    </a:p>
                  </a:txBody>
                  <a:tcPr marL="32016" marR="32016" marT="0" marB="0" anchor="ctr"/>
                </a:tc>
              </a:tr>
              <a:tr h="691550">
                <a:tc>
                  <a:txBody>
                    <a:bodyPr/>
                    <a:lstStyle/>
                    <a:p>
                      <a:pPr marL="25400" indent="20320" algn="just">
                        <a:spcBef>
                          <a:spcPts val="500"/>
                        </a:spcBef>
                        <a:spcAft>
                          <a:spcPts val="500"/>
                        </a:spcAft>
                      </a:pPr>
                      <a:r>
                        <a:rPr lang="es-ES" sz="1600">
                          <a:effectLst/>
                        </a:rPr>
                        <a:t>Texaco Inc</a:t>
                      </a:r>
                      <a:endParaRPr lang="es-ES" sz="1600">
                        <a:effectLst/>
                        <a:latin typeface="Calibri" pitchFamily="34" charset="0"/>
                        <a:ea typeface="Times New Roman"/>
                        <a:cs typeface="Calibri" pitchFamily="34" charset="0"/>
                      </a:endParaRPr>
                    </a:p>
                  </a:txBody>
                  <a:tcPr marL="32016" marR="32016" marT="0" marB="0"/>
                </a:tc>
                <a:tc>
                  <a:txBody>
                    <a:bodyPr/>
                    <a:lstStyle/>
                    <a:p>
                      <a:pPr marL="25400" indent="228600" algn="l">
                        <a:spcBef>
                          <a:spcPts val="500"/>
                        </a:spcBef>
                        <a:spcAft>
                          <a:spcPts val="500"/>
                        </a:spcAft>
                      </a:pPr>
                      <a:r>
                        <a:rPr lang="es-ES" sz="1600" dirty="0">
                          <a:effectLst/>
                          <a:latin typeface="Calibri" panose="020F0502020204030204" pitchFamily="34" charset="0"/>
                        </a:rPr>
                        <a:t>Optimización de la mezcla de ingredientes disponibles para que los productos de gasolina cumplieran con los requerimientos de ventas y calidad</a:t>
                      </a:r>
                      <a:endParaRPr lang="es-ES" sz="1600" dirty="0">
                        <a:effectLst/>
                        <a:latin typeface="Calibri" pitchFamily="34" charset="0"/>
                        <a:ea typeface="Times New Roman"/>
                        <a:cs typeface="Calibri" pitchFamily="34" charset="0"/>
                      </a:endParaRPr>
                    </a:p>
                  </a:txBody>
                  <a:tcPr marL="32016" marR="32016" marT="0" marB="0"/>
                </a:tc>
                <a:tc>
                  <a:txBody>
                    <a:bodyPr/>
                    <a:lstStyle/>
                    <a:p>
                      <a:pPr algn="ctr">
                        <a:spcAft>
                          <a:spcPts val="0"/>
                        </a:spcAft>
                      </a:pPr>
                      <a:r>
                        <a:rPr lang="es-ES" sz="1600">
                          <a:effectLst/>
                        </a:rPr>
                        <a:t>1989</a:t>
                      </a:r>
                      <a:endParaRPr lang="es-ES" sz="1600">
                        <a:effectLst/>
                        <a:latin typeface="Calibri" pitchFamily="34" charset="0"/>
                        <a:ea typeface="Times New Roman"/>
                        <a:cs typeface="Calibri" pitchFamily="34" charset="0"/>
                      </a:endParaRPr>
                    </a:p>
                  </a:txBody>
                  <a:tcPr marL="32016" marR="32016" marT="0" marB="0" anchor="ctr"/>
                </a:tc>
                <a:tc>
                  <a:txBody>
                    <a:bodyPr/>
                    <a:lstStyle/>
                    <a:p>
                      <a:pPr algn="ctr">
                        <a:spcAft>
                          <a:spcPts val="0"/>
                        </a:spcAft>
                      </a:pPr>
                      <a:r>
                        <a:rPr lang="es-ES" sz="1600" dirty="0">
                          <a:effectLst/>
                        </a:rPr>
                        <a:t>$30 millones</a:t>
                      </a:r>
                      <a:endParaRPr lang="es-ES" sz="1600" dirty="0">
                        <a:effectLst/>
                        <a:latin typeface="Calibri" pitchFamily="34" charset="0"/>
                        <a:ea typeface="Times New Roman"/>
                        <a:cs typeface="Calibri" pitchFamily="34" charset="0"/>
                      </a:endParaRPr>
                    </a:p>
                  </a:txBody>
                  <a:tcPr marL="32016" marR="32016" marT="0" marB="0" anchor="ctr"/>
                </a:tc>
              </a:tr>
              <a:tr h="395171">
                <a:tc>
                  <a:txBody>
                    <a:bodyPr/>
                    <a:lstStyle/>
                    <a:p>
                      <a:pPr marL="25400" indent="228600" algn="just">
                        <a:spcBef>
                          <a:spcPts val="500"/>
                        </a:spcBef>
                        <a:spcAft>
                          <a:spcPts val="500"/>
                        </a:spcAft>
                      </a:pPr>
                      <a:r>
                        <a:rPr lang="es-ES" sz="1600" dirty="0">
                          <a:effectLst/>
                        </a:rPr>
                        <a:t>IBM</a:t>
                      </a:r>
                      <a:endParaRPr lang="es-ES" sz="1600" dirty="0">
                        <a:effectLst/>
                        <a:latin typeface="Calibri" pitchFamily="34" charset="0"/>
                        <a:ea typeface="Times New Roman"/>
                        <a:cs typeface="Calibri" pitchFamily="34" charset="0"/>
                      </a:endParaRPr>
                    </a:p>
                  </a:txBody>
                  <a:tcPr marL="32016" marR="32016" marT="0" marB="0"/>
                </a:tc>
                <a:tc>
                  <a:txBody>
                    <a:bodyPr/>
                    <a:lstStyle/>
                    <a:p>
                      <a:pPr marL="25400" indent="228600" algn="l">
                        <a:spcBef>
                          <a:spcPts val="500"/>
                        </a:spcBef>
                        <a:spcAft>
                          <a:spcPts val="500"/>
                        </a:spcAft>
                      </a:pPr>
                      <a:r>
                        <a:rPr lang="es-ES" sz="1600" dirty="0">
                          <a:effectLst/>
                          <a:latin typeface="Calibri" panose="020F0502020204030204" pitchFamily="34" charset="0"/>
                        </a:rPr>
                        <a:t>Integración de una red nacional de inventario de refacciones para mejorar el apoyo al servicio</a:t>
                      </a:r>
                      <a:endParaRPr lang="es-ES" sz="1600" dirty="0">
                        <a:effectLst/>
                        <a:latin typeface="Calibri" pitchFamily="34" charset="0"/>
                        <a:ea typeface="Times New Roman"/>
                        <a:cs typeface="Calibri" pitchFamily="34" charset="0"/>
                      </a:endParaRPr>
                    </a:p>
                  </a:txBody>
                  <a:tcPr marL="32016" marR="32016" marT="0" marB="0"/>
                </a:tc>
                <a:tc>
                  <a:txBody>
                    <a:bodyPr/>
                    <a:lstStyle/>
                    <a:p>
                      <a:pPr algn="ctr">
                        <a:spcAft>
                          <a:spcPts val="0"/>
                        </a:spcAft>
                      </a:pPr>
                      <a:r>
                        <a:rPr lang="es-ES" sz="1600" dirty="0">
                          <a:effectLst/>
                        </a:rPr>
                        <a:t>1990</a:t>
                      </a:r>
                      <a:endParaRPr lang="es-ES" sz="1600" dirty="0">
                        <a:effectLst/>
                        <a:latin typeface="Calibri" pitchFamily="34" charset="0"/>
                        <a:ea typeface="Times New Roman"/>
                        <a:cs typeface="Calibri" pitchFamily="34" charset="0"/>
                      </a:endParaRPr>
                    </a:p>
                  </a:txBody>
                  <a:tcPr marL="32016" marR="32016" marT="0" marB="0" anchor="ctr"/>
                </a:tc>
                <a:tc>
                  <a:txBody>
                    <a:bodyPr/>
                    <a:lstStyle/>
                    <a:p>
                      <a:pPr algn="ctr">
                        <a:spcAft>
                          <a:spcPts val="0"/>
                        </a:spcAft>
                      </a:pPr>
                      <a:r>
                        <a:rPr lang="es-ES" sz="1600" dirty="0">
                          <a:effectLst/>
                        </a:rPr>
                        <a:t>$20 millones + $250 millones en menor inventario </a:t>
                      </a:r>
                      <a:endParaRPr lang="es-ES" sz="1600" dirty="0">
                        <a:effectLst/>
                        <a:latin typeface="Calibri" pitchFamily="34" charset="0"/>
                        <a:ea typeface="Times New Roman"/>
                        <a:cs typeface="Calibri" pitchFamily="34" charset="0"/>
                      </a:endParaRPr>
                    </a:p>
                  </a:txBody>
                  <a:tcPr marL="32016" marR="32016" marT="0" marB="0" anchor="ctr"/>
                </a:tc>
              </a:tr>
            </a:tbl>
          </a:graphicData>
        </a:graphic>
      </p:graphicFrame>
    </p:spTree>
    <p:extLst>
      <p:ext uri="{BB962C8B-B14F-4D97-AF65-F5344CB8AC3E}">
        <p14:creationId xmlns:p14="http://schemas.microsoft.com/office/powerpoint/2010/main" val="4190749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extLst>
              <p:ext uri="{D42A27DB-BD31-4B8C-83A1-F6EECF244321}">
                <p14:modId xmlns:p14="http://schemas.microsoft.com/office/powerpoint/2010/main" val="523650459"/>
              </p:ext>
            </p:extLst>
          </p:nvPr>
        </p:nvGraphicFramePr>
        <p:xfrm>
          <a:off x="1478378" y="712136"/>
          <a:ext cx="7065463" cy="5820782"/>
        </p:xfrm>
        <a:graphic>
          <a:graphicData uri="http://schemas.openxmlformats.org/drawingml/2006/table">
            <a:tbl>
              <a:tblPr/>
              <a:tblGrid>
                <a:gridCol w="3465463"/>
                <a:gridCol w="3600000"/>
              </a:tblGrid>
              <a:tr h="1143560">
                <a:tc>
                  <a:txBody>
                    <a:bodyPr/>
                    <a:lstStyle/>
                    <a:p>
                      <a:r>
                        <a:rPr kumimoji="0" lang="es-PE" sz="1800" b="1" kern="1200" dirty="0" smtClean="0">
                          <a:solidFill>
                            <a:schemeClr val="tx1"/>
                          </a:solidFill>
                          <a:effectLst/>
                          <a:latin typeface="Calibri" pitchFamily="34" charset="0"/>
                          <a:ea typeface="+mn-ea"/>
                          <a:cs typeface="Calibri" pitchFamily="34" charset="0"/>
                        </a:rPr>
                        <a:t>                    Superintendencia     </a:t>
                      </a:r>
                    </a:p>
                    <a:p>
                      <a:r>
                        <a:rPr kumimoji="0" lang="es-PE" sz="1800" b="1" kern="1200" dirty="0" smtClean="0">
                          <a:solidFill>
                            <a:schemeClr val="tx1"/>
                          </a:solidFill>
                          <a:effectLst/>
                          <a:latin typeface="Calibri" pitchFamily="34" charset="0"/>
                          <a:ea typeface="+mn-ea"/>
                          <a:cs typeface="Calibri" pitchFamily="34" charset="0"/>
                        </a:rPr>
                        <a:t>                     Nacional de Administración Tributaria</a:t>
                      </a:r>
                      <a:r>
                        <a:rPr kumimoji="0" lang="es-ES" sz="1800" kern="1200" dirty="0" smtClean="0">
                          <a:solidFill>
                            <a:schemeClr val="tx1"/>
                          </a:solidFill>
                          <a:effectLst/>
                          <a:latin typeface="Calibri" pitchFamily="34" charset="0"/>
                          <a:ea typeface="+mn-ea"/>
                          <a:cs typeface="Calibri" pitchFamily="34" charset="0"/>
                        </a:rPr>
                        <a:t> </a:t>
                      </a:r>
                    </a:p>
                    <a:p>
                      <a:endParaRPr lang="es-E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b="1" kern="1200" dirty="0" smtClean="0">
                          <a:solidFill>
                            <a:srgbClr val="C00000"/>
                          </a:solidFill>
                          <a:effectLst/>
                          <a:latin typeface="Calibri" pitchFamily="34" charset="0"/>
                          <a:ea typeface="+mn-ea"/>
                          <a:cs typeface="Calibri" pitchFamily="34" charset="0"/>
                        </a:rPr>
                        <a:t>Proyecto</a:t>
                      </a:r>
                      <a:r>
                        <a:rPr kumimoji="0" lang="es-ES" sz="1600" b="1" kern="1200" dirty="0" smtClean="0">
                          <a:solidFill>
                            <a:schemeClr val="tx1"/>
                          </a:solidFill>
                          <a:effectLst/>
                          <a:latin typeface="Calibri" pitchFamily="34" charset="0"/>
                          <a:ea typeface="+mn-ea"/>
                          <a:cs typeface="Calibri" pitchFamily="34" charset="0"/>
                        </a:rPr>
                        <a:t>: </a:t>
                      </a:r>
                      <a:r>
                        <a:rPr kumimoji="0" lang="es-ES" sz="1600" b="0" kern="1200" dirty="0" smtClean="0">
                          <a:solidFill>
                            <a:schemeClr val="tx1"/>
                          </a:solidFill>
                          <a:effectLst/>
                          <a:latin typeface="Calibri" pitchFamily="34" charset="0"/>
                          <a:ea typeface="+mn-ea"/>
                          <a:cs typeface="Calibri" pitchFamily="34" charset="0"/>
                        </a:rPr>
                        <a:t>Optimización del flujo de atención a usuarios del complejo fronterizo Santa Rosa (Frontera Perú - Chile).</a:t>
                      </a:r>
                      <a:endParaRPr lang="es-ES" sz="1600" b="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1224000">
                <a:tc>
                  <a:txBody>
                    <a:bodyPr/>
                    <a:lstStyle/>
                    <a:p>
                      <a:r>
                        <a:rPr kumimoji="0" lang="es-ES" sz="1800" b="1" kern="1200" dirty="0" smtClean="0">
                          <a:solidFill>
                            <a:schemeClr val="tx1"/>
                          </a:solidFill>
                          <a:effectLst/>
                          <a:latin typeface="Calibri" pitchFamily="34" charset="0"/>
                          <a:ea typeface="+mn-ea"/>
                          <a:cs typeface="Calibri" pitchFamily="34" charset="0"/>
                        </a:rPr>
                        <a:t>                  Autoridad Portuaria   </a:t>
                      </a:r>
                    </a:p>
                    <a:p>
                      <a:r>
                        <a:rPr kumimoji="0" lang="es-ES" sz="1800" b="1" kern="1200" dirty="0" smtClean="0">
                          <a:solidFill>
                            <a:schemeClr val="tx1"/>
                          </a:solidFill>
                          <a:effectLst/>
                          <a:latin typeface="Calibri" pitchFamily="34" charset="0"/>
                          <a:ea typeface="+mn-ea"/>
                          <a:cs typeface="Calibri" pitchFamily="34" charset="0"/>
                        </a:rPr>
                        <a:t>                  Nacional </a:t>
                      </a:r>
                      <a:endParaRPr lang="es-ES"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lnSpc>
                          <a:spcPts val="2160"/>
                        </a:lnSpc>
                      </a:pPr>
                      <a:r>
                        <a:rPr kumimoji="0" lang="es-ES" sz="1600" b="1" kern="1200" dirty="0" smtClean="0">
                          <a:solidFill>
                            <a:srgbClr val="C00000"/>
                          </a:solidFill>
                          <a:effectLst/>
                          <a:latin typeface="Calibri" pitchFamily="34" charset="0"/>
                          <a:ea typeface="+mn-ea"/>
                          <a:cs typeface="Calibri" pitchFamily="34" charset="0"/>
                        </a:rPr>
                        <a:t>Proyecto</a:t>
                      </a:r>
                      <a:r>
                        <a:rPr kumimoji="0" lang="es-ES" sz="1600" b="1" kern="1200" dirty="0" smtClean="0">
                          <a:solidFill>
                            <a:schemeClr val="tx1"/>
                          </a:solidFill>
                          <a:effectLst/>
                          <a:latin typeface="Calibri" pitchFamily="34" charset="0"/>
                          <a:ea typeface="+mn-ea"/>
                          <a:cs typeface="Calibri" pitchFamily="34" charset="0"/>
                        </a:rPr>
                        <a:t>: </a:t>
                      </a:r>
                      <a:r>
                        <a:rPr kumimoji="0" lang="es-ES" sz="1600" b="0" kern="1200" dirty="0" smtClean="0">
                          <a:solidFill>
                            <a:schemeClr val="tx1"/>
                          </a:solidFill>
                          <a:effectLst/>
                          <a:latin typeface="Calibri" pitchFamily="34" charset="0"/>
                          <a:ea typeface="+mn-ea"/>
                          <a:cs typeface="Calibri" pitchFamily="34" charset="0"/>
                        </a:rPr>
                        <a:t>Simulación del flujo de camiones en el proceso de embarque de minerales en el muelle 3B del Terminal Portuario del Callao</a:t>
                      </a:r>
                      <a:endParaRPr lang="es-ES" sz="1600" b="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8796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tx1"/>
                          </a:solidFill>
                          <a:effectLst/>
                          <a:latin typeface="+mn-lt"/>
                          <a:ea typeface="+mn-ea"/>
                          <a:cs typeface="+mn-cs"/>
                        </a:rPr>
                        <a:t>              </a:t>
                      </a:r>
                      <a:r>
                        <a:rPr kumimoji="0" lang="en-US" sz="1800" b="1" kern="1200" dirty="0" err="1" smtClean="0">
                          <a:solidFill>
                            <a:schemeClr val="tx1"/>
                          </a:solidFill>
                          <a:effectLst/>
                          <a:latin typeface="Calibri" pitchFamily="34" charset="0"/>
                          <a:ea typeface="+mn-ea"/>
                          <a:cs typeface="Calibri" pitchFamily="34" charset="0"/>
                        </a:rPr>
                        <a:t>Minera</a:t>
                      </a:r>
                      <a:r>
                        <a:rPr kumimoji="0" lang="en-US" sz="1800" b="1" kern="1200" dirty="0" smtClean="0">
                          <a:solidFill>
                            <a:schemeClr val="tx1"/>
                          </a:solidFill>
                          <a:effectLst/>
                          <a:latin typeface="Calibri" pitchFamily="34" charset="0"/>
                          <a:ea typeface="+mn-ea"/>
                          <a:cs typeface="Calibri" pitchFamily="34" charset="0"/>
                        </a:rPr>
                        <a:t> </a:t>
                      </a:r>
                      <a:r>
                        <a:rPr kumimoji="0" lang="en-US" sz="1800" b="1" kern="1200" dirty="0" err="1" smtClean="0">
                          <a:solidFill>
                            <a:schemeClr val="tx1"/>
                          </a:solidFill>
                          <a:effectLst/>
                          <a:latin typeface="Calibri" pitchFamily="34" charset="0"/>
                          <a:ea typeface="+mn-ea"/>
                          <a:cs typeface="Calibri" pitchFamily="34" charset="0"/>
                        </a:rPr>
                        <a:t>Yanacocha</a:t>
                      </a:r>
                      <a:r>
                        <a:rPr kumimoji="0" lang="en-US" sz="1800" b="1" kern="1200" dirty="0" smtClean="0">
                          <a:solidFill>
                            <a:schemeClr val="tx1"/>
                          </a:solidFill>
                          <a:effectLst/>
                          <a:latin typeface="Calibri" pitchFamily="34" charset="0"/>
                          <a:ea typeface="+mn-ea"/>
                          <a:cs typeface="Calibri" pitchFamily="34" charset="0"/>
                        </a:rPr>
                        <a:t> S.A. Newmont Gold Company – Peruvian Branch</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0" lang="es-ES" sz="1600" b="1" kern="1200" dirty="0" smtClean="0">
                          <a:solidFill>
                            <a:srgbClr val="C00000"/>
                          </a:solidFill>
                          <a:effectLst/>
                          <a:latin typeface="Calibri" pitchFamily="34" charset="0"/>
                          <a:ea typeface="+mn-ea"/>
                          <a:cs typeface="Calibri" pitchFamily="34" charset="0"/>
                        </a:rPr>
                        <a:t>Proyecto</a:t>
                      </a:r>
                      <a:r>
                        <a:rPr kumimoji="0" lang="es-ES" sz="1600" b="1" kern="1200" dirty="0" smtClean="0">
                          <a:solidFill>
                            <a:schemeClr val="tx1"/>
                          </a:solidFill>
                          <a:effectLst/>
                          <a:latin typeface="Calibri" pitchFamily="34" charset="0"/>
                          <a:ea typeface="+mn-ea"/>
                          <a:cs typeface="Calibri" pitchFamily="34" charset="0"/>
                        </a:rPr>
                        <a:t>: </a:t>
                      </a:r>
                      <a:r>
                        <a:rPr kumimoji="0" lang="es-ES" sz="1600" b="0" kern="1200" dirty="0" smtClean="0">
                          <a:solidFill>
                            <a:schemeClr val="tx1"/>
                          </a:solidFill>
                          <a:effectLst/>
                          <a:latin typeface="Calibri" pitchFamily="34" charset="0"/>
                          <a:ea typeface="+mn-ea"/>
                          <a:cs typeface="Calibri" pitchFamily="34" charset="0"/>
                        </a:rPr>
                        <a:t>Desarrollo de Modelos Matemáticos Orientados al Planeamiento de Largo Plazo</a:t>
                      </a:r>
                      <a:endParaRPr lang="es-ES" sz="1600" b="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973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800" b="1" kern="1200" dirty="0" smtClean="0">
                          <a:solidFill>
                            <a:schemeClr val="tx1"/>
                          </a:solidFill>
                          <a:effectLst/>
                          <a:latin typeface="+mn-lt"/>
                          <a:ea typeface="+mn-ea"/>
                          <a:cs typeface="+mn-cs"/>
                        </a:rPr>
                        <a:t>                 Unión de </a:t>
                      </a:r>
                      <a:r>
                        <a:rPr kumimoji="0" lang="es-ES" sz="1800" b="1" kern="1200" dirty="0" smtClean="0">
                          <a:solidFill>
                            <a:schemeClr val="tx1"/>
                          </a:solidFill>
                          <a:effectLst/>
                          <a:latin typeface="Calibri" pitchFamily="34" charset="0"/>
                          <a:ea typeface="+mn-ea"/>
                          <a:cs typeface="Calibri" pitchFamily="34" charset="0"/>
                        </a:rPr>
                        <a:t>Cervecerías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s-ES" sz="1800" b="1" kern="1200" dirty="0" smtClean="0">
                          <a:solidFill>
                            <a:schemeClr val="tx1"/>
                          </a:solidFill>
                          <a:effectLst/>
                          <a:latin typeface="Calibri" pitchFamily="34" charset="0"/>
                          <a:ea typeface="+mn-ea"/>
                          <a:cs typeface="Calibri" pitchFamily="34" charset="0"/>
                        </a:rPr>
                        <a:t>                     Peruanas   Backus y Johnston S.A.</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0" lang="es-ES" sz="1600" b="1" kern="1200" dirty="0" smtClean="0">
                          <a:solidFill>
                            <a:srgbClr val="C00000"/>
                          </a:solidFill>
                          <a:effectLst/>
                          <a:latin typeface="Calibri" pitchFamily="34" charset="0"/>
                          <a:ea typeface="+mn-ea"/>
                          <a:cs typeface="Calibri" pitchFamily="34" charset="0"/>
                        </a:rPr>
                        <a:t>Proyecto</a:t>
                      </a:r>
                      <a:r>
                        <a:rPr kumimoji="0" lang="es-ES" sz="1600" b="1" kern="1200" dirty="0" smtClean="0">
                          <a:solidFill>
                            <a:schemeClr val="tx1"/>
                          </a:solidFill>
                          <a:effectLst/>
                          <a:latin typeface="Calibri" pitchFamily="34" charset="0"/>
                          <a:ea typeface="+mn-ea"/>
                          <a:cs typeface="Calibri" pitchFamily="34" charset="0"/>
                        </a:rPr>
                        <a:t>: </a:t>
                      </a:r>
                      <a:r>
                        <a:rPr kumimoji="0" lang="es-ES" sz="1600" b="0" kern="1200" dirty="0" smtClean="0">
                          <a:solidFill>
                            <a:schemeClr val="tx1"/>
                          </a:solidFill>
                          <a:effectLst/>
                          <a:latin typeface="Calibri" pitchFamily="34" charset="0"/>
                          <a:ea typeface="+mn-ea"/>
                          <a:cs typeface="Calibri" pitchFamily="34" charset="0"/>
                        </a:rPr>
                        <a:t>Desarrollo de Modelos Matemáticos para la Planificación del Suministro de Malta a Plantas </a:t>
                      </a:r>
                      <a:endParaRPr lang="es-ES" sz="1600" b="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879662">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0" lang="es-ES" sz="1600" b="1" kern="1200" dirty="0" smtClean="0">
                          <a:solidFill>
                            <a:srgbClr val="C00000"/>
                          </a:solidFill>
                          <a:effectLst/>
                          <a:latin typeface="Calibri" pitchFamily="34" charset="0"/>
                          <a:ea typeface="+mn-ea"/>
                          <a:cs typeface="Calibri" pitchFamily="34" charset="0"/>
                        </a:rPr>
                        <a:t>Proyecto</a:t>
                      </a:r>
                      <a:r>
                        <a:rPr kumimoji="0" lang="es-ES" sz="1600" b="1" kern="1200" dirty="0" smtClean="0">
                          <a:solidFill>
                            <a:schemeClr val="tx1"/>
                          </a:solidFill>
                          <a:effectLst/>
                          <a:latin typeface="Calibri" pitchFamily="34" charset="0"/>
                          <a:ea typeface="+mn-ea"/>
                          <a:cs typeface="Calibri" pitchFamily="34" charset="0"/>
                        </a:rPr>
                        <a:t>: </a:t>
                      </a:r>
                      <a:r>
                        <a:rPr kumimoji="0" lang="es-ES" sz="1600" b="0" kern="1200" dirty="0" smtClean="0">
                          <a:solidFill>
                            <a:schemeClr val="tx1"/>
                          </a:solidFill>
                          <a:effectLst/>
                          <a:latin typeface="Calibri" pitchFamily="34" charset="0"/>
                          <a:ea typeface="+mn-ea"/>
                          <a:cs typeface="Calibri" pitchFamily="34" charset="0"/>
                        </a:rPr>
                        <a:t>Sistema de Indicadores de Gestión para el área de Servicio de Atención al Cliente</a:t>
                      </a:r>
                      <a:endParaRPr lang="es-ES" sz="1600" b="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61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800" b="1" kern="1200" dirty="0" smtClean="0">
                          <a:solidFill>
                            <a:schemeClr val="tx1"/>
                          </a:solidFill>
                          <a:effectLst/>
                          <a:latin typeface="+mn-lt"/>
                          <a:ea typeface="+mn-ea"/>
                          <a:cs typeface="+mn-cs"/>
                        </a:rPr>
                        <a:t>               </a:t>
                      </a:r>
                      <a:r>
                        <a:rPr kumimoji="0" lang="es-ES" sz="1800" b="1" kern="1200" dirty="0" smtClean="0">
                          <a:solidFill>
                            <a:schemeClr val="tx1"/>
                          </a:solidFill>
                          <a:effectLst/>
                          <a:latin typeface="Calibri" pitchFamily="34" charset="0"/>
                          <a:ea typeface="+mn-ea"/>
                          <a:cs typeface="Calibri" pitchFamily="34" charset="0"/>
                        </a:rPr>
                        <a:t>Banco de Crédito del Perú</a:t>
                      </a:r>
                      <a:r>
                        <a:rPr kumimoji="0" lang="es-ES" sz="1800" kern="1200" dirty="0" smtClean="0">
                          <a:solidFill>
                            <a:schemeClr val="tx1"/>
                          </a:solidFill>
                          <a:effectLst/>
                          <a:latin typeface="Calibri" pitchFamily="34" charset="0"/>
                          <a:ea typeface="+mn-ea"/>
                          <a:cs typeface="Calibri" pitchFamily="34" charset="0"/>
                        </a:rPr>
                        <a:t> </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0" lang="es-ES" sz="1600" b="1" kern="1200" dirty="0" smtClean="0">
                          <a:solidFill>
                            <a:srgbClr val="C00000"/>
                          </a:solidFill>
                          <a:effectLst/>
                          <a:latin typeface="Calibri" pitchFamily="34" charset="0"/>
                          <a:ea typeface="+mn-ea"/>
                          <a:cs typeface="Calibri" pitchFamily="34" charset="0"/>
                        </a:rPr>
                        <a:t>Proyecto</a:t>
                      </a:r>
                      <a:r>
                        <a:rPr kumimoji="0" lang="es-ES" sz="1600" b="1" kern="1200" dirty="0" smtClean="0">
                          <a:solidFill>
                            <a:schemeClr val="tx1"/>
                          </a:solidFill>
                          <a:effectLst/>
                          <a:latin typeface="Calibri" pitchFamily="34" charset="0"/>
                          <a:ea typeface="+mn-ea"/>
                          <a:cs typeface="Calibri" pitchFamily="34" charset="0"/>
                        </a:rPr>
                        <a:t>: </a:t>
                      </a:r>
                      <a:r>
                        <a:rPr kumimoji="0" lang="es-ES" sz="1600" b="0" kern="1200" dirty="0" smtClean="0">
                          <a:solidFill>
                            <a:schemeClr val="tx1"/>
                          </a:solidFill>
                          <a:effectLst/>
                          <a:latin typeface="Calibri" pitchFamily="34" charset="0"/>
                          <a:ea typeface="+mn-ea"/>
                          <a:cs typeface="Calibri" pitchFamily="34" charset="0"/>
                        </a:rPr>
                        <a:t>Simulación de Agencias</a:t>
                      </a:r>
                      <a:endParaRPr lang="es-ES" sz="1600" b="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pic>
        <p:nvPicPr>
          <p:cNvPr id="615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764704"/>
            <a:ext cx="936104"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121" y="1988840"/>
            <a:ext cx="876639" cy="432048"/>
          </a:xfrm>
          <a:prstGeom prst="rect">
            <a:avLst/>
          </a:prstGeom>
          <a:solidFill>
            <a:schemeClr val="accent2">
              <a:lumMod val="20000"/>
              <a:lumOff val="80000"/>
            </a:schemeClr>
          </a:solidFill>
          <a:ln>
            <a:noFill/>
          </a:ln>
          <a:effectLst/>
        </p:spPr>
      </p:pic>
      <p:pic>
        <p:nvPicPr>
          <p:cNvPr id="615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866" y="3140968"/>
            <a:ext cx="8858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5860" y="4149080"/>
            <a:ext cx="1019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8"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7129" y="5157192"/>
            <a:ext cx="11334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1268" y="5949280"/>
            <a:ext cx="9525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1478378" y="208088"/>
            <a:ext cx="6840760" cy="400110"/>
          </a:xfrm>
          <a:prstGeom prst="rect">
            <a:avLst/>
          </a:prstGeom>
          <a:solidFill>
            <a:schemeClr val="accent1">
              <a:lumMod val="20000"/>
              <a:lumOff val="80000"/>
            </a:schemeClr>
          </a:solidFill>
        </p:spPr>
        <p:txBody>
          <a:bodyPr wrap="square">
            <a:spAutoFit/>
          </a:bodyPr>
          <a:lstStyle/>
          <a:p>
            <a:r>
              <a:rPr lang="es-ES" sz="2000" b="1" dirty="0">
                <a:latin typeface="Calibri" pitchFamily="34" charset="0"/>
                <a:cs typeface="Calibri" pitchFamily="34" charset="0"/>
              </a:rPr>
              <a:t>Aplicación de la investigación de operaciones en el Perú</a:t>
            </a:r>
            <a:endParaRPr lang="es-ES" sz="2000" dirty="0">
              <a:latin typeface="Calibri" pitchFamily="34" charset="0"/>
              <a:cs typeface="Calibri" pitchFamily="34" charset="0"/>
            </a:endParaRPr>
          </a:p>
        </p:txBody>
      </p:sp>
    </p:spTree>
    <p:extLst>
      <p:ext uri="{BB962C8B-B14F-4D97-AF65-F5344CB8AC3E}">
        <p14:creationId xmlns:p14="http://schemas.microsoft.com/office/powerpoint/2010/main" val="1889582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4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9" name="1 Título"/>
          <p:cNvSpPr txBox="1">
            <a:spLocks/>
          </p:cNvSpPr>
          <p:nvPr/>
        </p:nvSpPr>
        <p:spPr>
          <a:xfrm>
            <a:off x="1202802" y="470452"/>
            <a:ext cx="7617670" cy="576064"/>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a:normAutofit/>
          </a:bodyPr>
          <a:lstStyle>
            <a:lvl1pPr algn="l" rtl="0" eaLnBrk="1" latinLnBrk="0" hangingPunct="1">
              <a:spcBef>
                <a:spcPct val="0"/>
              </a:spcBef>
              <a:buNone/>
              <a:defRPr kumimoji="0" sz="4300" kern="1200">
                <a:solidFill>
                  <a:schemeClr val="dk1"/>
                </a:solidFill>
                <a:effectLst>
                  <a:outerShdw blurRad="50000" dist="30000" dir="5400000" algn="tl" rotWithShape="0">
                    <a:srgbClr val="000000">
                      <a:alpha val="30000"/>
                    </a:srgbClr>
                  </a:outerShdw>
                </a:effectLst>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extLst/>
          </a:lstStyle>
          <a:p>
            <a:r>
              <a:rPr lang="es-PE" sz="2000" dirty="0" smtClean="0">
                <a:latin typeface="Calibri" panose="020F0502020204030204" pitchFamily="34" charset="0"/>
              </a:rPr>
              <a:t>       </a:t>
            </a:r>
            <a:r>
              <a:rPr lang="es-PE" sz="1900" dirty="0" smtClean="0">
                <a:latin typeface="Verdana" panose="020B0604030504040204" pitchFamily="34" charset="0"/>
                <a:ea typeface="Verdana" panose="020B0604030504040204" pitchFamily="34" charset="0"/>
                <a:cs typeface="Verdana" panose="020B0604030504040204" pitchFamily="34" charset="0"/>
              </a:rPr>
              <a:t>METODOLOGÍA DE LA INVESTIGACIÓN DE OPERACIONES </a:t>
            </a:r>
            <a:endParaRPr lang="es-ES" sz="1900" dirty="0">
              <a:latin typeface="Verdana" panose="020B0604030504040204" pitchFamily="34" charset="0"/>
              <a:ea typeface="Verdana" panose="020B0604030504040204" pitchFamily="34" charset="0"/>
              <a:cs typeface="Verdana" panose="020B0604030504040204" pitchFamily="34" charset="0"/>
            </a:endParaRPr>
          </a:p>
        </p:txBody>
      </p:sp>
      <p:sp>
        <p:nvSpPr>
          <p:cNvPr id="40" name="39 Rectángulo redondeado"/>
          <p:cNvSpPr/>
          <p:nvPr/>
        </p:nvSpPr>
        <p:spPr>
          <a:xfrm>
            <a:off x="1331640" y="1376772"/>
            <a:ext cx="1728192" cy="936104"/>
          </a:xfrm>
          <a:prstGeom prst="roundRect">
            <a:avLst/>
          </a:prstGeom>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s-PE" sz="2000" b="1" dirty="0" smtClean="0">
                <a:solidFill>
                  <a:sysClr val="windowText" lastClr="000000"/>
                </a:solidFill>
                <a:latin typeface="Calibri" pitchFamily="34" charset="0"/>
                <a:cs typeface="Calibri" pitchFamily="34" charset="0"/>
              </a:rPr>
              <a:t>Definición del problema</a:t>
            </a:r>
            <a:endParaRPr lang="es-ES" sz="2000" b="1" dirty="0">
              <a:solidFill>
                <a:sysClr val="windowText" lastClr="000000"/>
              </a:solidFill>
              <a:latin typeface="Calibri" pitchFamily="34" charset="0"/>
              <a:cs typeface="Calibri" pitchFamily="34" charset="0"/>
            </a:endParaRPr>
          </a:p>
        </p:txBody>
      </p:sp>
      <p:sp>
        <p:nvSpPr>
          <p:cNvPr id="41" name="40 Rectángulo redondeado"/>
          <p:cNvSpPr/>
          <p:nvPr/>
        </p:nvSpPr>
        <p:spPr>
          <a:xfrm>
            <a:off x="1347226" y="2829508"/>
            <a:ext cx="1800200" cy="792088"/>
          </a:xfrm>
          <a:prstGeom prst="roundRect">
            <a:avLst/>
          </a:prstGeom>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r>
              <a:rPr lang="es-PE" sz="2000" b="1" dirty="0" smtClean="0">
                <a:solidFill>
                  <a:sysClr val="windowText" lastClr="000000"/>
                </a:solidFill>
                <a:latin typeface="Calibri" pitchFamily="34" charset="0"/>
                <a:cs typeface="Calibri" pitchFamily="34" charset="0"/>
              </a:rPr>
              <a:t>Formulación del modelo</a:t>
            </a:r>
            <a:endParaRPr lang="es-ES" sz="2000" b="1" dirty="0">
              <a:solidFill>
                <a:sysClr val="windowText" lastClr="000000"/>
              </a:solidFill>
              <a:latin typeface="Calibri" pitchFamily="34" charset="0"/>
              <a:cs typeface="Calibri" pitchFamily="34" charset="0"/>
            </a:endParaRPr>
          </a:p>
        </p:txBody>
      </p:sp>
      <p:sp>
        <p:nvSpPr>
          <p:cNvPr id="42" name="41 Rectángulo redondeado"/>
          <p:cNvSpPr/>
          <p:nvPr/>
        </p:nvSpPr>
        <p:spPr>
          <a:xfrm>
            <a:off x="4427984" y="2829508"/>
            <a:ext cx="1728192" cy="792088"/>
          </a:xfrm>
          <a:prstGeom prst="roundRect">
            <a:avLst/>
          </a:prstGeom>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r>
              <a:rPr lang="es-PE" sz="2000" b="1" dirty="0" smtClean="0">
                <a:solidFill>
                  <a:sysClr val="windowText" lastClr="000000"/>
                </a:solidFill>
                <a:latin typeface="Calibri" pitchFamily="34" charset="0"/>
                <a:cs typeface="Calibri" pitchFamily="34" charset="0"/>
              </a:rPr>
              <a:t>Resolución del modelo</a:t>
            </a:r>
            <a:endParaRPr lang="es-ES" sz="2000" b="1" dirty="0">
              <a:solidFill>
                <a:sysClr val="windowText" lastClr="000000"/>
              </a:solidFill>
              <a:latin typeface="Calibri" pitchFamily="34" charset="0"/>
              <a:cs typeface="Calibri" pitchFamily="34" charset="0"/>
            </a:endParaRPr>
          </a:p>
        </p:txBody>
      </p:sp>
      <p:sp>
        <p:nvSpPr>
          <p:cNvPr id="43" name="42 Rectángulo redondeado"/>
          <p:cNvSpPr/>
          <p:nvPr/>
        </p:nvSpPr>
        <p:spPr>
          <a:xfrm>
            <a:off x="6948264" y="2816932"/>
            <a:ext cx="1728192" cy="648072"/>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s-PE" sz="2000" b="1" dirty="0" smtClean="0">
                <a:solidFill>
                  <a:sysClr val="windowText" lastClr="000000"/>
                </a:solidFill>
                <a:latin typeface="Calibri" pitchFamily="34" charset="0"/>
                <a:cs typeface="Calibri" pitchFamily="34" charset="0"/>
              </a:rPr>
              <a:t>Solución</a:t>
            </a:r>
            <a:r>
              <a:rPr lang="es-PE" sz="2000" b="1" dirty="0" smtClean="0">
                <a:solidFill>
                  <a:sysClr val="windowText" lastClr="000000"/>
                </a:solidFill>
                <a:latin typeface="Tahoma" pitchFamily="34" charset="0"/>
                <a:cs typeface="Tahoma" pitchFamily="34" charset="0"/>
              </a:rPr>
              <a:t> </a:t>
            </a:r>
            <a:endParaRPr lang="es-ES" sz="2000" b="1" dirty="0">
              <a:solidFill>
                <a:sysClr val="windowText" lastClr="000000"/>
              </a:solidFill>
              <a:latin typeface="Tahoma" pitchFamily="34" charset="0"/>
              <a:cs typeface="Tahoma" pitchFamily="34" charset="0"/>
            </a:endParaRPr>
          </a:p>
        </p:txBody>
      </p:sp>
      <p:sp>
        <p:nvSpPr>
          <p:cNvPr id="44" name="43 Rombo"/>
          <p:cNvSpPr/>
          <p:nvPr/>
        </p:nvSpPr>
        <p:spPr>
          <a:xfrm>
            <a:off x="6804248" y="4149080"/>
            <a:ext cx="2016224" cy="1224136"/>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r>
              <a:rPr lang="es-PE" dirty="0" smtClean="0">
                <a:solidFill>
                  <a:sysClr val="windowText" lastClr="000000"/>
                </a:solidFill>
                <a:latin typeface="Tahoma" pitchFamily="34" charset="0"/>
                <a:cs typeface="Tahoma" pitchFamily="34" charset="0"/>
              </a:rPr>
              <a:t>¿</a:t>
            </a:r>
            <a:r>
              <a:rPr lang="es-PE" b="1" i="1" dirty="0" smtClean="0">
                <a:solidFill>
                  <a:sysClr val="windowText" lastClr="000000"/>
                </a:solidFill>
                <a:latin typeface="Tahoma" pitchFamily="34" charset="0"/>
                <a:cs typeface="Tahoma" pitchFamily="34" charset="0"/>
              </a:rPr>
              <a:t>Es  valida?</a:t>
            </a:r>
            <a:endParaRPr lang="es-ES" b="1" i="1" dirty="0">
              <a:solidFill>
                <a:sysClr val="windowText" lastClr="000000"/>
              </a:solidFill>
              <a:latin typeface="Tahoma" pitchFamily="34" charset="0"/>
              <a:cs typeface="Tahoma" pitchFamily="34" charset="0"/>
            </a:endParaRPr>
          </a:p>
        </p:txBody>
      </p:sp>
      <p:sp>
        <p:nvSpPr>
          <p:cNvPr id="45" name="44 Rectángulo redondeado"/>
          <p:cNvSpPr/>
          <p:nvPr/>
        </p:nvSpPr>
        <p:spPr>
          <a:xfrm>
            <a:off x="6425155" y="5753684"/>
            <a:ext cx="2376264" cy="792088"/>
          </a:xfrm>
          <a:prstGeom prst="roundRect">
            <a:avLst/>
          </a:prstGeom>
          <a:solidFill>
            <a:srgbClr val="FF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s-PE" sz="2000" b="1" dirty="0" smtClean="0">
                <a:solidFill>
                  <a:sysClr val="windowText" lastClr="000000"/>
                </a:solidFill>
                <a:latin typeface="Calibri" pitchFamily="34" charset="0"/>
                <a:cs typeface="Calibri" pitchFamily="34" charset="0"/>
              </a:rPr>
              <a:t>Implementación</a:t>
            </a:r>
          </a:p>
          <a:p>
            <a:pPr algn="ctr"/>
            <a:r>
              <a:rPr lang="es-PE" sz="2000" b="1" dirty="0" smtClean="0">
                <a:solidFill>
                  <a:sysClr val="windowText" lastClr="000000"/>
                </a:solidFill>
                <a:latin typeface="Calibri" pitchFamily="34" charset="0"/>
                <a:cs typeface="Calibri" pitchFamily="34" charset="0"/>
              </a:rPr>
              <a:t>de resultados</a:t>
            </a:r>
            <a:endParaRPr lang="es-ES" sz="2000" b="1" dirty="0">
              <a:solidFill>
                <a:sysClr val="windowText" lastClr="000000"/>
              </a:solidFill>
              <a:latin typeface="Calibri" pitchFamily="34" charset="0"/>
              <a:cs typeface="Calibri" pitchFamily="34" charset="0"/>
            </a:endParaRPr>
          </a:p>
        </p:txBody>
      </p:sp>
      <p:sp>
        <p:nvSpPr>
          <p:cNvPr id="46" name="45 Rectángulo redondeado"/>
          <p:cNvSpPr/>
          <p:nvPr/>
        </p:nvSpPr>
        <p:spPr>
          <a:xfrm>
            <a:off x="3995936" y="4365104"/>
            <a:ext cx="1728192" cy="79208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s-PE" sz="2000" b="1" dirty="0" smtClean="0">
                <a:solidFill>
                  <a:schemeClr val="tx1"/>
                </a:solidFill>
                <a:latin typeface="Calibri" pitchFamily="34" charset="0"/>
                <a:cs typeface="Calibri" pitchFamily="34" charset="0"/>
              </a:rPr>
              <a:t>Modelo modificado</a:t>
            </a:r>
            <a:endParaRPr lang="es-ES" sz="2000" b="1" dirty="0">
              <a:solidFill>
                <a:schemeClr val="tx1"/>
              </a:solidFill>
              <a:latin typeface="Calibri" pitchFamily="34" charset="0"/>
              <a:cs typeface="Calibri" pitchFamily="34" charset="0"/>
            </a:endParaRPr>
          </a:p>
        </p:txBody>
      </p:sp>
      <p:sp>
        <p:nvSpPr>
          <p:cNvPr id="47" name="AutoShape 2"/>
          <p:cNvSpPr>
            <a:spLocks noChangeArrowheads="1"/>
          </p:cNvSpPr>
          <p:nvPr/>
        </p:nvSpPr>
        <p:spPr bwMode="auto">
          <a:xfrm>
            <a:off x="1691680" y="5601816"/>
            <a:ext cx="2304256" cy="943956"/>
          </a:xfrm>
          <a:prstGeom prst="roundRect">
            <a:avLst>
              <a:gd name="adj" fmla="val 16667"/>
            </a:avLst>
          </a:prstGeom>
          <a:solidFill>
            <a:schemeClr val="accent4">
              <a:lumMod val="40000"/>
              <a:lumOff val="60000"/>
            </a:schemeClr>
          </a:solidFill>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buClrTx/>
              <a:buSzTx/>
              <a:buFontTx/>
              <a:buNone/>
              <a:tabLst/>
            </a:pPr>
            <a:r>
              <a:rPr kumimoji="0" lang="es-PE" b="1" i="0" u="none" strike="noStrike" cap="none" normalizeH="0" baseline="0" dirty="0" smtClean="0">
                <a:ln>
                  <a:noFill/>
                </a:ln>
                <a:solidFill>
                  <a:schemeClr val="tx1"/>
                </a:solidFill>
                <a:effectLst/>
                <a:latin typeface="Calibri" pitchFamily="34" charset="0"/>
                <a:cs typeface="Calibri" pitchFamily="34" charset="0"/>
              </a:rPr>
              <a:t>Tomar  la decisión, poner en práctica y controlar</a:t>
            </a:r>
            <a:endParaRPr kumimoji="0" lang="es-ES" b="1" i="0" u="none" strike="noStrike" cap="none" normalizeH="0" baseline="0" dirty="0" smtClean="0">
              <a:ln>
                <a:noFill/>
              </a:ln>
              <a:solidFill>
                <a:schemeClr val="tx1"/>
              </a:solidFill>
              <a:effectLst/>
              <a:latin typeface="Calibri" pitchFamily="34" charset="0"/>
              <a:cs typeface="Calibri" pitchFamily="34" charset="0"/>
            </a:endParaRPr>
          </a:p>
        </p:txBody>
      </p:sp>
      <p:cxnSp>
        <p:nvCxnSpPr>
          <p:cNvPr id="49" name="48 Conector recto de flecha"/>
          <p:cNvCxnSpPr>
            <a:stCxn id="40" idx="2"/>
          </p:cNvCxnSpPr>
          <p:nvPr/>
        </p:nvCxnSpPr>
        <p:spPr>
          <a:xfrm>
            <a:off x="2195736" y="2312876"/>
            <a:ext cx="0" cy="516632"/>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50 Conector recto de flecha"/>
          <p:cNvCxnSpPr>
            <a:stCxn id="41" idx="3"/>
          </p:cNvCxnSpPr>
          <p:nvPr/>
        </p:nvCxnSpPr>
        <p:spPr>
          <a:xfrm>
            <a:off x="3147426" y="3225552"/>
            <a:ext cx="1136542"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52 Conector recto de flecha"/>
          <p:cNvCxnSpPr>
            <a:stCxn id="42" idx="3"/>
          </p:cNvCxnSpPr>
          <p:nvPr/>
        </p:nvCxnSpPr>
        <p:spPr>
          <a:xfrm>
            <a:off x="6156176" y="3225552"/>
            <a:ext cx="792088"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55 Conector recto de flecha"/>
          <p:cNvCxnSpPr>
            <a:stCxn id="43" idx="2"/>
          </p:cNvCxnSpPr>
          <p:nvPr/>
        </p:nvCxnSpPr>
        <p:spPr>
          <a:xfrm>
            <a:off x="7812360" y="3465004"/>
            <a:ext cx="0" cy="684076"/>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57 Conector recto de flecha"/>
          <p:cNvCxnSpPr>
            <a:stCxn id="44" idx="2"/>
          </p:cNvCxnSpPr>
          <p:nvPr/>
        </p:nvCxnSpPr>
        <p:spPr>
          <a:xfrm>
            <a:off x="7812360" y="5373216"/>
            <a:ext cx="0" cy="38046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59 Conector recto de flecha"/>
          <p:cNvCxnSpPr>
            <a:stCxn id="44" idx="1"/>
          </p:cNvCxnSpPr>
          <p:nvPr/>
        </p:nvCxnSpPr>
        <p:spPr>
          <a:xfrm flipH="1">
            <a:off x="5724128" y="4761148"/>
            <a:ext cx="108012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61 Conector angular"/>
          <p:cNvCxnSpPr>
            <a:endCxn id="41" idx="2"/>
          </p:cNvCxnSpPr>
          <p:nvPr/>
        </p:nvCxnSpPr>
        <p:spPr>
          <a:xfrm rot="10800000">
            <a:off x="2247326" y="3621596"/>
            <a:ext cx="1748610" cy="1139552"/>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69 Conector recto de flecha"/>
          <p:cNvCxnSpPr>
            <a:stCxn id="45" idx="1"/>
          </p:cNvCxnSpPr>
          <p:nvPr/>
        </p:nvCxnSpPr>
        <p:spPr>
          <a:xfrm flipH="1">
            <a:off x="3995936" y="6149728"/>
            <a:ext cx="2429219"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362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259632" y="323364"/>
            <a:ext cx="6089231" cy="461665"/>
          </a:xfrm>
          <a:prstGeom prst="rect">
            <a:avLst/>
          </a:prstGeom>
          <a:solidFill>
            <a:srgbClr val="FFFF00"/>
          </a:solidFill>
        </p:spPr>
        <p:style>
          <a:lnRef idx="2">
            <a:schemeClr val="accent3"/>
          </a:lnRef>
          <a:fillRef idx="1">
            <a:schemeClr val="lt1"/>
          </a:fillRef>
          <a:effectRef idx="0">
            <a:schemeClr val="accent3"/>
          </a:effectRef>
          <a:fontRef idx="minor">
            <a:schemeClr val="dk1"/>
          </a:fontRef>
        </p:style>
        <p:txBody>
          <a:bodyPr wrap="none" rtlCol="0">
            <a:spAutoFit/>
          </a:bodyPr>
          <a:lstStyle/>
          <a:p>
            <a:r>
              <a:rPr lang="es-PE" sz="2400" b="1" dirty="0" smtClean="0">
                <a:solidFill>
                  <a:srgbClr val="0070C0"/>
                </a:solidFill>
              </a:rPr>
              <a:t>Modelos de investigación de operaciones </a:t>
            </a:r>
            <a:endParaRPr lang="es-ES" sz="2400" b="1" dirty="0">
              <a:solidFill>
                <a:srgbClr val="0070C0"/>
              </a:solidFill>
            </a:endParaRPr>
          </a:p>
        </p:txBody>
      </p:sp>
      <p:sp>
        <p:nvSpPr>
          <p:cNvPr id="3" name="2 Rectángulo"/>
          <p:cNvSpPr/>
          <p:nvPr/>
        </p:nvSpPr>
        <p:spPr>
          <a:xfrm>
            <a:off x="755576" y="980728"/>
            <a:ext cx="7992888" cy="1015663"/>
          </a:xfrm>
          <a:prstGeom prst="rect">
            <a:avLst/>
          </a:prstGeom>
        </p:spPr>
        <p:txBody>
          <a:bodyPr wrap="square">
            <a:spAutoFit/>
          </a:bodyPr>
          <a:lstStyle/>
          <a:p>
            <a:r>
              <a:rPr lang="es-ES" sz="2000" dirty="0"/>
              <a:t>Un modelo es una  representación  simplificada de  un sistema real. En Investigación  de Operaciones se utilizan 3 tipos de modelos básicos  para el análisis y  estudio del problema real</a:t>
            </a:r>
          </a:p>
        </p:txBody>
      </p:sp>
      <p:sp>
        <p:nvSpPr>
          <p:cNvPr id="4" name="Freeform 2"/>
          <p:cNvSpPr>
            <a:spLocks/>
          </p:cNvSpPr>
          <p:nvPr/>
        </p:nvSpPr>
        <p:spPr bwMode="auto">
          <a:xfrm>
            <a:off x="1416623" y="2132856"/>
            <a:ext cx="2236787" cy="2030983"/>
          </a:xfrm>
          <a:custGeom>
            <a:avLst/>
            <a:gdLst>
              <a:gd name="T0" fmla="*/ 1347 w 3133"/>
              <a:gd name="T1" fmla="*/ 392 h 2502"/>
              <a:gd name="T2" fmla="*/ 1597 w 3133"/>
              <a:gd name="T3" fmla="*/ 157 h 2502"/>
              <a:gd name="T4" fmla="*/ 1613 w 3133"/>
              <a:gd name="T5" fmla="*/ 110 h 2502"/>
              <a:gd name="T6" fmla="*/ 1675 w 3133"/>
              <a:gd name="T7" fmla="*/ 79 h 2502"/>
              <a:gd name="T8" fmla="*/ 1769 w 3133"/>
              <a:gd name="T9" fmla="*/ 0 h 2502"/>
              <a:gd name="T10" fmla="*/ 2192 w 3133"/>
              <a:gd name="T11" fmla="*/ 126 h 2502"/>
              <a:gd name="T12" fmla="*/ 2364 w 3133"/>
              <a:gd name="T13" fmla="*/ 266 h 2502"/>
              <a:gd name="T14" fmla="*/ 2442 w 3133"/>
              <a:gd name="T15" fmla="*/ 345 h 2502"/>
              <a:gd name="T16" fmla="*/ 2458 w 3133"/>
              <a:gd name="T17" fmla="*/ 407 h 2502"/>
              <a:gd name="T18" fmla="*/ 2505 w 3133"/>
              <a:gd name="T19" fmla="*/ 454 h 2502"/>
              <a:gd name="T20" fmla="*/ 2536 w 3133"/>
              <a:gd name="T21" fmla="*/ 532 h 2502"/>
              <a:gd name="T22" fmla="*/ 2567 w 3133"/>
              <a:gd name="T23" fmla="*/ 564 h 2502"/>
              <a:gd name="T24" fmla="*/ 2583 w 3133"/>
              <a:gd name="T25" fmla="*/ 626 h 2502"/>
              <a:gd name="T26" fmla="*/ 2614 w 3133"/>
              <a:gd name="T27" fmla="*/ 658 h 2502"/>
              <a:gd name="T28" fmla="*/ 2661 w 3133"/>
              <a:gd name="T29" fmla="*/ 752 h 2502"/>
              <a:gd name="T30" fmla="*/ 2724 w 3133"/>
              <a:gd name="T31" fmla="*/ 830 h 2502"/>
              <a:gd name="T32" fmla="*/ 2802 w 3133"/>
              <a:gd name="T33" fmla="*/ 971 h 2502"/>
              <a:gd name="T34" fmla="*/ 2959 w 3133"/>
              <a:gd name="T35" fmla="*/ 1127 h 2502"/>
              <a:gd name="T36" fmla="*/ 3006 w 3133"/>
              <a:gd name="T37" fmla="*/ 1174 h 2502"/>
              <a:gd name="T38" fmla="*/ 3037 w 3133"/>
              <a:gd name="T39" fmla="*/ 1206 h 2502"/>
              <a:gd name="T40" fmla="*/ 3053 w 3133"/>
              <a:gd name="T41" fmla="*/ 1252 h 2502"/>
              <a:gd name="T42" fmla="*/ 3084 w 3133"/>
              <a:gd name="T43" fmla="*/ 1299 h 2502"/>
              <a:gd name="T44" fmla="*/ 3131 w 3133"/>
              <a:gd name="T45" fmla="*/ 1472 h 2502"/>
              <a:gd name="T46" fmla="*/ 3115 w 3133"/>
              <a:gd name="T47" fmla="*/ 1894 h 2502"/>
              <a:gd name="T48" fmla="*/ 3021 w 3133"/>
              <a:gd name="T49" fmla="*/ 2035 h 2502"/>
              <a:gd name="T50" fmla="*/ 2974 w 3133"/>
              <a:gd name="T51" fmla="*/ 2113 h 2502"/>
              <a:gd name="T52" fmla="*/ 2505 w 3133"/>
              <a:gd name="T53" fmla="*/ 2411 h 2502"/>
              <a:gd name="T54" fmla="*/ 2239 w 3133"/>
              <a:gd name="T55" fmla="*/ 2426 h 2502"/>
              <a:gd name="T56" fmla="*/ 2145 w 3133"/>
              <a:gd name="T57" fmla="*/ 2379 h 2502"/>
              <a:gd name="T58" fmla="*/ 2020 w 3133"/>
              <a:gd name="T59" fmla="*/ 2270 h 2502"/>
              <a:gd name="T60" fmla="*/ 1894 w 3133"/>
              <a:gd name="T61" fmla="*/ 2254 h 2502"/>
              <a:gd name="T62" fmla="*/ 1550 w 3133"/>
              <a:gd name="T63" fmla="*/ 2176 h 2502"/>
              <a:gd name="T64" fmla="*/ 1112 w 3133"/>
              <a:gd name="T65" fmla="*/ 2160 h 2502"/>
              <a:gd name="T66" fmla="*/ 1018 w 3133"/>
              <a:gd name="T67" fmla="*/ 2066 h 2502"/>
              <a:gd name="T68" fmla="*/ 940 w 3133"/>
              <a:gd name="T69" fmla="*/ 2019 h 2502"/>
              <a:gd name="T70" fmla="*/ 689 w 3133"/>
              <a:gd name="T71" fmla="*/ 1879 h 2502"/>
              <a:gd name="T72" fmla="*/ 627 w 3133"/>
              <a:gd name="T73" fmla="*/ 1847 h 2502"/>
              <a:gd name="T74" fmla="*/ 548 w 3133"/>
              <a:gd name="T75" fmla="*/ 1785 h 2502"/>
              <a:gd name="T76" fmla="*/ 392 w 3133"/>
              <a:gd name="T77" fmla="*/ 1628 h 2502"/>
              <a:gd name="T78" fmla="*/ 126 w 3133"/>
              <a:gd name="T79" fmla="*/ 1409 h 2502"/>
              <a:gd name="T80" fmla="*/ 47 w 3133"/>
              <a:gd name="T81" fmla="*/ 1221 h 2502"/>
              <a:gd name="T82" fmla="*/ 32 w 3133"/>
              <a:gd name="T83" fmla="*/ 1112 h 2502"/>
              <a:gd name="T84" fmla="*/ 0 w 3133"/>
              <a:gd name="T85" fmla="*/ 1018 h 2502"/>
              <a:gd name="T86" fmla="*/ 16 w 3133"/>
              <a:gd name="T87" fmla="*/ 861 h 2502"/>
              <a:gd name="T88" fmla="*/ 110 w 3133"/>
              <a:gd name="T89" fmla="*/ 673 h 2502"/>
              <a:gd name="T90" fmla="*/ 173 w 3133"/>
              <a:gd name="T91" fmla="*/ 658 h 2502"/>
              <a:gd name="T92" fmla="*/ 533 w 3133"/>
              <a:gd name="T93" fmla="*/ 548 h 2502"/>
              <a:gd name="T94" fmla="*/ 580 w 3133"/>
              <a:gd name="T95" fmla="*/ 532 h 2502"/>
              <a:gd name="T96" fmla="*/ 846 w 3133"/>
              <a:gd name="T97" fmla="*/ 517 h 2502"/>
              <a:gd name="T98" fmla="*/ 940 w 3133"/>
              <a:gd name="T99" fmla="*/ 423 h 2502"/>
              <a:gd name="T100" fmla="*/ 1065 w 3133"/>
              <a:gd name="T101" fmla="*/ 329 h 2502"/>
              <a:gd name="T102" fmla="*/ 1174 w 3133"/>
              <a:gd name="T103" fmla="*/ 360 h 2502"/>
              <a:gd name="T104" fmla="*/ 1347 w 3133"/>
              <a:gd name="T105" fmla="*/ 392 h 2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33" h="2502">
                <a:moveTo>
                  <a:pt x="1347" y="392"/>
                </a:moveTo>
                <a:cubicBezTo>
                  <a:pt x="1419" y="305"/>
                  <a:pt x="1502" y="220"/>
                  <a:pt x="1597" y="157"/>
                </a:cubicBezTo>
                <a:cubicBezTo>
                  <a:pt x="1602" y="141"/>
                  <a:pt x="1601" y="122"/>
                  <a:pt x="1613" y="110"/>
                </a:cubicBezTo>
                <a:cubicBezTo>
                  <a:pt x="1629" y="94"/>
                  <a:pt x="1655" y="91"/>
                  <a:pt x="1675" y="79"/>
                </a:cubicBezTo>
                <a:cubicBezTo>
                  <a:pt x="1724" y="50"/>
                  <a:pt x="1727" y="42"/>
                  <a:pt x="1769" y="0"/>
                </a:cubicBezTo>
                <a:cubicBezTo>
                  <a:pt x="1976" y="26"/>
                  <a:pt x="2038" y="24"/>
                  <a:pt x="2192" y="126"/>
                </a:cubicBezTo>
                <a:cubicBezTo>
                  <a:pt x="2261" y="172"/>
                  <a:pt x="2288" y="242"/>
                  <a:pt x="2364" y="266"/>
                </a:cubicBezTo>
                <a:cubicBezTo>
                  <a:pt x="2406" y="295"/>
                  <a:pt x="2421" y="296"/>
                  <a:pt x="2442" y="345"/>
                </a:cubicBezTo>
                <a:cubicBezTo>
                  <a:pt x="2450" y="365"/>
                  <a:pt x="2447" y="389"/>
                  <a:pt x="2458" y="407"/>
                </a:cubicBezTo>
                <a:cubicBezTo>
                  <a:pt x="2469" y="426"/>
                  <a:pt x="2489" y="438"/>
                  <a:pt x="2505" y="454"/>
                </a:cubicBezTo>
                <a:cubicBezTo>
                  <a:pt x="2515" y="480"/>
                  <a:pt x="2522" y="508"/>
                  <a:pt x="2536" y="532"/>
                </a:cubicBezTo>
                <a:cubicBezTo>
                  <a:pt x="2543" y="545"/>
                  <a:pt x="2560" y="551"/>
                  <a:pt x="2567" y="564"/>
                </a:cubicBezTo>
                <a:cubicBezTo>
                  <a:pt x="2577" y="583"/>
                  <a:pt x="2573" y="607"/>
                  <a:pt x="2583" y="626"/>
                </a:cubicBezTo>
                <a:cubicBezTo>
                  <a:pt x="2590" y="639"/>
                  <a:pt x="2606" y="645"/>
                  <a:pt x="2614" y="658"/>
                </a:cubicBezTo>
                <a:cubicBezTo>
                  <a:pt x="2632" y="688"/>
                  <a:pt x="2642" y="722"/>
                  <a:pt x="2661" y="752"/>
                </a:cubicBezTo>
                <a:cubicBezTo>
                  <a:pt x="2735" y="869"/>
                  <a:pt x="2649" y="678"/>
                  <a:pt x="2724" y="830"/>
                </a:cubicBezTo>
                <a:cubicBezTo>
                  <a:pt x="2770" y="923"/>
                  <a:pt x="2733" y="894"/>
                  <a:pt x="2802" y="971"/>
                </a:cubicBezTo>
                <a:cubicBezTo>
                  <a:pt x="2818" y="989"/>
                  <a:pt x="2930" y="1098"/>
                  <a:pt x="2959" y="1127"/>
                </a:cubicBezTo>
                <a:cubicBezTo>
                  <a:pt x="2975" y="1143"/>
                  <a:pt x="2990" y="1158"/>
                  <a:pt x="3006" y="1174"/>
                </a:cubicBezTo>
                <a:cubicBezTo>
                  <a:pt x="3016" y="1185"/>
                  <a:pt x="3037" y="1206"/>
                  <a:pt x="3037" y="1206"/>
                </a:cubicBezTo>
                <a:cubicBezTo>
                  <a:pt x="3042" y="1221"/>
                  <a:pt x="3046" y="1238"/>
                  <a:pt x="3053" y="1252"/>
                </a:cubicBezTo>
                <a:cubicBezTo>
                  <a:pt x="3061" y="1269"/>
                  <a:pt x="3078" y="1281"/>
                  <a:pt x="3084" y="1299"/>
                </a:cubicBezTo>
                <a:cubicBezTo>
                  <a:pt x="3104" y="1355"/>
                  <a:pt x="3131" y="1472"/>
                  <a:pt x="3131" y="1472"/>
                </a:cubicBezTo>
                <a:cubicBezTo>
                  <a:pt x="3126" y="1613"/>
                  <a:pt x="3133" y="1754"/>
                  <a:pt x="3115" y="1894"/>
                </a:cubicBezTo>
                <a:cubicBezTo>
                  <a:pt x="3114" y="1905"/>
                  <a:pt x="3035" y="2016"/>
                  <a:pt x="3021" y="2035"/>
                </a:cubicBezTo>
                <a:cubicBezTo>
                  <a:pt x="3003" y="2060"/>
                  <a:pt x="2993" y="2090"/>
                  <a:pt x="2974" y="2113"/>
                </a:cubicBezTo>
                <a:cubicBezTo>
                  <a:pt x="2862" y="2249"/>
                  <a:pt x="2687" y="2393"/>
                  <a:pt x="2505" y="2411"/>
                </a:cubicBezTo>
                <a:cubicBezTo>
                  <a:pt x="2417" y="2420"/>
                  <a:pt x="2328" y="2421"/>
                  <a:pt x="2239" y="2426"/>
                </a:cubicBezTo>
                <a:cubicBezTo>
                  <a:pt x="2118" y="2309"/>
                  <a:pt x="2328" y="2502"/>
                  <a:pt x="2145" y="2379"/>
                </a:cubicBezTo>
                <a:cubicBezTo>
                  <a:pt x="2126" y="2367"/>
                  <a:pt x="2061" y="2281"/>
                  <a:pt x="2020" y="2270"/>
                </a:cubicBezTo>
                <a:cubicBezTo>
                  <a:pt x="1979" y="2259"/>
                  <a:pt x="1936" y="2259"/>
                  <a:pt x="1894" y="2254"/>
                </a:cubicBezTo>
                <a:cubicBezTo>
                  <a:pt x="1789" y="2185"/>
                  <a:pt x="1679" y="2193"/>
                  <a:pt x="1550" y="2176"/>
                </a:cubicBezTo>
                <a:cubicBezTo>
                  <a:pt x="1387" y="2204"/>
                  <a:pt x="1328" y="2222"/>
                  <a:pt x="1112" y="2160"/>
                </a:cubicBezTo>
                <a:cubicBezTo>
                  <a:pt x="1069" y="2148"/>
                  <a:pt x="1049" y="2097"/>
                  <a:pt x="1018" y="2066"/>
                </a:cubicBezTo>
                <a:cubicBezTo>
                  <a:pt x="997" y="2045"/>
                  <a:pt x="965" y="2036"/>
                  <a:pt x="940" y="2019"/>
                </a:cubicBezTo>
                <a:cubicBezTo>
                  <a:pt x="762" y="1900"/>
                  <a:pt x="1058" y="2064"/>
                  <a:pt x="689" y="1879"/>
                </a:cubicBezTo>
                <a:cubicBezTo>
                  <a:pt x="668" y="1869"/>
                  <a:pt x="644" y="1863"/>
                  <a:pt x="627" y="1847"/>
                </a:cubicBezTo>
                <a:cubicBezTo>
                  <a:pt x="582" y="1803"/>
                  <a:pt x="607" y="1824"/>
                  <a:pt x="548" y="1785"/>
                </a:cubicBezTo>
                <a:cubicBezTo>
                  <a:pt x="504" y="1718"/>
                  <a:pt x="453" y="1675"/>
                  <a:pt x="392" y="1628"/>
                </a:cubicBezTo>
                <a:cubicBezTo>
                  <a:pt x="302" y="1557"/>
                  <a:pt x="217" y="1478"/>
                  <a:pt x="126" y="1409"/>
                </a:cubicBezTo>
                <a:cubicBezTo>
                  <a:pt x="108" y="1323"/>
                  <a:pt x="100" y="1292"/>
                  <a:pt x="47" y="1221"/>
                </a:cubicBezTo>
                <a:cubicBezTo>
                  <a:pt x="42" y="1185"/>
                  <a:pt x="40" y="1148"/>
                  <a:pt x="32" y="1112"/>
                </a:cubicBezTo>
                <a:cubicBezTo>
                  <a:pt x="25" y="1080"/>
                  <a:pt x="0" y="1018"/>
                  <a:pt x="0" y="1018"/>
                </a:cubicBezTo>
                <a:cubicBezTo>
                  <a:pt x="5" y="966"/>
                  <a:pt x="5" y="912"/>
                  <a:pt x="16" y="861"/>
                </a:cubicBezTo>
                <a:cubicBezTo>
                  <a:pt x="22" y="834"/>
                  <a:pt x="88" y="688"/>
                  <a:pt x="110" y="673"/>
                </a:cubicBezTo>
                <a:cubicBezTo>
                  <a:pt x="128" y="661"/>
                  <a:pt x="152" y="663"/>
                  <a:pt x="173" y="658"/>
                </a:cubicBezTo>
                <a:cubicBezTo>
                  <a:pt x="251" y="540"/>
                  <a:pt x="406" y="559"/>
                  <a:pt x="533" y="548"/>
                </a:cubicBezTo>
                <a:cubicBezTo>
                  <a:pt x="549" y="543"/>
                  <a:pt x="564" y="534"/>
                  <a:pt x="580" y="532"/>
                </a:cubicBezTo>
                <a:cubicBezTo>
                  <a:pt x="668" y="523"/>
                  <a:pt x="761" y="543"/>
                  <a:pt x="846" y="517"/>
                </a:cubicBezTo>
                <a:cubicBezTo>
                  <a:pt x="888" y="504"/>
                  <a:pt x="909" y="454"/>
                  <a:pt x="940" y="423"/>
                </a:cubicBezTo>
                <a:cubicBezTo>
                  <a:pt x="973" y="390"/>
                  <a:pt x="1026" y="355"/>
                  <a:pt x="1065" y="329"/>
                </a:cubicBezTo>
                <a:cubicBezTo>
                  <a:pt x="1071" y="331"/>
                  <a:pt x="1162" y="353"/>
                  <a:pt x="1174" y="360"/>
                </a:cubicBezTo>
                <a:cubicBezTo>
                  <a:pt x="1225" y="391"/>
                  <a:pt x="1270" y="464"/>
                  <a:pt x="1347" y="392"/>
                </a:cubicBezTo>
                <a:close/>
              </a:path>
            </a:pathLst>
          </a:custGeom>
          <a:gradFill rotWithShape="0">
            <a:gsLst>
              <a:gs pos="0">
                <a:srgbClr val="FFFFFF"/>
              </a:gs>
              <a:gs pos="100000">
                <a:srgbClr val="D6E3BC"/>
              </a:gs>
            </a:gsLst>
            <a:lin ang="5400000" scaled="1"/>
          </a:gradFill>
          <a:ln w="12700" cmpd="sng">
            <a:solidFill>
              <a:srgbClr val="C2D69B"/>
            </a:solidFill>
            <a:prstDash val="solid"/>
            <a:round/>
            <a:headEnd/>
            <a:tailEnd/>
          </a:ln>
          <a:effectLst>
            <a:outerShdw dist="107763" dir="2700000"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r>
              <a:rPr lang="es-PE" sz="1400" b="1" dirty="0"/>
              <a:t>SISTEMA REAL</a:t>
            </a:r>
            <a:endParaRPr lang="es-ES" sz="1400" dirty="0"/>
          </a:p>
        </p:txBody>
      </p:sp>
      <p:sp>
        <p:nvSpPr>
          <p:cNvPr id="5" name="Freeform 3"/>
          <p:cNvSpPr>
            <a:spLocks/>
          </p:cNvSpPr>
          <p:nvPr/>
        </p:nvSpPr>
        <p:spPr bwMode="auto">
          <a:xfrm>
            <a:off x="5148064" y="2795922"/>
            <a:ext cx="1003300" cy="704850"/>
          </a:xfrm>
          <a:custGeom>
            <a:avLst/>
            <a:gdLst>
              <a:gd name="T0" fmla="*/ 877 w 1957"/>
              <a:gd name="T1" fmla="*/ 114 h 1398"/>
              <a:gd name="T2" fmla="*/ 407 w 1957"/>
              <a:gd name="T3" fmla="*/ 130 h 1398"/>
              <a:gd name="T4" fmla="*/ 188 w 1957"/>
              <a:gd name="T5" fmla="*/ 224 h 1398"/>
              <a:gd name="T6" fmla="*/ 32 w 1957"/>
              <a:gd name="T7" fmla="*/ 380 h 1398"/>
              <a:gd name="T8" fmla="*/ 0 w 1957"/>
              <a:gd name="T9" fmla="*/ 490 h 1398"/>
              <a:gd name="T10" fmla="*/ 32 w 1957"/>
              <a:gd name="T11" fmla="*/ 1038 h 1398"/>
              <a:gd name="T12" fmla="*/ 423 w 1957"/>
              <a:gd name="T13" fmla="*/ 1179 h 1398"/>
              <a:gd name="T14" fmla="*/ 548 w 1957"/>
              <a:gd name="T15" fmla="*/ 1257 h 1398"/>
              <a:gd name="T16" fmla="*/ 877 w 1957"/>
              <a:gd name="T17" fmla="*/ 1304 h 1398"/>
              <a:gd name="T18" fmla="*/ 1284 w 1957"/>
              <a:gd name="T19" fmla="*/ 1398 h 1398"/>
              <a:gd name="T20" fmla="*/ 1566 w 1957"/>
              <a:gd name="T21" fmla="*/ 1366 h 1398"/>
              <a:gd name="T22" fmla="*/ 1613 w 1957"/>
              <a:gd name="T23" fmla="*/ 1304 h 1398"/>
              <a:gd name="T24" fmla="*/ 1691 w 1957"/>
              <a:gd name="T25" fmla="*/ 1225 h 1398"/>
              <a:gd name="T26" fmla="*/ 1738 w 1957"/>
              <a:gd name="T27" fmla="*/ 1179 h 1398"/>
              <a:gd name="T28" fmla="*/ 1816 w 1957"/>
              <a:gd name="T29" fmla="*/ 1085 h 1398"/>
              <a:gd name="T30" fmla="*/ 1910 w 1957"/>
              <a:gd name="T31" fmla="*/ 881 h 1398"/>
              <a:gd name="T32" fmla="*/ 1957 w 1957"/>
              <a:gd name="T33" fmla="*/ 599 h 1398"/>
              <a:gd name="T34" fmla="*/ 1816 w 1957"/>
              <a:gd name="T35" fmla="*/ 286 h 1398"/>
              <a:gd name="T36" fmla="*/ 1722 w 1957"/>
              <a:gd name="T37" fmla="*/ 224 h 1398"/>
              <a:gd name="T38" fmla="*/ 1566 w 1957"/>
              <a:gd name="T39" fmla="*/ 145 h 1398"/>
              <a:gd name="T40" fmla="*/ 1049 w 1957"/>
              <a:gd name="T41" fmla="*/ 130 h 1398"/>
              <a:gd name="T42" fmla="*/ 908 w 1957"/>
              <a:gd name="T43" fmla="*/ 114 h 1398"/>
              <a:gd name="T44" fmla="*/ 877 w 1957"/>
              <a:gd name="T45" fmla="*/ 114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7" h="1398">
                <a:moveTo>
                  <a:pt x="877" y="114"/>
                </a:moveTo>
                <a:cubicBezTo>
                  <a:pt x="672" y="94"/>
                  <a:pt x="661" y="83"/>
                  <a:pt x="407" y="130"/>
                </a:cubicBezTo>
                <a:cubicBezTo>
                  <a:pt x="326" y="145"/>
                  <a:pt x="267" y="204"/>
                  <a:pt x="188" y="224"/>
                </a:cubicBezTo>
                <a:cubicBezTo>
                  <a:pt x="125" y="266"/>
                  <a:pt x="86" y="326"/>
                  <a:pt x="32" y="380"/>
                </a:cubicBezTo>
                <a:cubicBezTo>
                  <a:pt x="25" y="401"/>
                  <a:pt x="0" y="471"/>
                  <a:pt x="0" y="490"/>
                </a:cubicBezTo>
                <a:cubicBezTo>
                  <a:pt x="5" y="673"/>
                  <a:pt x="18" y="856"/>
                  <a:pt x="32" y="1038"/>
                </a:cubicBezTo>
                <a:cubicBezTo>
                  <a:pt x="43" y="1179"/>
                  <a:pt x="317" y="1157"/>
                  <a:pt x="423" y="1179"/>
                </a:cubicBezTo>
                <a:cubicBezTo>
                  <a:pt x="689" y="1310"/>
                  <a:pt x="268" y="1098"/>
                  <a:pt x="548" y="1257"/>
                </a:cubicBezTo>
                <a:cubicBezTo>
                  <a:pt x="629" y="1303"/>
                  <a:pt x="801" y="1298"/>
                  <a:pt x="877" y="1304"/>
                </a:cubicBezTo>
                <a:cubicBezTo>
                  <a:pt x="1010" y="1348"/>
                  <a:pt x="1145" y="1382"/>
                  <a:pt x="1284" y="1398"/>
                </a:cubicBezTo>
                <a:cubicBezTo>
                  <a:pt x="1378" y="1387"/>
                  <a:pt x="1475" y="1392"/>
                  <a:pt x="1566" y="1366"/>
                </a:cubicBezTo>
                <a:cubicBezTo>
                  <a:pt x="1591" y="1359"/>
                  <a:pt x="1596" y="1323"/>
                  <a:pt x="1613" y="1304"/>
                </a:cubicBezTo>
                <a:cubicBezTo>
                  <a:pt x="1638" y="1276"/>
                  <a:pt x="1665" y="1251"/>
                  <a:pt x="1691" y="1225"/>
                </a:cubicBezTo>
                <a:cubicBezTo>
                  <a:pt x="1707" y="1209"/>
                  <a:pt x="1738" y="1179"/>
                  <a:pt x="1738" y="1179"/>
                </a:cubicBezTo>
                <a:cubicBezTo>
                  <a:pt x="1832" y="988"/>
                  <a:pt x="1706" y="1218"/>
                  <a:pt x="1816" y="1085"/>
                </a:cubicBezTo>
                <a:cubicBezTo>
                  <a:pt x="1863" y="1028"/>
                  <a:pt x="1868" y="944"/>
                  <a:pt x="1910" y="881"/>
                </a:cubicBezTo>
                <a:cubicBezTo>
                  <a:pt x="1927" y="783"/>
                  <a:pt x="1946" y="700"/>
                  <a:pt x="1957" y="599"/>
                </a:cubicBezTo>
                <a:cubicBezTo>
                  <a:pt x="1923" y="498"/>
                  <a:pt x="1902" y="362"/>
                  <a:pt x="1816" y="286"/>
                </a:cubicBezTo>
                <a:cubicBezTo>
                  <a:pt x="1788" y="261"/>
                  <a:pt x="1751" y="247"/>
                  <a:pt x="1722" y="224"/>
                </a:cubicBezTo>
                <a:cubicBezTo>
                  <a:pt x="1609" y="133"/>
                  <a:pt x="1720" y="171"/>
                  <a:pt x="1566" y="145"/>
                </a:cubicBezTo>
                <a:cubicBezTo>
                  <a:pt x="1416" y="0"/>
                  <a:pt x="1566" y="130"/>
                  <a:pt x="1049" y="130"/>
                </a:cubicBezTo>
                <a:cubicBezTo>
                  <a:pt x="1002" y="130"/>
                  <a:pt x="955" y="119"/>
                  <a:pt x="908" y="114"/>
                </a:cubicBezTo>
                <a:cubicBezTo>
                  <a:pt x="868" y="54"/>
                  <a:pt x="877" y="48"/>
                  <a:pt x="877" y="114"/>
                </a:cubicBezTo>
                <a:close/>
              </a:path>
            </a:pathLst>
          </a:custGeom>
          <a:solidFill>
            <a:srgbClr val="C6D9F1"/>
          </a:solidFill>
          <a:ln w="9525">
            <a:solidFill>
              <a:srgbClr val="B8CCE4"/>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es-PE" sz="1200" dirty="0" smtClean="0"/>
          </a:p>
          <a:p>
            <a:r>
              <a:rPr lang="es-PE" sz="1200" dirty="0" smtClean="0"/>
              <a:t>   </a:t>
            </a:r>
            <a:r>
              <a:rPr lang="es-PE" sz="1600" dirty="0" smtClean="0"/>
              <a:t>Modelo</a:t>
            </a:r>
            <a:endParaRPr lang="es-ES" sz="1600" dirty="0"/>
          </a:p>
        </p:txBody>
      </p:sp>
      <p:sp>
        <p:nvSpPr>
          <p:cNvPr id="6" name="AutoShape 4"/>
          <p:cNvSpPr>
            <a:spLocks noChangeArrowheads="1"/>
          </p:cNvSpPr>
          <p:nvPr/>
        </p:nvSpPr>
        <p:spPr bwMode="auto">
          <a:xfrm>
            <a:off x="3593306" y="3031157"/>
            <a:ext cx="1243013" cy="306387"/>
          </a:xfrm>
          <a:prstGeom prst="notchedRightArrow">
            <a:avLst>
              <a:gd name="adj1" fmla="val 50000"/>
              <a:gd name="adj2" fmla="val 101425"/>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endParaRPr lang="es-ES"/>
          </a:p>
        </p:txBody>
      </p:sp>
      <p:sp>
        <p:nvSpPr>
          <p:cNvPr id="7" name="Oval 5"/>
          <p:cNvSpPr>
            <a:spLocks noChangeArrowheads="1"/>
          </p:cNvSpPr>
          <p:nvPr/>
        </p:nvSpPr>
        <p:spPr bwMode="auto">
          <a:xfrm>
            <a:off x="2123728" y="2980356"/>
            <a:ext cx="1243779" cy="714375"/>
          </a:xfrm>
          <a:prstGeom prst="ellipse">
            <a:avLst/>
          </a:prstGeom>
          <a:gradFill rotWithShape="0">
            <a:gsLst>
              <a:gs pos="0">
                <a:srgbClr val="FFFFFF"/>
              </a:gs>
              <a:gs pos="100000">
                <a:srgbClr val="E5B8B7"/>
              </a:gs>
            </a:gsLst>
            <a:lin ang="54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r>
              <a:rPr lang="es-PE" sz="1200" dirty="0" smtClean="0">
                <a:latin typeface="Arial Unicode MS" pitchFamily="34" charset="-128"/>
                <a:ea typeface="Arial Unicode MS" pitchFamily="34" charset="-128"/>
                <a:cs typeface="Arial Unicode MS" pitchFamily="34" charset="-128"/>
              </a:rPr>
              <a:t>Sistema idealizado</a:t>
            </a:r>
            <a:endParaRPr lang="es-ES" sz="1200" dirty="0">
              <a:latin typeface="Arial Unicode MS" pitchFamily="34" charset="-128"/>
              <a:ea typeface="Arial Unicode MS" pitchFamily="34" charset="-128"/>
              <a:cs typeface="Arial Unicode MS" pitchFamily="34" charset="-128"/>
            </a:endParaRPr>
          </a:p>
        </p:txBody>
      </p:sp>
      <p:sp>
        <p:nvSpPr>
          <p:cNvPr id="8" name="7 Elipse"/>
          <p:cNvSpPr/>
          <p:nvPr/>
        </p:nvSpPr>
        <p:spPr>
          <a:xfrm>
            <a:off x="3367507" y="4415754"/>
            <a:ext cx="1410742" cy="936104"/>
          </a:xfrm>
          <a:prstGeom prst="ellipse">
            <a:avLst/>
          </a:prstGeom>
          <a:solidFill>
            <a:srgbClr val="FFFF00"/>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s-PE" sz="1600" b="1" dirty="0" smtClean="0">
                <a:latin typeface="Calibri" panose="020F0502020204030204" pitchFamily="34" charset="0"/>
              </a:rPr>
              <a:t>Modelo icónicos</a:t>
            </a:r>
            <a:endParaRPr lang="es-ES" sz="1600" b="1" dirty="0">
              <a:latin typeface="Calibri" panose="020F0502020204030204" pitchFamily="34" charset="0"/>
            </a:endParaRPr>
          </a:p>
        </p:txBody>
      </p:sp>
      <p:sp>
        <p:nvSpPr>
          <p:cNvPr id="9" name="8 Elipse"/>
          <p:cNvSpPr/>
          <p:nvPr/>
        </p:nvSpPr>
        <p:spPr>
          <a:xfrm>
            <a:off x="5130380" y="4388838"/>
            <a:ext cx="1410742" cy="936104"/>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s-PE" sz="1600" b="1" dirty="0" smtClean="0">
                <a:latin typeface="Calibri" panose="020F0502020204030204" pitchFamily="34" charset="0"/>
              </a:rPr>
              <a:t>Modelo analógico</a:t>
            </a:r>
            <a:endParaRPr lang="es-ES" sz="1600" b="1" dirty="0">
              <a:latin typeface="Calibri" panose="020F0502020204030204" pitchFamily="34" charset="0"/>
            </a:endParaRPr>
          </a:p>
        </p:txBody>
      </p:sp>
      <p:sp>
        <p:nvSpPr>
          <p:cNvPr id="10" name="9 Elipse"/>
          <p:cNvSpPr/>
          <p:nvPr/>
        </p:nvSpPr>
        <p:spPr>
          <a:xfrm>
            <a:off x="6804248" y="4293096"/>
            <a:ext cx="1728192" cy="936104"/>
          </a:xfrm>
          <a:prstGeom prst="ellipse">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PE" sz="1600" dirty="0" smtClean="0"/>
              <a:t>Modelo </a:t>
            </a:r>
            <a:r>
              <a:rPr lang="es-PE" sz="1600" b="1" dirty="0" smtClean="0">
                <a:latin typeface="Calibri" panose="020F0502020204030204" pitchFamily="34" charset="0"/>
              </a:rPr>
              <a:t>matemático</a:t>
            </a:r>
            <a:endParaRPr lang="es-ES" sz="1600" b="1" dirty="0">
              <a:latin typeface="Calibri" panose="020F0502020204030204" pitchFamily="34" charset="0"/>
            </a:endParaRPr>
          </a:p>
        </p:txBody>
      </p:sp>
      <p:cxnSp>
        <p:nvCxnSpPr>
          <p:cNvPr id="12" name="11 Conector recto de flecha"/>
          <p:cNvCxnSpPr/>
          <p:nvPr/>
        </p:nvCxnSpPr>
        <p:spPr>
          <a:xfrm flipH="1">
            <a:off x="4304248" y="3500772"/>
            <a:ext cx="987832" cy="7923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a:off x="6300192" y="3500772"/>
            <a:ext cx="1048671" cy="7923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5831141" y="3598989"/>
            <a:ext cx="0" cy="6941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12 Rectángulo"/>
          <p:cNvSpPr/>
          <p:nvPr/>
        </p:nvSpPr>
        <p:spPr>
          <a:xfrm>
            <a:off x="1148286" y="4653136"/>
            <a:ext cx="1950884" cy="523220"/>
          </a:xfrm>
          <a:prstGeom prst="rect">
            <a:avLst/>
          </a:prstGeom>
        </p:spPr>
        <p:txBody>
          <a:bodyPr wrap="square">
            <a:spAutoFit/>
          </a:bodyPr>
          <a:lstStyle/>
          <a:p>
            <a:r>
              <a:rPr lang="es-PE" sz="1400" dirty="0"/>
              <a:t>Es una representación física de algunos </a:t>
            </a:r>
            <a:r>
              <a:rPr lang="es-PE" sz="1400" dirty="0" smtClean="0"/>
              <a:t>objetos: </a:t>
            </a:r>
            <a:endParaRPr lang="es-PE" sz="1400" dirty="0"/>
          </a:p>
        </p:txBody>
      </p:sp>
      <p:sp>
        <p:nvSpPr>
          <p:cNvPr id="15" name="14 Rectángulo"/>
          <p:cNvSpPr/>
          <p:nvPr/>
        </p:nvSpPr>
        <p:spPr>
          <a:xfrm>
            <a:off x="2956098" y="5458242"/>
            <a:ext cx="2517428" cy="1169551"/>
          </a:xfrm>
          <a:prstGeom prst="rect">
            <a:avLst/>
          </a:prstGeom>
        </p:spPr>
        <p:txBody>
          <a:bodyPr wrap="square">
            <a:spAutoFit/>
          </a:bodyPr>
          <a:lstStyle/>
          <a:p>
            <a:r>
              <a:rPr lang="es-PE" sz="1400" dirty="0" smtClean="0"/>
              <a:t>Representar dinámicas </a:t>
            </a:r>
            <a:r>
              <a:rPr lang="es-PE" sz="1400" dirty="0"/>
              <a:t>o cíclicas, son mas usuales y pueden representar </a:t>
            </a:r>
            <a:r>
              <a:rPr lang="es-PE" sz="1400" dirty="0" smtClean="0"/>
              <a:t>propiedades </a:t>
            </a:r>
            <a:r>
              <a:rPr lang="es-PE" sz="1400" dirty="0"/>
              <a:t>del acontecimiento que se estudia. </a:t>
            </a:r>
          </a:p>
        </p:txBody>
      </p:sp>
      <p:sp>
        <p:nvSpPr>
          <p:cNvPr id="17" name="16 Rectángulo"/>
          <p:cNvSpPr/>
          <p:nvPr/>
        </p:nvSpPr>
        <p:spPr>
          <a:xfrm>
            <a:off x="6372200" y="5321973"/>
            <a:ext cx="2520280" cy="1169551"/>
          </a:xfrm>
          <a:prstGeom prst="rect">
            <a:avLst/>
          </a:prstGeom>
        </p:spPr>
        <p:txBody>
          <a:bodyPr wrap="square">
            <a:spAutoFit/>
          </a:bodyPr>
          <a:lstStyle/>
          <a:p>
            <a:r>
              <a:rPr lang="es-PE" sz="1400" dirty="0" smtClean="0"/>
              <a:t>Representaciones en </a:t>
            </a:r>
            <a:r>
              <a:rPr lang="es-PE" sz="1400" dirty="0"/>
              <a:t>forma de cifras, símbolos matemáticos y </a:t>
            </a:r>
            <a:r>
              <a:rPr lang="es-PE" sz="1400" dirty="0" smtClean="0"/>
              <a:t>funciones:  </a:t>
            </a:r>
            <a:r>
              <a:rPr lang="es-PE" sz="1400" dirty="0"/>
              <a:t>variables de decisión </a:t>
            </a:r>
            <a:r>
              <a:rPr lang="es-PE" sz="1400" dirty="0" smtClean="0"/>
              <a:t>y relaciones con  </a:t>
            </a:r>
            <a:r>
              <a:rPr lang="es-PE" sz="1400" dirty="0"/>
              <a:t>el comportamiento del sistema</a:t>
            </a:r>
          </a:p>
        </p:txBody>
      </p:sp>
      <p:sp>
        <p:nvSpPr>
          <p:cNvPr id="18" name="17 Flecha curvada hacia abajo"/>
          <p:cNvSpPr/>
          <p:nvPr/>
        </p:nvSpPr>
        <p:spPr>
          <a:xfrm>
            <a:off x="2627784" y="4509120"/>
            <a:ext cx="739723" cy="2520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9" name="18 Flecha curvada hacia arriba"/>
          <p:cNvSpPr/>
          <p:nvPr/>
        </p:nvSpPr>
        <p:spPr>
          <a:xfrm rot="19928138">
            <a:off x="5058027" y="5506532"/>
            <a:ext cx="743793" cy="34702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20" name="19 Flecha curvada hacia arriba"/>
          <p:cNvSpPr/>
          <p:nvPr/>
        </p:nvSpPr>
        <p:spPr>
          <a:xfrm rot="16200000">
            <a:off x="8467038" y="4953726"/>
            <a:ext cx="432048" cy="4452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1545097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555"/>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l="20076" t="10243" r="18251"/>
          <a:stretch/>
        </p:blipFill>
        <p:spPr bwMode="auto">
          <a:xfrm>
            <a:off x="2123728" y="1052736"/>
            <a:ext cx="5297349" cy="48245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2267744" y="476672"/>
            <a:ext cx="5551263" cy="369332"/>
          </a:xfrm>
          <a:prstGeom prst="rect">
            <a:avLst/>
          </a:prstGeom>
          <a:solidFill>
            <a:schemeClr val="accent1">
              <a:lumMod val="20000"/>
              <a:lumOff val="80000"/>
            </a:schemeClr>
          </a:solidFill>
        </p:spPr>
        <p:txBody>
          <a:bodyPr wrap="none" rtlCol="0">
            <a:spAutoFit/>
          </a:bodyPr>
          <a:lstStyle/>
          <a:p>
            <a:r>
              <a:rPr lang="es-PE" b="1" dirty="0" smtClean="0">
                <a:solidFill>
                  <a:srgbClr val="C00000"/>
                </a:solidFill>
              </a:rPr>
              <a:t>Tipos de modelos de investigación de operaciones</a:t>
            </a:r>
            <a:endParaRPr lang="es-PE" b="1" dirty="0">
              <a:solidFill>
                <a:srgbClr val="C00000"/>
              </a:solidFill>
            </a:endParaRPr>
          </a:p>
        </p:txBody>
      </p:sp>
    </p:spTree>
    <p:extLst>
      <p:ext uri="{BB962C8B-B14F-4D97-AF65-F5344CB8AC3E}">
        <p14:creationId xmlns:p14="http://schemas.microsoft.com/office/powerpoint/2010/main" val="177425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31640" y="260648"/>
            <a:ext cx="7200800" cy="830997"/>
          </a:xfrm>
          <a:prstGeom prst="rect">
            <a:avLst/>
          </a:prstGeom>
          <a:solidFill>
            <a:schemeClr val="accent5">
              <a:lumMod val="20000"/>
              <a:lumOff val="80000"/>
            </a:schemeClr>
          </a:solidFill>
        </p:spPr>
        <p:txBody>
          <a:bodyPr wrap="square">
            <a:spAutoFit/>
          </a:bodyPr>
          <a:lstStyle/>
          <a:p>
            <a:pPr algn="ctr"/>
            <a:r>
              <a:rPr lang="es-ES" sz="2400" b="1" dirty="0">
                <a:solidFill>
                  <a:srgbClr val="0070C0"/>
                </a:solidFill>
              </a:rPr>
              <a:t>Estructura de un modelo matemático empleado en la investigación de operaciones</a:t>
            </a:r>
            <a:endParaRPr lang="es-ES" sz="2400" dirty="0">
              <a:solidFill>
                <a:srgbClr val="0070C0"/>
              </a:solidFill>
            </a:endParaRPr>
          </a:p>
        </p:txBody>
      </p:sp>
      <p:sp>
        <p:nvSpPr>
          <p:cNvPr id="4" name="3 Elipse"/>
          <p:cNvSpPr/>
          <p:nvPr/>
        </p:nvSpPr>
        <p:spPr>
          <a:xfrm>
            <a:off x="899592" y="3817221"/>
            <a:ext cx="2376264" cy="1339971"/>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b="1" dirty="0" smtClean="0">
                <a:solidFill>
                  <a:srgbClr val="0070C0"/>
                </a:solidFill>
              </a:rPr>
              <a:t>Modelo Matemático de I.O.</a:t>
            </a:r>
            <a:endParaRPr lang="es-ES" sz="2400" b="1" dirty="0">
              <a:solidFill>
                <a:srgbClr val="0070C0"/>
              </a:solidFill>
            </a:endParaRPr>
          </a:p>
        </p:txBody>
      </p:sp>
      <p:sp>
        <p:nvSpPr>
          <p:cNvPr id="5" name="4 Rectángulo"/>
          <p:cNvSpPr/>
          <p:nvPr/>
        </p:nvSpPr>
        <p:spPr>
          <a:xfrm>
            <a:off x="2231740" y="1196752"/>
            <a:ext cx="1800200" cy="7920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E" dirty="0" smtClean="0">
                <a:latin typeface="Verdana" panose="020B0604030504040204" pitchFamily="34" charset="0"/>
                <a:ea typeface="Verdana" panose="020B0604030504040204" pitchFamily="34" charset="0"/>
                <a:cs typeface="Verdana" panose="020B0604030504040204" pitchFamily="34" charset="0"/>
              </a:rPr>
              <a:t>Variable de decisión</a:t>
            </a:r>
            <a:endParaRPr lang="es-ES" dirty="0">
              <a:latin typeface="Verdana" panose="020B0604030504040204" pitchFamily="34" charset="0"/>
              <a:ea typeface="Verdana" panose="020B0604030504040204" pitchFamily="34" charset="0"/>
              <a:cs typeface="Verdana" panose="020B0604030504040204" pitchFamily="34" charset="0"/>
            </a:endParaRPr>
          </a:p>
        </p:txBody>
      </p:sp>
      <p:sp>
        <p:nvSpPr>
          <p:cNvPr id="6" name="5 Rectángulo"/>
          <p:cNvSpPr/>
          <p:nvPr/>
        </p:nvSpPr>
        <p:spPr>
          <a:xfrm>
            <a:off x="3635896" y="2168860"/>
            <a:ext cx="1800200" cy="7920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PE" dirty="0" smtClean="0">
                <a:latin typeface="Verdana" panose="020B0604030504040204" pitchFamily="34" charset="0"/>
                <a:ea typeface="Verdana" panose="020B0604030504040204" pitchFamily="34" charset="0"/>
                <a:cs typeface="Verdana" panose="020B0604030504040204" pitchFamily="34" charset="0"/>
              </a:rPr>
              <a:t>Parámetro de decisión</a:t>
            </a:r>
            <a:endParaRPr lang="es-ES" dirty="0">
              <a:latin typeface="Verdana" panose="020B0604030504040204" pitchFamily="34" charset="0"/>
              <a:ea typeface="Verdana" panose="020B0604030504040204" pitchFamily="34" charset="0"/>
              <a:cs typeface="Verdana" panose="020B0604030504040204" pitchFamily="34" charset="0"/>
            </a:endParaRPr>
          </a:p>
        </p:txBody>
      </p:sp>
      <p:sp>
        <p:nvSpPr>
          <p:cNvPr id="7" name="6 Rectángulo"/>
          <p:cNvSpPr/>
          <p:nvPr/>
        </p:nvSpPr>
        <p:spPr>
          <a:xfrm>
            <a:off x="5201816" y="3133145"/>
            <a:ext cx="1800200" cy="792088"/>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s-PE" dirty="0" smtClean="0">
                <a:latin typeface="Verdana" panose="020B0604030504040204" pitchFamily="34" charset="0"/>
                <a:ea typeface="Verdana" panose="020B0604030504040204" pitchFamily="34" charset="0"/>
                <a:cs typeface="Verdana" panose="020B0604030504040204" pitchFamily="34" charset="0"/>
              </a:rPr>
              <a:t>Restricciones</a:t>
            </a:r>
            <a:endParaRPr lang="es-ES" dirty="0">
              <a:latin typeface="Verdana" panose="020B0604030504040204" pitchFamily="34" charset="0"/>
              <a:ea typeface="Verdana" panose="020B0604030504040204" pitchFamily="34" charset="0"/>
              <a:cs typeface="Verdana" panose="020B0604030504040204" pitchFamily="34" charset="0"/>
            </a:endParaRPr>
          </a:p>
        </p:txBody>
      </p:sp>
      <p:sp>
        <p:nvSpPr>
          <p:cNvPr id="8" name="7 Rectángulo"/>
          <p:cNvSpPr/>
          <p:nvPr/>
        </p:nvSpPr>
        <p:spPr>
          <a:xfrm>
            <a:off x="6300192" y="4077072"/>
            <a:ext cx="1800200" cy="792088"/>
          </a:xfrm>
          <a:prstGeom prst="rect">
            <a:avLst/>
          </a:prstGeom>
          <a:solidFill>
            <a:srgbClr val="FF66CC"/>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s-PE" dirty="0" smtClean="0">
                <a:latin typeface="Verdana" panose="020B0604030504040204" pitchFamily="34" charset="0"/>
                <a:ea typeface="Verdana" panose="020B0604030504040204" pitchFamily="34" charset="0"/>
                <a:cs typeface="Verdana" panose="020B0604030504040204" pitchFamily="34" charset="0"/>
              </a:rPr>
              <a:t>Función Objetivo</a:t>
            </a:r>
            <a:endParaRPr lang="es-ES" dirty="0">
              <a:latin typeface="Verdana" panose="020B0604030504040204" pitchFamily="34" charset="0"/>
              <a:ea typeface="Verdana" panose="020B0604030504040204" pitchFamily="34" charset="0"/>
              <a:cs typeface="Verdana" panose="020B0604030504040204" pitchFamily="34" charset="0"/>
            </a:endParaRPr>
          </a:p>
        </p:txBody>
      </p:sp>
      <p:sp>
        <p:nvSpPr>
          <p:cNvPr id="9" name="8 Rectángulo"/>
          <p:cNvSpPr/>
          <p:nvPr/>
        </p:nvSpPr>
        <p:spPr>
          <a:xfrm>
            <a:off x="7002016" y="5013176"/>
            <a:ext cx="1800200" cy="792088"/>
          </a:xfrm>
          <a:prstGeom prst="rect">
            <a:avLst/>
          </a:prstGeom>
          <a:solidFill>
            <a:srgbClr val="FFC0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s-PE" dirty="0" smtClean="0">
                <a:latin typeface="Verdana" panose="020B0604030504040204" pitchFamily="34" charset="0"/>
                <a:ea typeface="Verdana" panose="020B0604030504040204" pitchFamily="34" charset="0"/>
                <a:cs typeface="Verdana" panose="020B0604030504040204" pitchFamily="34" charset="0"/>
              </a:rPr>
              <a:t>Condición de no negatividad</a:t>
            </a:r>
            <a:endParaRPr lang="es-ES" dirty="0">
              <a:latin typeface="Verdana" panose="020B0604030504040204" pitchFamily="34" charset="0"/>
              <a:ea typeface="Verdana" panose="020B0604030504040204" pitchFamily="34" charset="0"/>
              <a:cs typeface="Verdana" panose="020B0604030504040204" pitchFamily="34" charset="0"/>
            </a:endParaRPr>
          </a:p>
        </p:txBody>
      </p:sp>
      <p:cxnSp>
        <p:nvCxnSpPr>
          <p:cNvPr id="16" name="15 Conector recto de flecha"/>
          <p:cNvCxnSpPr/>
          <p:nvPr/>
        </p:nvCxnSpPr>
        <p:spPr>
          <a:xfrm flipV="1">
            <a:off x="1907704" y="2168860"/>
            <a:ext cx="432048" cy="164836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8" name="17 Conector recto de flecha"/>
          <p:cNvCxnSpPr>
            <a:stCxn id="4" idx="5"/>
          </p:cNvCxnSpPr>
          <p:nvPr/>
        </p:nvCxnSpPr>
        <p:spPr>
          <a:xfrm>
            <a:off x="2927860" y="4960958"/>
            <a:ext cx="4074156" cy="62828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0" name="19 Conector recto de flecha"/>
          <p:cNvCxnSpPr/>
          <p:nvPr/>
        </p:nvCxnSpPr>
        <p:spPr>
          <a:xfrm>
            <a:off x="3275856" y="4527122"/>
            <a:ext cx="282606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2" name="21 Conector recto de flecha"/>
          <p:cNvCxnSpPr>
            <a:endCxn id="7" idx="1"/>
          </p:cNvCxnSpPr>
          <p:nvPr/>
        </p:nvCxnSpPr>
        <p:spPr>
          <a:xfrm flipV="1">
            <a:off x="3275856" y="3529189"/>
            <a:ext cx="1925960" cy="69189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4" name="23 Conector recto de flecha"/>
          <p:cNvCxnSpPr/>
          <p:nvPr/>
        </p:nvCxnSpPr>
        <p:spPr>
          <a:xfrm flipV="1">
            <a:off x="2627784" y="2960948"/>
            <a:ext cx="1008112" cy="85627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6744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331640" y="508030"/>
            <a:ext cx="5832648" cy="461665"/>
          </a:xfrm>
          <a:prstGeom prst="rect">
            <a:avLst/>
          </a:prstGeom>
          <a:solidFill>
            <a:srgbClr val="FFC000"/>
          </a:solidFill>
        </p:spPr>
        <p:txBody>
          <a:bodyPr wrap="square" rtlCol="0">
            <a:spAutoFit/>
          </a:bodyPr>
          <a:lstStyle/>
          <a:p>
            <a:r>
              <a:rPr lang="es-PE" sz="2400" dirty="0" smtClean="0">
                <a:ln w="0"/>
                <a:effectLst>
                  <a:outerShdw blurRad="38100" dist="19050" dir="2700000" algn="tl" rotWithShape="0">
                    <a:schemeClr val="dk1">
                      <a:alpha val="40000"/>
                    </a:schemeClr>
                  </a:outerShdw>
                </a:effectLst>
              </a:rPr>
              <a:t>Modelo matemático empleado en la I.O</a:t>
            </a:r>
            <a:endParaRPr lang="es-PE" sz="2400" dirty="0">
              <a:ln w="0"/>
              <a:effectLst>
                <a:outerShdw blurRad="38100" dist="19050" dir="2700000" algn="tl" rotWithShape="0">
                  <a:schemeClr val="dk1">
                    <a:alpha val="40000"/>
                  </a:schemeClr>
                </a:outerShdw>
              </a:effectLst>
            </a:endParaRPr>
          </a:p>
        </p:txBody>
      </p:sp>
      <p:graphicFrame>
        <p:nvGraphicFramePr>
          <p:cNvPr id="4" name="3 Objeto"/>
          <p:cNvGraphicFramePr>
            <a:graphicFrameLocks noChangeAspect="1"/>
          </p:cNvGraphicFramePr>
          <p:nvPr>
            <p:extLst>
              <p:ext uri="{D42A27DB-BD31-4B8C-83A1-F6EECF244321}">
                <p14:modId xmlns:p14="http://schemas.microsoft.com/office/powerpoint/2010/main" val="1495649421"/>
              </p:ext>
            </p:extLst>
          </p:nvPr>
        </p:nvGraphicFramePr>
        <p:xfrm>
          <a:off x="3292991" y="1196752"/>
          <a:ext cx="1658975" cy="1955800"/>
        </p:xfrm>
        <a:graphic>
          <a:graphicData uri="http://schemas.openxmlformats.org/presentationml/2006/ole">
            <mc:AlternateContent xmlns:mc="http://schemas.openxmlformats.org/markup-compatibility/2006">
              <mc:Choice xmlns:v="urn:schemas-microsoft-com:vml" Requires="v">
                <p:oleObj spid="_x0000_s1056" name="Ecuación" r:id="rId3" imgW="1333440" imgH="1955520" progId="Equation.3">
                  <p:embed/>
                </p:oleObj>
              </mc:Choice>
              <mc:Fallback>
                <p:oleObj name="Ecuación" r:id="rId3" imgW="1333440" imgH="19555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991" y="1196752"/>
                        <a:ext cx="1658975" cy="1955800"/>
                      </a:xfrm>
                      <a:prstGeom prst="rect">
                        <a:avLst/>
                      </a:prstGeom>
                      <a:solidFill>
                        <a:srgbClr val="FFFF00"/>
                      </a:solidFill>
                    </p:spPr>
                  </p:pic>
                </p:oleObj>
              </mc:Fallback>
            </mc:AlternateContent>
          </a:graphicData>
        </a:graphic>
      </p:graphicFrame>
      <p:sp>
        <p:nvSpPr>
          <p:cNvPr id="5" name="4 CuadroTexto"/>
          <p:cNvSpPr txBox="1"/>
          <p:nvPr/>
        </p:nvSpPr>
        <p:spPr>
          <a:xfrm>
            <a:off x="1327459" y="1228110"/>
            <a:ext cx="1641988" cy="369332"/>
          </a:xfrm>
          <a:prstGeom prst="rect">
            <a:avLst/>
          </a:prstGeom>
          <a:noFill/>
        </p:spPr>
        <p:txBody>
          <a:bodyPr wrap="none" rtlCol="0">
            <a:spAutoFit/>
          </a:bodyPr>
          <a:lstStyle/>
          <a:p>
            <a:r>
              <a:rPr lang="es-PE" dirty="0" smtClean="0">
                <a:solidFill>
                  <a:srgbClr val="002060"/>
                </a:solidFill>
              </a:rPr>
              <a:t>Función objetivo</a:t>
            </a:r>
            <a:endParaRPr lang="es-PE" dirty="0">
              <a:solidFill>
                <a:srgbClr val="002060"/>
              </a:solidFill>
            </a:endParaRPr>
          </a:p>
        </p:txBody>
      </p:sp>
      <p:sp>
        <p:nvSpPr>
          <p:cNvPr id="6" name="5 CuadroTexto"/>
          <p:cNvSpPr txBox="1"/>
          <p:nvPr/>
        </p:nvSpPr>
        <p:spPr>
          <a:xfrm>
            <a:off x="958626" y="2060847"/>
            <a:ext cx="2066143" cy="369332"/>
          </a:xfrm>
          <a:prstGeom prst="rect">
            <a:avLst/>
          </a:prstGeom>
          <a:noFill/>
        </p:spPr>
        <p:txBody>
          <a:bodyPr wrap="none" rtlCol="0">
            <a:spAutoFit/>
          </a:bodyPr>
          <a:lstStyle/>
          <a:p>
            <a:r>
              <a:rPr lang="es-PE" dirty="0" smtClean="0"/>
              <a:t>Restricciones lineales</a:t>
            </a:r>
            <a:endParaRPr lang="es-PE" dirty="0"/>
          </a:p>
        </p:txBody>
      </p:sp>
      <p:sp>
        <p:nvSpPr>
          <p:cNvPr id="7" name="6 CuadroTexto"/>
          <p:cNvSpPr txBox="1"/>
          <p:nvPr/>
        </p:nvSpPr>
        <p:spPr>
          <a:xfrm>
            <a:off x="619650" y="2699032"/>
            <a:ext cx="2836226" cy="369332"/>
          </a:xfrm>
          <a:prstGeom prst="rect">
            <a:avLst/>
          </a:prstGeom>
          <a:noFill/>
        </p:spPr>
        <p:txBody>
          <a:bodyPr wrap="none" rtlCol="0">
            <a:spAutoFit/>
          </a:bodyPr>
          <a:lstStyle/>
          <a:p>
            <a:r>
              <a:rPr lang="es-PE" dirty="0" smtClean="0"/>
              <a:t>Condición de no negatividad</a:t>
            </a:r>
            <a:endParaRPr lang="es-PE" dirty="0"/>
          </a:p>
        </p:txBody>
      </p:sp>
      <p:sp>
        <p:nvSpPr>
          <p:cNvPr id="8" name="7 CuadroTexto"/>
          <p:cNvSpPr txBox="1"/>
          <p:nvPr/>
        </p:nvSpPr>
        <p:spPr>
          <a:xfrm>
            <a:off x="5225655" y="1228110"/>
            <a:ext cx="2156296" cy="369332"/>
          </a:xfrm>
          <a:prstGeom prst="rect">
            <a:avLst/>
          </a:prstGeom>
          <a:noFill/>
        </p:spPr>
        <p:txBody>
          <a:bodyPr wrap="none" rtlCol="0">
            <a:spAutoFit/>
          </a:bodyPr>
          <a:lstStyle/>
          <a:p>
            <a:r>
              <a:rPr lang="es-PE" dirty="0" smtClean="0"/>
              <a:t>Variables de decisión</a:t>
            </a:r>
            <a:endParaRPr lang="es-PE" dirty="0"/>
          </a:p>
        </p:txBody>
      </p:sp>
      <p:sp>
        <p:nvSpPr>
          <p:cNvPr id="9" name="8 CuadroTexto"/>
          <p:cNvSpPr txBox="1"/>
          <p:nvPr/>
        </p:nvSpPr>
        <p:spPr>
          <a:xfrm>
            <a:off x="5223114" y="2060847"/>
            <a:ext cx="2373535" cy="369332"/>
          </a:xfrm>
          <a:prstGeom prst="rect">
            <a:avLst/>
          </a:prstGeom>
          <a:noFill/>
        </p:spPr>
        <p:txBody>
          <a:bodyPr wrap="none" rtlCol="0">
            <a:spAutoFit/>
          </a:bodyPr>
          <a:lstStyle/>
          <a:p>
            <a:r>
              <a:rPr lang="es-PE" dirty="0" smtClean="0"/>
              <a:t>Parámetros de decisión </a:t>
            </a:r>
            <a:endParaRPr lang="es-PE" dirty="0"/>
          </a:p>
        </p:txBody>
      </p:sp>
      <p:cxnSp>
        <p:nvCxnSpPr>
          <p:cNvPr id="11" name="10 Conector recto de flecha"/>
          <p:cNvCxnSpPr>
            <a:stCxn id="8" idx="1"/>
          </p:cNvCxnSpPr>
          <p:nvPr/>
        </p:nvCxnSpPr>
        <p:spPr>
          <a:xfrm flipH="1" flipV="1">
            <a:off x="4932041" y="1381999"/>
            <a:ext cx="293614" cy="307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a:stCxn id="9" idx="1"/>
          </p:cNvCxnSpPr>
          <p:nvPr/>
        </p:nvCxnSpPr>
        <p:spPr>
          <a:xfrm flipH="1" flipV="1">
            <a:off x="4572000" y="2214736"/>
            <a:ext cx="651114" cy="30777"/>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flipV="1">
            <a:off x="2843808" y="2699047"/>
            <a:ext cx="395423" cy="818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5" idx="3"/>
          </p:cNvCxnSpPr>
          <p:nvPr/>
        </p:nvCxnSpPr>
        <p:spPr>
          <a:xfrm flipV="1">
            <a:off x="2969447" y="1408124"/>
            <a:ext cx="323544" cy="4652"/>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a:stCxn id="6" idx="3"/>
            <a:endCxn id="4" idx="1"/>
          </p:cNvCxnSpPr>
          <p:nvPr/>
        </p:nvCxnSpPr>
        <p:spPr>
          <a:xfrm flipV="1">
            <a:off x="3024769" y="2174652"/>
            <a:ext cx="268222" cy="708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25 CuadroTexto"/>
          <p:cNvSpPr txBox="1"/>
          <p:nvPr/>
        </p:nvSpPr>
        <p:spPr>
          <a:xfrm>
            <a:off x="1101213" y="3717032"/>
            <a:ext cx="7647251" cy="2554545"/>
          </a:xfrm>
          <a:prstGeom prst="rect">
            <a:avLst/>
          </a:prstGeom>
          <a:solidFill>
            <a:schemeClr val="accent1">
              <a:lumMod val="20000"/>
              <a:lumOff val="80000"/>
            </a:schemeClr>
          </a:solidFill>
        </p:spPr>
        <p:txBody>
          <a:bodyPr wrap="square" rtlCol="0">
            <a:spAutoFit/>
          </a:bodyPr>
          <a:lstStyle/>
          <a:p>
            <a:r>
              <a:rPr lang="es-PE" sz="2000" b="1" dirty="0" smtClean="0">
                <a:solidFill>
                  <a:srgbClr val="C00000"/>
                </a:solidFill>
              </a:rPr>
              <a:t>Variables  de decisión</a:t>
            </a:r>
            <a:r>
              <a:rPr lang="es-PE" sz="2000" dirty="0" smtClean="0"/>
              <a:t>: son las incógnitas que deben determinarse resolviendo el modelo</a:t>
            </a:r>
          </a:p>
          <a:p>
            <a:r>
              <a:rPr lang="es-PE" sz="2000" b="1" dirty="0" smtClean="0">
                <a:solidFill>
                  <a:srgbClr val="C00000"/>
                </a:solidFill>
              </a:rPr>
              <a:t>Parámetros</a:t>
            </a:r>
            <a:r>
              <a:rPr lang="es-PE" sz="2000" dirty="0" smtClean="0"/>
              <a:t>. valores conocidos que relacionan las variables de decisión con restricciones y función objetivo.</a:t>
            </a:r>
          </a:p>
          <a:p>
            <a:r>
              <a:rPr lang="es-PE" sz="2000" b="1" dirty="0" smtClean="0">
                <a:solidFill>
                  <a:srgbClr val="C00000"/>
                </a:solidFill>
              </a:rPr>
              <a:t>Restricciones:</a:t>
            </a:r>
            <a:r>
              <a:rPr lang="es-PE" sz="2000" dirty="0" smtClean="0"/>
              <a:t> comprende las limitaciones tecnológicas y económicas y otras del sistema</a:t>
            </a:r>
          </a:p>
          <a:p>
            <a:r>
              <a:rPr lang="es-PE" sz="2000" b="1" dirty="0" smtClean="0">
                <a:solidFill>
                  <a:srgbClr val="C00000"/>
                </a:solidFill>
              </a:rPr>
              <a:t>Función Objetivo.-  </a:t>
            </a:r>
            <a:r>
              <a:rPr lang="es-PE" sz="2000" dirty="0" smtClean="0"/>
              <a:t>medida de efectividad del sistema como una función matemática de las variables de decisión.</a:t>
            </a:r>
            <a:endParaRPr lang="es-PE" sz="2000" dirty="0"/>
          </a:p>
        </p:txBody>
      </p:sp>
    </p:spTree>
    <p:extLst>
      <p:ext uri="{BB962C8B-B14F-4D97-AF65-F5344CB8AC3E}">
        <p14:creationId xmlns:p14="http://schemas.microsoft.com/office/powerpoint/2010/main" val="3554921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042671" y="2224735"/>
            <a:ext cx="6764660" cy="3652059"/>
          </a:xfrm>
          <a:prstGeom prst="rect">
            <a:avLst/>
          </a:prstGeom>
          <a:solidFill>
            <a:schemeClr val="accent4">
              <a:lumMod val="20000"/>
              <a:lumOff val="80000"/>
            </a:schemeClr>
          </a:solidFill>
          <a:ln w="12700">
            <a:solidFill>
              <a:srgbClr val="8064A2"/>
            </a:solidFill>
            <a:prstDash val="dash"/>
            <a:miter lim="800000"/>
            <a:headEnd/>
            <a:tailEnd/>
          </a:ln>
          <a:effectLst>
            <a:outerShdw dist="107763" dir="8100000" algn="ctr" rotWithShape="0">
              <a:srgbClr val="868686">
                <a:alpha val="50000"/>
              </a:srgbClr>
            </a:outerShdw>
          </a:effectLst>
        </p:spPr>
        <p:txBody>
          <a:bodyPr vert="horz" wrap="square" lIns="91440" tIns="45720" rIns="91440" bIns="45720" numCol="1" anchor="t" anchorCtr="0" compatLnSpc="1">
            <a:prstTxWarp prst="textNoShape">
              <a:avLst/>
            </a:prstTxWarp>
          </a:bodyPr>
          <a:lstStyle/>
          <a:p>
            <a:pPr>
              <a:lnSpc>
                <a:spcPct val="150000"/>
              </a:lnSpc>
            </a:pPr>
            <a:r>
              <a:rPr lang="es-ES" sz="2400" dirty="0" smtClean="0">
                <a:latin typeface="Cambria" pitchFamily="18" charset="0"/>
              </a:rPr>
              <a:t>Max     Z </a:t>
            </a:r>
            <a:r>
              <a:rPr lang="es-ES" sz="2400" dirty="0">
                <a:latin typeface="Cambria" pitchFamily="18" charset="0"/>
              </a:rPr>
              <a:t>= 160X</a:t>
            </a:r>
            <a:r>
              <a:rPr lang="es-ES" sz="2400" baseline="-25000" dirty="0">
                <a:latin typeface="Cambria" pitchFamily="18" charset="0"/>
              </a:rPr>
              <a:t>1 </a:t>
            </a:r>
            <a:r>
              <a:rPr lang="es-ES" sz="2400" dirty="0">
                <a:latin typeface="Cambria" pitchFamily="18" charset="0"/>
              </a:rPr>
              <a:t>+ 250X</a:t>
            </a:r>
            <a:r>
              <a:rPr lang="es-ES" sz="2400" baseline="-25000" dirty="0">
                <a:latin typeface="Cambria" pitchFamily="18" charset="0"/>
              </a:rPr>
              <a:t>2 </a:t>
            </a:r>
            <a:r>
              <a:rPr lang="es-ES" sz="2400" dirty="0">
                <a:latin typeface="Cambria" pitchFamily="18" charset="0"/>
              </a:rPr>
              <a:t>(</a:t>
            </a:r>
            <a:r>
              <a:rPr lang="es-ES" sz="2000" dirty="0">
                <a:latin typeface="Cambria" pitchFamily="18" charset="0"/>
              </a:rPr>
              <a:t>máximo ingreso por ventas)</a:t>
            </a:r>
          </a:p>
          <a:p>
            <a:pPr>
              <a:lnSpc>
                <a:spcPct val="150000"/>
              </a:lnSpc>
            </a:pPr>
            <a:r>
              <a:rPr lang="es-ES" sz="2400" dirty="0">
                <a:latin typeface="Cambria" pitchFamily="18" charset="0"/>
              </a:rPr>
              <a:t>Sujeto a:</a:t>
            </a:r>
          </a:p>
          <a:p>
            <a:pPr>
              <a:lnSpc>
                <a:spcPct val="150000"/>
              </a:lnSpc>
            </a:pPr>
            <a:r>
              <a:rPr lang="es-ES" sz="2400" dirty="0">
                <a:latin typeface="Cambria" pitchFamily="18" charset="0"/>
              </a:rPr>
              <a:t>6X</a:t>
            </a:r>
            <a:r>
              <a:rPr lang="es-ES" sz="2400" baseline="-25000" dirty="0">
                <a:latin typeface="Cambria" pitchFamily="18" charset="0"/>
              </a:rPr>
              <a:t>1</a:t>
            </a:r>
            <a:r>
              <a:rPr lang="es-ES" sz="2400" dirty="0">
                <a:latin typeface="Cambria" pitchFamily="18" charset="0"/>
              </a:rPr>
              <a:t>+ 10X</a:t>
            </a:r>
            <a:r>
              <a:rPr lang="es-ES" sz="2400" baseline="-25000" dirty="0">
                <a:latin typeface="Cambria" pitchFamily="18" charset="0"/>
              </a:rPr>
              <a:t>2</a:t>
            </a:r>
            <a:r>
              <a:rPr lang="es-ES" sz="2400" dirty="0">
                <a:latin typeface="Cambria" pitchFamily="18" charset="0"/>
              </a:rPr>
              <a:t> ≤ 158 (</a:t>
            </a:r>
            <a:r>
              <a:rPr lang="es-ES" sz="2000" dirty="0">
                <a:latin typeface="Cambria" pitchFamily="18" charset="0"/>
              </a:rPr>
              <a:t>disponibilidad horas -maquina A)</a:t>
            </a:r>
          </a:p>
          <a:p>
            <a:pPr>
              <a:lnSpc>
                <a:spcPct val="150000"/>
              </a:lnSpc>
            </a:pPr>
            <a:r>
              <a:rPr lang="es-ES" sz="2400" dirty="0">
                <a:latin typeface="Cambria" pitchFamily="18" charset="0"/>
              </a:rPr>
              <a:t>9X</a:t>
            </a:r>
            <a:r>
              <a:rPr lang="es-ES" sz="2400" baseline="-25000" dirty="0">
                <a:latin typeface="Cambria" pitchFamily="18" charset="0"/>
              </a:rPr>
              <a:t>1</a:t>
            </a:r>
            <a:r>
              <a:rPr lang="es-ES" sz="2400" dirty="0">
                <a:latin typeface="Cambria" pitchFamily="18" charset="0"/>
              </a:rPr>
              <a:t>+ 4X</a:t>
            </a:r>
            <a:r>
              <a:rPr lang="es-ES" sz="2400" baseline="-25000" dirty="0">
                <a:latin typeface="Cambria" pitchFamily="18" charset="0"/>
              </a:rPr>
              <a:t>2</a:t>
            </a:r>
            <a:r>
              <a:rPr lang="es-ES" sz="2400" dirty="0">
                <a:latin typeface="Cambria" pitchFamily="18" charset="0"/>
              </a:rPr>
              <a:t> ≤160 (disponibilidad horas -maquina B)</a:t>
            </a:r>
          </a:p>
          <a:p>
            <a:pPr>
              <a:lnSpc>
                <a:spcPct val="150000"/>
              </a:lnSpc>
            </a:pPr>
            <a:r>
              <a:rPr lang="es-ES" sz="2400" dirty="0">
                <a:latin typeface="Cambria" pitchFamily="18" charset="0"/>
              </a:rPr>
              <a:t>X</a:t>
            </a:r>
            <a:r>
              <a:rPr lang="es-ES" sz="2400" baseline="-25000" dirty="0">
                <a:latin typeface="Cambria" pitchFamily="18" charset="0"/>
              </a:rPr>
              <a:t>1</a:t>
            </a:r>
            <a:r>
              <a:rPr lang="es-ES" sz="2400" dirty="0">
                <a:latin typeface="Cambria" pitchFamily="18" charset="0"/>
              </a:rPr>
              <a:t>, X</a:t>
            </a:r>
            <a:r>
              <a:rPr lang="es-ES" sz="2400" baseline="-25000" dirty="0">
                <a:latin typeface="Cambria" pitchFamily="18" charset="0"/>
              </a:rPr>
              <a:t>2</a:t>
            </a:r>
            <a:r>
              <a:rPr lang="es-ES" sz="2400" dirty="0">
                <a:latin typeface="Cambria" pitchFamily="18" charset="0"/>
              </a:rPr>
              <a:t> ≥ 0 (Restricciones de no negatividad)</a:t>
            </a:r>
          </a:p>
          <a:p>
            <a:pPr>
              <a:lnSpc>
                <a:spcPct val="150000"/>
              </a:lnSpc>
            </a:pPr>
            <a:r>
              <a:rPr lang="es-ES" dirty="0">
                <a:latin typeface="Cambria" pitchFamily="18" charset="0"/>
              </a:rPr>
              <a:t/>
            </a:r>
            <a:br>
              <a:rPr lang="es-ES" dirty="0">
                <a:latin typeface="Cambria" pitchFamily="18" charset="0"/>
              </a:rPr>
            </a:br>
            <a:endParaRPr lang="es-ES" dirty="0">
              <a:latin typeface="Cambria" pitchFamily="18" charset="0"/>
            </a:endParaRPr>
          </a:p>
        </p:txBody>
      </p:sp>
      <p:sp>
        <p:nvSpPr>
          <p:cNvPr id="9" name="8 CuadroTexto"/>
          <p:cNvSpPr txBox="1"/>
          <p:nvPr/>
        </p:nvSpPr>
        <p:spPr>
          <a:xfrm rot="20337471">
            <a:off x="8229" y="2653801"/>
            <a:ext cx="1907573" cy="400110"/>
          </a:xfrm>
          <a:prstGeom prst="rect">
            <a:avLst/>
          </a:prstGeom>
          <a:noFill/>
        </p:spPr>
        <p:txBody>
          <a:bodyPr wrap="none" rtlCol="0">
            <a:spAutoFit/>
          </a:bodyPr>
          <a:lstStyle/>
          <a:p>
            <a:r>
              <a:rPr lang="es-PE" sz="2000" dirty="0" smtClean="0"/>
              <a:t>Función objetivo</a:t>
            </a:r>
            <a:endParaRPr lang="es-ES" sz="2000" dirty="0"/>
          </a:p>
        </p:txBody>
      </p:sp>
      <p:sp>
        <p:nvSpPr>
          <p:cNvPr id="10" name="9 CuadroTexto"/>
          <p:cNvSpPr txBox="1"/>
          <p:nvPr/>
        </p:nvSpPr>
        <p:spPr>
          <a:xfrm rot="20337471">
            <a:off x="80169" y="4079220"/>
            <a:ext cx="1627369" cy="400110"/>
          </a:xfrm>
          <a:prstGeom prst="rect">
            <a:avLst/>
          </a:prstGeom>
          <a:noFill/>
        </p:spPr>
        <p:txBody>
          <a:bodyPr wrap="none" rtlCol="0">
            <a:spAutoFit/>
          </a:bodyPr>
          <a:lstStyle/>
          <a:p>
            <a:r>
              <a:rPr lang="es-PE" sz="2000" dirty="0" smtClean="0"/>
              <a:t>Restricciones</a:t>
            </a:r>
            <a:r>
              <a:rPr lang="es-PE" sz="1400" dirty="0" smtClean="0"/>
              <a:t> </a:t>
            </a:r>
            <a:endParaRPr lang="es-ES" sz="1400" dirty="0"/>
          </a:p>
        </p:txBody>
      </p:sp>
      <p:sp>
        <p:nvSpPr>
          <p:cNvPr id="11" name="10 CuadroTexto"/>
          <p:cNvSpPr txBox="1"/>
          <p:nvPr/>
        </p:nvSpPr>
        <p:spPr>
          <a:xfrm rot="20337471">
            <a:off x="4118556" y="923855"/>
            <a:ext cx="2322111" cy="400110"/>
          </a:xfrm>
          <a:prstGeom prst="rect">
            <a:avLst/>
          </a:prstGeom>
          <a:noFill/>
        </p:spPr>
        <p:txBody>
          <a:bodyPr wrap="none" rtlCol="0">
            <a:spAutoFit/>
          </a:bodyPr>
          <a:lstStyle/>
          <a:p>
            <a:r>
              <a:rPr lang="es-PE" sz="2000" dirty="0" smtClean="0"/>
              <a:t>Variable de decisión </a:t>
            </a:r>
            <a:endParaRPr lang="es-ES" sz="2000" dirty="0"/>
          </a:p>
        </p:txBody>
      </p:sp>
      <p:sp>
        <p:nvSpPr>
          <p:cNvPr id="12" name="11 CuadroTexto"/>
          <p:cNvSpPr txBox="1"/>
          <p:nvPr/>
        </p:nvSpPr>
        <p:spPr>
          <a:xfrm rot="20689106">
            <a:off x="5322474" y="1211517"/>
            <a:ext cx="2661306" cy="400110"/>
          </a:xfrm>
          <a:prstGeom prst="rect">
            <a:avLst/>
          </a:prstGeom>
          <a:noFill/>
        </p:spPr>
        <p:txBody>
          <a:bodyPr wrap="none" rtlCol="0">
            <a:spAutoFit/>
          </a:bodyPr>
          <a:lstStyle/>
          <a:p>
            <a:r>
              <a:rPr lang="es-PE" sz="2000" dirty="0" smtClean="0"/>
              <a:t>Parámetro  de decisión </a:t>
            </a:r>
            <a:endParaRPr lang="es-ES" sz="2000" dirty="0"/>
          </a:p>
        </p:txBody>
      </p:sp>
      <p:cxnSp>
        <p:nvCxnSpPr>
          <p:cNvPr id="14" name="13 Conector recto de flecha"/>
          <p:cNvCxnSpPr/>
          <p:nvPr/>
        </p:nvCxnSpPr>
        <p:spPr>
          <a:xfrm flipV="1">
            <a:off x="1725110" y="2546950"/>
            <a:ext cx="373810" cy="8996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flipV="1">
            <a:off x="1547664" y="3918316"/>
            <a:ext cx="483092" cy="13244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p:nvPr/>
        </p:nvCxnSpPr>
        <p:spPr>
          <a:xfrm>
            <a:off x="4148444" y="1572905"/>
            <a:ext cx="0" cy="82146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p:nvPr/>
        </p:nvCxnSpPr>
        <p:spPr>
          <a:xfrm flipH="1">
            <a:off x="4749929" y="1803801"/>
            <a:ext cx="551825" cy="59056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054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980728"/>
            <a:ext cx="7416824" cy="4893647"/>
          </a:xfrm>
          <a:prstGeom prst="rect">
            <a:avLst/>
          </a:prstGeom>
          <a:solidFill>
            <a:schemeClr val="accent5">
              <a:lumMod val="20000"/>
              <a:lumOff val="80000"/>
            </a:schemeClr>
          </a:solidFill>
        </p:spPr>
        <p:txBody>
          <a:bodyPr wrap="square">
            <a:spAutoFit/>
          </a:bodyPr>
          <a:lstStyle/>
          <a:p>
            <a:r>
              <a:rPr lang="es-PE" sz="2400" dirty="0">
                <a:latin typeface="Arial" pitchFamily="34" charset="0"/>
                <a:cs typeface="Arial" pitchFamily="34" charset="0"/>
              </a:rPr>
              <a:t>Un fabricante está tratando de </a:t>
            </a:r>
            <a:r>
              <a:rPr lang="es-PE" sz="2400" dirty="0" smtClean="0">
                <a:latin typeface="Arial" pitchFamily="34" charset="0"/>
                <a:cs typeface="Arial" pitchFamily="34" charset="0"/>
              </a:rPr>
              <a:t>decidir </a:t>
            </a:r>
            <a:r>
              <a:rPr lang="es-PE" sz="2400" dirty="0">
                <a:latin typeface="Arial" pitchFamily="34" charset="0"/>
                <a:cs typeface="Arial" pitchFamily="34" charset="0"/>
              </a:rPr>
              <a:t>las cantidades de producción para dos </a:t>
            </a:r>
            <a:r>
              <a:rPr lang="es-PE" sz="2400" dirty="0" smtClean="0">
                <a:latin typeface="Arial" pitchFamily="34" charset="0"/>
                <a:cs typeface="Arial" pitchFamily="34" charset="0"/>
              </a:rPr>
              <a:t>artículos</a:t>
            </a:r>
            <a:r>
              <a:rPr lang="es-PE" sz="2400" dirty="0">
                <a:latin typeface="Arial" pitchFamily="34" charset="0"/>
                <a:cs typeface="Arial" pitchFamily="34" charset="0"/>
              </a:rPr>
              <a:t>: mesas y sillas. Se cuenta </a:t>
            </a:r>
            <a:r>
              <a:rPr lang="es-PE" sz="2400" dirty="0" smtClean="0">
                <a:latin typeface="Arial" pitchFamily="34" charset="0"/>
                <a:cs typeface="Arial" pitchFamily="34" charset="0"/>
              </a:rPr>
              <a:t>con </a:t>
            </a:r>
            <a:r>
              <a:rPr lang="es-PE" sz="2400" dirty="0">
                <a:latin typeface="Arial" pitchFamily="34" charset="0"/>
                <a:cs typeface="Arial" pitchFamily="34" charset="0"/>
              </a:rPr>
              <a:t>96 unidades de material y con 72 horas </a:t>
            </a:r>
            <a:r>
              <a:rPr lang="es-PE" sz="2400" dirty="0" smtClean="0">
                <a:latin typeface="Arial" pitchFamily="34" charset="0"/>
                <a:cs typeface="Arial" pitchFamily="34" charset="0"/>
              </a:rPr>
              <a:t>de </a:t>
            </a:r>
            <a:r>
              <a:rPr lang="es-PE" sz="2400" dirty="0">
                <a:latin typeface="Arial" pitchFamily="34" charset="0"/>
                <a:cs typeface="Arial" pitchFamily="34" charset="0"/>
              </a:rPr>
              <a:t>mano de obra. Cada mesa requiere 12 </a:t>
            </a:r>
            <a:r>
              <a:rPr lang="es-PE" sz="2400" dirty="0" smtClean="0">
                <a:latin typeface="Arial" pitchFamily="34" charset="0"/>
                <a:cs typeface="Arial" pitchFamily="34" charset="0"/>
              </a:rPr>
              <a:t>unidades </a:t>
            </a:r>
            <a:r>
              <a:rPr lang="es-PE" sz="2400" dirty="0">
                <a:latin typeface="Arial" pitchFamily="34" charset="0"/>
                <a:cs typeface="Arial" pitchFamily="34" charset="0"/>
              </a:rPr>
              <a:t>de material y 6 horas de mano </a:t>
            </a:r>
            <a:r>
              <a:rPr lang="es-PE" sz="2400" dirty="0" smtClean="0">
                <a:latin typeface="Arial" pitchFamily="34" charset="0"/>
                <a:cs typeface="Arial" pitchFamily="34" charset="0"/>
              </a:rPr>
              <a:t>de </a:t>
            </a:r>
            <a:r>
              <a:rPr lang="es-PE" sz="2400" dirty="0">
                <a:latin typeface="Arial" pitchFamily="34" charset="0"/>
                <a:cs typeface="Arial" pitchFamily="34" charset="0"/>
              </a:rPr>
              <a:t>obra. Por otra parte, las sillas utilizan 8 unidades de material cada una y </a:t>
            </a:r>
            <a:r>
              <a:rPr lang="es-PE" sz="2400" dirty="0" smtClean="0">
                <a:latin typeface="Arial" pitchFamily="34" charset="0"/>
                <a:cs typeface="Arial" pitchFamily="34" charset="0"/>
              </a:rPr>
              <a:t>requieren </a:t>
            </a:r>
            <a:r>
              <a:rPr lang="es-PE" sz="2400" dirty="0">
                <a:latin typeface="Arial" pitchFamily="34" charset="0"/>
                <a:cs typeface="Arial" pitchFamily="34" charset="0"/>
              </a:rPr>
              <a:t>12 horas de mano </a:t>
            </a:r>
            <a:r>
              <a:rPr lang="es-PE" sz="2400" dirty="0" smtClean="0">
                <a:latin typeface="Arial" pitchFamily="34" charset="0"/>
                <a:cs typeface="Arial" pitchFamily="34" charset="0"/>
              </a:rPr>
              <a:t>de </a:t>
            </a:r>
            <a:r>
              <a:rPr lang="es-PE" sz="2400" dirty="0">
                <a:latin typeface="Arial" pitchFamily="34" charset="0"/>
                <a:cs typeface="Arial" pitchFamily="34" charset="0"/>
              </a:rPr>
              <a:t>obra por silla. El margen de beneficio </a:t>
            </a:r>
            <a:r>
              <a:rPr lang="es-PE" sz="2400" dirty="0" smtClean="0">
                <a:latin typeface="Arial" pitchFamily="34" charset="0"/>
                <a:cs typeface="Arial" pitchFamily="34" charset="0"/>
              </a:rPr>
              <a:t> </a:t>
            </a:r>
            <a:r>
              <a:rPr lang="es-PE" sz="2400" dirty="0">
                <a:latin typeface="Arial" pitchFamily="34" charset="0"/>
                <a:cs typeface="Arial" pitchFamily="34" charset="0"/>
              </a:rPr>
              <a:t>para las </a:t>
            </a:r>
            <a:r>
              <a:rPr lang="es-PE" sz="2400" dirty="0" smtClean="0">
                <a:latin typeface="Arial" pitchFamily="34" charset="0"/>
                <a:cs typeface="Arial" pitchFamily="34" charset="0"/>
              </a:rPr>
              <a:t>mesas es de  S/. 75 por unidad  y para </a:t>
            </a:r>
            <a:r>
              <a:rPr lang="es-PE" sz="2400" dirty="0">
                <a:latin typeface="Arial" pitchFamily="34" charset="0"/>
                <a:cs typeface="Arial" pitchFamily="34" charset="0"/>
              </a:rPr>
              <a:t>las </a:t>
            </a:r>
            <a:r>
              <a:rPr lang="es-PE" sz="2400" dirty="0" smtClean="0">
                <a:latin typeface="Arial" pitchFamily="34" charset="0"/>
                <a:cs typeface="Arial" pitchFamily="34" charset="0"/>
              </a:rPr>
              <a:t>sillas</a:t>
            </a:r>
            <a:r>
              <a:rPr lang="es-PE" sz="2400" dirty="0">
                <a:latin typeface="Arial" pitchFamily="34" charset="0"/>
                <a:cs typeface="Arial" pitchFamily="34" charset="0"/>
              </a:rPr>
              <a:t>: </a:t>
            </a:r>
            <a:r>
              <a:rPr lang="es-PE" sz="2400" dirty="0" smtClean="0">
                <a:latin typeface="Arial" pitchFamily="34" charset="0"/>
                <a:cs typeface="Arial" pitchFamily="34" charset="0"/>
              </a:rPr>
              <a:t> S/. 40  </a:t>
            </a:r>
            <a:r>
              <a:rPr lang="es-PE" sz="2400" dirty="0">
                <a:latin typeface="Arial" pitchFamily="34" charset="0"/>
                <a:cs typeface="Arial" pitchFamily="34" charset="0"/>
              </a:rPr>
              <a:t>por unidad. El fabricante </a:t>
            </a:r>
            <a:r>
              <a:rPr lang="es-PE" sz="2400" dirty="0" smtClean="0">
                <a:latin typeface="Arial" pitchFamily="34" charset="0"/>
                <a:cs typeface="Arial" pitchFamily="34" charset="0"/>
              </a:rPr>
              <a:t>prometió </a:t>
            </a:r>
            <a:r>
              <a:rPr lang="es-PE" sz="2400" dirty="0">
                <a:latin typeface="Arial" pitchFamily="34" charset="0"/>
                <a:cs typeface="Arial" pitchFamily="34" charset="0"/>
              </a:rPr>
              <a:t>construir por lo menos dos </a:t>
            </a:r>
            <a:r>
              <a:rPr lang="es-PE" sz="2400" dirty="0" smtClean="0">
                <a:latin typeface="Arial" pitchFamily="34" charset="0"/>
                <a:cs typeface="Arial" pitchFamily="34" charset="0"/>
              </a:rPr>
              <a:t>mesas.</a:t>
            </a:r>
          </a:p>
          <a:p>
            <a:r>
              <a:rPr lang="es-PE" sz="2400" dirty="0" smtClean="0">
                <a:latin typeface="Arial" pitchFamily="34" charset="0"/>
                <a:cs typeface="Arial" pitchFamily="34" charset="0"/>
              </a:rPr>
              <a:t> Se pide Formular el problema mediante un modelo matemático  de I.O</a:t>
            </a:r>
            <a:endParaRPr lang="es-PE" sz="2400" dirty="0">
              <a:latin typeface="Arial" pitchFamily="34" charset="0"/>
              <a:cs typeface="Arial" pitchFamily="34" charset="0"/>
            </a:endParaRPr>
          </a:p>
        </p:txBody>
      </p:sp>
      <p:sp>
        <p:nvSpPr>
          <p:cNvPr id="3" name="2 CuadroTexto"/>
          <p:cNvSpPr txBox="1"/>
          <p:nvPr/>
        </p:nvSpPr>
        <p:spPr>
          <a:xfrm>
            <a:off x="1112985" y="320837"/>
            <a:ext cx="6627367" cy="461665"/>
          </a:xfrm>
          <a:prstGeom prst="rect">
            <a:avLst/>
          </a:prstGeom>
          <a:solidFill>
            <a:srgbClr val="FFFF00"/>
          </a:solidFill>
        </p:spPr>
        <p:style>
          <a:lnRef idx="3">
            <a:schemeClr val="lt1"/>
          </a:lnRef>
          <a:fillRef idx="1">
            <a:schemeClr val="accent2"/>
          </a:fillRef>
          <a:effectRef idx="1">
            <a:schemeClr val="accent2"/>
          </a:effectRef>
          <a:fontRef idx="minor">
            <a:schemeClr val="lt1"/>
          </a:fontRef>
        </p:style>
        <p:txBody>
          <a:bodyPr wrap="square" rtlCol="0">
            <a:spAutoFit/>
          </a:bodyPr>
          <a:lstStyle/>
          <a:p>
            <a:r>
              <a:rPr lang="es-PE" sz="2400" b="1" dirty="0" smtClean="0">
                <a:solidFill>
                  <a:srgbClr val="0070C0"/>
                </a:solidFill>
              </a:rPr>
              <a:t>Ejemplo:  Caso 1- Formulación del modelo de  I.O</a:t>
            </a:r>
            <a:endParaRPr lang="es-ES" sz="2400" b="1" dirty="0">
              <a:solidFill>
                <a:srgbClr val="0070C0"/>
              </a:solidFill>
            </a:endParaRPr>
          </a:p>
        </p:txBody>
      </p:sp>
    </p:spTree>
    <p:extLst>
      <p:ext uri="{BB962C8B-B14F-4D97-AF65-F5344CB8AC3E}">
        <p14:creationId xmlns:p14="http://schemas.microsoft.com/office/powerpoint/2010/main" val="4146743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619672" y="404664"/>
            <a:ext cx="6696744" cy="5601533"/>
          </a:xfrm>
          <a:prstGeom prst="rect">
            <a:avLst/>
          </a:prstGeom>
        </p:spPr>
        <p:txBody>
          <a:bodyPr wrap="square">
            <a:spAutoFit/>
          </a:bodyPr>
          <a:lstStyle/>
          <a:p>
            <a:r>
              <a:rPr lang="es-PE" sz="2000" b="1" dirty="0" smtClean="0">
                <a:solidFill>
                  <a:srgbClr val="FF0000"/>
                </a:solidFill>
                <a:latin typeface="Cambria" pitchFamily="18" charset="0"/>
              </a:rPr>
              <a:t>Definiendo las Variables de decisión</a:t>
            </a:r>
            <a:r>
              <a:rPr lang="es-PE" sz="2000" dirty="0" smtClean="0">
                <a:latin typeface="Cambria" pitchFamily="18" charset="0"/>
              </a:rPr>
              <a:t>: </a:t>
            </a:r>
          </a:p>
          <a:p>
            <a:endParaRPr lang="es-PE" sz="2000" dirty="0" smtClean="0"/>
          </a:p>
          <a:p>
            <a:r>
              <a:rPr lang="es-PE" dirty="0">
                <a:latin typeface="Cambria" pitchFamily="18" charset="0"/>
              </a:rPr>
              <a:t>x</a:t>
            </a:r>
            <a:r>
              <a:rPr lang="es-PE" baseline="-25000" dirty="0">
                <a:latin typeface="Cambria" pitchFamily="18" charset="0"/>
              </a:rPr>
              <a:t>1</a:t>
            </a:r>
            <a:r>
              <a:rPr lang="es-PE" dirty="0">
                <a:latin typeface="Cambria" pitchFamily="18" charset="0"/>
              </a:rPr>
              <a:t>= número de mesas producidas </a:t>
            </a:r>
          </a:p>
          <a:p>
            <a:r>
              <a:rPr lang="es-PE" dirty="0">
                <a:latin typeface="Cambria" pitchFamily="18" charset="0"/>
              </a:rPr>
              <a:t>x</a:t>
            </a:r>
            <a:r>
              <a:rPr lang="es-PE" baseline="-25000" dirty="0">
                <a:latin typeface="Cambria" pitchFamily="18" charset="0"/>
              </a:rPr>
              <a:t>2</a:t>
            </a:r>
            <a:r>
              <a:rPr lang="es-PE" dirty="0">
                <a:latin typeface="Cambria" pitchFamily="18" charset="0"/>
              </a:rPr>
              <a:t>= número de sillas producidas </a:t>
            </a:r>
          </a:p>
          <a:p>
            <a:endParaRPr lang="es-PE" sz="2400" dirty="0" smtClean="0">
              <a:latin typeface="Cambria" pitchFamily="18" charset="0"/>
            </a:endParaRPr>
          </a:p>
          <a:p>
            <a:endParaRPr lang="es-PE" sz="2400" dirty="0">
              <a:latin typeface="Cambria" pitchFamily="18" charset="0"/>
            </a:endParaRPr>
          </a:p>
          <a:p>
            <a:endParaRPr lang="es-PE" sz="2400" dirty="0" smtClean="0">
              <a:latin typeface="Cambria" pitchFamily="18" charset="0"/>
            </a:endParaRPr>
          </a:p>
          <a:p>
            <a:endParaRPr lang="es-PE" sz="2400" dirty="0">
              <a:latin typeface="Cambria" pitchFamily="18" charset="0"/>
            </a:endParaRPr>
          </a:p>
          <a:p>
            <a:endParaRPr lang="es-PE" sz="2400" dirty="0" smtClean="0">
              <a:latin typeface="Cambria" pitchFamily="18" charset="0"/>
            </a:endParaRPr>
          </a:p>
          <a:p>
            <a:endParaRPr lang="es-PE" b="1" dirty="0" smtClean="0">
              <a:solidFill>
                <a:srgbClr val="FF0000"/>
              </a:solidFill>
              <a:latin typeface="Cambria" pitchFamily="18" charset="0"/>
            </a:endParaRPr>
          </a:p>
          <a:p>
            <a:r>
              <a:rPr lang="es-PE" b="1" dirty="0" smtClean="0">
                <a:solidFill>
                  <a:srgbClr val="FF0000"/>
                </a:solidFill>
                <a:latin typeface="Cambria" pitchFamily="18" charset="0"/>
              </a:rPr>
              <a:t>Restricciones  lineales</a:t>
            </a:r>
          </a:p>
          <a:p>
            <a:r>
              <a:rPr lang="es-PE" dirty="0" smtClean="0">
                <a:latin typeface="Cambria" pitchFamily="18" charset="0"/>
              </a:rPr>
              <a:t>12x</a:t>
            </a:r>
            <a:r>
              <a:rPr lang="es-PE" baseline="-25000" dirty="0" smtClean="0">
                <a:latin typeface="Cambria" pitchFamily="18" charset="0"/>
              </a:rPr>
              <a:t>1</a:t>
            </a:r>
            <a:r>
              <a:rPr lang="es-PE" dirty="0" smtClean="0">
                <a:latin typeface="Cambria" pitchFamily="18" charset="0"/>
              </a:rPr>
              <a:t>+ 8x</a:t>
            </a:r>
            <a:r>
              <a:rPr lang="es-PE" baseline="-25000" dirty="0" smtClean="0">
                <a:latin typeface="Cambria" pitchFamily="18" charset="0"/>
              </a:rPr>
              <a:t>2</a:t>
            </a:r>
            <a:r>
              <a:rPr lang="es-PE" dirty="0" smtClean="0">
                <a:latin typeface="Cambria" pitchFamily="18" charset="0"/>
              </a:rPr>
              <a:t>≤96 </a:t>
            </a:r>
            <a:r>
              <a:rPr lang="es-PE" dirty="0">
                <a:latin typeface="Cambria" pitchFamily="18" charset="0"/>
              </a:rPr>
              <a:t>(restricción de material) </a:t>
            </a:r>
          </a:p>
          <a:p>
            <a:r>
              <a:rPr lang="es-PE" dirty="0" smtClean="0">
                <a:latin typeface="Cambria" pitchFamily="18" charset="0"/>
              </a:rPr>
              <a:t>6x1+ 12x</a:t>
            </a:r>
            <a:r>
              <a:rPr lang="es-PE" baseline="-25000" dirty="0" smtClean="0">
                <a:latin typeface="Cambria" pitchFamily="18" charset="0"/>
              </a:rPr>
              <a:t>2</a:t>
            </a:r>
            <a:r>
              <a:rPr lang="es-PE" dirty="0" smtClean="0">
                <a:latin typeface="Cambria" pitchFamily="18" charset="0"/>
              </a:rPr>
              <a:t>≤72 </a:t>
            </a:r>
            <a:r>
              <a:rPr lang="es-PE" dirty="0">
                <a:latin typeface="Cambria" pitchFamily="18" charset="0"/>
              </a:rPr>
              <a:t>(restricción de mano de obra) </a:t>
            </a:r>
          </a:p>
          <a:p>
            <a:r>
              <a:rPr lang="es-PE" dirty="0" smtClean="0">
                <a:latin typeface="Cambria" pitchFamily="18" charset="0"/>
              </a:rPr>
              <a:t>x</a:t>
            </a:r>
            <a:r>
              <a:rPr lang="es-PE" baseline="-25000" dirty="0" smtClean="0">
                <a:latin typeface="Cambria" pitchFamily="18" charset="0"/>
              </a:rPr>
              <a:t>1</a:t>
            </a:r>
            <a:r>
              <a:rPr lang="es-PE" dirty="0" smtClean="0">
                <a:latin typeface="Cambria" pitchFamily="18" charset="0"/>
              </a:rPr>
              <a:t>≥2 </a:t>
            </a:r>
            <a:r>
              <a:rPr lang="es-PE" dirty="0">
                <a:latin typeface="Cambria" pitchFamily="18" charset="0"/>
              </a:rPr>
              <a:t>(restricción de promesa del fabricante) </a:t>
            </a:r>
          </a:p>
          <a:p>
            <a:r>
              <a:rPr lang="es-PE" dirty="0" smtClean="0">
                <a:latin typeface="Cambria" pitchFamily="18" charset="0"/>
              </a:rPr>
              <a:t>x</a:t>
            </a:r>
            <a:r>
              <a:rPr lang="es-PE" baseline="-25000" dirty="0" smtClean="0">
                <a:latin typeface="Cambria" pitchFamily="18" charset="0"/>
              </a:rPr>
              <a:t>1</a:t>
            </a:r>
            <a:r>
              <a:rPr lang="es-PE" dirty="0" smtClean="0">
                <a:latin typeface="Cambria" pitchFamily="18" charset="0"/>
              </a:rPr>
              <a:t>≥0</a:t>
            </a:r>
            <a:r>
              <a:rPr lang="es-PE" dirty="0">
                <a:latin typeface="Cambria" pitchFamily="18" charset="0"/>
              </a:rPr>
              <a:t>, </a:t>
            </a:r>
            <a:r>
              <a:rPr lang="es-PE" dirty="0" smtClean="0">
                <a:latin typeface="Cambria" pitchFamily="18" charset="0"/>
              </a:rPr>
              <a:t>x</a:t>
            </a:r>
            <a:r>
              <a:rPr lang="es-PE" baseline="-25000" dirty="0" smtClean="0">
                <a:latin typeface="Cambria" pitchFamily="18" charset="0"/>
              </a:rPr>
              <a:t>2</a:t>
            </a:r>
            <a:r>
              <a:rPr lang="es-PE" dirty="0" smtClean="0">
                <a:latin typeface="Cambria" pitchFamily="18" charset="0"/>
              </a:rPr>
              <a:t>≥0 </a:t>
            </a:r>
            <a:r>
              <a:rPr lang="es-PE" dirty="0">
                <a:latin typeface="Cambria" pitchFamily="18" charset="0"/>
              </a:rPr>
              <a:t>(</a:t>
            </a:r>
            <a:r>
              <a:rPr lang="es-PE" dirty="0" smtClean="0">
                <a:latin typeface="Cambria" pitchFamily="18" charset="0"/>
              </a:rPr>
              <a:t>restricciones </a:t>
            </a:r>
            <a:r>
              <a:rPr lang="es-PE" dirty="0">
                <a:latin typeface="Cambria" pitchFamily="18" charset="0"/>
              </a:rPr>
              <a:t>de no negatividad) </a:t>
            </a:r>
          </a:p>
          <a:p>
            <a:endParaRPr lang="es-PE" dirty="0" smtClean="0">
              <a:latin typeface="Cambria" pitchFamily="18" charset="0"/>
            </a:endParaRPr>
          </a:p>
          <a:p>
            <a:r>
              <a:rPr lang="es-PE" b="1" dirty="0" smtClean="0">
                <a:solidFill>
                  <a:srgbClr val="FF0000"/>
                </a:solidFill>
                <a:latin typeface="Cambria" pitchFamily="18" charset="0"/>
              </a:rPr>
              <a:t>Función objetivo ( Maximizar los beneficios totales)</a:t>
            </a:r>
            <a:endParaRPr lang="es-PE" b="1" dirty="0">
              <a:solidFill>
                <a:srgbClr val="FF0000"/>
              </a:solidFill>
              <a:latin typeface="Cambria" pitchFamily="18" charset="0"/>
            </a:endParaRPr>
          </a:p>
          <a:p>
            <a:r>
              <a:rPr lang="es-PE" dirty="0" smtClean="0">
                <a:latin typeface="Cambria" pitchFamily="18" charset="0"/>
              </a:rPr>
              <a:t>Maximizar   Z = 75x</a:t>
            </a:r>
            <a:r>
              <a:rPr lang="es-PE" baseline="-25000" dirty="0" smtClean="0">
                <a:latin typeface="Cambria" pitchFamily="18" charset="0"/>
              </a:rPr>
              <a:t>1</a:t>
            </a:r>
            <a:r>
              <a:rPr lang="es-PE" dirty="0" smtClean="0">
                <a:latin typeface="Cambria" pitchFamily="18" charset="0"/>
              </a:rPr>
              <a:t>+ 40x</a:t>
            </a:r>
            <a:r>
              <a:rPr lang="es-PE" baseline="-25000" dirty="0" smtClean="0">
                <a:latin typeface="Cambria" pitchFamily="18" charset="0"/>
              </a:rPr>
              <a:t>2</a:t>
            </a:r>
            <a:r>
              <a:rPr lang="es-PE" dirty="0" smtClean="0">
                <a:latin typeface="Cambria" pitchFamily="18" charset="0"/>
              </a:rPr>
              <a:t> </a:t>
            </a:r>
            <a:endParaRPr lang="es-PE" dirty="0" smtClean="0"/>
          </a:p>
        </p:txBody>
      </p:sp>
      <p:graphicFrame>
        <p:nvGraphicFramePr>
          <p:cNvPr id="4" name="3 Tabla"/>
          <p:cNvGraphicFramePr>
            <a:graphicFrameLocks noGrp="1"/>
          </p:cNvGraphicFramePr>
          <p:nvPr>
            <p:extLst>
              <p:ext uri="{D42A27DB-BD31-4B8C-83A1-F6EECF244321}">
                <p14:modId xmlns:p14="http://schemas.microsoft.com/office/powerpoint/2010/main" val="235668529"/>
              </p:ext>
            </p:extLst>
          </p:nvPr>
        </p:nvGraphicFramePr>
        <p:xfrm>
          <a:off x="2699792" y="1916832"/>
          <a:ext cx="4320481" cy="1584960"/>
        </p:xfrm>
        <a:graphic>
          <a:graphicData uri="http://schemas.openxmlformats.org/drawingml/2006/table">
            <a:tbl>
              <a:tblPr>
                <a:tableStyleId>{D7AC3CCA-C797-4891-BE02-D94E43425B78}</a:tableStyleId>
              </a:tblPr>
              <a:tblGrid>
                <a:gridCol w="1518007"/>
                <a:gridCol w="813681"/>
                <a:gridCol w="754370"/>
                <a:gridCol w="1234423"/>
              </a:tblGrid>
              <a:tr h="269507">
                <a:tc>
                  <a:txBody>
                    <a:bodyPr/>
                    <a:lstStyle/>
                    <a:p>
                      <a:r>
                        <a:rPr lang="es-PE" sz="1600" dirty="0" smtClean="0"/>
                        <a:t>detalle</a:t>
                      </a:r>
                      <a:endParaRPr lang="es-PE" sz="1600" dirty="0"/>
                    </a:p>
                  </a:txBody>
                  <a:tcPr>
                    <a:solidFill>
                      <a:schemeClr val="accent1">
                        <a:lumMod val="20000"/>
                        <a:lumOff val="80000"/>
                      </a:schemeClr>
                    </a:solidFill>
                  </a:tcPr>
                </a:tc>
                <a:tc>
                  <a:txBody>
                    <a:bodyPr/>
                    <a:lstStyle/>
                    <a:p>
                      <a:r>
                        <a:rPr lang="es-PE" sz="1400" dirty="0" smtClean="0"/>
                        <a:t>Mesas</a:t>
                      </a:r>
                      <a:endParaRPr lang="es-PE" sz="1400" dirty="0"/>
                    </a:p>
                  </a:txBody>
                  <a:tcPr>
                    <a:solidFill>
                      <a:schemeClr val="accent1">
                        <a:lumMod val="20000"/>
                        <a:lumOff val="80000"/>
                      </a:schemeClr>
                    </a:solidFill>
                  </a:tcPr>
                </a:tc>
                <a:tc>
                  <a:txBody>
                    <a:bodyPr/>
                    <a:lstStyle/>
                    <a:p>
                      <a:r>
                        <a:rPr lang="es-PE" sz="1400" dirty="0" smtClean="0"/>
                        <a:t>sillas</a:t>
                      </a:r>
                      <a:endParaRPr lang="es-PE" sz="1400" dirty="0"/>
                    </a:p>
                  </a:txBody>
                  <a:tcPr>
                    <a:solidFill>
                      <a:schemeClr val="accent1">
                        <a:lumMod val="20000"/>
                        <a:lumOff val="80000"/>
                      </a:schemeClr>
                    </a:solidFill>
                  </a:tcPr>
                </a:tc>
                <a:tc>
                  <a:txBody>
                    <a:bodyPr/>
                    <a:lstStyle/>
                    <a:p>
                      <a:r>
                        <a:rPr lang="es-PE" sz="1400" dirty="0" smtClean="0"/>
                        <a:t>Disponible</a:t>
                      </a:r>
                      <a:endParaRPr lang="es-PE" sz="1400" dirty="0"/>
                    </a:p>
                  </a:txBody>
                  <a:tcPr>
                    <a:solidFill>
                      <a:schemeClr val="accent1">
                        <a:lumMod val="20000"/>
                        <a:lumOff val="80000"/>
                      </a:schemeClr>
                    </a:solidFill>
                  </a:tcPr>
                </a:tc>
              </a:tr>
              <a:tr h="904974">
                <a:tc>
                  <a:txBody>
                    <a:bodyPr/>
                    <a:lstStyle/>
                    <a:p>
                      <a:r>
                        <a:rPr lang="es-PE" sz="1400" dirty="0" smtClean="0"/>
                        <a:t>Material</a:t>
                      </a:r>
                    </a:p>
                    <a:p>
                      <a:r>
                        <a:rPr lang="es-PE" sz="1400" dirty="0" smtClean="0"/>
                        <a:t>Mano de obra</a:t>
                      </a:r>
                    </a:p>
                    <a:p>
                      <a:r>
                        <a:rPr lang="es-PE" sz="1400" dirty="0" smtClean="0"/>
                        <a:t>Condición</a:t>
                      </a:r>
                      <a:r>
                        <a:rPr lang="es-PE" sz="1400" baseline="0" dirty="0" smtClean="0"/>
                        <a:t> fabricante</a:t>
                      </a:r>
                      <a:endParaRPr lang="es-PE" sz="1400" dirty="0"/>
                    </a:p>
                  </a:txBody>
                  <a:tcPr>
                    <a:lnB w="12700" cap="flat" cmpd="sng" algn="ctr">
                      <a:solidFill>
                        <a:schemeClr val="tx1"/>
                      </a:solidFill>
                      <a:prstDash val="solid"/>
                      <a:round/>
                      <a:headEnd type="none" w="med" len="med"/>
                      <a:tailEnd type="none" w="med" len="med"/>
                    </a:lnB>
                  </a:tcPr>
                </a:tc>
                <a:tc>
                  <a:txBody>
                    <a:bodyPr/>
                    <a:lstStyle/>
                    <a:p>
                      <a:r>
                        <a:rPr lang="es-PE" sz="1400" dirty="0" smtClean="0"/>
                        <a:t>12</a:t>
                      </a:r>
                    </a:p>
                    <a:p>
                      <a:r>
                        <a:rPr lang="es-PE" sz="1400" dirty="0" smtClean="0"/>
                        <a:t>6</a:t>
                      </a:r>
                    </a:p>
                    <a:p>
                      <a:r>
                        <a:rPr lang="es-PE" sz="1400" dirty="0" smtClean="0"/>
                        <a:t>1</a:t>
                      </a:r>
                      <a:endParaRPr lang="es-PE" sz="1400" dirty="0"/>
                    </a:p>
                  </a:txBody>
                  <a:tcPr>
                    <a:lnB w="12700" cap="flat" cmpd="sng" algn="ctr">
                      <a:solidFill>
                        <a:schemeClr val="tx1"/>
                      </a:solidFill>
                      <a:prstDash val="solid"/>
                      <a:round/>
                      <a:headEnd type="none" w="med" len="med"/>
                      <a:tailEnd type="none" w="med" len="med"/>
                    </a:lnB>
                  </a:tcPr>
                </a:tc>
                <a:tc>
                  <a:txBody>
                    <a:bodyPr/>
                    <a:lstStyle/>
                    <a:p>
                      <a:r>
                        <a:rPr lang="es-PE" sz="1400" dirty="0" smtClean="0"/>
                        <a:t>8</a:t>
                      </a:r>
                    </a:p>
                    <a:p>
                      <a:r>
                        <a:rPr lang="es-PE" sz="1400" dirty="0" smtClean="0"/>
                        <a:t>12</a:t>
                      </a:r>
                    </a:p>
                    <a:p>
                      <a:r>
                        <a:rPr lang="es-PE" sz="1400" dirty="0" smtClean="0"/>
                        <a:t>0</a:t>
                      </a:r>
                    </a:p>
                    <a:p>
                      <a:endParaRPr lang="es-PE" sz="1400" dirty="0"/>
                    </a:p>
                  </a:txBody>
                  <a:tcPr>
                    <a:lnB w="12700" cap="flat" cmpd="sng" algn="ctr">
                      <a:solidFill>
                        <a:schemeClr val="tx1"/>
                      </a:solidFill>
                      <a:prstDash val="solid"/>
                      <a:round/>
                      <a:headEnd type="none" w="med" len="med"/>
                      <a:tailEnd type="none" w="med" len="med"/>
                    </a:lnB>
                  </a:tcPr>
                </a:tc>
                <a:tc>
                  <a:txBody>
                    <a:bodyPr/>
                    <a:lstStyle/>
                    <a:p>
                      <a:r>
                        <a:rPr lang="es-PE" sz="1400" dirty="0" smtClean="0"/>
                        <a:t>96</a:t>
                      </a:r>
                    </a:p>
                    <a:p>
                      <a:r>
                        <a:rPr lang="es-PE" sz="1400" dirty="0" smtClean="0"/>
                        <a:t>72</a:t>
                      </a:r>
                    </a:p>
                    <a:p>
                      <a:r>
                        <a:rPr lang="es-PE" sz="1400" dirty="0" smtClean="0"/>
                        <a:t>2</a:t>
                      </a:r>
                    </a:p>
                    <a:p>
                      <a:endParaRPr lang="es-PE" sz="1400" dirty="0"/>
                    </a:p>
                  </a:txBody>
                  <a:tcPr>
                    <a:lnB w="12700" cap="flat" cmpd="sng" algn="ctr">
                      <a:solidFill>
                        <a:schemeClr val="tx1"/>
                      </a:solidFill>
                      <a:prstDash val="solid"/>
                      <a:round/>
                      <a:headEnd type="none" w="med" len="med"/>
                      <a:tailEnd type="none" w="med" len="med"/>
                    </a:lnB>
                  </a:tcPr>
                </a:tc>
              </a:tr>
              <a:tr h="253266">
                <a:tc>
                  <a:txBody>
                    <a:bodyPr/>
                    <a:lstStyle/>
                    <a:p>
                      <a:r>
                        <a:rPr lang="es-PE" sz="1400" dirty="0" smtClean="0"/>
                        <a:t>Precio unitario</a:t>
                      </a:r>
                      <a:endParaRPr lang="es-PE" sz="1400" dirty="0"/>
                    </a:p>
                  </a:txBody>
                  <a:tcPr>
                    <a:lnT w="12700" cap="flat" cmpd="sng" algn="ctr">
                      <a:solidFill>
                        <a:schemeClr val="tx1"/>
                      </a:solidFill>
                      <a:prstDash val="solid"/>
                      <a:round/>
                      <a:headEnd type="none" w="med" len="med"/>
                      <a:tailEnd type="none" w="med" len="med"/>
                    </a:lnT>
                  </a:tcPr>
                </a:tc>
                <a:tc>
                  <a:txBody>
                    <a:bodyPr/>
                    <a:lstStyle/>
                    <a:p>
                      <a:r>
                        <a:rPr lang="es-PE" sz="1400" dirty="0" smtClean="0"/>
                        <a:t>75</a:t>
                      </a:r>
                      <a:endParaRPr lang="es-PE" sz="1400" dirty="0"/>
                    </a:p>
                  </a:txBody>
                  <a:tcPr>
                    <a:lnT w="12700" cap="flat" cmpd="sng" algn="ctr">
                      <a:solidFill>
                        <a:schemeClr val="tx1"/>
                      </a:solidFill>
                      <a:prstDash val="solid"/>
                      <a:round/>
                      <a:headEnd type="none" w="med" len="med"/>
                      <a:tailEnd type="none" w="med" len="med"/>
                    </a:lnT>
                  </a:tcPr>
                </a:tc>
                <a:tc>
                  <a:txBody>
                    <a:bodyPr/>
                    <a:lstStyle/>
                    <a:p>
                      <a:r>
                        <a:rPr lang="es-PE" sz="1400" dirty="0" smtClean="0"/>
                        <a:t>40</a:t>
                      </a:r>
                      <a:endParaRPr lang="es-PE" sz="1400" dirty="0"/>
                    </a:p>
                  </a:txBody>
                  <a:tcPr>
                    <a:lnT w="12700" cap="flat" cmpd="sng" algn="ctr">
                      <a:solidFill>
                        <a:schemeClr val="tx1"/>
                      </a:solidFill>
                      <a:prstDash val="solid"/>
                      <a:round/>
                      <a:headEnd type="none" w="med" len="med"/>
                      <a:tailEnd type="none" w="med" len="med"/>
                    </a:lnT>
                  </a:tcPr>
                </a:tc>
                <a:tc>
                  <a:txBody>
                    <a:bodyPr/>
                    <a:lstStyle/>
                    <a:p>
                      <a:endParaRPr lang="es-PE" sz="1400" dirty="0"/>
                    </a:p>
                  </a:txBody>
                  <a:tcPr>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782070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Grupo de personas que buscan un cartel - aislados en un fondo blanco Foto de archivo - 1335975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460202"/>
            <a:ext cx="2884170" cy="4551216"/>
          </a:xfrm>
          <a:prstGeom prst="rect">
            <a:avLst/>
          </a:prstGeom>
          <a:noFill/>
          <a:ln>
            <a:noFill/>
          </a:ln>
        </p:spPr>
      </p:pic>
      <p:graphicFrame>
        <p:nvGraphicFramePr>
          <p:cNvPr id="10" name="1 Diagrama"/>
          <p:cNvGraphicFramePr/>
          <p:nvPr>
            <p:extLst>
              <p:ext uri="{D42A27DB-BD31-4B8C-83A1-F6EECF244321}">
                <p14:modId xmlns:p14="http://schemas.microsoft.com/office/powerpoint/2010/main" val="2091221179"/>
              </p:ext>
            </p:extLst>
          </p:nvPr>
        </p:nvGraphicFramePr>
        <p:xfrm>
          <a:off x="1043608" y="1268760"/>
          <a:ext cx="5976664" cy="39247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CuadroTexto 1"/>
          <p:cNvSpPr txBox="1"/>
          <p:nvPr/>
        </p:nvSpPr>
        <p:spPr>
          <a:xfrm>
            <a:off x="1331640" y="476672"/>
            <a:ext cx="4781052" cy="584775"/>
          </a:xfrm>
          <a:prstGeom prst="rect">
            <a:avLst/>
          </a:prstGeom>
          <a:solidFill>
            <a:schemeClr val="accent1">
              <a:lumMod val="20000"/>
              <a:lumOff val="80000"/>
            </a:schemeClr>
          </a:solidFill>
        </p:spPr>
        <p:txBody>
          <a:bodyPr wrap="none" rtlCol="0">
            <a:spAutoFit/>
          </a:bodyPr>
          <a:lstStyle/>
          <a:p>
            <a:r>
              <a:rPr lang="es-PE" sz="3200" b="1" dirty="0" smtClean="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Propósitos de la asignatura</a:t>
            </a:r>
            <a:endParaRPr lang="es-PE" sz="32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266717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62422" y="1340768"/>
            <a:ext cx="5814392" cy="3046988"/>
          </a:xfrm>
          <a:prstGeom prst="rect">
            <a:avLst/>
          </a:prstGeom>
        </p:spPr>
        <p:txBody>
          <a:bodyPr wrap="square">
            <a:spAutoFit/>
          </a:bodyPr>
          <a:lstStyle/>
          <a:p>
            <a:r>
              <a:rPr lang="es-PE" sz="2400" dirty="0">
                <a:latin typeface="Cambria" pitchFamily="18" charset="0"/>
              </a:rPr>
              <a:t>Maximizar   Z = 75x</a:t>
            </a:r>
            <a:r>
              <a:rPr lang="es-PE" sz="2400" baseline="-25000" dirty="0">
                <a:latin typeface="Cambria" pitchFamily="18" charset="0"/>
              </a:rPr>
              <a:t>1</a:t>
            </a:r>
            <a:r>
              <a:rPr lang="es-PE" sz="2400" dirty="0">
                <a:latin typeface="Cambria" pitchFamily="18" charset="0"/>
              </a:rPr>
              <a:t>+ 40x</a:t>
            </a:r>
            <a:r>
              <a:rPr lang="es-PE" sz="2400" baseline="-25000" dirty="0">
                <a:latin typeface="Cambria" pitchFamily="18" charset="0"/>
              </a:rPr>
              <a:t>2</a:t>
            </a:r>
            <a:r>
              <a:rPr lang="es-PE" sz="2400" dirty="0">
                <a:latin typeface="Cambria" pitchFamily="18" charset="0"/>
              </a:rPr>
              <a:t> </a:t>
            </a:r>
            <a:endParaRPr lang="es-PE" sz="2400" dirty="0" smtClean="0">
              <a:latin typeface="Cambria" pitchFamily="18" charset="0"/>
            </a:endParaRPr>
          </a:p>
          <a:p>
            <a:r>
              <a:rPr lang="es-PE" sz="2400" dirty="0" smtClean="0">
                <a:latin typeface="Cambria" pitchFamily="18" charset="0"/>
              </a:rPr>
              <a:t>Sujeto a: </a:t>
            </a:r>
            <a:endParaRPr lang="es-PE" sz="2400" dirty="0"/>
          </a:p>
          <a:p>
            <a:r>
              <a:rPr lang="es-PE" sz="2400" dirty="0" smtClean="0">
                <a:latin typeface="Cambria" pitchFamily="18" charset="0"/>
              </a:rPr>
              <a:t>12x</a:t>
            </a:r>
            <a:r>
              <a:rPr lang="es-PE" sz="2400" baseline="-25000" dirty="0" smtClean="0">
                <a:latin typeface="Cambria" pitchFamily="18" charset="0"/>
              </a:rPr>
              <a:t>1</a:t>
            </a:r>
            <a:r>
              <a:rPr lang="es-PE" sz="2400" dirty="0">
                <a:latin typeface="Cambria" pitchFamily="18" charset="0"/>
              </a:rPr>
              <a:t>+ 8x</a:t>
            </a:r>
            <a:r>
              <a:rPr lang="es-PE" sz="2400" baseline="-25000" dirty="0">
                <a:latin typeface="Cambria" pitchFamily="18" charset="0"/>
              </a:rPr>
              <a:t>2</a:t>
            </a:r>
            <a:r>
              <a:rPr lang="es-PE" sz="2400" dirty="0">
                <a:latin typeface="Cambria" pitchFamily="18" charset="0"/>
              </a:rPr>
              <a:t>≤96 </a:t>
            </a:r>
            <a:endParaRPr lang="es-PE" sz="2400" dirty="0" smtClean="0">
              <a:latin typeface="Cambria" pitchFamily="18" charset="0"/>
            </a:endParaRPr>
          </a:p>
          <a:p>
            <a:r>
              <a:rPr lang="es-PE" sz="2400" dirty="0" smtClean="0">
                <a:latin typeface="Cambria" pitchFamily="18" charset="0"/>
              </a:rPr>
              <a:t>6x1</a:t>
            </a:r>
            <a:r>
              <a:rPr lang="es-PE" sz="2400" dirty="0">
                <a:latin typeface="Cambria" pitchFamily="18" charset="0"/>
              </a:rPr>
              <a:t>+ 12x</a:t>
            </a:r>
            <a:r>
              <a:rPr lang="es-PE" sz="2400" baseline="-25000" dirty="0">
                <a:latin typeface="Cambria" pitchFamily="18" charset="0"/>
              </a:rPr>
              <a:t>2</a:t>
            </a:r>
            <a:r>
              <a:rPr lang="es-PE" sz="2400" dirty="0">
                <a:latin typeface="Cambria" pitchFamily="18" charset="0"/>
              </a:rPr>
              <a:t>≤72 </a:t>
            </a:r>
            <a:r>
              <a:rPr lang="es-PE" sz="2400" dirty="0" smtClean="0">
                <a:latin typeface="Cambria" pitchFamily="18" charset="0"/>
              </a:rPr>
              <a:t> </a:t>
            </a:r>
            <a:endParaRPr lang="es-PE" sz="2400" dirty="0">
              <a:latin typeface="Cambria" pitchFamily="18" charset="0"/>
            </a:endParaRPr>
          </a:p>
          <a:p>
            <a:r>
              <a:rPr lang="es-PE" sz="2400" dirty="0" smtClean="0">
                <a:latin typeface="Cambria" pitchFamily="18" charset="0"/>
              </a:rPr>
              <a:t>x</a:t>
            </a:r>
            <a:r>
              <a:rPr lang="es-PE" sz="2400" baseline="-25000" dirty="0" smtClean="0">
                <a:latin typeface="Cambria" pitchFamily="18" charset="0"/>
              </a:rPr>
              <a:t>1</a:t>
            </a:r>
            <a:r>
              <a:rPr lang="es-PE" sz="2400" dirty="0">
                <a:latin typeface="Cambria" pitchFamily="18" charset="0"/>
              </a:rPr>
              <a:t>≥2 </a:t>
            </a:r>
            <a:r>
              <a:rPr lang="es-PE" sz="2400" dirty="0" smtClean="0">
                <a:latin typeface="Cambria" pitchFamily="18" charset="0"/>
              </a:rPr>
              <a:t> </a:t>
            </a:r>
            <a:endParaRPr lang="es-PE" sz="2400" dirty="0">
              <a:latin typeface="Cambria" pitchFamily="18" charset="0"/>
            </a:endParaRPr>
          </a:p>
          <a:p>
            <a:endParaRPr lang="es-PE" sz="2400" dirty="0" smtClean="0">
              <a:latin typeface="Cambria" pitchFamily="18" charset="0"/>
            </a:endParaRPr>
          </a:p>
          <a:p>
            <a:r>
              <a:rPr lang="es-PE" sz="2400" dirty="0" smtClean="0">
                <a:latin typeface="Cambria" pitchFamily="18" charset="0"/>
              </a:rPr>
              <a:t>x</a:t>
            </a:r>
            <a:r>
              <a:rPr lang="es-PE" sz="2400" baseline="-25000" dirty="0" smtClean="0">
                <a:latin typeface="Cambria" pitchFamily="18" charset="0"/>
              </a:rPr>
              <a:t>1</a:t>
            </a:r>
            <a:r>
              <a:rPr lang="es-PE" sz="2400" dirty="0">
                <a:latin typeface="Cambria" pitchFamily="18" charset="0"/>
              </a:rPr>
              <a:t>≥0, x</a:t>
            </a:r>
            <a:r>
              <a:rPr lang="es-PE" sz="2400" baseline="-25000" dirty="0">
                <a:latin typeface="Cambria" pitchFamily="18" charset="0"/>
              </a:rPr>
              <a:t>2</a:t>
            </a:r>
            <a:r>
              <a:rPr lang="es-PE" sz="2400" dirty="0">
                <a:latin typeface="Cambria" pitchFamily="18" charset="0"/>
              </a:rPr>
              <a:t>≥0 </a:t>
            </a:r>
            <a:r>
              <a:rPr lang="es-PE" sz="2400" dirty="0" smtClean="0">
                <a:latin typeface="Cambria" pitchFamily="18" charset="0"/>
              </a:rPr>
              <a:t> </a:t>
            </a:r>
            <a:endParaRPr lang="es-PE" sz="2400" dirty="0">
              <a:latin typeface="Cambria" pitchFamily="18" charset="0"/>
            </a:endParaRPr>
          </a:p>
          <a:p>
            <a:endParaRPr lang="es-PE" sz="2400" dirty="0">
              <a:latin typeface="Cambria" pitchFamily="18" charset="0"/>
            </a:endParaRPr>
          </a:p>
        </p:txBody>
      </p:sp>
      <p:sp>
        <p:nvSpPr>
          <p:cNvPr id="3" name="2 CuadroTexto"/>
          <p:cNvSpPr txBox="1"/>
          <p:nvPr/>
        </p:nvSpPr>
        <p:spPr>
          <a:xfrm>
            <a:off x="2123728" y="764704"/>
            <a:ext cx="2545890" cy="369332"/>
          </a:xfrm>
          <a:prstGeom prst="rect">
            <a:avLst/>
          </a:prstGeom>
          <a:noFill/>
        </p:spPr>
        <p:txBody>
          <a:bodyPr wrap="none" rtlCol="0">
            <a:spAutoFit/>
          </a:bodyPr>
          <a:lstStyle/>
          <a:p>
            <a:r>
              <a:rPr lang="es-PE" b="1" dirty="0" smtClean="0">
                <a:solidFill>
                  <a:srgbClr val="FF0000"/>
                </a:solidFill>
              </a:rPr>
              <a:t>MODELO GENERAL </a:t>
            </a:r>
            <a:endParaRPr lang="es-ES" b="1" dirty="0">
              <a:solidFill>
                <a:srgbClr val="FF0000"/>
              </a:solidFill>
            </a:endParaRPr>
          </a:p>
        </p:txBody>
      </p:sp>
      <p:sp>
        <p:nvSpPr>
          <p:cNvPr id="4" name="AutoShape 2" descr="data:image/jpeg;base64,/9j/4AAQSkZJRgABAQAAAQABAAD/2wCEAAkGBxQTEhQUExQWFhUXFRcaFxgXGBcaFxQVGBUXFxUXFhwYHCggGBolGxcXITEhJSkrLi4uFx8zODMsNygtLisBCgoKDg0OGxAQGywkHyQsLCwsLDQsLDQsLCwsNCwsLCwsLCwsLCwsLCwsLCwsLCwsLCwsLCwsLCwsLCwsLCwsLP/AABEIARoAswMBEQACEQEDEQH/xAAcAAEAAgMBAQEAAAAAAAAAAAAABgcDBAUCAQj/xABGEAABAwEDBwcHCgYCAwEAAAABAAIDEQQSIQUGMVFxkbEHMkFhgaHBEyJCUmJy0SMkM2NzgpKisuEUNEPC0vCDs5Pi8VP/xAAaAQEAAwEBAQAAAAAAAAAAAAAAAwQFAgEG/8QALREAAgEDAQcEAwEAAwEAAAAAAAECAwQRMRIhIjIzQXEFE1GBI2GRQhSxwaH/2gAMAwEAAhEDEQA/ALxQBAEAQBAEAQBAEAQBAEAQBAEAQBAEAQBAEAQBAEAQHwlAfUAQGraMoxM5z2jtUcqsI6skjSnLRGhNnJCNDgdhVeV9SX7J42VV9jVdnbH0Nr2nwaVG/UI9kyVenT7s+Nzuj6WO3O/xReoR7o9fp0+zM7M6oDpLh90/BdRv6T1yRuwqr4OlZcpRyc147cD3qxC4pz0ZXnQqQ1RtqYiNO3ZTjiIDyQSCRQE4BcTqRhqSQpSnynyzZVieQ1rqk6MDiuY1oSeEz2VCcVlo3VKRBAEAQBAEAQBAEAQGrlUO8jLdJDvJuukaQbpouZaM6hjaWSvc2rW+ZpEjy5zS3GpxBJ8VjSqT+TZlCMdES6xZR8mwtdVxvOu16AD0ncrNG6UYNT1KVW32pJxNa2W17j9JQamjBRVbmctHhEtKhGPbJouaMecTru476Kq2Wlu+DD5Pqf3BcNEmfBju+y/f+65Osv8AR88mK8134v8A2TIy/k+GzD1Xfi/dMBS/ZiMFNDXfjPxXJ1nJtWbKUsXNqRqLq8VYp3FSnoyKpb06mqFrywZZYvKR09HThU49GxTTvPcWGiKNp7abjI6WSy3ykdBTzj4rm2f5UR3CexLJKluGQEAQBAEAQBAEAQBAfHtqCNYQFV5APk5nN6nDtaQfArDqrDNzmjkk8zwDUj0uNFG2cxW7ce5JNQO5eto8imYTI7obvK4Z0kjyQ72e8rnedbjyWO1jd+680Pco8+SPrdwRHW0eXRH1juHwTGD1NGN0J9buC5PdpGOSN3QR2j915odxaOe20F00QcMQ44jEYMckZZZ3KKUGSTI30ke0q5adVFC53U5EtW4YwQBAEAQBAEAQBAEAQFWW1ty3vH1rvzgkcQse5WJM2rd5pokQdwBVZHWD2X9aZPMGeOxSOGDT24KaNvUlvSIpV6cdWa88bmGjgW7Rh2HQop0akOZEkKkJaMxaelRZJNDyLOT0kooN6HvuJHQseSXu6hrPSrdOynPXcitUu4R/ZmkyE/oc07wpH6dLs0Rq+j3TObasmSjnAgezj3jRuVadnVj2LNO6pvRnJkiDZYgDhedhq8w6dartbLxgs7W1Fs7eRPpI9p4FW7Pqop3fTZLVuGOEAQBAEAQBAEAQBAEBW+eDLlsLtZjdwaVl3ceI1bSWYJHZs7LxaNYpXtp4qrCOWkyWb2U2SSy5PjZoaK6zpWxToQp6Iyp1pz1ZtqYiBCAx/wAO31W7gudlfB7tP5PYaBoC6weZPqAIAgIRnTEP46NwGPk6E/iWV6gt5qWLew0bOQPpWbXcCobLqolvOm/oly2zGCAIAgCAIAgCAIAgCAg3KJB58b9bHD8JvBUbyOjNCyeqMuT5atjI/wBJFVnxeGi3NakyY+oB6lup5WTFaw8GtNlGJul7ew1Pcop16cNWSQoVJaI1X5eiHrHs+Kgd/S/ZOrKo/g2IcqxO9MDbhxUsbmlLuQyt6sdUJsqwt0yN7MT3L2VzSisuQjb1JaROVPnLj5jKjWTp7AqU/Ud/Ci5D0/dxM9RZy649x/Zer1Jd4nkvT32kbUecER03m7R8FNG/pPXcRSsaq03kZy9aWyWprmOqAwUOvHHiN6p3dWFR8LzoXbSlKEGpLBv5vfSt6i/xXlj1Dy96f8JatoxwgCAIAgCAIAgCAIAgIvn/AA1hY7U+n4mkcaKtdLMMlq0eJ4ONkCasQ6iPgsl7maUjftD3uJDnuu4UbWgpRdOrN7mzmEILelvNEua3AKu2WcN6mKSR50CijbO1FIxVf0nvC53nXCY2RuqaO7iutmXweOUT65jhpNK66jwXrhLun/ApRZ5dI4aHhc4we7vg+OtLwK4FeHqSNazTkzCrbtGno0m/HXbpXSZ7JJIlmbJ+V7X8VoWHU+jMvun/AAlq2TICAIAgCAIAgCAIAgCA4+dsV6yyezdd+FwJ7qqGuswZNbyxURCs3pPNc3q/Sf2WPLU2Dux5NdI4ua2vmgElxuilaYV049AXVKhOpoQzrxp7pHRgzc6Xv7GCneVbhYL/AEyvK/f+V/TfjyLCPQB94k8VZjaUo6RK8rqq/wDRsx2OMaGNGxoUyhFaIidSb1bMwaNS6OARVAYJbDE7nRsO1o+C5cIvVHaqSWjZoT5tWZ39ID3SRwKhlaUZaxRNG7rR/wBEIt9gENskaytxrBdriRUMcdqyrmjGlLETVt68qtNOR381vp3bCe4KSw6v0QX3TXkl62TICAIAgCAIAgCAIAgCA18oQ34pGesxw3ghcyWVg6i8NMq3N+SklD0lw34+KxJo3NUTzNmTSOod2Ct2Mt7RQvY6M7y0igEAQBAEAQBAV9nKfnjhrBB/8YWRf8xsWPIb2ajq2jbFXtqB8Fz6f1PoX/T+yZrZMcIAgCAIAgCAIAgCAIAgKjtDfI2uVvqy1GzoWNXWJNG3Qe1CLJjkKWk1OgkjeKjiF7aSxVIruP4yVrYMkIAgCAIAgCArzOQ/O5DqLO8AFY99zGzYrgNzMz6YdUbxue0J6fzvwPUeT7JutgxggCAIAgCAIAgCAIAgCAqrPeG5bpD6zGO7cQeCzLpfk+jVtXmmvJ1cl2ijmO6mndp4KjSlszTLVaKlBosAL6EwAgCAIAgCAICtM5JPnc4/3BrSsW+fEbdiuBHXzJHy0nUD3lrvFdenLjfgj9S5ETRbBkBAEAQBAEAQBAEAQBAEBXfKVBSeF/rRvafukEfqKoXi3pmhZPc0amSn1YztHj4LLluZo9iyLDJejYdbRwX0FN5imYE1iTRnXZyEAQBAEAQFXZcdW1z++R3XfBYl7zPybllyLwdzMV1ZZPsmHeaf2qT07ml4IvUuSPlk1WuZAQBAEAQBAEAQBAEAQBAQ7lLgrDE/1ZKdjmn4BVbtcGS3ZviaIxkV/mHqcO/ArIlzGtHeix8gSVgb1VHetm1lmkjGuliqzoqwVwgCAIAgCAqnKTh/EzH613dJTxWDePj+zfs1wLwSHMFvnvP1bR+dysemrfJlf1PlivJNVrGQEAQBAEAQBAEAQBAEAQHBz3gvWOT2brtzh4KG4WabJ7Z4qIr3I7qXx1V3LFqa5NqGhYmaUlYnDU/iB8Fp2DzT+zLvlipn9HcV0pBAEAQBAEBUVpkrNKfaJ3yL566fH/T6S1XB/CWcn/8AW2gfmcrnpukvooeqaxJitUyggCAIAgCAIAgCAIAgCA0stw37PM3XG7gVzNZi0dQeJJlR5Nl88DWPAgrArbkj6Cl3J9mNLhIOpp4q76bLKkih6lHDiyUPlaNLgNpAWnlGak2akuV4G6ZWbweC5dSK7napTeiNSXOazjQ4u2NK5daB2rao+xrSZ2M9GNx2lo8Vx/yF8EitJd2a786ZDzYmjaSeAXDuX2R2rRd2YH5ctLtF1uxv+RXLryO1b00Rc2A3iTTpFSRrWVVy5bzUpOKjhHSyTWO9dku1Pok6esKe2ns5wQ3KU8ZR1WZZe3+sTtAKuqtJdym7aL7Gy3Odw9EO7CF2rh90RuzXybdmzlDudE8bKFSKuiKVq1o0dGHKkbvSptBC7VWL7kUqM12NpkrToIOwrtNMjaaPa9PAgCAIAgCAIDzI2oI1ghAUVlGQw3yKAtcaVFRUGmPasacE3hm9Tk92DeyJnAx2EhMJOFam67HXh0rmEXTbw9x3VxPGEd4wxEVvucNYJUqaZDxLsGshHo7zRe5Q4mZW09GOvYT4L3Jzs/LPTGSHQ0Dsb4leYY4T0YJel1O34BBmJ6FkcdL/APe0rx/obS+DUdkwXjVzju8AqdWO8tQqPBs2TJzAdG8ldUVvOKtRtHQbZB0NG5XFkq7RlEP+hMnLZ9DOo9p/dMx7hnq7ToC5dSKZ7hs8m0NbqHavHXS0CpNg5Vc3EVp1mg7yvVdS7B20XqdfN62SSscZB6XmmhFRQaK87ar9CU5RzIo14QjLETqqcgCAIAgCAICjM7mUmtUY6C8jseVlVVibRt2rzGLNd1mjmZ19JbprTpb8F5HeJNxkalhbPZnFzHCSOmg4ita4joK6cUzr3MomGR86YZB5w8mesebXqIXOH3OHB9jti2x//o3rxGHwXjlFas52JfB9/iWbdi592Pye+3L4MrJK9C592I9tnuq5lVR7sGN72jEkDaVG5JnaRryZagj0yxj7wXsZNaBwbNCfPKzN/ql3ugnwXS22PbOfPn9EOaxx20HEooTOvbj3OfLn688xgG0k8AvfbZ7iJpTZ3Wp2jDY34le+0u4WOyOVlPLtrLTSVzPdLQfyivepKcaed568vcb1myc9zQZZHPPmk1c5xxIPScFG6i7IbG/eXzk76KP3G/pC2o6IwJ8zNhdHIQBAEAQBAUpn+ylsn6we9qy7jdUZsWvTRp5iRNNuiDwHNcXAg6DWM071xQadRJk13n2m0WLlnMZrqugcWnUfA+Bqr06Cehl07lrdIgOVshviddljLSTg4CrSdZBqO3EKtKMoF2E4zW440VmfETdFbwdoqMBrAw3AKtPEt7LcZYWEa1oypOGtum7XUXA6aa6L2NOnk622eY8p2kf1d73OP5q0XrhTYcmfHWqd2md3Ze/ZebNNaROXJmJ0RPOkcdtPEr3K7I8yzvZNzEtMzWvZE4tcKtc5zWgg6COpTRpVJb0iCVzTi8NnbsvJVaDznRM2lzj3YKRW1R6shlew7ZOxZeShg585+5G0d7qrtWnzIile/Ef/AKdey8m1kbzjK/a+g3NAXatYfsjd5UemDq2fM6xM0WdhOt1XH8xKkVCmuxE7io+5BeU3J8cc8NxrWN8kfNYA0EiQYkDTpVG9xGSSNH09uUW2+5y7JiwdndcCoF2WpcWTT8lH7jeAX0EOVHzs+ZmyujkIAgCAIAgKe5SIfnj+trT+Wngsy6X5DWs99M4uaLrtss7vrI+/BQUX+SPks3G+nJfovWW0sbzntbtcBxWzlIwVFvscjK2WbI6N7HSxOq00FQ7GhpSlcaqOdSGGmyWnTqZykyrwyhbtcN4PwWNU0RtQ7nrJxso/m43PYL10NJHnX8K0I6F1byhGXGeV41GuBnSOcOTo/o7AHHov0/uqrfvUVpEq+xXeszk5wZ8B0Ekcdkhja5tKtAvDZQL33tvhSSOo22y9pybwQnTeOsM+Khaxu8ltH6XyJFcs8LfVijG5gWpBcKPn5vMmzeXRyEAQBAVryrD5aD7N36ws2/1Rq+ncsvJH7Lgxv3e9xJ4KgXnqW/kr6GL3G8Fvw5UfP1OZm2ujgIAgCAIAgKt5SYvnrPahHcXD4LOvOZGnZPgfkgbmkV93hVUs4Zo6nmBznCta9Zcdi6lL5Z5iPY3LJA4vadNHDQ0npHWUWXojltYO45uLff4heTOYMxwZFfaneSjALrzjiaCgpXHtSjCU5YidVasaccs6cPJZMedJG3YXO8FcVnPu0VH6hHsmc7PDk9Fms3lDNfN4NpdoKGpJ09S9lRdJbWT2jd+7PZwRKOx1dQdL2N4KqpttFySwsn6UibRoGoAbgtlaHzr1Pa9PAgCAICteVo0ks/uScQs2+1iavp2kvojlmdURjZ3Mr4rPReluLgyK6tniP1beC36fKj5+pzs3V2cBAEAQBAEBXHKcz5xZzrjeNzm/5KjeLejQsnwsr+b6Q4YeFSqGN5p9i+LLkiztAuQRN2Mb8FtKEV2Pn3Um9WzcEQAwAGwUXWEc5KftbaOcfrG8QFi1UblN/wDR2MxMLWf+QflafBSWeFUx5Ir3pfwsta5jkL5Un/N4xree5h+Kq3b4C5ZLjKpzfIfaIG+tO0/nCoQjmS+jWrPEJeGfopbJ86fHOA04LzINOfK0DOdLGPvCq5dWC1aJI0aktIs582d9kb/Vve6CfBRO6pLuSqzqvsakmecfoRPdto0KGV9BaJkqsJ92iE59W19ruuo2MRh1BW8TXWqde59ySyjRtKCpZWc5OZYjjHXoYT3NHgq8Saa1LgzddWywHXG3gt+nyI+dq878nRXZwEAQBAEAQED5T48bO77Qbw0+Cp3a3Jl6zeqKwt76Pfs+KzmasdD9C2J1Y2HWxp3gLcjofPS1ZmXpyVBlQUdJ1PH6li1tWblHsbObFvZDa70hDW1dU4nSzDR1he201GonI8uacp0sR1JpNnlZxzQ933bo3vIV+V5TRQjY1WRHO7LbbY1rWgMDb2lwJN4AaADRU690p7ki7b2rpPLZGMl5GbDKyWNzr7CC00cQCOo0Cg9+fYtSSacX3JJNlm0u500tOotYPyhdO4qv/RCrekv8mjLPe5z6n2nud4qJzk9WSxilojwKdFTsb8Qucs9NyzWKR3NilPcO5dqE5aJnE6kY6tHRgzbtLv6LW9bnKWNrVfYhldUl3OVnXY32YMZIQXSh124MBTTUnauatvKGpJb11Ub2exyYPNaTqiPFygLEv/S4M2hSyWf7Jn6Qt+lyLwfO1ed+TpKQjCAIAgCAICGcpbfk4D9aRvYfgqt1yot2fM/BUdtyU+aaW46haG4awR0daqQW7GDU9xRxkujMfONlphZGSBNGwBza6boAvDq4K/SqKSwZFxRcJZ7Mk6mK5UmXm+fP7zv1OWNX1ZtUNEcmdvnu0+j1a+noVYtJ7jPZ7KXaGgntce4Yr3YlLRHLlFas92phiwkJYcMLtDjo04r105R1PI1Iy0PWSGC0zMhY9xc4OIJqGgNGNaLqlRdSWDmrV9uO0dnKOadoixZE2Ya2ux/C6h3FWZWUl+ytG9hLXcRi05RmY665oYfVLC135lz7Kjqib3M6M2Ml5cljfea4V9toXcWocqOHBVFhkpsPKNTCaLD1mYjcrMbj5RUnaL/LJNk3O2yTUuygHU7D9lOqsWV5UJx1RGuVAB38M4UPPoR13VTvnoXPT9219EQLaMk+yA/3esxmn3LgyB/LQfZM/SFv0uReD56rzvydBSEYQBAEAQBARHlJb8hEdUw/63qtdcn2WrN8f0VrZZmstDifSa2p6AqMJYZpTjtQ3G7abEWPE8BLXg1wONfZ19YOBU6WN6IlJNbMixMzs6m2ttx/mzN5w0B/tN1dbehWqdVS3dyhXoOnvWhE8vR/LTj2ncT8Vm3HMzQt3wo1cgsa61RVAILo6gioNa6da4t+osklfpPBbUcYGgAbBRbSWDEbbKj5RJq2mQjSHNaOxgHErNunxGrZ7oo2OS+Ctqc71IyBvA41Szjx5F9L8eC11pmSYLZYo5W3ZGNe3U5oI7140meqTWjIzlDMGzPr5IuhJ6Gm8z8LujYQopUIssRuprXeRbKOYVojxYGyjWw3X/hdhuJUMqDWhPC6g9dxw5MluYaSNIdqe0td2HCqrTUlqWoOL3o+SMIABvUBwqa9B0KCeSeCXYy08yT3GcFCSd0W/kD+Wh+yZ+kLeo8i8Hz1Xnfk31IRhAEAQBAEBFeUb+WZ1TN4OVe55Cza9QqW3n5R3ufFZhrx0LEs+Qb9igliFXeSaXt9bDSOtaMaeYJr4MuVXFRp/JGrQHMcJI6h7TXDThxVdxecouQmnHZlobUlpMnyjuc4VdtNFDVbe9nVNJbkYsgvpaIPei/UB4rih1Ed1+my4FtmEUZnVbL1oe7SL8juwOoFk18uTNq3WIIlnJJDTyx1NYO03ieCns1qyrfPRFjq+Z4QBAEBjnga8Ue0OGpwBHevGsnqbWhAc+8jxQtidEy7eeQQCaaKigOA7FQvKcYpNI0rKrObab0IpHix/uM4LMZorVFu5v8A8tD9m3gt2h04+DArdR+ToKYiCAIAgCAICL8oo+aj7VnioLjkLFtzlSW76R3ujxWY9TXi+EuzNIfMrP8AZN4LWpciMWt1JeTmZz5uX6ywjz9Lm+t1j2urpXlSnnejqlV2dz0IXJox1HiFl1e5pUtTXyYaTQH2o/8Asao6XOvJLV6cvBcNqlusc4+i0ncKrcZhLU/OttnLpQD00rsFXHvIWVU3vJt0niOC1uSWP5rJJ68xpsa0NHjvVy0jiLM+9lmaX6JyrRTCAIAgCAiHKS35GI6pR3tKpXq4F5L1jzvwQOEeY/7IcXLKNZlr5surZYfcC3Lfpowbjqy8nUUxCEAQBAEAQEZ5Qv5Ufas8VBcchPbc5UNsd8q4+yKd6zZamvDlLtzS/krP9k3gtWlyIxq3Ufk66kIitc6mUtMm2u9rSVmXS4malq+BEfsZ8+PqI7pWqrTeJIt1OVlo54z3LFaHfVOA2uF0cVtTeIsw6SzNI/PNql892OpoO68dyzmsmzHci9+TSG7k6H2rzt7jTuor9FYgjKuHmoyUKUgCAIAgCAivKK35sw6pmcCFUvOmXLF/k+iv7LiHD6sjdX/JZD1Nd/JaOZ7q2OH3fEratukjDuerI7KsEAQBAEAQBARflGNLJ/yx8VDX5Ce35ynLfIBI7qA4LNmt5rw5S8szjWw2Y/VM4LUo8i8GNX6kvJ2VIRFfZ4x/Oj1tB/L+yzbvmNK1fARWI809Tu59VSjzIvSW5lvZVydHaYXRSgljxQ0NDrBB11xW80msMwVJxeUV8eR6Ik3rVLSpIAawaT0k1qaKH2Iotf8AMl8FgZDyY2zQRwNJc2NoaC7SQNdOlTJYWCrKTk8s3l6chAEAQBARvlAb80J1SRn8wHiqt2vxMtWfVX2VzYOdT3h2Ub8CsfO82ZaFmZjurY4uq8Nzitm0f4kYt2vys7yslYIAgCAIAgObnBkhtqhMTnFvnNcCKYFpqMDpC5lFSWGdQm4vJXsnJVK+V5daGNYac1pLiAAOk0HeqztcvUuq9xHGCyMj2AWeCOEEuEbA0E6TTpKsxjsrBSnLak2bi6OSC58NpaGHXHwJWfdri+jQtOX7ISXYdkncSs9GlguuzOqxp1tB7lvx0PnnqZV6eBAEAQBAEAQHCz3bWxS9V07ntVe56bLFr1UVhZcHA+18R/cFivU2uxY2YDvm7m+rK8b6O8Vr2XTx+zIvV+TP6JMrZUCAIAgCAIAgCAIAgIZn035SE+y4bv8A6qN32L1poyBP0DbJ/csv9Gqi48ivrZ4TriZ+kLfpvMUz5+osTfk3V2cBAEAQBAEAQHHzvbWxz+4TuIKir9N+Ca3eKsfJUzZKAnU53gR+lYbN39Fi8nrvk5uuQHewDwWpYvgZk3y4kSxXSkEAQBAEAQBAEAQBARPPxv0B63juCqXa3It2vdFeHo96TxWUa5bWar62Ozn6lnc0BbdB5prwYVdYqy8nVUpEEAQBAEAQBAYbXZ2yMcx4q1wII1g6V40msM9TaeUQe08nRv8Aydouxk1o5l5404AhwB09IVOVlFvUvRv5Jb1vJPm7kFlkYWte55NKudSpoKDAAAKxSoxprESrWrSqvLOupSIIAgCAIAgCAIAgCAjWfLfkozqk4sd8FWuuUs2r4mVjI+hA+sfwKyO5srQtTMSS9YYOppG57h4LZtn+JGLdLFaR31OVwgCAIAgCAIAgCAIAgCAIAgCAIAgCAIAgOflvJgtEdy9dIN4HTiARj1YripBTjhklOo4SyivJ8xbW6QgXA2+TeL/NIIphQF1doCz3ZTctUaMb6mo6MneamSHWWzNhc8PILjUCg85xdQV1VV+lT2I7Jn16vuT2sHYUhEEAQBAEAQBAEAQBAEAQBAEAQBAEAQBAEAQBAEAQBAEAQBAEAQBAEAQBAEAQBAEAQBAEAQBAEAQBAEAQBAEAQBAEAQBAEAQBAf/Z"/>
          <p:cNvSpPr>
            <a:spLocks noChangeAspect="1" noChangeArrowheads="1"/>
          </p:cNvSpPr>
          <p:nvPr/>
        </p:nvSpPr>
        <p:spPr bwMode="auto">
          <a:xfrm>
            <a:off x="155575" y="-1790700"/>
            <a:ext cx="2381250" cy="3743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379861"/>
            <a:ext cx="17049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5" descr="data:image/jpeg;base64,/9j/4AAQSkZJRgABAQAAAQABAAD/2wCEAAkGBxESEBIQEhQVFRUUFA8QFRQTFBAUFBgUFRQXFxQUFBQYHCggGBolHBQUITEhJSkrLi4uFx8zODMsNygtLisBCgoKDg0OGhAQGiwcHB8sLCwsLCwsLCwsLCwsLCwsLCwsLCwsLCwsLCwsLCwsLCwsLCwsLCwsLCwvNywsLCwsLP/AABEIALgBEgMBEQACEQEDEQH/xAAcAAEAAQUBAQAAAAAAAAAAAAAAAgEDBAYHBQj/xABMEAACAQECCAcLCAkDBQAAAAAAAQIDBBEFBhIhUWGR0QcxQVJTkqETFmJxc4GissHC8BUiJEOx0uHxFCMyM1RjgqOzF3KTNDVCZIP/xAAaAQEAAwEBAQAAAAAAAAAAAAAAAQQFAgMG/8QAKxEBAAEDAwMDBAIDAQAAAAAAAAECAxEEFFESITETIjIzQVJhI3EFQoEk/9oADAMBAAIRAxEAPwDuIAAAAAAAAAAAAAAAAAAAAAAAAAAAAAAAAAAAAAAAAAAAAAAARqTSTbaSWdt5klrIkeZ3w2XpYvxXv2HlN63H3ekWq5+yjxksi+tWye4jcW+U+jXwg8Z7J0myM9xG5t8p9CvhXvls3Ol1JbhubfJt6+EZYz2fw+oyJ1VvlO3r4QeNVn0T6v4kbug21Z300NFTqreRu6E7atF410ObU2R3kby2na1qd9NLkhU2R3kb2jiTa1/o76KfRz9HeN7RxKdpVyi8a6fMnthvG9p4k2lXMIPG6n0c9sN5G9p4k2lXMISxxpr6ue2JO9p4lO0q5QljtTX1U9sRvaeDZ1cod/NPop9aI3scI2dXKUMd6T+qntiTvKeDaVck8d6S+qqbYbxvaeE7OrmEHj7R6Gr6G8je08SbOrmFHj9Q6Ktsp/eG8o4k2dfMKf6g2fo62yn94neUcSbOs/1CsvR1urD7w3dH7Rs6/wBM7A2ONmtNTuUcqE2r4qoorK0qNzefUetGoornDzrsV0RmWxI93iqAAAAAAAAAAAMHCWE6dCN83nfFFZ5PxI87lymiO8u6LdVU9ml4XwvVtGZrJhfmgvefKZ13UTX+oXrdmKP7eclqK0vY7ktBGUqqnqGYGVRp38h1CJJ00RMphDJWjsISr8cQMIeYjKVHNhCdO+46RhbrXkSmIWfj4zDLrCLjq7bvYBaqUtS2sZRhbdDVdtGTC5QofCOsi3aqWj2EOoYmSwlCUG9ISsyovXsQQtSpsIQbazq9NNNNX3priafIT3+x28S6Libjkqt1ntLuq8UZvMp6E9EvtNGxqYq7VeWbf0/T3p8N2RcVVQAAAAAAAKNga/hXGBR+bRuk86c3+yvEv/J9njKd7VRT2p7ys2tPNXertDV6qlOTnJ5TfG3nZm11zVOZXqaaaYxCsaeo5ylXuXi2ETIdyerYMpV7i/hEGWRSpvVsOqZczhCtB6ewTKYWXTek5dCTJzIg4PSQKZOtdgyMmnHMs53DmVq0oiUwxZRWk5y7RS1sZFJ+MCN4ML9A7hErdphf8MiSGJKn4yMuluVPxjKUJxJFmT1dhIx6vxmuCFmVJiDDecT8b7rrPaZeDCrJ7Iz9j2mhY1P+tShqNN/tQ39F9RVAAAAADFttuhTV8nn5EuN+Y8q7tNEd3dNE1TiGtYQt9Stev2Yc1cv+58pn3dRVX+oXbdmmj9ywXTa0bCrL2UUGwlKNN6byDslGiyMGU1T1DCDJIFyEdX2HcIRmtREphZmjlKGQ/hEpRcJcV3YQk7i9D2IISUHoOoQtVoy0MicO4YTWe653kfZ0rNXZ3f8AGogWXK/iUuxE4FUtT7PaBdpSaX7L2o7jDmco1p5uU5nCYyxpPx7GQ7QaXLf2kJWZZL0+luJjJhRQh8Xk5kwhOlD80MydlpxjyLYicmIQqU4k5MNmxSxvVFqz153080YTbvcNEZPljr5PEXdPqZj21qOo02fdQ6RGV+dGizlSQApKSWdgePa8KSbyaakvCcXf5k/tewqXL0+KViiz95eZKlJtt3t6WmUqoqmcytR0xGIRVnfxecTTMmYFQ8232kTblPUr3D4zEdB1Hc18XDBlJUiOlOUHF6HtGEqKm+VEYQnGOoQKVGvhCcJjK1menZ+Bynuqor4uJQg14+wiZdQhJIjIklm0nUTAtVPi5nM4TC22tEuwjslBXfmglbmlqWxkZSj3HPfmfmGRLIzfgTEkrMqXhdkSJmEwg6PhdiOcukXS8Jee4GVHSjpXmJTlbdCOr7ALTs8NKOsiErLFfmMi1Kzx1DIxnZlfeopa01vOsjYsWMZpWZqlWeVReaL45U/Fphq5OQu6fVY9tSnqNL1e6ny6NSqKSUotNNJpp3pp8qZpxOfDM8dpTJGNb7IqtN025JO7PF3PM78zOaqeqMJpq6ZiXk96tLpK3XX3Tx21PMrG6r/R3rU+lr9dfdOdrR+07uriDvXh01frr7o2tPMm7r4h4WNdgqWaEJUq1R5UpJ5bT4lerrkjwv2IojMTKzpr3qVYmIavHDFpvudR8uneVu/K70U8LvyvaOke1kYnlPp0cJQwpaOWo9r3kTE8np08KywnaOf573vIx+09FPCnypaekfaMfs9OnhR4TtPSPt3jH7R0U8KfKlp6R9u8dKeinhVYUtHLUfbvHTCOiOEJYVtHSPt3k9J0U8Hytaef9u8jog6Y4Fhe0c/7d46DpjhR4XtHOXbvHQnEIvDVo0rY946EdNJHDVou/aWyW8dB00qPDlo0rY946YOiFVhu0aVse8nog6YW5YctGmPVe8dEHTCzWw3XebKS4n81NP7RFMImIVeMFo8HY95PRBiFqWHrTpXVe8dEI7LUsNWnnpf0L2sdECE8N2npPQQ6YMMaWE7Rfe6noxuHTCYnCzVwlX5JaORDphOWRgm0Vqtps9ByuVWrTptpK9KTubWu47ooiaohxXcmmmao+zpj4PofxNbZR+6XNlQzt/c4UlweU3m/Sa/m7ivdGzoN9c4Rlwb0nx2m0f2fuDZ0G+uNowFguNloQoQlKShlfOm05O+TbvuWstUUxTGIVa65rqzL0DpwAAAADXcdqd9ni9E12xkirqo9i3o5/kc1nUh3RRyle3k3XpO98SRn4lrdWHpLBdboqnUnuJ9Orhz61HKfyZW6Gp1Jbh6dzhHrUcksHVlFydKokk5NuEkklxtvkHp3OE+tb5YVlrQqzVKm1ObTahFqUmlneYiKKp8Q6m5TTGZehLAtof1NTqs69G5w43Fv8oFgO1dDPqj0a+Ebm3+Sve/aeWjPYT6NzhG5t/kosAWnoJ7CfRucG5tfkl8gWvoZdm8ehc4Nza/JB4uWu/8Acz9HePQucJ3Vn8lHi3a+gltjvJ9C4jdWvyW54tWx/Uy9HeT6Fw3Vr8kVivbOgntjvHoV8G6tfkr3t2zoJ+jvI9Cvg3Vr8h4u2zoJ+jvJ9Gvg3Nr8ll4t2zoJ7FvI9G5wbm1+Sne3a/4epsHo3OEbm1+SM8XLX/D1OqPRr4Nzb/JjvF22fw9XqMn0q+DcW/yWauA7VFOUqFVJJttwlckuNsj06vvB61H2l51mpOrLIppzlc5ZMFlSuXG7lyZ0cRTM9odzVTTHfsyKmBbV0Fb/AIqm4n06uHPq0csK1WKpTu7pCcL77suMo33caV/GR0zHl110z4lnYrxTwhY7umg9n5Hpa+cPK/8ATqd5RqMVUJAAAAAAAAPHxqjfZpanB9t3tK+oj2LGln+SHF8YFk1YzuzxlCa8cZJ39hn0TMVQ2K6YmiXfYO9X6c5rvn0iRj4Tp5VCrHnU6kdsWiKu8SmnzDhHB3XSwzY3f+1+kQa/+FRr7CnYjFbS1He1P/H0AXWYALgFwAAAuAXALgFwC4AAAXAAPOxjldY7S9FCv6jOa/jLqj5Q5NwP078JTfNs0+2dPcU9LHeWhq59jtJdZrQOFSllOyLwq79GK9pW1M4wt6OMzLTsUaSWErHFdJJ7ITzlW19SF2/9GXcEajHVAAAAAAAAAedh6F9mq/7b9jvPK/GaJeunnFyHFsaoZpf1GR929Hh3DBlTKo0pc6nTltimbdPiHztUYmY/bKJQpJXq7TmA+fsT7KqWGrGkrv19aP8AZqK4pWZ9+Gndp/imf6fQRdZgAAAAAAAAAAAAAAAA8rGt3WG1P+RX9RnFz4y9LXzj+3NeBaF9stUtFClHrTb90raT7rut+NLrzLjOlofCXnnZVqtD/wAZU1f2X9F5lqmKNK/Ctm1Oo9lKZWsfUhZ1P0pdniajH+6oAAAAAAAADFwlDKo1Y6YT9VnFcZpl1ROKolxnGWOaXF+Ziw+ho7w6xijVy7BZJaaFHaoJew2rc5ohgXoxcqewdvMYHCbJHIw/RjzbdXXmeWvaUrfa7LTrnNjP9O7F1mAAAAAAAAAAAAAAAADxsc5XYPtfkKvqs4ufGXpZ+pDQuBOH622y8Gyx/wAjK+ljtMretn4w6qy2oNC4RpfrrMvArdrhuKeq+zQ0P+zXsSVfhSk9Eaz/ALbXtPLT/N76z6Uuuo0WQkAAAAAAAAAjUjemtKaInwmPLjeM1J3NX8iMSe2YfQ2u8Q6Bwc1crBlm1KpDq1JL2GvYnNuGJqYxdlsx6vAYHE8J0sjGSmv/AG6UuvGMveKkRi60YnOm/wCO2FtnAAAAAAAAAAAAAAAADwseP+22zyNT7Di58Jetn6kNN4EI/NtstNSjHqwb948dNHtWNZPeIdOZZUnP+Eb9/Q8nP1kUtX5hoaHxLxeD6N+E1qpV36q9p56b5vbW/T/660jRZKoAAAAAAAAAByXG2F06qfJOovSdxi3IxXVD6DTTm3TLaeCyd+Dox5lWvH08r3jS00/xsrWxi9LcSwqAHJcb6OTjFYpc+din6Uoe4itVH80Ltuf/ADzDrRZUgAAAAAAAAAAAAAAAB42Ocb8H2vyFb1WcXPjL0tfOGq8ClG6xV58+0z9GnTR56aPY9tXOa3Qme6q53wky+k0F/Kn65S1fmGjoPEvP4N4X4RqPRQqdtSmcaX5O9b8P+uqmgywAAAAAAAAAYHLMeLO1XrXcrT2wT3mTqIxclt6Oc24exwRS+iVoc2vJ9aEGXNLPswo6+P5IlvZaUhglq2MWKztNtsVrjNQ/RpKU04tuaUlKKTvzZ8raec0Zq6ntRd6aKqeW0no8QAAAAAAAAAAAAAAABhYasTr2etQTudSnOne86WUmr7iKozGHVM4mJeXiNgCVhsis85KcsurUlKKaXz5XpK/Qrkc26emnDq9c9SrqbAzt5ub8JS+lUfIv13uKOq8w0tB4lb4LIX2u0y0Uqa602/dI0fmU6+e0Oml9mAAAAAAAAAABz/H6ndWT51OL86cluMzWR74lraCfZMLfBJVzWuGidKW2Ml7p76P4y8f8hHuiXRC4zwAAAAAAAAAAAAAAAAAAAAACjA5vwlP6VS8j78ilqvMNLQeJXOCaHz7XLyEf8j9qGjjtKNfPxh0Uus4AAAAAAAAAANL4Qaf7qWqpHti17ShrI7xLS/x1Xyh43BS8m02qF/HClLZKS94nRz5h1/kY7Uuml5lgAAAAAAAAAAAAAAAAAAAAAFGBzbhKX0mn5BevMo6rzDS0PxlmcEkf1Vqlpqwjsgn7x3pPjLjX/OP6b8W1AAAAAAAAAAANZx7pX0IS5tRbHGX4FTWR7MrmgnFzDUeDaWThGrHnUZ9k47zy0nla/wAhHsiXVDQZIAAAAAAAAAAAAAAAAAAAAABRgcz4TZXWqn5BevMo6rzDS0Pxl63BND6JWlprz7IQR6aT4PHWz/I3ctKYAAAAAAAAAAeLjdSyrJU1ZEtklf2XnjqIzRL30tXTdhz7EaWThWHhQrx7L/YVNL82jru9t1s0WOAAAAAAAAAAAAAAAAAAAAAAUYHM+E//AKqn5FevMo6vy0tB8Z/t7/BbC7B8XzqleXpuPunvpo9itrJzdbce6sAAAAAAAAAAGHhWjl0KsOdTqLzuLuOK4zTMO7c4riXKsVJ3YUsz0uqttORQ0/za2qj+KXYUaTGAAAAAAAAAAAAAAAAAAAAAAKMDmXCm7rTS8g/XkUdX5aWh8T/bauDylk4Ns2uMp9acpe0s2PhCnqJzclsh6vEAAAAAAAAAAKNAcgwbDueF6EebXnDskjPtRi7hsXaurT5/TsBoMcAAAAAAAAAAAAAAAAAAAAAAowOYcLbuq0pfyZr0vxKWq8w0dDOKZb7izQyLHZoaKFFefIV5bojFMQo3JzXMvTOnAAAAAAAAAAAAOVYZpdzw7R8KvRmv60r+28pYxdaVNWdNh1Uus0AAAAAAAAAAAAAAAAAAAAAAowNE4S8XbTanSdCGXcpwl86Mbspq5u98XGV79qa5jC1prsUROW72ankwjHRGMdiuPeIxCrM5mV0kAAAAAAAAAAABjTsNJ1FVcIucVcpuKcktUuNEYjynM4xnsySUAAAAAAAAAAAAAAAAAAAAAAAAAAAAAAAAAAAAAAAAAAAAAAAAAAAAAAAAAAAAAAAAAAAAAAAAD//Z"/>
          <p:cNvSpPr>
            <a:spLocks noChangeAspect="1" noChangeArrowheads="1"/>
          </p:cNvSpPr>
          <p:nvPr/>
        </p:nvSpPr>
        <p:spPr bwMode="auto">
          <a:xfrm>
            <a:off x="155575" y="-1462088"/>
            <a:ext cx="4552950" cy="3048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6476" y="2635156"/>
            <a:ext cx="26098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5043" y="4418588"/>
            <a:ext cx="23145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940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971600" y="764704"/>
            <a:ext cx="1051891" cy="461665"/>
          </a:xfrm>
          <a:prstGeom prst="rect">
            <a:avLst/>
          </a:prstGeom>
          <a:solidFill>
            <a:srgbClr val="FFFF00"/>
          </a:solidFill>
          <a:ln>
            <a:solidFill>
              <a:srgbClr val="FFC000"/>
            </a:solidFill>
          </a:ln>
        </p:spPr>
        <p:style>
          <a:lnRef idx="3">
            <a:schemeClr val="lt1"/>
          </a:lnRef>
          <a:fillRef idx="1">
            <a:schemeClr val="accent3"/>
          </a:fillRef>
          <a:effectRef idx="1">
            <a:schemeClr val="accent3"/>
          </a:effectRef>
          <a:fontRef idx="minor">
            <a:schemeClr val="lt1"/>
          </a:fontRef>
        </p:style>
        <p:txBody>
          <a:bodyPr wrap="none" rtlCol="0">
            <a:spAutoFit/>
          </a:bodyPr>
          <a:lstStyle/>
          <a:p>
            <a:r>
              <a:rPr lang="es-PE" sz="2400" dirty="0" smtClean="0">
                <a:solidFill>
                  <a:srgbClr val="0070C0"/>
                </a:solidFill>
              </a:rPr>
              <a:t>Caso 2</a:t>
            </a:r>
            <a:endParaRPr lang="es-ES" sz="2400" dirty="0">
              <a:solidFill>
                <a:srgbClr val="0070C0"/>
              </a:solidFill>
            </a:endParaRPr>
          </a:p>
        </p:txBody>
      </p:sp>
      <p:sp>
        <p:nvSpPr>
          <p:cNvPr id="7" name="Rectangle 1"/>
          <p:cNvSpPr>
            <a:spLocks noChangeArrowheads="1"/>
          </p:cNvSpPr>
          <p:nvPr/>
        </p:nvSpPr>
        <p:spPr bwMode="auto">
          <a:xfrm>
            <a:off x="827584" y="1340768"/>
            <a:ext cx="792088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 compañía Tapicerías Perú - trabaja 3 tipos distintos de salas: económicas, comerciales y de lujo. El tiempo de tapicería para cada sala son: 12 hrs., 14 hrs. y 18 hrs. Respectivamente. El tiempo de tapicería que se requiere es de 13 hrs., 14 hrs. y 25 hrs., respectivamente. Si se dispone de 1385 hrs., mensuales de carpintería 1500 de tapicería y 50 de supervisión, cada sala al ser vendida, nos proporciona una utilidad neta de 500, 850 y 1500. Pero según un estudio de mercado, no se venderán más de 10 salas de lujo para el próximo mes y ya se tiene un pedido de 27 salas económicas, proporcionar el modelo que permita las mejores ganancias.   </a:t>
            </a:r>
            <a:endParaRPr kumimoji="0" lang="es-ES"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63810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4068246219"/>
              </p:ext>
            </p:extLst>
          </p:nvPr>
        </p:nvGraphicFramePr>
        <p:xfrm>
          <a:off x="1763688" y="980728"/>
          <a:ext cx="6984775" cy="3960441"/>
        </p:xfrm>
        <a:graphic>
          <a:graphicData uri="http://schemas.openxmlformats.org/drawingml/2006/table">
            <a:tbl>
              <a:tblPr firstRow="1" firstCol="1" lastRow="1" lastCol="1" bandRow="1" bandCol="1">
                <a:tableStyleId>{E8B1032C-EA38-4F05-BA0D-38AFFFC7BED3}</a:tableStyleId>
              </a:tblPr>
              <a:tblGrid>
                <a:gridCol w="1617143"/>
                <a:gridCol w="1633130"/>
                <a:gridCol w="1525778"/>
                <a:gridCol w="931913"/>
                <a:gridCol w="1276811"/>
              </a:tblGrid>
              <a:tr h="731124">
                <a:tc>
                  <a:txBody>
                    <a:bodyPr/>
                    <a:lstStyle/>
                    <a:p>
                      <a:pPr algn="ctr">
                        <a:spcAft>
                          <a:spcPts val="0"/>
                        </a:spcAft>
                      </a:pPr>
                      <a:r>
                        <a:rPr lang="es-ES" sz="1200" dirty="0">
                          <a:effectLst/>
                        </a:rPr>
                        <a:t> </a:t>
                      </a:r>
                      <a:endParaRPr lang="es-ES" sz="1200" dirty="0">
                        <a:effectLst/>
                        <a:latin typeface="Times New Roman"/>
                        <a:ea typeface="Times New Roman"/>
                      </a:endParaRPr>
                    </a:p>
                  </a:txBody>
                  <a:tcPr marL="68580" marR="68580" marT="0" marB="0"/>
                </a:tc>
                <a:tc gridSpan="3">
                  <a:txBody>
                    <a:bodyPr/>
                    <a:lstStyle/>
                    <a:p>
                      <a:pPr algn="ctr">
                        <a:spcAft>
                          <a:spcPts val="0"/>
                        </a:spcAft>
                      </a:pPr>
                      <a:r>
                        <a:rPr lang="es-ES" sz="2000" dirty="0">
                          <a:effectLst/>
                        </a:rPr>
                        <a:t>Tipos de sala</a:t>
                      </a:r>
                      <a:endParaRPr lang="es-ES" sz="2000" dirty="0">
                        <a:effectLst/>
                        <a:latin typeface="Times New Roman"/>
                        <a:ea typeface="Times New Roman"/>
                      </a:endParaRPr>
                    </a:p>
                  </a:txBody>
                  <a:tcPr marL="68580" marR="68580" marT="0" marB="0"/>
                </a:tc>
                <a:tc hMerge="1">
                  <a:txBody>
                    <a:bodyPr/>
                    <a:lstStyle/>
                    <a:p>
                      <a:endParaRPr lang="es-ES"/>
                    </a:p>
                  </a:txBody>
                  <a:tcPr/>
                </a:tc>
                <a:tc hMerge="1">
                  <a:txBody>
                    <a:bodyPr/>
                    <a:lstStyle/>
                    <a:p>
                      <a:endParaRPr lang="es-ES"/>
                    </a:p>
                  </a:txBody>
                  <a:tcPr/>
                </a:tc>
                <a:tc rowSpan="2">
                  <a:txBody>
                    <a:bodyPr/>
                    <a:lstStyle/>
                    <a:p>
                      <a:pPr algn="ctr">
                        <a:spcAft>
                          <a:spcPts val="0"/>
                        </a:spcAft>
                      </a:pPr>
                      <a:r>
                        <a:rPr lang="es-ES" sz="1600">
                          <a:effectLst/>
                        </a:rPr>
                        <a:t>Total de</a:t>
                      </a:r>
                    </a:p>
                    <a:p>
                      <a:pPr algn="ctr">
                        <a:spcAft>
                          <a:spcPts val="0"/>
                        </a:spcAft>
                      </a:pPr>
                      <a:r>
                        <a:rPr lang="es-ES" sz="1600">
                          <a:effectLst/>
                        </a:rPr>
                        <a:t>horas</a:t>
                      </a:r>
                      <a:endParaRPr lang="es-ES" sz="1600">
                        <a:effectLst/>
                        <a:latin typeface="Times New Roman"/>
                        <a:ea typeface="Times New Roman"/>
                      </a:endParaRPr>
                    </a:p>
                  </a:txBody>
                  <a:tcPr marL="68580" marR="68580" marT="0" marB="0"/>
                </a:tc>
              </a:tr>
              <a:tr h="830248">
                <a:tc>
                  <a:txBody>
                    <a:bodyPr/>
                    <a:lstStyle/>
                    <a:p>
                      <a:pPr algn="ctr">
                        <a:spcAft>
                          <a:spcPts val="0"/>
                        </a:spcAft>
                      </a:pPr>
                      <a:r>
                        <a:rPr lang="es-ES" sz="1600" dirty="0">
                          <a:effectLst/>
                        </a:rPr>
                        <a:t>Talleres</a:t>
                      </a:r>
                      <a:endParaRPr lang="es-ES" sz="1600" dirty="0">
                        <a:effectLst/>
                        <a:latin typeface="Times New Roman"/>
                        <a:ea typeface="Times New Roman"/>
                      </a:endParaRPr>
                    </a:p>
                  </a:txBody>
                  <a:tcPr marL="68580" marR="68580" marT="0" marB="0"/>
                </a:tc>
                <a:tc>
                  <a:txBody>
                    <a:bodyPr/>
                    <a:lstStyle/>
                    <a:p>
                      <a:pPr algn="ctr">
                        <a:spcAft>
                          <a:spcPts val="0"/>
                        </a:spcAft>
                      </a:pPr>
                      <a:r>
                        <a:rPr lang="es-ES" sz="1600" dirty="0">
                          <a:effectLst/>
                        </a:rPr>
                        <a:t>Económico</a:t>
                      </a:r>
                      <a:endParaRPr lang="es-ES" sz="1600" dirty="0">
                        <a:effectLst/>
                        <a:latin typeface="Times New Roman"/>
                        <a:ea typeface="Times New Roman"/>
                      </a:endParaRPr>
                    </a:p>
                  </a:txBody>
                  <a:tcPr marL="68580" marR="68580" marT="0" marB="0"/>
                </a:tc>
                <a:tc>
                  <a:txBody>
                    <a:bodyPr/>
                    <a:lstStyle/>
                    <a:p>
                      <a:pPr algn="ctr">
                        <a:spcAft>
                          <a:spcPts val="0"/>
                        </a:spcAft>
                      </a:pPr>
                      <a:r>
                        <a:rPr lang="es-ES" sz="1600" dirty="0">
                          <a:effectLst/>
                        </a:rPr>
                        <a:t>Comercial</a:t>
                      </a:r>
                      <a:endParaRPr lang="es-ES" sz="1600" dirty="0">
                        <a:effectLst/>
                        <a:latin typeface="Times New Roman"/>
                        <a:ea typeface="Times New Roman"/>
                      </a:endParaRPr>
                    </a:p>
                  </a:txBody>
                  <a:tcPr marL="68580" marR="68580" marT="0" marB="0"/>
                </a:tc>
                <a:tc>
                  <a:txBody>
                    <a:bodyPr/>
                    <a:lstStyle/>
                    <a:p>
                      <a:pPr algn="ctr">
                        <a:spcAft>
                          <a:spcPts val="0"/>
                        </a:spcAft>
                      </a:pPr>
                      <a:r>
                        <a:rPr lang="es-ES" sz="1600" dirty="0">
                          <a:effectLst/>
                        </a:rPr>
                        <a:t>Lujo</a:t>
                      </a:r>
                      <a:endParaRPr lang="es-ES" sz="1600" dirty="0">
                        <a:effectLst/>
                        <a:latin typeface="Times New Roman"/>
                        <a:ea typeface="Times New Roman"/>
                      </a:endParaRPr>
                    </a:p>
                  </a:txBody>
                  <a:tcPr marL="68580" marR="68580" marT="0" marB="0"/>
                </a:tc>
                <a:tc vMerge="1">
                  <a:txBody>
                    <a:bodyPr/>
                    <a:lstStyle/>
                    <a:p>
                      <a:endParaRPr lang="es-ES"/>
                    </a:p>
                  </a:txBody>
                  <a:tcPr/>
                </a:tc>
              </a:tr>
              <a:tr h="936821">
                <a:tc>
                  <a:txBody>
                    <a:bodyPr/>
                    <a:lstStyle/>
                    <a:p>
                      <a:pPr algn="ctr">
                        <a:spcAft>
                          <a:spcPts val="0"/>
                        </a:spcAft>
                      </a:pPr>
                      <a:r>
                        <a:rPr lang="es-ES" sz="1600">
                          <a:effectLst/>
                        </a:rPr>
                        <a:t>Carpintería</a:t>
                      </a:r>
                      <a:endParaRPr lang="es-ES" sz="1600">
                        <a:effectLst/>
                        <a:latin typeface="Times New Roman"/>
                        <a:ea typeface="Times New Roman"/>
                      </a:endParaRPr>
                    </a:p>
                  </a:txBody>
                  <a:tcPr marL="68580" marR="68580" marT="0" marB="0"/>
                </a:tc>
                <a:tc>
                  <a:txBody>
                    <a:bodyPr/>
                    <a:lstStyle/>
                    <a:p>
                      <a:pPr algn="ctr">
                        <a:spcAft>
                          <a:spcPts val="0"/>
                        </a:spcAft>
                      </a:pPr>
                      <a:r>
                        <a:rPr lang="es-ES" sz="2000" dirty="0">
                          <a:effectLst/>
                        </a:rPr>
                        <a:t>12</a:t>
                      </a:r>
                      <a:endParaRPr lang="es-ES" sz="2000" dirty="0">
                        <a:effectLst/>
                        <a:latin typeface="Times New Roman"/>
                        <a:ea typeface="Times New Roman"/>
                      </a:endParaRPr>
                    </a:p>
                  </a:txBody>
                  <a:tcPr marL="68580" marR="68580" marT="0" marB="0"/>
                </a:tc>
                <a:tc>
                  <a:txBody>
                    <a:bodyPr/>
                    <a:lstStyle/>
                    <a:p>
                      <a:pPr algn="ctr">
                        <a:spcAft>
                          <a:spcPts val="0"/>
                        </a:spcAft>
                      </a:pPr>
                      <a:r>
                        <a:rPr lang="es-ES" sz="2000" dirty="0">
                          <a:effectLst/>
                        </a:rPr>
                        <a:t>14</a:t>
                      </a:r>
                      <a:endParaRPr lang="es-ES" sz="2000" dirty="0">
                        <a:effectLst/>
                        <a:latin typeface="Times New Roman"/>
                        <a:ea typeface="Times New Roman"/>
                      </a:endParaRPr>
                    </a:p>
                  </a:txBody>
                  <a:tcPr marL="68580" marR="68580" marT="0" marB="0"/>
                </a:tc>
                <a:tc>
                  <a:txBody>
                    <a:bodyPr/>
                    <a:lstStyle/>
                    <a:p>
                      <a:pPr algn="ctr">
                        <a:spcAft>
                          <a:spcPts val="0"/>
                        </a:spcAft>
                      </a:pPr>
                      <a:r>
                        <a:rPr lang="es-ES" sz="2000" dirty="0">
                          <a:effectLst/>
                        </a:rPr>
                        <a:t>18</a:t>
                      </a:r>
                      <a:endParaRPr lang="es-ES" sz="2000" dirty="0">
                        <a:effectLst/>
                        <a:latin typeface="Times New Roman"/>
                        <a:ea typeface="Times New Roman"/>
                      </a:endParaRPr>
                    </a:p>
                  </a:txBody>
                  <a:tcPr marL="68580" marR="68580" marT="0" marB="0"/>
                </a:tc>
                <a:tc>
                  <a:txBody>
                    <a:bodyPr/>
                    <a:lstStyle/>
                    <a:p>
                      <a:pPr algn="ctr">
                        <a:spcAft>
                          <a:spcPts val="0"/>
                        </a:spcAft>
                      </a:pPr>
                      <a:r>
                        <a:rPr lang="es-ES" sz="2000" dirty="0">
                          <a:effectLst/>
                        </a:rPr>
                        <a:t>1385</a:t>
                      </a:r>
                      <a:endParaRPr lang="es-ES" sz="2000" dirty="0">
                        <a:effectLst/>
                        <a:latin typeface="Times New Roman"/>
                        <a:ea typeface="Times New Roman"/>
                      </a:endParaRPr>
                    </a:p>
                  </a:txBody>
                  <a:tcPr marL="68580" marR="68580" marT="0" marB="0"/>
                </a:tc>
              </a:tr>
              <a:tr h="731124">
                <a:tc>
                  <a:txBody>
                    <a:bodyPr/>
                    <a:lstStyle/>
                    <a:p>
                      <a:pPr algn="ctr">
                        <a:spcAft>
                          <a:spcPts val="0"/>
                        </a:spcAft>
                      </a:pPr>
                      <a:r>
                        <a:rPr lang="es-ES" sz="1600">
                          <a:effectLst/>
                        </a:rPr>
                        <a:t>Tapicería</a:t>
                      </a:r>
                      <a:endParaRPr lang="es-ES" sz="1600">
                        <a:effectLst/>
                        <a:latin typeface="Times New Roman"/>
                        <a:ea typeface="Times New Roman"/>
                      </a:endParaRPr>
                    </a:p>
                  </a:txBody>
                  <a:tcPr marL="68580" marR="68580" marT="0" marB="0"/>
                </a:tc>
                <a:tc>
                  <a:txBody>
                    <a:bodyPr/>
                    <a:lstStyle/>
                    <a:p>
                      <a:pPr algn="ctr">
                        <a:spcAft>
                          <a:spcPts val="0"/>
                        </a:spcAft>
                      </a:pPr>
                      <a:r>
                        <a:rPr lang="es-ES" sz="2000">
                          <a:effectLst/>
                        </a:rPr>
                        <a:t>13</a:t>
                      </a:r>
                      <a:endParaRPr lang="es-ES" sz="2000">
                        <a:effectLst/>
                        <a:latin typeface="Times New Roman"/>
                        <a:ea typeface="Times New Roman"/>
                      </a:endParaRPr>
                    </a:p>
                  </a:txBody>
                  <a:tcPr marL="68580" marR="68580" marT="0" marB="0"/>
                </a:tc>
                <a:tc>
                  <a:txBody>
                    <a:bodyPr/>
                    <a:lstStyle/>
                    <a:p>
                      <a:pPr algn="ctr">
                        <a:spcAft>
                          <a:spcPts val="0"/>
                        </a:spcAft>
                      </a:pPr>
                      <a:r>
                        <a:rPr lang="es-ES" sz="2000">
                          <a:effectLst/>
                        </a:rPr>
                        <a:t>14</a:t>
                      </a:r>
                      <a:endParaRPr lang="es-ES" sz="2000">
                        <a:effectLst/>
                        <a:latin typeface="Times New Roman"/>
                        <a:ea typeface="Times New Roman"/>
                      </a:endParaRPr>
                    </a:p>
                  </a:txBody>
                  <a:tcPr marL="68580" marR="68580" marT="0" marB="0"/>
                </a:tc>
                <a:tc>
                  <a:txBody>
                    <a:bodyPr/>
                    <a:lstStyle/>
                    <a:p>
                      <a:pPr algn="ctr">
                        <a:spcAft>
                          <a:spcPts val="0"/>
                        </a:spcAft>
                      </a:pPr>
                      <a:r>
                        <a:rPr lang="es-ES" sz="2000" dirty="0">
                          <a:effectLst/>
                        </a:rPr>
                        <a:t>25</a:t>
                      </a:r>
                      <a:endParaRPr lang="es-ES" sz="2000" dirty="0">
                        <a:effectLst/>
                        <a:latin typeface="Times New Roman"/>
                        <a:ea typeface="Times New Roman"/>
                      </a:endParaRPr>
                    </a:p>
                  </a:txBody>
                  <a:tcPr marL="68580" marR="68580" marT="0" marB="0"/>
                </a:tc>
                <a:tc>
                  <a:txBody>
                    <a:bodyPr/>
                    <a:lstStyle/>
                    <a:p>
                      <a:pPr algn="ctr">
                        <a:spcAft>
                          <a:spcPts val="0"/>
                        </a:spcAft>
                      </a:pPr>
                      <a:r>
                        <a:rPr lang="es-ES" sz="2000" dirty="0">
                          <a:effectLst/>
                        </a:rPr>
                        <a:t>1500</a:t>
                      </a:r>
                      <a:endParaRPr lang="es-ES" sz="2000" dirty="0">
                        <a:effectLst/>
                        <a:latin typeface="Times New Roman"/>
                        <a:ea typeface="Times New Roman"/>
                      </a:endParaRPr>
                    </a:p>
                  </a:txBody>
                  <a:tcPr marL="68580" marR="68580" marT="0" marB="0"/>
                </a:tc>
              </a:tr>
              <a:tr h="731124">
                <a:tc>
                  <a:txBody>
                    <a:bodyPr/>
                    <a:lstStyle/>
                    <a:p>
                      <a:pPr algn="ctr">
                        <a:spcAft>
                          <a:spcPts val="0"/>
                        </a:spcAft>
                      </a:pPr>
                      <a:r>
                        <a:rPr lang="es-ES" sz="1600" dirty="0">
                          <a:effectLst/>
                        </a:rPr>
                        <a:t>Venta</a:t>
                      </a:r>
                      <a:endParaRPr lang="es-ES" sz="1600" dirty="0">
                        <a:effectLst/>
                        <a:latin typeface="Times New Roman"/>
                        <a:ea typeface="Times New Roman"/>
                      </a:endParaRPr>
                    </a:p>
                  </a:txBody>
                  <a:tcPr marL="68580" marR="68580" marT="0" marB="0"/>
                </a:tc>
                <a:tc>
                  <a:txBody>
                    <a:bodyPr/>
                    <a:lstStyle/>
                    <a:p>
                      <a:pPr algn="ctr">
                        <a:spcAft>
                          <a:spcPts val="0"/>
                        </a:spcAft>
                      </a:pPr>
                      <a:r>
                        <a:rPr lang="es-ES" sz="2000">
                          <a:effectLst/>
                        </a:rPr>
                        <a:t>500</a:t>
                      </a:r>
                      <a:endParaRPr lang="es-ES" sz="2000">
                        <a:effectLst/>
                        <a:latin typeface="Times New Roman"/>
                        <a:ea typeface="Times New Roman"/>
                      </a:endParaRPr>
                    </a:p>
                  </a:txBody>
                  <a:tcPr marL="68580" marR="68580" marT="0" marB="0"/>
                </a:tc>
                <a:tc>
                  <a:txBody>
                    <a:bodyPr/>
                    <a:lstStyle/>
                    <a:p>
                      <a:pPr algn="ctr">
                        <a:spcAft>
                          <a:spcPts val="0"/>
                        </a:spcAft>
                      </a:pPr>
                      <a:r>
                        <a:rPr lang="es-ES" sz="2000">
                          <a:effectLst/>
                        </a:rPr>
                        <a:t>850</a:t>
                      </a:r>
                      <a:endParaRPr lang="es-ES" sz="2000">
                        <a:effectLst/>
                        <a:latin typeface="Times New Roman"/>
                        <a:ea typeface="Times New Roman"/>
                      </a:endParaRPr>
                    </a:p>
                  </a:txBody>
                  <a:tcPr marL="68580" marR="68580" marT="0" marB="0"/>
                </a:tc>
                <a:tc>
                  <a:txBody>
                    <a:bodyPr/>
                    <a:lstStyle/>
                    <a:p>
                      <a:pPr algn="ctr">
                        <a:spcAft>
                          <a:spcPts val="0"/>
                        </a:spcAft>
                      </a:pPr>
                      <a:r>
                        <a:rPr lang="es-ES" sz="2000">
                          <a:effectLst/>
                        </a:rPr>
                        <a:t>1500</a:t>
                      </a:r>
                      <a:endParaRPr lang="es-ES" sz="2000">
                        <a:effectLst/>
                        <a:latin typeface="Times New Roman"/>
                        <a:ea typeface="Times New Roman"/>
                      </a:endParaRPr>
                    </a:p>
                  </a:txBody>
                  <a:tcPr marL="68580" marR="68580" marT="0" marB="0"/>
                </a:tc>
                <a:tc>
                  <a:txBody>
                    <a:bodyPr/>
                    <a:lstStyle/>
                    <a:p>
                      <a:pPr algn="ctr">
                        <a:spcAft>
                          <a:spcPts val="0"/>
                        </a:spcAft>
                      </a:pPr>
                      <a:r>
                        <a:rPr lang="es-ES" sz="2000" dirty="0">
                          <a:effectLst/>
                        </a:rPr>
                        <a:t> </a:t>
                      </a:r>
                      <a:endParaRPr lang="es-ES" sz="20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628794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404664"/>
            <a:ext cx="7128792" cy="5324535"/>
          </a:xfrm>
          <a:prstGeom prst="rect">
            <a:avLst/>
          </a:prstGeom>
          <a:solidFill>
            <a:schemeClr val="accent5">
              <a:lumMod val="20000"/>
              <a:lumOff val="80000"/>
            </a:schemeClr>
          </a:solidFill>
        </p:spPr>
        <p:txBody>
          <a:bodyPr wrap="square">
            <a:spAutoFit/>
          </a:bodyPr>
          <a:lstStyle/>
          <a:p>
            <a:pPr lvl="0"/>
            <a:r>
              <a:rPr lang="es-ES" sz="2000" b="1" dirty="0">
                <a:solidFill>
                  <a:srgbClr val="0070C0"/>
                </a:solidFill>
                <a:latin typeface="Cambria" pitchFamily="18" charset="0"/>
              </a:rPr>
              <a:t>variables de decisión.</a:t>
            </a:r>
          </a:p>
          <a:p>
            <a:r>
              <a:rPr lang="es-ES" sz="2000" dirty="0">
                <a:latin typeface="Cambria" pitchFamily="18" charset="0"/>
              </a:rPr>
              <a:t>X1 = cantidad de muebles Económicos</a:t>
            </a:r>
          </a:p>
          <a:p>
            <a:r>
              <a:rPr lang="es-ES" sz="2000" dirty="0">
                <a:latin typeface="Cambria" pitchFamily="18" charset="0"/>
              </a:rPr>
              <a:t>X2 = cantidad de muebles Comerciales</a:t>
            </a:r>
          </a:p>
          <a:p>
            <a:r>
              <a:rPr lang="es-ES" sz="2000" dirty="0">
                <a:latin typeface="Cambria" pitchFamily="18" charset="0"/>
              </a:rPr>
              <a:t>X3 = cantidad de muebles de Lujo </a:t>
            </a:r>
          </a:p>
          <a:p>
            <a:r>
              <a:rPr lang="es-ES" sz="2000" dirty="0">
                <a:latin typeface="Cambria" pitchFamily="18" charset="0"/>
              </a:rPr>
              <a:t> </a:t>
            </a:r>
          </a:p>
          <a:p>
            <a:pPr lvl="0"/>
            <a:r>
              <a:rPr lang="es-ES" sz="2000" b="1" dirty="0">
                <a:solidFill>
                  <a:srgbClr val="0070C0"/>
                </a:solidFill>
                <a:latin typeface="Cambria" pitchFamily="18" charset="0"/>
              </a:rPr>
              <a:t>Restricciones estructurales</a:t>
            </a:r>
          </a:p>
          <a:p>
            <a:r>
              <a:rPr lang="es-ES" sz="2000" dirty="0">
                <a:latin typeface="Cambria" pitchFamily="18" charset="0"/>
              </a:rPr>
              <a:t>12x1 + 14x2 + 18x3 &lt;= 1385</a:t>
            </a:r>
          </a:p>
          <a:p>
            <a:r>
              <a:rPr lang="es-ES" sz="2000" dirty="0">
                <a:latin typeface="Cambria" pitchFamily="18" charset="0"/>
              </a:rPr>
              <a:t>13x1 + 14x2 + 25x3 &lt;= 1500</a:t>
            </a:r>
          </a:p>
          <a:p>
            <a:r>
              <a:rPr lang="es-ES" sz="2000" dirty="0">
                <a:latin typeface="Cambria" pitchFamily="18" charset="0"/>
              </a:rPr>
              <a:t>X1 + x2 + x3 &lt;= 50</a:t>
            </a:r>
          </a:p>
          <a:p>
            <a:r>
              <a:rPr lang="es-ES" sz="2000" dirty="0">
                <a:latin typeface="Cambria" pitchFamily="18" charset="0"/>
              </a:rPr>
              <a:t>X3 &lt;= 10</a:t>
            </a:r>
          </a:p>
          <a:p>
            <a:r>
              <a:rPr lang="es-ES" sz="2000" dirty="0">
                <a:latin typeface="Cambria" pitchFamily="18" charset="0"/>
              </a:rPr>
              <a:t>X1 = 27</a:t>
            </a:r>
          </a:p>
          <a:p>
            <a:r>
              <a:rPr lang="es-ES" sz="2000" dirty="0">
                <a:latin typeface="Cambria" pitchFamily="18" charset="0"/>
              </a:rPr>
              <a:t> </a:t>
            </a:r>
          </a:p>
          <a:p>
            <a:pPr lvl="0"/>
            <a:r>
              <a:rPr lang="es-ES" sz="2000" b="1" dirty="0">
                <a:solidFill>
                  <a:srgbClr val="0070C0"/>
                </a:solidFill>
                <a:latin typeface="Cambria" pitchFamily="18" charset="0"/>
              </a:rPr>
              <a:t>Función objetivo</a:t>
            </a:r>
          </a:p>
          <a:p>
            <a:r>
              <a:rPr lang="es-ES" sz="2000" dirty="0">
                <a:latin typeface="Cambria" pitchFamily="18" charset="0"/>
              </a:rPr>
              <a:t>Máx.  Z = 500x1 + 850x2 + 1500x3</a:t>
            </a:r>
          </a:p>
          <a:p>
            <a:r>
              <a:rPr lang="es-ES" sz="2000" dirty="0">
                <a:latin typeface="Cambria" pitchFamily="18" charset="0"/>
              </a:rPr>
              <a:t> </a:t>
            </a:r>
          </a:p>
          <a:p>
            <a:pPr lvl="0"/>
            <a:r>
              <a:rPr lang="en-US" sz="2000" b="1" dirty="0">
                <a:solidFill>
                  <a:srgbClr val="0070C0"/>
                </a:solidFill>
                <a:latin typeface="Cambria" pitchFamily="18" charset="0"/>
              </a:rPr>
              <a:t>Condición de no negatividad</a:t>
            </a:r>
            <a:endParaRPr lang="es-ES" sz="2000" b="1" dirty="0">
              <a:solidFill>
                <a:srgbClr val="0070C0"/>
              </a:solidFill>
              <a:latin typeface="Cambria" pitchFamily="18" charset="0"/>
            </a:endParaRPr>
          </a:p>
          <a:p>
            <a:r>
              <a:rPr lang="es-ES" sz="2000" dirty="0">
                <a:latin typeface="Cambria" pitchFamily="18" charset="0"/>
              </a:rPr>
              <a:t>Xj  &gt;= 0  (j = 1, 2, 3)</a:t>
            </a:r>
          </a:p>
        </p:txBody>
      </p:sp>
    </p:spTree>
    <p:extLst>
      <p:ext uri="{BB962C8B-B14F-4D97-AF65-F5344CB8AC3E}">
        <p14:creationId xmlns:p14="http://schemas.microsoft.com/office/powerpoint/2010/main" val="5868873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59632" y="476672"/>
            <a:ext cx="2545890"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s-PE" b="1" dirty="0">
                <a:solidFill>
                  <a:srgbClr val="FF0000"/>
                </a:solidFill>
              </a:rPr>
              <a:t>MODELO GENERAL </a:t>
            </a:r>
            <a:endParaRPr lang="es-ES" b="1" dirty="0">
              <a:solidFill>
                <a:srgbClr val="FF0000"/>
              </a:solidFill>
            </a:endParaRPr>
          </a:p>
        </p:txBody>
      </p:sp>
      <p:sp>
        <p:nvSpPr>
          <p:cNvPr id="3" name="2 Rectángulo"/>
          <p:cNvSpPr/>
          <p:nvPr/>
        </p:nvSpPr>
        <p:spPr>
          <a:xfrm>
            <a:off x="1115616" y="1124744"/>
            <a:ext cx="7200800" cy="3416320"/>
          </a:xfrm>
          <a:prstGeom prst="rect">
            <a:avLst/>
          </a:prstGeom>
          <a:solidFill>
            <a:srgbClr val="FFFF00"/>
          </a:solidFill>
        </p:spPr>
        <p:txBody>
          <a:bodyPr wrap="square">
            <a:spAutoFit/>
          </a:bodyPr>
          <a:lstStyle/>
          <a:p>
            <a:r>
              <a:rPr lang="es-ES" sz="2400" dirty="0">
                <a:latin typeface="Cambria" pitchFamily="18" charset="0"/>
              </a:rPr>
              <a:t>Máx.  Z = 500x1 + 850x2 + </a:t>
            </a:r>
            <a:r>
              <a:rPr lang="es-ES" sz="2400" dirty="0" smtClean="0">
                <a:latin typeface="Cambria" pitchFamily="18" charset="0"/>
              </a:rPr>
              <a:t>1500x3</a:t>
            </a:r>
          </a:p>
          <a:p>
            <a:r>
              <a:rPr lang="es-PE" sz="2400" dirty="0" smtClean="0">
                <a:latin typeface="Cambria" pitchFamily="18" charset="0"/>
              </a:rPr>
              <a:t>Sujeto a: </a:t>
            </a:r>
            <a:endParaRPr lang="es-ES" sz="2400" dirty="0">
              <a:latin typeface="Cambria" pitchFamily="18" charset="0"/>
            </a:endParaRPr>
          </a:p>
          <a:p>
            <a:r>
              <a:rPr lang="es-ES" sz="2400" dirty="0" smtClean="0">
                <a:latin typeface="Cambria" pitchFamily="18" charset="0"/>
              </a:rPr>
              <a:t>12x1 </a:t>
            </a:r>
            <a:r>
              <a:rPr lang="es-ES" sz="2400" dirty="0">
                <a:latin typeface="Cambria" pitchFamily="18" charset="0"/>
              </a:rPr>
              <a:t>+ 14x2 + 18x3 &lt;= 1385</a:t>
            </a:r>
          </a:p>
          <a:p>
            <a:r>
              <a:rPr lang="es-ES" sz="2400" dirty="0">
                <a:latin typeface="Cambria" pitchFamily="18" charset="0"/>
              </a:rPr>
              <a:t>13x1 + 14x2 + 25x3 &lt;= 1500</a:t>
            </a:r>
          </a:p>
          <a:p>
            <a:r>
              <a:rPr lang="es-ES" sz="2400" dirty="0">
                <a:latin typeface="Cambria" pitchFamily="18" charset="0"/>
              </a:rPr>
              <a:t>X1 + x2 + x3 &lt;= 50</a:t>
            </a:r>
          </a:p>
          <a:p>
            <a:r>
              <a:rPr lang="es-ES" sz="2400" dirty="0">
                <a:latin typeface="Cambria" pitchFamily="18" charset="0"/>
              </a:rPr>
              <a:t>X3 &lt;= 10</a:t>
            </a:r>
          </a:p>
          <a:p>
            <a:r>
              <a:rPr lang="es-ES" sz="2400" dirty="0">
                <a:latin typeface="Cambria" pitchFamily="18" charset="0"/>
              </a:rPr>
              <a:t>X1 = 27</a:t>
            </a:r>
          </a:p>
          <a:p>
            <a:r>
              <a:rPr lang="es-ES" sz="2400" dirty="0">
                <a:latin typeface="Cambria" pitchFamily="18" charset="0"/>
              </a:rPr>
              <a:t> </a:t>
            </a:r>
          </a:p>
          <a:p>
            <a:r>
              <a:rPr lang="es-ES" sz="2400" dirty="0" smtClean="0">
                <a:latin typeface="Cambria" pitchFamily="18" charset="0"/>
              </a:rPr>
              <a:t>Xj  </a:t>
            </a:r>
            <a:r>
              <a:rPr lang="es-ES" sz="2400" dirty="0">
                <a:latin typeface="Cambria" pitchFamily="18" charset="0"/>
              </a:rPr>
              <a:t>&gt;= 0  (j = 1, 2, 3)</a:t>
            </a:r>
          </a:p>
        </p:txBody>
      </p:sp>
    </p:spTree>
    <p:extLst>
      <p:ext uri="{BB962C8B-B14F-4D97-AF65-F5344CB8AC3E}">
        <p14:creationId xmlns:p14="http://schemas.microsoft.com/office/powerpoint/2010/main" val="1805432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txBox="1"/>
          <p:nvPr/>
        </p:nvSpPr>
        <p:spPr>
          <a:xfrm>
            <a:off x="395536" y="970610"/>
            <a:ext cx="3073541"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ES" sz="2400" dirty="0">
                <a:solidFill>
                  <a:srgbClr val="385623"/>
                </a:solidFill>
                <a:latin typeface="Arial Black" panose="020B0A04020102020204" pitchFamily="34" charset="0"/>
                <a:ea typeface="Verdana" panose="020B0604030504040204" pitchFamily="34" charset="0"/>
                <a:cs typeface="Verdana" panose="020B0604030504040204" pitchFamily="34" charset="0"/>
                <a:sym typeface="Calibri"/>
              </a:rPr>
              <a:t>ACTIVIDAD</a:t>
            </a:r>
            <a:r>
              <a:rPr lang="es-ES" sz="3200" dirty="0">
                <a:solidFill>
                  <a:schemeClr val="dk1"/>
                </a:solidFill>
                <a:latin typeface="Calibri"/>
                <a:ea typeface="Calibri"/>
                <a:cs typeface="Calibri"/>
                <a:sym typeface="Calibri"/>
              </a:rPr>
              <a:t> </a:t>
            </a:r>
          </a:p>
        </p:txBody>
      </p:sp>
      <p:sp>
        <p:nvSpPr>
          <p:cNvPr id="521" name="Shape 521"/>
          <p:cNvSpPr/>
          <p:nvPr/>
        </p:nvSpPr>
        <p:spPr>
          <a:xfrm>
            <a:off x="3851920" y="0"/>
            <a:ext cx="4824536" cy="3356992"/>
          </a:xfrm>
          <a:prstGeom prst="wedgeEllipseCallout">
            <a:avLst>
              <a:gd name="adj1" fmla="val -64071"/>
              <a:gd name="adj2" fmla="val 76458"/>
            </a:avLst>
          </a:prstGeom>
          <a:solidFill>
            <a:srgbClr val="92D050"/>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3200" dirty="0">
              <a:solidFill>
                <a:schemeClr val="dk1"/>
              </a:solidFill>
              <a:latin typeface="Arial"/>
              <a:ea typeface="Arial"/>
              <a:cs typeface="Arial"/>
              <a:sym typeface="Arial"/>
            </a:endParaRPr>
          </a:p>
          <a:p>
            <a:pPr marL="0" marR="0" lvl="0" indent="0" algn="ctr" rtl="0">
              <a:spcBef>
                <a:spcPts val="0"/>
              </a:spcBef>
              <a:buSzPct val="25000"/>
              <a:buNone/>
            </a:pPr>
            <a:r>
              <a:rPr lang="es-ES" sz="2800" b="1" dirty="0">
                <a:solidFill>
                  <a:schemeClr val="dk1"/>
                </a:solidFill>
                <a:latin typeface="Calibri" panose="020F0502020204030204" pitchFamily="34" charset="0"/>
                <a:ea typeface="Arial"/>
                <a:cs typeface="Calibri" panose="020F0502020204030204" pitchFamily="34" charset="0"/>
                <a:sym typeface="Arial"/>
              </a:rPr>
              <a:t>Resuelve los </a:t>
            </a:r>
            <a:r>
              <a:rPr lang="es-ES" sz="2800" b="1" dirty="0" smtClean="0">
                <a:solidFill>
                  <a:schemeClr val="dk1"/>
                </a:solidFill>
                <a:latin typeface="Calibri" panose="020F0502020204030204" pitchFamily="34" charset="0"/>
                <a:ea typeface="Arial"/>
                <a:cs typeface="Calibri" panose="020F0502020204030204" pitchFamily="34" charset="0"/>
                <a:sym typeface="Arial"/>
              </a:rPr>
              <a:t>ejercicios de la Guía  de practica No. 1 Formulación  de modelo de Investigación de Operaciones</a:t>
            </a:r>
            <a:endParaRPr lang="es-ES" sz="2800" b="1" dirty="0">
              <a:solidFill>
                <a:schemeClr val="dk1"/>
              </a:solidFill>
              <a:latin typeface="Calibri" panose="020F0502020204030204" pitchFamily="34" charset="0"/>
              <a:ea typeface="Arial"/>
              <a:cs typeface="Calibri" panose="020F0502020204030204" pitchFamily="34" charset="0"/>
              <a:sym typeface="Arial"/>
            </a:endParaRPr>
          </a:p>
          <a:p>
            <a:pPr marL="0" marR="0" lvl="0" indent="0" algn="ctr" rtl="0">
              <a:spcBef>
                <a:spcPts val="0"/>
              </a:spcBef>
              <a:buNone/>
            </a:pPr>
            <a:endParaRPr sz="1800" dirty="0">
              <a:solidFill>
                <a:schemeClr val="dk1"/>
              </a:solidFill>
              <a:latin typeface="Calibri"/>
              <a:ea typeface="Calibri"/>
              <a:cs typeface="Calibri"/>
              <a:sym typeface="Calibri"/>
            </a:endParaRPr>
          </a:p>
        </p:txBody>
      </p:sp>
      <p:pic>
        <p:nvPicPr>
          <p:cNvPr id="523" name="Shape 523" descr="http://2.bp.blogspot.com/-dY-XRySZ8r8/TcNRpAjPJkI/AAAAAAAAABI/JemAaVmKdOA/s200/7567713-atractiva-joven-estudiando-en-casa.jpg">
            <a:hlinkClick r:id="rId3"/>
          </p:cNvPr>
          <p:cNvPicPr preferRelativeResize="0"/>
          <p:nvPr/>
        </p:nvPicPr>
        <p:blipFill rotWithShape="1">
          <a:blip r:embed="rId4">
            <a:alphaModFix/>
          </a:blip>
          <a:srcRect/>
          <a:stretch/>
        </p:blipFill>
        <p:spPr>
          <a:xfrm>
            <a:off x="816183" y="2982925"/>
            <a:ext cx="2448271" cy="3253970"/>
          </a:xfrm>
          <a:prstGeom prst="rect">
            <a:avLst/>
          </a:prstGeom>
          <a:noFill/>
          <a:ln>
            <a:noFill/>
          </a:ln>
        </p:spPr>
      </p:pic>
      <p:sp>
        <p:nvSpPr>
          <p:cNvPr id="2" name="Flecha a la derecha con bandas 1"/>
          <p:cNvSpPr/>
          <p:nvPr/>
        </p:nvSpPr>
        <p:spPr>
          <a:xfrm>
            <a:off x="2692647" y="970610"/>
            <a:ext cx="1152128" cy="64807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descr="Resultado de imagen para gracias"/>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7984" y="4609910"/>
            <a:ext cx="3057525" cy="1447800"/>
          </a:xfrm>
          <a:prstGeom prst="rect">
            <a:avLst/>
          </a:prstGeom>
          <a:noFill/>
          <a:ln>
            <a:noFill/>
          </a:ln>
        </p:spPr>
      </p:pic>
    </p:spTree>
    <p:extLst>
      <p:ext uri="{BB962C8B-B14F-4D97-AF65-F5344CB8AC3E}">
        <p14:creationId xmlns:p14="http://schemas.microsoft.com/office/powerpoint/2010/main" val="30591256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p:cNvSpPr>
            <a:spLocks noGrp="1"/>
          </p:cNvSpPr>
          <p:nvPr>
            <p:ph type="title" idx="4294967295"/>
          </p:nvPr>
        </p:nvSpPr>
        <p:spPr>
          <a:xfrm>
            <a:off x="768096" y="585216"/>
            <a:ext cx="2435752" cy="467520"/>
          </a:xfrm>
          <a:solidFill>
            <a:schemeClr val="accent1">
              <a:lumMod val="40000"/>
              <a:lumOff val="60000"/>
            </a:schemeClr>
          </a:solidFill>
        </p:spPr>
        <p:txBody>
          <a:bodyPr lIns="92075" tIns="46038" rIns="92075" bIns="46038">
            <a:normAutofit fontScale="90000"/>
          </a:bodyPr>
          <a:lstStyle/>
          <a:p>
            <a:pPr eaLnBrk="1" hangingPunct="1"/>
            <a:r>
              <a:rPr lang="es-ES" sz="20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BIBLIOGRAFIA</a:t>
            </a:r>
          </a:p>
        </p:txBody>
      </p:sp>
      <p:sp>
        <p:nvSpPr>
          <p:cNvPr id="3" name="2 Marcador de contenido"/>
          <p:cNvSpPr>
            <a:spLocks noGrp="1"/>
          </p:cNvSpPr>
          <p:nvPr>
            <p:ph idx="4294967295"/>
          </p:nvPr>
        </p:nvSpPr>
        <p:spPr>
          <a:xfrm>
            <a:off x="532431" y="1340768"/>
            <a:ext cx="8072017" cy="4448175"/>
          </a:xfrm>
        </p:spPr>
        <p:txBody>
          <a:bodyPr lIns="92075" tIns="46038" rIns="92075" bIns="46038">
            <a:normAutofit lnSpcReduction="10000"/>
          </a:bodyPr>
          <a:lstStyle/>
          <a:p>
            <a:pPr marL="342900" lvl="1" indent="-342900">
              <a:spcBef>
                <a:spcPts val="1200"/>
              </a:spcBef>
              <a:spcAft>
                <a:spcPts val="200"/>
              </a:spcAft>
              <a:buSzPct val="100000"/>
            </a:pPr>
            <a:r>
              <a:rPr lang="es-ES" sz="2400" dirty="0" smtClean="0"/>
              <a:t>Hamdy Taha:   “Investigación de Operaciones”</a:t>
            </a:r>
          </a:p>
          <a:p>
            <a:pPr marL="342900" lvl="1" indent="-342900">
              <a:spcBef>
                <a:spcPts val="1200"/>
              </a:spcBef>
              <a:spcAft>
                <a:spcPts val="200"/>
              </a:spcAft>
              <a:buSzPct val="100000"/>
            </a:pPr>
            <a:r>
              <a:rPr lang="es-ES" sz="2400" dirty="0" smtClean="0"/>
              <a:t>Félix </a:t>
            </a:r>
            <a:r>
              <a:rPr lang="es-ES" sz="2400" dirty="0"/>
              <a:t>Alonso </a:t>
            </a:r>
            <a:r>
              <a:rPr lang="es-ES" sz="2400" dirty="0" smtClean="0"/>
              <a:t>Mogollón:  </a:t>
            </a:r>
            <a:r>
              <a:rPr lang="es-ES" sz="2400" dirty="0"/>
              <a:t>“Ejercicios de Investigación de Operaciones”  de, Tema: Programación Lineal con dos </a:t>
            </a:r>
            <a:r>
              <a:rPr lang="es-ES" sz="2400" dirty="0" smtClean="0"/>
              <a:t>Variables.</a:t>
            </a:r>
            <a:endParaRPr lang="es-ES" sz="2400" dirty="0"/>
          </a:p>
          <a:p>
            <a:pPr>
              <a:buFont typeface="Wingdings" pitchFamily="2" charset="2"/>
              <a:buChar char="§"/>
            </a:pPr>
            <a:r>
              <a:rPr lang="es-PE" sz="2400" dirty="0"/>
              <a:t> </a:t>
            </a:r>
            <a:r>
              <a:rPr lang="es-PE" sz="2400" dirty="0" err="1"/>
              <a:t>Kauffman</a:t>
            </a:r>
            <a:r>
              <a:rPr lang="es-PE" sz="2400" dirty="0"/>
              <a:t>. Métodos y Modelos de Investigación de Operaciones, CECSA   </a:t>
            </a:r>
            <a:endParaRPr lang="es-PE" sz="2400" b="1" dirty="0" smtClean="0">
              <a:solidFill>
                <a:srgbClr val="C00000"/>
              </a:solidFill>
            </a:endParaRPr>
          </a:p>
          <a:p>
            <a:pPr>
              <a:buFont typeface="Wingdings" pitchFamily="2" charset="2"/>
              <a:buChar char="§"/>
            </a:pPr>
            <a:r>
              <a:rPr lang="es-PE" sz="2400" dirty="0" smtClean="0"/>
              <a:t>  </a:t>
            </a:r>
            <a:r>
              <a:rPr lang="es-PE" sz="2400" dirty="0" err="1" smtClean="0"/>
              <a:t>Ackoff</a:t>
            </a:r>
            <a:r>
              <a:rPr lang="es-PE" sz="2400" dirty="0"/>
              <a:t>, R y </a:t>
            </a:r>
            <a:r>
              <a:rPr lang="es-PE" sz="2400" dirty="0" err="1"/>
              <a:t>Sasieni</a:t>
            </a:r>
            <a:r>
              <a:rPr lang="es-PE" sz="2400" dirty="0"/>
              <a:t> M. Fundamentos de la investigación de Operaciones. </a:t>
            </a:r>
            <a:r>
              <a:rPr lang="es-PE" sz="2400" dirty="0" err="1"/>
              <a:t>Limusa</a:t>
            </a:r>
            <a:endParaRPr lang="es-PE" sz="2400" b="1" dirty="0">
              <a:solidFill>
                <a:srgbClr val="C00000"/>
              </a:solidFill>
            </a:endParaRPr>
          </a:p>
          <a:p>
            <a:r>
              <a:rPr lang="es-PE" sz="2400" b="1" dirty="0" smtClean="0">
                <a:solidFill>
                  <a:srgbClr val="C00000"/>
                </a:solidFill>
              </a:rPr>
              <a:t>Recursos </a:t>
            </a:r>
            <a:r>
              <a:rPr lang="es-PE" sz="2400" b="1" dirty="0">
                <a:solidFill>
                  <a:srgbClr val="C00000"/>
                </a:solidFill>
              </a:rPr>
              <a:t>de internet</a:t>
            </a:r>
            <a:endParaRPr lang="es-ES" sz="2400" b="1" dirty="0">
              <a:solidFill>
                <a:srgbClr val="C00000"/>
              </a:solidFill>
            </a:endParaRPr>
          </a:p>
          <a:p>
            <a:r>
              <a:rPr lang="es-ES" sz="2400" b="1" dirty="0" smtClean="0">
                <a:solidFill>
                  <a:srgbClr val="0070C0"/>
                </a:solidFill>
                <a:hlinkClick r:id="rId3"/>
              </a:rPr>
              <a:t>http</a:t>
            </a:r>
            <a:r>
              <a:rPr lang="es-ES" sz="2400" b="1" dirty="0">
                <a:solidFill>
                  <a:srgbClr val="0070C0"/>
                </a:solidFill>
                <a:hlinkClick r:id="rId3"/>
              </a:rPr>
              <a:t>://</a:t>
            </a:r>
            <a:r>
              <a:rPr lang="es-ES" sz="2400" b="1" dirty="0" smtClean="0">
                <a:solidFill>
                  <a:srgbClr val="0070C0"/>
                </a:solidFill>
                <a:hlinkClick r:id="rId3"/>
              </a:rPr>
              <a:t>www.ms.ic.ac.uk/jeb/or/lp.html</a:t>
            </a:r>
            <a:endParaRPr lang="es-ES" sz="2400" b="1" dirty="0" smtClean="0">
              <a:solidFill>
                <a:srgbClr val="0070C0"/>
              </a:solidFill>
            </a:endParaRPr>
          </a:p>
          <a:p>
            <a:r>
              <a:rPr lang="es-ES" sz="2400" b="1" dirty="0">
                <a:solidFill>
                  <a:srgbClr val="0070C0"/>
                </a:solidFill>
              </a:rPr>
              <a:t>http://www.lindo.com/table/downloadt.html</a:t>
            </a:r>
            <a:endParaRPr lang="es-ES" sz="2400" dirty="0" smtClean="0">
              <a:effectLst>
                <a:outerShdw blurRad="38100" dist="38100" dir="2700000" algn="tl">
                  <a:srgbClr val="C0C0C0"/>
                </a:outerShdw>
              </a:effectLst>
            </a:endParaRPr>
          </a:p>
        </p:txBody>
      </p:sp>
    </p:spTree>
    <p:extLst>
      <p:ext uri="{BB962C8B-B14F-4D97-AF65-F5344CB8AC3E}">
        <p14:creationId xmlns:p14="http://schemas.microsoft.com/office/powerpoint/2010/main" val="34435557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81955"/>
          </a:xfrm>
          <a:solidFill>
            <a:srgbClr val="0070C0"/>
          </a:solidFill>
        </p:spPr>
        <p:txBody>
          <a:bodyPr>
            <a:normAutofit fontScale="90000"/>
          </a:bodyPr>
          <a:lstStyle/>
          <a:p>
            <a:pPr algn="l"/>
            <a:r>
              <a:rPr lang="es-PE" sz="2000" dirty="0" smtClean="0">
                <a:solidFill>
                  <a:srgbClr val="FFC000"/>
                </a:solidFill>
              </a:rPr>
              <a:t/>
            </a:r>
            <a:br>
              <a:rPr lang="es-PE" sz="2000" dirty="0" smtClean="0">
                <a:solidFill>
                  <a:srgbClr val="FFC000"/>
                </a:solidFill>
              </a:rPr>
            </a:br>
            <a:r>
              <a:rPr lang="es-PE" sz="2000" dirty="0" smtClean="0">
                <a:solidFill>
                  <a:srgbClr val="FFC000"/>
                </a:solidFill>
              </a:rPr>
              <a:t>	</a:t>
            </a:r>
            <a:br>
              <a:rPr lang="es-PE" sz="2000" dirty="0" smtClean="0">
                <a:solidFill>
                  <a:srgbClr val="FFC000"/>
                </a:solidFill>
              </a:rPr>
            </a:br>
            <a:r>
              <a:rPr lang="es-PE" sz="2000" dirty="0" smtClean="0"/>
              <a:t> </a:t>
            </a:r>
            <a:r>
              <a:rPr lang="es-PE" sz="1800" dirty="0">
                <a:solidFill>
                  <a:srgbClr val="FFFF00"/>
                </a:solidFill>
              </a:rPr>
              <a:t>Exigencia académica para grandes cambios</a:t>
            </a:r>
            <a:r>
              <a:rPr lang="es-PE" sz="2000" dirty="0" smtClean="0"/>
              <a:t/>
            </a:r>
            <a:br>
              <a:rPr lang="es-PE" sz="2000" dirty="0" smtClean="0"/>
            </a:br>
            <a:r>
              <a:rPr lang="es-PE" sz="2000" dirty="0"/>
              <a:t/>
            </a:r>
            <a:br>
              <a:rPr lang="es-PE" sz="2000" dirty="0"/>
            </a:br>
            <a:r>
              <a:rPr lang="es-PE" sz="1200" dirty="0" smtClean="0"/>
              <a:t/>
            </a:r>
            <a:br>
              <a:rPr lang="es-PE" sz="1200" dirty="0" smtClean="0"/>
            </a:br>
            <a:r>
              <a:rPr lang="es-PE" sz="1200" dirty="0"/>
              <a:t/>
            </a:r>
            <a:br>
              <a:rPr lang="es-PE" sz="1200" dirty="0"/>
            </a:br>
            <a:r>
              <a:rPr lang="es-PE" sz="1200" dirty="0" smtClean="0"/>
              <a:t/>
            </a:r>
            <a:br>
              <a:rPr lang="es-PE" sz="1200" dirty="0" smtClean="0"/>
            </a:br>
            <a:r>
              <a:rPr lang="es-PE" sz="1200" dirty="0" smtClean="0"/>
              <a:t>			</a:t>
            </a:r>
            <a:endParaRPr lang="es-ES" sz="1400" b="1" dirty="0">
              <a:solidFill>
                <a:srgbClr val="FFFF00"/>
              </a:solidFill>
            </a:endParaRPr>
          </a:p>
        </p:txBody>
      </p:sp>
      <p:sp>
        <p:nvSpPr>
          <p:cNvPr id="5" name="4 Rectángulo"/>
          <p:cNvSpPr/>
          <p:nvPr/>
        </p:nvSpPr>
        <p:spPr>
          <a:xfrm>
            <a:off x="1187624" y="1772816"/>
            <a:ext cx="7367723"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PE" sz="3600" b="1" spc="50" dirty="0" smtClean="0">
                <a:ln w="11430"/>
                <a:solidFill>
                  <a:srgbClr val="C00000"/>
                </a:solidFill>
                <a:effectLst>
                  <a:outerShdw blurRad="76200" dist="50800" dir="5400000" algn="tl" rotWithShape="0">
                    <a:srgbClr val="000000">
                      <a:alpha val="65000"/>
                    </a:srgbClr>
                  </a:outerShdw>
                </a:effectLst>
                <a:latin typeface="Tahoma" pitchFamily="34" charset="0"/>
                <a:cs typeface="Tahoma" pitchFamily="34" charset="0"/>
              </a:rPr>
              <a:t>Investigación de Operaciones </a:t>
            </a:r>
          </a:p>
        </p:txBody>
      </p:sp>
      <p:sp>
        <p:nvSpPr>
          <p:cNvPr id="7" name="6 CuadroTexto"/>
          <p:cNvSpPr txBox="1"/>
          <p:nvPr/>
        </p:nvSpPr>
        <p:spPr>
          <a:xfrm>
            <a:off x="953910" y="3915905"/>
            <a:ext cx="3138488" cy="369332"/>
          </a:xfrm>
          <a:prstGeom prst="rect">
            <a:avLst/>
          </a:prstGeom>
          <a:solidFill>
            <a:srgbClr val="92D050"/>
          </a:solidFill>
        </p:spPr>
        <p:txBody>
          <a:bodyPr wrap="none" rtlCol="0">
            <a:spAutoFit/>
          </a:bodyPr>
          <a:lstStyle/>
          <a:p>
            <a:r>
              <a:rPr lang="es-PE" b="1" dirty="0" smtClean="0">
                <a:solidFill>
                  <a:srgbClr val="7030A0"/>
                </a:solidFill>
                <a:latin typeface="Arial" pitchFamily="34" charset="0"/>
                <a:ea typeface="Arial Unicode MS" pitchFamily="34" charset="-128"/>
                <a:cs typeface="Arial" pitchFamily="34" charset="0"/>
              </a:rPr>
              <a:t>Dr. José A. Castillo Montes</a:t>
            </a:r>
            <a:endParaRPr lang="es-ES" b="1" dirty="0">
              <a:solidFill>
                <a:srgbClr val="7030A0"/>
              </a:solidFill>
              <a:latin typeface="Arial" pitchFamily="34" charset="0"/>
              <a:ea typeface="Arial Unicode MS" pitchFamily="34" charset="-128"/>
              <a:cs typeface="Arial" pitchFamily="34" charset="0"/>
            </a:endParaRPr>
          </a:p>
        </p:txBody>
      </p:sp>
      <p:sp>
        <p:nvSpPr>
          <p:cNvPr id="8" name="7 CuadroTexto"/>
          <p:cNvSpPr txBox="1"/>
          <p:nvPr/>
        </p:nvSpPr>
        <p:spPr>
          <a:xfrm>
            <a:off x="1373560" y="4735016"/>
            <a:ext cx="2460225" cy="307777"/>
          </a:xfrm>
          <a:prstGeom prst="rect">
            <a:avLst/>
          </a:prstGeom>
          <a:noFill/>
        </p:spPr>
        <p:txBody>
          <a:bodyPr wrap="none" rtlCol="0">
            <a:spAutoFit/>
          </a:bodyPr>
          <a:lstStyle/>
          <a:p>
            <a:r>
              <a:rPr lang="es-PE" sz="1400" b="1" dirty="0">
                <a:solidFill>
                  <a:srgbClr val="C00000"/>
                </a:solidFill>
                <a:latin typeface="Calibri" pitchFamily="34" charset="0"/>
                <a:cs typeface="Calibri" pitchFamily="34" charset="0"/>
              </a:rPr>
              <a:t>j</a:t>
            </a:r>
            <a:r>
              <a:rPr lang="es-PE" sz="1400" b="1" dirty="0" smtClean="0">
                <a:solidFill>
                  <a:srgbClr val="C00000"/>
                </a:solidFill>
                <a:latin typeface="Calibri" pitchFamily="34" charset="0"/>
                <a:cs typeface="Calibri" pitchFamily="34" charset="0"/>
              </a:rPr>
              <a:t>osecastillom_6@hotmail.com</a:t>
            </a:r>
            <a:endParaRPr lang="es-ES" sz="1400" b="1" dirty="0">
              <a:solidFill>
                <a:srgbClr val="C00000"/>
              </a:solidFill>
              <a:latin typeface="Calibri" pitchFamily="34" charset="0"/>
              <a:cs typeface="Calibri" pitchFamily="34" charset="0"/>
            </a:endParaRPr>
          </a:p>
        </p:txBody>
      </p:sp>
      <p:sp>
        <p:nvSpPr>
          <p:cNvPr id="3" name="2 CuadroTexto"/>
          <p:cNvSpPr txBox="1"/>
          <p:nvPr/>
        </p:nvSpPr>
        <p:spPr>
          <a:xfrm>
            <a:off x="709997" y="5177602"/>
            <a:ext cx="3626314" cy="461665"/>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s-PE" sz="2400" dirty="0" smtClean="0">
                <a:solidFill>
                  <a:srgbClr val="FF0000"/>
                </a:solidFill>
                <a:latin typeface="Arial" pitchFamily="34" charset="0"/>
                <a:cs typeface="Arial" pitchFamily="34" charset="0"/>
              </a:rPr>
              <a:t>Unidad 1 – semana 1 – 2</a:t>
            </a:r>
            <a:endParaRPr lang="es-ES" sz="2400" dirty="0">
              <a:solidFill>
                <a:srgbClr val="FF0000"/>
              </a:solidFill>
              <a:latin typeface="Arial" pitchFamily="34" charset="0"/>
              <a:cs typeface="Arial" pitchFamily="34" charset="0"/>
            </a:endParaRPr>
          </a:p>
        </p:txBody>
      </p:sp>
      <p:pic>
        <p:nvPicPr>
          <p:cNvPr id="2050" name="Picture 2" descr="https://investigaciondeoperacionees.files.wordpress.com/2015/08/cropped-io-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003" y="3140968"/>
            <a:ext cx="3096344" cy="2632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577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661615" y="404664"/>
            <a:ext cx="2417650"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s-PE" sz="2400" b="1" dirty="0" smtClean="0">
                <a:solidFill>
                  <a:srgbClr val="7030A0"/>
                </a:solidFill>
              </a:rPr>
              <a:t>Unidad didáctica </a:t>
            </a:r>
            <a:endParaRPr lang="es-PE" sz="2400" b="1" dirty="0">
              <a:solidFill>
                <a:srgbClr val="7030A0"/>
              </a:solidFill>
            </a:endParaRPr>
          </a:p>
        </p:txBody>
      </p:sp>
      <p:sp>
        <p:nvSpPr>
          <p:cNvPr id="3" name="2 CuadroTexto"/>
          <p:cNvSpPr txBox="1"/>
          <p:nvPr/>
        </p:nvSpPr>
        <p:spPr>
          <a:xfrm>
            <a:off x="435866" y="1301869"/>
            <a:ext cx="1301606" cy="461665"/>
          </a:xfrm>
          <a:prstGeom prst="rect">
            <a:avLst/>
          </a:prstGeom>
          <a:solidFill>
            <a:srgbClr val="FFC000"/>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s-PE" sz="2400" dirty="0" smtClean="0">
                <a:solidFill>
                  <a:srgbClr val="002060"/>
                </a:solidFill>
              </a:rPr>
              <a:t>Unidad I</a:t>
            </a:r>
            <a:endParaRPr lang="es-PE" sz="2400" dirty="0">
              <a:solidFill>
                <a:srgbClr val="002060"/>
              </a:solidFill>
            </a:endParaRPr>
          </a:p>
        </p:txBody>
      </p:sp>
      <p:sp>
        <p:nvSpPr>
          <p:cNvPr id="4" name="3 CuadroTexto"/>
          <p:cNvSpPr txBox="1"/>
          <p:nvPr/>
        </p:nvSpPr>
        <p:spPr>
          <a:xfrm>
            <a:off x="477815" y="2606262"/>
            <a:ext cx="1330071" cy="461665"/>
          </a:xfrm>
          <a:prstGeom prst="rect">
            <a:avLst/>
          </a:prstGeom>
          <a:solidFill>
            <a:srgbClr val="FFFF00"/>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s-PE" sz="2400" dirty="0" smtClean="0">
                <a:ln w="0"/>
                <a:solidFill>
                  <a:schemeClr val="tx1"/>
                </a:solidFill>
                <a:effectLst>
                  <a:outerShdw blurRad="38100" dist="19050" dir="2700000" algn="tl" rotWithShape="0">
                    <a:schemeClr val="dk1">
                      <a:alpha val="40000"/>
                    </a:schemeClr>
                  </a:outerShdw>
                </a:effectLst>
              </a:rPr>
              <a:t>Unidad</a:t>
            </a:r>
            <a:r>
              <a:rPr lang="es-PE" dirty="0" smtClean="0">
                <a:ln w="0"/>
                <a:solidFill>
                  <a:schemeClr val="tx1"/>
                </a:solidFill>
                <a:effectLst>
                  <a:outerShdw blurRad="38100" dist="19050" dir="2700000" algn="tl" rotWithShape="0">
                    <a:schemeClr val="dk1">
                      <a:alpha val="40000"/>
                    </a:schemeClr>
                  </a:outerShdw>
                </a:effectLst>
              </a:rPr>
              <a:t> II</a:t>
            </a:r>
            <a:endParaRPr lang="es-PE" dirty="0">
              <a:ln w="0"/>
              <a:solidFill>
                <a:schemeClr val="tx1"/>
              </a:solidFill>
              <a:effectLst>
                <a:outerShdw blurRad="38100" dist="19050" dir="2700000" algn="tl" rotWithShape="0">
                  <a:schemeClr val="dk1">
                    <a:alpha val="40000"/>
                  </a:schemeClr>
                </a:outerShdw>
              </a:effectLst>
            </a:endParaRPr>
          </a:p>
        </p:txBody>
      </p:sp>
      <p:sp>
        <p:nvSpPr>
          <p:cNvPr id="5" name="4 CuadroTexto"/>
          <p:cNvSpPr txBox="1"/>
          <p:nvPr/>
        </p:nvSpPr>
        <p:spPr>
          <a:xfrm>
            <a:off x="495788" y="3927539"/>
            <a:ext cx="1330071" cy="461665"/>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PE" sz="2400" dirty="0" smtClean="0">
                <a:ln w="0"/>
                <a:solidFill>
                  <a:schemeClr val="tx1"/>
                </a:solidFill>
                <a:effectLst>
                  <a:outerShdw blurRad="38100" dist="19050" dir="2700000" algn="tl" rotWithShape="0">
                    <a:schemeClr val="dk1">
                      <a:alpha val="40000"/>
                    </a:schemeClr>
                  </a:outerShdw>
                </a:effectLst>
              </a:rPr>
              <a:t>Unidad</a:t>
            </a:r>
            <a:r>
              <a:rPr lang="es-PE" dirty="0" smtClean="0">
                <a:ln w="0"/>
                <a:solidFill>
                  <a:schemeClr val="tx1"/>
                </a:solidFill>
                <a:effectLst>
                  <a:outerShdw blurRad="38100" dist="19050" dir="2700000" algn="tl" rotWithShape="0">
                    <a:schemeClr val="dk1">
                      <a:alpha val="40000"/>
                    </a:schemeClr>
                  </a:outerShdw>
                </a:effectLst>
              </a:rPr>
              <a:t> III</a:t>
            </a:r>
            <a:endParaRPr lang="es-PE" dirty="0">
              <a:ln w="0"/>
              <a:solidFill>
                <a:schemeClr val="tx1"/>
              </a:solidFill>
              <a:effectLst>
                <a:outerShdw blurRad="38100" dist="19050" dir="2700000" algn="tl" rotWithShape="0">
                  <a:schemeClr val="dk1">
                    <a:alpha val="40000"/>
                  </a:schemeClr>
                </a:outerShdw>
              </a:effectLst>
            </a:endParaRPr>
          </a:p>
        </p:txBody>
      </p:sp>
      <p:sp>
        <p:nvSpPr>
          <p:cNvPr id="6" name="5 CuadroTexto"/>
          <p:cNvSpPr txBox="1"/>
          <p:nvPr/>
        </p:nvSpPr>
        <p:spPr>
          <a:xfrm>
            <a:off x="495787" y="5085184"/>
            <a:ext cx="1431579"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s-PE" sz="2400" dirty="0" smtClean="0"/>
              <a:t>Unidad IV</a:t>
            </a:r>
            <a:endParaRPr lang="es-PE" sz="2400" dirty="0"/>
          </a:p>
        </p:txBody>
      </p:sp>
      <p:sp>
        <p:nvSpPr>
          <p:cNvPr id="7" name="6 CuadroTexto"/>
          <p:cNvSpPr txBox="1"/>
          <p:nvPr/>
        </p:nvSpPr>
        <p:spPr>
          <a:xfrm>
            <a:off x="2409393" y="1146810"/>
            <a:ext cx="4322847" cy="646331"/>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r>
              <a:rPr lang="es-PE" dirty="0" smtClean="0">
                <a:latin typeface="Calibri" panose="020F0502020204030204" pitchFamily="34" charset="0"/>
              </a:rPr>
              <a:t>Introducción    a la I.O.</a:t>
            </a:r>
          </a:p>
          <a:p>
            <a:pPr marL="285750" indent="-285750">
              <a:buFont typeface="Arial" panose="020B0604020202020204" pitchFamily="34" charset="0"/>
              <a:buChar char="•"/>
            </a:pPr>
            <a:r>
              <a:rPr lang="es-PE" dirty="0" smtClean="0">
                <a:latin typeface="Calibri" panose="020F0502020204030204" pitchFamily="34" charset="0"/>
              </a:rPr>
              <a:t>Programación Lineal (método  Grafico)</a:t>
            </a:r>
            <a:endParaRPr lang="es-PE" dirty="0">
              <a:latin typeface="Calibri" panose="020F0502020204030204" pitchFamily="34" charset="0"/>
            </a:endParaRPr>
          </a:p>
        </p:txBody>
      </p:sp>
      <p:sp>
        <p:nvSpPr>
          <p:cNvPr id="8" name="7 CuadroTexto"/>
          <p:cNvSpPr txBox="1"/>
          <p:nvPr/>
        </p:nvSpPr>
        <p:spPr>
          <a:xfrm>
            <a:off x="2490350" y="2052264"/>
            <a:ext cx="2729722" cy="1477328"/>
          </a:xfrm>
          <a:prstGeom prst="rect">
            <a:avLst/>
          </a:prstGeom>
          <a:solidFill>
            <a:schemeClr val="accent3">
              <a:lumMod val="40000"/>
              <a:lumOff val="60000"/>
            </a:schemeClr>
          </a:solidFill>
        </p:spPr>
        <p:txBody>
          <a:bodyPr wrap="none" rtlCol="0">
            <a:spAutoFit/>
          </a:bodyPr>
          <a:lstStyle/>
          <a:p>
            <a:pPr marL="285750" indent="-285750">
              <a:buFont typeface="Arial" panose="020B0604020202020204" pitchFamily="34" charset="0"/>
              <a:buChar char="•"/>
            </a:pPr>
            <a:r>
              <a:rPr lang="es-PE" dirty="0" smtClean="0">
                <a:latin typeface="Calibri" panose="020F0502020204030204" pitchFamily="34" charset="0"/>
              </a:rPr>
              <a:t>Método Simplex</a:t>
            </a:r>
          </a:p>
          <a:p>
            <a:pPr marL="285750" indent="-285750">
              <a:buFont typeface="Arial" panose="020B0604020202020204" pitchFamily="34" charset="0"/>
              <a:buChar char="•"/>
            </a:pPr>
            <a:r>
              <a:rPr lang="es-PE" dirty="0" smtClean="0">
                <a:latin typeface="Calibri" panose="020F0502020204030204" pitchFamily="34" charset="0"/>
              </a:rPr>
              <a:t>Análisis de Sensibilidad</a:t>
            </a:r>
          </a:p>
          <a:p>
            <a:pPr marL="285750" indent="-285750">
              <a:buFont typeface="Arial" panose="020B0604020202020204" pitchFamily="34" charset="0"/>
              <a:buChar char="•"/>
            </a:pPr>
            <a:r>
              <a:rPr lang="es-PE" dirty="0" smtClean="0">
                <a:latin typeface="Calibri" panose="020F0502020204030204" pitchFamily="34" charset="0"/>
              </a:rPr>
              <a:t>Teoría de Dualidad</a:t>
            </a:r>
          </a:p>
          <a:p>
            <a:pPr marL="285750" indent="-285750">
              <a:buFont typeface="Arial" panose="020B0604020202020204" pitchFamily="34" charset="0"/>
              <a:buChar char="•"/>
            </a:pPr>
            <a:r>
              <a:rPr lang="es-PE" dirty="0" smtClean="0">
                <a:latin typeface="Calibri" panose="020F0502020204030204" pitchFamily="34" charset="0"/>
              </a:rPr>
              <a:t>Problema de Transporte</a:t>
            </a:r>
          </a:p>
          <a:p>
            <a:pPr marL="285750" indent="-285750">
              <a:buFont typeface="Arial" panose="020B0604020202020204" pitchFamily="34" charset="0"/>
              <a:buChar char="•"/>
            </a:pPr>
            <a:r>
              <a:rPr lang="es-PE" dirty="0" smtClean="0">
                <a:latin typeface="Calibri" panose="020F0502020204030204" pitchFamily="34" charset="0"/>
              </a:rPr>
              <a:t>Problema de Asignación</a:t>
            </a:r>
          </a:p>
        </p:txBody>
      </p:sp>
      <p:sp>
        <p:nvSpPr>
          <p:cNvPr id="9" name="8 CuadroTexto"/>
          <p:cNvSpPr txBox="1"/>
          <p:nvPr/>
        </p:nvSpPr>
        <p:spPr>
          <a:xfrm>
            <a:off x="2490350" y="3789040"/>
            <a:ext cx="4368183"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285750" indent="-285750">
              <a:buFont typeface="Arial" panose="020B0604020202020204" pitchFamily="34" charset="0"/>
              <a:buChar char="•"/>
            </a:pPr>
            <a:r>
              <a:rPr lang="es-PE" dirty="0" smtClean="0">
                <a:latin typeface="Calibri" panose="020F0502020204030204" pitchFamily="34" charset="0"/>
              </a:rPr>
              <a:t>Administración de proyectos  PERT y CPM</a:t>
            </a:r>
          </a:p>
          <a:p>
            <a:pPr marL="285750" indent="-285750">
              <a:buFont typeface="Arial" panose="020B0604020202020204" pitchFamily="34" charset="0"/>
              <a:buChar char="•"/>
            </a:pPr>
            <a:r>
              <a:rPr lang="es-PE" dirty="0" smtClean="0">
                <a:latin typeface="Calibri" panose="020F0502020204030204" pitchFamily="34" charset="0"/>
              </a:rPr>
              <a:t>Teoría de Colas </a:t>
            </a:r>
          </a:p>
        </p:txBody>
      </p:sp>
      <p:sp>
        <p:nvSpPr>
          <p:cNvPr id="11" name="10 CuadroTexto"/>
          <p:cNvSpPr txBox="1"/>
          <p:nvPr/>
        </p:nvSpPr>
        <p:spPr>
          <a:xfrm>
            <a:off x="2508149" y="4946684"/>
            <a:ext cx="3287987" cy="646331"/>
          </a:xfrm>
          <a:prstGeom prst="rect">
            <a:avLst/>
          </a:prstGeom>
          <a:solidFill>
            <a:srgbClr val="FFC000"/>
          </a:solidFill>
        </p:spPr>
        <p:txBody>
          <a:bodyPr wrap="square" rtlCol="0">
            <a:spAutoFit/>
          </a:bodyPr>
          <a:lstStyle/>
          <a:p>
            <a:pPr marL="285750" indent="-285750">
              <a:buFont typeface="Arial" panose="020B0604020202020204" pitchFamily="34" charset="0"/>
              <a:buChar char="•"/>
            </a:pPr>
            <a:r>
              <a:rPr lang="es-PE" dirty="0" smtClean="0">
                <a:latin typeface="Calibri" panose="020F0502020204030204" pitchFamily="34" charset="0"/>
              </a:rPr>
              <a:t>Teoría de Decisiones </a:t>
            </a:r>
          </a:p>
          <a:p>
            <a:pPr marL="285750" indent="-285750">
              <a:buFont typeface="Arial" panose="020B0604020202020204" pitchFamily="34" charset="0"/>
              <a:buChar char="•"/>
            </a:pPr>
            <a:r>
              <a:rPr lang="es-PE" dirty="0" smtClean="0">
                <a:latin typeface="Calibri" panose="020F0502020204030204" pitchFamily="34" charset="0"/>
              </a:rPr>
              <a:t>Cadenas de Markov</a:t>
            </a:r>
            <a:endParaRPr lang="es-PE" dirty="0">
              <a:latin typeface="Calibri" panose="020F0502020204030204" pitchFamily="34" charset="0"/>
            </a:endParaRPr>
          </a:p>
        </p:txBody>
      </p:sp>
      <p:sp>
        <p:nvSpPr>
          <p:cNvPr id="12" name="11 Flecha derecha"/>
          <p:cNvSpPr/>
          <p:nvPr/>
        </p:nvSpPr>
        <p:spPr>
          <a:xfrm>
            <a:off x="1927367" y="3968189"/>
            <a:ext cx="482026" cy="288032"/>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s-PE"/>
          </a:p>
        </p:txBody>
      </p:sp>
      <p:sp>
        <p:nvSpPr>
          <p:cNvPr id="13" name="12 Flecha derecha"/>
          <p:cNvSpPr/>
          <p:nvPr/>
        </p:nvSpPr>
        <p:spPr>
          <a:xfrm>
            <a:off x="1927367" y="2646912"/>
            <a:ext cx="482026" cy="288032"/>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s-PE"/>
          </a:p>
        </p:txBody>
      </p:sp>
      <p:sp>
        <p:nvSpPr>
          <p:cNvPr id="14" name="13 Flecha derecha"/>
          <p:cNvSpPr/>
          <p:nvPr/>
        </p:nvSpPr>
        <p:spPr>
          <a:xfrm>
            <a:off x="2001776" y="5076449"/>
            <a:ext cx="482026" cy="288032"/>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s-PE"/>
          </a:p>
        </p:txBody>
      </p:sp>
      <p:sp>
        <p:nvSpPr>
          <p:cNvPr id="15" name="14 Flecha derecha"/>
          <p:cNvSpPr/>
          <p:nvPr/>
        </p:nvSpPr>
        <p:spPr>
          <a:xfrm>
            <a:off x="1857726" y="1340769"/>
            <a:ext cx="482026" cy="288032"/>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28742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476672"/>
            <a:ext cx="7776864" cy="5355312"/>
          </a:xfrm>
          <a:prstGeom prst="rect">
            <a:avLst/>
          </a:prstGeom>
          <a:solidFill>
            <a:srgbClr val="FFFF00"/>
          </a:solidFill>
        </p:spPr>
        <p:txBody>
          <a:bodyPr wrap="square">
            <a:spAutoFit/>
          </a:bodyPr>
          <a:lstStyle/>
          <a:p>
            <a:r>
              <a:rPr lang="es-PE" b="1" dirty="0" smtClean="0">
                <a:solidFill>
                  <a:srgbClr val="C00000"/>
                </a:solidFill>
                <a:latin typeface="Verdana" pitchFamily="34" charset="0"/>
              </a:rPr>
              <a:t>TEMARIO:</a:t>
            </a:r>
          </a:p>
          <a:p>
            <a:pPr marL="342900" indent="-342900">
              <a:lnSpc>
                <a:spcPct val="150000"/>
              </a:lnSpc>
              <a:buAutoNum type="arabicPeriod"/>
            </a:pPr>
            <a:r>
              <a:rPr lang="es-PE" sz="2400" b="1" dirty="0" smtClean="0">
                <a:solidFill>
                  <a:srgbClr val="0070C0"/>
                </a:solidFill>
                <a:latin typeface="Calibri" pitchFamily="34" charset="0"/>
                <a:cs typeface="Calibri" pitchFamily="34" charset="0"/>
              </a:rPr>
              <a:t>Aspectos relevantes de  la Investigación de Operaciones</a:t>
            </a:r>
          </a:p>
          <a:p>
            <a:pPr marL="342900" indent="-342900">
              <a:lnSpc>
                <a:spcPct val="150000"/>
              </a:lnSpc>
              <a:buAutoNum type="arabicPeriod"/>
            </a:pPr>
            <a:r>
              <a:rPr lang="es-PE" sz="2400" b="1" dirty="0" smtClean="0">
                <a:solidFill>
                  <a:srgbClr val="0070C0"/>
                </a:solidFill>
                <a:latin typeface="Calibri" pitchFamily="34" charset="0"/>
                <a:cs typeface="Calibri" pitchFamily="34" charset="0"/>
              </a:rPr>
              <a:t>Definición general </a:t>
            </a:r>
          </a:p>
          <a:p>
            <a:pPr marL="342900" indent="-342900">
              <a:lnSpc>
                <a:spcPct val="150000"/>
              </a:lnSpc>
              <a:buAutoNum type="arabicPeriod"/>
            </a:pPr>
            <a:r>
              <a:rPr lang="es-PE" sz="2400" b="1" dirty="0" smtClean="0">
                <a:solidFill>
                  <a:srgbClr val="0070C0"/>
                </a:solidFill>
                <a:latin typeface="Calibri" pitchFamily="34" charset="0"/>
                <a:cs typeface="Calibri" pitchFamily="34" charset="0"/>
              </a:rPr>
              <a:t>Objetivo de la I.O</a:t>
            </a:r>
          </a:p>
          <a:p>
            <a:pPr marL="342900" indent="-342900">
              <a:lnSpc>
                <a:spcPct val="150000"/>
              </a:lnSpc>
              <a:buAutoNum type="arabicPeriod"/>
            </a:pPr>
            <a:r>
              <a:rPr lang="es-PE" sz="2400" b="1" dirty="0" smtClean="0">
                <a:solidFill>
                  <a:srgbClr val="0070C0"/>
                </a:solidFill>
                <a:latin typeface="Calibri" pitchFamily="34" charset="0"/>
                <a:cs typeface="Calibri" pitchFamily="34" charset="0"/>
              </a:rPr>
              <a:t>Naturaleza de la Investigación de Operaciones</a:t>
            </a:r>
          </a:p>
          <a:p>
            <a:pPr marL="342900" indent="-342900">
              <a:lnSpc>
                <a:spcPct val="150000"/>
              </a:lnSpc>
              <a:buAutoNum type="arabicPeriod"/>
            </a:pPr>
            <a:r>
              <a:rPr lang="es-PE" sz="2400" b="1" dirty="0" smtClean="0">
                <a:solidFill>
                  <a:srgbClr val="0070C0"/>
                </a:solidFill>
                <a:latin typeface="Calibri" pitchFamily="34" charset="0"/>
                <a:cs typeface="Calibri" pitchFamily="34" charset="0"/>
              </a:rPr>
              <a:t>Aplicaciones de la Investigación de Operaciones</a:t>
            </a:r>
          </a:p>
          <a:p>
            <a:pPr marL="342900" indent="-342900">
              <a:lnSpc>
                <a:spcPct val="150000"/>
              </a:lnSpc>
              <a:buAutoNum type="arabicPeriod"/>
            </a:pPr>
            <a:r>
              <a:rPr lang="es-PE" sz="2400" b="1" dirty="0" smtClean="0">
                <a:solidFill>
                  <a:srgbClr val="0070C0"/>
                </a:solidFill>
                <a:latin typeface="Calibri" pitchFamily="34" charset="0"/>
                <a:cs typeface="Calibri" pitchFamily="34" charset="0"/>
              </a:rPr>
              <a:t>Metodología  de la  I.O</a:t>
            </a:r>
          </a:p>
          <a:p>
            <a:pPr marL="342900" indent="-342900">
              <a:lnSpc>
                <a:spcPct val="150000"/>
              </a:lnSpc>
              <a:buAutoNum type="arabicPeriod"/>
            </a:pPr>
            <a:r>
              <a:rPr lang="es-PE" sz="2400" b="1" dirty="0" smtClean="0">
                <a:solidFill>
                  <a:srgbClr val="0070C0"/>
                </a:solidFill>
                <a:latin typeface="Calibri" pitchFamily="34" charset="0"/>
                <a:cs typeface="Calibri" pitchFamily="34" charset="0"/>
              </a:rPr>
              <a:t>Modelado y tipos  de modelos de  I.O.</a:t>
            </a:r>
          </a:p>
          <a:p>
            <a:pPr marL="342900" indent="-342900">
              <a:lnSpc>
                <a:spcPct val="150000"/>
              </a:lnSpc>
              <a:buAutoNum type="arabicPeriod"/>
            </a:pPr>
            <a:r>
              <a:rPr lang="es-PE" sz="2400" b="1" dirty="0" smtClean="0">
                <a:solidFill>
                  <a:srgbClr val="0070C0"/>
                </a:solidFill>
                <a:latin typeface="Calibri" pitchFamily="34" charset="0"/>
                <a:cs typeface="Calibri" pitchFamily="34" charset="0"/>
              </a:rPr>
              <a:t>Estructura de modelos  de I.O</a:t>
            </a:r>
          </a:p>
          <a:p>
            <a:pPr marL="342900" indent="-342900">
              <a:lnSpc>
                <a:spcPct val="150000"/>
              </a:lnSpc>
              <a:buAutoNum type="arabicPeriod"/>
            </a:pPr>
            <a:r>
              <a:rPr lang="es-PE" sz="2400" b="1" dirty="0" smtClean="0">
                <a:solidFill>
                  <a:srgbClr val="0070C0"/>
                </a:solidFill>
                <a:latin typeface="Calibri" pitchFamily="34" charset="0"/>
                <a:cs typeface="Calibri" pitchFamily="34" charset="0"/>
              </a:rPr>
              <a:t>Casos y aplicaciones </a:t>
            </a:r>
          </a:p>
        </p:txBody>
      </p:sp>
    </p:spTree>
    <p:extLst>
      <p:ext uri="{BB962C8B-B14F-4D97-AF65-F5344CB8AC3E}">
        <p14:creationId xmlns:p14="http://schemas.microsoft.com/office/powerpoint/2010/main" val="1818507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260648"/>
            <a:ext cx="7704856" cy="707886"/>
          </a:xfrm>
          <a:prstGeom prst="rect">
            <a:avLst/>
          </a:prstGeom>
          <a:solidFill>
            <a:schemeClr val="accent3">
              <a:lumMod val="20000"/>
              <a:lumOff val="80000"/>
            </a:schemeClr>
          </a:solidFill>
        </p:spPr>
        <p:txBody>
          <a:bodyPr wrap="square">
            <a:spAutoFit/>
          </a:bodyPr>
          <a:lstStyle/>
          <a:p>
            <a:pPr algn="ctr"/>
            <a:r>
              <a:rPr lang="es-PE" sz="2000" b="1" dirty="0" smtClean="0">
                <a:solidFill>
                  <a:srgbClr val="0070C0"/>
                </a:solidFill>
                <a:latin typeface="Verdana" pitchFamily="34" charset="0"/>
              </a:rPr>
              <a:t>ASPECTOS RELEVANTES DE LA INVESTIGACIÓN DE OPERACIONES </a:t>
            </a:r>
            <a:endParaRPr lang="es-ES" sz="2000" b="1" dirty="0">
              <a:solidFill>
                <a:srgbClr val="0070C0"/>
              </a:solidFill>
              <a:latin typeface="Verdana" pitchFamily="34" charset="0"/>
            </a:endParaRPr>
          </a:p>
        </p:txBody>
      </p:sp>
      <p:sp>
        <p:nvSpPr>
          <p:cNvPr id="3" name="2 Rectángulo"/>
          <p:cNvSpPr/>
          <p:nvPr/>
        </p:nvSpPr>
        <p:spPr>
          <a:xfrm>
            <a:off x="3635896" y="1196752"/>
            <a:ext cx="2376264" cy="6480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PE" dirty="0" smtClean="0">
                <a:solidFill>
                  <a:schemeClr val="tx1"/>
                </a:solidFill>
                <a:latin typeface="Verdana" pitchFamily="34" charset="0"/>
              </a:rPr>
              <a:t>Investigación de operaciones </a:t>
            </a:r>
            <a:endParaRPr lang="es-ES" dirty="0">
              <a:solidFill>
                <a:schemeClr val="tx1"/>
              </a:solidFill>
              <a:latin typeface="Verdana" pitchFamily="34" charset="0"/>
            </a:endParaRPr>
          </a:p>
        </p:txBody>
      </p:sp>
      <p:sp>
        <p:nvSpPr>
          <p:cNvPr id="4" name="3 Rectángulo"/>
          <p:cNvSpPr/>
          <p:nvPr/>
        </p:nvSpPr>
        <p:spPr>
          <a:xfrm>
            <a:off x="755576" y="2492896"/>
            <a:ext cx="1512168" cy="792088"/>
          </a:xfrm>
          <a:prstGeom prst="rect">
            <a:avLst/>
          </a:prstGeom>
          <a:solidFill>
            <a:schemeClr val="bg2">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s-PE" dirty="0" smtClean="0">
                <a:latin typeface="Calibri" pitchFamily="34" charset="0"/>
              </a:rPr>
              <a:t>Ciencia de las decisiones </a:t>
            </a:r>
            <a:endParaRPr lang="es-ES" dirty="0">
              <a:latin typeface="Calibri" pitchFamily="34" charset="0"/>
            </a:endParaRPr>
          </a:p>
        </p:txBody>
      </p:sp>
      <p:sp>
        <p:nvSpPr>
          <p:cNvPr id="5" name="4 Rectángulo"/>
          <p:cNvSpPr/>
          <p:nvPr/>
        </p:nvSpPr>
        <p:spPr>
          <a:xfrm>
            <a:off x="2555776" y="2492896"/>
            <a:ext cx="1296144" cy="792088"/>
          </a:xfrm>
          <a:prstGeom prst="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Ciencia Gerencial </a:t>
            </a:r>
            <a:endParaRPr lang="es-ES" dirty="0"/>
          </a:p>
        </p:txBody>
      </p:sp>
      <p:sp>
        <p:nvSpPr>
          <p:cNvPr id="6" name="5 Rectángulo"/>
          <p:cNvSpPr/>
          <p:nvPr/>
        </p:nvSpPr>
        <p:spPr>
          <a:xfrm>
            <a:off x="4139952" y="2492896"/>
            <a:ext cx="1368152" cy="792088"/>
          </a:xfrm>
          <a:prstGeom prst="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Ciencia Moderna </a:t>
            </a:r>
            <a:endParaRPr lang="es-ES" dirty="0"/>
          </a:p>
        </p:txBody>
      </p:sp>
      <p:sp>
        <p:nvSpPr>
          <p:cNvPr id="7" name="6 Rectángulo"/>
          <p:cNvSpPr/>
          <p:nvPr/>
        </p:nvSpPr>
        <p:spPr>
          <a:xfrm>
            <a:off x="5724128" y="2492896"/>
            <a:ext cx="1728192" cy="792088"/>
          </a:xfrm>
          <a:prstGeom prst="rect">
            <a:avLst/>
          </a:prstGeom>
          <a:solidFill>
            <a:schemeClr val="accent1">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Procedimiento Científico</a:t>
            </a:r>
            <a:endParaRPr lang="es-ES" dirty="0"/>
          </a:p>
        </p:txBody>
      </p:sp>
      <p:sp>
        <p:nvSpPr>
          <p:cNvPr id="8" name="7 Rectángulo"/>
          <p:cNvSpPr/>
          <p:nvPr/>
        </p:nvSpPr>
        <p:spPr>
          <a:xfrm>
            <a:off x="7596336" y="2492896"/>
            <a:ext cx="1224136" cy="79208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Enfoque Científico</a:t>
            </a:r>
            <a:endParaRPr lang="es-ES" dirty="0"/>
          </a:p>
        </p:txBody>
      </p:sp>
      <p:cxnSp>
        <p:nvCxnSpPr>
          <p:cNvPr id="9" name="8 Conector recto"/>
          <p:cNvCxnSpPr/>
          <p:nvPr/>
        </p:nvCxnSpPr>
        <p:spPr>
          <a:xfrm>
            <a:off x="1619672" y="2204864"/>
            <a:ext cx="633670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rot="5400000">
            <a:off x="4572794" y="1988046"/>
            <a:ext cx="288032" cy="1588"/>
          </a:xfrm>
          <a:prstGeom prst="straightConnector1">
            <a:avLst/>
          </a:prstGeom>
          <a:ln>
            <a:headEnd type="none" w="med" len="med"/>
            <a:tailEnd type="triangle" w="med" len="med"/>
          </a:ln>
        </p:spPr>
        <p:style>
          <a:lnRef idx="2">
            <a:schemeClr val="accent3"/>
          </a:lnRef>
          <a:fillRef idx="0">
            <a:schemeClr val="accent3"/>
          </a:fillRef>
          <a:effectRef idx="1">
            <a:schemeClr val="accent3"/>
          </a:effectRef>
          <a:fontRef idx="minor">
            <a:schemeClr val="tx1"/>
          </a:fontRef>
        </p:style>
      </p:cxnSp>
      <p:cxnSp>
        <p:nvCxnSpPr>
          <p:cNvPr id="11" name="10 Conector recto de flecha"/>
          <p:cNvCxnSpPr/>
          <p:nvPr/>
        </p:nvCxnSpPr>
        <p:spPr>
          <a:xfrm rot="5400000">
            <a:off x="1476450" y="2348086"/>
            <a:ext cx="288032" cy="1588"/>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2" name="11 Conector recto de flecha"/>
          <p:cNvCxnSpPr/>
          <p:nvPr/>
        </p:nvCxnSpPr>
        <p:spPr>
          <a:xfrm rot="5400000">
            <a:off x="2916610" y="2348086"/>
            <a:ext cx="288032" cy="1588"/>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3" name="12 Conector recto de flecha"/>
          <p:cNvCxnSpPr/>
          <p:nvPr/>
        </p:nvCxnSpPr>
        <p:spPr>
          <a:xfrm rot="5400000">
            <a:off x="4572794" y="2348086"/>
            <a:ext cx="288032" cy="1588"/>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13 Conector recto de flecha"/>
          <p:cNvCxnSpPr/>
          <p:nvPr/>
        </p:nvCxnSpPr>
        <p:spPr>
          <a:xfrm rot="5400000">
            <a:off x="6300986" y="2348086"/>
            <a:ext cx="288032" cy="1588"/>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5" name="14 Conector recto de flecha"/>
          <p:cNvCxnSpPr/>
          <p:nvPr/>
        </p:nvCxnSpPr>
        <p:spPr>
          <a:xfrm rot="5400000">
            <a:off x="7812360" y="2348880"/>
            <a:ext cx="288032" cy="1588"/>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1026" name="Picture 2" descr="http://4.bp.blogspot.com/-O6aIoJ2u6eE/TmFF2jLD7nI/AAAAAAAAAAM/oELbHFN922Q/s1600/Management2%255B1%255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861048"/>
            <a:ext cx="3048000" cy="22860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572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042433" y="523472"/>
            <a:ext cx="4428776" cy="584775"/>
          </a:xfrm>
          <a:prstGeom prst="rect">
            <a:avLst/>
          </a:prstGeom>
          <a:solidFill>
            <a:srgbClr val="FFFF00"/>
          </a:solidFill>
        </p:spPr>
        <p:txBody>
          <a:bodyPr wrap="none" rtlCol="0">
            <a:spAutoFit/>
          </a:bodyPr>
          <a:lstStyle/>
          <a:p>
            <a:r>
              <a:rPr lang="es-PE" sz="3200" b="1" dirty="0" smtClean="0">
                <a:solidFill>
                  <a:srgbClr val="C00000"/>
                </a:solidFill>
                <a:latin typeface="Calibri" pitchFamily="34" charset="0"/>
                <a:cs typeface="Calibri" pitchFamily="34" charset="0"/>
              </a:rPr>
              <a:t>Definición  General - I.O. </a:t>
            </a:r>
            <a:endParaRPr lang="es-ES" sz="3200" b="1" dirty="0">
              <a:solidFill>
                <a:srgbClr val="C00000"/>
              </a:solidFill>
              <a:latin typeface="Calibri" pitchFamily="34" charset="0"/>
              <a:cs typeface="Calibri" pitchFamily="34" charset="0"/>
            </a:endParaRPr>
          </a:p>
        </p:txBody>
      </p:sp>
      <p:sp>
        <p:nvSpPr>
          <p:cNvPr id="3" name="2 Rectángulo"/>
          <p:cNvSpPr/>
          <p:nvPr/>
        </p:nvSpPr>
        <p:spPr>
          <a:xfrm>
            <a:off x="827584" y="1548527"/>
            <a:ext cx="7560840" cy="4431983"/>
          </a:xfrm>
          <a:prstGeom prst="rect">
            <a:avLst/>
          </a:prstGeom>
          <a:solidFill>
            <a:schemeClr val="accent5">
              <a:lumMod val="20000"/>
              <a:lumOff val="80000"/>
            </a:schemeClr>
          </a:solidFill>
        </p:spPr>
        <p:txBody>
          <a:bodyPr wrap="square">
            <a:spAutoFit/>
          </a:bodyPr>
          <a:lstStyle/>
          <a:p>
            <a:pPr>
              <a:buFont typeface="Wingdings" pitchFamily="2" charset="2"/>
              <a:buChar char="q"/>
            </a:pPr>
            <a:r>
              <a:rPr lang="es-PE" dirty="0" smtClean="0">
                <a:latin typeface="Tahoma" pitchFamily="34" charset="0"/>
                <a:cs typeface="Tahoma" pitchFamily="34" charset="0"/>
              </a:rPr>
              <a:t> </a:t>
            </a:r>
            <a:r>
              <a:rPr lang="es-PE" sz="2400" dirty="0" smtClean="0">
                <a:latin typeface="Calibri" pitchFamily="34" charset="0"/>
                <a:cs typeface="Calibri" pitchFamily="34" charset="0"/>
              </a:rPr>
              <a:t>Es la aplicación, por grupos interdisciplinarios del  método científico, a   problemas relacionados con el  control de las organizaciones o  sistemas, para la mejor asignación de recursos</a:t>
            </a:r>
            <a:r>
              <a:rPr lang="es-PE" dirty="0" smtClean="0">
                <a:latin typeface="Calibri" pitchFamily="34" charset="0"/>
                <a:cs typeface="Calibri" pitchFamily="34" charset="0"/>
              </a:rPr>
              <a:t>. </a:t>
            </a:r>
          </a:p>
          <a:p>
            <a:endParaRPr lang="es-PE" dirty="0" smtClean="0">
              <a:latin typeface="Verdana" pitchFamily="34" charset="0"/>
            </a:endParaRPr>
          </a:p>
          <a:p>
            <a:pPr>
              <a:buFont typeface="Wingdings" pitchFamily="2" charset="2"/>
              <a:buChar char="q"/>
            </a:pPr>
            <a:r>
              <a:rPr lang="es-PE" dirty="0" smtClean="0">
                <a:latin typeface="Tahoma" pitchFamily="34" charset="0"/>
                <a:cs typeface="Tahoma" pitchFamily="34" charset="0"/>
              </a:rPr>
              <a:t> </a:t>
            </a:r>
            <a:r>
              <a:rPr lang="es-PE" sz="2400" dirty="0" smtClean="0">
                <a:latin typeface="Calibri" pitchFamily="34" charset="0"/>
                <a:cs typeface="Calibri" pitchFamily="34" charset="0"/>
              </a:rPr>
              <a:t>Es el conjunto de técnicas matemáticas aplicadas  que se utilizan para  resolver problemas reales de :  Planificación, diseño  de productos y  procesos, logística </a:t>
            </a:r>
          </a:p>
          <a:p>
            <a:endParaRPr lang="es-PE" sz="2400" dirty="0" smtClean="0">
              <a:latin typeface="Calibri" pitchFamily="34" charset="0"/>
              <a:cs typeface="Calibri" pitchFamily="34" charset="0"/>
            </a:endParaRPr>
          </a:p>
          <a:p>
            <a:pPr>
              <a:buFont typeface="Wingdings" pitchFamily="2" charset="2"/>
              <a:buChar char="q"/>
            </a:pPr>
            <a:r>
              <a:rPr lang="es-PE" sz="2400" dirty="0" smtClean="0">
                <a:latin typeface="Calibri" pitchFamily="34" charset="0"/>
                <a:cs typeface="Calibri" pitchFamily="34" charset="0"/>
              </a:rPr>
              <a:t>Se ocupa de la toma de decisiones  optima y del modelado de sistemas determinísticos y probabilísticos  que se origina en el sistema  o vida real</a:t>
            </a:r>
          </a:p>
        </p:txBody>
      </p:sp>
      <p:pic>
        <p:nvPicPr>
          <p:cNvPr id="4" name="Picture 2" descr="http://b-dig.iie.org.mx/todoFoldertransp.gif"/>
          <p:cNvPicPr>
            <a:picLocks noChangeAspect="1" noChangeArrowheads="1"/>
          </p:cNvPicPr>
          <p:nvPr/>
        </p:nvPicPr>
        <p:blipFill>
          <a:blip r:embed="rId2" cstate="print"/>
          <a:srcRect/>
          <a:stretch>
            <a:fillRect/>
          </a:stretch>
        </p:blipFill>
        <p:spPr bwMode="auto">
          <a:xfrm>
            <a:off x="683568" y="188641"/>
            <a:ext cx="2358865" cy="1584176"/>
          </a:xfrm>
          <a:prstGeom prst="rect">
            <a:avLst/>
          </a:prstGeom>
          <a:noFill/>
        </p:spPr>
      </p:pic>
    </p:spTree>
    <p:extLst>
      <p:ext uri="{BB962C8B-B14F-4D97-AF65-F5344CB8AC3E}">
        <p14:creationId xmlns:p14="http://schemas.microsoft.com/office/powerpoint/2010/main" val="1155532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51550" y="3038148"/>
            <a:ext cx="2016224" cy="504056"/>
          </a:xfrm>
          <a:prstGeom prst="rect">
            <a:avLst/>
          </a:prstGeom>
          <a:solidFill>
            <a:srgbClr val="FFC0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s-PE" b="1" dirty="0" smtClean="0">
                <a:solidFill>
                  <a:srgbClr val="0070C0"/>
                </a:solidFill>
              </a:rPr>
              <a:t>OBJETIVOS</a:t>
            </a:r>
            <a:endParaRPr lang="es-ES" b="1" dirty="0">
              <a:solidFill>
                <a:srgbClr val="0070C0"/>
              </a:solidFill>
            </a:endParaRPr>
          </a:p>
        </p:txBody>
      </p:sp>
      <p:sp>
        <p:nvSpPr>
          <p:cNvPr id="4" name="3 Rectángulo"/>
          <p:cNvSpPr/>
          <p:nvPr/>
        </p:nvSpPr>
        <p:spPr>
          <a:xfrm>
            <a:off x="5868144" y="548680"/>
            <a:ext cx="2304256" cy="792088"/>
          </a:xfrm>
          <a:prstGeom prst="rect">
            <a:avLst/>
          </a:prstGeom>
          <a:solidFill>
            <a:srgbClr val="FFFF0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s-PE" b="1" dirty="0" smtClean="0">
                <a:solidFill>
                  <a:srgbClr val="0070C0"/>
                </a:solidFill>
                <a:latin typeface="Calibri" pitchFamily="34" charset="0"/>
                <a:cs typeface="Calibri" pitchFamily="34" charset="0"/>
              </a:rPr>
              <a:t>Apoyar a la toma de decisiones</a:t>
            </a:r>
            <a:endParaRPr lang="es-ES" b="1" dirty="0">
              <a:solidFill>
                <a:srgbClr val="0070C0"/>
              </a:solidFill>
              <a:latin typeface="Calibri" pitchFamily="34" charset="0"/>
              <a:cs typeface="Calibri" pitchFamily="34" charset="0"/>
            </a:endParaRPr>
          </a:p>
        </p:txBody>
      </p:sp>
      <p:sp>
        <p:nvSpPr>
          <p:cNvPr id="5" name="4 Rectángulo"/>
          <p:cNvSpPr/>
          <p:nvPr/>
        </p:nvSpPr>
        <p:spPr>
          <a:xfrm>
            <a:off x="5868144" y="1493168"/>
            <a:ext cx="2304256" cy="792088"/>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s-PE" b="1" dirty="0" smtClean="0">
                <a:solidFill>
                  <a:srgbClr val="0070C0"/>
                </a:solidFill>
                <a:latin typeface="Calibri" pitchFamily="34" charset="0"/>
                <a:cs typeface="Calibri" pitchFamily="34" charset="0"/>
              </a:rPr>
              <a:t>Asignación optima de recursos escasos</a:t>
            </a:r>
            <a:endParaRPr lang="es-ES" b="1" dirty="0">
              <a:solidFill>
                <a:srgbClr val="0070C0"/>
              </a:solidFill>
              <a:latin typeface="Calibri" pitchFamily="34" charset="0"/>
              <a:cs typeface="Calibri" pitchFamily="34" charset="0"/>
            </a:endParaRPr>
          </a:p>
        </p:txBody>
      </p:sp>
      <p:sp>
        <p:nvSpPr>
          <p:cNvPr id="6" name="5 Rectángulo"/>
          <p:cNvSpPr/>
          <p:nvPr/>
        </p:nvSpPr>
        <p:spPr>
          <a:xfrm>
            <a:off x="5841338" y="3609020"/>
            <a:ext cx="2304256" cy="792088"/>
          </a:xfrm>
          <a:prstGeom prst="rect">
            <a:avLst/>
          </a:prstGeom>
          <a:solidFill>
            <a:srgbClr val="92D05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s-PE" b="1" dirty="0" smtClean="0">
                <a:solidFill>
                  <a:srgbClr val="0070C0"/>
                </a:solidFill>
                <a:latin typeface="Calibri" pitchFamily="34" charset="0"/>
                <a:cs typeface="Calibri" pitchFamily="34" charset="0"/>
              </a:rPr>
              <a:t>Lograr flexibilidad y bajo costo</a:t>
            </a:r>
            <a:endParaRPr lang="es-ES" b="1" dirty="0">
              <a:solidFill>
                <a:srgbClr val="0070C0"/>
              </a:solidFill>
              <a:latin typeface="Calibri" pitchFamily="34" charset="0"/>
              <a:cs typeface="Calibri" pitchFamily="34" charset="0"/>
            </a:endParaRPr>
          </a:p>
        </p:txBody>
      </p:sp>
      <p:sp>
        <p:nvSpPr>
          <p:cNvPr id="7" name="6 Rectángulo"/>
          <p:cNvSpPr/>
          <p:nvPr/>
        </p:nvSpPr>
        <p:spPr>
          <a:xfrm>
            <a:off x="5885543" y="2564904"/>
            <a:ext cx="2304256" cy="792088"/>
          </a:xfrm>
          <a:prstGeom prst="rect">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s-PE" b="1" dirty="0" smtClean="0">
                <a:solidFill>
                  <a:srgbClr val="0070C0"/>
                </a:solidFill>
                <a:latin typeface="Calibri" pitchFamily="34" charset="0"/>
                <a:cs typeface="Calibri" pitchFamily="34" charset="0"/>
              </a:rPr>
              <a:t>Evaluar el rendimiento de un sistema</a:t>
            </a:r>
            <a:endParaRPr lang="es-ES" b="1" dirty="0">
              <a:solidFill>
                <a:srgbClr val="0070C0"/>
              </a:solidFill>
              <a:latin typeface="Calibri" pitchFamily="34" charset="0"/>
              <a:cs typeface="Calibri" pitchFamily="34" charset="0"/>
            </a:endParaRPr>
          </a:p>
        </p:txBody>
      </p:sp>
      <p:sp>
        <p:nvSpPr>
          <p:cNvPr id="8" name="7 Rectángulo"/>
          <p:cNvSpPr/>
          <p:nvPr/>
        </p:nvSpPr>
        <p:spPr>
          <a:xfrm>
            <a:off x="5868144" y="4763182"/>
            <a:ext cx="2304256" cy="792088"/>
          </a:xfrm>
          <a:prstGeom prst="rect">
            <a:avLst/>
          </a:prstGeom>
          <a:solidFill>
            <a:srgbClr val="FF66FF"/>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s-PE" b="1" dirty="0" smtClean="0">
                <a:solidFill>
                  <a:srgbClr val="0070C0"/>
                </a:solidFill>
                <a:latin typeface="Calibri" pitchFamily="34" charset="0"/>
                <a:cs typeface="Calibri" pitchFamily="34" charset="0"/>
              </a:rPr>
              <a:t>Conocer las limitaciones del modelo</a:t>
            </a:r>
            <a:endParaRPr lang="es-ES" b="1" dirty="0">
              <a:solidFill>
                <a:srgbClr val="0070C0"/>
              </a:solidFill>
              <a:latin typeface="Calibri" pitchFamily="34" charset="0"/>
              <a:cs typeface="Calibri" pitchFamily="34" charset="0"/>
            </a:endParaRPr>
          </a:p>
        </p:txBody>
      </p:sp>
      <p:cxnSp>
        <p:nvCxnSpPr>
          <p:cNvPr id="10" name="9 Conector recto de flecha"/>
          <p:cNvCxnSpPr>
            <a:stCxn id="2" idx="3"/>
          </p:cNvCxnSpPr>
          <p:nvPr/>
        </p:nvCxnSpPr>
        <p:spPr>
          <a:xfrm flipV="1">
            <a:off x="3367774" y="1048352"/>
            <a:ext cx="2473564" cy="2241824"/>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2" idx="3"/>
          </p:cNvCxnSpPr>
          <p:nvPr/>
        </p:nvCxnSpPr>
        <p:spPr>
          <a:xfrm flipV="1">
            <a:off x="3367774" y="1889212"/>
            <a:ext cx="2473564" cy="1400964"/>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2" idx="3"/>
          </p:cNvCxnSpPr>
          <p:nvPr/>
        </p:nvCxnSpPr>
        <p:spPr>
          <a:xfrm flipV="1">
            <a:off x="3367774" y="2852936"/>
            <a:ext cx="2473564" cy="43724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a:stCxn id="2" idx="3"/>
            <a:endCxn id="6" idx="1"/>
          </p:cNvCxnSpPr>
          <p:nvPr/>
        </p:nvCxnSpPr>
        <p:spPr>
          <a:xfrm>
            <a:off x="3367774" y="3290176"/>
            <a:ext cx="2473564" cy="7148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2" idx="3"/>
            <a:endCxn id="8" idx="1"/>
          </p:cNvCxnSpPr>
          <p:nvPr/>
        </p:nvCxnSpPr>
        <p:spPr>
          <a:xfrm>
            <a:off x="3367774" y="3290176"/>
            <a:ext cx="2500370" cy="186905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20 CuadroTexto"/>
          <p:cNvSpPr txBox="1"/>
          <p:nvPr/>
        </p:nvSpPr>
        <p:spPr>
          <a:xfrm>
            <a:off x="467545" y="543115"/>
            <a:ext cx="4896544" cy="707886"/>
          </a:xfrm>
          <a:prstGeom prst="rect">
            <a:avLst/>
          </a:prstGeom>
          <a:solidFill>
            <a:schemeClr val="accent1">
              <a:lumMod val="40000"/>
              <a:lumOff val="60000"/>
            </a:schemeClr>
          </a:solidFill>
        </p:spPr>
        <p:txBody>
          <a:bodyPr wrap="square" rtlCol="0">
            <a:spAutoFit/>
          </a:bodyPr>
          <a:lstStyle/>
          <a:p>
            <a:pPr algn="ctr"/>
            <a:r>
              <a:rPr lang="es-PE" sz="2000" b="1" dirty="0" smtClean="0">
                <a:solidFill>
                  <a:srgbClr val="C00000"/>
                </a:solidFill>
                <a:latin typeface="Tahoma" pitchFamily="34" charset="0"/>
                <a:cs typeface="Tahoma" pitchFamily="34" charset="0"/>
              </a:rPr>
              <a:t>Objetivos de la Investigación  de Operaciones</a:t>
            </a:r>
            <a:endParaRPr lang="es-ES" sz="2000" b="1" dirty="0">
              <a:solidFill>
                <a:srgbClr val="C00000"/>
              </a:solidFill>
              <a:latin typeface="Tahoma" pitchFamily="34" charset="0"/>
              <a:cs typeface="Tahoma" pitchFamily="34" charset="0"/>
            </a:endParaRPr>
          </a:p>
        </p:txBody>
      </p:sp>
    </p:spTree>
    <p:extLst>
      <p:ext uri="{BB962C8B-B14F-4D97-AF65-F5344CB8AC3E}">
        <p14:creationId xmlns:p14="http://schemas.microsoft.com/office/powerpoint/2010/main" val="4014980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19513" y="448653"/>
            <a:ext cx="6048672" cy="707886"/>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PE" sz="2000" b="1" dirty="0" smtClean="0">
                <a:solidFill>
                  <a:srgbClr val="C00000"/>
                </a:solidFill>
                <a:latin typeface="Verdana" pitchFamily="34" charset="0"/>
              </a:rPr>
              <a:t>Naturaleza de la investigación de operaciones</a:t>
            </a:r>
            <a:endParaRPr lang="es-ES" sz="2000" b="1" dirty="0">
              <a:solidFill>
                <a:srgbClr val="C00000"/>
              </a:solidFill>
              <a:latin typeface="Verdana" pitchFamily="34" charset="0"/>
            </a:endParaRPr>
          </a:p>
        </p:txBody>
      </p:sp>
      <p:sp>
        <p:nvSpPr>
          <p:cNvPr id="4" name="3 CuadroTexto"/>
          <p:cNvSpPr txBox="1"/>
          <p:nvPr/>
        </p:nvSpPr>
        <p:spPr>
          <a:xfrm>
            <a:off x="1045262" y="1916832"/>
            <a:ext cx="7416824" cy="4647426"/>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v"/>
            </a:pPr>
            <a:r>
              <a:rPr lang="es-PE" sz="2000" dirty="0" smtClean="0">
                <a:latin typeface="Calibri" pitchFamily="34" charset="0"/>
                <a:cs typeface="Calibri" pitchFamily="34" charset="0"/>
              </a:rPr>
              <a:t>La investigación de operaciones se aplica a problemas que se   </a:t>
            </a:r>
          </a:p>
          <a:p>
            <a:r>
              <a:rPr lang="es-PE" sz="2000" dirty="0">
                <a:latin typeface="Calibri" pitchFamily="34" charset="0"/>
                <a:cs typeface="Calibri" pitchFamily="34" charset="0"/>
              </a:rPr>
              <a:t> </a:t>
            </a:r>
            <a:r>
              <a:rPr lang="es-PE" sz="2000" dirty="0" smtClean="0">
                <a:latin typeface="Calibri" pitchFamily="34" charset="0"/>
                <a:cs typeface="Calibri" pitchFamily="34" charset="0"/>
              </a:rPr>
              <a:t>    refieren a la conducción y Coordinación de las operaciones  dentro </a:t>
            </a:r>
          </a:p>
          <a:p>
            <a:r>
              <a:rPr lang="es-PE" sz="2000" dirty="0">
                <a:latin typeface="Calibri" pitchFamily="34" charset="0"/>
                <a:cs typeface="Calibri" pitchFamily="34" charset="0"/>
              </a:rPr>
              <a:t> </a:t>
            </a:r>
            <a:r>
              <a:rPr lang="es-PE" sz="2000" dirty="0" smtClean="0">
                <a:latin typeface="Calibri" pitchFamily="34" charset="0"/>
                <a:cs typeface="Calibri" pitchFamily="34" charset="0"/>
              </a:rPr>
              <a:t>    de la organización. </a:t>
            </a:r>
          </a:p>
          <a:p>
            <a:endParaRPr lang="es-PE" sz="2000" dirty="0" smtClean="0">
              <a:latin typeface="Calibri" pitchFamily="34" charset="0"/>
              <a:cs typeface="Calibri" pitchFamily="34" charset="0"/>
            </a:endParaRPr>
          </a:p>
          <a:p>
            <a:pPr marL="342900" indent="-342900">
              <a:buFont typeface="Wingdings" panose="05000000000000000000" pitchFamily="2" charset="2"/>
              <a:buChar char="v"/>
            </a:pPr>
            <a:r>
              <a:rPr lang="es-PE" sz="2000" dirty="0" smtClean="0">
                <a:latin typeface="Calibri" pitchFamily="34" charset="0"/>
                <a:cs typeface="Calibri" pitchFamily="34" charset="0"/>
              </a:rPr>
              <a:t>Aplicación de métodos científicos en la mejora de la efectividad en las operaciones, decisiones y gestión.</a:t>
            </a:r>
          </a:p>
          <a:p>
            <a:endParaRPr lang="es-PE" dirty="0">
              <a:latin typeface="Verdana" pitchFamily="34" charset="0"/>
            </a:endParaRPr>
          </a:p>
          <a:p>
            <a:pPr marL="285750" indent="-285750">
              <a:buFont typeface="Wingdings" pitchFamily="2" charset="2"/>
              <a:buChar char="v"/>
            </a:pPr>
            <a:r>
              <a:rPr lang="es-PE" sz="2000" dirty="0" smtClean="0">
                <a:latin typeface="Calibri" pitchFamily="34" charset="0"/>
                <a:cs typeface="Calibri" pitchFamily="34" charset="0"/>
              </a:rPr>
              <a:t>La IO adopta un punto de vista organizacional.   De esta manera, intenta resolver los conflictos de intereses entre las componentes de la organización de tal manera que el resultado sea el mejor para la organización completa</a:t>
            </a:r>
          </a:p>
          <a:p>
            <a:endParaRPr lang="es-PE" dirty="0" smtClean="0">
              <a:latin typeface="Verdana" pitchFamily="34" charset="0"/>
            </a:endParaRPr>
          </a:p>
          <a:p>
            <a:pPr>
              <a:buFont typeface="Wingdings" pitchFamily="2" charset="2"/>
              <a:buChar char="v"/>
            </a:pPr>
            <a:r>
              <a:rPr lang="es-PE" sz="2000" dirty="0" smtClean="0">
                <a:latin typeface="Calibri" pitchFamily="34" charset="0"/>
                <a:cs typeface="Calibri" pitchFamily="34" charset="0"/>
              </a:rPr>
              <a:t>La investigación de operaciones intenta encontrar una mejor </a:t>
            </a:r>
          </a:p>
          <a:p>
            <a:r>
              <a:rPr lang="es-PE" sz="2000" dirty="0" smtClean="0">
                <a:latin typeface="Calibri" pitchFamily="34" charset="0"/>
                <a:cs typeface="Calibri" pitchFamily="34" charset="0"/>
              </a:rPr>
              <a:t>     solución ( llamada </a:t>
            </a:r>
            <a:r>
              <a:rPr lang="es-PE" sz="2000" b="1" dirty="0" smtClean="0">
                <a:solidFill>
                  <a:srgbClr val="C00000"/>
                </a:solidFill>
                <a:latin typeface="Calibri" pitchFamily="34" charset="0"/>
                <a:cs typeface="Calibri" pitchFamily="34" charset="0"/>
              </a:rPr>
              <a:t>solución optima). La S.O. </a:t>
            </a:r>
            <a:r>
              <a:rPr lang="es-PE" sz="2000" b="1" dirty="0" smtClean="0">
                <a:solidFill>
                  <a:srgbClr val="0070C0"/>
                </a:solidFill>
                <a:latin typeface="Calibri" pitchFamily="34" charset="0"/>
                <a:cs typeface="Calibri" pitchFamily="34" charset="0"/>
              </a:rPr>
              <a:t>será aquella que produzca el mejor valor de la función objetivo sujeta a restricciones</a:t>
            </a:r>
            <a:endParaRPr lang="es-ES" sz="2000" b="1" dirty="0">
              <a:solidFill>
                <a:srgbClr val="0070C0"/>
              </a:solidFill>
              <a:latin typeface="Calibri" pitchFamily="34" charset="0"/>
              <a:cs typeface="Calibri" pitchFamily="34" charset="0"/>
            </a:endParaRPr>
          </a:p>
        </p:txBody>
      </p:sp>
      <p:pic>
        <p:nvPicPr>
          <p:cNvPr id="2050" name="Picture 2" descr="http://4.bp.blogspot.com/_T1wDnVdJFIg/Sl0eaiyGULI/AAAAAAAAAC8/ZaY1LsToe60/s200/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28" y="116632"/>
            <a:ext cx="1905000" cy="169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696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43608" y="404664"/>
            <a:ext cx="6768752" cy="830997"/>
          </a:xfrm>
          <a:prstGeom prst="rect">
            <a:avLst/>
          </a:prstGeom>
          <a:solidFill>
            <a:schemeClr val="accent2">
              <a:lumMod val="20000"/>
              <a:lumOff val="80000"/>
            </a:schemeClr>
          </a:solidFill>
        </p:spPr>
        <p:txBody>
          <a:bodyPr wrap="square">
            <a:spAutoFit/>
          </a:bodyPr>
          <a:lstStyle/>
          <a:p>
            <a:pPr algn="ctr"/>
            <a:r>
              <a:rPr lang="es-PE" sz="2400" b="1" dirty="0" smtClean="0">
                <a:solidFill>
                  <a:srgbClr val="0070C0"/>
                </a:solidFill>
                <a:latin typeface="Tahoma" pitchFamily="34" charset="0"/>
                <a:cs typeface="Tahoma" pitchFamily="34" charset="0"/>
              </a:rPr>
              <a:t>Aplicaciones de la Investigación de Operaciones</a:t>
            </a:r>
            <a:endParaRPr lang="es-PE" sz="2400" b="1" dirty="0">
              <a:solidFill>
                <a:srgbClr val="0070C0"/>
              </a:solidFill>
              <a:latin typeface="Tahoma" pitchFamily="34" charset="0"/>
              <a:cs typeface="Tahoma" pitchFamily="34" charset="0"/>
            </a:endParaRPr>
          </a:p>
        </p:txBody>
      </p:sp>
      <p:graphicFrame>
        <p:nvGraphicFramePr>
          <p:cNvPr id="3" name="2 Tabla"/>
          <p:cNvGraphicFramePr>
            <a:graphicFrameLocks noGrp="1"/>
          </p:cNvGraphicFramePr>
          <p:nvPr>
            <p:extLst>
              <p:ext uri="{D42A27DB-BD31-4B8C-83A1-F6EECF244321}">
                <p14:modId xmlns:p14="http://schemas.microsoft.com/office/powerpoint/2010/main" val="3150740914"/>
              </p:ext>
            </p:extLst>
          </p:nvPr>
        </p:nvGraphicFramePr>
        <p:xfrm>
          <a:off x="1187624" y="1412776"/>
          <a:ext cx="7200800" cy="4221149"/>
        </p:xfrm>
        <a:graphic>
          <a:graphicData uri="http://schemas.openxmlformats.org/drawingml/2006/table">
            <a:tbl>
              <a:tblPr>
                <a:tableStyleId>{5940675A-B579-460E-94D1-54222C63F5DA}</a:tableStyleId>
              </a:tblPr>
              <a:tblGrid>
                <a:gridCol w="1949953"/>
                <a:gridCol w="2370527"/>
                <a:gridCol w="1152128"/>
                <a:gridCol w="1728192"/>
              </a:tblGrid>
              <a:tr h="323186">
                <a:tc>
                  <a:txBody>
                    <a:bodyPr/>
                    <a:lstStyle/>
                    <a:p>
                      <a:pPr marL="25400" indent="228600" algn="just">
                        <a:spcBef>
                          <a:spcPts val="500"/>
                        </a:spcBef>
                        <a:spcAft>
                          <a:spcPts val="500"/>
                        </a:spcAft>
                      </a:pPr>
                      <a:r>
                        <a:rPr lang="es-ES" sz="1200" dirty="0">
                          <a:effectLst/>
                        </a:rPr>
                        <a:t>Organización</a:t>
                      </a:r>
                      <a:endParaRPr lang="es-ES" sz="1200" dirty="0">
                        <a:effectLst/>
                        <a:latin typeface="Times New Roman"/>
                        <a:ea typeface="Times New Roman"/>
                      </a:endParaRPr>
                    </a:p>
                  </a:txBody>
                  <a:tcPr marL="44450" marR="44450" marT="0" marB="0">
                    <a:solidFill>
                      <a:srgbClr val="FFFF00"/>
                    </a:solidFill>
                  </a:tcPr>
                </a:tc>
                <a:tc>
                  <a:txBody>
                    <a:bodyPr/>
                    <a:lstStyle/>
                    <a:p>
                      <a:pPr marL="25400" indent="228600" algn="just">
                        <a:spcBef>
                          <a:spcPts val="500"/>
                        </a:spcBef>
                        <a:spcAft>
                          <a:spcPts val="500"/>
                        </a:spcAft>
                      </a:pPr>
                      <a:r>
                        <a:rPr lang="es-ES" sz="1200" dirty="0">
                          <a:effectLst/>
                        </a:rPr>
                        <a:t>Aplicación</a:t>
                      </a:r>
                      <a:endParaRPr lang="es-ES" sz="1200" dirty="0">
                        <a:effectLst/>
                        <a:latin typeface="Times New Roman"/>
                        <a:ea typeface="Times New Roman"/>
                      </a:endParaRPr>
                    </a:p>
                  </a:txBody>
                  <a:tcPr marL="44450" marR="44450" marT="0" marB="0">
                    <a:solidFill>
                      <a:srgbClr val="FFFF00"/>
                    </a:solidFill>
                  </a:tcPr>
                </a:tc>
                <a:tc>
                  <a:txBody>
                    <a:bodyPr/>
                    <a:lstStyle/>
                    <a:p>
                      <a:pPr marL="25400" indent="228600" algn="just">
                        <a:spcBef>
                          <a:spcPts val="500"/>
                        </a:spcBef>
                        <a:spcAft>
                          <a:spcPts val="500"/>
                        </a:spcAft>
                      </a:pPr>
                      <a:r>
                        <a:rPr lang="es-ES" sz="1200" dirty="0">
                          <a:effectLst/>
                        </a:rPr>
                        <a:t>Año</a:t>
                      </a:r>
                      <a:endParaRPr lang="es-ES" sz="1200" dirty="0">
                        <a:effectLst/>
                        <a:latin typeface="Times New Roman"/>
                        <a:ea typeface="Times New Roman"/>
                      </a:endParaRPr>
                    </a:p>
                  </a:txBody>
                  <a:tcPr marL="44450" marR="44450" marT="0" marB="0">
                    <a:solidFill>
                      <a:srgbClr val="FFFF00"/>
                    </a:solidFill>
                  </a:tcPr>
                </a:tc>
                <a:tc>
                  <a:txBody>
                    <a:bodyPr/>
                    <a:lstStyle/>
                    <a:p>
                      <a:pPr marL="25400">
                        <a:spcBef>
                          <a:spcPts val="500"/>
                        </a:spcBef>
                        <a:spcAft>
                          <a:spcPts val="500"/>
                        </a:spcAft>
                      </a:pPr>
                      <a:r>
                        <a:rPr lang="es-ES" sz="1200" dirty="0">
                          <a:effectLst/>
                        </a:rPr>
                        <a:t>Ahorros anuales</a:t>
                      </a:r>
                      <a:endParaRPr lang="es-ES" sz="1200" dirty="0">
                        <a:effectLst/>
                        <a:latin typeface="Times New Roman"/>
                        <a:ea typeface="Times New Roman"/>
                      </a:endParaRPr>
                    </a:p>
                  </a:txBody>
                  <a:tcPr marL="44450" marR="44450" marT="0" marB="0">
                    <a:solidFill>
                      <a:srgbClr val="FFFF00"/>
                    </a:solidFill>
                  </a:tcPr>
                </a:tc>
              </a:tr>
              <a:tr h="1163468">
                <a:tc>
                  <a:txBody>
                    <a:bodyPr/>
                    <a:lstStyle/>
                    <a:p>
                      <a:pPr marL="25400">
                        <a:spcAft>
                          <a:spcPts val="0"/>
                        </a:spcAft>
                      </a:pPr>
                      <a:r>
                        <a:rPr lang="es-ES" sz="1600" dirty="0" err="1">
                          <a:effectLst/>
                        </a:rPr>
                        <a:t>The</a:t>
                      </a:r>
                      <a:r>
                        <a:rPr lang="es-ES" sz="1600" dirty="0">
                          <a:effectLst/>
                        </a:rPr>
                        <a:t> </a:t>
                      </a:r>
                      <a:r>
                        <a:rPr lang="es-ES" sz="1600" dirty="0" err="1">
                          <a:effectLst/>
                        </a:rPr>
                        <a:t>Netherlands</a:t>
                      </a:r>
                      <a:r>
                        <a:rPr lang="es-ES" sz="1600" dirty="0">
                          <a:effectLst/>
                        </a:rPr>
                        <a:t> </a:t>
                      </a:r>
                      <a:r>
                        <a:rPr lang="es-ES" sz="1600" dirty="0" err="1">
                          <a:effectLst/>
                        </a:rPr>
                        <a:t>Rijkswaterstaat</a:t>
                      </a:r>
                      <a:endParaRPr lang="es-ES" sz="1600" dirty="0">
                        <a:effectLst/>
                        <a:latin typeface="Calibri" pitchFamily="34" charset="0"/>
                        <a:ea typeface="Times New Roman"/>
                        <a:cs typeface="Calibri" pitchFamily="34" charset="0"/>
                      </a:endParaRPr>
                    </a:p>
                  </a:txBody>
                  <a:tcPr marL="44450" marR="44450" marT="0" marB="0"/>
                </a:tc>
                <a:tc>
                  <a:txBody>
                    <a:bodyPr/>
                    <a:lstStyle/>
                    <a:p>
                      <a:pPr marL="25400">
                        <a:spcAft>
                          <a:spcPts val="0"/>
                        </a:spcAft>
                      </a:pPr>
                      <a:r>
                        <a:rPr lang="es-ES" sz="1400" dirty="0">
                          <a:effectLst/>
                        </a:rPr>
                        <a:t>Desarrollo de la política nacional de administración del agua, incluyendo mezcla de nuevas instalaciones, procedimientos de operaciones y costeo</a:t>
                      </a:r>
                      <a:endParaRPr lang="es-ES" sz="1400" dirty="0">
                        <a:effectLst/>
                        <a:latin typeface="Calibri" pitchFamily="34" charset="0"/>
                        <a:ea typeface="Times New Roman"/>
                        <a:cs typeface="Calibri" pitchFamily="34" charset="0"/>
                      </a:endParaRPr>
                    </a:p>
                  </a:txBody>
                  <a:tcPr marL="44450" marR="44450" marT="0" marB="0"/>
                </a:tc>
                <a:tc>
                  <a:txBody>
                    <a:bodyPr/>
                    <a:lstStyle/>
                    <a:p>
                      <a:pPr>
                        <a:spcAft>
                          <a:spcPts val="0"/>
                        </a:spcAft>
                      </a:pPr>
                      <a:r>
                        <a:rPr lang="es-ES" sz="1600" dirty="0">
                          <a:effectLst/>
                        </a:rPr>
                        <a:t>1985</a:t>
                      </a:r>
                      <a:endParaRPr lang="es-ES" sz="1600" dirty="0">
                        <a:effectLst/>
                        <a:latin typeface="Calibri" pitchFamily="34" charset="0"/>
                        <a:ea typeface="Times New Roman"/>
                        <a:cs typeface="Calibri" pitchFamily="34" charset="0"/>
                      </a:endParaRPr>
                    </a:p>
                  </a:txBody>
                  <a:tcPr marL="44450" marR="44450" marT="0" marB="0" anchor="ctr"/>
                </a:tc>
                <a:tc>
                  <a:txBody>
                    <a:bodyPr/>
                    <a:lstStyle/>
                    <a:p>
                      <a:pPr>
                        <a:spcAft>
                          <a:spcPts val="0"/>
                        </a:spcAft>
                      </a:pPr>
                      <a:r>
                        <a:rPr lang="es-ES" sz="1600" dirty="0">
                          <a:effectLst/>
                        </a:rPr>
                        <a:t>$15 millones</a:t>
                      </a:r>
                      <a:endParaRPr lang="es-ES" sz="1600" dirty="0">
                        <a:effectLst/>
                        <a:latin typeface="Calibri" pitchFamily="34" charset="0"/>
                        <a:ea typeface="Times New Roman"/>
                        <a:cs typeface="Calibri" pitchFamily="34" charset="0"/>
                      </a:endParaRPr>
                    </a:p>
                  </a:txBody>
                  <a:tcPr marL="44450" marR="44450" marT="0" marB="0" anchor="ctr"/>
                </a:tc>
              </a:tr>
              <a:tr h="872601">
                <a:tc>
                  <a:txBody>
                    <a:bodyPr/>
                    <a:lstStyle/>
                    <a:p>
                      <a:pPr marL="25400" indent="-69850" algn="just">
                        <a:spcBef>
                          <a:spcPts val="500"/>
                        </a:spcBef>
                        <a:spcAft>
                          <a:spcPts val="500"/>
                        </a:spcAft>
                      </a:pPr>
                      <a:r>
                        <a:rPr lang="es-ES" sz="1600" dirty="0">
                          <a:effectLst/>
                        </a:rPr>
                        <a:t> Monsanto </a:t>
                      </a:r>
                      <a:r>
                        <a:rPr lang="es-ES" sz="1600" dirty="0" err="1">
                          <a:effectLst/>
                        </a:rPr>
                        <a:t>Corp</a:t>
                      </a:r>
                      <a:endParaRPr lang="es-ES" sz="1600" dirty="0">
                        <a:effectLst/>
                        <a:latin typeface="Calibri" pitchFamily="34" charset="0"/>
                        <a:ea typeface="Times New Roman"/>
                        <a:cs typeface="Calibri" pitchFamily="34" charset="0"/>
                      </a:endParaRPr>
                    </a:p>
                  </a:txBody>
                  <a:tcPr marL="44450" marR="44450" marT="0" marB="0"/>
                </a:tc>
                <a:tc>
                  <a:txBody>
                    <a:bodyPr/>
                    <a:lstStyle/>
                    <a:p>
                      <a:pPr marL="25400" algn="just">
                        <a:spcBef>
                          <a:spcPts val="500"/>
                        </a:spcBef>
                        <a:spcAft>
                          <a:spcPts val="500"/>
                        </a:spcAft>
                      </a:pPr>
                      <a:r>
                        <a:rPr lang="es-ES" sz="1400" dirty="0">
                          <a:effectLst/>
                        </a:rPr>
                        <a:t>Optimización de las operaciones de producción para cumplir metas con un costo mínimo</a:t>
                      </a:r>
                      <a:endParaRPr lang="es-ES" sz="1400" dirty="0">
                        <a:effectLst/>
                        <a:latin typeface="Calibri" pitchFamily="34" charset="0"/>
                        <a:ea typeface="Times New Roman"/>
                        <a:cs typeface="Calibri" pitchFamily="34" charset="0"/>
                      </a:endParaRPr>
                    </a:p>
                  </a:txBody>
                  <a:tcPr marL="44450" marR="44450" marT="0" marB="0"/>
                </a:tc>
                <a:tc>
                  <a:txBody>
                    <a:bodyPr/>
                    <a:lstStyle/>
                    <a:p>
                      <a:pPr algn="ctr">
                        <a:spcAft>
                          <a:spcPts val="0"/>
                        </a:spcAft>
                      </a:pPr>
                      <a:r>
                        <a:rPr lang="es-ES" sz="1600" dirty="0">
                          <a:effectLst/>
                        </a:rPr>
                        <a:t>1985</a:t>
                      </a:r>
                      <a:endParaRPr lang="es-ES" sz="1600" dirty="0">
                        <a:effectLst/>
                        <a:latin typeface="Calibri" pitchFamily="34" charset="0"/>
                        <a:ea typeface="Times New Roman"/>
                        <a:cs typeface="Calibri" pitchFamily="34" charset="0"/>
                      </a:endParaRPr>
                    </a:p>
                  </a:txBody>
                  <a:tcPr marL="44450" marR="44450" marT="0" marB="0" anchor="ctr"/>
                </a:tc>
                <a:tc>
                  <a:txBody>
                    <a:bodyPr/>
                    <a:lstStyle/>
                    <a:p>
                      <a:pPr algn="ctr">
                        <a:spcAft>
                          <a:spcPts val="0"/>
                        </a:spcAft>
                      </a:pPr>
                      <a:r>
                        <a:rPr lang="es-ES" sz="1600" dirty="0">
                          <a:effectLst/>
                        </a:rPr>
                        <a:t>$2 millones</a:t>
                      </a:r>
                      <a:endParaRPr lang="es-ES" sz="1600" dirty="0">
                        <a:effectLst/>
                        <a:latin typeface="Calibri" pitchFamily="34" charset="0"/>
                        <a:ea typeface="Times New Roman"/>
                        <a:cs typeface="Calibri" pitchFamily="34" charset="0"/>
                      </a:endParaRPr>
                    </a:p>
                  </a:txBody>
                  <a:tcPr marL="44450" marR="44450" marT="0" marB="0" anchor="ctr"/>
                </a:tc>
              </a:tr>
              <a:tr h="872601">
                <a:tc>
                  <a:txBody>
                    <a:bodyPr/>
                    <a:lstStyle/>
                    <a:p>
                      <a:pPr indent="228600" algn="just">
                        <a:spcBef>
                          <a:spcPts val="500"/>
                        </a:spcBef>
                        <a:spcAft>
                          <a:spcPts val="500"/>
                        </a:spcAft>
                      </a:pPr>
                      <a:r>
                        <a:rPr lang="es-ES" sz="1600">
                          <a:effectLst/>
                        </a:rPr>
                        <a:t>Weyerhauser Co.</a:t>
                      </a:r>
                      <a:endParaRPr lang="es-ES" sz="1600">
                        <a:effectLst/>
                        <a:latin typeface="Calibri" pitchFamily="34" charset="0"/>
                        <a:ea typeface="Times New Roman"/>
                        <a:cs typeface="Calibri" pitchFamily="34" charset="0"/>
                      </a:endParaRPr>
                    </a:p>
                  </a:txBody>
                  <a:tcPr marL="44450" marR="44450" marT="0" marB="0"/>
                </a:tc>
                <a:tc>
                  <a:txBody>
                    <a:bodyPr/>
                    <a:lstStyle/>
                    <a:p>
                      <a:pPr marL="25400" algn="just">
                        <a:spcBef>
                          <a:spcPts val="500"/>
                        </a:spcBef>
                        <a:spcAft>
                          <a:spcPts val="500"/>
                        </a:spcAft>
                      </a:pPr>
                      <a:r>
                        <a:rPr lang="es-ES" sz="1400" dirty="0">
                          <a:effectLst/>
                        </a:rPr>
                        <a:t>Optimización del corte de árboles en productos de madera para maximizar su producción</a:t>
                      </a:r>
                      <a:endParaRPr lang="es-ES" sz="1400" dirty="0">
                        <a:effectLst/>
                        <a:latin typeface="Calibri" pitchFamily="34" charset="0"/>
                        <a:ea typeface="Times New Roman"/>
                        <a:cs typeface="Calibri" pitchFamily="34" charset="0"/>
                      </a:endParaRPr>
                    </a:p>
                  </a:txBody>
                  <a:tcPr marL="44450" marR="44450" marT="0" marB="0"/>
                </a:tc>
                <a:tc>
                  <a:txBody>
                    <a:bodyPr/>
                    <a:lstStyle/>
                    <a:p>
                      <a:pPr algn="ctr">
                        <a:spcAft>
                          <a:spcPts val="0"/>
                        </a:spcAft>
                      </a:pPr>
                      <a:r>
                        <a:rPr lang="es-ES" sz="1600">
                          <a:effectLst/>
                        </a:rPr>
                        <a:t>1986</a:t>
                      </a:r>
                      <a:endParaRPr lang="es-ES" sz="1600">
                        <a:effectLst/>
                        <a:latin typeface="Calibri" pitchFamily="34" charset="0"/>
                        <a:ea typeface="Times New Roman"/>
                        <a:cs typeface="Calibri" pitchFamily="34" charset="0"/>
                      </a:endParaRPr>
                    </a:p>
                  </a:txBody>
                  <a:tcPr marL="44450" marR="44450" marT="0" marB="0" anchor="ctr"/>
                </a:tc>
                <a:tc>
                  <a:txBody>
                    <a:bodyPr/>
                    <a:lstStyle/>
                    <a:p>
                      <a:pPr algn="ctr">
                        <a:spcAft>
                          <a:spcPts val="0"/>
                        </a:spcAft>
                      </a:pPr>
                      <a:r>
                        <a:rPr lang="es-ES" sz="1600" dirty="0">
                          <a:effectLst/>
                        </a:rPr>
                        <a:t>$15 millones</a:t>
                      </a:r>
                      <a:endParaRPr lang="es-ES" sz="1600" dirty="0">
                        <a:effectLst/>
                        <a:latin typeface="Calibri" pitchFamily="34" charset="0"/>
                        <a:ea typeface="Times New Roman"/>
                        <a:cs typeface="Calibri" pitchFamily="34" charset="0"/>
                      </a:endParaRPr>
                    </a:p>
                  </a:txBody>
                  <a:tcPr marL="44450" marR="44450" marT="0" marB="0" anchor="ctr"/>
                </a:tc>
              </a:tr>
              <a:tr h="872601">
                <a:tc>
                  <a:txBody>
                    <a:bodyPr/>
                    <a:lstStyle/>
                    <a:p>
                      <a:pPr marL="25400" indent="-69850" algn="just">
                        <a:spcBef>
                          <a:spcPts val="500"/>
                        </a:spcBef>
                        <a:spcAft>
                          <a:spcPts val="500"/>
                        </a:spcAft>
                      </a:pPr>
                      <a:r>
                        <a:rPr lang="es-ES" sz="1600" dirty="0">
                          <a:effectLst/>
                        </a:rPr>
                        <a:t>Electrobas/CEPAL Brasil</a:t>
                      </a:r>
                      <a:endParaRPr lang="es-ES" sz="1600" dirty="0">
                        <a:effectLst/>
                        <a:latin typeface="Calibri" pitchFamily="34" charset="0"/>
                        <a:ea typeface="Times New Roman"/>
                        <a:cs typeface="Calibri" pitchFamily="34" charset="0"/>
                      </a:endParaRPr>
                    </a:p>
                  </a:txBody>
                  <a:tcPr marL="44450" marR="44450" marT="0" marB="0"/>
                </a:tc>
                <a:tc>
                  <a:txBody>
                    <a:bodyPr/>
                    <a:lstStyle/>
                    <a:p>
                      <a:pPr marL="25400" algn="just">
                        <a:spcBef>
                          <a:spcPts val="500"/>
                        </a:spcBef>
                        <a:spcAft>
                          <a:spcPts val="500"/>
                        </a:spcAft>
                      </a:pPr>
                      <a:r>
                        <a:rPr lang="es-ES" sz="1400" dirty="0">
                          <a:effectLst/>
                        </a:rPr>
                        <a:t>Asignación óptima de recursos hidráulicos y térmicos en el sistema nacional de generación de energía</a:t>
                      </a:r>
                      <a:endParaRPr lang="es-ES" sz="1400" dirty="0">
                        <a:effectLst/>
                        <a:latin typeface="Calibri" pitchFamily="34" charset="0"/>
                        <a:ea typeface="Times New Roman"/>
                        <a:cs typeface="Calibri" pitchFamily="34" charset="0"/>
                      </a:endParaRPr>
                    </a:p>
                  </a:txBody>
                  <a:tcPr marL="44450" marR="44450" marT="0" marB="0"/>
                </a:tc>
                <a:tc>
                  <a:txBody>
                    <a:bodyPr/>
                    <a:lstStyle/>
                    <a:p>
                      <a:pPr algn="ctr">
                        <a:spcAft>
                          <a:spcPts val="0"/>
                        </a:spcAft>
                      </a:pPr>
                      <a:r>
                        <a:rPr lang="es-ES" sz="1600" dirty="0">
                          <a:effectLst/>
                        </a:rPr>
                        <a:t>1986</a:t>
                      </a:r>
                      <a:endParaRPr lang="es-ES" sz="1600" dirty="0">
                        <a:effectLst/>
                        <a:latin typeface="Calibri" pitchFamily="34" charset="0"/>
                        <a:ea typeface="Times New Roman"/>
                        <a:cs typeface="Calibri" pitchFamily="34" charset="0"/>
                      </a:endParaRPr>
                    </a:p>
                  </a:txBody>
                  <a:tcPr marL="44450" marR="44450" marT="0" marB="0" anchor="ctr"/>
                </a:tc>
                <a:tc>
                  <a:txBody>
                    <a:bodyPr/>
                    <a:lstStyle/>
                    <a:p>
                      <a:pPr algn="ctr">
                        <a:spcAft>
                          <a:spcPts val="0"/>
                        </a:spcAft>
                      </a:pPr>
                      <a:r>
                        <a:rPr lang="es-ES" sz="1600" dirty="0">
                          <a:effectLst/>
                        </a:rPr>
                        <a:t>$43 millones</a:t>
                      </a:r>
                      <a:endParaRPr lang="es-ES" sz="1600" dirty="0">
                        <a:effectLst/>
                        <a:latin typeface="Calibri" pitchFamily="34" charset="0"/>
                        <a:ea typeface="Times New Roman"/>
                        <a:cs typeface="Calibri" pitchFamily="34" charset="0"/>
                      </a:endParaRPr>
                    </a:p>
                  </a:txBody>
                  <a:tcPr marL="44450" marR="44450" marT="0" marB="0" anchor="ctr"/>
                </a:tc>
              </a:tr>
            </a:tbl>
          </a:graphicData>
        </a:graphic>
      </p:graphicFrame>
    </p:spTree>
    <p:extLst>
      <p:ext uri="{BB962C8B-B14F-4D97-AF65-F5344CB8AC3E}">
        <p14:creationId xmlns:p14="http://schemas.microsoft.com/office/powerpoint/2010/main" val="31280636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1482</TotalTime>
  <Words>1595</Words>
  <Application>Microsoft Office PowerPoint</Application>
  <PresentationFormat>Presentación en pantalla (4:3)</PresentationFormat>
  <Paragraphs>290</Paragraphs>
  <Slides>27</Slides>
  <Notes>5</Notes>
  <HiddenSlides>0</HiddenSlides>
  <MMClips>0</MMClips>
  <ScaleCrop>false</ScaleCrop>
  <HeadingPairs>
    <vt:vector size="6" baseType="variant">
      <vt:variant>
        <vt:lpstr>Tema</vt:lpstr>
      </vt:variant>
      <vt:variant>
        <vt:i4>3</vt:i4>
      </vt:variant>
      <vt:variant>
        <vt:lpstr>Servidores OLE incrustados</vt:lpstr>
      </vt:variant>
      <vt:variant>
        <vt:i4>1</vt:i4>
      </vt:variant>
      <vt:variant>
        <vt:lpstr>Títulos de diapositiva</vt:lpstr>
      </vt:variant>
      <vt:variant>
        <vt:i4>27</vt:i4>
      </vt:variant>
    </vt:vector>
  </HeadingPairs>
  <TitlesOfParts>
    <vt:vector size="31" baseType="lpstr">
      <vt:lpstr>Integral</vt:lpstr>
      <vt:lpstr>Tema de Office</vt:lpstr>
      <vt:lpstr>Office Theme</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BIBLIOGRAFIA</vt:lpstr>
      <vt:lpstr>    Exigencia académica para grandes cambios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Exigencia académica para grandes cambios</dc:title>
  <dc:creator>hp</dc:creator>
  <cp:lastModifiedBy>Jose</cp:lastModifiedBy>
  <cp:revision>79</cp:revision>
  <dcterms:created xsi:type="dcterms:W3CDTF">2015-03-04T21:58:16Z</dcterms:created>
  <dcterms:modified xsi:type="dcterms:W3CDTF">2017-08-19T22:24:54Z</dcterms:modified>
</cp:coreProperties>
</file>