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 id="2147483816" r:id="rId2"/>
  </p:sldMasterIdLst>
  <p:notesMasterIdLst>
    <p:notesMasterId r:id="rId33"/>
  </p:notesMasterIdLst>
  <p:sldIdLst>
    <p:sldId id="288" r:id="rId3"/>
    <p:sldId id="289" r:id="rId4"/>
    <p:sldId id="257" r:id="rId5"/>
    <p:sldId id="265" r:id="rId6"/>
    <p:sldId id="261" r:id="rId7"/>
    <p:sldId id="258" r:id="rId8"/>
    <p:sldId id="266" r:id="rId9"/>
    <p:sldId id="259" r:id="rId10"/>
    <p:sldId id="260" r:id="rId11"/>
    <p:sldId id="264" r:id="rId12"/>
    <p:sldId id="267" r:id="rId13"/>
    <p:sldId id="262" r:id="rId14"/>
    <p:sldId id="268" r:id="rId15"/>
    <p:sldId id="269" r:id="rId16"/>
    <p:sldId id="270" r:id="rId17"/>
    <p:sldId id="271" r:id="rId18"/>
    <p:sldId id="272" r:id="rId19"/>
    <p:sldId id="273" r:id="rId20"/>
    <p:sldId id="274" r:id="rId21"/>
    <p:sldId id="263" r:id="rId22"/>
    <p:sldId id="275" r:id="rId23"/>
    <p:sldId id="278" r:id="rId24"/>
    <p:sldId id="279" r:id="rId25"/>
    <p:sldId id="280" r:id="rId26"/>
    <p:sldId id="276" r:id="rId27"/>
    <p:sldId id="277" r:id="rId28"/>
    <p:sldId id="281" r:id="rId29"/>
    <p:sldId id="282" r:id="rId30"/>
    <p:sldId id="283" r:id="rId31"/>
    <p:sldId id="284" r:id="rId3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00FF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F1DB-189E-47C8-B0AC-C590C0250684}" type="doc">
      <dgm:prSet loTypeId="urn:microsoft.com/office/officeart/2005/8/layout/vList3" loCatId="list" qsTypeId="urn:microsoft.com/office/officeart/2005/8/quickstyle/simple1" qsCatId="simple" csTypeId="urn:microsoft.com/office/officeart/2005/8/colors/colorful3" csCatId="colorful" phldr="1"/>
      <dgm:spPr/>
    </dgm:pt>
    <dgm:pt modelId="{B937A7D0-B44D-423A-8D1C-788169A637EB}">
      <dgm:prSet phldrT="[Texto]"/>
      <dgm:spPr/>
      <dgm:t>
        <a:bodyPr/>
        <a:lstStyle/>
        <a:p>
          <a:r>
            <a:rPr lang="es-PE" dirty="0" smtClean="0"/>
            <a:t>Aplicar las técnicas de planeación y administración eficiente de recursos</a:t>
          </a:r>
          <a:endParaRPr lang="es-PE" dirty="0"/>
        </a:p>
      </dgm:t>
    </dgm:pt>
    <dgm:pt modelId="{0BFB3F6D-0E9D-4F7A-B37D-FD80CAC71F81}" type="parTrans" cxnId="{36A6A6FA-3CE8-486D-85A4-EB111B84A71F}">
      <dgm:prSet/>
      <dgm:spPr/>
      <dgm:t>
        <a:bodyPr/>
        <a:lstStyle/>
        <a:p>
          <a:endParaRPr lang="es-PE"/>
        </a:p>
      </dgm:t>
    </dgm:pt>
    <dgm:pt modelId="{3E15EE15-F5E0-4031-89D7-67193730F1C1}" type="sibTrans" cxnId="{36A6A6FA-3CE8-486D-85A4-EB111B84A71F}">
      <dgm:prSet/>
      <dgm:spPr/>
      <dgm:t>
        <a:bodyPr/>
        <a:lstStyle/>
        <a:p>
          <a:endParaRPr lang="es-PE"/>
        </a:p>
      </dgm:t>
    </dgm:pt>
    <dgm:pt modelId="{F5013FC0-C10D-4BA8-90B9-67591F9D186E}">
      <dgm:prSet phldrT="[Texto]"/>
      <dgm:spPr/>
      <dgm:t>
        <a:bodyPr/>
        <a:lstStyle/>
        <a:p>
          <a:r>
            <a:rPr lang="es-PE" dirty="0" smtClean="0"/>
            <a:t>Utilizar técnicas de programación  PERT-CPM con uso software </a:t>
          </a:r>
          <a:endParaRPr lang="es-PE" dirty="0"/>
        </a:p>
      </dgm:t>
    </dgm:pt>
    <dgm:pt modelId="{CE306B0B-4470-4283-B210-65C2D066CA83}" type="parTrans" cxnId="{8A11B215-05AC-4B67-887A-44B3B58C6E5C}">
      <dgm:prSet/>
      <dgm:spPr/>
      <dgm:t>
        <a:bodyPr/>
        <a:lstStyle/>
        <a:p>
          <a:endParaRPr lang="es-PE"/>
        </a:p>
      </dgm:t>
    </dgm:pt>
    <dgm:pt modelId="{1A5C4D97-7535-4AB6-8D32-AFB57F643B63}" type="sibTrans" cxnId="{8A11B215-05AC-4B67-887A-44B3B58C6E5C}">
      <dgm:prSet/>
      <dgm:spPr/>
      <dgm:t>
        <a:bodyPr/>
        <a:lstStyle/>
        <a:p>
          <a:endParaRPr lang="es-PE"/>
        </a:p>
      </dgm:t>
    </dgm:pt>
    <dgm:pt modelId="{602E74AA-9F72-46E1-B0BA-6219D7A76FF7}" type="pres">
      <dgm:prSet presAssocID="{A71AF1DB-189E-47C8-B0AC-C590C0250684}" presName="linearFlow" presStyleCnt="0">
        <dgm:presLayoutVars>
          <dgm:dir/>
          <dgm:resizeHandles val="exact"/>
        </dgm:presLayoutVars>
      </dgm:prSet>
      <dgm:spPr/>
    </dgm:pt>
    <dgm:pt modelId="{8A99B801-CA66-4179-B0D8-B2DF841E0E1F}" type="pres">
      <dgm:prSet presAssocID="{B937A7D0-B44D-423A-8D1C-788169A637EB}" presName="composite" presStyleCnt="0"/>
      <dgm:spPr/>
    </dgm:pt>
    <dgm:pt modelId="{F2404E9F-3BC5-4002-B6E4-C640136EA362}" type="pres">
      <dgm:prSet presAssocID="{B937A7D0-B44D-423A-8D1C-788169A637EB}" presName="imgShp" presStyleLbl="fgImgPlace1" presStyleIdx="0" presStyleCnt="2"/>
      <dgm:spPr>
        <a:blipFill rotWithShape="1">
          <a:blip xmlns:r="http://schemas.openxmlformats.org/officeDocument/2006/relationships" r:embed="rId1"/>
          <a:stretch>
            <a:fillRect/>
          </a:stretch>
        </a:blipFill>
      </dgm:spPr>
    </dgm:pt>
    <dgm:pt modelId="{726A46F7-3CF1-4FE3-A96B-99A654199B5F}" type="pres">
      <dgm:prSet presAssocID="{B937A7D0-B44D-423A-8D1C-788169A637EB}" presName="txShp" presStyleLbl="node1" presStyleIdx="0" presStyleCnt="2" custScaleX="113607">
        <dgm:presLayoutVars>
          <dgm:bulletEnabled val="1"/>
        </dgm:presLayoutVars>
      </dgm:prSet>
      <dgm:spPr/>
      <dgm:t>
        <a:bodyPr/>
        <a:lstStyle/>
        <a:p>
          <a:endParaRPr lang="es-PE"/>
        </a:p>
      </dgm:t>
    </dgm:pt>
    <dgm:pt modelId="{46780C85-0692-4F26-A9D2-5E49A78B2E95}" type="pres">
      <dgm:prSet presAssocID="{3E15EE15-F5E0-4031-89D7-67193730F1C1}" presName="spacing" presStyleCnt="0"/>
      <dgm:spPr/>
    </dgm:pt>
    <dgm:pt modelId="{CB09AF95-69A6-4BAB-80B5-36EBC09379BB}" type="pres">
      <dgm:prSet presAssocID="{F5013FC0-C10D-4BA8-90B9-67591F9D186E}" presName="composite" presStyleCnt="0"/>
      <dgm:spPr/>
    </dgm:pt>
    <dgm:pt modelId="{B308C843-698B-4B9A-A3A1-DBF59B8F973B}" type="pres">
      <dgm:prSet presAssocID="{F5013FC0-C10D-4BA8-90B9-67591F9D186E}" presName="imgShp" presStyleLbl="fgImgPlace1" presStyleIdx="1" presStyleCnt="2"/>
      <dgm:spPr>
        <a:blipFill rotWithShape="1">
          <a:blip xmlns:r="http://schemas.openxmlformats.org/officeDocument/2006/relationships" r:embed="rId2"/>
          <a:stretch>
            <a:fillRect/>
          </a:stretch>
        </a:blipFill>
      </dgm:spPr>
    </dgm:pt>
    <dgm:pt modelId="{0BED45AF-BB2E-481C-A4BD-D454FE0D40D4}" type="pres">
      <dgm:prSet presAssocID="{F5013FC0-C10D-4BA8-90B9-67591F9D186E}" presName="txShp" presStyleLbl="node1" presStyleIdx="1" presStyleCnt="2" custScaleX="113607">
        <dgm:presLayoutVars>
          <dgm:bulletEnabled val="1"/>
        </dgm:presLayoutVars>
      </dgm:prSet>
      <dgm:spPr/>
      <dgm:t>
        <a:bodyPr/>
        <a:lstStyle/>
        <a:p>
          <a:endParaRPr lang="es-PE"/>
        </a:p>
      </dgm:t>
    </dgm:pt>
  </dgm:ptLst>
  <dgm:cxnLst>
    <dgm:cxn modelId="{2143D6F4-ED49-4DB3-8311-69379FCE2A09}" type="presOf" srcId="{F5013FC0-C10D-4BA8-90B9-67591F9D186E}" destId="{0BED45AF-BB2E-481C-A4BD-D454FE0D40D4}" srcOrd="0" destOrd="0" presId="urn:microsoft.com/office/officeart/2005/8/layout/vList3"/>
    <dgm:cxn modelId="{52AD3BFF-F73C-47BA-A674-6555A5FB1656}" type="presOf" srcId="{B937A7D0-B44D-423A-8D1C-788169A637EB}" destId="{726A46F7-3CF1-4FE3-A96B-99A654199B5F}" srcOrd="0" destOrd="0" presId="urn:microsoft.com/office/officeart/2005/8/layout/vList3"/>
    <dgm:cxn modelId="{36A6A6FA-3CE8-486D-85A4-EB111B84A71F}" srcId="{A71AF1DB-189E-47C8-B0AC-C590C0250684}" destId="{B937A7D0-B44D-423A-8D1C-788169A637EB}" srcOrd="0" destOrd="0" parTransId="{0BFB3F6D-0E9D-4F7A-B37D-FD80CAC71F81}" sibTransId="{3E15EE15-F5E0-4031-89D7-67193730F1C1}"/>
    <dgm:cxn modelId="{B7262C63-41DC-4EF6-9CCF-AAC7A1442A82}" type="presOf" srcId="{A71AF1DB-189E-47C8-B0AC-C590C0250684}" destId="{602E74AA-9F72-46E1-B0BA-6219D7A76FF7}" srcOrd="0" destOrd="0" presId="urn:microsoft.com/office/officeart/2005/8/layout/vList3"/>
    <dgm:cxn modelId="{8A11B215-05AC-4B67-887A-44B3B58C6E5C}" srcId="{A71AF1DB-189E-47C8-B0AC-C590C0250684}" destId="{F5013FC0-C10D-4BA8-90B9-67591F9D186E}" srcOrd="1" destOrd="0" parTransId="{CE306B0B-4470-4283-B210-65C2D066CA83}" sibTransId="{1A5C4D97-7535-4AB6-8D32-AFB57F643B63}"/>
    <dgm:cxn modelId="{F53D1103-10EC-46D8-ACBF-F91FC895225C}" type="presParOf" srcId="{602E74AA-9F72-46E1-B0BA-6219D7A76FF7}" destId="{8A99B801-CA66-4179-B0D8-B2DF841E0E1F}" srcOrd="0" destOrd="0" presId="urn:microsoft.com/office/officeart/2005/8/layout/vList3"/>
    <dgm:cxn modelId="{0BC59512-3F7D-4A0F-8ADB-5F49517DF54F}" type="presParOf" srcId="{8A99B801-CA66-4179-B0D8-B2DF841E0E1F}" destId="{F2404E9F-3BC5-4002-B6E4-C640136EA362}" srcOrd="0" destOrd="0" presId="urn:microsoft.com/office/officeart/2005/8/layout/vList3"/>
    <dgm:cxn modelId="{99EEE6AD-9E73-4153-8653-3CF146AAD5B2}" type="presParOf" srcId="{8A99B801-CA66-4179-B0D8-B2DF841E0E1F}" destId="{726A46F7-3CF1-4FE3-A96B-99A654199B5F}" srcOrd="1" destOrd="0" presId="urn:microsoft.com/office/officeart/2005/8/layout/vList3"/>
    <dgm:cxn modelId="{579565B3-DF03-4F1B-A66E-32EDA9C3103D}" type="presParOf" srcId="{602E74AA-9F72-46E1-B0BA-6219D7A76FF7}" destId="{46780C85-0692-4F26-A9D2-5E49A78B2E95}" srcOrd="1" destOrd="0" presId="urn:microsoft.com/office/officeart/2005/8/layout/vList3"/>
    <dgm:cxn modelId="{88113C61-4B8F-4594-8DA7-03527786E08C}" type="presParOf" srcId="{602E74AA-9F72-46E1-B0BA-6219D7A76FF7}" destId="{CB09AF95-69A6-4BAB-80B5-36EBC09379BB}" srcOrd="2" destOrd="0" presId="urn:microsoft.com/office/officeart/2005/8/layout/vList3"/>
    <dgm:cxn modelId="{8A8C618B-9F69-4102-842D-1442D62A0310}" type="presParOf" srcId="{CB09AF95-69A6-4BAB-80B5-36EBC09379BB}" destId="{B308C843-698B-4B9A-A3A1-DBF59B8F973B}" srcOrd="0" destOrd="0" presId="urn:microsoft.com/office/officeart/2005/8/layout/vList3"/>
    <dgm:cxn modelId="{98620DDB-74F4-4CBE-B921-56528E41BECD}" type="presParOf" srcId="{CB09AF95-69A6-4BAB-80B5-36EBC09379BB}" destId="{0BED45AF-BB2E-481C-A4BD-D454FE0D40D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15B45-3366-4370-AF42-B81D11F67251}" type="datetimeFigureOut">
              <a:rPr lang="es-PE" smtClean="0"/>
              <a:t>06/10/2017</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CCCCF4-6DAA-429A-B2A5-5629B7245D94}" type="slidenum">
              <a:rPr lang="es-PE" smtClean="0"/>
              <a:t>‹Nº›</a:t>
            </a:fld>
            <a:endParaRPr lang="es-PE"/>
          </a:p>
        </p:txBody>
      </p:sp>
    </p:spTree>
    <p:extLst>
      <p:ext uri="{BB962C8B-B14F-4D97-AF65-F5344CB8AC3E}">
        <p14:creationId xmlns:p14="http://schemas.microsoft.com/office/powerpoint/2010/main" val="422214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38DF6D55-E685-5045-81EF-E560A26E1A2E}" type="slidenum">
              <a:rPr lang="es-ES_tradnl" smtClean="0">
                <a:solidFill>
                  <a:prstClr val="black"/>
                </a:solidFill>
              </a:rPr>
              <a:pPr/>
              <a:t>1</a:t>
            </a:fld>
            <a:endParaRPr lang="es-ES_tradnl">
              <a:solidFill>
                <a:prstClr val="black"/>
              </a:solidFill>
            </a:endParaRPr>
          </a:p>
        </p:txBody>
      </p:sp>
    </p:spTree>
    <p:extLst>
      <p:ext uri="{BB962C8B-B14F-4D97-AF65-F5344CB8AC3E}">
        <p14:creationId xmlns:p14="http://schemas.microsoft.com/office/powerpoint/2010/main" val="113858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76CCCCF4-6DAA-429A-B2A5-5629B7245D94}" type="slidenum">
              <a:rPr lang="es-PE" smtClean="0"/>
              <a:t>17</a:t>
            </a:fld>
            <a:endParaRPr lang="es-PE"/>
          </a:p>
        </p:txBody>
      </p:sp>
    </p:spTree>
    <p:extLst>
      <p:ext uri="{BB962C8B-B14F-4D97-AF65-F5344CB8AC3E}">
        <p14:creationId xmlns:p14="http://schemas.microsoft.com/office/powerpoint/2010/main" val="252368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381000" y="4853411"/>
            <a:ext cx="845820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2" name="1 Marcador de pie de página"/>
          <p:cNvSpPr>
            <a:spLocks noGrp="1"/>
          </p:cNvSpPr>
          <p:nvPr>
            <p:ph type="ftr" sz="quarter" idx="11"/>
          </p:nvPr>
        </p:nvSpPr>
        <p:spPr/>
        <p:txBody>
          <a:bodyPr/>
          <a:lstStyle/>
          <a:p>
            <a:endParaRPr lang="es-ES"/>
          </a:p>
        </p:txBody>
      </p:sp>
      <p:sp>
        <p:nvSpPr>
          <p:cNvPr id="15" name="14 Marcador de número de diapositiva"/>
          <p:cNvSpPr>
            <a:spLocks noGrp="1"/>
          </p:cNvSpPr>
          <p:nvPr>
            <p:ph type="sldNum" sz="quarter" idx="12"/>
          </p:nvPr>
        </p:nvSpPr>
        <p:spPr>
          <a:xfrm>
            <a:off x="8229600" y="6473952"/>
            <a:ext cx="758952" cy="246888"/>
          </a:xfrm>
        </p:spPr>
        <p:txBody>
          <a:bodyPr/>
          <a:lstStyle/>
          <a:p>
            <a:fld id="{4FDF001A-031F-40DF-A792-5150817A0F75}"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49276"/>
            <a:ext cx="18288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549276"/>
            <a:ext cx="62484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s-ES" smtClean="0"/>
              <a:t>Clic para editar título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5729293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673705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Clic para editar título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0167422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4852618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8" name="Footer Placeholder 7"/>
          <p:cNvSpPr>
            <a:spLocks noGrp="1"/>
          </p:cNvSpPr>
          <p:nvPr>
            <p:ph type="ftr" sz="quarter" idx="11"/>
          </p:nvPr>
        </p:nvSpPr>
        <p:spPr/>
        <p:txBody>
          <a:bodyPr/>
          <a:lstStyle/>
          <a:p>
            <a:endParaRPr lang="es-ES_tradnl">
              <a:solidFill>
                <a:prstClr val="black">
                  <a:tint val="75000"/>
                </a:prstClr>
              </a:solidFill>
            </a:endParaRPr>
          </a:p>
        </p:txBody>
      </p:sp>
      <p:sp>
        <p:nvSpPr>
          <p:cNvPr id="9" name="Slide Number Placeholder 8"/>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1156948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4" name="Footer Placeholder 3"/>
          <p:cNvSpPr>
            <a:spLocks noGrp="1"/>
          </p:cNvSpPr>
          <p:nvPr>
            <p:ph type="ftr" sz="quarter" idx="11"/>
          </p:nvPr>
        </p:nvSpPr>
        <p:spPr/>
        <p:txBody>
          <a:bodyPr/>
          <a:lstStyle/>
          <a:p>
            <a:endParaRPr lang="es-ES_tradnl">
              <a:solidFill>
                <a:prstClr val="black">
                  <a:tint val="75000"/>
                </a:prstClr>
              </a:solidFill>
            </a:endParaRPr>
          </a:p>
        </p:txBody>
      </p:sp>
      <p:sp>
        <p:nvSpPr>
          <p:cNvPr id="5" name="Slide Number Placeholder 4"/>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50007076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3" name="Footer Placeholder 2"/>
          <p:cNvSpPr>
            <a:spLocks noGrp="1"/>
          </p:cNvSpPr>
          <p:nvPr>
            <p:ph type="ftr" sz="quarter" idx="11"/>
          </p:nvPr>
        </p:nvSpPr>
        <p:spPr/>
        <p:txBody>
          <a:bodyPr/>
          <a:lstStyle/>
          <a:p>
            <a:endParaRPr lang="es-ES_tradnl">
              <a:solidFill>
                <a:prstClr val="black">
                  <a:tint val="75000"/>
                </a:prstClr>
              </a:solidFill>
            </a:endParaRPr>
          </a:p>
        </p:txBody>
      </p:sp>
      <p:sp>
        <p:nvSpPr>
          <p:cNvPr id="4" name="Slide Number Placeholder 3"/>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49286415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0628854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19" name="18 Marcador de pie de página"/>
          <p:cNvSpPr>
            <a:spLocks noGrp="1"/>
          </p:cNvSpPr>
          <p:nvPr>
            <p:ph type="ftr" sz="quarter" idx="11"/>
          </p:nvPr>
        </p:nvSpPr>
        <p:spPr>
          <a:xfrm>
            <a:off x="3581400" y="76200"/>
            <a:ext cx="2895600" cy="288925"/>
          </a:xfrm>
        </p:spPr>
        <p:txBody>
          <a:bodyPr/>
          <a:lstStyle/>
          <a:p>
            <a:endParaRPr lang="es-ES"/>
          </a:p>
        </p:txBody>
      </p:sp>
      <p:sp>
        <p:nvSpPr>
          <p:cNvPr id="16" name="15 Marcador de número de diapositiva"/>
          <p:cNvSpPr>
            <a:spLocks noGrp="1"/>
          </p:cNvSpPr>
          <p:nvPr>
            <p:ph type="sldNum" sz="quarter" idx="12"/>
          </p:nvPr>
        </p:nvSpPr>
        <p:spPr>
          <a:xfrm>
            <a:off x="8229600" y="6473952"/>
            <a:ext cx="758952" cy="246888"/>
          </a:xfrm>
        </p:spPr>
        <p:txBody>
          <a:bodyPr/>
          <a:lstStyle/>
          <a:p>
            <a:fld id="{4FDF001A-031F-40DF-A792-5150817A0F75}" type="slidenum">
              <a:rPr lang="es-ES" smtClean="0"/>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Clic para editar título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6" name="Footer Placeholder 5"/>
          <p:cNvSpPr>
            <a:spLocks noGrp="1"/>
          </p:cNvSpPr>
          <p:nvPr>
            <p:ph type="ftr" sz="quarter" idx="11"/>
          </p:nvPr>
        </p:nvSpPr>
        <p:spPr/>
        <p:txBody>
          <a:bodyPr/>
          <a:lstStyle/>
          <a:p>
            <a:endParaRPr lang="es-ES_tradnl">
              <a:solidFill>
                <a:prstClr val="black">
                  <a:tint val="75000"/>
                </a:prstClr>
              </a:solidFill>
            </a:endParaRPr>
          </a:p>
        </p:txBody>
      </p:sp>
      <p:sp>
        <p:nvSpPr>
          <p:cNvPr id="7" name="Slide Number Placeholder 6"/>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3486964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409662825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11"/>
          </p:nvPr>
        </p:nvSpPr>
        <p:spPr/>
        <p:txBody>
          <a:bodyPr/>
          <a:lstStyle/>
          <a:p>
            <a:endParaRPr lang="es-ES_tradnl">
              <a:solidFill>
                <a:prstClr val="black">
                  <a:tint val="75000"/>
                </a:prstClr>
              </a:solidFill>
            </a:endParaRPr>
          </a:p>
        </p:txBody>
      </p:sp>
      <p:sp>
        <p:nvSpPr>
          <p:cNvPr id="6" name="Slide Number Placeholder 5"/>
          <p:cNvSpPr>
            <a:spLocks noGrp="1"/>
          </p:cNvSpPr>
          <p:nvPr>
            <p:ph type="sldNum" sz="quarter" idx="12"/>
          </p:nvPr>
        </p:nvSpPr>
        <p:spPr/>
        <p:txBody>
          <a:body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955743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11" name="10 Marcador de pie de página"/>
          <p:cNvSpPr>
            <a:spLocks noGrp="1"/>
          </p:cNvSpPr>
          <p:nvPr>
            <p:ph type="ftr" sz="quarter" idx="11"/>
          </p:nvPr>
        </p:nvSpPr>
        <p:spPr/>
        <p:txBody>
          <a:bodyPr/>
          <a:lstStyle/>
          <a:p>
            <a:endParaRPr lang="es-ES"/>
          </a:p>
        </p:txBody>
      </p:sp>
      <p:sp>
        <p:nvSpPr>
          <p:cNvPr id="16" name="15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
        <p:nvSpPr>
          <p:cNvPr id="8" name="7 Título"/>
          <p:cNvSpPr>
            <a:spLocks noGrp="1"/>
          </p:cNvSpPr>
          <p:nvPr>
            <p:ph type="title"/>
          </p:nvPr>
        </p:nvSpPr>
        <p:spPr>
          <a:xfrm>
            <a:off x="180475" y="2947085"/>
            <a:ext cx="86868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10" name="9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04800" y="5410200"/>
            <a:ext cx="861060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229600" y="6477000"/>
            <a:ext cx="762000" cy="246888"/>
          </a:xfrm>
        </p:spPr>
        <p:txBody>
          <a:bodyPr/>
          <a:lstStyle/>
          <a:p>
            <a:fld id="{4FDF001A-031F-40DF-A792-5150817A0F75}" type="slidenum">
              <a:rPr lang="es-ES" smtClean="0"/>
              <a:t>‹Nº›</a:t>
            </a:fld>
            <a:endParaRPr lang="es-ES"/>
          </a:p>
        </p:txBody>
      </p:sp>
      <p:sp>
        <p:nvSpPr>
          <p:cNvPr id="11" name="10 Conector recto"/>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01752" y="457200"/>
            <a:ext cx="86868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21" name="20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24" name="23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57200" y="5486400"/>
            <a:ext cx="845820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29" name="28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6314C3C8-8FA7-46F0-91F7-16CA729352E9}" type="datetimeFigureOut">
              <a:rPr lang="es-ES" smtClean="0"/>
              <a:t>06/10/2017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31" name="30 Marcador de número de diapositiva"/>
          <p:cNvSpPr>
            <a:spLocks noGrp="1"/>
          </p:cNvSpPr>
          <p:nvPr>
            <p:ph type="sldNum" sz="quarter" idx="12"/>
          </p:nvPr>
        </p:nvSpPr>
        <p:spPr/>
        <p:txBody>
          <a:bodyPr/>
          <a:lstStyle/>
          <a:p>
            <a:fld id="{4FDF001A-031F-40DF-A792-5150817A0F75}" type="slidenum">
              <a:rPr lang="es-ES" smtClean="0"/>
              <a:t>‹Nº›</a:t>
            </a:fld>
            <a:endParaRPr lang="es-ES"/>
          </a:p>
        </p:txBody>
      </p:sp>
      <p:sp>
        <p:nvSpPr>
          <p:cNvPr id="17" name="16 Título"/>
          <p:cNvSpPr>
            <a:spLocks noGrp="1"/>
          </p:cNvSpPr>
          <p:nvPr>
            <p:ph type="title"/>
          </p:nvPr>
        </p:nvSpPr>
        <p:spPr>
          <a:xfrm>
            <a:off x="381000" y="4993760"/>
            <a:ext cx="586740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314C3C8-8FA7-46F0-91F7-16CA729352E9}" type="datetimeFigureOut">
              <a:rPr lang="es-ES" smtClean="0"/>
              <a:t>06/10/2017</a:t>
            </a:fld>
            <a:endParaRPr lang="es-ES"/>
          </a:p>
        </p:txBody>
      </p:sp>
      <p:sp>
        <p:nvSpPr>
          <p:cNvPr id="28" name="27 Marcador de pie de página"/>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s-ES"/>
          </a:p>
        </p:txBody>
      </p:sp>
      <p:sp>
        <p:nvSpPr>
          <p:cNvPr id="5" name="4 Marcador de número de diapositiva"/>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FDF001A-031F-40DF-A792-5150817A0F75}" type="slidenum">
              <a:rPr lang="es-ES" smtClean="0"/>
              <a:t>‹Nº›</a:t>
            </a:fld>
            <a:endParaRPr lang="es-ES"/>
          </a:p>
        </p:txBody>
      </p:sp>
      <p:sp>
        <p:nvSpPr>
          <p:cNvPr id="10" name="9 Marcador de título"/>
          <p:cNvSpPr>
            <a:spLocks noGrp="1"/>
          </p:cNvSpPr>
          <p:nvPr>
            <p:ph type="title"/>
          </p:nvPr>
        </p:nvSpPr>
        <p:spPr>
          <a:xfrm>
            <a:off x="304800" y="457200"/>
            <a:ext cx="86868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Clic para editar título</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F547D-DE66-3646-86ED-203D8A1448EF}" type="datetimeFigureOut">
              <a:rPr lang="es-ES_tradnl" smtClean="0">
                <a:solidFill>
                  <a:prstClr val="black">
                    <a:tint val="75000"/>
                  </a:prstClr>
                </a:solidFill>
              </a:rPr>
              <a:pPr/>
              <a:t>06/10/2017</a:t>
            </a:fld>
            <a:endParaRPr lang="es-ES_tradnl">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E486B-8585-DC43-A980-14CA28B9973C}" type="slidenum">
              <a:rPr lang="es-ES_tradnl" smtClean="0">
                <a:solidFill>
                  <a:prstClr val="black">
                    <a:tint val="75000"/>
                  </a:prstClr>
                </a:solidFill>
              </a:rPr>
              <a:pPr/>
              <a:t>‹Nº›</a:t>
            </a:fld>
            <a:endParaRPr lang="es-ES_tradnl">
              <a:solidFill>
                <a:prstClr val="black">
                  <a:tint val="75000"/>
                </a:prstClr>
              </a:solidFill>
            </a:endParaRPr>
          </a:p>
        </p:txBody>
      </p:sp>
    </p:spTree>
    <p:extLst>
      <p:ext uri="{BB962C8B-B14F-4D97-AF65-F5344CB8AC3E}">
        <p14:creationId xmlns:p14="http://schemas.microsoft.com/office/powerpoint/2010/main" val="286068917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gif"/><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hyperlink" Target="http://www.monografias.com/trabajos13/mapro/mapro.s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google.com.pe/url?sa=i&amp;rct=j&amp;q=&amp;esrc=s&amp;source=images&amp;cd=&amp;cad=rja&amp;uact=8&amp;ved=0CAcQjRw&amp;url=http://www.investigaciondeoperaciones.net/pert.html&amp;ei=WftMVbCWAcucgwT234GwAQ&amp;bvm=bv.92765956,d.eXY&amp;psig=AFQjCNG_M6kduuvhRyr1bh_NF1uwSA2Khw&amp;ust=1431194811854954" TargetMode="External"/><Relationship Id="rId1" Type="http://schemas.openxmlformats.org/officeDocument/2006/relationships/slideLayout" Target="../slideLayouts/slideLayout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oodmath.scientopia.org/2007/09/24/critical-paths-scheduling-and-pert/"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2.gif"/><Relationship Id="rId2" Type="http://schemas.openxmlformats.org/officeDocument/2006/relationships/hyperlink" Target="http://www.google.com.pe/url?sa=i&amp;rct=j&amp;q=&amp;esrc=s&amp;source=images&amp;cd=&amp;cad=rja&amp;uact=8&amp;ved=0CAcQjRw&amp;url=http://www.ingenieriaindustrialonline.com/herramientas-para-el-ingeniero-industrial/investigaci%C3%B3n-de-operaciones/teor%C3%ADa-de-redes/&amp;ei=051MVbHjHcKYNreFg4gP&amp;bvm=bv.92765956,d.eXY&amp;psig=AFQjCNFP_Xwl0dmlxk0g7IuCiA06L1dUKw&amp;ust=1431170632661488" TargetMode="External"/><Relationship Id="rId1" Type="http://schemas.openxmlformats.org/officeDocument/2006/relationships/slideLayout" Target="../slideLayouts/slideLayout7.xml"/><Relationship Id="rId6" Type="http://schemas.openxmlformats.org/officeDocument/2006/relationships/hyperlink" Target="http://www.valoryempresa.com/archives/tutoriales/diagGantt_1.htm" TargetMode="External"/><Relationship Id="rId5" Type="http://schemas.openxmlformats.org/officeDocument/2006/relationships/image" Target="../media/image11.jpeg"/><Relationship Id="rId4" Type="http://schemas.openxmlformats.org/officeDocument/2006/relationships/hyperlink" Target="http://www.google.com.pe/url?sa=i&amp;rct=j&amp;q=&amp;esrc=s&amp;source=images&amp;cd=&amp;cad=rja&amp;uact=8&amp;ved=0CAcQjRw&amp;url=http://www.investigaciondeoperaciones.net/pert.html&amp;ei=fJ5MVdGwOIGFgwTrhICIDg&amp;bvm=bv.92765956,d.eXY&amp;psig=AFQjCNFP_Xwl0dmlxk0g7IuCiA06L1dUKw&amp;ust=143117063266148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051720" y="2910428"/>
            <a:ext cx="5652628" cy="2910502"/>
          </a:xfrm>
        </p:spPr>
        <p:txBody>
          <a:bodyPr anchor="b">
            <a:normAutofit fontScale="90000"/>
          </a:bodyPr>
          <a:lstStyle/>
          <a:p>
            <a:r>
              <a:rPr lang="es-PE" sz="4800" b="1" dirty="0">
                <a:solidFill>
                  <a:srgbClr val="00B0F0"/>
                </a:solidFill>
                <a:latin typeface="Arial Black" panose="020B0A04020102020204" pitchFamily="34" charset="0"/>
              </a:rPr>
              <a:t>Administración de proyectos con </a:t>
            </a:r>
            <a:r>
              <a:rPr lang="es-PE" sz="4800" b="1" dirty="0" smtClean="0">
                <a:solidFill>
                  <a:srgbClr val="00B0F0"/>
                </a:solidFill>
                <a:latin typeface="Arial Black" panose="020B0A04020102020204" pitchFamily="34" charset="0"/>
              </a:rPr>
              <a:t/>
            </a:r>
            <a:br>
              <a:rPr lang="es-PE" sz="4800" b="1" dirty="0" smtClean="0">
                <a:solidFill>
                  <a:srgbClr val="00B0F0"/>
                </a:solidFill>
                <a:latin typeface="Arial Black" panose="020B0A04020102020204" pitchFamily="34" charset="0"/>
              </a:rPr>
            </a:br>
            <a:r>
              <a:rPr lang="es-PE" sz="4800" b="1" dirty="0">
                <a:solidFill>
                  <a:srgbClr val="00B0F0"/>
                </a:solidFill>
                <a:latin typeface="Arial Black" panose="020B0A04020102020204" pitchFamily="34" charset="0"/>
              </a:rPr>
              <a:t> </a:t>
            </a:r>
            <a:r>
              <a:rPr lang="es-PE" sz="4800" b="1" dirty="0" smtClean="0">
                <a:solidFill>
                  <a:srgbClr val="00B0F0"/>
                </a:solidFill>
                <a:latin typeface="Arial Black" panose="020B0A04020102020204" pitchFamily="34" charset="0"/>
              </a:rPr>
              <a:t> </a:t>
            </a:r>
            <a:r>
              <a:rPr lang="es-PE" sz="4800" b="1" dirty="0" smtClean="0">
                <a:solidFill>
                  <a:srgbClr val="FFFF00"/>
                </a:solidFill>
                <a:latin typeface="Arial Black" panose="020B0A04020102020204" pitchFamily="34" charset="0"/>
              </a:rPr>
              <a:t>PERT </a:t>
            </a:r>
            <a:r>
              <a:rPr lang="es-PE" sz="4800" b="1" dirty="0">
                <a:solidFill>
                  <a:srgbClr val="FFFF00"/>
                </a:solidFill>
                <a:latin typeface="Arial Black" panose="020B0A04020102020204" pitchFamily="34" charset="0"/>
              </a:rPr>
              <a:t>- CPM </a:t>
            </a:r>
            <a:r>
              <a:rPr lang="es-PE" sz="4800" dirty="0">
                <a:solidFill>
                  <a:srgbClr val="FFFF00"/>
                </a:solidFill>
                <a:latin typeface="Arial Black" panose="020B0A04020102020204" pitchFamily="34" charset="0"/>
              </a:rPr>
              <a:t>	</a:t>
            </a:r>
            <a:r>
              <a:rPr lang="es-PE" sz="4800" dirty="0">
                <a:solidFill>
                  <a:srgbClr val="00B0F0"/>
                </a:solidFill>
                <a:latin typeface="Arial Black" panose="020B0A04020102020204" pitchFamily="34" charset="0"/>
              </a:rPr>
              <a:t/>
            </a:r>
            <a:br>
              <a:rPr lang="es-PE" sz="4800" dirty="0">
                <a:solidFill>
                  <a:srgbClr val="00B0F0"/>
                </a:solidFill>
                <a:latin typeface="Arial Black" panose="020B0A04020102020204" pitchFamily="34" charset="0"/>
              </a:rPr>
            </a:br>
            <a:r>
              <a:rPr lang="es-ES" sz="4800" b="1" dirty="0" smtClean="0">
                <a:solidFill>
                  <a:srgbClr val="00B0F0"/>
                </a:solidFill>
                <a:latin typeface="Arial Black" panose="020B0A04020102020204" pitchFamily="34" charset="0"/>
                <a:ea typeface="Century Gothic" charset="0"/>
                <a:cs typeface="Century Gothic" charset="0"/>
              </a:rPr>
              <a:t/>
            </a:r>
            <a:br>
              <a:rPr lang="es-ES" sz="4800" b="1" dirty="0" smtClean="0">
                <a:solidFill>
                  <a:srgbClr val="00B0F0"/>
                </a:solidFill>
                <a:latin typeface="Arial Black" panose="020B0A04020102020204" pitchFamily="34" charset="0"/>
                <a:ea typeface="Century Gothic" charset="0"/>
                <a:cs typeface="Century Gothic" charset="0"/>
              </a:rPr>
            </a:br>
            <a:endParaRPr lang="es-ES_tradnl" sz="3100" dirty="0">
              <a:solidFill>
                <a:srgbClr val="FFFF00"/>
              </a:solidFill>
              <a:latin typeface="Century Gothic" charset="0"/>
              <a:ea typeface="Century Gothic" charset="0"/>
              <a:cs typeface="Century Gothic" charset="0"/>
            </a:endParaRPr>
          </a:p>
        </p:txBody>
      </p:sp>
      <p:sp>
        <p:nvSpPr>
          <p:cNvPr id="6" name="5 CuadroTexto"/>
          <p:cNvSpPr txBox="1"/>
          <p:nvPr/>
        </p:nvSpPr>
        <p:spPr>
          <a:xfrm>
            <a:off x="971599" y="5733256"/>
            <a:ext cx="4926349" cy="584775"/>
          </a:xfrm>
          <a:prstGeom prst="rect">
            <a:avLst/>
          </a:prstGeom>
          <a:noFill/>
        </p:spPr>
        <p:txBody>
          <a:bodyPr wrap="none" rtlCol="0">
            <a:spAutoFit/>
          </a:bodyPr>
          <a:lstStyle/>
          <a:p>
            <a:r>
              <a:rPr lang="es-PE" sz="3200" b="1" dirty="0" smtClean="0">
                <a:solidFill>
                  <a:srgbClr val="FFC000"/>
                </a:solidFill>
              </a:rPr>
              <a:t>Semana 12 y 13  - Unidad IV</a:t>
            </a:r>
            <a:endParaRPr lang="es-PE" sz="3200" b="1" dirty="0">
              <a:solidFill>
                <a:srgbClr val="FFC000"/>
              </a:solidFill>
            </a:endParaRPr>
          </a:p>
        </p:txBody>
      </p:sp>
      <p:sp>
        <p:nvSpPr>
          <p:cNvPr id="3" name="CuadroTexto 2"/>
          <p:cNvSpPr txBox="1"/>
          <p:nvPr/>
        </p:nvSpPr>
        <p:spPr>
          <a:xfrm>
            <a:off x="539552" y="1340768"/>
            <a:ext cx="7704856" cy="1569660"/>
          </a:xfrm>
          <a:prstGeom prst="rect">
            <a:avLst/>
          </a:prstGeom>
          <a:noFill/>
        </p:spPr>
        <p:txBody>
          <a:bodyPr wrap="square" rtlCol="0">
            <a:spAutoFit/>
          </a:bodyPr>
          <a:lstStyle/>
          <a:p>
            <a:r>
              <a:rPr lang="es-PE" sz="3200" dirty="0" smtClean="0">
                <a:solidFill>
                  <a:srgbClr val="FFFF00"/>
                </a:solidFill>
                <a:latin typeface="Arial Black" panose="020B0A04020102020204" pitchFamily="34" charset="0"/>
              </a:rPr>
              <a:t>Asignatura:</a:t>
            </a:r>
          </a:p>
          <a:p>
            <a:pPr algn="ctr"/>
            <a:r>
              <a:rPr lang="es-PE" sz="3200" dirty="0" smtClean="0">
                <a:solidFill>
                  <a:srgbClr val="FFFF00"/>
                </a:solidFill>
                <a:latin typeface="Arial Black" panose="020B0A04020102020204" pitchFamily="34" charset="0"/>
              </a:rPr>
              <a:t>   </a:t>
            </a:r>
            <a:r>
              <a:rPr lang="es-PE" sz="3200" dirty="0" smtClean="0">
                <a:solidFill>
                  <a:srgbClr val="FFC000"/>
                </a:solidFill>
                <a:latin typeface="Arial Black" panose="020B0A04020102020204" pitchFamily="34" charset="0"/>
              </a:rPr>
              <a:t>INVESTIGACIÓN DE OPERACIONES  </a:t>
            </a:r>
            <a:endParaRPr lang="es-PE" sz="3200" dirty="0">
              <a:solidFill>
                <a:srgbClr val="FFC000"/>
              </a:solidFill>
              <a:latin typeface="Arial Black" panose="020B0A04020102020204" pitchFamily="34" charset="0"/>
            </a:endParaRPr>
          </a:p>
        </p:txBody>
      </p:sp>
    </p:spTree>
    <p:extLst>
      <p:ext uri="{BB962C8B-B14F-4D97-AF65-F5344CB8AC3E}">
        <p14:creationId xmlns:p14="http://schemas.microsoft.com/office/powerpoint/2010/main" val="2201249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https://html1-f.scribdassets.com/1jfuzyfrcw335i6v/images/8-abd23b32a5.jpg"/>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802048" y="332656"/>
            <a:ext cx="3886200" cy="2730500"/>
          </a:xfrm>
          <a:prstGeom prst="rect">
            <a:avLst/>
          </a:prstGeom>
          <a:ln>
            <a:noFill/>
          </a:ln>
          <a:effectLst>
            <a:outerShdw blurRad="292100" dist="139700" dir="2700000" algn="tl" rotWithShape="0">
              <a:srgbClr val="333333">
                <a:alpha val="65000"/>
              </a:srgbClr>
            </a:outerShdw>
          </a:effectLst>
        </p:spPr>
      </p:pic>
      <p:sp>
        <p:nvSpPr>
          <p:cNvPr id="3" name="2 CuadroTexto"/>
          <p:cNvSpPr txBox="1"/>
          <p:nvPr/>
        </p:nvSpPr>
        <p:spPr>
          <a:xfrm>
            <a:off x="5864427" y="823889"/>
            <a:ext cx="1459887" cy="369332"/>
          </a:xfrm>
          <a:prstGeom prst="rect">
            <a:avLst/>
          </a:prstGeom>
          <a:noFill/>
        </p:spPr>
        <p:txBody>
          <a:bodyPr wrap="none" rtlCol="0">
            <a:spAutoFit/>
          </a:bodyPr>
          <a:lstStyle/>
          <a:p>
            <a:r>
              <a:rPr lang="es-PE" dirty="0" smtClean="0">
                <a:solidFill>
                  <a:srgbClr val="7030A0"/>
                </a:solidFill>
              </a:rPr>
              <a:t>concurrentes</a:t>
            </a:r>
            <a:endParaRPr lang="es-PE" dirty="0">
              <a:solidFill>
                <a:srgbClr val="7030A0"/>
              </a:solidFill>
            </a:endParaRPr>
          </a:p>
        </p:txBody>
      </p:sp>
      <p:sp>
        <p:nvSpPr>
          <p:cNvPr id="4" name="3 CuadroTexto"/>
          <p:cNvSpPr txBox="1"/>
          <p:nvPr/>
        </p:nvSpPr>
        <p:spPr>
          <a:xfrm>
            <a:off x="5840821" y="1994876"/>
            <a:ext cx="1312154" cy="369332"/>
          </a:xfrm>
          <a:prstGeom prst="rect">
            <a:avLst/>
          </a:prstGeom>
          <a:noFill/>
        </p:spPr>
        <p:txBody>
          <a:bodyPr wrap="none" rtlCol="0">
            <a:spAutoFit/>
          </a:bodyPr>
          <a:lstStyle/>
          <a:p>
            <a:r>
              <a:rPr lang="es-PE" dirty="0" smtClean="0">
                <a:solidFill>
                  <a:srgbClr val="7030A0"/>
                </a:solidFill>
              </a:rPr>
              <a:t>divergentes</a:t>
            </a:r>
            <a:endParaRPr lang="es-PE" dirty="0">
              <a:solidFill>
                <a:srgbClr val="7030A0"/>
              </a:solidFill>
            </a:endParaRPr>
          </a:p>
        </p:txBody>
      </p:sp>
      <p:sp>
        <p:nvSpPr>
          <p:cNvPr id="5" name="4 CuadroTexto"/>
          <p:cNvSpPr txBox="1"/>
          <p:nvPr/>
        </p:nvSpPr>
        <p:spPr>
          <a:xfrm>
            <a:off x="827584" y="3933056"/>
            <a:ext cx="7776864" cy="923330"/>
          </a:xfrm>
          <a:prstGeom prst="rect">
            <a:avLst/>
          </a:prstGeom>
          <a:noFill/>
        </p:spPr>
        <p:txBody>
          <a:bodyPr wrap="square" rtlCol="0">
            <a:spAutoFit/>
          </a:bodyPr>
          <a:lstStyle/>
          <a:p>
            <a:r>
              <a:rPr lang="es-PE" b="1" dirty="0" smtClean="0">
                <a:solidFill>
                  <a:srgbClr val="C00000"/>
                </a:solidFill>
              </a:rPr>
              <a:t>Actividad ficticia. ( </a:t>
            </a:r>
            <a:r>
              <a:rPr lang="es-PE" b="1" dirty="0" err="1" smtClean="0">
                <a:solidFill>
                  <a:srgbClr val="C00000"/>
                </a:solidFill>
              </a:rPr>
              <a:t>dummy</a:t>
            </a:r>
            <a:r>
              <a:rPr lang="es-PE" b="1" dirty="0" smtClean="0">
                <a:solidFill>
                  <a:srgbClr val="C00000"/>
                </a:solidFill>
              </a:rPr>
              <a:t>) </a:t>
            </a:r>
            <a:r>
              <a:rPr lang="es-PE" b="1" dirty="0" smtClean="0">
                <a:solidFill>
                  <a:srgbClr val="7030A0"/>
                </a:solidFill>
              </a:rPr>
              <a:t>Las actividades que trabajan con tiempo de ejecución cero para facilitar la numeración de los nodos, es una actividad que no consume tiempo ni recurso</a:t>
            </a:r>
            <a:endParaRPr lang="es-PE" b="1" dirty="0">
              <a:solidFill>
                <a:srgbClr val="7030A0"/>
              </a:solidFill>
            </a:endParaRPr>
          </a:p>
        </p:txBody>
      </p:sp>
      <p:pic>
        <p:nvPicPr>
          <p:cNvPr id="6" name="5 Imagen" descr="https://html2-f.scribdassets.com/1jfuzyfrcw335i6v/images/9-8df9788b92.jpg"/>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684744" y="4941168"/>
            <a:ext cx="3302000" cy="1549400"/>
          </a:xfrm>
          <a:prstGeom prst="rect">
            <a:avLst/>
          </a:prstGeom>
          <a:ln>
            <a:noFill/>
          </a:ln>
          <a:effectLst>
            <a:outerShdw blurRad="292100" dist="139700" dir="2700000" algn="tl" rotWithShape="0">
              <a:srgbClr val="333333">
                <a:alpha val="65000"/>
              </a:srgbClr>
            </a:outerShdw>
          </a:effectLst>
        </p:spPr>
      </p:pic>
      <p:cxnSp>
        <p:nvCxnSpPr>
          <p:cNvPr id="8" name="7 Conector recto de flecha"/>
          <p:cNvCxnSpPr/>
          <p:nvPr/>
        </p:nvCxnSpPr>
        <p:spPr>
          <a:xfrm flipV="1">
            <a:off x="1331640" y="5715868"/>
            <a:ext cx="1008112" cy="2334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388663" y="5543636"/>
            <a:ext cx="1238994" cy="276999"/>
          </a:xfrm>
          <a:prstGeom prst="rect">
            <a:avLst/>
          </a:prstGeom>
          <a:noFill/>
        </p:spPr>
        <p:txBody>
          <a:bodyPr wrap="none" rtlCol="0">
            <a:spAutoFit/>
          </a:bodyPr>
          <a:lstStyle/>
          <a:p>
            <a:r>
              <a:rPr lang="es-PE" sz="1200" b="1" dirty="0" smtClean="0"/>
              <a:t>Actividad ficticia</a:t>
            </a:r>
            <a:endParaRPr lang="es-PE" sz="1200" b="1" dirty="0"/>
          </a:p>
        </p:txBody>
      </p:sp>
      <p:pic>
        <p:nvPicPr>
          <p:cNvPr id="10" name="9 Imagen" descr="http://uva.anahuac.mx/content/catalogo/diplanes/modulos/mod2/images/Image113.gif"/>
          <p:cNvPicPr/>
          <p:nvPr/>
        </p:nvPicPr>
        <p:blipFill>
          <a:blip r:embed="rId5">
            <a:extLst>
              <a:ext uri="{28A0092B-C50C-407E-A947-70E740481C1C}">
                <a14:useLocalDpi xmlns:a14="http://schemas.microsoft.com/office/drawing/2010/main" val="0"/>
              </a:ext>
            </a:extLst>
          </a:blip>
          <a:srcRect/>
          <a:stretch>
            <a:fillRect/>
          </a:stretch>
        </p:blipFill>
        <p:spPr bwMode="auto">
          <a:xfrm>
            <a:off x="5292080" y="4877668"/>
            <a:ext cx="3479800" cy="1676400"/>
          </a:xfrm>
          <a:prstGeom prst="rect">
            <a:avLst/>
          </a:prstGeom>
          <a:noFill/>
          <a:ln>
            <a:noFill/>
          </a:ln>
        </p:spPr>
      </p:pic>
    </p:spTree>
    <p:extLst>
      <p:ext uri="{BB962C8B-B14F-4D97-AF65-F5344CB8AC3E}">
        <p14:creationId xmlns:p14="http://schemas.microsoft.com/office/powerpoint/2010/main" val="1076933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27584" y="548680"/>
            <a:ext cx="7632848" cy="646331"/>
          </a:xfrm>
          <a:prstGeom prst="rect">
            <a:avLst/>
          </a:prstGeom>
          <a:solidFill>
            <a:schemeClr val="accent2">
              <a:lumMod val="40000"/>
              <a:lumOff val="60000"/>
            </a:schemeClr>
          </a:solidFill>
        </p:spPr>
        <p:txBody>
          <a:bodyPr wrap="square" rtlCol="0">
            <a:spAutoFit/>
          </a:bodyPr>
          <a:lstStyle/>
          <a:p>
            <a:r>
              <a:rPr lang="es-PE" b="1" dirty="0" smtClean="0">
                <a:solidFill>
                  <a:srgbClr val="C00000"/>
                </a:solidFill>
              </a:rPr>
              <a:t>Holgura</a:t>
            </a:r>
            <a:r>
              <a:rPr lang="es-PE" dirty="0" smtClean="0"/>
              <a:t>: es el tiempo libre de la red, es decir cantidad de tiempo que puede demorar una actividad sin afectar la fecha de terminación del proyecto total</a:t>
            </a:r>
            <a:endParaRPr lang="es-PE" dirty="0"/>
          </a:p>
        </p:txBody>
      </p:sp>
      <p:sp>
        <p:nvSpPr>
          <p:cNvPr id="4" name="3 Rectángulo"/>
          <p:cNvSpPr/>
          <p:nvPr/>
        </p:nvSpPr>
        <p:spPr>
          <a:xfrm>
            <a:off x="683568" y="1412776"/>
            <a:ext cx="7704856" cy="4524315"/>
          </a:xfrm>
          <a:prstGeom prst="rect">
            <a:avLst/>
          </a:prstGeom>
        </p:spPr>
        <p:txBody>
          <a:bodyPr wrap="square">
            <a:spAutoFit/>
          </a:bodyPr>
          <a:lstStyle/>
          <a:p>
            <a:r>
              <a:rPr lang="es-PE" b="1" dirty="0">
                <a:solidFill>
                  <a:srgbClr val="0070C0"/>
                </a:solidFill>
              </a:rPr>
              <a:t>Matriz de Secuencias</a:t>
            </a:r>
            <a:endParaRPr lang="es-PE" dirty="0">
              <a:solidFill>
                <a:srgbClr val="0070C0"/>
              </a:solidFill>
            </a:endParaRPr>
          </a:p>
          <a:p>
            <a:r>
              <a:rPr lang="es-PE" dirty="0">
                <a:solidFill>
                  <a:srgbClr val="000000"/>
                </a:solidFill>
              </a:rPr>
              <a:t>Existen dos </a:t>
            </a:r>
            <a:r>
              <a:rPr lang="es-PE" dirty="0">
                <a:solidFill>
                  <a:srgbClr val="000000"/>
                </a:solidFill>
                <a:hlinkClick r:id="rId2"/>
              </a:rPr>
              <a:t>procedimientos</a:t>
            </a:r>
            <a:r>
              <a:rPr lang="es-PE" dirty="0">
                <a:solidFill>
                  <a:srgbClr val="000000"/>
                </a:solidFill>
              </a:rPr>
              <a:t> para conocer la secuencia de las actividades:</a:t>
            </a:r>
          </a:p>
          <a:p>
            <a:r>
              <a:rPr lang="es-PE" dirty="0">
                <a:solidFill>
                  <a:srgbClr val="000000"/>
                </a:solidFill>
              </a:rPr>
              <a:t>a.- Por antecedentes</a:t>
            </a:r>
          </a:p>
          <a:p>
            <a:r>
              <a:rPr lang="es-PE" dirty="0">
                <a:solidFill>
                  <a:srgbClr val="000000"/>
                </a:solidFill>
              </a:rPr>
              <a:t>b.- Por secuencias.</a:t>
            </a:r>
          </a:p>
          <a:p>
            <a:pPr marL="285750" indent="-285750">
              <a:buFont typeface="Arial" panose="020B0604020202020204" pitchFamily="34" charset="0"/>
              <a:buChar char="•"/>
            </a:pPr>
            <a:r>
              <a:rPr lang="es-PE" b="1" dirty="0">
                <a:solidFill>
                  <a:srgbClr val="C00000"/>
                </a:solidFill>
              </a:rPr>
              <a:t>Por antecedentes</a:t>
            </a:r>
            <a:r>
              <a:rPr lang="es-PE" dirty="0"/>
              <a:t>, se les preguntará a los responsables de los procesos cuales actividades deben quedar terminadas para ejecutar cada una de las que aparecen en la lista. Debe tenerse especial cuidado que todas y cada una de las actividades tenga por lo menos una antecedente excepto en el caso de ser actividades iniciales, en cuyo caso su antecedente será cero(0</a:t>
            </a:r>
            <a:r>
              <a:rPr lang="es-PE" dirty="0" smtClean="0"/>
              <a:t>). </a:t>
            </a:r>
            <a:br>
              <a:rPr lang="es-PE" dirty="0" smtClean="0"/>
            </a:br>
            <a:endParaRPr lang="es-PE" dirty="0" smtClean="0"/>
          </a:p>
          <a:p>
            <a:pPr marL="285750" indent="-285750">
              <a:buFont typeface="Arial" panose="020B0604020202020204" pitchFamily="34" charset="0"/>
              <a:buChar char="•"/>
            </a:pPr>
            <a:r>
              <a:rPr lang="es-PE" b="1" dirty="0" smtClean="0">
                <a:solidFill>
                  <a:srgbClr val="C00000"/>
                </a:solidFill>
              </a:rPr>
              <a:t>Por secuencias</a:t>
            </a:r>
            <a:r>
              <a:rPr lang="es-PE" dirty="0" smtClean="0"/>
              <a:t>: se </a:t>
            </a:r>
            <a:r>
              <a:rPr lang="es-PE" dirty="0"/>
              <a:t>preguntara a los responsables de la ejecución, cuales actividades deben hacerse al terminar cada una de las que aparecen en la lista. Para este efecto debemos presentar la matriz de secuencias iniciando con la actividad cero(0) que </a:t>
            </a:r>
            <a:r>
              <a:rPr lang="es-PE" dirty="0" smtClean="0"/>
              <a:t>servirá </a:t>
            </a:r>
            <a:r>
              <a:rPr lang="es-PE" dirty="0"/>
              <a:t>para indicar solamente el punto de partida de las demás. </a:t>
            </a:r>
          </a:p>
        </p:txBody>
      </p:sp>
    </p:spTree>
    <p:extLst>
      <p:ext uri="{BB962C8B-B14F-4D97-AF65-F5344CB8AC3E}">
        <p14:creationId xmlns:p14="http://schemas.microsoft.com/office/powerpoint/2010/main" val="3235364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83568" y="404664"/>
            <a:ext cx="7992889" cy="1200329"/>
          </a:xfrm>
          <a:prstGeom prst="rect">
            <a:avLst/>
          </a:prstGeom>
          <a:noFill/>
        </p:spPr>
        <p:txBody>
          <a:bodyPr wrap="square" rtlCol="0">
            <a:spAutoFit/>
          </a:bodyPr>
          <a:lstStyle/>
          <a:p>
            <a:r>
              <a:rPr lang="es-PE" b="1" dirty="0" smtClean="0">
                <a:solidFill>
                  <a:srgbClr val="C00000"/>
                </a:solidFill>
              </a:rPr>
              <a:t>Matriz de tiempo</a:t>
            </a:r>
            <a:r>
              <a:rPr lang="es-PE" dirty="0" smtClean="0"/>
              <a:t>: se conoce el tiempo de duración de cada actividad del proyecto.</a:t>
            </a:r>
          </a:p>
          <a:p>
            <a:r>
              <a:rPr lang="es-PE" dirty="0" smtClean="0"/>
              <a:t>Tanto la matriz de secuencia como la matriz de tiempo, se reúnen en una sola llamada </a:t>
            </a:r>
            <a:r>
              <a:rPr lang="es-PE" b="1" dirty="0" smtClean="0">
                <a:solidFill>
                  <a:srgbClr val="0070C0"/>
                </a:solidFill>
              </a:rPr>
              <a:t>matriz de Información</a:t>
            </a:r>
            <a:r>
              <a:rPr lang="es-PE" dirty="0" smtClean="0"/>
              <a:t>, que sirve para construir la red.</a:t>
            </a:r>
            <a:endParaRPr lang="es-PE" dirty="0"/>
          </a:p>
        </p:txBody>
      </p:sp>
      <p:sp>
        <p:nvSpPr>
          <p:cNvPr id="4" name="3 CuadroTexto"/>
          <p:cNvSpPr txBox="1"/>
          <p:nvPr/>
        </p:nvSpPr>
        <p:spPr>
          <a:xfrm>
            <a:off x="683568" y="1844824"/>
            <a:ext cx="2598340" cy="369332"/>
          </a:xfrm>
          <a:prstGeom prst="rect">
            <a:avLst/>
          </a:prstGeom>
          <a:solidFill>
            <a:srgbClr val="FFC000"/>
          </a:solidFill>
        </p:spPr>
        <p:txBody>
          <a:bodyPr wrap="none" rtlCol="0">
            <a:spAutoFit/>
          </a:bodyPr>
          <a:lstStyle/>
          <a:p>
            <a:r>
              <a:rPr lang="es-PE" b="1" dirty="0" smtClean="0">
                <a:solidFill>
                  <a:srgbClr val="7030A0"/>
                </a:solidFill>
              </a:rPr>
              <a:t>Duración de los tiempos </a:t>
            </a:r>
            <a:endParaRPr lang="es-PE" b="1" dirty="0">
              <a:solidFill>
                <a:srgbClr val="7030A0"/>
              </a:solidFill>
            </a:endParaRPr>
          </a:p>
        </p:txBody>
      </p:sp>
      <p:sp>
        <p:nvSpPr>
          <p:cNvPr id="5" name="4 Rectángulo"/>
          <p:cNvSpPr/>
          <p:nvPr/>
        </p:nvSpPr>
        <p:spPr>
          <a:xfrm>
            <a:off x="683567" y="2230625"/>
            <a:ext cx="7992889" cy="3416320"/>
          </a:xfrm>
          <a:prstGeom prst="rect">
            <a:avLst/>
          </a:prstGeom>
        </p:spPr>
        <p:txBody>
          <a:bodyPr wrap="square">
            <a:spAutoFit/>
          </a:bodyPr>
          <a:lstStyle/>
          <a:p>
            <a:pPr marL="285750" indent="-285750">
              <a:buFont typeface="Arial" panose="020B0604020202020204" pitchFamily="34" charset="0"/>
              <a:buChar char="•"/>
            </a:pPr>
            <a:r>
              <a:rPr lang="es-PE" b="1" dirty="0" smtClean="0">
                <a:solidFill>
                  <a:srgbClr val="7030A0"/>
                </a:solidFill>
              </a:rPr>
              <a:t>Estimación o duración  </a:t>
            </a:r>
            <a:r>
              <a:rPr lang="es-PE" b="1" dirty="0">
                <a:solidFill>
                  <a:srgbClr val="7030A0"/>
                </a:solidFill>
              </a:rPr>
              <a:t>optimista (</a:t>
            </a:r>
            <a:r>
              <a:rPr lang="es-PE" b="1" dirty="0" smtClean="0">
                <a:solidFill>
                  <a:srgbClr val="7030A0"/>
                </a:solidFill>
              </a:rPr>
              <a:t>a)</a:t>
            </a:r>
            <a:r>
              <a:rPr lang="es-PE" dirty="0" smtClean="0"/>
              <a:t> </a:t>
            </a:r>
            <a:r>
              <a:rPr lang="es-PE" dirty="0"/>
              <a:t>tiempo mínimo de ejecución </a:t>
            </a:r>
            <a:r>
              <a:rPr lang="es-PE" dirty="0" smtClean="0"/>
              <a:t>de </a:t>
            </a:r>
            <a:r>
              <a:rPr lang="es-PE" dirty="0"/>
              <a:t>una actividad cuando todas las variables que intervienen </a:t>
            </a:r>
            <a:r>
              <a:rPr lang="es-PE" dirty="0" smtClean="0"/>
              <a:t>se desarrollan </a:t>
            </a:r>
            <a:r>
              <a:rPr lang="es-PE" dirty="0"/>
              <a:t>excepcionalmente. </a:t>
            </a:r>
          </a:p>
          <a:p>
            <a:endParaRPr lang="es-PE" dirty="0"/>
          </a:p>
          <a:p>
            <a:pPr marL="285750" indent="-285750">
              <a:buFont typeface="Arial" panose="020B0604020202020204" pitchFamily="34" charset="0"/>
              <a:buChar char="•"/>
            </a:pPr>
            <a:r>
              <a:rPr lang="es-PE" b="1" dirty="0">
                <a:solidFill>
                  <a:srgbClr val="7030A0"/>
                </a:solidFill>
              </a:rPr>
              <a:t>Estimación </a:t>
            </a:r>
            <a:r>
              <a:rPr lang="es-PE" b="1" dirty="0" smtClean="0">
                <a:solidFill>
                  <a:srgbClr val="7030A0"/>
                </a:solidFill>
              </a:rPr>
              <a:t>o duración pesimista </a:t>
            </a:r>
            <a:r>
              <a:rPr lang="es-PE" b="1" dirty="0">
                <a:solidFill>
                  <a:srgbClr val="7030A0"/>
                </a:solidFill>
              </a:rPr>
              <a:t>(</a:t>
            </a:r>
            <a:r>
              <a:rPr lang="es-PE" b="1" dirty="0" smtClean="0">
                <a:solidFill>
                  <a:srgbClr val="7030A0"/>
                </a:solidFill>
              </a:rPr>
              <a:t>b): </a:t>
            </a:r>
            <a:r>
              <a:rPr lang="es-PE" dirty="0"/>
              <a:t>tiempo de ejecución </a:t>
            </a:r>
            <a:r>
              <a:rPr lang="es-PE" dirty="0" smtClean="0"/>
              <a:t>cuando  </a:t>
            </a:r>
            <a:r>
              <a:rPr lang="es-PE" dirty="0"/>
              <a:t>concurren circunstancias desfavorables</a:t>
            </a:r>
            <a:r>
              <a:rPr lang="es-PE" dirty="0" smtClean="0"/>
              <a:t>.</a:t>
            </a:r>
            <a:endParaRPr lang="es-PE" dirty="0"/>
          </a:p>
          <a:p>
            <a:endParaRPr lang="es-PE" dirty="0"/>
          </a:p>
          <a:p>
            <a:pPr marL="285750" indent="-285750">
              <a:buFont typeface="Arial" panose="020B0604020202020204" pitchFamily="34" charset="0"/>
              <a:buChar char="•"/>
            </a:pPr>
            <a:r>
              <a:rPr lang="es-PE" b="1" dirty="0" smtClean="0">
                <a:solidFill>
                  <a:srgbClr val="7030A0"/>
                </a:solidFill>
              </a:rPr>
              <a:t>Estimación o duración  </a:t>
            </a:r>
            <a:r>
              <a:rPr lang="es-PE" b="1" dirty="0">
                <a:solidFill>
                  <a:srgbClr val="7030A0"/>
                </a:solidFill>
              </a:rPr>
              <a:t>más probable (</a:t>
            </a:r>
            <a:r>
              <a:rPr lang="es-PE" b="1" dirty="0" smtClean="0">
                <a:solidFill>
                  <a:srgbClr val="7030A0"/>
                </a:solidFill>
              </a:rPr>
              <a:t>m)</a:t>
            </a:r>
            <a:r>
              <a:rPr lang="es-PE" dirty="0" smtClean="0"/>
              <a:t>: </a:t>
            </a:r>
            <a:r>
              <a:rPr lang="es-PE" dirty="0"/>
              <a:t>cuando el tiempo </a:t>
            </a:r>
            <a:r>
              <a:rPr lang="es-PE" dirty="0" smtClean="0"/>
              <a:t>de </a:t>
            </a:r>
            <a:r>
              <a:rPr lang="es-PE" dirty="0"/>
              <a:t>ejecución no sufre ni circunstancias positivas ni negativas</a:t>
            </a:r>
            <a:r>
              <a:rPr lang="es-PE" dirty="0" smtClean="0"/>
              <a:t>.</a:t>
            </a:r>
          </a:p>
          <a:p>
            <a:endParaRPr lang="es-PE" dirty="0"/>
          </a:p>
          <a:p>
            <a:r>
              <a:rPr lang="es-PE" b="1" dirty="0" smtClean="0">
                <a:solidFill>
                  <a:srgbClr val="FF0000"/>
                </a:solidFill>
              </a:rPr>
              <a:t>Duración de la actividad (</a:t>
            </a:r>
            <a:r>
              <a:rPr lang="es-PE" b="1" dirty="0" err="1" smtClean="0">
                <a:solidFill>
                  <a:srgbClr val="FF0000"/>
                </a:solidFill>
              </a:rPr>
              <a:t>tij</a:t>
            </a:r>
            <a:r>
              <a:rPr lang="es-PE" b="1" dirty="0" smtClean="0">
                <a:solidFill>
                  <a:srgbClr val="FF0000"/>
                </a:solidFill>
              </a:rPr>
              <a:t>) </a:t>
            </a:r>
            <a:r>
              <a:rPr lang="es-PE" dirty="0" smtClean="0"/>
              <a:t>para comenzar o terminar la realización de una actividad</a:t>
            </a:r>
            <a:endParaRPr lang="es-PE" dirty="0"/>
          </a:p>
        </p:txBody>
      </p:sp>
    </p:spTree>
    <p:extLst>
      <p:ext uri="{BB962C8B-B14F-4D97-AF65-F5344CB8AC3E}">
        <p14:creationId xmlns:p14="http://schemas.microsoft.com/office/powerpoint/2010/main" val="3961010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32656"/>
            <a:ext cx="7848872" cy="923330"/>
          </a:xfrm>
          <a:prstGeom prst="rect">
            <a:avLst/>
          </a:prstGeom>
        </p:spPr>
        <p:txBody>
          <a:bodyPr wrap="square">
            <a:spAutoFit/>
          </a:bodyPr>
          <a:lstStyle/>
          <a:p>
            <a:r>
              <a:rPr lang="es-PE" dirty="0"/>
              <a:t>La duración de las actividades depende de circunstancias aleatorias y probabilísticas. Empíricamente, se demuestra que las actividades de los proyectos se ajustan a una distribución probabilística de tipo BETA. </a:t>
            </a:r>
          </a:p>
        </p:txBody>
      </p:sp>
      <p:pic>
        <p:nvPicPr>
          <p:cNvPr id="2050" name="Picture 2" descr="http://www.investigaciondeoperaciones.net/img/funcion_beta.jpg">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403648" y="1556792"/>
            <a:ext cx="3888432" cy="2486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2 Rectángulo"/>
          <p:cNvSpPr/>
          <p:nvPr/>
        </p:nvSpPr>
        <p:spPr>
          <a:xfrm>
            <a:off x="611560" y="5330750"/>
            <a:ext cx="7848872" cy="1200329"/>
          </a:xfrm>
          <a:prstGeom prst="rect">
            <a:avLst/>
          </a:prstGeom>
          <a:solidFill>
            <a:srgbClr val="FFCCFF"/>
          </a:solidFill>
        </p:spPr>
        <p:txBody>
          <a:bodyPr wrap="square">
            <a:spAutoFit/>
          </a:bodyPr>
          <a:lstStyle/>
          <a:p>
            <a:r>
              <a:rPr lang="es-PE" b="1" i="1" u="sng" dirty="0">
                <a:solidFill>
                  <a:srgbClr val="FF0000"/>
                </a:solidFill>
              </a:rPr>
              <a:t>Distribución beta</a:t>
            </a:r>
            <a:r>
              <a:rPr lang="es-PE" u="sng" dirty="0"/>
              <a:t>.</a:t>
            </a:r>
            <a:r>
              <a:rPr lang="es-PE" dirty="0"/>
              <a:t> Distribución utilizada para la estimación del tiempo de actividad esperado en el PERT, esta estimación se basa en el supuesto de que el tiempo de la actividad es una variable aleatoria cuya probabilidad tiene una distribución beta </a:t>
            </a:r>
            <a:r>
              <a:rPr lang="es-PE" dirty="0" err="1"/>
              <a:t>unimodal</a:t>
            </a:r>
            <a:endParaRPr lang="es-PE" dirty="0"/>
          </a:p>
        </p:txBody>
      </p:sp>
      <p:sp>
        <p:nvSpPr>
          <p:cNvPr id="4" name="3 CuadroTexto"/>
          <p:cNvSpPr txBox="1"/>
          <p:nvPr/>
        </p:nvSpPr>
        <p:spPr>
          <a:xfrm>
            <a:off x="899592" y="4437112"/>
            <a:ext cx="938077" cy="523220"/>
          </a:xfrm>
          <a:prstGeom prst="rect">
            <a:avLst/>
          </a:prstGeom>
          <a:noFill/>
        </p:spPr>
        <p:txBody>
          <a:bodyPr wrap="none" rtlCol="0">
            <a:spAutoFit/>
          </a:bodyPr>
          <a:lstStyle/>
          <a:p>
            <a:r>
              <a:rPr lang="es-PE" sz="1400" b="1" dirty="0" smtClean="0">
                <a:solidFill>
                  <a:srgbClr val="002060"/>
                </a:solidFill>
              </a:rPr>
              <a:t>Tiempo</a:t>
            </a:r>
          </a:p>
          <a:p>
            <a:r>
              <a:rPr lang="es-PE" sz="1400" b="1" dirty="0" smtClean="0">
                <a:solidFill>
                  <a:srgbClr val="002060"/>
                </a:solidFill>
              </a:rPr>
              <a:t> optimista</a:t>
            </a:r>
            <a:endParaRPr lang="es-PE" sz="1400" b="1" dirty="0">
              <a:solidFill>
                <a:srgbClr val="002060"/>
              </a:solidFill>
            </a:endParaRPr>
          </a:p>
        </p:txBody>
      </p:sp>
      <p:sp>
        <p:nvSpPr>
          <p:cNvPr id="6" name="5 CuadroTexto"/>
          <p:cNvSpPr txBox="1"/>
          <p:nvPr/>
        </p:nvSpPr>
        <p:spPr>
          <a:xfrm>
            <a:off x="2483768" y="4568523"/>
            <a:ext cx="1220142" cy="523220"/>
          </a:xfrm>
          <a:prstGeom prst="rect">
            <a:avLst/>
          </a:prstGeom>
          <a:noFill/>
        </p:spPr>
        <p:txBody>
          <a:bodyPr wrap="none" rtlCol="0">
            <a:spAutoFit/>
          </a:bodyPr>
          <a:lstStyle/>
          <a:p>
            <a:r>
              <a:rPr lang="es-PE" sz="1400" b="1" dirty="0" smtClean="0">
                <a:solidFill>
                  <a:srgbClr val="002060"/>
                </a:solidFill>
              </a:rPr>
              <a:t>Tiempo</a:t>
            </a:r>
          </a:p>
          <a:p>
            <a:r>
              <a:rPr lang="es-PE" sz="1400" b="1" dirty="0" smtClean="0">
                <a:solidFill>
                  <a:srgbClr val="002060"/>
                </a:solidFill>
              </a:rPr>
              <a:t>Mas probable</a:t>
            </a:r>
            <a:endParaRPr lang="es-PE" sz="1400" b="1" dirty="0">
              <a:solidFill>
                <a:srgbClr val="002060"/>
              </a:solidFill>
            </a:endParaRPr>
          </a:p>
        </p:txBody>
      </p:sp>
      <p:sp>
        <p:nvSpPr>
          <p:cNvPr id="7" name="6 CuadroTexto"/>
          <p:cNvSpPr txBox="1"/>
          <p:nvPr/>
        </p:nvSpPr>
        <p:spPr>
          <a:xfrm>
            <a:off x="3906657" y="4433635"/>
            <a:ext cx="965329" cy="523220"/>
          </a:xfrm>
          <a:prstGeom prst="rect">
            <a:avLst/>
          </a:prstGeom>
          <a:noFill/>
        </p:spPr>
        <p:txBody>
          <a:bodyPr wrap="none" rtlCol="0">
            <a:spAutoFit/>
          </a:bodyPr>
          <a:lstStyle/>
          <a:p>
            <a:r>
              <a:rPr lang="es-PE" sz="1400" b="1" dirty="0" smtClean="0">
                <a:solidFill>
                  <a:srgbClr val="002060"/>
                </a:solidFill>
              </a:rPr>
              <a:t>Tiempo</a:t>
            </a:r>
          </a:p>
          <a:p>
            <a:r>
              <a:rPr lang="es-PE" sz="1400" b="1" dirty="0" smtClean="0">
                <a:solidFill>
                  <a:srgbClr val="002060"/>
                </a:solidFill>
              </a:rPr>
              <a:t> pesimista</a:t>
            </a:r>
            <a:endParaRPr lang="es-PE" sz="1400" b="1" dirty="0">
              <a:solidFill>
                <a:srgbClr val="002060"/>
              </a:solidFill>
            </a:endParaRPr>
          </a:p>
        </p:txBody>
      </p:sp>
      <p:cxnSp>
        <p:nvCxnSpPr>
          <p:cNvPr id="8" name="7 Conector recto de flecha"/>
          <p:cNvCxnSpPr/>
          <p:nvPr/>
        </p:nvCxnSpPr>
        <p:spPr>
          <a:xfrm flipV="1">
            <a:off x="1403648" y="4042818"/>
            <a:ext cx="432048" cy="3942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H="1" flipV="1">
            <a:off x="2483768" y="4042818"/>
            <a:ext cx="288032" cy="39429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H="1" flipV="1">
            <a:off x="4139952" y="3933056"/>
            <a:ext cx="72008" cy="525705"/>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48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548680"/>
            <a:ext cx="3398687" cy="369332"/>
          </a:xfrm>
          <a:prstGeom prst="rect">
            <a:avLst/>
          </a:prstGeom>
          <a:solidFill>
            <a:srgbClr val="FFCCFF"/>
          </a:solidFill>
        </p:spPr>
        <p:txBody>
          <a:bodyPr wrap="none" rtlCol="0">
            <a:spAutoFit/>
          </a:bodyPr>
          <a:lstStyle/>
          <a:p>
            <a:r>
              <a:rPr lang="es-PE" b="1" dirty="0" smtClean="0">
                <a:solidFill>
                  <a:srgbClr val="002060"/>
                </a:solidFill>
              </a:rPr>
              <a:t>Duración media de una actividad</a:t>
            </a:r>
            <a:endParaRPr lang="es-PE" b="1" dirty="0">
              <a:solidFill>
                <a:srgbClr val="002060"/>
              </a:solidFill>
            </a:endParaRPr>
          </a:p>
        </p:txBody>
      </p:sp>
      <p:sp>
        <p:nvSpPr>
          <p:cNvPr id="3" name="2 CuadroTexto"/>
          <p:cNvSpPr txBox="1"/>
          <p:nvPr/>
        </p:nvSpPr>
        <p:spPr>
          <a:xfrm>
            <a:off x="395536" y="1196752"/>
            <a:ext cx="8064896" cy="3139321"/>
          </a:xfrm>
          <a:prstGeom prst="rect">
            <a:avLst/>
          </a:prstGeom>
          <a:noFill/>
        </p:spPr>
        <p:txBody>
          <a:bodyPr wrap="square" rtlCol="0">
            <a:spAutoFit/>
          </a:bodyPr>
          <a:lstStyle/>
          <a:p>
            <a:r>
              <a:rPr lang="es-PE" dirty="0" smtClean="0"/>
              <a:t>La duración será determinada en base a 3 duraciones. El método para calcular el valor esperado (Te) y la varianza (</a:t>
            </a:r>
            <a:r>
              <a:rPr lang="es-PE" dirty="0" smtClean="0">
                <a:latin typeface="Times New Roman"/>
                <a:cs typeface="Times New Roman"/>
              </a:rPr>
              <a:t>ϭ</a:t>
            </a:r>
            <a:r>
              <a:rPr lang="es-PE" baseline="30000" dirty="0" smtClean="0">
                <a:latin typeface="Times New Roman"/>
                <a:cs typeface="Times New Roman"/>
              </a:rPr>
              <a:t>2</a:t>
            </a:r>
            <a:r>
              <a:rPr lang="es-PE" dirty="0" smtClean="0">
                <a:latin typeface="Times New Roman"/>
                <a:cs typeface="Times New Roman"/>
              </a:rPr>
              <a:t>) de la duración de una actividad.</a:t>
            </a:r>
          </a:p>
          <a:p>
            <a:endParaRPr lang="es-PE" dirty="0">
              <a:latin typeface="Times New Roman"/>
              <a:cs typeface="Times New Roman"/>
            </a:endParaRPr>
          </a:p>
          <a:p>
            <a:r>
              <a:rPr lang="es-PE" dirty="0" smtClean="0">
                <a:latin typeface="Times New Roman"/>
                <a:cs typeface="Times New Roman"/>
              </a:rPr>
              <a:t>	</a:t>
            </a:r>
            <a:r>
              <a:rPr lang="es-PE" dirty="0" smtClean="0">
                <a:latin typeface="Calibri" panose="020F0502020204030204" pitchFamily="34" charset="0"/>
                <a:cs typeface="Times New Roman"/>
              </a:rPr>
              <a:t>Te = </a:t>
            </a:r>
            <a:r>
              <a:rPr lang="es-PE" u="sng" dirty="0" smtClean="0">
                <a:latin typeface="Calibri" panose="020F0502020204030204" pitchFamily="34" charset="0"/>
                <a:cs typeface="Times New Roman"/>
              </a:rPr>
              <a:t>a +4.m+b </a:t>
            </a:r>
          </a:p>
          <a:p>
            <a:r>
              <a:rPr lang="es-PE" dirty="0">
                <a:latin typeface="Times New Roman"/>
                <a:cs typeface="Times New Roman"/>
              </a:rPr>
              <a:t> </a:t>
            </a:r>
            <a:r>
              <a:rPr lang="es-PE" dirty="0" smtClean="0">
                <a:latin typeface="Times New Roman"/>
                <a:cs typeface="Times New Roman"/>
              </a:rPr>
              <a:t>   		6</a:t>
            </a:r>
          </a:p>
          <a:p>
            <a:r>
              <a:rPr lang="es-PE" dirty="0" smtClean="0">
                <a:latin typeface="Calibri" panose="020F0502020204030204" pitchFamily="34" charset="0"/>
                <a:cs typeface="Times New Roman"/>
              </a:rPr>
              <a:t>La varianza (ϭ</a:t>
            </a:r>
            <a:r>
              <a:rPr lang="es-PE" baseline="30000" dirty="0" smtClean="0">
                <a:latin typeface="Calibri" panose="020F0502020204030204" pitchFamily="34" charset="0"/>
                <a:cs typeface="Times New Roman"/>
              </a:rPr>
              <a:t>2</a:t>
            </a:r>
            <a:r>
              <a:rPr lang="es-PE" dirty="0" smtClean="0">
                <a:latin typeface="Calibri" panose="020F0502020204030204" pitchFamily="34" charset="0"/>
                <a:cs typeface="Times New Roman"/>
              </a:rPr>
              <a:t> ) Indica el riesgo de no acertar el empleo del valor de la duración prevista </a:t>
            </a:r>
          </a:p>
          <a:p>
            <a:r>
              <a:rPr lang="es-PE" dirty="0" smtClean="0">
                <a:latin typeface="Calibri" panose="020F0502020204030204" pitchFamily="34" charset="0"/>
                <a:cs typeface="Times New Roman"/>
              </a:rPr>
              <a:t>		ϭ</a:t>
            </a:r>
            <a:r>
              <a:rPr lang="es-PE" baseline="30000" dirty="0" smtClean="0">
                <a:latin typeface="Calibri" panose="020F0502020204030204" pitchFamily="34" charset="0"/>
                <a:cs typeface="Times New Roman"/>
              </a:rPr>
              <a:t>2 </a:t>
            </a:r>
            <a:r>
              <a:rPr lang="es-PE" dirty="0" smtClean="0">
                <a:latin typeface="Calibri" panose="020F0502020204030204" pitchFamily="34" charset="0"/>
                <a:cs typeface="Times New Roman"/>
              </a:rPr>
              <a:t>= </a:t>
            </a:r>
            <a:r>
              <a:rPr lang="es-PE" u="sng" dirty="0" smtClean="0">
                <a:latin typeface="Calibri" panose="020F0502020204030204" pitchFamily="34" charset="0"/>
                <a:cs typeface="Times New Roman"/>
              </a:rPr>
              <a:t>( b – a)</a:t>
            </a:r>
            <a:r>
              <a:rPr lang="es-PE" u="sng" baseline="30000" dirty="0" smtClean="0">
                <a:latin typeface="Calibri" panose="020F0502020204030204" pitchFamily="34" charset="0"/>
                <a:cs typeface="Times New Roman"/>
              </a:rPr>
              <a:t>2</a:t>
            </a:r>
            <a:endParaRPr lang="es-PE" u="sng" baseline="30000" dirty="0">
              <a:latin typeface="Calibri" panose="020F0502020204030204" pitchFamily="34" charset="0"/>
              <a:cs typeface="Times New Roman"/>
            </a:endParaRPr>
          </a:p>
          <a:p>
            <a:r>
              <a:rPr lang="es-PE" dirty="0" smtClean="0">
                <a:latin typeface="Calibri" panose="020F0502020204030204" pitchFamily="34" charset="0"/>
              </a:rPr>
              <a:t>		            6</a:t>
            </a:r>
          </a:p>
          <a:p>
            <a:pPr marL="285750" indent="-285750">
              <a:buFont typeface="Arial" panose="020B0604020202020204" pitchFamily="34" charset="0"/>
              <a:buChar char="•"/>
            </a:pPr>
            <a:r>
              <a:rPr lang="es-PE" dirty="0" smtClean="0">
                <a:latin typeface="Calibri" panose="020F0502020204030204" pitchFamily="34" charset="0"/>
              </a:rPr>
              <a:t>Cuando el valor de la varianza es mayor, mayor es el riesgo de no acertar el valor Te.</a:t>
            </a:r>
            <a:endParaRPr lang="es-PE" dirty="0">
              <a:latin typeface="Calibri" panose="020F0502020204030204" pitchFamily="34" charset="0"/>
            </a:endParaRPr>
          </a:p>
        </p:txBody>
      </p:sp>
      <p:sp>
        <p:nvSpPr>
          <p:cNvPr id="4" name="3 CuadroTexto"/>
          <p:cNvSpPr txBox="1"/>
          <p:nvPr/>
        </p:nvSpPr>
        <p:spPr>
          <a:xfrm>
            <a:off x="755576" y="4725144"/>
            <a:ext cx="1882247" cy="369332"/>
          </a:xfrm>
          <a:prstGeom prst="rect">
            <a:avLst/>
          </a:prstGeom>
          <a:solidFill>
            <a:srgbClr val="FFFF00"/>
          </a:solidFill>
        </p:spPr>
        <p:txBody>
          <a:bodyPr wrap="none" rtlCol="0">
            <a:spAutoFit/>
          </a:bodyPr>
          <a:lstStyle/>
          <a:p>
            <a:r>
              <a:rPr lang="es-PE" b="1" dirty="0" smtClean="0">
                <a:solidFill>
                  <a:srgbClr val="002060"/>
                </a:solidFill>
              </a:rPr>
              <a:t>Estructura básica</a:t>
            </a:r>
            <a:endParaRPr lang="es-PE" b="1" dirty="0">
              <a:solidFill>
                <a:srgbClr val="002060"/>
              </a:solidFill>
            </a:endParaRPr>
          </a:p>
        </p:txBody>
      </p:sp>
      <p:sp>
        <p:nvSpPr>
          <p:cNvPr id="5" name="4 Elipse"/>
          <p:cNvSpPr/>
          <p:nvPr/>
        </p:nvSpPr>
        <p:spPr>
          <a:xfrm>
            <a:off x="4716016" y="5487830"/>
            <a:ext cx="820937" cy="792088"/>
          </a:xfrm>
          <a:prstGeom prst="ellipse">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6 Conector recto"/>
          <p:cNvCxnSpPr>
            <a:stCxn id="5" idx="2"/>
            <a:endCxn id="5" idx="6"/>
          </p:cNvCxnSpPr>
          <p:nvPr/>
        </p:nvCxnSpPr>
        <p:spPr>
          <a:xfrm>
            <a:off x="4716016" y="5883874"/>
            <a:ext cx="82093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a:endCxn id="5" idx="4"/>
          </p:cNvCxnSpPr>
          <p:nvPr/>
        </p:nvCxnSpPr>
        <p:spPr>
          <a:xfrm>
            <a:off x="5126484" y="5883874"/>
            <a:ext cx="1" cy="3960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0 Elipse"/>
          <p:cNvSpPr/>
          <p:nvPr/>
        </p:nvSpPr>
        <p:spPr>
          <a:xfrm>
            <a:off x="2247279" y="5525616"/>
            <a:ext cx="820937" cy="79208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13" name="12 Conector recto"/>
          <p:cNvCxnSpPr/>
          <p:nvPr/>
        </p:nvCxnSpPr>
        <p:spPr>
          <a:xfrm>
            <a:off x="2247279" y="5877272"/>
            <a:ext cx="82093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14 Conector recto"/>
          <p:cNvCxnSpPr>
            <a:endCxn id="11" idx="4"/>
          </p:cNvCxnSpPr>
          <p:nvPr/>
        </p:nvCxnSpPr>
        <p:spPr>
          <a:xfrm>
            <a:off x="2637823" y="5883874"/>
            <a:ext cx="19925" cy="4338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15 CuadroTexto"/>
          <p:cNvSpPr txBox="1"/>
          <p:nvPr/>
        </p:nvSpPr>
        <p:spPr>
          <a:xfrm>
            <a:off x="2530605" y="5531840"/>
            <a:ext cx="234360" cy="307777"/>
          </a:xfrm>
          <a:prstGeom prst="rect">
            <a:avLst/>
          </a:prstGeom>
          <a:noFill/>
        </p:spPr>
        <p:txBody>
          <a:bodyPr wrap="none" rtlCol="0">
            <a:spAutoFit/>
          </a:bodyPr>
          <a:lstStyle/>
          <a:p>
            <a:r>
              <a:rPr lang="es-PE" sz="1400" dirty="0" smtClean="0">
                <a:latin typeface="Times New Roman" panose="02020603050405020304" pitchFamily="18" charset="0"/>
                <a:cs typeface="Times New Roman" panose="02020603050405020304" pitchFamily="18" charset="0"/>
              </a:rPr>
              <a:t>i</a:t>
            </a:r>
            <a:endParaRPr lang="es-PE" sz="1400" dirty="0">
              <a:latin typeface="Times New Roman" panose="02020603050405020304" pitchFamily="18" charset="0"/>
              <a:cs typeface="Times New Roman" panose="02020603050405020304" pitchFamily="18" charset="0"/>
            </a:endParaRPr>
          </a:p>
        </p:txBody>
      </p:sp>
      <p:sp>
        <p:nvSpPr>
          <p:cNvPr id="18" name="17 CuadroTexto"/>
          <p:cNvSpPr txBox="1"/>
          <p:nvPr/>
        </p:nvSpPr>
        <p:spPr>
          <a:xfrm>
            <a:off x="5009304" y="5527739"/>
            <a:ext cx="234360" cy="307777"/>
          </a:xfrm>
          <a:prstGeom prst="rect">
            <a:avLst/>
          </a:prstGeom>
          <a:noFill/>
        </p:spPr>
        <p:txBody>
          <a:bodyPr wrap="none" rtlCol="0">
            <a:spAutoFit/>
          </a:bodyPr>
          <a:lstStyle/>
          <a:p>
            <a:r>
              <a:rPr lang="es-PE" sz="1400" dirty="0">
                <a:latin typeface="Times New Roman" panose="02020603050405020304" pitchFamily="18" charset="0"/>
                <a:cs typeface="Times New Roman" panose="02020603050405020304" pitchFamily="18" charset="0"/>
              </a:rPr>
              <a:t>j</a:t>
            </a:r>
          </a:p>
        </p:txBody>
      </p:sp>
      <p:sp>
        <p:nvSpPr>
          <p:cNvPr id="17" name="16 CuadroTexto"/>
          <p:cNvSpPr txBox="1"/>
          <p:nvPr/>
        </p:nvSpPr>
        <p:spPr>
          <a:xfrm>
            <a:off x="2657747" y="5860145"/>
            <a:ext cx="327334" cy="307777"/>
          </a:xfrm>
          <a:prstGeom prst="rect">
            <a:avLst/>
          </a:prstGeom>
          <a:noFill/>
        </p:spPr>
        <p:txBody>
          <a:bodyPr wrap="none" rtlCol="0">
            <a:spAutoFit/>
          </a:bodyPr>
          <a:lstStyle/>
          <a:p>
            <a:r>
              <a:rPr lang="es-PE" sz="1400" b="1" dirty="0" err="1" smtClean="0">
                <a:solidFill>
                  <a:srgbClr val="002060"/>
                </a:solidFill>
              </a:rPr>
              <a:t>t’i</a:t>
            </a:r>
            <a:endParaRPr lang="es-PE" sz="1400" b="1" dirty="0">
              <a:solidFill>
                <a:srgbClr val="002060"/>
              </a:solidFill>
            </a:endParaRPr>
          </a:p>
        </p:txBody>
      </p:sp>
      <p:sp>
        <p:nvSpPr>
          <p:cNvPr id="20" name="19 CuadroTexto"/>
          <p:cNvSpPr txBox="1"/>
          <p:nvPr/>
        </p:nvSpPr>
        <p:spPr>
          <a:xfrm>
            <a:off x="2297152" y="5877272"/>
            <a:ext cx="340671" cy="307777"/>
          </a:xfrm>
          <a:prstGeom prst="rect">
            <a:avLst/>
          </a:prstGeom>
          <a:noFill/>
        </p:spPr>
        <p:txBody>
          <a:bodyPr wrap="none" rtlCol="0">
            <a:spAutoFit/>
          </a:bodyPr>
          <a:lstStyle/>
          <a:p>
            <a:r>
              <a:rPr lang="es-PE" sz="1400" b="1" dirty="0" err="1" smtClean="0">
                <a:solidFill>
                  <a:srgbClr val="002060"/>
                </a:solidFill>
              </a:rPr>
              <a:t>t</a:t>
            </a:r>
            <a:r>
              <a:rPr lang="es-PE" sz="1400" b="1" baseline="30000" dirty="0" err="1" smtClean="0">
                <a:solidFill>
                  <a:srgbClr val="002060"/>
                </a:solidFill>
              </a:rPr>
              <a:t>o</a:t>
            </a:r>
            <a:r>
              <a:rPr lang="es-PE" sz="1400" b="1" dirty="0" err="1" smtClean="0">
                <a:solidFill>
                  <a:srgbClr val="002060"/>
                </a:solidFill>
              </a:rPr>
              <a:t>i</a:t>
            </a:r>
            <a:endParaRPr lang="es-PE" sz="1400" b="1" dirty="0">
              <a:solidFill>
                <a:srgbClr val="002060"/>
              </a:solidFill>
            </a:endParaRPr>
          </a:p>
        </p:txBody>
      </p:sp>
      <p:sp>
        <p:nvSpPr>
          <p:cNvPr id="21" name="20 CuadroTexto"/>
          <p:cNvSpPr txBox="1"/>
          <p:nvPr/>
        </p:nvSpPr>
        <p:spPr>
          <a:xfrm>
            <a:off x="4785813" y="5910406"/>
            <a:ext cx="342273" cy="307777"/>
          </a:xfrm>
          <a:prstGeom prst="rect">
            <a:avLst/>
          </a:prstGeom>
          <a:noFill/>
        </p:spPr>
        <p:txBody>
          <a:bodyPr wrap="none" rtlCol="0">
            <a:spAutoFit/>
          </a:bodyPr>
          <a:lstStyle/>
          <a:p>
            <a:r>
              <a:rPr lang="es-PE" sz="1400" b="1" dirty="0" err="1" smtClean="0">
                <a:solidFill>
                  <a:srgbClr val="002060"/>
                </a:solidFill>
              </a:rPr>
              <a:t>t</a:t>
            </a:r>
            <a:r>
              <a:rPr lang="es-PE" sz="1400" b="1" baseline="30000" dirty="0" err="1" smtClean="0">
                <a:solidFill>
                  <a:srgbClr val="002060"/>
                </a:solidFill>
              </a:rPr>
              <a:t>o</a:t>
            </a:r>
            <a:r>
              <a:rPr lang="es-PE" sz="1400" b="1" dirty="0" err="1">
                <a:solidFill>
                  <a:srgbClr val="002060"/>
                </a:solidFill>
              </a:rPr>
              <a:t>j</a:t>
            </a:r>
            <a:endParaRPr lang="es-PE" sz="1400" b="1" dirty="0">
              <a:solidFill>
                <a:srgbClr val="002060"/>
              </a:solidFill>
            </a:endParaRPr>
          </a:p>
        </p:txBody>
      </p:sp>
      <p:sp>
        <p:nvSpPr>
          <p:cNvPr id="22" name="21 CuadroTexto"/>
          <p:cNvSpPr txBox="1"/>
          <p:nvPr/>
        </p:nvSpPr>
        <p:spPr>
          <a:xfrm>
            <a:off x="5126484" y="5883874"/>
            <a:ext cx="327334" cy="307777"/>
          </a:xfrm>
          <a:prstGeom prst="rect">
            <a:avLst/>
          </a:prstGeom>
          <a:noFill/>
        </p:spPr>
        <p:txBody>
          <a:bodyPr wrap="none" rtlCol="0">
            <a:spAutoFit/>
          </a:bodyPr>
          <a:lstStyle/>
          <a:p>
            <a:r>
              <a:rPr lang="es-PE" sz="1400" b="1" dirty="0" err="1" smtClean="0">
                <a:solidFill>
                  <a:srgbClr val="002060"/>
                </a:solidFill>
              </a:rPr>
              <a:t>t’j</a:t>
            </a:r>
            <a:endParaRPr lang="es-PE" sz="1400" b="1" dirty="0">
              <a:solidFill>
                <a:srgbClr val="002060"/>
              </a:solidFill>
            </a:endParaRPr>
          </a:p>
        </p:txBody>
      </p:sp>
      <p:cxnSp>
        <p:nvCxnSpPr>
          <p:cNvPr id="23" name="22 Conector recto de flecha"/>
          <p:cNvCxnSpPr>
            <a:stCxn id="11" idx="6"/>
            <a:endCxn id="5" idx="2"/>
          </p:cNvCxnSpPr>
          <p:nvPr/>
        </p:nvCxnSpPr>
        <p:spPr>
          <a:xfrm flipV="1">
            <a:off x="3068216" y="5883874"/>
            <a:ext cx="1647800" cy="3778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23 CuadroTexto"/>
          <p:cNvSpPr txBox="1"/>
          <p:nvPr/>
        </p:nvSpPr>
        <p:spPr>
          <a:xfrm>
            <a:off x="3794223" y="5566692"/>
            <a:ext cx="280846" cy="307777"/>
          </a:xfrm>
          <a:prstGeom prst="rect">
            <a:avLst/>
          </a:prstGeom>
          <a:noFill/>
        </p:spPr>
        <p:txBody>
          <a:bodyPr wrap="none" rtlCol="0">
            <a:spAutoFit/>
          </a:bodyPr>
          <a:lstStyle/>
          <a:p>
            <a:r>
              <a:rPr lang="es-PE" sz="1400" b="1" dirty="0" smtClean="0">
                <a:solidFill>
                  <a:srgbClr val="002060"/>
                </a:solidFill>
              </a:rPr>
              <a:t>A</a:t>
            </a:r>
            <a:endParaRPr lang="es-PE" sz="1400" b="1" dirty="0">
              <a:solidFill>
                <a:srgbClr val="002060"/>
              </a:solidFill>
            </a:endParaRPr>
          </a:p>
        </p:txBody>
      </p:sp>
      <p:sp>
        <p:nvSpPr>
          <p:cNvPr id="26" name="25 CuadroTexto"/>
          <p:cNvSpPr txBox="1"/>
          <p:nvPr/>
        </p:nvSpPr>
        <p:spPr>
          <a:xfrm>
            <a:off x="3853953" y="5972141"/>
            <a:ext cx="295274" cy="307777"/>
          </a:xfrm>
          <a:prstGeom prst="rect">
            <a:avLst/>
          </a:prstGeom>
          <a:noFill/>
        </p:spPr>
        <p:txBody>
          <a:bodyPr wrap="none" rtlCol="0">
            <a:spAutoFit/>
          </a:bodyPr>
          <a:lstStyle/>
          <a:p>
            <a:r>
              <a:rPr lang="es-PE" sz="1400" b="1" dirty="0" err="1" smtClean="0">
                <a:solidFill>
                  <a:srgbClr val="002060"/>
                </a:solidFill>
              </a:rPr>
              <a:t>t</a:t>
            </a:r>
            <a:r>
              <a:rPr lang="es-PE" sz="1400" b="1" baseline="-25000" dirty="0" err="1" smtClean="0">
                <a:solidFill>
                  <a:srgbClr val="002060"/>
                </a:solidFill>
              </a:rPr>
              <a:t>ij</a:t>
            </a:r>
            <a:endParaRPr lang="es-PE" sz="1400" b="1" baseline="-25000" dirty="0">
              <a:solidFill>
                <a:srgbClr val="002060"/>
              </a:solidFill>
            </a:endParaRPr>
          </a:p>
        </p:txBody>
      </p:sp>
      <p:cxnSp>
        <p:nvCxnSpPr>
          <p:cNvPr id="1030" name="1029 Conector recto"/>
          <p:cNvCxnSpPr/>
          <p:nvPr/>
        </p:nvCxnSpPr>
        <p:spPr>
          <a:xfrm flipV="1">
            <a:off x="2530605" y="5399963"/>
            <a:ext cx="2478699" cy="31812"/>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32" name="1031 Conector recto"/>
          <p:cNvCxnSpPr/>
          <p:nvPr/>
        </p:nvCxnSpPr>
        <p:spPr>
          <a:xfrm flipV="1">
            <a:off x="2774927" y="6435998"/>
            <a:ext cx="2468737" cy="3600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033" name="1032 CuadroTexto"/>
          <p:cNvSpPr txBox="1"/>
          <p:nvPr/>
        </p:nvSpPr>
        <p:spPr>
          <a:xfrm>
            <a:off x="2955353" y="5094476"/>
            <a:ext cx="1489510" cy="307777"/>
          </a:xfrm>
          <a:prstGeom prst="rect">
            <a:avLst/>
          </a:prstGeom>
          <a:noFill/>
        </p:spPr>
        <p:txBody>
          <a:bodyPr wrap="none" rtlCol="0">
            <a:spAutoFit/>
          </a:bodyPr>
          <a:lstStyle/>
          <a:p>
            <a:r>
              <a:rPr lang="es-PE" sz="1400" b="1" dirty="0" smtClean="0"/>
              <a:t>Tiempo optimista</a:t>
            </a:r>
            <a:endParaRPr lang="es-PE" sz="1400" b="1" dirty="0"/>
          </a:p>
        </p:txBody>
      </p:sp>
      <p:cxnSp>
        <p:nvCxnSpPr>
          <p:cNvPr id="1036" name="1035 Conector recto de flecha"/>
          <p:cNvCxnSpPr/>
          <p:nvPr/>
        </p:nvCxnSpPr>
        <p:spPr>
          <a:xfrm>
            <a:off x="5004047" y="5399963"/>
            <a:ext cx="1" cy="51044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38" name="1037 Conector recto de flecha"/>
          <p:cNvCxnSpPr>
            <a:endCxn id="20" idx="0"/>
          </p:cNvCxnSpPr>
          <p:nvPr/>
        </p:nvCxnSpPr>
        <p:spPr>
          <a:xfrm flipH="1">
            <a:off x="2467488" y="5415869"/>
            <a:ext cx="63117" cy="46140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39" name="1038 CuadroTexto"/>
          <p:cNvSpPr txBox="1"/>
          <p:nvPr/>
        </p:nvSpPr>
        <p:spPr>
          <a:xfrm>
            <a:off x="1534803" y="6100789"/>
            <a:ext cx="926857" cy="307777"/>
          </a:xfrm>
          <a:prstGeom prst="rect">
            <a:avLst/>
          </a:prstGeom>
          <a:noFill/>
        </p:spPr>
        <p:txBody>
          <a:bodyPr wrap="none" rtlCol="0">
            <a:spAutoFit/>
          </a:bodyPr>
          <a:lstStyle/>
          <a:p>
            <a:r>
              <a:rPr lang="es-PE" sz="1400" b="1" dirty="0" smtClean="0">
                <a:solidFill>
                  <a:srgbClr val="002060"/>
                </a:solidFill>
              </a:rPr>
              <a:t>comenzar</a:t>
            </a:r>
            <a:endParaRPr lang="es-PE" sz="1400" b="1" dirty="0">
              <a:solidFill>
                <a:srgbClr val="002060"/>
              </a:solidFill>
            </a:endParaRPr>
          </a:p>
        </p:txBody>
      </p:sp>
      <p:sp>
        <p:nvSpPr>
          <p:cNvPr id="1040" name="1039 CuadroTexto"/>
          <p:cNvSpPr txBox="1"/>
          <p:nvPr/>
        </p:nvSpPr>
        <p:spPr>
          <a:xfrm>
            <a:off x="4196687" y="6124516"/>
            <a:ext cx="827599" cy="307777"/>
          </a:xfrm>
          <a:prstGeom prst="rect">
            <a:avLst/>
          </a:prstGeom>
          <a:noFill/>
        </p:spPr>
        <p:txBody>
          <a:bodyPr wrap="none" rtlCol="0">
            <a:spAutoFit/>
          </a:bodyPr>
          <a:lstStyle/>
          <a:p>
            <a:r>
              <a:rPr lang="es-PE" sz="1400" b="1" dirty="0" smtClean="0">
                <a:solidFill>
                  <a:srgbClr val="002060"/>
                </a:solidFill>
              </a:rPr>
              <a:t>terminar</a:t>
            </a:r>
            <a:endParaRPr lang="es-PE" sz="1400" b="1" dirty="0">
              <a:solidFill>
                <a:srgbClr val="002060"/>
              </a:solidFill>
            </a:endParaRPr>
          </a:p>
        </p:txBody>
      </p:sp>
      <p:cxnSp>
        <p:nvCxnSpPr>
          <p:cNvPr id="1042" name="1041 Conector recto de flecha"/>
          <p:cNvCxnSpPr/>
          <p:nvPr/>
        </p:nvCxnSpPr>
        <p:spPr>
          <a:xfrm flipV="1">
            <a:off x="5203618" y="6218183"/>
            <a:ext cx="40046" cy="21411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6" name="1045 Conector recto de flecha"/>
          <p:cNvCxnSpPr/>
          <p:nvPr/>
        </p:nvCxnSpPr>
        <p:spPr>
          <a:xfrm flipV="1">
            <a:off x="2821414" y="6165304"/>
            <a:ext cx="0" cy="280351"/>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49" name="1048 CuadroTexto"/>
          <p:cNvSpPr txBox="1"/>
          <p:nvPr/>
        </p:nvSpPr>
        <p:spPr>
          <a:xfrm>
            <a:off x="3011437" y="6454000"/>
            <a:ext cx="1518364" cy="307777"/>
          </a:xfrm>
          <a:prstGeom prst="rect">
            <a:avLst/>
          </a:prstGeom>
          <a:noFill/>
        </p:spPr>
        <p:txBody>
          <a:bodyPr wrap="none" rtlCol="0">
            <a:spAutoFit/>
          </a:bodyPr>
          <a:lstStyle/>
          <a:p>
            <a:r>
              <a:rPr lang="es-PE" sz="1400" b="1" dirty="0" smtClean="0">
                <a:solidFill>
                  <a:srgbClr val="002060"/>
                </a:solidFill>
              </a:rPr>
              <a:t>Tiempo pesimista</a:t>
            </a:r>
            <a:endParaRPr lang="es-PE" sz="1400" b="1" dirty="0">
              <a:solidFill>
                <a:srgbClr val="002060"/>
              </a:solidFill>
            </a:endParaRPr>
          </a:p>
        </p:txBody>
      </p:sp>
      <p:sp>
        <p:nvSpPr>
          <p:cNvPr id="58" name="57 CuadroTexto"/>
          <p:cNvSpPr txBox="1"/>
          <p:nvPr/>
        </p:nvSpPr>
        <p:spPr>
          <a:xfrm>
            <a:off x="1998231" y="6472002"/>
            <a:ext cx="926857" cy="307777"/>
          </a:xfrm>
          <a:prstGeom prst="rect">
            <a:avLst/>
          </a:prstGeom>
          <a:noFill/>
        </p:spPr>
        <p:txBody>
          <a:bodyPr wrap="none" rtlCol="0">
            <a:spAutoFit/>
          </a:bodyPr>
          <a:lstStyle/>
          <a:p>
            <a:r>
              <a:rPr lang="es-PE" sz="1400" b="1" dirty="0" smtClean="0">
                <a:solidFill>
                  <a:srgbClr val="002060"/>
                </a:solidFill>
              </a:rPr>
              <a:t>comenzar</a:t>
            </a:r>
            <a:endParaRPr lang="es-PE" sz="1400" b="1" dirty="0">
              <a:solidFill>
                <a:srgbClr val="002060"/>
              </a:solidFill>
            </a:endParaRPr>
          </a:p>
        </p:txBody>
      </p:sp>
      <p:sp>
        <p:nvSpPr>
          <p:cNvPr id="59" name="58 CuadroTexto"/>
          <p:cNvSpPr txBox="1"/>
          <p:nvPr/>
        </p:nvSpPr>
        <p:spPr>
          <a:xfrm>
            <a:off x="5123153" y="6445655"/>
            <a:ext cx="827599" cy="307777"/>
          </a:xfrm>
          <a:prstGeom prst="rect">
            <a:avLst/>
          </a:prstGeom>
          <a:noFill/>
        </p:spPr>
        <p:txBody>
          <a:bodyPr wrap="none" rtlCol="0">
            <a:spAutoFit/>
          </a:bodyPr>
          <a:lstStyle/>
          <a:p>
            <a:r>
              <a:rPr lang="es-PE" sz="1400" b="1" dirty="0" smtClean="0">
                <a:solidFill>
                  <a:srgbClr val="002060"/>
                </a:solidFill>
              </a:rPr>
              <a:t>terminar</a:t>
            </a:r>
            <a:endParaRPr lang="es-PE" sz="1400" b="1" dirty="0">
              <a:solidFill>
                <a:srgbClr val="002060"/>
              </a:solidFill>
            </a:endParaRPr>
          </a:p>
        </p:txBody>
      </p:sp>
    </p:spTree>
    <p:extLst>
      <p:ext uri="{BB962C8B-B14F-4D97-AF65-F5344CB8AC3E}">
        <p14:creationId xmlns:p14="http://schemas.microsoft.com/office/powerpoint/2010/main" val="3563648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27584" y="332656"/>
            <a:ext cx="2016224" cy="369332"/>
          </a:xfrm>
          <a:prstGeom prst="rect">
            <a:avLst/>
          </a:prstGeom>
          <a:solidFill>
            <a:srgbClr val="00FFCC"/>
          </a:solidFill>
        </p:spPr>
        <p:txBody>
          <a:bodyPr wrap="square" rtlCol="0">
            <a:spAutoFit/>
          </a:bodyPr>
          <a:lstStyle/>
          <a:p>
            <a:r>
              <a:rPr lang="es-PE" dirty="0" smtClean="0"/>
              <a:t>Nomenclatura:</a:t>
            </a:r>
            <a:endParaRPr lang="es-PE" dirty="0"/>
          </a:p>
        </p:txBody>
      </p:sp>
      <p:sp>
        <p:nvSpPr>
          <p:cNvPr id="3" name="2 CuadroTexto"/>
          <p:cNvSpPr txBox="1"/>
          <p:nvPr/>
        </p:nvSpPr>
        <p:spPr>
          <a:xfrm>
            <a:off x="683568" y="1052736"/>
            <a:ext cx="8273547" cy="2031325"/>
          </a:xfrm>
          <a:prstGeom prst="rect">
            <a:avLst/>
          </a:prstGeom>
          <a:noFill/>
        </p:spPr>
        <p:txBody>
          <a:bodyPr wrap="none" rtlCol="0">
            <a:spAutoFit/>
          </a:bodyPr>
          <a:lstStyle/>
          <a:p>
            <a:r>
              <a:rPr lang="es-PE" dirty="0" err="1" smtClean="0"/>
              <a:t>To</a:t>
            </a:r>
            <a:r>
              <a:rPr lang="es-PE" dirty="0" smtClean="0"/>
              <a:t> = tiempo de inicio del proyecto</a:t>
            </a:r>
          </a:p>
          <a:p>
            <a:r>
              <a:rPr lang="es-PE" dirty="0" err="1" smtClean="0"/>
              <a:t>Tp</a:t>
            </a:r>
            <a:r>
              <a:rPr lang="es-PE" dirty="0" smtClean="0"/>
              <a:t> = tiempo del proyecto</a:t>
            </a:r>
          </a:p>
          <a:p>
            <a:r>
              <a:rPr lang="es-PE" dirty="0" err="1" smtClean="0"/>
              <a:t>t</a:t>
            </a:r>
            <a:r>
              <a:rPr lang="es-PE" baseline="-25000" dirty="0" err="1" smtClean="0"/>
              <a:t>ij</a:t>
            </a:r>
            <a:r>
              <a:rPr lang="es-PE" dirty="0" smtClean="0"/>
              <a:t> =tiempo o duración de la actividad</a:t>
            </a:r>
          </a:p>
          <a:p>
            <a:r>
              <a:rPr lang="es-PE" dirty="0" err="1" smtClean="0"/>
              <a:t>t</a:t>
            </a:r>
            <a:r>
              <a:rPr lang="es-PE" baseline="30000" dirty="0" err="1" smtClean="0"/>
              <a:t>o</a:t>
            </a:r>
            <a:r>
              <a:rPr lang="es-PE" dirty="0" err="1" smtClean="0"/>
              <a:t>i</a:t>
            </a:r>
            <a:r>
              <a:rPr lang="es-PE" dirty="0" smtClean="0"/>
              <a:t> =tiempo de iniciación temprano</a:t>
            </a:r>
          </a:p>
          <a:p>
            <a:r>
              <a:rPr lang="es-PE" dirty="0" err="1" smtClean="0"/>
              <a:t>t</a:t>
            </a:r>
            <a:r>
              <a:rPr lang="es-PE" baseline="30000" dirty="0" err="1" smtClean="0"/>
              <a:t>o</a:t>
            </a:r>
            <a:r>
              <a:rPr lang="es-PE" dirty="0" err="1" smtClean="0"/>
              <a:t>j</a:t>
            </a:r>
            <a:r>
              <a:rPr lang="es-PE" dirty="0" smtClean="0"/>
              <a:t> = tiempo de terminación temprana o mas pronto posible de terminar la actividad</a:t>
            </a:r>
          </a:p>
          <a:p>
            <a:r>
              <a:rPr lang="es-PE" dirty="0" err="1" smtClean="0"/>
              <a:t>t’i</a:t>
            </a:r>
            <a:r>
              <a:rPr lang="es-PE" dirty="0" smtClean="0"/>
              <a:t> = tiempo de iniciación tardía</a:t>
            </a:r>
          </a:p>
          <a:p>
            <a:r>
              <a:rPr lang="es-PE" dirty="0" err="1" smtClean="0"/>
              <a:t>t’j</a:t>
            </a:r>
            <a:r>
              <a:rPr lang="es-PE" dirty="0" smtClean="0"/>
              <a:t> = tiempo de terminación tardía</a:t>
            </a:r>
            <a:endParaRPr lang="es-PE" dirty="0"/>
          </a:p>
        </p:txBody>
      </p:sp>
      <p:sp>
        <p:nvSpPr>
          <p:cNvPr id="4" name="3 CuadroTexto"/>
          <p:cNvSpPr txBox="1"/>
          <p:nvPr/>
        </p:nvSpPr>
        <p:spPr>
          <a:xfrm>
            <a:off x="899592" y="3501008"/>
            <a:ext cx="5609869" cy="369332"/>
          </a:xfrm>
          <a:prstGeom prst="rect">
            <a:avLst/>
          </a:prstGeom>
          <a:solidFill>
            <a:srgbClr val="FFCCFF"/>
          </a:solidFill>
        </p:spPr>
        <p:txBody>
          <a:bodyPr wrap="none" rtlCol="0">
            <a:spAutoFit/>
          </a:bodyPr>
          <a:lstStyle/>
          <a:p>
            <a:r>
              <a:rPr lang="es-PE" b="1" dirty="0" smtClean="0">
                <a:solidFill>
                  <a:srgbClr val="002060"/>
                </a:solidFill>
              </a:rPr>
              <a:t>Algoritmo para la determinación del tiempo del proyecto</a:t>
            </a:r>
            <a:endParaRPr lang="es-PE" b="1" dirty="0">
              <a:solidFill>
                <a:srgbClr val="002060"/>
              </a:solidFill>
            </a:endParaRPr>
          </a:p>
        </p:txBody>
      </p:sp>
      <p:sp>
        <p:nvSpPr>
          <p:cNvPr id="6" name="5 CuadroTexto"/>
          <p:cNvSpPr txBox="1"/>
          <p:nvPr/>
        </p:nvSpPr>
        <p:spPr>
          <a:xfrm>
            <a:off x="1115616" y="4221088"/>
            <a:ext cx="7560840" cy="2031325"/>
          </a:xfrm>
          <a:prstGeom prst="rect">
            <a:avLst/>
          </a:prstGeom>
          <a:noFill/>
        </p:spPr>
        <p:txBody>
          <a:bodyPr wrap="square" rtlCol="0">
            <a:spAutoFit/>
          </a:bodyPr>
          <a:lstStyle/>
          <a:p>
            <a:pPr marL="342900" indent="-342900">
              <a:buAutoNum type="arabicPeriod"/>
            </a:pPr>
            <a:r>
              <a:rPr lang="es-PE" dirty="0" smtClean="0"/>
              <a:t>La primera actividad comienza en cero</a:t>
            </a:r>
          </a:p>
          <a:p>
            <a:pPr marL="342900" indent="-342900">
              <a:buAutoNum type="arabicPeriod"/>
            </a:pPr>
            <a:endParaRPr lang="es-PE" dirty="0"/>
          </a:p>
          <a:p>
            <a:pPr marL="342900" indent="-342900">
              <a:buAutoNum type="arabicPeriod"/>
            </a:pPr>
            <a:r>
              <a:rPr lang="es-PE" dirty="0" smtClean="0"/>
              <a:t>Cuando un suceso llega una  sola actividad</a:t>
            </a:r>
          </a:p>
          <a:p>
            <a:r>
              <a:rPr lang="es-PE" dirty="0" smtClean="0"/>
              <a:t>                      </a:t>
            </a:r>
            <a:r>
              <a:rPr lang="es-PE" dirty="0" err="1" smtClean="0"/>
              <a:t>t</a:t>
            </a:r>
            <a:r>
              <a:rPr lang="es-PE" baseline="30000" dirty="0" err="1" smtClean="0"/>
              <a:t>o</a:t>
            </a:r>
            <a:r>
              <a:rPr lang="es-PE" dirty="0" err="1" smtClean="0"/>
              <a:t>j</a:t>
            </a:r>
            <a:r>
              <a:rPr lang="es-PE" dirty="0" smtClean="0"/>
              <a:t> = </a:t>
            </a:r>
            <a:r>
              <a:rPr lang="es-PE" dirty="0" err="1" smtClean="0"/>
              <a:t>tij</a:t>
            </a:r>
            <a:r>
              <a:rPr lang="es-PE" dirty="0" smtClean="0"/>
              <a:t> + </a:t>
            </a:r>
            <a:r>
              <a:rPr lang="es-PE" dirty="0" err="1" smtClean="0"/>
              <a:t>t</a:t>
            </a:r>
            <a:r>
              <a:rPr lang="es-PE" baseline="30000" dirty="0" err="1" smtClean="0"/>
              <a:t>o</a:t>
            </a:r>
            <a:r>
              <a:rPr lang="es-PE" dirty="0" err="1" smtClean="0"/>
              <a:t>i</a:t>
            </a:r>
            <a:r>
              <a:rPr lang="es-PE" dirty="0" smtClean="0"/>
              <a:t>     </a:t>
            </a:r>
            <a:r>
              <a:rPr lang="es-PE" b="1" dirty="0" smtClean="0">
                <a:solidFill>
                  <a:srgbClr val="002060"/>
                </a:solidFill>
              </a:rPr>
              <a:t>(tiempos crecientes o hacia adelante)</a:t>
            </a:r>
          </a:p>
          <a:p>
            <a:endParaRPr lang="es-PE" b="1" dirty="0" smtClean="0">
              <a:solidFill>
                <a:srgbClr val="002060"/>
              </a:solidFill>
            </a:endParaRPr>
          </a:p>
          <a:p>
            <a:r>
              <a:rPr lang="es-PE" b="1" dirty="0" smtClean="0">
                <a:solidFill>
                  <a:srgbClr val="002060"/>
                </a:solidFill>
              </a:rPr>
              <a:t>3. Cuando un evento llegan dos o mas actividades, luego el tiempo de terminación temprana se calcula;         </a:t>
            </a:r>
            <a:r>
              <a:rPr lang="es-PE" b="1" dirty="0" err="1" smtClean="0">
                <a:solidFill>
                  <a:srgbClr val="002060"/>
                </a:solidFill>
              </a:rPr>
              <a:t>t</a:t>
            </a:r>
            <a:r>
              <a:rPr lang="es-PE" b="1" baseline="30000" dirty="0" err="1" smtClean="0">
                <a:solidFill>
                  <a:srgbClr val="002060"/>
                </a:solidFill>
              </a:rPr>
              <a:t>o</a:t>
            </a:r>
            <a:r>
              <a:rPr lang="es-PE" b="1" dirty="0" err="1" smtClean="0">
                <a:solidFill>
                  <a:srgbClr val="002060"/>
                </a:solidFill>
              </a:rPr>
              <a:t>j</a:t>
            </a:r>
            <a:r>
              <a:rPr lang="es-PE" b="1" dirty="0" smtClean="0">
                <a:solidFill>
                  <a:srgbClr val="002060"/>
                </a:solidFill>
              </a:rPr>
              <a:t> = Max (</a:t>
            </a:r>
            <a:r>
              <a:rPr lang="es-PE" b="1" dirty="0" err="1" smtClean="0">
                <a:solidFill>
                  <a:srgbClr val="002060"/>
                </a:solidFill>
              </a:rPr>
              <a:t>t</a:t>
            </a:r>
            <a:r>
              <a:rPr lang="es-PE" b="1" baseline="30000" dirty="0" err="1" smtClean="0">
                <a:solidFill>
                  <a:srgbClr val="002060"/>
                </a:solidFill>
              </a:rPr>
              <a:t>o</a:t>
            </a:r>
            <a:r>
              <a:rPr lang="es-PE" b="1" dirty="0" err="1" smtClean="0">
                <a:solidFill>
                  <a:srgbClr val="002060"/>
                </a:solidFill>
              </a:rPr>
              <a:t>i+tij</a:t>
            </a:r>
            <a:r>
              <a:rPr lang="es-PE" b="1" dirty="0" smtClean="0">
                <a:solidFill>
                  <a:srgbClr val="002060"/>
                </a:solidFill>
              </a:rPr>
              <a:t>)</a:t>
            </a:r>
            <a:endParaRPr lang="es-PE" b="1" dirty="0">
              <a:solidFill>
                <a:srgbClr val="002060"/>
              </a:solidFill>
            </a:endParaRPr>
          </a:p>
        </p:txBody>
      </p:sp>
      <p:sp>
        <p:nvSpPr>
          <p:cNvPr id="7" name="6 Elipse"/>
          <p:cNvSpPr/>
          <p:nvPr/>
        </p:nvSpPr>
        <p:spPr>
          <a:xfrm>
            <a:off x="5796136" y="42210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9" name="8 Conector recto"/>
          <p:cNvCxnSpPr>
            <a:stCxn id="7" idx="2"/>
            <a:endCxn id="7" idx="6"/>
          </p:cNvCxnSpPr>
          <p:nvPr/>
        </p:nvCxnSpPr>
        <p:spPr>
          <a:xfrm>
            <a:off x="5796136" y="4473116"/>
            <a:ext cx="504056" cy="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a:endCxn id="7" idx="4"/>
          </p:cNvCxnSpPr>
          <p:nvPr/>
        </p:nvCxnSpPr>
        <p:spPr>
          <a:xfrm>
            <a:off x="6048164" y="4473116"/>
            <a:ext cx="0" cy="25202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793595" y="4432869"/>
            <a:ext cx="290464" cy="307777"/>
          </a:xfrm>
          <a:prstGeom prst="rect">
            <a:avLst/>
          </a:prstGeom>
          <a:noFill/>
        </p:spPr>
        <p:txBody>
          <a:bodyPr wrap="none" rtlCol="0">
            <a:spAutoFit/>
          </a:bodyPr>
          <a:lstStyle/>
          <a:p>
            <a:r>
              <a:rPr lang="es-PE" sz="1400" b="1" dirty="0" smtClean="0"/>
              <a:t>0</a:t>
            </a:r>
            <a:endParaRPr lang="es-PE" sz="1400" b="1" dirty="0"/>
          </a:p>
        </p:txBody>
      </p:sp>
    </p:spTree>
    <p:extLst>
      <p:ext uri="{BB962C8B-B14F-4D97-AF65-F5344CB8AC3E}">
        <p14:creationId xmlns:p14="http://schemas.microsoft.com/office/powerpoint/2010/main" val="2332531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663497"/>
            <a:ext cx="7106754" cy="369332"/>
          </a:xfrm>
          <a:prstGeom prst="rect">
            <a:avLst/>
          </a:prstGeom>
          <a:noFill/>
        </p:spPr>
        <p:txBody>
          <a:bodyPr wrap="none" rtlCol="0">
            <a:spAutoFit/>
          </a:bodyPr>
          <a:lstStyle/>
          <a:p>
            <a:r>
              <a:rPr lang="es-PE" dirty="0" smtClean="0"/>
              <a:t>4. El valor del ultimo tiempo optimista marcará la duración del proyecto</a:t>
            </a:r>
            <a:endParaRPr lang="es-PE" dirty="0"/>
          </a:p>
        </p:txBody>
      </p:sp>
      <p:cxnSp>
        <p:nvCxnSpPr>
          <p:cNvPr id="4" name="3 Conector recto de flecha"/>
          <p:cNvCxnSpPr/>
          <p:nvPr/>
        </p:nvCxnSpPr>
        <p:spPr>
          <a:xfrm>
            <a:off x="3707904" y="1484780"/>
            <a:ext cx="864096" cy="72008"/>
          </a:xfrm>
          <a:prstGeom prst="straightConnector1">
            <a:avLst/>
          </a:prstGeom>
          <a:ln w="2857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 name="4 Elipse"/>
          <p:cNvSpPr/>
          <p:nvPr/>
        </p:nvSpPr>
        <p:spPr>
          <a:xfrm>
            <a:off x="4572000" y="1322766"/>
            <a:ext cx="648072" cy="468052"/>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6 Conector recto"/>
          <p:cNvCxnSpPr>
            <a:stCxn id="5" idx="2"/>
            <a:endCxn id="5" idx="6"/>
          </p:cNvCxnSpPr>
          <p:nvPr/>
        </p:nvCxnSpPr>
        <p:spPr>
          <a:xfrm>
            <a:off x="4572000" y="1556792"/>
            <a:ext cx="648072"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a:endCxn id="5" idx="4"/>
          </p:cNvCxnSpPr>
          <p:nvPr/>
        </p:nvCxnSpPr>
        <p:spPr>
          <a:xfrm>
            <a:off x="4896036" y="1556792"/>
            <a:ext cx="0" cy="23402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H="1" flipV="1">
            <a:off x="4896036" y="1790818"/>
            <a:ext cx="216024" cy="38704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4569805" y="1484784"/>
            <a:ext cx="388761" cy="307777"/>
          </a:xfrm>
          <a:prstGeom prst="rect">
            <a:avLst/>
          </a:prstGeom>
          <a:noFill/>
        </p:spPr>
        <p:txBody>
          <a:bodyPr wrap="none" rtlCol="0">
            <a:spAutoFit/>
          </a:bodyPr>
          <a:lstStyle/>
          <a:p>
            <a:r>
              <a:rPr lang="es-PE" sz="1400" dirty="0" err="1"/>
              <a:t>t</a:t>
            </a:r>
            <a:r>
              <a:rPr lang="es-PE" sz="1400" baseline="30000" dirty="0" err="1" smtClean="0"/>
              <a:t>o</a:t>
            </a:r>
            <a:r>
              <a:rPr lang="es-PE" sz="1400" dirty="0" err="1" smtClean="0"/>
              <a:t>k</a:t>
            </a:r>
            <a:endParaRPr lang="es-PE" sz="1400" dirty="0"/>
          </a:p>
        </p:txBody>
      </p:sp>
      <p:sp>
        <p:nvSpPr>
          <p:cNvPr id="13" name="12 CuadroTexto"/>
          <p:cNvSpPr txBox="1"/>
          <p:nvPr/>
        </p:nvSpPr>
        <p:spPr>
          <a:xfrm>
            <a:off x="971600" y="2420888"/>
            <a:ext cx="4536504" cy="369332"/>
          </a:xfrm>
          <a:prstGeom prst="rect">
            <a:avLst/>
          </a:prstGeom>
          <a:solidFill>
            <a:srgbClr val="FFFF00"/>
          </a:solidFill>
        </p:spPr>
        <p:txBody>
          <a:bodyPr wrap="square" rtlCol="0">
            <a:spAutoFit/>
          </a:bodyPr>
          <a:lstStyle/>
          <a:p>
            <a:r>
              <a:rPr lang="es-PE" b="1" dirty="0" smtClean="0">
                <a:solidFill>
                  <a:srgbClr val="002060"/>
                </a:solidFill>
              </a:rPr>
              <a:t>Calculo de los tiempos pesimistas o tardíos</a:t>
            </a:r>
            <a:endParaRPr lang="es-PE" b="1" dirty="0">
              <a:solidFill>
                <a:srgbClr val="002060"/>
              </a:solidFill>
            </a:endParaRPr>
          </a:p>
        </p:txBody>
      </p:sp>
      <p:sp>
        <p:nvSpPr>
          <p:cNvPr id="14" name="13 CuadroTexto"/>
          <p:cNvSpPr txBox="1"/>
          <p:nvPr/>
        </p:nvSpPr>
        <p:spPr>
          <a:xfrm>
            <a:off x="971601" y="3068960"/>
            <a:ext cx="7560840" cy="3139321"/>
          </a:xfrm>
          <a:prstGeom prst="rect">
            <a:avLst/>
          </a:prstGeom>
          <a:noFill/>
        </p:spPr>
        <p:txBody>
          <a:bodyPr wrap="square" rtlCol="0">
            <a:spAutoFit/>
          </a:bodyPr>
          <a:lstStyle/>
          <a:p>
            <a:pPr marL="342900" indent="-342900">
              <a:buAutoNum type="arabicPeriod"/>
            </a:pPr>
            <a:r>
              <a:rPr lang="es-PE" dirty="0" smtClean="0"/>
              <a:t>Se comienza desde la duración del proyecto o el ultimo  suceso</a:t>
            </a:r>
          </a:p>
          <a:p>
            <a:pPr marL="342900" indent="-342900">
              <a:buAutoNum type="arabicPeriod"/>
            </a:pPr>
            <a:endParaRPr lang="es-PE" dirty="0"/>
          </a:p>
          <a:p>
            <a:pPr marL="342900" indent="-342900">
              <a:buAutoNum type="arabicPeriod"/>
            </a:pPr>
            <a:endParaRPr lang="es-PE" dirty="0" smtClean="0"/>
          </a:p>
          <a:p>
            <a:pPr marL="342900" indent="-342900">
              <a:buAutoNum type="arabicPeriod"/>
            </a:pPr>
            <a:endParaRPr lang="es-PE" dirty="0"/>
          </a:p>
          <a:p>
            <a:pPr marL="342900" indent="-342900">
              <a:buAutoNum type="arabicPeriod"/>
            </a:pPr>
            <a:endParaRPr lang="es-PE" dirty="0" smtClean="0"/>
          </a:p>
          <a:p>
            <a:pPr marL="342900" indent="-342900">
              <a:buAutoNum type="arabicPeriod"/>
            </a:pPr>
            <a:r>
              <a:rPr lang="es-PE" dirty="0" smtClean="0"/>
              <a:t>Cuando un suceso comienza en una sola actividad</a:t>
            </a:r>
          </a:p>
          <a:p>
            <a:pPr lvl="3"/>
            <a:r>
              <a:rPr lang="es-PE" b="1" dirty="0" err="1" smtClean="0">
                <a:solidFill>
                  <a:srgbClr val="0070C0"/>
                </a:solidFill>
              </a:rPr>
              <a:t>t</a:t>
            </a:r>
            <a:r>
              <a:rPr lang="es-PE" b="1" baseline="30000" dirty="0" err="1" smtClean="0">
                <a:solidFill>
                  <a:srgbClr val="0070C0"/>
                </a:solidFill>
              </a:rPr>
              <a:t>o</a:t>
            </a:r>
            <a:r>
              <a:rPr lang="es-PE" b="1" dirty="0" err="1" smtClean="0">
                <a:solidFill>
                  <a:srgbClr val="0070C0"/>
                </a:solidFill>
              </a:rPr>
              <a:t>j</a:t>
            </a:r>
            <a:r>
              <a:rPr lang="es-PE" b="1" dirty="0" smtClean="0">
                <a:solidFill>
                  <a:srgbClr val="0070C0"/>
                </a:solidFill>
              </a:rPr>
              <a:t> = </a:t>
            </a:r>
            <a:r>
              <a:rPr lang="es-PE" b="1" dirty="0" err="1" smtClean="0">
                <a:solidFill>
                  <a:srgbClr val="0070C0"/>
                </a:solidFill>
              </a:rPr>
              <a:t>t</a:t>
            </a:r>
            <a:r>
              <a:rPr lang="es-PE" b="1" baseline="30000" dirty="0" err="1" smtClean="0">
                <a:solidFill>
                  <a:srgbClr val="0070C0"/>
                </a:solidFill>
              </a:rPr>
              <a:t>o</a:t>
            </a:r>
            <a:r>
              <a:rPr lang="es-PE" b="1" dirty="0" err="1" smtClean="0">
                <a:solidFill>
                  <a:srgbClr val="0070C0"/>
                </a:solidFill>
              </a:rPr>
              <a:t>i</a:t>
            </a:r>
            <a:r>
              <a:rPr lang="es-PE" b="1" dirty="0" smtClean="0">
                <a:solidFill>
                  <a:srgbClr val="0070C0"/>
                </a:solidFill>
              </a:rPr>
              <a:t> + </a:t>
            </a:r>
            <a:r>
              <a:rPr lang="es-PE" b="1" dirty="0" err="1" smtClean="0">
                <a:solidFill>
                  <a:srgbClr val="0070C0"/>
                </a:solidFill>
              </a:rPr>
              <a:t>tij</a:t>
            </a:r>
            <a:r>
              <a:rPr lang="es-PE" b="1" dirty="0" smtClean="0">
                <a:solidFill>
                  <a:srgbClr val="0070C0"/>
                </a:solidFill>
              </a:rPr>
              <a:t>    (tiempos decrecientes )</a:t>
            </a:r>
          </a:p>
          <a:p>
            <a:pPr lvl="3"/>
            <a:endParaRPr lang="es-PE" b="1" dirty="0" smtClean="0">
              <a:solidFill>
                <a:srgbClr val="0070C0"/>
              </a:solidFill>
            </a:endParaRPr>
          </a:p>
          <a:p>
            <a:pPr lvl="3"/>
            <a:endParaRPr lang="es-PE" b="1" dirty="0">
              <a:solidFill>
                <a:srgbClr val="0070C0"/>
              </a:solidFill>
            </a:endParaRPr>
          </a:p>
          <a:p>
            <a:pPr lvl="3"/>
            <a:r>
              <a:rPr lang="es-PE" b="1" dirty="0" smtClean="0">
                <a:solidFill>
                  <a:srgbClr val="0070C0"/>
                </a:solidFill>
              </a:rPr>
              <a:t> </a:t>
            </a:r>
            <a:r>
              <a:rPr lang="es-PE" b="1" dirty="0" err="1" smtClean="0">
                <a:solidFill>
                  <a:srgbClr val="0070C0"/>
                </a:solidFill>
              </a:rPr>
              <a:t>t’i</a:t>
            </a:r>
            <a:r>
              <a:rPr lang="es-PE" b="1" dirty="0" smtClean="0">
                <a:solidFill>
                  <a:srgbClr val="0070C0"/>
                </a:solidFill>
              </a:rPr>
              <a:t>= min (</a:t>
            </a:r>
            <a:r>
              <a:rPr lang="es-PE" b="1" dirty="0" err="1" smtClean="0">
                <a:solidFill>
                  <a:srgbClr val="0070C0"/>
                </a:solidFill>
              </a:rPr>
              <a:t>t’j</a:t>
            </a:r>
            <a:r>
              <a:rPr lang="es-PE" b="1" dirty="0" smtClean="0">
                <a:solidFill>
                  <a:srgbClr val="0070C0"/>
                </a:solidFill>
              </a:rPr>
              <a:t> – </a:t>
            </a:r>
            <a:r>
              <a:rPr lang="es-PE" b="1" dirty="0" err="1" smtClean="0">
                <a:solidFill>
                  <a:srgbClr val="0070C0"/>
                </a:solidFill>
              </a:rPr>
              <a:t>tij</a:t>
            </a:r>
            <a:r>
              <a:rPr lang="es-PE" b="1" dirty="0" smtClean="0">
                <a:solidFill>
                  <a:srgbClr val="0070C0"/>
                </a:solidFill>
              </a:rPr>
              <a:t>)  (</a:t>
            </a:r>
            <a:r>
              <a:rPr lang="es-PE" b="1" dirty="0" smtClean="0">
                <a:solidFill>
                  <a:srgbClr val="7030A0"/>
                </a:solidFill>
              </a:rPr>
              <a:t>tiempos decrecientes cuando comienza y llegan  varias actividades)</a:t>
            </a:r>
            <a:endParaRPr lang="es-PE" b="1" dirty="0">
              <a:solidFill>
                <a:srgbClr val="7030A0"/>
              </a:solidFill>
            </a:endParaRPr>
          </a:p>
        </p:txBody>
      </p:sp>
      <p:sp>
        <p:nvSpPr>
          <p:cNvPr id="16" name="15 Elipse"/>
          <p:cNvSpPr/>
          <p:nvPr/>
        </p:nvSpPr>
        <p:spPr>
          <a:xfrm>
            <a:off x="5155875" y="3861048"/>
            <a:ext cx="648072" cy="468052"/>
          </a:xfrm>
          <a:prstGeom prst="ellipse">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8" name="17 Conector recto"/>
          <p:cNvCxnSpPr>
            <a:stCxn id="16" idx="2"/>
            <a:endCxn id="16" idx="6"/>
          </p:cNvCxnSpPr>
          <p:nvPr/>
        </p:nvCxnSpPr>
        <p:spPr>
          <a:xfrm>
            <a:off x="5155875" y="4095074"/>
            <a:ext cx="6480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5508104" y="4095074"/>
            <a:ext cx="0" cy="27003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flipH="1" flipV="1">
            <a:off x="4139952" y="4095074"/>
            <a:ext cx="1044116" cy="39628"/>
          </a:xfrm>
          <a:prstGeom prst="straightConnector1">
            <a:avLst/>
          </a:prstGeom>
          <a:ln w="2857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5450952" y="4021323"/>
            <a:ext cx="325730" cy="307777"/>
          </a:xfrm>
          <a:prstGeom prst="rect">
            <a:avLst/>
          </a:prstGeom>
          <a:noFill/>
        </p:spPr>
        <p:txBody>
          <a:bodyPr wrap="none" rtlCol="0">
            <a:spAutoFit/>
          </a:bodyPr>
          <a:lstStyle/>
          <a:p>
            <a:r>
              <a:rPr lang="es-PE" sz="1400" b="1" dirty="0" err="1" smtClean="0">
                <a:solidFill>
                  <a:srgbClr val="C00000"/>
                </a:solidFill>
              </a:rPr>
              <a:t>t’j</a:t>
            </a:r>
            <a:endParaRPr lang="es-PE" sz="1400" b="1" dirty="0">
              <a:solidFill>
                <a:srgbClr val="C00000"/>
              </a:solidFill>
            </a:endParaRPr>
          </a:p>
        </p:txBody>
      </p:sp>
    </p:spTree>
    <p:extLst>
      <p:ext uri="{BB962C8B-B14F-4D97-AF65-F5344CB8AC3E}">
        <p14:creationId xmlns:p14="http://schemas.microsoft.com/office/powerpoint/2010/main" val="1017563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335178"/>
            <a:ext cx="2079800" cy="369332"/>
          </a:xfrm>
          <a:prstGeom prst="rect">
            <a:avLst/>
          </a:prstGeom>
          <a:solidFill>
            <a:srgbClr val="FFFF00"/>
          </a:solidFill>
        </p:spPr>
        <p:txBody>
          <a:bodyPr wrap="none" rtlCol="0">
            <a:spAutoFit/>
          </a:bodyPr>
          <a:lstStyle/>
          <a:p>
            <a:r>
              <a:rPr lang="es-PE" b="1" dirty="0" smtClean="0">
                <a:solidFill>
                  <a:srgbClr val="C00000"/>
                </a:solidFill>
              </a:rPr>
              <a:t>Holguras de tiempo</a:t>
            </a:r>
            <a:endParaRPr lang="es-PE" b="1" dirty="0">
              <a:solidFill>
                <a:srgbClr val="C00000"/>
              </a:solidFill>
            </a:endParaRPr>
          </a:p>
        </p:txBody>
      </p:sp>
      <p:sp>
        <p:nvSpPr>
          <p:cNvPr id="3" name="2 CuadroTexto"/>
          <p:cNvSpPr txBox="1"/>
          <p:nvPr/>
        </p:nvSpPr>
        <p:spPr>
          <a:xfrm>
            <a:off x="548989" y="1052736"/>
            <a:ext cx="7839435" cy="5078313"/>
          </a:xfrm>
          <a:prstGeom prst="rect">
            <a:avLst/>
          </a:prstGeom>
          <a:noFill/>
        </p:spPr>
        <p:txBody>
          <a:bodyPr wrap="square" rtlCol="0">
            <a:spAutoFit/>
          </a:bodyPr>
          <a:lstStyle/>
          <a:p>
            <a:r>
              <a:rPr lang="es-PE" dirty="0" smtClean="0"/>
              <a:t>PERT tiene dos clases de holgura (</a:t>
            </a:r>
            <a:r>
              <a:rPr lang="es-PE" dirty="0" err="1" smtClean="0"/>
              <a:t>slack</a:t>
            </a:r>
            <a:r>
              <a:rPr lang="es-PE" dirty="0" smtClean="0"/>
              <a:t>)</a:t>
            </a:r>
          </a:p>
          <a:p>
            <a:pPr marL="342900" indent="-342900">
              <a:buAutoNum type="arabicPeriod"/>
            </a:pPr>
            <a:r>
              <a:rPr lang="es-PE" b="1" dirty="0" smtClean="0">
                <a:solidFill>
                  <a:srgbClr val="0070C0"/>
                </a:solidFill>
              </a:rPr>
              <a:t>Holgura del suceso </a:t>
            </a:r>
            <a:r>
              <a:rPr lang="es-PE" dirty="0" smtClean="0"/>
              <a:t>(</a:t>
            </a:r>
            <a:r>
              <a:rPr lang="es-PE" dirty="0" err="1" smtClean="0"/>
              <a:t>hs</a:t>
            </a:r>
            <a:r>
              <a:rPr lang="es-PE" dirty="0" smtClean="0"/>
              <a:t>) .- diferencia entre tiempos optimistas y pesimistas</a:t>
            </a:r>
          </a:p>
          <a:p>
            <a:pPr marL="342900" indent="-342900">
              <a:buAutoNum type="arabicPeriod"/>
            </a:pPr>
            <a:endParaRPr lang="es-PE" dirty="0"/>
          </a:p>
          <a:p>
            <a:r>
              <a:rPr lang="es-PE" dirty="0" smtClean="0"/>
              <a:t> 		 </a:t>
            </a:r>
            <a:r>
              <a:rPr lang="es-PE" dirty="0" err="1" smtClean="0"/>
              <a:t>hs</a:t>
            </a:r>
            <a:r>
              <a:rPr lang="es-PE" dirty="0" smtClean="0"/>
              <a:t>= </a:t>
            </a:r>
            <a:r>
              <a:rPr lang="es-PE" dirty="0" err="1" smtClean="0"/>
              <a:t>t’i</a:t>
            </a:r>
            <a:r>
              <a:rPr lang="es-PE" dirty="0" smtClean="0"/>
              <a:t> –</a:t>
            </a:r>
            <a:r>
              <a:rPr lang="es-PE" dirty="0" err="1" smtClean="0"/>
              <a:t>t</a:t>
            </a:r>
            <a:r>
              <a:rPr lang="es-PE" baseline="30000" dirty="0" err="1" smtClean="0"/>
              <a:t>o</a:t>
            </a:r>
            <a:r>
              <a:rPr lang="es-PE" dirty="0" err="1" smtClean="0"/>
              <a:t>i</a:t>
            </a:r>
            <a:r>
              <a:rPr lang="es-PE" dirty="0" smtClean="0"/>
              <a:t>             o   </a:t>
            </a:r>
            <a:r>
              <a:rPr lang="es-PE" dirty="0" err="1" smtClean="0"/>
              <a:t>hs</a:t>
            </a:r>
            <a:r>
              <a:rPr lang="es-PE" dirty="0" smtClean="0"/>
              <a:t>= </a:t>
            </a:r>
            <a:r>
              <a:rPr lang="es-PE" dirty="0" err="1" smtClean="0"/>
              <a:t>t’j</a:t>
            </a:r>
            <a:r>
              <a:rPr lang="es-PE" dirty="0" smtClean="0"/>
              <a:t>- </a:t>
            </a:r>
            <a:r>
              <a:rPr lang="es-PE" dirty="0" err="1" smtClean="0"/>
              <a:t>t</a:t>
            </a:r>
            <a:r>
              <a:rPr lang="es-PE" baseline="30000" dirty="0" err="1" smtClean="0"/>
              <a:t>o</a:t>
            </a:r>
            <a:r>
              <a:rPr lang="es-PE" dirty="0" err="1" smtClean="0"/>
              <a:t>j</a:t>
            </a:r>
            <a:endParaRPr lang="es-PE" dirty="0" smtClean="0"/>
          </a:p>
          <a:p>
            <a:endParaRPr lang="es-PE" dirty="0"/>
          </a:p>
          <a:p>
            <a:endParaRPr lang="es-PE" dirty="0" smtClean="0"/>
          </a:p>
          <a:p>
            <a:endParaRPr lang="es-PE" dirty="0"/>
          </a:p>
          <a:p>
            <a:endParaRPr lang="es-PE" dirty="0" smtClean="0"/>
          </a:p>
          <a:p>
            <a:endParaRPr lang="es-PE" dirty="0"/>
          </a:p>
          <a:p>
            <a:r>
              <a:rPr lang="es-PE" dirty="0" smtClean="0"/>
              <a:t>2. </a:t>
            </a:r>
            <a:r>
              <a:rPr lang="es-PE" b="1" dirty="0" smtClean="0">
                <a:solidFill>
                  <a:srgbClr val="0070C0"/>
                </a:solidFill>
              </a:rPr>
              <a:t>Holgura de la actividad </a:t>
            </a:r>
            <a:r>
              <a:rPr lang="es-PE" dirty="0" smtClean="0"/>
              <a:t>(ha)</a:t>
            </a:r>
            <a:r>
              <a:rPr lang="es-PE" i="1" dirty="0"/>
              <a:t> es la diferencia del tiempo más tarde permisible para terminar la actividad, el tiempo más pronto posible para iniciarla y su tiempo de duración </a:t>
            </a:r>
            <a:endParaRPr lang="es-PE" dirty="0" smtClean="0"/>
          </a:p>
          <a:p>
            <a:endParaRPr lang="es-PE" dirty="0"/>
          </a:p>
          <a:p>
            <a:r>
              <a:rPr lang="es-PE" dirty="0" smtClean="0"/>
              <a:t>        </a:t>
            </a:r>
            <a:r>
              <a:rPr lang="es-PE" b="1" dirty="0" smtClean="0">
                <a:solidFill>
                  <a:srgbClr val="7030A0"/>
                </a:solidFill>
              </a:rPr>
              <a:t>ha= </a:t>
            </a:r>
            <a:r>
              <a:rPr lang="es-PE" b="1" dirty="0" err="1" smtClean="0">
                <a:solidFill>
                  <a:srgbClr val="7030A0"/>
                </a:solidFill>
              </a:rPr>
              <a:t>t’j</a:t>
            </a:r>
            <a:r>
              <a:rPr lang="es-PE" b="1" dirty="0" smtClean="0">
                <a:solidFill>
                  <a:srgbClr val="7030A0"/>
                </a:solidFill>
              </a:rPr>
              <a:t> – (</a:t>
            </a:r>
            <a:r>
              <a:rPr lang="es-PE" b="1" dirty="0" err="1" smtClean="0">
                <a:solidFill>
                  <a:srgbClr val="7030A0"/>
                </a:solidFill>
              </a:rPr>
              <a:t>t</a:t>
            </a:r>
            <a:r>
              <a:rPr lang="es-PE" b="1" baseline="30000" dirty="0" err="1" smtClean="0">
                <a:solidFill>
                  <a:srgbClr val="7030A0"/>
                </a:solidFill>
              </a:rPr>
              <a:t>o</a:t>
            </a:r>
            <a:r>
              <a:rPr lang="es-PE" b="1" dirty="0" err="1" smtClean="0">
                <a:solidFill>
                  <a:srgbClr val="7030A0"/>
                </a:solidFill>
              </a:rPr>
              <a:t>i</a:t>
            </a:r>
            <a:r>
              <a:rPr lang="es-PE" b="1" dirty="0" smtClean="0">
                <a:solidFill>
                  <a:srgbClr val="7030A0"/>
                </a:solidFill>
              </a:rPr>
              <a:t> + </a:t>
            </a:r>
            <a:r>
              <a:rPr lang="es-PE" b="1" dirty="0" err="1" smtClean="0">
                <a:solidFill>
                  <a:srgbClr val="7030A0"/>
                </a:solidFill>
              </a:rPr>
              <a:t>tij</a:t>
            </a:r>
            <a:r>
              <a:rPr lang="es-PE" b="1" dirty="0" smtClean="0">
                <a:solidFill>
                  <a:srgbClr val="7030A0"/>
                </a:solidFill>
              </a:rPr>
              <a:t>)</a:t>
            </a:r>
          </a:p>
          <a:p>
            <a:endParaRPr lang="es-PE" b="1" dirty="0">
              <a:solidFill>
                <a:srgbClr val="7030A0"/>
              </a:solidFill>
            </a:endParaRPr>
          </a:p>
          <a:p>
            <a:endParaRPr lang="es-PE" b="1" dirty="0" smtClean="0">
              <a:solidFill>
                <a:srgbClr val="7030A0"/>
              </a:solidFill>
            </a:endParaRPr>
          </a:p>
          <a:p>
            <a:endParaRPr lang="es-PE" b="1" dirty="0">
              <a:solidFill>
                <a:srgbClr val="7030A0"/>
              </a:solidFill>
            </a:endParaRPr>
          </a:p>
          <a:p>
            <a:endParaRPr lang="es-PE" b="1" dirty="0">
              <a:solidFill>
                <a:srgbClr val="7030A0"/>
              </a:solidFill>
            </a:endParaRPr>
          </a:p>
        </p:txBody>
      </p:sp>
      <p:sp>
        <p:nvSpPr>
          <p:cNvPr id="4" name="3 Elipse"/>
          <p:cNvSpPr/>
          <p:nvPr/>
        </p:nvSpPr>
        <p:spPr>
          <a:xfrm>
            <a:off x="2843808" y="2420888"/>
            <a:ext cx="820937" cy="792088"/>
          </a:xfrm>
          <a:prstGeom prst="ellipse">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6" name="5 Conector recto"/>
          <p:cNvCxnSpPr>
            <a:stCxn id="4" idx="2"/>
            <a:endCxn id="4" idx="6"/>
          </p:cNvCxnSpPr>
          <p:nvPr/>
        </p:nvCxnSpPr>
        <p:spPr>
          <a:xfrm>
            <a:off x="2843808" y="2816932"/>
            <a:ext cx="820937" cy="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a:endCxn id="4" idx="4"/>
          </p:cNvCxnSpPr>
          <p:nvPr/>
        </p:nvCxnSpPr>
        <p:spPr>
          <a:xfrm>
            <a:off x="3254276" y="2816932"/>
            <a:ext cx="1" cy="39604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2918687" y="2822793"/>
            <a:ext cx="340671" cy="307777"/>
          </a:xfrm>
          <a:prstGeom prst="rect">
            <a:avLst/>
          </a:prstGeom>
          <a:noFill/>
        </p:spPr>
        <p:txBody>
          <a:bodyPr wrap="none" rtlCol="0">
            <a:spAutoFit/>
          </a:bodyPr>
          <a:lstStyle/>
          <a:p>
            <a:r>
              <a:rPr lang="es-PE" sz="1400" b="1" dirty="0" err="1" smtClean="0">
                <a:solidFill>
                  <a:srgbClr val="002060"/>
                </a:solidFill>
              </a:rPr>
              <a:t>t</a:t>
            </a:r>
            <a:r>
              <a:rPr lang="es-PE" sz="1400" b="1" baseline="30000" dirty="0" err="1" smtClean="0">
                <a:solidFill>
                  <a:srgbClr val="002060"/>
                </a:solidFill>
              </a:rPr>
              <a:t>o</a:t>
            </a:r>
            <a:r>
              <a:rPr lang="es-PE" sz="1400" b="1" dirty="0" err="1" smtClean="0">
                <a:solidFill>
                  <a:srgbClr val="002060"/>
                </a:solidFill>
              </a:rPr>
              <a:t>i</a:t>
            </a:r>
            <a:endParaRPr lang="es-PE" sz="1400" b="1" dirty="0">
              <a:solidFill>
                <a:srgbClr val="002060"/>
              </a:solidFill>
            </a:endParaRPr>
          </a:p>
        </p:txBody>
      </p:sp>
      <p:sp>
        <p:nvSpPr>
          <p:cNvPr id="10" name="9 CuadroTexto"/>
          <p:cNvSpPr txBox="1"/>
          <p:nvPr/>
        </p:nvSpPr>
        <p:spPr>
          <a:xfrm>
            <a:off x="3254276" y="2840403"/>
            <a:ext cx="327334" cy="307777"/>
          </a:xfrm>
          <a:prstGeom prst="rect">
            <a:avLst/>
          </a:prstGeom>
          <a:noFill/>
        </p:spPr>
        <p:txBody>
          <a:bodyPr wrap="none" rtlCol="0">
            <a:spAutoFit/>
          </a:bodyPr>
          <a:lstStyle/>
          <a:p>
            <a:r>
              <a:rPr lang="es-PE" sz="1400" b="1" dirty="0" err="1" smtClean="0">
                <a:solidFill>
                  <a:srgbClr val="002060"/>
                </a:solidFill>
              </a:rPr>
              <a:t>t’i</a:t>
            </a:r>
            <a:endParaRPr lang="es-PE" sz="1400" b="1" dirty="0">
              <a:solidFill>
                <a:srgbClr val="002060"/>
              </a:solidFill>
            </a:endParaRPr>
          </a:p>
        </p:txBody>
      </p:sp>
      <p:sp>
        <p:nvSpPr>
          <p:cNvPr id="11" name="10 CuadroTexto"/>
          <p:cNvSpPr txBox="1"/>
          <p:nvPr/>
        </p:nvSpPr>
        <p:spPr>
          <a:xfrm>
            <a:off x="2356484" y="5020604"/>
            <a:ext cx="1263936" cy="523220"/>
          </a:xfrm>
          <a:prstGeom prst="rect">
            <a:avLst/>
          </a:prstGeom>
          <a:noFill/>
        </p:spPr>
        <p:txBody>
          <a:bodyPr wrap="none" rtlCol="0">
            <a:spAutoFit/>
          </a:bodyPr>
          <a:lstStyle/>
          <a:p>
            <a:r>
              <a:rPr lang="es-PE" sz="1400" b="1" dirty="0" smtClean="0"/>
              <a:t>tiempo mas </a:t>
            </a:r>
          </a:p>
          <a:p>
            <a:r>
              <a:rPr lang="es-PE" sz="1400" b="1" dirty="0" smtClean="0"/>
              <a:t>pronto posible</a:t>
            </a:r>
            <a:endParaRPr lang="es-PE" sz="1400" b="1" dirty="0"/>
          </a:p>
        </p:txBody>
      </p:sp>
      <p:sp>
        <p:nvSpPr>
          <p:cNvPr id="12" name="11 CuadroTexto"/>
          <p:cNvSpPr txBox="1"/>
          <p:nvPr/>
        </p:nvSpPr>
        <p:spPr>
          <a:xfrm>
            <a:off x="548989" y="5157192"/>
            <a:ext cx="1436291" cy="523220"/>
          </a:xfrm>
          <a:prstGeom prst="rect">
            <a:avLst/>
          </a:prstGeom>
          <a:noFill/>
        </p:spPr>
        <p:txBody>
          <a:bodyPr wrap="none" rtlCol="0">
            <a:spAutoFit/>
          </a:bodyPr>
          <a:lstStyle/>
          <a:p>
            <a:r>
              <a:rPr lang="es-PE" sz="1400" b="1" dirty="0" smtClean="0">
                <a:solidFill>
                  <a:srgbClr val="0070C0"/>
                </a:solidFill>
              </a:rPr>
              <a:t>tiempo mas </a:t>
            </a:r>
          </a:p>
          <a:p>
            <a:r>
              <a:rPr lang="es-PE" sz="1400" b="1" dirty="0" smtClean="0">
                <a:solidFill>
                  <a:srgbClr val="0070C0"/>
                </a:solidFill>
              </a:rPr>
              <a:t>Tarde permisible</a:t>
            </a:r>
            <a:endParaRPr lang="es-PE" sz="1400" b="1" dirty="0">
              <a:solidFill>
                <a:srgbClr val="0070C0"/>
              </a:solidFill>
            </a:endParaRPr>
          </a:p>
        </p:txBody>
      </p:sp>
      <p:cxnSp>
        <p:nvCxnSpPr>
          <p:cNvPr id="14" name="13 Conector recto de flecha"/>
          <p:cNvCxnSpPr/>
          <p:nvPr/>
        </p:nvCxnSpPr>
        <p:spPr>
          <a:xfrm flipH="1" flipV="1">
            <a:off x="2356484" y="4941168"/>
            <a:ext cx="127284" cy="216024"/>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1403648" y="4941168"/>
            <a:ext cx="360040" cy="216024"/>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5595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04664"/>
            <a:ext cx="8167409" cy="646331"/>
          </a:xfrm>
          <a:prstGeom prst="rect">
            <a:avLst/>
          </a:prstGeom>
          <a:noFill/>
        </p:spPr>
        <p:txBody>
          <a:bodyPr wrap="square" rtlCol="0">
            <a:spAutoFit/>
          </a:bodyPr>
          <a:lstStyle/>
          <a:p>
            <a:r>
              <a:rPr lang="es-PE" b="1" dirty="0" smtClean="0">
                <a:solidFill>
                  <a:srgbClr val="C00000"/>
                </a:solidFill>
              </a:rPr>
              <a:t>CAMINO O RUTAS CRITICA</a:t>
            </a:r>
            <a:r>
              <a:rPr lang="es-PE" dirty="0" smtClean="0"/>
              <a:t>: es la cadena formada, desde el primer suceso hasta el ultimo, con las actividades cuyas holguras son cero.</a:t>
            </a:r>
            <a:endParaRPr lang="es-PE" dirty="0"/>
          </a:p>
        </p:txBody>
      </p:sp>
      <p:pic>
        <p:nvPicPr>
          <p:cNvPr id="2050" name="Picture 2"/>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043608" y="1484784"/>
            <a:ext cx="7128792" cy="46691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944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332655"/>
            <a:ext cx="8064896" cy="4801314"/>
          </a:xfrm>
          <a:prstGeom prst="rect">
            <a:avLst/>
          </a:prstGeom>
          <a:solidFill>
            <a:srgbClr val="FFCCFF"/>
          </a:solidFill>
        </p:spPr>
        <p:txBody>
          <a:bodyPr wrap="square" rtlCol="0">
            <a:spAutoFit/>
          </a:bodyPr>
          <a:lstStyle/>
          <a:p>
            <a:r>
              <a:rPr lang="es-PE" dirty="0" smtClean="0"/>
              <a:t>En </a:t>
            </a:r>
            <a:r>
              <a:rPr lang="es-PE" b="1" dirty="0" smtClean="0">
                <a:solidFill>
                  <a:srgbClr val="002060"/>
                </a:solidFill>
              </a:rPr>
              <a:t>CPM</a:t>
            </a:r>
            <a:r>
              <a:rPr lang="es-PE" dirty="0" smtClean="0"/>
              <a:t> se llama a las holguras de tiempo “</a:t>
            </a:r>
            <a:r>
              <a:rPr lang="es-PE" b="1" dirty="0" smtClean="0">
                <a:solidFill>
                  <a:srgbClr val="002060"/>
                </a:solidFill>
              </a:rPr>
              <a:t>tiempos flotantes</a:t>
            </a:r>
            <a:r>
              <a:rPr lang="es-PE" dirty="0" smtClean="0"/>
              <a:t>. Existen 4:</a:t>
            </a:r>
          </a:p>
          <a:p>
            <a:pPr marL="285750" indent="-285750">
              <a:buFont typeface="Arial" panose="020B0604020202020204" pitchFamily="34" charset="0"/>
              <a:buChar char="•"/>
            </a:pPr>
            <a:r>
              <a:rPr lang="es-PE" dirty="0" smtClean="0">
                <a:latin typeface="Cambria" panose="02040503050406030204" pitchFamily="18" charset="0"/>
              </a:rPr>
              <a:t>Flotante total (Ft)</a:t>
            </a:r>
          </a:p>
          <a:p>
            <a:pPr marL="285750" indent="-285750">
              <a:buFont typeface="Arial" panose="020B0604020202020204" pitchFamily="34" charset="0"/>
              <a:buChar char="•"/>
            </a:pPr>
            <a:r>
              <a:rPr lang="es-PE" dirty="0" smtClean="0">
                <a:latin typeface="Cambria" panose="02040503050406030204" pitchFamily="18" charset="0"/>
              </a:rPr>
              <a:t>Flotante libre (</a:t>
            </a:r>
            <a:r>
              <a:rPr lang="es-PE" dirty="0" err="1" smtClean="0">
                <a:latin typeface="Cambria" panose="02040503050406030204" pitchFamily="18" charset="0"/>
              </a:rPr>
              <a:t>Fl</a:t>
            </a:r>
            <a:r>
              <a:rPr lang="es-PE" dirty="0" smtClean="0">
                <a:latin typeface="Cambria" panose="02040503050406030204" pitchFamily="18" charset="0"/>
              </a:rPr>
              <a:t>)</a:t>
            </a:r>
          </a:p>
          <a:p>
            <a:pPr marL="285750" indent="-285750">
              <a:buFont typeface="Arial" panose="020B0604020202020204" pitchFamily="34" charset="0"/>
              <a:buChar char="•"/>
            </a:pPr>
            <a:r>
              <a:rPr lang="es-PE" dirty="0" smtClean="0">
                <a:latin typeface="Cambria" panose="02040503050406030204" pitchFamily="18" charset="0"/>
              </a:rPr>
              <a:t>Flotante independiente (Fi)</a:t>
            </a:r>
          </a:p>
          <a:p>
            <a:pPr marL="285750" indent="-285750">
              <a:buFont typeface="Arial" panose="020B0604020202020204" pitchFamily="34" charset="0"/>
              <a:buChar char="•"/>
            </a:pPr>
            <a:r>
              <a:rPr lang="es-PE" dirty="0" smtClean="0">
                <a:latin typeface="Cambria" panose="02040503050406030204" pitchFamily="18" charset="0"/>
              </a:rPr>
              <a:t>Flotante programado (</a:t>
            </a:r>
            <a:r>
              <a:rPr lang="es-PE" dirty="0" err="1" smtClean="0">
                <a:latin typeface="Cambria" panose="02040503050406030204" pitchFamily="18" charset="0"/>
              </a:rPr>
              <a:t>Fp</a:t>
            </a:r>
            <a:r>
              <a:rPr lang="es-PE" dirty="0" smtClean="0">
                <a:latin typeface="Cambria" panose="02040503050406030204" pitchFamily="18" charset="0"/>
              </a:rPr>
              <a:t>)</a:t>
            </a:r>
          </a:p>
          <a:p>
            <a:pPr marL="285750" indent="-285750">
              <a:buFont typeface="Arial" panose="020B0604020202020204" pitchFamily="34" charset="0"/>
              <a:buChar char="•"/>
            </a:pPr>
            <a:endParaRPr lang="es-PE" dirty="0">
              <a:latin typeface="Cambria" panose="02040503050406030204" pitchFamily="18" charset="0"/>
            </a:endParaRPr>
          </a:p>
          <a:p>
            <a:pPr marL="285750" indent="-285750">
              <a:buFont typeface="Arial" panose="020B0604020202020204" pitchFamily="34" charset="0"/>
              <a:buChar char="•"/>
            </a:pPr>
            <a:r>
              <a:rPr lang="es-PE" b="1" dirty="0" smtClean="0">
                <a:solidFill>
                  <a:srgbClr val="C00000"/>
                </a:solidFill>
                <a:latin typeface="Cambria" panose="02040503050406030204" pitchFamily="18" charset="0"/>
              </a:rPr>
              <a:t>Flotante total </a:t>
            </a:r>
            <a:r>
              <a:rPr lang="es-PE" dirty="0" smtClean="0">
                <a:latin typeface="Cambria" panose="02040503050406030204" pitchFamily="18" charset="0"/>
              </a:rPr>
              <a:t>(Ft) es la holgura que permite que una actividad se pueda demorar sin afectar al tiempo programado en el proyecto</a:t>
            </a:r>
          </a:p>
          <a:p>
            <a:pPr marL="285750" indent="-285750">
              <a:buFont typeface="Arial" panose="020B0604020202020204" pitchFamily="34" charset="0"/>
              <a:buChar char="•"/>
            </a:pPr>
            <a:endParaRPr lang="es-PE" dirty="0">
              <a:latin typeface="Cambria" panose="02040503050406030204" pitchFamily="18" charset="0"/>
            </a:endParaRPr>
          </a:p>
          <a:p>
            <a:pPr marL="742950" lvl="1" indent="-285750">
              <a:buFont typeface="Arial" panose="020B0604020202020204" pitchFamily="34" charset="0"/>
              <a:buChar char="•"/>
            </a:pPr>
            <a:r>
              <a:rPr lang="es-PE" dirty="0" smtClean="0">
                <a:latin typeface="Cambria" panose="02040503050406030204" pitchFamily="18" charset="0"/>
              </a:rPr>
              <a:t>F</a:t>
            </a:r>
            <a:r>
              <a:rPr lang="es-PE" baseline="-25000" dirty="0" smtClean="0">
                <a:latin typeface="Cambria" panose="02040503050406030204" pitchFamily="18" charset="0"/>
              </a:rPr>
              <a:t>t </a:t>
            </a:r>
            <a:r>
              <a:rPr lang="es-PE" dirty="0" smtClean="0">
                <a:latin typeface="Cambria" panose="02040503050406030204" pitchFamily="18" charset="0"/>
              </a:rPr>
              <a:t>= </a:t>
            </a:r>
            <a:r>
              <a:rPr lang="es-PE" dirty="0" err="1" smtClean="0">
                <a:latin typeface="Cambria" panose="02040503050406030204" pitchFamily="18" charset="0"/>
              </a:rPr>
              <a:t>t’j</a:t>
            </a:r>
            <a:r>
              <a:rPr lang="es-PE" dirty="0" smtClean="0">
                <a:latin typeface="Cambria" panose="02040503050406030204" pitchFamily="18" charset="0"/>
              </a:rPr>
              <a:t> – (</a:t>
            </a:r>
            <a:r>
              <a:rPr lang="es-PE" dirty="0" err="1" smtClean="0">
                <a:latin typeface="Cambria" panose="02040503050406030204" pitchFamily="18" charset="0"/>
              </a:rPr>
              <a:t>t</a:t>
            </a:r>
            <a:r>
              <a:rPr lang="es-PE" baseline="30000" dirty="0" err="1" smtClean="0">
                <a:latin typeface="Cambria" panose="02040503050406030204" pitchFamily="18" charset="0"/>
              </a:rPr>
              <a:t>o</a:t>
            </a:r>
            <a:r>
              <a:rPr lang="es-PE" dirty="0" err="1" smtClean="0">
                <a:latin typeface="Cambria" panose="02040503050406030204" pitchFamily="18" charset="0"/>
              </a:rPr>
              <a:t>i</a:t>
            </a:r>
            <a:r>
              <a:rPr lang="es-PE" dirty="0" smtClean="0">
                <a:latin typeface="Cambria" panose="02040503050406030204" pitchFamily="18" charset="0"/>
              </a:rPr>
              <a:t> + </a:t>
            </a:r>
            <a:r>
              <a:rPr lang="es-PE" dirty="0" err="1" smtClean="0">
                <a:latin typeface="Cambria" panose="02040503050406030204" pitchFamily="18" charset="0"/>
              </a:rPr>
              <a:t>tij</a:t>
            </a:r>
            <a:r>
              <a:rPr lang="es-PE" dirty="0" smtClean="0">
                <a:latin typeface="Cambria" panose="02040503050406030204" pitchFamily="18" charset="0"/>
              </a:rPr>
              <a:t>)</a:t>
            </a:r>
          </a:p>
          <a:p>
            <a:pPr marL="742950" lvl="1" indent="-285750">
              <a:buFont typeface="Arial" panose="020B0604020202020204" pitchFamily="34" charset="0"/>
              <a:buChar char="•"/>
            </a:pPr>
            <a:endParaRPr lang="es-PE" dirty="0">
              <a:latin typeface="Cambria" panose="02040503050406030204" pitchFamily="18" charset="0"/>
            </a:endParaRPr>
          </a:p>
          <a:p>
            <a:pPr marL="742950" lvl="1" indent="-285750">
              <a:buFont typeface="Arial" panose="020B0604020202020204" pitchFamily="34" charset="0"/>
              <a:buChar char="•"/>
            </a:pPr>
            <a:endParaRPr lang="es-PE" dirty="0">
              <a:latin typeface="Cambria" panose="02040503050406030204" pitchFamily="18" charset="0"/>
            </a:endParaRPr>
          </a:p>
          <a:p>
            <a:pPr marL="265113" lvl="1" indent="-265113">
              <a:buFont typeface="Arial" panose="020B0604020202020204" pitchFamily="34" charset="0"/>
              <a:buChar char="•"/>
            </a:pPr>
            <a:r>
              <a:rPr lang="es-PE" b="1" dirty="0" smtClean="0">
                <a:solidFill>
                  <a:srgbClr val="C00000"/>
                </a:solidFill>
                <a:latin typeface="Cambria" panose="02040503050406030204" pitchFamily="18" charset="0"/>
              </a:rPr>
              <a:t>Flotante libre.- </a:t>
            </a:r>
            <a:r>
              <a:rPr lang="es-PE" dirty="0" smtClean="0">
                <a:latin typeface="Cambria" panose="02040503050406030204" pitchFamily="18" charset="0"/>
              </a:rPr>
              <a:t>cantidad de holgura disponible después de realizar una actividad o la cantidad de tiempo que puede retrasarse sin afectar el tiempo mas rápido de otra actividad.</a:t>
            </a:r>
          </a:p>
          <a:p>
            <a:pPr marL="742950" lvl="1" indent="-285750">
              <a:buFont typeface="Arial" panose="020B0604020202020204" pitchFamily="34" charset="0"/>
              <a:buChar char="•"/>
            </a:pPr>
            <a:endParaRPr lang="es-PE" dirty="0">
              <a:latin typeface="Cambria" panose="02040503050406030204" pitchFamily="18" charset="0"/>
            </a:endParaRPr>
          </a:p>
          <a:p>
            <a:pPr marL="742950" lvl="1" indent="-285750">
              <a:buFont typeface="Arial" panose="020B0604020202020204" pitchFamily="34" charset="0"/>
              <a:buChar char="•"/>
            </a:pPr>
            <a:r>
              <a:rPr lang="es-PE" b="1" dirty="0" err="1" smtClean="0">
                <a:solidFill>
                  <a:srgbClr val="002060"/>
                </a:solidFill>
                <a:latin typeface="Cambria" panose="02040503050406030204" pitchFamily="18" charset="0"/>
              </a:rPr>
              <a:t>F</a:t>
            </a:r>
            <a:r>
              <a:rPr lang="es-PE" b="1" baseline="-25000" dirty="0" err="1" smtClean="0">
                <a:solidFill>
                  <a:srgbClr val="002060"/>
                </a:solidFill>
                <a:latin typeface="Cambria" panose="02040503050406030204" pitchFamily="18" charset="0"/>
              </a:rPr>
              <a:t>l</a:t>
            </a:r>
            <a:r>
              <a:rPr lang="es-PE" b="1" dirty="0" smtClean="0">
                <a:solidFill>
                  <a:srgbClr val="002060"/>
                </a:solidFill>
                <a:latin typeface="Cambria" panose="02040503050406030204" pitchFamily="18" charset="0"/>
              </a:rPr>
              <a:t> = </a:t>
            </a:r>
            <a:r>
              <a:rPr lang="es-PE" b="1" dirty="0" err="1" smtClean="0">
                <a:solidFill>
                  <a:srgbClr val="002060"/>
                </a:solidFill>
                <a:latin typeface="Cambria" panose="02040503050406030204" pitchFamily="18" charset="0"/>
              </a:rPr>
              <a:t>t</a:t>
            </a:r>
            <a:r>
              <a:rPr lang="es-PE" b="1" baseline="30000" dirty="0" err="1" smtClean="0">
                <a:solidFill>
                  <a:srgbClr val="002060"/>
                </a:solidFill>
                <a:latin typeface="Cambria" panose="02040503050406030204" pitchFamily="18" charset="0"/>
              </a:rPr>
              <a:t>o</a:t>
            </a:r>
            <a:r>
              <a:rPr lang="es-PE" b="1" dirty="0" err="1" smtClean="0">
                <a:solidFill>
                  <a:srgbClr val="002060"/>
                </a:solidFill>
                <a:latin typeface="Cambria" panose="02040503050406030204" pitchFamily="18" charset="0"/>
              </a:rPr>
              <a:t>j</a:t>
            </a:r>
            <a:r>
              <a:rPr lang="es-PE" b="1" dirty="0" smtClean="0">
                <a:solidFill>
                  <a:srgbClr val="002060"/>
                </a:solidFill>
                <a:latin typeface="Cambria" panose="02040503050406030204" pitchFamily="18" charset="0"/>
              </a:rPr>
              <a:t> - ( </a:t>
            </a:r>
            <a:r>
              <a:rPr lang="es-PE" b="1" dirty="0" err="1" smtClean="0">
                <a:solidFill>
                  <a:srgbClr val="002060"/>
                </a:solidFill>
                <a:latin typeface="Cambria" panose="02040503050406030204" pitchFamily="18" charset="0"/>
              </a:rPr>
              <a:t>t</a:t>
            </a:r>
            <a:r>
              <a:rPr lang="es-PE" b="1" baseline="30000" dirty="0" err="1" smtClean="0">
                <a:solidFill>
                  <a:srgbClr val="002060"/>
                </a:solidFill>
                <a:latin typeface="Cambria" panose="02040503050406030204" pitchFamily="18" charset="0"/>
              </a:rPr>
              <a:t>o</a:t>
            </a:r>
            <a:r>
              <a:rPr lang="es-PE" b="1" dirty="0" err="1" smtClean="0">
                <a:solidFill>
                  <a:srgbClr val="002060"/>
                </a:solidFill>
                <a:latin typeface="Cambria" panose="02040503050406030204" pitchFamily="18" charset="0"/>
              </a:rPr>
              <a:t>i</a:t>
            </a:r>
            <a:r>
              <a:rPr lang="es-PE" b="1" dirty="0" smtClean="0">
                <a:solidFill>
                  <a:srgbClr val="002060"/>
                </a:solidFill>
                <a:latin typeface="Cambria" panose="02040503050406030204" pitchFamily="18" charset="0"/>
              </a:rPr>
              <a:t> + </a:t>
            </a:r>
            <a:r>
              <a:rPr lang="es-PE" b="1" dirty="0" err="1" smtClean="0">
                <a:solidFill>
                  <a:srgbClr val="002060"/>
                </a:solidFill>
                <a:latin typeface="Cambria" panose="02040503050406030204" pitchFamily="18" charset="0"/>
              </a:rPr>
              <a:t>tij</a:t>
            </a:r>
            <a:r>
              <a:rPr lang="es-PE" b="1" dirty="0" smtClean="0">
                <a:solidFill>
                  <a:srgbClr val="002060"/>
                </a:solidFill>
                <a:latin typeface="Cambria" panose="02040503050406030204" pitchFamily="18" charset="0"/>
              </a:rPr>
              <a:t> )</a:t>
            </a:r>
            <a:endParaRPr lang="es-PE" b="1" dirty="0">
              <a:solidFill>
                <a:srgbClr val="002060"/>
              </a:solidFill>
              <a:latin typeface="Cambria" panose="02040503050406030204" pitchFamily="18" charset="0"/>
            </a:endParaRPr>
          </a:p>
        </p:txBody>
      </p:sp>
    </p:spTree>
    <p:extLst>
      <p:ext uri="{BB962C8B-B14F-4D97-AF65-F5344CB8AC3E}">
        <p14:creationId xmlns:p14="http://schemas.microsoft.com/office/powerpoint/2010/main" val="3848332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a 7"/>
          <p:cNvGraphicFramePr/>
          <p:nvPr>
            <p:extLst>
              <p:ext uri="{D42A27DB-BD31-4B8C-83A1-F6EECF244321}">
                <p14:modId xmlns:p14="http://schemas.microsoft.com/office/powerpoint/2010/main" val="175124668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uadroTexto 8"/>
          <p:cNvSpPr txBox="1"/>
          <p:nvPr/>
        </p:nvSpPr>
        <p:spPr>
          <a:xfrm>
            <a:off x="3419872" y="692696"/>
            <a:ext cx="3896580" cy="523220"/>
          </a:xfrm>
          <a:prstGeom prst="rect">
            <a:avLst/>
          </a:prstGeom>
          <a:noFill/>
        </p:spPr>
        <p:txBody>
          <a:bodyPr wrap="none" rtlCol="0">
            <a:spAutoFit/>
          </a:bodyPr>
          <a:lstStyle/>
          <a:p>
            <a:r>
              <a:rPr lang="es-PE" sz="2800" dirty="0" smtClean="0">
                <a:solidFill>
                  <a:srgbClr val="0070C0"/>
                </a:solidFill>
                <a:latin typeface="Arial Black" panose="020B0A04020102020204" pitchFamily="34" charset="0"/>
              </a:rPr>
              <a:t>Propósito del tema</a:t>
            </a:r>
            <a:endParaRPr lang="es-PE" sz="2800" dirty="0">
              <a:solidFill>
                <a:srgbClr val="0070C0"/>
              </a:solidFill>
              <a:latin typeface="Arial Black" panose="020B0A04020102020204" pitchFamily="34" charset="0"/>
            </a:endParaRPr>
          </a:p>
        </p:txBody>
      </p:sp>
    </p:spTree>
    <p:extLst>
      <p:ext uri="{BB962C8B-B14F-4D97-AF65-F5344CB8AC3E}">
        <p14:creationId xmlns:p14="http://schemas.microsoft.com/office/powerpoint/2010/main" val="2685323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404664"/>
            <a:ext cx="7848872" cy="6186309"/>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a:spAutoFit/>
          </a:bodyPr>
          <a:lstStyle/>
          <a:p>
            <a:r>
              <a:rPr lang="es-PE" b="1" i="1" u="sng" dirty="0" smtClean="0">
                <a:solidFill>
                  <a:srgbClr val="0070C0"/>
                </a:solidFill>
              </a:rPr>
              <a:t>Conceptos básicos</a:t>
            </a:r>
          </a:p>
          <a:p>
            <a:r>
              <a:rPr lang="es-PE" i="1" u="sng" dirty="0" smtClean="0"/>
              <a:t>Ruta </a:t>
            </a:r>
            <a:r>
              <a:rPr lang="es-PE" i="1" u="sng" dirty="0"/>
              <a:t>crítica o camino crítico</a:t>
            </a:r>
            <a:r>
              <a:rPr lang="es-PE" u="sng" dirty="0"/>
              <a:t>.</a:t>
            </a:r>
            <a:r>
              <a:rPr lang="es-PE" dirty="0"/>
              <a:t> Camino es una secuencia de actividades conectadas, que conduce del principio del proyecto al final del mismo, por lo que aquel camino que requiera el mayor trabajo, es decir, el camino más largo dentro de la red, viene siendo la </a:t>
            </a:r>
            <a:r>
              <a:rPr lang="es-PE" b="1" dirty="0"/>
              <a:t>ruta crítica o el camino crítico</a:t>
            </a:r>
            <a:r>
              <a:rPr lang="es-PE" dirty="0"/>
              <a:t> de la red del proyecto.  </a:t>
            </a:r>
          </a:p>
          <a:p>
            <a:endParaRPr lang="es-PE" i="1" u="sng" dirty="0" smtClean="0"/>
          </a:p>
          <a:p>
            <a:r>
              <a:rPr lang="es-PE" i="1" u="sng" dirty="0" smtClean="0"/>
              <a:t>Predecesor </a:t>
            </a:r>
            <a:r>
              <a:rPr lang="es-PE" i="1" u="sng" dirty="0"/>
              <a:t>inmediato</a:t>
            </a:r>
            <a:r>
              <a:rPr lang="es-PE" dirty="0"/>
              <a:t>. Es una actividad que debe preceder (estar antes) inmediatamente a una actividad dada en un proyecto, también nombradas prioridades inmediatas.   </a:t>
            </a:r>
          </a:p>
          <a:p>
            <a:endParaRPr lang="es-PE" i="1" u="sng" dirty="0" smtClean="0"/>
          </a:p>
          <a:p>
            <a:r>
              <a:rPr lang="es-PE" i="1" u="sng" dirty="0" smtClean="0"/>
              <a:t>Diagrama </a:t>
            </a:r>
            <a:r>
              <a:rPr lang="es-PE" i="1" u="sng" dirty="0"/>
              <a:t>de red</a:t>
            </a:r>
            <a:r>
              <a:rPr lang="es-PE" u="sng" dirty="0"/>
              <a:t>.</a:t>
            </a:r>
            <a:r>
              <a:rPr lang="es-PE" dirty="0"/>
              <a:t> Es una red de círculos numerados y conectados con flechas, donde se muestran todas las actividades que intervienen en un determinado proyecto y la relación de prioridad entre las actividades en la red.  </a:t>
            </a:r>
          </a:p>
          <a:p>
            <a:endParaRPr lang="es-PE" i="1" u="sng" dirty="0" smtClean="0"/>
          </a:p>
          <a:p>
            <a:r>
              <a:rPr lang="es-PE" i="1" u="sng" dirty="0" smtClean="0"/>
              <a:t>Actividad </a:t>
            </a:r>
            <a:r>
              <a:rPr lang="es-PE" i="1" u="sng" dirty="0"/>
              <a:t>ficticia</a:t>
            </a:r>
            <a:r>
              <a:rPr lang="es-PE" u="sng" dirty="0"/>
              <a:t>.</a:t>
            </a:r>
            <a:r>
              <a:rPr lang="es-PE" dirty="0"/>
              <a:t> Actividades imaginarias que existen dentro del diagrama de red, sólo con el propósito de establecer las relaciones de precedencia y no se les asigna tiempo alguno, es decir, que la actividad ficticia permite dibujar redes con las relaciones de precedencia apropiadas, se representa por medio de una línea punteada.  </a:t>
            </a:r>
          </a:p>
          <a:p>
            <a:r>
              <a:rPr lang="es-PE" i="1" u="sng" dirty="0"/>
              <a:t>Holgura</a:t>
            </a:r>
            <a:r>
              <a:rPr lang="es-PE" u="sng" dirty="0"/>
              <a:t>.</a:t>
            </a:r>
            <a:r>
              <a:rPr lang="es-PE" dirty="0"/>
              <a:t> Es el tiempo libre en la red, es decir, la cantidad de tiempo que puede demorar una actividad sin afectar la fecha de terminación del proyecto total.  </a:t>
            </a:r>
          </a:p>
        </p:txBody>
      </p:sp>
    </p:spTree>
    <p:extLst>
      <p:ext uri="{BB962C8B-B14F-4D97-AF65-F5344CB8AC3E}">
        <p14:creationId xmlns:p14="http://schemas.microsoft.com/office/powerpoint/2010/main" val="937320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53533" y="332656"/>
            <a:ext cx="7920880" cy="3970318"/>
          </a:xfrm>
          <a:prstGeom prst="rect">
            <a:avLst/>
          </a:prstGeom>
          <a:solidFill>
            <a:srgbClr val="FFCCFF"/>
          </a:solidFill>
        </p:spPr>
        <p:txBody>
          <a:bodyPr wrap="square">
            <a:spAutoFit/>
          </a:bodyPr>
          <a:lstStyle/>
          <a:p>
            <a:r>
              <a:rPr lang="es-PE" i="1" u="sng" dirty="0"/>
              <a:t>Tiempo optimista</a:t>
            </a:r>
            <a:r>
              <a:rPr lang="es-PE" u="sng" dirty="0"/>
              <a:t>.</a:t>
            </a:r>
            <a:r>
              <a:rPr lang="es-PE" dirty="0"/>
              <a:t> Es el tiempo mínimo o más corto posible en el cual es probable que sea terminada una actividad si todo marcha a la perfección, utilizado en el PERT y simbolizado con </a:t>
            </a:r>
            <a:r>
              <a:rPr lang="es-PE" b="1" i="1" dirty="0"/>
              <a:t>a</a:t>
            </a:r>
            <a:r>
              <a:rPr lang="es-PE" dirty="0"/>
              <a:t>.  </a:t>
            </a:r>
          </a:p>
          <a:p>
            <a:endParaRPr lang="es-PE" i="1" u="sng" dirty="0" smtClean="0"/>
          </a:p>
          <a:p>
            <a:r>
              <a:rPr lang="es-PE" i="1" u="sng" dirty="0" smtClean="0"/>
              <a:t>Tiempo </a:t>
            </a:r>
            <a:r>
              <a:rPr lang="es-PE" i="1" u="sng" dirty="0"/>
              <a:t>más probable</a:t>
            </a:r>
            <a:r>
              <a:rPr lang="es-PE" dirty="0"/>
              <a:t>. Es el tiempo que esta actividad sea más probable que tome si se repitiera una y otra vez, en otras palabras, es el tiempo normal que se necesita en circunstancias ordinarias, utilizado en el PERT y simbolizado con </a:t>
            </a:r>
            <a:r>
              <a:rPr lang="es-PE" b="1" i="1" dirty="0"/>
              <a:t>m</a:t>
            </a:r>
            <a:r>
              <a:rPr lang="es-PE" dirty="0"/>
              <a:t>.  </a:t>
            </a:r>
          </a:p>
          <a:p>
            <a:r>
              <a:rPr lang="es-PE" i="1" u="sng" dirty="0"/>
              <a:t>Tiempo pesimista</a:t>
            </a:r>
            <a:r>
              <a:rPr lang="es-PE" u="sng" dirty="0"/>
              <a:t>.</a:t>
            </a:r>
            <a:r>
              <a:rPr lang="es-PE" dirty="0"/>
              <a:t> Es el tiempo máximo o más largo posible en el cual es probable sea terminada una actividad bajo las condiciones más desfavorables, utilizado en el PERT y simbolizado con </a:t>
            </a:r>
            <a:r>
              <a:rPr lang="es-PE" b="1" i="1" dirty="0"/>
              <a:t>b</a:t>
            </a:r>
            <a:r>
              <a:rPr lang="es-PE" dirty="0"/>
              <a:t>.  </a:t>
            </a:r>
          </a:p>
          <a:p>
            <a:r>
              <a:rPr lang="es-PE" i="1" u="sng" dirty="0"/>
              <a:t>Tiempo esperado para una actividad</a:t>
            </a:r>
            <a:r>
              <a:rPr lang="es-PE" u="sng" dirty="0"/>
              <a:t>.</a:t>
            </a:r>
            <a:r>
              <a:rPr lang="es-PE" dirty="0"/>
              <a:t> Es el tiempo calculado en el PERT usando el promedio ponderado </a:t>
            </a:r>
            <a:r>
              <a:rPr lang="es-PE" b="1" i="1" dirty="0"/>
              <a:t>(a+4m+b)/6</a:t>
            </a:r>
            <a:r>
              <a:rPr lang="es-PE" b="1" dirty="0"/>
              <a:t>.</a:t>
            </a:r>
            <a:r>
              <a:rPr lang="es-PE" dirty="0"/>
              <a:t>  </a:t>
            </a:r>
            <a:endParaRPr lang="es-PE" dirty="0" smtClean="0"/>
          </a:p>
          <a:p>
            <a:endParaRPr lang="es-PE" dirty="0"/>
          </a:p>
        </p:txBody>
      </p:sp>
    </p:spTree>
    <p:extLst>
      <p:ext uri="{BB962C8B-B14F-4D97-AF65-F5344CB8AC3E}">
        <p14:creationId xmlns:p14="http://schemas.microsoft.com/office/powerpoint/2010/main" val="237866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99592" y="332656"/>
            <a:ext cx="859531" cy="369332"/>
          </a:xfrm>
          <a:prstGeom prst="rect">
            <a:avLst/>
          </a:prstGeom>
          <a:noFill/>
        </p:spPr>
        <p:txBody>
          <a:bodyPr wrap="none" rtlCol="0">
            <a:spAutoFit/>
          </a:bodyPr>
          <a:lstStyle/>
          <a:p>
            <a:r>
              <a:rPr lang="es-PE" dirty="0" smtClean="0"/>
              <a:t>Caso 1</a:t>
            </a:r>
            <a:endParaRPr lang="es-PE" dirty="0"/>
          </a:p>
        </p:txBody>
      </p:sp>
      <p:sp>
        <p:nvSpPr>
          <p:cNvPr id="4" name="3 Elipse"/>
          <p:cNvSpPr/>
          <p:nvPr/>
        </p:nvSpPr>
        <p:spPr>
          <a:xfrm>
            <a:off x="1329357" y="1700808"/>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1</a:t>
            </a:r>
            <a:endParaRPr lang="es-PE" dirty="0">
              <a:solidFill>
                <a:srgbClr val="C00000"/>
              </a:solidFill>
            </a:endParaRPr>
          </a:p>
        </p:txBody>
      </p:sp>
      <p:sp>
        <p:nvSpPr>
          <p:cNvPr id="5" name="4 Elipse"/>
          <p:cNvSpPr/>
          <p:nvPr/>
        </p:nvSpPr>
        <p:spPr>
          <a:xfrm>
            <a:off x="3341795" y="3284984"/>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3</a:t>
            </a:r>
            <a:endParaRPr lang="es-PE" dirty="0">
              <a:solidFill>
                <a:srgbClr val="C00000"/>
              </a:solidFill>
            </a:endParaRPr>
          </a:p>
        </p:txBody>
      </p:sp>
      <p:sp>
        <p:nvSpPr>
          <p:cNvPr id="6" name="5 Elipse"/>
          <p:cNvSpPr/>
          <p:nvPr/>
        </p:nvSpPr>
        <p:spPr>
          <a:xfrm>
            <a:off x="4283968" y="1827397"/>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4</a:t>
            </a:r>
            <a:endParaRPr lang="es-PE" dirty="0">
              <a:solidFill>
                <a:srgbClr val="C00000"/>
              </a:solidFill>
            </a:endParaRPr>
          </a:p>
        </p:txBody>
      </p:sp>
      <p:sp>
        <p:nvSpPr>
          <p:cNvPr id="7" name="6 Elipse"/>
          <p:cNvSpPr/>
          <p:nvPr/>
        </p:nvSpPr>
        <p:spPr>
          <a:xfrm>
            <a:off x="3131840" y="669657"/>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2</a:t>
            </a:r>
            <a:endParaRPr lang="es-PE" dirty="0">
              <a:solidFill>
                <a:srgbClr val="C00000"/>
              </a:solidFill>
            </a:endParaRPr>
          </a:p>
        </p:txBody>
      </p:sp>
      <p:sp>
        <p:nvSpPr>
          <p:cNvPr id="8" name="7 Elipse"/>
          <p:cNvSpPr/>
          <p:nvPr/>
        </p:nvSpPr>
        <p:spPr>
          <a:xfrm>
            <a:off x="5148064" y="680208"/>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5</a:t>
            </a:r>
            <a:endParaRPr lang="es-PE" dirty="0">
              <a:solidFill>
                <a:srgbClr val="C00000"/>
              </a:solidFill>
            </a:endParaRPr>
          </a:p>
        </p:txBody>
      </p:sp>
      <p:sp>
        <p:nvSpPr>
          <p:cNvPr id="9" name="8 Elipse"/>
          <p:cNvSpPr/>
          <p:nvPr/>
        </p:nvSpPr>
        <p:spPr>
          <a:xfrm>
            <a:off x="6516216" y="2005608"/>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6</a:t>
            </a:r>
            <a:endParaRPr lang="es-PE" dirty="0">
              <a:solidFill>
                <a:srgbClr val="C00000"/>
              </a:solidFill>
            </a:endParaRPr>
          </a:p>
        </p:txBody>
      </p:sp>
      <p:sp>
        <p:nvSpPr>
          <p:cNvPr id="10" name="9 Elipse"/>
          <p:cNvSpPr/>
          <p:nvPr/>
        </p:nvSpPr>
        <p:spPr>
          <a:xfrm>
            <a:off x="7956376" y="1905980"/>
            <a:ext cx="42976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C00000"/>
                </a:solidFill>
              </a:rPr>
              <a:t>7</a:t>
            </a:r>
            <a:endParaRPr lang="es-PE" dirty="0">
              <a:solidFill>
                <a:srgbClr val="C00000"/>
              </a:solidFill>
            </a:endParaRPr>
          </a:p>
        </p:txBody>
      </p:sp>
      <p:cxnSp>
        <p:nvCxnSpPr>
          <p:cNvPr id="12" name="11 Conector recto de flecha"/>
          <p:cNvCxnSpPr>
            <a:endCxn id="7" idx="2"/>
          </p:cNvCxnSpPr>
          <p:nvPr/>
        </p:nvCxnSpPr>
        <p:spPr>
          <a:xfrm flipV="1">
            <a:off x="1759123" y="921685"/>
            <a:ext cx="1372717" cy="77912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7" idx="6"/>
          </p:cNvCxnSpPr>
          <p:nvPr/>
        </p:nvCxnSpPr>
        <p:spPr>
          <a:xfrm>
            <a:off x="3561606" y="921685"/>
            <a:ext cx="1514450" cy="10551"/>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endCxn id="9" idx="1"/>
          </p:cNvCxnSpPr>
          <p:nvPr/>
        </p:nvCxnSpPr>
        <p:spPr>
          <a:xfrm>
            <a:off x="5577830" y="1173713"/>
            <a:ext cx="1001324" cy="9057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a:stCxn id="4" idx="5"/>
          </p:cNvCxnSpPr>
          <p:nvPr/>
        </p:nvCxnSpPr>
        <p:spPr>
          <a:xfrm>
            <a:off x="1696185" y="2131047"/>
            <a:ext cx="1650538" cy="122594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a:stCxn id="5" idx="6"/>
            <a:endCxn id="9" idx="3"/>
          </p:cNvCxnSpPr>
          <p:nvPr/>
        </p:nvCxnSpPr>
        <p:spPr>
          <a:xfrm flipV="1">
            <a:off x="3771561" y="2435847"/>
            <a:ext cx="2807593" cy="110116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stCxn id="7" idx="5"/>
            <a:endCxn id="6" idx="2"/>
          </p:cNvCxnSpPr>
          <p:nvPr/>
        </p:nvCxnSpPr>
        <p:spPr>
          <a:xfrm>
            <a:off x="3498668" y="1099896"/>
            <a:ext cx="785300" cy="97952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V="1">
            <a:off x="4726902" y="1099896"/>
            <a:ext cx="497268" cy="79553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a:stCxn id="5" idx="0"/>
          </p:cNvCxnSpPr>
          <p:nvPr/>
        </p:nvCxnSpPr>
        <p:spPr>
          <a:xfrm flipV="1">
            <a:off x="3556678" y="2357264"/>
            <a:ext cx="705412" cy="9277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a:endCxn id="10" idx="3"/>
          </p:cNvCxnSpPr>
          <p:nvPr/>
        </p:nvCxnSpPr>
        <p:spPr>
          <a:xfrm>
            <a:off x="7020272" y="2257636"/>
            <a:ext cx="999042" cy="78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31 Conector recto de flecha"/>
          <p:cNvCxnSpPr>
            <a:endCxn id="10" idx="2"/>
          </p:cNvCxnSpPr>
          <p:nvPr/>
        </p:nvCxnSpPr>
        <p:spPr>
          <a:xfrm flipV="1">
            <a:off x="7020272" y="2158008"/>
            <a:ext cx="936104" cy="4685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a:endCxn id="9" idx="2"/>
          </p:cNvCxnSpPr>
          <p:nvPr/>
        </p:nvCxnSpPr>
        <p:spPr>
          <a:xfrm>
            <a:off x="4788024" y="2204864"/>
            <a:ext cx="1728192" cy="5277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8" name="37 CuadroTexto"/>
          <p:cNvSpPr txBox="1"/>
          <p:nvPr/>
        </p:nvSpPr>
        <p:spPr>
          <a:xfrm>
            <a:off x="1998668" y="1126580"/>
            <a:ext cx="308098" cy="369332"/>
          </a:xfrm>
          <a:prstGeom prst="rect">
            <a:avLst/>
          </a:prstGeom>
          <a:noFill/>
        </p:spPr>
        <p:txBody>
          <a:bodyPr wrap="none" rtlCol="0">
            <a:spAutoFit/>
          </a:bodyPr>
          <a:lstStyle/>
          <a:p>
            <a:r>
              <a:rPr lang="es-PE" dirty="0" smtClean="0"/>
              <a:t>A</a:t>
            </a:r>
            <a:endParaRPr lang="es-PE" dirty="0"/>
          </a:p>
        </p:txBody>
      </p:sp>
      <p:sp>
        <p:nvSpPr>
          <p:cNvPr id="39" name="38 CuadroTexto"/>
          <p:cNvSpPr txBox="1"/>
          <p:nvPr/>
        </p:nvSpPr>
        <p:spPr>
          <a:xfrm>
            <a:off x="3909384" y="1173713"/>
            <a:ext cx="317716" cy="369332"/>
          </a:xfrm>
          <a:prstGeom prst="rect">
            <a:avLst/>
          </a:prstGeom>
          <a:noFill/>
        </p:spPr>
        <p:txBody>
          <a:bodyPr wrap="none" rtlCol="0">
            <a:spAutoFit/>
          </a:bodyPr>
          <a:lstStyle/>
          <a:p>
            <a:r>
              <a:rPr lang="es-PE" dirty="0" smtClean="0"/>
              <a:t>C</a:t>
            </a:r>
            <a:endParaRPr lang="es-PE" dirty="0"/>
          </a:p>
        </p:txBody>
      </p:sp>
      <p:sp>
        <p:nvSpPr>
          <p:cNvPr id="40" name="39 CuadroTexto"/>
          <p:cNvSpPr txBox="1"/>
          <p:nvPr/>
        </p:nvSpPr>
        <p:spPr>
          <a:xfrm>
            <a:off x="2425866" y="2231250"/>
            <a:ext cx="324128" cy="369332"/>
          </a:xfrm>
          <a:prstGeom prst="rect">
            <a:avLst/>
          </a:prstGeom>
          <a:noFill/>
        </p:spPr>
        <p:txBody>
          <a:bodyPr wrap="none" rtlCol="0">
            <a:spAutoFit/>
          </a:bodyPr>
          <a:lstStyle/>
          <a:p>
            <a:r>
              <a:rPr lang="es-PE" dirty="0" smtClean="0"/>
              <a:t>B</a:t>
            </a:r>
            <a:endParaRPr lang="es-PE" dirty="0"/>
          </a:p>
        </p:txBody>
      </p:sp>
      <p:sp>
        <p:nvSpPr>
          <p:cNvPr id="41" name="40 CuadroTexto"/>
          <p:cNvSpPr txBox="1"/>
          <p:nvPr/>
        </p:nvSpPr>
        <p:spPr>
          <a:xfrm>
            <a:off x="4955921" y="2607371"/>
            <a:ext cx="308098" cy="369332"/>
          </a:xfrm>
          <a:prstGeom prst="rect">
            <a:avLst/>
          </a:prstGeom>
          <a:noFill/>
        </p:spPr>
        <p:txBody>
          <a:bodyPr wrap="none" rtlCol="0">
            <a:spAutoFit/>
          </a:bodyPr>
          <a:lstStyle/>
          <a:p>
            <a:r>
              <a:rPr lang="es-PE" dirty="0" smtClean="0"/>
              <a:t>F</a:t>
            </a:r>
            <a:endParaRPr lang="es-PE" dirty="0"/>
          </a:p>
        </p:txBody>
      </p:sp>
      <p:sp>
        <p:nvSpPr>
          <p:cNvPr id="42" name="41 CuadroTexto"/>
          <p:cNvSpPr txBox="1"/>
          <p:nvPr/>
        </p:nvSpPr>
        <p:spPr>
          <a:xfrm>
            <a:off x="6153486" y="1246714"/>
            <a:ext cx="242374" cy="369332"/>
          </a:xfrm>
          <a:prstGeom prst="rect">
            <a:avLst/>
          </a:prstGeom>
          <a:noFill/>
        </p:spPr>
        <p:txBody>
          <a:bodyPr wrap="none" rtlCol="0">
            <a:spAutoFit/>
          </a:bodyPr>
          <a:lstStyle/>
          <a:p>
            <a:r>
              <a:rPr lang="es-PE" dirty="0" smtClean="0"/>
              <a:t>I</a:t>
            </a:r>
            <a:endParaRPr lang="es-PE" dirty="0"/>
          </a:p>
        </p:txBody>
      </p:sp>
      <p:sp>
        <p:nvSpPr>
          <p:cNvPr id="43" name="42 CuadroTexto"/>
          <p:cNvSpPr txBox="1"/>
          <p:nvPr/>
        </p:nvSpPr>
        <p:spPr>
          <a:xfrm>
            <a:off x="7365744" y="1761715"/>
            <a:ext cx="271228" cy="369332"/>
          </a:xfrm>
          <a:prstGeom prst="rect">
            <a:avLst/>
          </a:prstGeom>
          <a:noFill/>
        </p:spPr>
        <p:txBody>
          <a:bodyPr wrap="none" rtlCol="0">
            <a:spAutoFit/>
          </a:bodyPr>
          <a:lstStyle/>
          <a:p>
            <a:r>
              <a:rPr lang="es-PE" dirty="0" smtClean="0"/>
              <a:t>J</a:t>
            </a:r>
            <a:endParaRPr lang="es-PE" dirty="0"/>
          </a:p>
        </p:txBody>
      </p:sp>
      <p:sp>
        <p:nvSpPr>
          <p:cNvPr id="44" name="43 CuadroTexto"/>
          <p:cNvSpPr txBox="1"/>
          <p:nvPr/>
        </p:nvSpPr>
        <p:spPr>
          <a:xfrm>
            <a:off x="3531797" y="2509664"/>
            <a:ext cx="333746" cy="369332"/>
          </a:xfrm>
          <a:prstGeom prst="rect">
            <a:avLst/>
          </a:prstGeom>
          <a:noFill/>
        </p:spPr>
        <p:txBody>
          <a:bodyPr wrap="none" rtlCol="0">
            <a:spAutoFit/>
          </a:bodyPr>
          <a:lstStyle/>
          <a:p>
            <a:r>
              <a:rPr lang="es-PE" dirty="0" smtClean="0"/>
              <a:t>D</a:t>
            </a:r>
            <a:endParaRPr lang="es-PE" dirty="0"/>
          </a:p>
        </p:txBody>
      </p:sp>
      <p:sp>
        <p:nvSpPr>
          <p:cNvPr id="45" name="44 CuadroTexto"/>
          <p:cNvSpPr txBox="1"/>
          <p:nvPr/>
        </p:nvSpPr>
        <p:spPr>
          <a:xfrm>
            <a:off x="4633975" y="1171855"/>
            <a:ext cx="333746" cy="369332"/>
          </a:xfrm>
          <a:prstGeom prst="rect">
            <a:avLst/>
          </a:prstGeom>
          <a:noFill/>
        </p:spPr>
        <p:txBody>
          <a:bodyPr wrap="none" rtlCol="0">
            <a:spAutoFit/>
          </a:bodyPr>
          <a:lstStyle/>
          <a:p>
            <a:r>
              <a:rPr lang="es-PE" dirty="0" smtClean="0"/>
              <a:t>G</a:t>
            </a:r>
            <a:endParaRPr lang="es-PE" dirty="0"/>
          </a:p>
        </p:txBody>
      </p:sp>
      <p:sp>
        <p:nvSpPr>
          <p:cNvPr id="46" name="45 CuadroTexto"/>
          <p:cNvSpPr txBox="1"/>
          <p:nvPr/>
        </p:nvSpPr>
        <p:spPr>
          <a:xfrm>
            <a:off x="4063433" y="517222"/>
            <a:ext cx="311304" cy="369332"/>
          </a:xfrm>
          <a:prstGeom prst="rect">
            <a:avLst/>
          </a:prstGeom>
          <a:noFill/>
        </p:spPr>
        <p:txBody>
          <a:bodyPr wrap="none" rtlCol="0">
            <a:spAutoFit/>
          </a:bodyPr>
          <a:lstStyle/>
          <a:p>
            <a:r>
              <a:rPr lang="es-PE" dirty="0" smtClean="0"/>
              <a:t>E</a:t>
            </a:r>
            <a:endParaRPr lang="es-PE" dirty="0"/>
          </a:p>
        </p:txBody>
      </p:sp>
      <p:sp>
        <p:nvSpPr>
          <p:cNvPr id="47" name="46 CuadroTexto"/>
          <p:cNvSpPr txBox="1"/>
          <p:nvPr/>
        </p:nvSpPr>
        <p:spPr>
          <a:xfrm>
            <a:off x="5327790" y="1839093"/>
            <a:ext cx="333746" cy="369332"/>
          </a:xfrm>
          <a:prstGeom prst="rect">
            <a:avLst/>
          </a:prstGeom>
          <a:noFill/>
        </p:spPr>
        <p:txBody>
          <a:bodyPr wrap="none" rtlCol="0">
            <a:spAutoFit/>
          </a:bodyPr>
          <a:lstStyle/>
          <a:p>
            <a:r>
              <a:rPr lang="es-PE" dirty="0" smtClean="0"/>
              <a:t>H</a:t>
            </a:r>
            <a:endParaRPr lang="es-PE" dirty="0"/>
          </a:p>
        </p:txBody>
      </p:sp>
      <p:sp>
        <p:nvSpPr>
          <p:cNvPr id="48" name="47 CuadroTexto"/>
          <p:cNvSpPr txBox="1"/>
          <p:nvPr/>
        </p:nvSpPr>
        <p:spPr>
          <a:xfrm>
            <a:off x="2151432" y="1497662"/>
            <a:ext cx="274434" cy="276999"/>
          </a:xfrm>
          <a:prstGeom prst="rect">
            <a:avLst/>
          </a:prstGeom>
          <a:noFill/>
        </p:spPr>
        <p:txBody>
          <a:bodyPr wrap="none" rtlCol="0">
            <a:spAutoFit/>
          </a:bodyPr>
          <a:lstStyle/>
          <a:p>
            <a:r>
              <a:rPr lang="es-PE" sz="1200" dirty="0" smtClean="0"/>
              <a:t>3</a:t>
            </a:r>
            <a:endParaRPr lang="es-PE" sz="1200" dirty="0"/>
          </a:p>
        </p:txBody>
      </p:sp>
      <p:sp>
        <p:nvSpPr>
          <p:cNvPr id="49" name="48 CuadroTexto"/>
          <p:cNvSpPr txBox="1"/>
          <p:nvPr/>
        </p:nvSpPr>
        <p:spPr>
          <a:xfrm>
            <a:off x="5804058" y="1584177"/>
            <a:ext cx="274434" cy="276999"/>
          </a:xfrm>
          <a:prstGeom prst="rect">
            <a:avLst/>
          </a:prstGeom>
          <a:noFill/>
        </p:spPr>
        <p:txBody>
          <a:bodyPr wrap="none" rtlCol="0">
            <a:spAutoFit/>
          </a:bodyPr>
          <a:lstStyle/>
          <a:p>
            <a:r>
              <a:rPr lang="es-PE" sz="1200" dirty="0" smtClean="0"/>
              <a:t>1</a:t>
            </a:r>
            <a:endParaRPr lang="es-PE" sz="1200" dirty="0"/>
          </a:p>
        </p:txBody>
      </p:sp>
      <p:sp>
        <p:nvSpPr>
          <p:cNvPr id="50" name="49 CuadroTexto"/>
          <p:cNvSpPr txBox="1"/>
          <p:nvPr/>
        </p:nvSpPr>
        <p:spPr>
          <a:xfrm>
            <a:off x="4900004" y="1616046"/>
            <a:ext cx="274434" cy="276999"/>
          </a:xfrm>
          <a:prstGeom prst="rect">
            <a:avLst/>
          </a:prstGeom>
          <a:noFill/>
        </p:spPr>
        <p:txBody>
          <a:bodyPr wrap="none" rtlCol="0">
            <a:spAutoFit/>
          </a:bodyPr>
          <a:lstStyle/>
          <a:p>
            <a:r>
              <a:rPr lang="es-PE" sz="1200" dirty="0" smtClean="0"/>
              <a:t>5</a:t>
            </a:r>
            <a:endParaRPr lang="es-PE" sz="1200" dirty="0"/>
          </a:p>
        </p:txBody>
      </p:sp>
      <p:sp>
        <p:nvSpPr>
          <p:cNvPr id="51" name="50 CuadroTexto"/>
          <p:cNvSpPr txBox="1"/>
          <p:nvPr/>
        </p:nvSpPr>
        <p:spPr>
          <a:xfrm>
            <a:off x="3944651" y="951398"/>
            <a:ext cx="454656" cy="276999"/>
          </a:xfrm>
          <a:prstGeom prst="rect">
            <a:avLst/>
          </a:prstGeom>
          <a:noFill/>
        </p:spPr>
        <p:txBody>
          <a:bodyPr wrap="square" rtlCol="0">
            <a:spAutoFit/>
          </a:bodyPr>
          <a:lstStyle/>
          <a:p>
            <a:r>
              <a:rPr lang="es-PE" sz="1200" dirty="0" smtClean="0"/>
              <a:t>15</a:t>
            </a:r>
            <a:endParaRPr lang="es-PE" sz="1200" dirty="0"/>
          </a:p>
        </p:txBody>
      </p:sp>
      <p:sp>
        <p:nvSpPr>
          <p:cNvPr id="52" name="51 CuadroTexto"/>
          <p:cNvSpPr txBox="1"/>
          <p:nvPr/>
        </p:nvSpPr>
        <p:spPr>
          <a:xfrm>
            <a:off x="3600291" y="1562094"/>
            <a:ext cx="274434" cy="276999"/>
          </a:xfrm>
          <a:prstGeom prst="rect">
            <a:avLst/>
          </a:prstGeom>
          <a:noFill/>
        </p:spPr>
        <p:txBody>
          <a:bodyPr wrap="none" rtlCol="0">
            <a:spAutoFit/>
          </a:bodyPr>
          <a:lstStyle/>
          <a:p>
            <a:r>
              <a:rPr lang="es-PE" sz="1200" dirty="0" smtClean="0"/>
              <a:t>8</a:t>
            </a:r>
            <a:endParaRPr lang="es-PE" sz="1200" dirty="0"/>
          </a:p>
        </p:txBody>
      </p:sp>
      <p:sp>
        <p:nvSpPr>
          <p:cNvPr id="53" name="52 CuadroTexto"/>
          <p:cNvSpPr txBox="1"/>
          <p:nvPr/>
        </p:nvSpPr>
        <p:spPr>
          <a:xfrm>
            <a:off x="3944651" y="2821124"/>
            <a:ext cx="274434" cy="276999"/>
          </a:xfrm>
          <a:prstGeom prst="rect">
            <a:avLst/>
          </a:prstGeom>
          <a:noFill/>
        </p:spPr>
        <p:txBody>
          <a:bodyPr wrap="none" rtlCol="0">
            <a:spAutoFit/>
          </a:bodyPr>
          <a:lstStyle/>
          <a:p>
            <a:r>
              <a:rPr lang="es-PE" sz="1200" dirty="0" smtClean="0"/>
              <a:t>5</a:t>
            </a:r>
            <a:endParaRPr lang="es-PE" sz="1200" dirty="0"/>
          </a:p>
        </p:txBody>
      </p:sp>
      <p:sp>
        <p:nvSpPr>
          <p:cNvPr id="54" name="53 CuadroTexto"/>
          <p:cNvSpPr txBox="1"/>
          <p:nvPr/>
        </p:nvSpPr>
        <p:spPr>
          <a:xfrm>
            <a:off x="2151432" y="2713150"/>
            <a:ext cx="274434" cy="276999"/>
          </a:xfrm>
          <a:prstGeom prst="rect">
            <a:avLst/>
          </a:prstGeom>
          <a:noFill/>
        </p:spPr>
        <p:txBody>
          <a:bodyPr wrap="none" rtlCol="0">
            <a:spAutoFit/>
          </a:bodyPr>
          <a:lstStyle/>
          <a:p>
            <a:r>
              <a:rPr lang="es-PE" sz="1200" dirty="0" smtClean="0"/>
              <a:t>4</a:t>
            </a:r>
            <a:endParaRPr lang="es-PE" sz="1200" dirty="0"/>
          </a:p>
        </p:txBody>
      </p:sp>
      <p:sp>
        <p:nvSpPr>
          <p:cNvPr id="55" name="54 CuadroTexto"/>
          <p:cNvSpPr txBox="1"/>
          <p:nvPr/>
        </p:nvSpPr>
        <p:spPr>
          <a:xfrm>
            <a:off x="5387102" y="2257636"/>
            <a:ext cx="359266" cy="276999"/>
          </a:xfrm>
          <a:prstGeom prst="rect">
            <a:avLst/>
          </a:prstGeom>
          <a:noFill/>
        </p:spPr>
        <p:txBody>
          <a:bodyPr wrap="none" rtlCol="0">
            <a:spAutoFit/>
          </a:bodyPr>
          <a:lstStyle/>
          <a:p>
            <a:r>
              <a:rPr lang="es-PE" sz="1200" dirty="0" smtClean="0"/>
              <a:t>10</a:t>
            </a:r>
            <a:endParaRPr lang="es-PE" sz="1200" dirty="0"/>
          </a:p>
        </p:txBody>
      </p:sp>
      <p:sp>
        <p:nvSpPr>
          <p:cNvPr id="56" name="55 CuadroTexto"/>
          <p:cNvSpPr txBox="1"/>
          <p:nvPr/>
        </p:nvSpPr>
        <p:spPr>
          <a:xfrm>
            <a:off x="5264019" y="2986429"/>
            <a:ext cx="274434" cy="276999"/>
          </a:xfrm>
          <a:prstGeom prst="rect">
            <a:avLst/>
          </a:prstGeom>
          <a:noFill/>
        </p:spPr>
        <p:txBody>
          <a:bodyPr wrap="none" rtlCol="0">
            <a:spAutoFit/>
          </a:bodyPr>
          <a:lstStyle/>
          <a:p>
            <a:r>
              <a:rPr lang="es-PE" sz="1200" dirty="0" smtClean="0"/>
              <a:t>6</a:t>
            </a:r>
            <a:endParaRPr lang="es-PE" sz="1200" dirty="0"/>
          </a:p>
        </p:txBody>
      </p:sp>
      <p:sp>
        <p:nvSpPr>
          <p:cNvPr id="57" name="56 CuadroTexto"/>
          <p:cNvSpPr txBox="1"/>
          <p:nvPr/>
        </p:nvSpPr>
        <p:spPr>
          <a:xfrm>
            <a:off x="7393078" y="2204864"/>
            <a:ext cx="364202" cy="276999"/>
          </a:xfrm>
          <a:prstGeom prst="rect">
            <a:avLst/>
          </a:prstGeom>
          <a:noFill/>
        </p:spPr>
        <p:txBody>
          <a:bodyPr wrap="none" rtlCol="0">
            <a:spAutoFit/>
          </a:bodyPr>
          <a:lstStyle/>
          <a:p>
            <a:r>
              <a:rPr lang="es-PE" sz="1200" dirty="0" smtClean="0"/>
              <a:t>43</a:t>
            </a:r>
            <a:endParaRPr lang="es-PE" sz="1200" dirty="0"/>
          </a:p>
        </p:txBody>
      </p:sp>
      <p:sp>
        <p:nvSpPr>
          <p:cNvPr id="58" name="57 CuadroTexto"/>
          <p:cNvSpPr txBox="1"/>
          <p:nvPr/>
        </p:nvSpPr>
        <p:spPr>
          <a:xfrm>
            <a:off x="899592" y="4437112"/>
            <a:ext cx="6217728" cy="369332"/>
          </a:xfrm>
          <a:prstGeom prst="rect">
            <a:avLst/>
          </a:prstGeom>
          <a:noFill/>
        </p:spPr>
        <p:txBody>
          <a:bodyPr wrap="none" rtlCol="0">
            <a:spAutoFit/>
          </a:bodyPr>
          <a:lstStyle/>
          <a:p>
            <a:r>
              <a:rPr lang="es-PE" b="1" dirty="0" smtClean="0">
                <a:solidFill>
                  <a:srgbClr val="C00000"/>
                </a:solidFill>
              </a:rPr>
              <a:t>Encontrar la ruta critica y el tiempo de realización del proyecto</a:t>
            </a:r>
            <a:endParaRPr lang="es-PE" b="1" dirty="0">
              <a:solidFill>
                <a:srgbClr val="C00000"/>
              </a:solidFill>
            </a:endParaRPr>
          </a:p>
        </p:txBody>
      </p:sp>
    </p:spTree>
    <p:extLst>
      <p:ext uri="{BB962C8B-B14F-4D97-AF65-F5344CB8AC3E}">
        <p14:creationId xmlns:p14="http://schemas.microsoft.com/office/powerpoint/2010/main" val="1802449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620688"/>
            <a:ext cx="7946534" cy="369332"/>
          </a:xfrm>
          <a:prstGeom prst="rect">
            <a:avLst/>
          </a:prstGeom>
          <a:solidFill>
            <a:srgbClr val="FFFF00"/>
          </a:solidFill>
        </p:spPr>
        <p:txBody>
          <a:bodyPr wrap="none" rtlCol="0">
            <a:spAutoFit/>
          </a:bodyPr>
          <a:lstStyle/>
          <a:p>
            <a:r>
              <a:rPr lang="es-PE" b="1" dirty="0" smtClean="0">
                <a:solidFill>
                  <a:srgbClr val="C00000"/>
                </a:solidFill>
              </a:rPr>
              <a:t>Determinación de las probabilidades de ejecución de una actividad del proyecto.</a:t>
            </a:r>
            <a:endParaRPr lang="es-PE" b="1" dirty="0">
              <a:solidFill>
                <a:srgbClr val="C00000"/>
              </a:solidFill>
            </a:endParaRPr>
          </a:p>
        </p:txBody>
      </p:sp>
      <p:sp>
        <p:nvSpPr>
          <p:cNvPr id="3" name="2 CuadroTexto"/>
          <p:cNvSpPr txBox="1"/>
          <p:nvPr/>
        </p:nvSpPr>
        <p:spPr>
          <a:xfrm>
            <a:off x="588383" y="1268760"/>
            <a:ext cx="7992888" cy="3970318"/>
          </a:xfrm>
          <a:prstGeom prst="rect">
            <a:avLst/>
          </a:prstGeom>
          <a:noFill/>
        </p:spPr>
        <p:txBody>
          <a:bodyPr wrap="square" rtlCol="0">
            <a:spAutoFit/>
          </a:bodyPr>
          <a:lstStyle/>
          <a:p>
            <a:r>
              <a:rPr lang="es-PE" dirty="0" smtClean="0"/>
              <a:t>Para calcular loas probabilidades debemos saber como se comporta los tiempos. Esta se comporta según una función normal de distribución  de probabilidades, y podemos formular su estadístico</a:t>
            </a:r>
          </a:p>
          <a:p>
            <a:endParaRPr lang="es-PE" dirty="0"/>
          </a:p>
          <a:p>
            <a:r>
              <a:rPr lang="es-PE" dirty="0" smtClean="0"/>
              <a:t>P(t ≤ te) = P ( Z = </a:t>
            </a:r>
            <a:r>
              <a:rPr lang="es-PE" u="sng" dirty="0" err="1" smtClean="0"/>
              <a:t>Ts</a:t>
            </a:r>
            <a:r>
              <a:rPr lang="es-PE" u="sng" dirty="0" smtClean="0"/>
              <a:t> – Te   </a:t>
            </a:r>
            <a:r>
              <a:rPr lang="es-PE" dirty="0" smtClean="0"/>
              <a:t>)</a:t>
            </a:r>
          </a:p>
          <a:p>
            <a:r>
              <a:rPr lang="es-PE" dirty="0"/>
              <a:t>	</a:t>
            </a:r>
            <a:r>
              <a:rPr lang="es-PE" dirty="0" smtClean="0"/>
              <a:t>	√∑</a:t>
            </a:r>
            <a:r>
              <a:rPr lang="es-PE" dirty="0" smtClean="0">
                <a:latin typeface="Times New Roman"/>
                <a:cs typeface="Times New Roman"/>
              </a:rPr>
              <a:t>ϭ</a:t>
            </a:r>
            <a:r>
              <a:rPr lang="es-PE" baseline="30000" dirty="0" smtClean="0">
                <a:latin typeface="Times New Roman"/>
                <a:cs typeface="Times New Roman"/>
              </a:rPr>
              <a:t>2</a:t>
            </a:r>
            <a:r>
              <a:rPr lang="es-PE" baseline="-25000" dirty="0" smtClean="0">
                <a:latin typeface="Times New Roman"/>
                <a:cs typeface="Times New Roman"/>
              </a:rPr>
              <a:t>r.c.</a:t>
            </a:r>
          </a:p>
          <a:p>
            <a:r>
              <a:rPr lang="es-PE" dirty="0" smtClean="0">
                <a:latin typeface="Times New Roman"/>
                <a:cs typeface="Times New Roman"/>
              </a:rPr>
              <a:t>T =</a:t>
            </a:r>
            <a:r>
              <a:rPr lang="es-PE" baseline="-25000" dirty="0" smtClean="0">
                <a:latin typeface="Times New Roman"/>
                <a:cs typeface="Times New Roman"/>
              </a:rPr>
              <a:t> </a:t>
            </a:r>
            <a:r>
              <a:rPr lang="es-PE" dirty="0" smtClean="0">
                <a:latin typeface="Times New Roman"/>
                <a:cs typeface="Times New Roman"/>
              </a:rPr>
              <a:t>duración del proyecto</a:t>
            </a:r>
          </a:p>
          <a:p>
            <a:r>
              <a:rPr lang="es-PE" dirty="0" err="1" smtClean="0">
                <a:latin typeface="Times New Roman"/>
                <a:cs typeface="Times New Roman"/>
              </a:rPr>
              <a:t>Ts</a:t>
            </a:r>
            <a:r>
              <a:rPr lang="es-PE" dirty="0" smtClean="0">
                <a:latin typeface="Times New Roman"/>
                <a:cs typeface="Times New Roman"/>
              </a:rPr>
              <a:t> = duración programada o tiempo exigible (plazo limite para terminar el proyecto)</a:t>
            </a:r>
          </a:p>
          <a:p>
            <a:r>
              <a:rPr lang="es-PE" dirty="0" smtClean="0">
                <a:latin typeface="Times New Roman"/>
                <a:cs typeface="Times New Roman"/>
              </a:rPr>
              <a:t>Te = duración estimada del proyecto o duración de la ruta critica</a:t>
            </a:r>
          </a:p>
          <a:p>
            <a:r>
              <a:rPr lang="es-PE" dirty="0" smtClean="0">
                <a:latin typeface="Times New Roman"/>
                <a:cs typeface="Times New Roman"/>
              </a:rPr>
              <a:t>Z= variable normalizada de la distribución normal, con media y varianza (0,1)</a:t>
            </a:r>
          </a:p>
          <a:p>
            <a:r>
              <a:rPr lang="es-PE" dirty="0" smtClean="0">
                <a:latin typeface="Times New Roman"/>
                <a:cs typeface="Times New Roman"/>
              </a:rPr>
              <a:t>ϭ</a:t>
            </a:r>
            <a:r>
              <a:rPr lang="es-PE" baseline="30000" dirty="0" smtClean="0">
                <a:latin typeface="Times New Roman"/>
                <a:cs typeface="Times New Roman"/>
              </a:rPr>
              <a:t>2</a:t>
            </a:r>
            <a:r>
              <a:rPr lang="es-PE" dirty="0" smtClean="0">
                <a:latin typeface="Times New Roman"/>
                <a:cs typeface="Times New Roman"/>
              </a:rPr>
              <a:t>r.c</a:t>
            </a:r>
            <a:r>
              <a:rPr lang="es-PE" dirty="0">
                <a:latin typeface="Times New Roman"/>
                <a:cs typeface="Times New Roman"/>
              </a:rPr>
              <a:t>. </a:t>
            </a:r>
            <a:r>
              <a:rPr lang="es-PE" dirty="0" smtClean="0">
                <a:latin typeface="Times New Roman"/>
                <a:cs typeface="Times New Roman"/>
              </a:rPr>
              <a:t>= varianza de la ruta o actividad  critica</a:t>
            </a:r>
          </a:p>
          <a:p>
            <a:endParaRPr lang="es-PE" dirty="0">
              <a:latin typeface="Times New Roman"/>
              <a:cs typeface="Times New Roman"/>
            </a:endParaRPr>
          </a:p>
          <a:p>
            <a:pPr marL="285750" indent="-285750">
              <a:buFont typeface="Arial" panose="020B0604020202020204" pitchFamily="34" charset="0"/>
              <a:buChar char="•"/>
            </a:pPr>
            <a:r>
              <a:rPr lang="es-PE" b="1" dirty="0" smtClean="0">
                <a:solidFill>
                  <a:srgbClr val="0070C0"/>
                </a:solidFill>
                <a:latin typeface="Times New Roman"/>
                <a:cs typeface="Times New Roman"/>
              </a:rPr>
              <a:t>La probabilidad puede encontrarse usando la  tabla  normal estandarizada</a:t>
            </a:r>
            <a:r>
              <a:rPr lang="es-PE" dirty="0" smtClean="0">
                <a:latin typeface="Times New Roman"/>
                <a:cs typeface="Times New Roman"/>
              </a:rPr>
              <a:t>.	</a:t>
            </a:r>
            <a:endParaRPr lang="es-PE" dirty="0"/>
          </a:p>
        </p:txBody>
      </p:sp>
      <p:sp>
        <p:nvSpPr>
          <p:cNvPr id="4" name="3 CuadroTexto"/>
          <p:cNvSpPr txBox="1"/>
          <p:nvPr/>
        </p:nvSpPr>
        <p:spPr>
          <a:xfrm>
            <a:off x="827584" y="5239078"/>
            <a:ext cx="2091983" cy="369332"/>
          </a:xfrm>
          <a:prstGeom prst="rect">
            <a:avLst/>
          </a:prstGeom>
          <a:solidFill>
            <a:srgbClr val="FFFF00"/>
          </a:solidFill>
        </p:spPr>
        <p:txBody>
          <a:bodyPr wrap="none" rtlCol="0">
            <a:spAutoFit/>
          </a:bodyPr>
          <a:lstStyle/>
          <a:p>
            <a:r>
              <a:rPr lang="es-PE" dirty="0" smtClean="0"/>
              <a:t>Ejercicio caso No. 6</a:t>
            </a:r>
            <a:endParaRPr lang="es-PE" dirty="0"/>
          </a:p>
        </p:txBody>
      </p:sp>
    </p:spTree>
    <p:extLst>
      <p:ext uri="{BB962C8B-B14F-4D97-AF65-F5344CB8AC3E}">
        <p14:creationId xmlns:p14="http://schemas.microsoft.com/office/powerpoint/2010/main" val="1014898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474345"/>
            <a:ext cx="7776864" cy="3970318"/>
          </a:xfrm>
          <a:prstGeom prst="rect">
            <a:avLst/>
          </a:prstGeom>
          <a:solidFill>
            <a:srgbClr val="FFCCFF"/>
          </a:solidFill>
        </p:spPr>
        <p:txBody>
          <a:bodyPr wrap="square">
            <a:spAutoFit/>
          </a:bodyPr>
          <a:lstStyle/>
          <a:p>
            <a:r>
              <a:rPr lang="es-PE" b="1" dirty="0" smtClean="0">
                <a:solidFill>
                  <a:srgbClr val="0070C0"/>
                </a:solidFill>
                <a:latin typeface="Cambria" panose="02040503050406030204" pitchFamily="18" charset="0"/>
              </a:rPr>
              <a:t>Resolución </a:t>
            </a:r>
            <a:r>
              <a:rPr lang="es-PE" b="1" dirty="0">
                <a:solidFill>
                  <a:srgbClr val="0070C0"/>
                </a:solidFill>
                <a:latin typeface="Cambria" panose="02040503050406030204" pitchFamily="18" charset="0"/>
              </a:rPr>
              <a:t>Mediante </a:t>
            </a:r>
            <a:r>
              <a:rPr lang="es-PE" b="1" dirty="0" smtClean="0">
                <a:solidFill>
                  <a:srgbClr val="0070C0"/>
                </a:solidFill>
                <a:latin typeface="Cambria" panose="02040503050406030204" pitchFamily="18" charset="0"/>
              </a:rPr>
              <a:t>P.L.</a:t>
            </a:r>
          </a:p>
          <a:p>
            <a:r>
              <a:rPr lang="es-PE" dirty="0" smtClean="0">
                <a:latin typeface="Cambria" panose="02040503050406030204" pitchFamily="18" charset="0"/>
              </a:rPr>
              <a:t>Para </a:t>
            </a:r>
            <a:r>
              <a:rPr lang="es-PE" dirty="0">
                <a:latin typeface="Cambria" panose="02040503050406030204" pitchFamily="18" charset="0"/>
              </a:rPr>
              <a:t>determinar la ruta </a:t>
            </a:r>
            <a:r>
              <a:rPr lang="es-PE" dirty="0" smtClean="0">
                <a:latin typeface="Cambria" panose="02040503050406030204" pitchFamily="18" charset="0"/>
              </a:rPr>
              <a:t>critica </a:t>
            </a:r>
            <a:r>
              <a:rPr lang="es-PE" dirty="0">
                <a:latin typeface="Cambria" panose="02040503050406030204" pitchFamily="18" charset="0"/>
              </a:rPr>
              <a:t>mediante </a:t>
            </a:r>
            <a:r>
              <a:rPr lang="es-PE" dirty="0" smtClean="0">
                <a:latin typeface="Cambria" panose="02040503050406030204" pitchFamily="18" charset="0"/>
              </a:rPr>
              <a:t>programación </a:t>
            </a:r>
            <a:r>
              <a:rPr lang="es-PE" dirty="0">
                <a:latin typeface="Cambria" panose="02040503050406030204" pitchFamily="18" charset="0"/>
              </a:rPr>
              <a:t>lineal podemos </a:t>
            </a:r>
            <a:r>
              <a:rPr lang="es-PE" dirty="0" smtClean="0">
                <a:latin typeface="Cambria" panose="02040503050406030204" pitchFamily="18" charset="0"/>
              </a:rPr>
              <a:t>definir </a:t>
            </a:r>
            <a:r>
              <a:rPr lang="es-PE" dirty="0">
                <a:latin typeface="Cambria" panose="02040503050406030204" pitchFamily="18" charset="0"/>
              </a:rPr>
              <a:t>las siguientes </a:t>
            </a:r>
            <a:r>
              <a:rPr lang="es-PE" dirty="0" smtClean="0">
                <a:latin typeface="Cambria" panose="02040503050406030204" pitchFamily="18" charset="0"/>
              </a:rPr>
              <a:t>variables</a:t>
            </a:r>
            <a:r>
              <a:rPr lang="es-PE" dirty="0">
                <a:latin typeface="Cambria" panose="02040503050406030204" pitchFamily="18" charset="0"/>
              </a:rPr>
              <a:t>:</a:t>
            </a:r>
          </a:p>
          <a:p>
            <a:r>
              <a:rPr lang="es-PE" dirty="0" err="1">
                <a:latin typeface="Cambria" panose="02040503050406030204" pitchFamily="18" charset="0"/>
              </a:rPr>
              <a:t>xj</a:t>
            </a:r>
            <a:r>
              <a:rPr lang="es-PE" dirty="0">
                <a:latin typeface="Cambria" panose="02040503050406030204" pitchFamily="18" charset="0"/>
              </a:rPr>
              <a:t> = tiempo acumulado hasta al nodo j</a:t>
            </a:r>
          </a:p>
          <a:p>
            <a:r>
              <a:rPr lang="es-PE" dirty="0">
                <a:latin typeface="Cambria" panose="02040503050406030204" pitchFamily="18" charset="0"/>
              </a:rPr>
              <a:t>De acuerdo a ello, las restricciones a satisfacer son:</a:t>
            </a:r>
          </a:p>
          <a:p>
            <a:pPr algn="ctr"/>
            <a:r>
              <a:rPr lang="es-PE" b="1" dirty="0" err="1">
                <a:solidFill>
                  <a:srgbClr val="C00000"/>
                </a:solidFill>
                <a:latin typeface="Cambria" panose="02040503050406030204" pitchFamily="18" charset="0"/>
              </a:rPr>
              <a:t>x</a:t>
            </a:r>
            <a:r>
              <a:rPr lang="es-PE" b="1" baseline="-25000" dirty="0" err="1">
                <a:solidFill>
                  <a:srgbClr val="C00000"/>
                </a:solidFill>
                <a:latin typeface="Cambria" panose="02040503050406030204" pitchFamily="18" charset="0"/>
              </a:rPr>
              <a:t>j</a:t>
            </a:r>
            <a:r>
              <a:rPr lang="es-PE" b="1" dirty="0">
                <a:solidFill>
                  <a:srgbClr val="C00000"/>
                </a:solidFill>
                <a:latin typeface="Cambria" panose="02040503050406030204" pitchFamily="18" charset="0"/>
              </a:rPr>
              <a:t> </a:t>
            </a:r>
            <a:r>
              <a:rPr lang="es-PE" b="1" dirty="0" smtClean="0">
                <a:solidFill>
                  <a:srgbClr val="C00000"/>
                </a:solidFill>
                <a:latin typeface="Cambria" panose="02040503050406030204" pitchFamily="18" charset="0"/>
              </a:rPr>
              <a:t>≥ </a:t>
            </a:r>
            <a:r>
              <a:rPr lang="es-PE" b="1" dirty="0">
                <a:solidFill>
                  <a:srgbClr val="C00000"/>
                </a:solidFill>
                <a:latin typeface="Cambria" panose="02040503050406030204" pitchFamily="18" charset="0"/>
              </a:rPr>
              <a:t>x</a:t>
            </a:r>
            <a:r>
              <a:rPr lang="es-PE" b="1" baseline="-25000" dirty="0">
                <a:solidFill>
                  <a:srgbClr val="C00000"/>
                </a:solidFill>
                <a:latin typeface="Cambria" panose="02040503050406030204" pitchFamily="18" charset="0"/>
              </a:rPr>
              <a:t>i</a:t>
            </a:r>
            <a:r>
              <a:rPr lang="es-PE" b="1" dirty="0">
                <a:solidFill>
                  <a:srgbClr val="C00000"/>
                </a:solidFill>
                <a:latin typeface="Cambria" panose="02040503050406030204" pitchFamily="18" charset="0"/>
              </a:rPr>
              <a:t> + </a:t>
            </a:r>
            <a:r>
              <a:rPr lang="es-PE" b="1" dirty="0" err="1" smtClean="0">
                <a:solidFill>
                  <a:srgbClr val="C00000"/>
                </a:solidFill>
                <a:latin typeface="Cambria" panose="02040503050406030204" pitchFamily="18" charset="0"/>
              </a:rPr>
              <a:t>t</a:t>
            </a:r>
            <a:r>
              <a:rPr lang="es-PE" b="1" baseline="-25000" dirty="0" err="1" smtClean="0">
                <a:solidFill>
                  <a:srgbClr val="C00000"/>
                </a:solidFill>
                <a:latin typeface="Cambria" panose="02040503050406030204" pitchFamily="18" charset="0"/>
              </a:rPr>
              <a:t>ij</a:t>
            </a:r>
            <a:endParaRPr lang="es-PE" b="1" baseline="-25000" dirty="0" smtClean="0">
              <a:solidFill>
                <a:srgbClr val="C00000"/>
              </a:solidFill>
              <a:latin typeface="Cambria" panose="02040503050406030204" pitchFamily="18" charset="0"/>
            </a:endParaRPr>
          </a:p>
          <a:p>
            <a:pPr algn="ctr"/>
            <a:endParaRPr lang="es-PE" b="1" dirty="0">
              <a:solidFill>
                <a:srgbClr val="C00000"/>
              </a:solidFill>
              <a:latin typeface="Cambria" panose="02040503050406030204" pitchFamily="18" charset="0"/>
            </a:endParaRPr>
          </a:p>
          <a:p>
            <a:r>
              <a:rPr lang="es-PE" dirty="0">
                <a:latin typeface="Cambria" panose="02040503050406030204" pitchFamily="18" charset="0"/>
              </a:rPr>
              <a:t>Es decir, para cada arco (i; j) que conecta al nodo j se debe cumplir que el tiempo acumulado desde </a:t>
            </a:r>
            <a:r>
              <a:rPr lang="es-PE" dirty="0" smtClean="0">
                <a:latin typeface="Cambria" panose="02040503050406030204" pitchFamily="18" charset="0"/>
              </a:rPr>
              <a:t>el nodo </a:t>
            </a:r>
            <a:r>
              <a:rPr lang="es-PE" dirty="0">
                <a:latin typeface="Cambria" panose="02040503050406030204" pitchFamily="18" charset="0"/>
              </a:rPr>
              <a:t>i </a:t>
            </a:r>
            <a:r>
              <a:rPr lang="es-PE" dirty="0" smtClean="0">
                <a:latin typeface="Cambria" panose="02040503050406030204" pitchFamily="18" charset="0"/>
              </a:rPr>
              <a:t>más </a:t>
            </a:r>
            <a:r>
              <a:rPr lang="es-PE" dirty="0">
                <a:latin typeface="Cambria" panose="02040503050406030204" pitchFamily="18" charset="0"/>
              </a:rPr>
              <a:t>la </a:t>
            </a:r>
            <a:r>
              <a:rPr lang="es-PE" dirty="0" smtClean="0">
                <a:latin typeface="Cambria" panose="02040503050406030204" pitchFamily="18" charset="0"/>
              </a:rPr>
              <a:t>duración </a:t>
            </a:r>
            <a:r>
              <a:rPr lang="es-PE" dirty="0">
                <a:latin typeface="Cambria" panose="02040503050406030204" pitchFamily="18" charset="0"/>
              </a:rPr>
              <a:t>de la actividad que conecta el nodo i con el j (</a:t>
            </a:r>
            <a:r>
              <a:rPr lang="es-PE" dirty="0" err="1">
                <a:latin typeface="Cambria" panose="02040503050406030204" pitchFamily="18" charset="0"/>
              </a:rPr>
              <a:t>tij</a:t>
            </a:r>
            <a:r>
              <a:rPr lang="es-PE" dirty="0">
                <a:latin typeface="Cambria" panose="02040503050406030204" pitchFamily="18" charset="0"/>
              </a:rPr>
              <a:t>) deber ser mayor al </a:t>
            </a:r>
            <a:r>
              <a:rPr lang="es-PE" dirty="0" smtClean="0">
                <a:latin typeface="Cambria" panose="02040503050406030204" pitchFamily="18" charset="0"/>
              </a:rPr>
              <a:t>tiempo acumulado </a:t>
            </a:r>
            <a:r>
              <a:rPr lang="es-PE" dirty="0">
                <a:latin typeface="Cambria" panose="02040503050406030204" pitchFamily="18" charset="0"/>
              </a:rPr>
              <a:t>al nodo j. Como el objetivo es completar el proyecto, interesa minimizar la diferencia </a:t>
            </a:r>
            <a:r>
              <a:rPr lang="es-PE" dirty="0" smtClean="0">
                <a:latin typeface="Cambria" panose="02040503050406030204" pitchFamily="18" charset="0"/>
              </a:rPr>
              <a:t>entre el </a:t>
            </a:r>
            <a:r>
              <a:rPr lang="es-PE" dirty="0">
                <a:latin typeface="Cambria" panose="02040503050406030204" pitchFamily="18" charset="0"/>
              </a:rPr>
              <a:t>tiempo acumulado al nodo inicial (x1) frente al nodo </a:t>
            </a:r>
            <a:r>
              <a:rPr lang="es-PE" dirty="0" smtClean="0">
                <a:latin typeface="Cambria" panose="02040503050406030204" pitchFamily="18" charset="0"/>
              </a:rPr>
              <a:t>final </a:t>
            </a:r>
            <a:r>
              <a:rPr lang="es-PE" dirty="0">
                <a:latin typeface="Cambria" panose="02040503050406030204" pitchFamily="18" charset="0"/>
              </a:rPr>
              <a:t>(</a:t>
            </a:r>
            <a:r>
              <a:rPr lang="es-PE" dirty="0" err="1">
                <a:latin typeface="Cambria" panose="02040503050406030204" pitchFamily="18" charset="0"/>
              </a:rPr>
              <a:t>xf</a:t>
            </a:r>
            <a:r>
              <a:rPr lang="es-PE" dirty="0">
                <a:latin typeface="Cambria" panose="02040503050406030204" pitchFamily="18" charset="0"/>
              </a:rPr>
              <a:t> </a:t>
            </a:r>
            <a:r>
              <a:rPr lang="es-PE" dirty="0" smtClean="0">
                <a:latin typeface="Cambria" panose="02040503050406030204" pitchFamily="18" charset="0"/>
              </a:rPr>
              <a:t>):</a:t>
            </a:r>
          </a:p>
          <a:p>
            <a:endParaRPr lang="es-PE" dirty="0">
              <a:latin typeface="Cambria" panose="02040503050406030204" pitchFamily="18" charset="0"/>
            </a:endParaRPr>
          </a:p>
          <a:p>
            <a:pPr algn="ctr"/>
            <a:r>
              <a:rPr lang="es-PE" b="1" dirty="0">
                <a:solidFill>
                  <a:srgbClr val="C00000"/>
                </a:solidFill>
                <a:latin typeface="Cambria" panose="02040503050406030204" pitchFamily="18" charset="0"/>
              </a:rPr>
              <a:t>Minimizar </a:t>
            </a:r>
            <a:r>
              <a:rPr lang="es-PE" b="1" dirty="0" smtClean="0">
                <a:solidFill>
                  <a:srgbClr val="C00000"/>
                </a:solidFill>
                <a:latin typeface="Cambria" panose="02040503050406030204" pitchFamily="18" charset="0"/>
              </a:rPr>
              <a:t>Z = </a:t>
            </a:r>
            <a:r>
              <a:rPr lang="es-PE" b="1" dirty="0" err="1" smtClean="0">
                <a:solidFill>
                  <a:srgbClr val="C00000"/>
                </a:solidFill>
                <a:latin typeface="Cambria" panose="02040503050406030204" pitchFamily="18" charset="0"/>
              </a:rPr>
              <a:t>X</a:t>
            </a:r>
            <a:r>
              <a:rPr lang="es-PE" b="1" baseline="-25000" dirty="0" err="1" smtClean="0">
                <a:solidFill>
                  <a:srgbClr val="C00000"/>
                </a:solidFill>
                <a:latin typeface="Cambria" panose="02040503050406030204" pitchFamily="18" charset="0"/>
              </a:rPr>
              <a:t>f</a:t>
            </a:r>
            <a:r>
              <a:rPr lang="es-PE" b="1" dirty="0" smtClean="0">
                <a:solidFill>
                  <a:srgbClr val="C00000"/>
                </a:solidFill>
                <a:latin typeface="Cambria" panose="02040503050406030204" pitchFamily="18" charset="0"/>
              </a:rPr>
              <a:t>  - X</a:t>
            </a:r>
            <a:r>
              <a:rPr lang="es-PE" b="1" baseline="-25000" dirty="0" smtClean="0">
                <a:solidFill>
                  <a:srgbClr val="C00000"/>
                </a:solidFill>
                <a:latin typeface="Cambria" panose="02040503050406030204" pitchFamily="18" charset="0"/>
              </a:rPr>
              <a:t>1  (</a:t>
            </a:r>
            <a:r>
              <a:rPr lang="es-PE" sz="1400" b="1" dirty="0" smtClean="0">
                <a:solidFill>
                  <a:srgbClr val="00B050"/>
                </a:solidFill>
                <a:latin typeface="Cambria" panose="02040503050406030204" pitchFamily="18" charset="0"/>
              </a:rPr>
              <a:t>minimizar el tiempo de duración del proyecto</a:t>
            </a:r>
            <a:r>
              <a:rPr lang="es-PE" b="1" dirty="0" smtClean="0">
                <a:solidFill>
                  <a:srgbClr val="00B050"/>
                </a:solidFill>
                <a:latin typeface="Cambria" panose="02040503050406030204" pitchFamily="18" charset="0"/>
              </a:rPr>
              <a:t>)</a:t>
            </a:r>
            <a:endParaRPr lang="es-PE" b="1" dirty="0">
              <a:solidFill>
                <a:srgbClr val="00B050"/>
              </a:solidFill>
              <a:latin typeface="Cambria" panose="02040503050406030204" pitchFamily="18" charset="0"/>
            </a:endParaRPr>
          </a:p>
        </p:txBody>
      </p:sp>
    </p:spTree>
    <p:extLst>
      <p:ext uri="{BB962C8B-B14F-4D97-AF65-F5344CB8AC3E}">
        <p14:creationId xmlns:p14="http://schemas.microsoft.com/office/powerpoint/2010/main" val="62436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115616" y="548680"/>
            <a:ext cx="1407308" cy="369332"/>
          </a:xfrm>
          <a:prstGeom prst="rect">
            <a:avLst/>
          </a:prstGeom>
          <a:solidFill>
            <a:srgbClr val="92D050"/>
          </a:solidFill>
        </p:spPr>
        <p:txBody>
          <a:bodyPr wrap="none" rtlCol="0">
            <a:spAutoFit/>
          </a:bodyPr>
          <a:lstStyle/>
          <a:p>
            <a:r>
              <a:rPr lang="es-PE" b="1" dirty="0" smtClean="0"/>
              <a:t>PERT COSTO</a:t>
            </a:r>
            <a:endParaRPr lang="es-PE" b="1" dirty="0"/>
          </a:p>
        </p:txBody>
      </p:sp>
      <p:sp>
        <p:nvSpPr>
          <p:cNvPr id="4" name="3 Rectángulo"/>
          <p:cNvSpPr/>
          <p:nvPr/>
        </p:nvSpPr>
        <p:spPr>
          <a:xfrm>
            <a:off x="1115616" y="1113707"/>
            <a:ext cx="7416824" cy="1200329"/>
          </a:xfrm>
          <a:prstGeom prst="rect">
            <a:avLst/>
          </a:prstGeom>
        </p:spPr>
        <p:txBody>
          <a:bodyPr wrap="square">
            <a:spAutoFit/>
          </a:bodyPr>
          <a:lstStyle/>
          <a:p>
            <a:r>
              <a:rPr lang="es-PE" dirty="0"/>
              <a:t>El método </a:t>
            </a:r>
            <a:r>
              <a:rPr lang="es-PE" dirty="0" smtClean="0"/>
              <a:t>PERT-COSTO </a:t>
            </a:r>
            <a:r>
              <a:rPr lang="es-PE" dirty="0"/>
              <a:t>nos permite analizar el recurso COSTO en el proyecto que se estuviera llevando a cabo, es decir, el planeamiento, la programación y el control de este recurso a lo largo del proyecto.</a:t>
            </a:r>
            <a:br>
              <a:rPr lang="es-PE" dirty="0"/>
            </a:br>
            <a:endParaRPr lang="es-PE" dirty="0"/>
          </a:p>
        </p:txBody>
      </p:sp>
      <p:sp>
        <p:nvSpPr>
          <p:cNvPr id="5" name="4 Rectángulo"/>
          <p:cNvSpPr/>
          <p:nvPr/>
        </p:nvSpPr>
        <p:spPr>
          <a:xfrm>
            <a:off x="1259632" y="2132856"/>
            <a:ext cx="7344816" cy="3139321"/>
          </a:xfrm>
          <a:prstGeom prst="rect">
            <a:avLst/>
          </a:prstGeom>
          <a:solidFill>
            <a:srgbClr val="FFFF00"/>
          </a:solidFill>
        </p:spPr>
        <p:txBody>
          <a:bodyPr wrap="square">
            <a:spAutoFit/>
          </a:bodyPr>
          <a:lstStyle/>
          <a:p>
            <a:r>
              <a:rPr lang="es-PE" dirty="0"/>
              <a:t>Para analizarlo conceptualmente, se debe partir de la base de que por lo general, </a:t>
            </a:r>
            <a:r>
              <a:rPr lang="es-PE" b="1" dirty="0" smtClean="0"/>
              <a:t>las duraciones </a:t>
            </a:r>
            <a:r>
              <a:rPr lang="es-PE" b="1" dirty="0"/>
              <a:t>de las actividades se pueden modificar en función de los costos </a:t>
            </a:r>
            <a:r>
              <a:rPr lang="es-PE" b="1" dirty="0" smtClean="0"/>
              <a:t>en que </a:t>
            </a:r>
            <a:r>
              <a:rPr lang="es-PE" b="1" dirty="0"/>
              <a:t>se esté dispuesto incurrir.</a:t>
            </a:r>
          </a:p>
          <a:p>
            <a:r>
              <a:rPr lang="es-PE" dirty="0"/>
              <a:t>Se distinguen los costes directos y los denominados costes indirectos o cargas </a:t>
            </a:r>
            <a:r>
              <a:rPr lang="es-PE" dirty="0" smtClean="0"/>
              <a:t>de estructura:</a:t>
            </a:r>
          </a:p>
          <a:p>
            <a:r>
              <a:rPr lang="es-PE" b="1" i="1" u="sng" dirty="0">
                <a:solidFill>
                  <a:srgbClr val="7030A0"/>
                </a:solidFill>
              </a:rPr>
              <a:t>Costos directos</a:t>
            </a:r>
            <a:r>
              <a:rPr lang="es-PE" b="1" u="sng" dirty="0">
                <a:solidFill>
                  <a:srgbClr val="7030A0"/>
                </a:solidFill>
              </a:rPr>
              <a:t>.</a:t>
            </a:r>
            <a:r>
              <a:rPr lang="es-PE" b="1" dirty="0">
                <a:solidFill>
                  <a:srgbClr val="7030A0"/>
                </a:solidFill>
              </a:rPr>
              <a:t> </a:t>
            </a:r>
            <a:r>
              <a:rPr lang="es-PE" dirty="0"/>
              <a:t>Son los costos de mano de obra, materiales y similares, asociados con el proyecto que varían directamente con el tiempo requerido para terminar el trabajo.  </a:t>
            </a:r>
          </a:p>
          <a:p>
            <a:endParaRPr lang="es-PE" i="1" u="sng" dirty="0"/>
          </a:p>
          <a:p>
            <a:r>
              <a:rPr lang="es-PE" b="1" i="1" u="sng" dirty="0">
                <a:solidFill>
                  <a:srgbClr val="7030A0"/>
                </a:solidFill>
              </a:rPr>
              <a:t>Costos indirectos</a:t>
            </a:r>
            <a:r>
              <a:rPr lang="es-PE" dirty="0"/>
              <a:t>. Son los costos de administración en que se incurren durante la realización del proyecto. </a:t>
            </a:r>
          </a:p>
        </p:txBody>
      </p:sp>
      <p:sp>
        <p:nvSpPr>
          <p:cNvPr id="6" name="5 Rectángulo"/>
          <p:cNvSpPr/>
          <p:nvPr/>
        </p:nvSpPr>
        <p:spPr>
          <a:xfrm>
            <a:off x="1239380" y="5549176"/>
            <a:ext cx="7149044" cy="923330"/>
          </a:xfrm>
          <a:prstGeom prst="rect">
            <a:avLst/>
          </a:prstGeom>
        </p:spPr>
        <p:txBody>
          <a:bodyPr wrap="square">
            <a:spAutoFit/>
          </a:bodyPr>
          <a:lstStyle/>
          <a:p>
            <a:r>
              <a:rPr lang="es-PE" dirty="0"/>
              <a:t>Los </a:t>
            </a:r>
            <a:r>
              <a:rPr lang="es-PE" b="1" dirty="0"/>
              <a:t>costos directos </a:t>
            </a:r>
            <a:r>
              <a:rPr lang="es-PE" dirty="0"/>
              <a:t>de las actividades (y el del proyecto, que será su suma) </a:t>
            </a:r>
            <a:r>
              <a:rPr lang="es-PE" b="1" dirty="0" smtClean="0"/>
              <a:t>aumentan a </a:t>
            </a:r>
            <a:r>
              <a:rPr lang="es-PE" b="1" dirty="0"/>
              <a:t>medida que se reducen sus duraciones </a:t>
            </a:r>
            <a:r>
              <a:rPr lang="es-PE" dirty="0"/>
              <a:t>(se necesitan horas extraordinarias, </a:t>
            </a:r>
            <a:r>
              <a:rPr lang="es-PE" dirty="0" smtClean="0"/>
              <a:t>por ejemplo).</a:t>
            </a:r>
            <a:endParaRPr lang="es-PE" dirty="0"/>
          </a:p>
        </p:txBody>
      </p:sp>
    </p:spTree>
    <p:extLst>
      <p:ext uri="{BB962C8B-B14F-4D97-AF65-F5344CB8AC3E}">
        <p14:creationId xmlns:p14="http://schemas.microsoft.com/office/powerpoint/2010/main" val="12661033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82013"/>
            <a:ext cx="7920880" cy="1200329"/>
          </a:xfrm>
          <a:prstGeom prst="rect">
            <a:avLst/>
          </a:prstGeom>
        </p:spPr>
        <p:txBody>
          <a:bodyPr wrap="square">
            <a:spAutoFit/>
          </a:bodyPr>
          <a:lstStyle/>
          <a:p>
            <a:r>
              <a:rPr lang="es-PE" dirty="0"/>
              <a:t>En cambio, en general, los </a:t>
            </a:r>
            <a:r>
              <a:rPr lang="es-PE" b="1" dirty="0"/>
              <a:t>costos indirectos son tanto mayores cuanto mayor sea </a:t>
            </a:r>
            <a:r>
              <a:rPr lang="es-PE" b="1" dirty="0" smtClean="0"/>
              <a:t>la duración </a:t>
            </a:r>
            <a:r>
              <a:rPr lang="es-PE" dirty="0"/>
              <a:t>del proyecto (por ejemplo, la parte de la amortización de la maquinaria que </a:t>
            </a:r>
            <a:r>
              <a:rPr lang="es-PE" dirty="0" smtClean="0"/>
              <a:t>se imputa </a:t>
            </a:r>
            <a:r>
              <a:rPr lang="es-PE" dirty="0"/>
              <a:t>a un trabajo se eleva a medida que aumenta el tiempo que ha estado </a:t>
            </a:r>
            <a:r>
              <a:rPr lang="es-PE" dirty="0" smtClean="0"/>
              <a:t>siendo utilizada </a:t>
            </a:r>
            <a:r>
              <a:rPr lang="es-PE" dirty="0"/>
              <a:t>en ese trabajo).</a:t>
            </a:r>
          </a:p>
        </p:txBody>
      </p:sp>
      <p:pic>
        <p:nvPicPr>
          <p:cNvPr id="1026" name="Picture 2" descr="http://image.slidesharecdn.com/administracionyprogramaciondeproyectos-131217182735-phpapp01/95/administracion-y-programacion-de-proyectos-52-638.jpg?cb=1387305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951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476672"/>
            <a:ext cx="7920880" cy="923330"/>
          </a:xfrm>
          <a:prstGeom prst="rect">
            <a:avLst/>
          </a:prstGeom>
        </p:spPr>
        <p:txBody>
          <a:bodyPr wrap="square">
            <a:spAutoFit/>
          </a:bodyPr>
          <a:lstStyle/>
          <a:p>
            <a:r>
              <a:rPr lang="es-PE" b="1" dirty="0">
                <a:solidFill>
                  <a:srgbClr val="C00000"/>
                </a:solidFill>
              </a:rPr>
              <a:t>CPM </a:t>
            </a:r>
            <a:r>
              <a:rPr lang="es-PE" dirty="0"/>
              <a:t>es una técnica donde cada actividad tiene asignado un tiempo normal o estándar que empleamos en nuestros cálculos. Asociado con este tiempo normal está el costo normal de la actividad</a:t>
            </a:r>
          </a:p>
        </p:txBody>
      </p:sp>
      <p:sp>
        <p:nvSpPr>
          <p:cNvPr id="3" name="Rectangle 1"/>
          <p:cNvSpPr>
            <a:spLocks noChangeArrowheads="1"/>
          </p:cNvSpPr>
          <p:nvPr/>
        </p:nvSpPr>
        <p:spPr bwMode="auto">
          <a:xfrm>
            <a:off x="323528" y="1370475"/>
            <a:ext cx="828092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085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0850" algn="just" defTabSz="914400" rtl="0" eaLnBrk="1" fontAlgn="base" latinLnBrk="0" hangingPunct="1">
              <a:lnSpc>
                <a:spcPct val="100000"/>
              </a:lnSpc>
              <a:spcBef>
                <a:spcPct val="0"/>
              </a:spcBef>
              <a:spcAft>
                <a:spcPct val="0"/>
              </a:spcAft>
              <a:buClrTx/>
              <a:buSzTx/>
              <a:buFontTx/>
              <a:buNone/>
              <a:tabLst/>
            </a:pPr>
            <a:r>
              <a:rPr kumimoji="0" lang="es-PE" altLang="es-PE" sz="1400" b="1" i="0" u="none" strike="noStrike" cap="none" normalizeH="0" baseline="0" dirty="0" smtClean="0">
                <a:ln>
                  <a:noFill/>
                </a:ln>
                <a:solidFill>
                  <a:srgbClr val="C00000"/>
                </a:solidFill>
                <a:effectLst/>
                <a:latin typeface="Arial" pitchFamily="34" charset="0"/>
                <a:cs typeface="Arial" pitchFamily="34" charset="0"/>
              </a:rPr>
              <a:t>Para optimizar la duración del proyecto respecto al coste total del proyecto podemos </a:t>
            </a:r>
          </a:p>
          <a:p>
            <a:pPr marL="0" marR="0" lvl="0" indent="450850" algn="just" defTabSz="914400" rtl="0" eaLnBrk="1" fontAlgn="base" latinLnBrk="0" hangingPunct="1">
              <a:lnSpc>
                <a:spcPct val="100000"/>
              </a:lnSpc>
              <a:spcBef>
                <a:spcPct val="0"/>
              </a:spcBef>
              <a:spcAft>
                <a:spcPct val="0"/>
              </a:spcAft>
              <a:buClrTx/>
              <a:buSzTx/>
              <a:buFontTx/>
              <a:buNone/>
              <a:tabLst/>
            </a:pPr>
            <a:r>
              <a:rPr kumimoji="0" lang="es-PE" altLang="es-PE" sz="1400" b="1" i="0" u="none" strike="noStrike" cap="none" normalizeH="0" baseline="0" dirty="0" smtClean="0">
                <a:ln>
                  <a:noFill/>
                </a:ln>
                <a:solidFill>
                  <a:srgbClr val="C00000"/>
                </a:solidFill>
                <a:effectLst/>
                <a:latin typeface="Arial" pitchFamily="34" charset="0"/>
                <a:cs typeface="Arial" pitchFamily="34" charset="0"/>
              </a:rPr>
              <a:t>representemos el coste del proyecto para distintas duraciones obteniendo una curva </a:t>
            </a:r>
            <a:r>
              <a:rPr kumimoji="0" lang="es-PE" altLang="es-PE" sz="1400" b="1" i="0" u="none" strike="noStrike" cap="none" normalizeH="0" dirty="0" smtClean="0">
                <a:ln>
                  <a:noFill/>
                </a:ln>
                <a:solidFill>
                  <a:srgbClr val="C00000"/>
                </a:solidFill>
                <a:effectLst/>
                <a:latin typeface="Arial" pitchFamily="34" charset="0"/>
                <a:cs typeface="Arial" pitchFamily="34" charset="0"/>
              </a:rPr>
              <a:t>    </a:t>
            </a:r>
          </a:p>
          <a:p>
            <a:pPr marL="0" marR="0" lvl="0" indent="450850" algn="just" defTabSz="914400" rtl="0" eaLnBrk="1" fontAlgn="base" latinLnBrk="0" hangingPunct="1">
              <a:lnSpc>
                <a:spcPct val="100000"/>
              </a:lnSpc>
              <a:spcBef>
                <a:spcPct val="0"/>
              </a:spcBef>
              <a:spcAft>
                <a:spcPct val="0"/>
              </a:spcAft>
              <a:buClrTx/>
              <a:buSzTx/>
              <a:buFontTx/>
              <a:buNone/>
              <a:tabLst/>
            </a:pPr>
            <a:r>
              <a:rPr kumimoji="0" lang="es-PE" altLang="es-PE" sz="1400" b="1" i="0" u="none" strike="noStrike" cap="none" normalizeH="0" baseline="0" dirty="0" smtClean="0">
                <a:ln>
                  <a:noFill/>
                </a:ln>
                <a:solidFill>
                  <a:srgbClr val="C00000"/>
                </a:solidFill>
                <a:effectLst/>
                <a:latin typeface="Arial" pitchFamily="34" charset="0"/>
                <a:cs typeface="Arial" pitchFamily="34" charset="0"/>
              </a:rPr>
              <a:t>similar a la siguiente:</a:t>
            </a:r>
            <a:r>
              <a:rPr kumimoji="0" lang="es-PE" altLang="es-PE" sz="1400" b="0" i="0"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es-PE" altLang="es-PE" sz="1400" b="1" i="1"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just" defTabSz="914400" rtl="0" eaLnBrk="0" fontAlgn="base" latinLnBrk="0" hangingPunct="0">
              <a:lnSpc>
                <a:spcPct val="100000"/>
              </a:lnSpc>
              <a:spcBef>
                <a:spcPct val="0"/>
              </a:spcBef>
              <a:spcAft>
                <a:spcPct val="0"/>
              </a:spcAft>
              <a:buClrTx/>
              <a:buSzTx/>
              <a:buFontTx/>
              <a:buNone/>
              <a:tabLst/>
            </a:pPr>
            <a:r>
              <a:rPr kumimoji="0" lang="es-PE" altLang="es-PE" sz="1000" b="0" i="0" u="none" strike="noStrike" cap="none" normalizeH="0" baseline="0" dirty="0" smtClean="0">
                <a:ln>
                  <a:noFill/>
                </a:ln>
                <a:solidFill>
                  <a:srgbClr val="000000"/>
                </a:solidFill>
                <a:effectLst/>
                <a:latin typeface="Arial" pitchFamily="34" charset="0"/>
                <a:cs typeface="Arial" pitchFamily="34" charset="0"/>
              </a:rPr>
              <a:t> </a:t>
            </a:r>
            <a:endParaRPr kumimoji="0" lang="es-PE" altLang="es-PE" sz="24600" b="0" i="0" u="none" strike="noStrike" cap="none" normalizeH="0" baseline="0" dirty="0" smtClean="0">
              <a:ln>
                <a:noFill/>
              </a:ln>
              <a:solidFill>
                <a:srgbClr val="000000"/>
              </a:solidFill>
              <a:effectLst/>
              <a:latin typeface="Arial" pitchFamily="34" charset="0"/>
              <a:cs typeface="Arial" pitchFamily="34" charset="0"/>
            </a:endParaRPr>
          </a:p>
        </p:txBody>
      </p:sp>
      <p:pic>
        <p:nvPicPr>
          <p:cNvPr id="1026" name="Picture 2" descr="http://www.ehu.eus/asignaturasKO/PM/Gestion/gespro4va_archivos/image01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0"/>
            <a:ext cx="4391025"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94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39552" y="332656"/>
            <a:ext cx="7992888" cy="1477328"/>
          </a:xfrm>
          <a:prstGeom prst="rect">
            <a:avLst/>
          </a:prstGeom>
        </p:spPr>
        <p:txBody>
          <a:bodyPr wrap="square">
            <a:spAutoFit/>
          </a:bodyPr>
          <a:lstStyle/>
          <a:p>
            <a:r>
              <a:rPr lang="es-PE" dirty="0"/>
              <a:t>Costo de reducción por unidad de tiempo = </a:t>
            </a:r>
          </a:p>
          <a:p>
            <a:endParaRPr lang="es-PE" dirty="0" smtClean="0"/>
          </a:p>
          <a:p>
            <a:r>
              <a:rPr lang="es-PE" dirty="0" smtClean="0"/>
              <a:t>costo </a:t>
            </a:r>
            <a:r>
              <a:rPr lang="es-PE" dirty="0"/>
              <a:t>marginal = </a:t>
            </a:r>
            <a:r>
              <a:rPr lang="es-PE" u="sng" dirty="0"/>
              <a:t>costo al límite – costo normal </a:t>
            </a:r>
            <a:r>
              <a:rPr lang="es-PE" dirty="0" smtClean="0"/>
              <a:t>=     </a:t>
            </a:r>
            <a:r>
              <a:rPr lang="es-PE" u="sng" dirty="0" smtClean="0"/>
              <a:t>Ca –</a:t>
            </a:r>
            <a:r>
              <a:rPr lang="es-PE" u="sng" dirty="0" err="1" smtClean="0"/>
              <a:t>Cn</a:t>
            </a:r>
            <a:r>
              <a:rPr lang="es-PE" u="sng" dirty="0" smtClean="0"/>
              <a:t> </a:t>
            </a:r>
            <a:r>
              <a:rPr lang="es-PE" dirty="0" smtClean="0"/>
              <a:t>= </a:t>
            </a:r>
            <a:r>
              <a:rPr lang="es-PE" dirty="0"/>
              <a:t>cm </a:t>
            </a:r>
          </a:p>
          <a:p>
            <a:r>
              <a:rPr lang="es-PE" dirty="0" smtClean="0"/>
              <a:t>                             tiempo </a:t>
            </a:r>
            <a:r>
              <a:rPr lang="es-PE" dirty="0"/>
              <a:t>normal – tiempo al </a:t>
            </a:r>
            <a:r>
              <a:rPr lang="es-PE" dirty="0" smtClean="0"/>
              <a:t>límite     </a:t>
            </a:r>
            <a:r>
              <a:rPr lang="es-PE" dirty="0" err="1" smtClean="0"/>
              <a:t>tn</a:t>
            </a:r>
            <a:r>
              <a:rPr lang="es-PE" dirty="0" smtClean="0"/>
              <a:t> </a:t>
            </a:r>
            <a:r>
              <a:rPr lang="es-PE" dirty="0"/>
              <a:t>– </a:t>
            </a:r>
            <a:r>
              <a:rPr lang="es-PE" dirty="0" err="1" smtClean="0"/>
              <a:t>ta</a:t>
            </a:r>
            <a:r>
              <a:rPr lang="es-PE" dirty="0" smtClean="0"/>
              <a:t> </a:t>
            </a:r>
          </a:p>
          <a:p>
            <a:endParaRPr lang="es-PE" dirty="0"/>
          </a:p>
        </p:txBody>
      </p:sp>
      <p:sp>
        <p:nvSpPr>
          <p:cNvPr id="4" name="3 CuadroTexto"/>
          <p:cNvSpPr txBox="1"/>
          <p:nvPr/>
        </p:nvSpPr>
        <p:spPr>
          <a:xfrm>
            <a:off x="683568" y="1809984"/>
            <a:ext cx="7704856" cy="2308324"/>
          </a:xfrm>
          <a:prstGeom prst="rect">
            <a:avLst/>
          </a:prstGeom>
          <a:noFill/>
        </p:spPr>
        <p:txBody>
          <a:bodyPr wrap="square" rtlCol="0">
            <a:spAutoFit/>
          </a:bodyPr>
          <a:lstStyle/>
          <a:p>
            <a:r>
              <a:rPr lang="es-PE" dirty="0" smtClean="0"/>
              <a:t>El costo directo puede ser: Costo normal o costo tope o acelerado</a:t>
            </a:r>
          </a:p>
          <a:p>
            <a:pPr marL="342900" indent="-342900">
              <a:buAutoNum type="alphaLcParenR"/>
            </a:pPr>
            <a:r>
              <a:rPr lang="es-PE" b="1" dirty="0" smtClean="0">
                <a:solidFill>
                  <a:srgbClr val="FF0000"/>
                </a:solidFill>
              </a:rPr>
              <a:t>Costo normal </a:t>
            </a:r>
            <a:r>
              <a:rPr lang="es-PE" dirty="0" smtClean="0"/>
              <a:t>(</a:t>
            </a:r>
            <a:r>
              <a:rPr lang="es-PE" dirty="0" err="1" smtClean="0"/>
              <a:t>Cn</a:t>
            </a:r>
            <a:r>
              <a:rPr lang="es-PE" dirty="0" smtClean="0"/>
              <a:t>): costo realizado en condiciones normales de trabajo.</a:t>
            </a:r>
          </a:p>
          <a:p>
            <a:endParaRPr lang="es-PE" dirty="0" smtClean="0"/>
          </a:p>
          <a:p>
            <a:r>
              <a:rPr lang="es-PE" b="1" dirty="0" smtClean="0">
                <a:solidFill>
                  <a:srgbClr val="FF0000"/>
                </a:solidFill>
              </a:rPr>
              <a:t>b) Costo acelerado o costo tope o limite </a:t>
            </a:r>
            <a:r>
              <a:rPr lang="es-PE" dirty="0" smtClean="0"/>
              <a:t>(Ca) – es el mayor de los costos de una actividad o cuando la duración ya no se puede acortar.</a:t>
            </a:r>
          </a:p>
          <a:p>
            <a:endParaRPr lang="es-PE" dirty="0"/>
          </a:p>
          <a:p>
            <a:r>
              <a:rPr lang="es-PE" b="1" dirty="0" smtClean="0">
                <a:solidFill>
                  <a:srgbClr val="7030A0"/>
                </a:solidFill>
              </a:rPr>
              <a:t>Costo total (CT) </a:t>
            </a:r>
            <a:r>
              <a:rPr lang="es-PE" dirty="0" smtClean="0"/>
              <a:t>son iguales a la suma de los costos directos y los costos indirectos.</a:t>
            </a:r>
            <a:endParaRPr lang="es-PE" dirty="0"/>
          </a:p>
        </p:txBody>
      </p:sp>
      <p:pic>
        <p:nvPicPr>
          <p:cNvPr id="1026" name="Picture 2" descr="http://www.spw.cl/proyectos/images/recurs2.gif"/>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843808" y="4118308"/>
            <a:ext cx="2971800" cy="20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14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image.slidesharecdn.com/administracionyprogramaciondeproyectos-131217182735-phpapp01/95/administracion-y-programacion-de-proyectos-56-638.jpg?cb=1387305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6672"/>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34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66152" y="332656"/>
            <a:ext cx="7794279" cy="1477328"/>
          </a:xfrm>
          <a:prstGeom prst="rect">
            <a:avLst/>
          </a:prstGeom>
          <a:solidFill>
            <a:srgbClr val="FFFF00"/>
          </a:solidFill>
        </p:spPr>
        <p:txBody>
          <a:bodyPr wrap="square">
            <a:spAutoFit/>
          </a:bodyPr>
          <a:lstStyle/>
          <a:p>
            <a:r>
              <a:rPr lang="es-PE" b="1" dirty="0" smtClean="0">
                <a:solidFill>
                  <a:srgbClr val="0070C0"/>
                </a:solidFill>
              </a:rPr>
              <a:t>EL MÉTODO PERT  (PROGRAMACION, EVALUACION Y REVISION TECNICA)</a:t>
            </a:r>
          </a:p>
          <a:p>
            <a:r>
              <a:rPr lang="es-PE" dirty="0" smtClean="0"/>
              <a:t>Es una </a:t>
            </a:r>
            <a:r>
              <a:rPr lang="es-PE" dirty="0"/>
              <a:t>técnica que le permite dirigir la programación de su proyecto. El método PERT consiste en la representación gráfica de una red de tareas, que, cuando se colocan en una cadena, permiten alcanzar los objetivos de un proyecto. </a:t>
            </a:r>
          </a:p>
        </p:txBody>
      </p:sp>
      <p:sp>
        <p:nvSpPr>
          <p:cNvPr id="4" name="3 Rectángulo"/>
          <p:cNvSpPr/>
          <p:nvPr/>
        </p:nvSpPr>
        <p:spPr>
          <a:xfrm>
            <a:off x="753523" y="1809984"/>
            <a:ext cx="7706907" cy="1477328"/>
          </a:xfrm>
          <a:prstGeom prst="rect">
            <a:avLst/>
          </a:prstGeom>
        </p:spPr>
        <p:txBody>
          <a:bodyPr wrap="square">
            <a:spAutoFit/>
          </a:bodyPr>
          <a:lstStyle/>
          <a:p>
            <a:r>
              <a:rPr lang="es-PE" dirty="0" smtClean="0"/>
              <a:t>El </a:t>
            </a:r>
            <a:r>
              <a:rPr lang="es-PE" dirty="0"/>
              <a:t>método PERT es un instrumento al servicio de la toma de decisiones que permite la planificación, ejecución y control de proyectos que requieren la coordinación de un gran número de actividades entre las que existen relaciones de precedencia y que se han de realizar en un tiempo limitado y con unos medios también limitados. </a:t>
            </a:r>
          </a:p>
        </p:txBody>
      </p:sp>
      <p:sp>
        <p:nvSpPr>
          <p:cNvPr id="5" name="4 CuadroTexto"/>
          <p:cNvSpPr txBox="1"/>
          <p:nvPr/>
        </p:nvSpPr>
        <p:spPr>
          <a:xfrm>
            <a:off x="753523" y="3573016"/>
            <a:ext cx="7706908" cy="646331"/>
          </a:xfrm>
          <a:prstGeom prst="rect">
            <a:avLst/>
          </a:prstGeom>
          <a:noFill/>
        </p:spPr>
        <p:txBody>
          <a:bodyPr wrap="square" rtlCol="0">
            <a:spAutoFit/>
          </a:bodyPr>
          <a:lstStyle/>
          <a:p>
            <a:r>
              <a:rPr lang="es-PE" dirty="0" smtClean="0"/>
              <a:t>El objetivo del PERT es proporcionar medios analíticos para programar las actividades </a:t>
            </a:r>
            <a:endParaRPr lang="es-PE" dirty="0"/>
          </a:p>
        </p:txBody>
      </p:sp>
      <p:pic>
        <p:nvPicPr>
          <p:cNvPr id="1028" name="Picture 4" descr="http://scientopia.org/img-archive/goodmath/img_276.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149080"/>
            <a:ext cx="4476750" cy="2057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899592" y="620688"/>
            <a:ext cx="7704856" cy="5355312"/>
          </a:xfrm>
          <a:prstGeom prst="rect">
            <a:avLst/>
          </a:prstGeom>
          <a:noFill/>
        </p:spPr>
        <p:txBody>
          <a:bodyPr wrap="square" rtlCol="0">
            <a:spAutoFit/>
          </a:bodyPr>
          <a:lstStyle/>
          <a:p>
            <a:r>
              <a:rPr lang="es-PE" b="1" dirty="0" smtClean="0">
                <a:solidFill>
                  <a:srgbClr val="C00000"/>
                </a:solidFill>
              </a:rPr>
              <a:t>ACELERACIÓN DE UN PROYECTO EN FUNCIÓN DEL COSTO</a:t>
            </a:r>
          </a:p>
          <a:p>
            <a:endParaRPr lang="es-PE" b="1" dirty="0" smtClean="0">
              <a:solidFill>
                <a:srgbClr val="C00000"/>
              </a:solidFill>
            </a:endParaRPr>
          </a:p>
          <a:p>
            <a:r>
              <a:rPr lang="es-PE" dirty="0" smtClean="0"/>
              <a:t>Para acelerar o reducir la duración de un proyecto o actividad, se puede utilizar diversos procedimientos.</a:t>
            </a:r>
          </a:p>
          <a:p>
            <a:endParaRPr lang="es-PE" dirty="0" smtClean="0"/>
          </a:p>
          <a:p>
            <a:pPr marL="285750" indent="-285750">
              <a:buFont typeface="Arial" panose="020B0604020202020204" pitchFamily="34" charset="0"/>
              <a:buChar char="•"/>
            </a:pPr>
            <a:r>
              <a:rPr lang="es-PE" dirty="0" smtClean="0"/>
              <a:t>Sobre tiempo del personal</a:t>
            </a:r>
          </a:p>
          <a:p>
            <a:pPr marL="285750" indent="-285750">
              <a:buFont typeface="Arial" panose="020B0604020202020204" pitchFamily="34" charset="0"/>
              <a:buChar char="•"/>
            </a:pPr>
            <a:r>
              <a:rPr lang="es-PE" dirty="0" smtClean="0"/>
              <a:t>Asignar mas personal a las tareas</a:t>
            </a:r>
          </a:p>
          <a:p>
            <a:pPr marL="285750" indent="-285750">
              <a:buFont typeface="Arial" panose="020B0604020202020204" pitchFamily="34" charset="0"/>
              <a:buChar char="•"/>
            </a:pPr>
            <a:r>
              <a:rPr lang="es-PE" dirty="0" smtClean="0"/>
              <a:t>Uso de la maquina mas sofisticada</a:t>
            </a:r>
          </a:p>
          <a:p>
            <a:pPr marL="285750" indent="-285750">
              <a:buFont typeface="Arial" panose="020B0604020202020204" pitchFamily="34" charset="0"/>
              <a:buChar char="•"/>
            </a:pPr>
            <a:r>
              <a:rPr lang="es-PE" dirty="0" smtClean="0"/>
              <a:t>Uso de tecnología mas avanzada</a:t>
            </a:r>
          </a:p>
          <a:p>
            <a:pPr marL="285750" indent="-285750">
              <a:buFont typeface="Arial" panose="020B0604020202020204" pitchFamily="34" charset="0"/>
              <a:buChar char="•"/>
            </a:pPr>
            <a:r>
              <a:rPr lang="es-PE" dirty="0" smtClean="0"/>
              <a:t>Trabajar en diferentes horarios</a:t>
            </a:r>
          </a:p>
          <a:p>
            <a:pPr marL="285750" indent="-285750">
              <a:buFont typeface="Arial" panose="020B0604020202020204" pitchFamily="34" charset="0"/>
              <a:buChar char="•"/>
            </a:pPr>
            <a:r>
              <a:rPr lang="es-PE" dirty="0" smtClean="0"/>
              <a:t>Incentivar con premiso al personal.</a:t>
            </a:r>
          </a:p>
          <a:p>
            <a:pPr marL="285750" indent="-285750">
              <a:buFont typeface="Arial" panose="020B0604020202020204" pitchFamily="34" charset="0"/>
              <a:buChar char="•"/>
            </a:pPr>
            <a:endParaRPr lang="es-PE" dirty="0"/>
          </a:p>
          <a:p>
            <a:r>
              <a:rPr lang="es-PE" b="1" dirty="0" smtClean="0">
                <a:solidFill>
                  <a:srgbClr val="C00000"/>
                </a:solidFill>
              </a:rPr>
              <a:t>Criterios básicos (acortamiento de la duración </a:t>
            </a:r>
          </a:p>
          <a:p>
            <a:r>
              <a:rPr lang="es-PE" b="1" dirty="0" smtClean="0">
                <a:solidFill>
                  <a:srgbClr val="C00000"/>
                </a:solidFill>
              </a:rPr>
              <a:t>del proyecto)</a:t>
            </a:r>
          </a:p>
          <a:p>
            <a:pPr marL="342900" indent="-342900">
              <a:buAutoNum type="alphaLcParenR"/>
            </a:pPr>
            <a:r>
              <a:rPr lang="es-PE" b="1" dirty="0" smtClean="0">
                <a:solidFill>
                  <a:srgbClr val="002060"/>
                </a:solidFill>
              </a:rPr>
              <a:t>La reducción de tiempos deberá comprender </a:t>
            </a:r>
          </a:p>
          <a:p>
            <a:r>
              <a:rPr lang="es-PE" b="1" dirty="0" smtClean="0">
                <a:solidFill>
                  <a:srgbClr val="002060"/>
                </a:solidFill>
              </a:rPr>
              <a:t>a las actividades que pertenecen </a:t>
            </a:r>
            <a:r>
              <a:rPr lang="es-PE" b="1" dirty="0" smtClean="0">
                <a:solidFill>
                  <a:srgbClr val="C00000"/>
                </a:solidFill>
              </a:rPr>
              <a:t>a las</a:t>
            </a:r>
          </a:p>
          <a:p>
            <a:r>
              <a:rPr lang="es-PE" b="1" dirty="0" smtClean="0">
                <a:solidFill>
                  <a:srgbClr val="C00000"/>
                </a:solidFill>
              </a:rPr>
              <a:t> rutas criticas</a:t>
            </a:r>
          </a:p>
          <a:p>
            <a:pPr marL="342900" indent="-342900">
              <a:buAutoNum type="alphaLcParenR"/>
            </a:pPr>
            <a:r>
              <a:rPr lang="es-PE" b="1" dirty="0" smtClean="0">
                <a:solidFill>
                  <a:srgbClr val="002060"/>
                </a:solidFill>
              </a:rPr>
              <a:t>Elegir entre estas actividades las que tienen </a:t>
            </a:r>
            <a:r>
              <a:rPr lang="es-PE" b="1" dirty="0" smtClean="0">
                <a:solidFill>
                  <a:srgbClr val="C00000"/>
                </a:solidFill>
              </a:rPr>
              <a:t>menor incremento de costo </a:t>
            </a:r>
            <a:r>
              <a:rPr lang="es-PE" b="1" dirty="0" smtClean="0">
                <a:solidFill>
                  <a:srgbClr val="002060"/>
                </a:solidFill>
              </a:rPr>
              <a:t>por unidad de tiempo.</a:t>
            </a:r>
            <a:endParaRPr lang="es-PE" b="1" dirty="0">
              <a:solidFill>
                <a:srgbClr val="002060"/>
              </a:solidFill>
            </a:endParaRPr>
          </a:p>
        </p:txBody>
      </p:sp>
      <p:pic>
        <p:nvPicPr>
          <p:cNvPr id="3" name="2 Imagen" descr="http://image.slidesharecdn.com/criteriosdeacortamientodeladuracindeun2-130125154653-phpapp02/95/criterios-de-acortamiento-de-la-duracin-de-un-2-50-638.jpg?cb=1359128915"/>
          <p:cNvPicPr/>
          <p:nvPr/>
        </p:nvPicPr>
        <p:blipFill rotWithShape="1">
          <a:blip r:embed="rId2">
            <a:extLst>
              <a:ext uri="{28A0092B-C50C-407E-A947-70E740481C1C}">
                <a14:useLocalDpi xmlns:a14="http://schemas.microsoft.com/office/drawing/2010/main" val="0"/>
              </a:ext>
            </a:extLst>
          </a:blip>
          <a:srcRect l="24800" t="4299" r="14390" b="8823"/>
          <a:stretch/>
        </p:blipFill>
        <p:spPr bwMode="auto">
          <a:xfrm>
            <a:off x="5796136" y="1988840"/>
            <a:ext cx="3265299" cy="32403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7556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55576" y="332656"/>
            <a:ext cx="7776864" cy="2862322"/>
          </a:xfrm>
          <a:prstGeom prst="rect">
            <a:avLst/>
          </a:prstGeom>
          <a:solidFill>
            <a:srgbClr val="FFFF00"/>
          </a:solidFill>
        </p:spPr>
        <p:txBody>
          <a:bodyPr wrap="square">
            <a:spAutoFit/>
          </a:bodyPr>
          <a:lstStyle/>
          <a:p>
            <a:r>
              <a:rPr lang="es-PE" b="1" dirty="0"/>
              <a:t>CPM</a:t>
            </a:r>
            <a:endParaRPr lang="es-PE" dirty="0"/>
          </a:p>
          <a:p>
            <a:r>
              <a:rPr lang="es-PE" b="1" dirty="0" smtClean="0">
                <a:solidFill>
                  <a:srgbClr val="FF0000"/>
                </a:solidFill>
              </a:rPr>
              <a:t>Determinístico</a:t>
            </a:r>
            <a:r>
              <a:rPr lang="es-PE" dirty="0" smtClean="0"/>
              <a:t>. </a:t>
            </a:r>
            <a:r>
              <a:rPr lang="es-PE" dirty="0"/>
              <a:t>Ya que considera que los tiempos de las actividades se conocen y se pueden variar cambiando el nivel de recursos utilizados.</a:t>
            </a:r>
          </a:p>
          <a:p>
            <a:r>
              <a:rPr lang="es-PE" dirty="0"/>
              <a:t>A medida que el proyecto avanza, estos estimados se utilizan para controlar y monitorear el progreso. Si ocurre algún </a:t>
            </a:r>
            <a:r>
              <a:rPr lang="es-PE" dirty="0" smtClean="0"/>
              <a:t>retraso  </a:t>
            </a:r>
            <a:r>
              <a:rPr lang="es-PE" dirty="0"/>
              <a:t>en el </a:t>
            </a:r>
            <a:r>
              <a:rPr lang="es-PE" dirty="0" smtClean="0"/>
              <a:t>proyecto, se </a:t>
            </a:r>
            <a:r>
              <a:rPr lang="es-PE" dirty="0"/>
              <a:t>hacen esfuerzos por lograr que el proyecto quede de nuevo en programa cambiando la asignación de recursos.</a:t>
            </a:r>
          </a:p>
          <a:p>
            <a:endParaRPr lang="es-PE" dirty="0" smtClean="0"/>
          </a:p>
          <a:p>
            <a:r>
              <a:rPr lang="es-PE" dirty="0"/>
              <a:t/>
            </a:r>
            <a:br>
              <a:rPr lang="es-PE" dirty="0"/>
            </a:br>
            <a:endParaRPr lang="es-PE" dirty="0"/>
          </a:p>
        </p:txBody>
      </p:sp>
      <p:pic>
        <p:nvPicPr>
          <p:cNvPr id="2053" name="Picture 5" descr="http://www.eoi.es/blogs/madeon/files/2013/04/CPM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92896"/>
            <a:ext cx="511256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62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923723" y="4653136"/>
            <a:ext cx="7429552" cy="1323439"/>
          </a:xfrm>
          <a:prstGeom prst="rect">
            <a:avLst/>
          </a:prstGeom>
          <a:solidFill>
            <a:srgbClr val="FFFF00"/>
          </a:solidFill>
        </p:spPr>
        <p:txBody>
          <a:bodyPr wrap="square">
            <a:spAutoFit/>
          </a:bodyPr>
          <a:lstStyle/>
          <a:p>
            <a:pPr algn="just"/>
            <a:r>
              <a:rPr lang="es-ES" sz="2000" dirty="0" smtClean="0">
                <a:latin typeface="Arial" pitchFamily="34" charset="0"/>
                <a:cs typeface="Arial" pitchFamily="34" charset="0"/>
              </a:rPr>
              <a:t>PERT </a:t>
            </a:r>
            <a:r>
              <a:rPr lang="es-ES" sz="2000" dirty="0">
                <a:latin typeface="Arial" pitchFamily="34" charset="0"/>
                <a:cs typeface="Arial" pitchFamily="34" charset="0"/>
              </a:rPr>
              <a:t>y CPM son dos métodos para </a:t>
            </a:r>
            <a:r>
              <a:rPr lang="es-ES" sz="2000" dirty="0" smtClean="0">
                <a:latin typeface="Arial" pitchFamily="34" charset="0"/>
                <a:cs typeface="Arial" pitchFamily="34" charset="0"/>
              </a:rPr>
              <a:t>la determinación </a:t>
            </a:r>
            <a:r>
              <a:rPr lang="es-ES" sz="2000" dirty="0">
                <a:latin typeface="Arial" pitchFamily="34" charset="0"/>
                <a:cs typeface="Arial" pitchFamily="34" charset="0"/>
              </a:rPr>
              <a:t>de la ruta crítica de </a:t>
            </a:r>
            <a:r>
              <a:rPr lang="es-ES" sz="2000" dirty="0" smtClean="0">
                <a:latin typeface="Arial" pitchFamily="34" charset="0"/>
                <a:cs typeface="Arial" pitchFamily="34" charset="0"/>
              </a:rPr>
              <a:t>las actividades </a:t>
            </a:r>
            <a:r>
              <a:rPr lang="es-ES" sz="2000" dirty="0">
                <a:latin typeface="Arial" pitchFamily="34" charset="0"/>
                <a:cs typeface="Arial" pitchFamily="34" charset="0"/>
              </a:rPr>
              <a:t>de un proyecto. Fueron </a:t>
            </a:r>
            <a:r>
              <a:rPr lang="es-ES" sz="2000" dirty="0" smtClean="0">
                <a:latin typeface="Arial" pitchFamily="34" charset="0"/>
                <a:cs typeface="Arial" pitchFamily="34" charset="0"/>
              </a:rPr>
              <a:t>diseñado para </a:t>
            </a:r>
            <a:r>
              <a:rPr lang="es-ES" sz="2000" dirty="0">
                <a:latin typeface="Arial" pitchFamily="34" charset="0"/>
                <a:cs typeface="Arial" pitchFamily="34" charset="0"/>
              </a:rPr>
              <a:t>proporcionar elementos útiles </a:t>
            </a:r>
            <a:r>
              <a:rPr lang="es-ES" sz="2000" dirty="0" smtClean="0">
                <a:latin typeface="Arial" pitchFamily="34" charset="0"/>
                <a:cs typeface="Arial" pitchFamily="34" charset="0"/>
              </a:rPr>
              <a:t>de información </a:t>
            </a:r>
            <a:r>
              <a:rPr lang="es-ES" sz="2000" dirty="0">
                <a:latin typeface="Arial" pitchFamily="34" charset="0"/>
                <a:cs typeface="Arial" pitchFamily="34" charset="0"/>
              </a:rPr>
              <a:t>para los administradores </a:t>
            </a:r>
            <a:r>
              <a:rPr lang="es-ES" sz="2000" dirty="0" smtClean="0">
                <a:latin typeface="Arial" pitchFamily="34" charset="0"/>
                <a:cs typeface="Arial" pitchFamily="34" charset="0"/>
              </a:rPr>
              <a:t>del proyecto</a:t>
            </a:r>
            <a:endParaRPr lang="es-ES" sz="2000" dirty="0">
              <a:latin typeface="Arial" pitchFamily="34" charset="0"/>
              <a:cs typeface="Arial" pitchFamily="34" charset="0"/>
            </a:endParaRPr>
          </a:p>
        </p:txBody>
      </p:sp>
      <p:sp>
        <p:nvSpPr>
          <p:cNvPr id="4" name="3 CuadroTexto"/>
          <p:cNvSpPr txBox="1"/>
          <p:nvPr/>
        </p:nvSpPr>
        <p:spPr>
          <a:xfrm>
            <a:off x="539552" y="260648"/>
            <a:ext cx="7920880" cy="3970318"/>
          </a:xfrm>
          <a:prstGeom prst="rect">
            <a:avLst/>
          </a:prstGeom>
          <a:blipFill>
            <a:blip r:embed="rId2"/>
            <a:tile tx="0" ty="0" sx="100000" sy="100000" flip="none" algn="tl"/>
          </a:blipFill>
        </p:spPr>
        <p:txBody>
          <a:bodyPr wrap="square" rtlCol="0">
            <a:spAutoFit/>
          </a:bodyPr>
          <a:lstStyle/>
          <a:p>
            <a:r>
              <a:rPr lang="es-PE" b="1" dirty="0" smtClean="0">
                <a:solidFill>
                  <a:srgbClr val="00B050"/>
                </a:solidFill>
              </a:rPr>
              <a:t>Aplicaciones:</a:t>
            </a:r>
          </a:p>
          <a:p>
            <a:pPr marL="285750" indent="-285750">
              <a:buFont typeface="Arial" panose="020B0604020202020204" pitchFamily="34" charset="0"/>
              <a:buChar char="•"/>
            </a:pPr>
            <a:r>
              <a:rPr lang="es-PE" b="1" dirty="0" smtClean="0"/>
              <a:t>Construcción un a nueva planta</a:t>
            </a:r>
          </a:p>
          <a:p>
            <a:pPr marL="285750" indent="-285750">
              <a:buFont typeface="Arial" panose="020B0604020202020204" pitchFamily="34" charset="0"/>
              <a:buChar char="•"/>
            </a:pPr>
            <a:r>
              <a:rPr lang="es-PE" b="1" dirty="0" smtClean="0"/>
              <a:t>Investigación y desarrollo de un nuevo producto</a:t>
            </a:r>
          </a:p>
          <a:p>
            <a:pPr marL="285750" indent="-285750">
              <a:buFont typeface="Arial" panose="020B0604020202020204" pitchFamily="34" charset="0"/>
              <a:buChar char="•"/>
            </a:pPr>
            <a:r>
              <a:rPr lang="es-PE" b="1" dirty="0" smtClean="0"/>
              <a:t>Construcción de un puente</a:t>
            </a:r>
          </a:p>
          <a:p>
            <a:pPr marL="285750" indent="-285750">
              <a:buFont typeface="Arial" panose="020B0604020202020204" pitchFamily="34" charset="0"/>
              <a:buChar char="•"/>
            </a:pPr>
            <a:r>
              <a:rPr lang="es-PE" b="1" dirty="0" smtClean="0"/>
              <a:t>Instalación de un sistema de información administrativa</a:t>
            </a:r>
          </a:p>
          <a:p>
            <a:pPr marL="285750" indent="-285750">
              <a:buFont typeface="Arial" panose="020B0604020202020204" pitchFamily="34" charset="0"/>
              <a:buChar char="•"/>
            </a:pPr>
            <a:r>
              <a:rPr lang="es-PE" b="1" dirty="0" smtClean="0"/>
              <a:t>Realización de una campaña publicitaria</a:t>
            </a:r>
          </a:p>
          <a:p>
            <a:endParaRPr lang="es-PE" dirty="0" smtClean="0"/>
          </a:p>
          <a:p>
            <a:r>
              <a:rPr lang="es-PE" dirty="0" smtClean="0"/>
              <a:t>En cualquier proyecto hay dos variables de interés : tiempo y recursos.</a:t>
            </a:r>
          </a:p>
          <a:p>
            <a:r>
              <a:rPr lang="es-PE" dirty="0" smtClean="0"/>
              <a:t>El PERT cuenta con herramientas tales como</a:t>
            </a:r>
          </a:p>
          <a:p>
            <a:r>
              <a:rPr lang="es-PE" b="1" dirty="0" smtClean="0">
                <a:solidFill>
                  <a:srgbClr val="C00000"/>
                </a:solidFill>
              </a:rPr>
              <a:t>PERT TIEMPO</a:t>
            </a:r>
            <a:r>
              <a:rPr lang="es-PE" dirty="0" smtClean="0"/>
              <a:t>.- si se cuenta con recursos disponibles, el factor tiempo es importante en la red.</a:t>
            </a:r>
          </a:p>
          <a:p>
            <a:r>
              <a:rPr lang="es-PE" b="1" dirty="0" smtClean="0">
                <a:solidFill>
                  <a:srgbClr val="C00000"/>
                </a:solidFill>
              </a:rPr>
              <a:t>PERT-COSTO: </a:t>
            </a:r>
            <a:r>
              <a:rPr lang="es-PE" dirty="0" smtClean="0"/>
              <a:t> </a:t>
            </a:r>
            <a:r>
              <a:rPr lang="es-PE" dirty="0"/>
              <a:t>es una ampliación del </a:t>
            </a:r>
            <a:r>
              <a:rPr lang="es-PE" dirty="0" smtClean="0"/>
              <a:t>método PERT/CPM </a:t>
            </a:r>
            <a:r>
              <a:rPr lang="es-PE" dirty="0"/>
              <a:t>porque hace uso de las actividades programadas para </a:t>
            </a:r>
            <a:r>
              <a:rPr lang="es-PE" dirty="0" smtClean="0"/>
              <a:t>poder armar </a:t>
            </a:r>
            <a:r>
              <a:rPr lang="es-PE" dirty="0"/>
              <a:t>el programa de Costos del proyecto, añadido a esto el </a:t>
            </a:r>
            <a:r>
              <a:rPr lang="es-PE" dirty="0" smtClean="0"/>
              <a:t>costo inicialmente </a:t>
            </a:r>
            <a:r>
              <a:rPr lang="es-PE" dirty="0"/>
              <a:t>presupuestado</a:t>
            </a:r>
            <a:endParaRPr lang="es-PE" b="1" dirty="0">
              <a:solidFill>
                <a:srgbClr val="C00000"/>
              </a:solidFill>
            </a:endParaRPr>
          </a:p>
        </p:txBody>
      </p:sp>
    </p:spTree>
    <p:extLst>
      <p:ext uri="{BB962C8B-B14F-4D97-AF65-F5344CB8AC3E}">
        <p14:creationId xmlns:p14="http://schemas.microsoft.com/office/powerpoint/2010/main" val="341048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395536" y="404664"/>
            <a:ext cx="8352928" cy="36317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smtClean="0">
                <a:ln>
                  <a:noFill/>
                </a:ln>
                <a:solidFill>
                  <a:srgbClr val="FF0000"/>
                </a:solidFill>
                <a:effectLst/>
                <a:latin typeface="Arial" pitchFamily="34" charset="0"/>
                <a:cs typeface="Arial" pitchFamily="34" charset="0"/>
              </a:rPr>
              <a:t>METODOS PERT/CPM</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Pasos principales son: Planeación, Programación y Control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Identificar las actividades específicas del proyecto.</a:t>
            </a:r>
            <a:r>
              <a:rPr kumimoji="0" lang="es-ES" sz="2000" b="0" i="0" u="none" strike="noStrike" cap="none" normalizeH="0" baseline="0" dirty="0" smtClean="0">
                <a:ln>
                  <a:noFill/>
                </a:ln>
                <a:solidFill>
                  <a:srgbClr val="2DA2BF"/>
                </a:solidFill>
                <a:effectLst/>
                <a:latin typeface="Arial" pitchFamily="34" charset="0"/>
                <a:cs typeface="Arial" pitchFamily="34" charset="0"/>
              </a:rPr>
              <a:t> </a:t>
            </a:r>
            <a:r>
              <a:rPr kumimoji="0" lang="es-ES" sz="2000" b="0" i="0" u="none" strike="noStrike" cap="none" normalizeH="0" baseline="0" dirty="0" smtClean="0">
                <a:ln>
                  <a:noFill/>
                </a:ln>
                <a:solidFill>
                  <a:schemeClr val="tx1"/>
                </a:solidFill>
                <a:effectLst/>
                <a:latin typeface="Arial" pitchFamily="34" charset="0"/>
                <a:cs typeface="Arial" pitchFamily="34" charset="0"/>
              </a:rPr>
              <a:t>Determinar la apropiada secuencia de actividades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sz="2000" b="0" i="0" u="none" strike="noStrike" cap="none" normalizeH="0" baseline="0" dirty="0" smtClean="0">
                <a:ln>
                  <a:noFill/>
                </a:ln>
                <a:solidFill>
                  <a:srgbClr val="2DA2BF"/>
                </a:solidFill>
                <a:effectLst/>
                <a:latin typeface="Arial" pitchFamily="34" charset="0"/>
                <a:cs typeface="Arial" pitchFamily="34" charset="0"/>
              </a:rPr>
              <a:t> </a:t>
            </a:r>
            <a:r>
              <a:rPr kumimoji="0" lang="es-ES" sz="2000" b="0" i="0" u="none" strike="noStrike" cap="none" normalizeH="0" baseline="0" dirty="0" smtClean="0">
                <a:ln>
                  <a:noFill/>
                </a:ln>
                <a:solidFill>
                  <a:schemeClr val="tx1"/>
                </a:solidFill>
                <a:effectLst/>
                <a:latin typeface="Arial" pitchFamily="34" charset="0"/>
                <a:cs typeface="Arial" pitchFamily="34" charset="0"/>
              </a:rPr>
              <a:t>Construir el diagrama de red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sz="2000" b="0" i="0" u="none" strike="noStrike" cap="none" normalizeH="0" baseline="0" dirty="0" smtClean="0">
                <a:ln>
                  <a:noFill/>
                </a:ln>
                <a:solidFill>
                  <a:srgbClr val="2DA2BF"/>
                </a:solidFill>
                <a:effectLst/>
                <a:latin typeface="Arial" pitchFamily="34" charset="0"/>
                <a:cs typeface="Arial" pitchFamily="34" charset="0"/>
              </a:rPr>
              <a:t> </a:t>
            </a:r>
            <a:r>
              <a:rPr kumimoji="0" lang="es-ES" sz="2000" b="0" i="0" u="none" strike="noStrike" cap="none" normalizeH="0" baseline="0" dirty="0" smtClean="0">
                <a:ln>
                  <a:noFill/>
                </a:ln>
                <a:solidFill>
                  <a:schemeClr val="tx1"/>
                </a:solidFill>
                <a:effectLst/>
                <a:latin typeface="Arial" pitchFamily="34" charset="0"/>
                <a:cs typeface="Arial" pitchFamily="34" charset="0"/>
              </a:rPr>
              <a:t>Estimar el tiempo requerido para cada actividad. </a:t>
            </a:r>
            <a:r>
              <a:rPr kumimoji="0" lang="es-ES" sz="2000" b="0" i="0" u="none" strike="noStrike" cap="none" normalizeH="0" baseline="0" dirty="0" smtClean="0">
                <a:ln>
                  <a:noFill/>
                </a:ln>
                <a:solidFill>
                  <a:srgbClr val="2DA2BF"/>
                </a:solidFill>
                <a:effectLst/>
                <a:latin typeface="Arial" pitchFamily="34" charset="0"/>
                <a:cs typeface="Arial" pitchFamily="34" charset="0"/>
              </a:rPr>
              <a:t>◦ </a:t>
            </a:r>
            <a:r>
              <a:rPr kumimoji="0" lang="es-ES" sz="2000" b="0" i="0" u="none" strike="noStrike" cap="none" normalizeH="0" baseline="0" dirty="0" smtClean="0">
                <a:ln>
                  <a:noFill/>
                </a:ln>
                <a:solidFill>
                  <a:schemeClr val="tx1"/>
                </a:solidFill>
                <a:effectLst/>
                <a:latin typeface="Arial" pitchFamily="34" charset="0"/>
                <a:cs typeface="Arial" pitchFamily="34" charset="0"/>
              </a:rPr>
              <a:t>Determinar la ruta crítica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s-ES" sz="2000" b="0" i="0" u="none" strike="noStrike" cap="none" normalizeH="0" baseline="0" dirty="0" smtClean="0">
                <a:ln>
                  <a:noFill/>
                </a:ln>
                <a:effectLst/>
                <a:latin typeface="Arial" pitchFamily="34" charset="0"/>
                <a:cs typeface="Arial" pitchFamily="34" charset="0"/>
              </a:rPr>
              <a:t>Planear el control de las actividades por medio del diagrama de Gantt.</a:t>
            </a:r>
            <a:r>
              <a:rPr kumimoji="0" lang="es-ES" sz="900" b="0" i="0" u="none" strike="noStrike" cap="none" normalizeH="0" baseline="0" dirty="0" smtClean="0">
                <a:ln>
                  <a:noFill/>
                </a:ln>
                <a:effectLst/>
                <a:latin typeface="Arial" pitchFamily="34" charset="0"/>
                <a:cs typeface="Arial" pitchFamily="34" charset="0"/>
              </a:rPr>
              <a:t> </a:t>
            </a:r>
          </a:p>
        </p:txBody>
      </p:sp>
      <p:sp>
        <p:nvSpPr>
          <p:cNvPr id="6" name="5 Rectángulo"/>
          <p:cNvSpPr/>
          <p:nvPr/>
        </p:nvSpPr>
        <p:spPr>
          <a:xfrm>
            <a:off x="418503" y="4535068"/>
            <a:ext cx="1728192" cy="106714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smtClean="0">
                <a:solidFill>
                  <a:srgbClr val="0070C0"/>
                </a:solidFill>
              </a:rPr>
              <a:t>DEFINIR LAS  ACTIVIDADES DEL PROYECTO</a:t>
            </a:r>
          </a:p>
          <a:p>
            <a:pPr algn="ctr"/>
            <a:r>
              <a:rPr lang="es-PE" sz="1600" b="1" dirty="0" smtClean="0">
                <a:solidFill>
                  <a:srgbClr val="0070C0"/>
                </a:solidFill>
              </a:rPr>
              <a:t>A,B,C………..</a:t>
            </a:r>
            <a:endParaRPr lang="es-PE" sz="1600" b="1" dirty="0">
              <a:solidFill>
                <a:srgbClr val="0070C0"/>
              </a:solidFill>
            </a:endParaRPr>
          </a:p>
        </p:txBody>
      </p:sp>
      <p:pic>
        <p:nvPicPr>
          <p:cNvPr id="7" name="Picture 2" descr="http://u.jimdo.com/www11/o/s075f076504dfea8d/img/ia0eb68cf5d1a2c58/1416591773/std/teor%C3%ADa-de-redes.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476034"/>
            <a:ext cx="1872208" cy="1126180"/>
          </a:xfrm>
          <a:prstGeom prst="rect">
            <a:avLst/>
          </a:prstGeom>
          <a:ln>
            <a:noFill/>
          </a:ln>
          <a:effectLst>
            <a:outerShdw blurRad="292100" dist="139700" dir="2700000" algn="tl" rotWithShape="0">
              <a:srgbClr val="333333">
                <a:alpha val="65000"/>
              </a:srgbClr>
            </a:outerShdw>
          </a:effectLst>
        </p:spPr>
      </p:pic>
      <p:pic>
        <p:nvPicPr>
          <p:cNvPr id="2050" name="Picture 2" descr="http://www.investigaciondeoperaciones.net/img/funcion_beta.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23876"/>
            <a:ext cx="1944216" cy="1148561"/>
          </a:xfrm>
          <a:prstGeom prst="rect">
            <a:avLst/>
          </a:prstGeom>
          <a:ln>
            <a:noFill/>
          </a:ln>
          <a:effectLst>
            <a:outerShdw blurRad="292100" dist="139700" dir="2700000" algn="tl" rotWithShape="0">
              <a:srgbClr val="333333">
                <a:alpha val="65000"/>
              </a:srgbClr>
            </a:outerShdw>
          </a:effectLst>
        </p:spPr>
      </p:pic>
      <p:pic>
        <p:nvPicPr>
          <p:cNvPr id="2052" name="Picture 4" descr="http://www.valoryempresa.com/archives/tutoriales/diagGantt_1_archivos/image001.gif">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256" y="4372471"/>
            <a:ext cx="1996651" cy="1298405"/>
          </a:xfrm>
          <a:prstGeom prst="roundRect">
            <a:avLst>
              <a:gd name="adj" fmla="val 8594"/>
            </a:avLst>
          </a:prstGeom>
          <a:solidFill>
            <a:srgbClr val="FFFF00"/>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404664"/>
            <a:ext cx="8208912" cy="4247317"/>
          </a:xfrm>
          <a:prstGeom prst="rect">
            <a:avLst/>
          </a:prstGeom>
          <a:solidFill>
            <a:srgbClr val="FFCCFF"/>
          </a:solidFill>
        </p:spPr>
        <p:txBody>
          <a:bodyPr wrap="square">
            <a:spAutoFit/>
          </a:bodyPr>
          <a:lstStyle/>
          <a:p>
            <a:r>
              <a:rPr lang="es-PE" dirty="0"/>
              <a:t>PERT Técnica de revisión y evaluación de programas</a:t>
            </a:r>
          </a:p>
          <a:p>
            <a:r>
              <a:rPr lang="es-PE" dirty="0"/>
              <a:t>P = </a:t>
            </a:r>
            <a:r>
              <a:rPr lang="es-PE" dirty="0" err="1"/>
              <a:t>Program</a:t>
            </a:r>
            <a:endParaRPr lang="es-PE" dirty="0"/>
          </a:p>
          <a:p>
            <a:r>
              <a:rPr lang="es-PE" dirty="0"/>
              <a:t>E = </a:t>
            </a:r>
            <a:r>
              <a:rPr lang="es-PE" dirty="0" err="1"/>
              <a:t>Evaluation</a:t>
            </a:r>
            <a:endParaRPr lang="es-PE" dirty="0"/>
          </a:p>
          <a:p>
            <a:r>
              <a:rPr lang="es-PE" dirty="0"/>
              <a:t>R = </a:t>
            </a:r>
            <a:r>
              <a:rPr lang="es-PE" dirty="0" err="1"/>
              <a:t>Review</a:t>
            </a:r>
            <a:endParaRPr lang="es-PE" dirty="0"/>
          </a:p>
          <a:p>
            <a:r>
              <a:rPr lang="es-PE" dirty="0"/>
              <a:t>T = </a:t>
            </a:r>
            <a:r>
              <a:rPr lang="es-PE" dirty="0" err="1"/>
              <a:t>Technique</a:t>
            </a:r>
            <a:endParaRPr lang="es-PE" dirty="0"/>
          </a:p>
          <a:p>
            <a:r>
              <a:rPr lang="es-PE" dirty="0"/>
              <a:t>· </a:t>
            </a:r>
            <a:endParaRPr lang="es-PE" dirty="0" smtClean="0"/>
          </a:p>
          <a:p>
            <a:r>
              <a:rPr lang="es-PE" dirty="0" smtClean="0"/>
              <a:t> </a:t>
            </a:r>
            <a:r>
              <a:rPr lang="es-PE" dirty="0"/>
              <a:t>CPM Método de la ruta crítica</a:t>
            </a:r>
          </a:p>
          <a:p>
            <a:r>
              <a:rPr lang="es-PE" dirty="0"/>
              <a:t>C = </a:t>
            </a:r>
            <a:r>
              <a:rPr lang="es-PE" dirty="0" err="1"/>
              <a:t>Critical</a:t>
            </a:r>
            <a:endParaRPr lang="es-PE" dirty="0"/>
          </a:p>
          <a:p>
            <a:r>
              <a:rPr lang="es-PE" dirty="0"/>
              <a:t>P = </a:t>
            </a:r>
            <a:r>
              <a:rPr lang="es-PE" dirty="0" err="1"/>
              <a:t>Path</a:t>
            </a:r>
            <a:endParaRPr lang="es-PE" dirty="0"/>
          </a:p>
          <a:p>
            <a:r>
              <a:rPr lang="es-PE" dirty="0"/>
              <a:t>M = </a:t>
            </a:r>
            <a:r>
              <a:rPr lang="es-PE" dirty="0" err="1"/>
              <a:t>Method</a:t>
            </a:r>
            <a:endParaRPr lang="es-PE" dirty="0"/>
          </a:p>
          <a:p>
            <a:endParaRPr lang="es-PE" dirty="0" smtClean="0"/>
          </a:p>
          <a:p>
            <a:r>
              <a:rPr lang="es-PE" dirty="0" smtClean="0"/>
              <a:t>·  </a:t>
            </a:r>
            <a:r>
              <a:rPr lang="es-PE" dirty="0"/>
              <a:t>El método PERT, desarrollado a fines de la década 1950 por </a:t>
            </a:r>
            <a:r>
              <a:rPr lang="es-PE" dirty="0" err="1"/>
              <a:t>Navy</a:t>
            </a:r>
            <a:r>
              <a:rPr lang="es-PE" dirty="0"/>
              <a:t> </a:t>
            </a:r>
            <a:r>
              <a:rPr lang="es-PE" dirty="0" err="1"/>
              <a:t>Special</a:t>
            </a:r>
            <a:endParaRPr lang="es-PE" dirty="0"/>
          </a:p>
          <a:p>
            <a:r>
              <a:rPr lang="es-PE" dirty="0" err="1"/>
              <a:t>Projects</a:t>
            </a:r>
            <a:r>
              <a:rPr lang="es-PE" dirty="0"/>
              <a:t> Office en colaboración con la consultora </a:t>
            </a:r>
            <a:r>
              <a:rPr lang="es-PE" dirty="0" err="1"/>
              <a:t>Booz</a:t>
            </a:r>
            <a:r>
              <a:rPr lang="es-PE" dirty="0"/>
              <a:t>, Allen y Hamilton. El</a:t>
            </a:r>
          </a:p>
          <a:p>
            <a:r>
              <a:rPr lang="es-PE" dirty="0"/>
              <a:t>CPM fue desarrollado en 1957 por J.E. Kelly, de Remington Randy y M.R.</a:t>
            </a:r>
          </a:p>
          <a:p>
            <a:r>
              <a:rPr lang="es-PE" dirty="0"/>
              <a:t>Walker de Du Pont.</a:t>
            </a:r>
          </a:p>
        </p:txBody>
      </p:sp>
      <p:pic>
        <p:nvPicPr>
          <p:cNvPr id="3076" name="Picture 4" descr="https://encrypted-tbn1.gstatic.com/images?q=tbn:ANd9GcQ-y0WYe39jpJICHn38sX7UpUq_Ed0Ac-1yPalTtvN1yakjjUd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836712"/>
            <a:ext cx="4248472"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46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971600" y="5788013"/>
            <a:ext cx="7572428" cy="646331"/>
          </a:xfrm>
          <a:prstGeom prst="rect">
            <a:avLst/>
          </a:prstGeom>
        </p:spPr>
        <p:txBody>
          <a:bodyPr wrap="square">
            <a:spAutoFit/>
          </a:bodyPr>
          <a:lstStyle/>
          <a:p>
            <a:r>
              <a:rPr lang="es-ES" dirty="0"/>
              <a:t>Los arcos representan actividades y los </a:t>
            </a:r>
            <a:r>
              <a:rPr lang="es-ES" dirty="0" smtClean="0"/>
              <a:t>nodos son </a:t>
            </a:r>
            <a:r>
              <a:rPr lang="es-ES" dirty="0"/>
              <a:t>eventos para puntos en el tiempo</a:t>
            </a:r>
          </a:p>
        </p:txBody>
      </p:sp>
      <p:pic>
        <p:nvPicPr>
          <p:cNvPr id="28674" name="Picture 2" descr="http://4.bp.blogspot.com/_H7uPc7Ydmhg/TCPyCGVSlRI/AAAAAAAAAEk/R_Km651X1iY/s1600/Fig_PERT.jpg"/>
          <p:cNvPicPr>
            <a:picLocks noChangeAspect="1" noChangeArrowheads="1"/>
          </p:cNvPicPr>
          <p:nvPr/>
        </p:nvPicPr>
        <p:blipFill>
          <a:blip r:embed="rId2"/>
          <a:srcRect/>
          <a:stretch>
            <a:fillRect/>
          </a:stretch>
        </p:blipFill>
        <p:spPr bwMode="auto">
          <a:xfrm>
            <a:off x="1142976" y="2564904"/>
            <a:ext cx="6429375" cy="3197711"/>
          </a:xfrm>
          <a:prstGeom prst="rect">
            <a:avLst/>
          </a:prstGeom>
          <a:noFill/>
        </p:spPr>
      </p:pic>
      <p:sp>
        <p:nvSpPr>
          <p:cNvPr id="3" name="2 CuadroTexto"/>
          <p:cNvSpPr txBox="1"/>
          <p:nvPr/>
        </p:nvSpPr>
        <p:spPr>
          <a:xfrm>
            <a:off x="827584" y="297522"/>
            <a:ext cx="2016224" cy="523220"/>
          </a:xfrm>
          <a:prstGeom prst="rect">
            <a:avLst/>
          </a:prstGeom>
          <a:solidFill>
            <a:srgbClr val="00FFCC"/>
          </a:solidFill>
        </p:spPr>
        <p:txBody>
          <a:bodyPr wrap="square" rtlCol="0">
            <a:spAutoFit/>
          </a:bodyPr>
          <a:lstStyle/>
          <a:p>
            <a:r>
              <a:rPr lang="es-PE" sz="2800" dirty="0" smtClean="0">
                <a:solidFill>
                  <a:srgbClr val="0070C0"/>
                </a:solidFill>
              </a:rPr>
              <a:t>Ruta critica </a:t>
            </a:r>
            <a:endParaRPr lang="es-PE" sz="2800" dirty="0">
              <a:solidFill>
                <a:srgbClr val="0070C0"/>
              </a:solidFill>
            </a:endParaRPr>
          </a:p>
        </p:txBody>
      </p:sp>
      <p:sp>
        <p:nvSpPr>
          <p:cNvPr id="4" name="3 Rectángulo"/>
          <p:cNvSpPr/>
          <p:nvPr/>
        </p:nvSpPr>
        <p:spPr>
          <a:xfrm>
            <a:off x="683568" y="820742"/>
            <a:ext cx="7860460" cy="1421928"/>
          </a:xfrm>
          <a:prstGeom prst="rect">
            <a:avLst/>
          </a:prstGeom>
        </p:spPr>
        <p:txBody>
          <a:bodyPr wrap="square">
            <a:spAutoFit/>
          </a:bodyPr>
          <a:lstStyle/>
          <a:p>
            <a:pPr marL="285750" indent="-285750">
              <a:lnSpc>
                <a:spcPct val="120000"/>
              </a:lnSpc>
              <a:buFont typeface="Arial" panose="020B0604020202020204" pitchFamily="34" charset="0"/>
              <a:buChar char="•"/>
            </a:pPr>
            <a:r>
              <a:rPr lang="es-ES" altLang="es-PE" dirty="0"/>
              <a:t>La Ruta Crítica es la ruta más larga a través de la red</a:t>
            </a:r>
          </a:p>
          <a:p>
            <a:pPr marL="285750" indent="-285750">
              <a:lnSpc>
                <a:spcPct val="120000"/>
              </a:lnSpc>
              <a:buFont typeface="Arial" panose="020B0604020202020204" pitchFamily="34" charset="0"/>
              <a:buChar char="•"/>
            </a:pPr>
            <a:r>
              <a:rPr lang="es-ES" altLang="es-PE" dirty="0"/>
              <a:t>Determina la longitud del proyecto</a:t>
            </a:r>
          </a:p>
          <a:p>
            <a:pPr marL="285750" indent="-285750">
              <a:lnSpc>
                <a:spcPct val="120000"/>
              </a:lnSpc>
              <a:buFont typeface="Arial" panose="020B0604020202020204" pitchFamily="34" charset="0"/>
              <a:buChar char="•"/>
            </a:pPr>
            <a:r>
              <a:rPr lang="es-ES" altLang="es-PE" dirty="0"/>
              <a:t>Toda red tiene al menos una ruta crítica</a:t>
            </a:r>
          </a:p>
          <a:p>
            <a:pPr marL="285750" indent="-285750">
              <a:lnSpc>
                <a:spcPct val="120000"/>
              </a:lnSpc>
              <a:buFont typeface="Arial" panose="020B0604020202020204" pitchFamily="34" charset="0"/>
              <a:buChar char="•"/>
            </a:pPr>
            <a:r>
              <a:rPr lang="es-ES" altLang="es-PE" dirty="0"/>
              <a:t>Es posible que haya proyectos con más de una ruta crítica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05639" y="548680"/>
            <a:ext cx="7715304" cy="2246769"/>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E</a:t>
            </a:r>
            <a:r>
              <a:rPr kumimoji="0" lang="es-ES" sz="2000" b="0" i="0" u="none" strike="noStrike" cap="none" normalizeH="0" baseline="0" dirty="0" smtClean="0">
                <a:ln>
                  <a:noFill/>
                </a:ln>
                <a:solidFill>
                  <a:srgbClr val="000000"/>
                </a:solidFill>
                <a:effectLst/>
                <a:latin typeface="Arial" pitchFamily="34" charset="0"/>
                <a:cs typeface="Arial" pitchFamily="34" charset="0"/>
              </a:rPr>
              <a:t>l </a:t>
            </a:r>
            <a:r>
              <a:rPr kumimoji="0" lang="es-ES" sz="2000" b="0" i="0" u="none" strike="noStrike" cap="none" normalizeH="0" baseline="0" dirty="0" smtClean="0">
                <a:ln>
                  <a:noFill/>
                </a:ln>
                <a:solidFill>
                  <a:schemeClr val="tx1"/>
                </a:solidFill>
                <a:effectLst/>
                <a:latin typeface="Arial" pitchFamily="34" charset="0"/>
                <a:cs typeface="Arial" pitchFamily="34" charset="0"/>
              </a:rPr>
              <a:t>método de la ruta crítica  es un proceso administrativo de planeación, programación, ejecución y control de todas y cada una de las actividades componentes de un proyecto que debe desarrollarse dentro de un tiempo crítico y al costo óptimo.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Si deseamos que el proyecto se ejecute con prontitud, las actividades que corresponde a la ruta crítica deben ejecutarse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2000" b="0" i="0" u="none" strike="noStrike" cap="none" normalizeH="0" baseline="0" dirty="0" smtClean="0">
                <a:ln>
                  <a:noFill/>
                </a:ln>
                <a:solidFill>
                  <a:schemeClr val="tx1"/>
                </a:solidFill>
                <a:effectLst/>
                <a:latin typeface="Arial" pitchFamily="34" charset="0"/>
                <a:cs typeface="Arial" pitchFamily="34" charset="0"/>
              </a:rPr>
              <a:t>                  </a:t>
            </a:r>
          </a:p>
        </p:txBody>
      </p:sp>
      <p:sp>
        <p:nvSpPr>
          <p:cNvPr id="4" name="3 CuadroTexto"/>
          <p:cNvSpPr txBox="1"/>
          <p:nvPr/>
        </p:nvSpPr>
        <p:spPr>
          <a:xfrm>
            <a:off x="600738" y="2996952"/>
            <a:ext cx="1955038" cy="400110"/>
          </a:xfrm>
          <a:prstGeom prst="rect">
            <a:avLst/>
          </a:prstGeom>
          <a:solidFill>
            <a:schemeClr val="accent2"/>
          </a:solidFill>
        </p:spPr>
        <p:txBody>
          <a:bodyPr wrap="square" rtlCol="0">
            <a:spAutoFit/>
          </a:bodyPr>
          <a:lstStyle/>
          <a:p>
            <a:r>
              <a:rPr lang="es-PE" sz="2000" b="1" dirty="0" smtClean="0">
                <a:solidFill>
                  <a:srgbClr val="FF0000"/>
                </a:solidFill>
              </a:rPr>
              <a:t>Terminología</a:t>
            </a:r>
            <a:endParaRPr lang="es-PE" sz="2000" dirty="0"/>
          </a:p>
        </p:txBody>
      </p:sp>
      <p:sp>
        <p:nvSpPr>
          <p:cNvPr id="5" name="4 CuadroTexto"/>
          <p:cNvSpPr txBox="1"/>
          <p:nvPr/>
        </p:nvSpPr>
        <p:spPr>
          <a:xfrm>
            <a:off x="600738" y="3645024"/>
            <a:ext cx="8219735" cy="2585323"/>
          </a:xfrm>
          <a:prstGeom prst="rect">
            <a:avLst/>
          </a:prstGeom>
          <a:noFill/>
        </p:spPr>
        <p:txBody>
          <a:bodyPr wrap="square" rtlCol="0">
            <a:spAutoFit/>
          </a:bodyPr>
          <a:lstStyle/>
          <a:p>
            <a:pPr marL="285750" indent="-285750">
              <a:buFont typeface="Arial" panose="020B0604020202020204" pitchFamily="34" charset="0"/>
              <a:buChar char="•"/>
            </a:pPr>
            <a:r>
              <a:rPr lang="es-PE" b="1" dirty="0" smtClean="0">
                <a:solidFill>
                  <a:srgbClr val="0070C0"/>
                </a:solidFill>
              </a:rPr>
              <a:t>Proyecto:</a:t>
            </a:r>
            <a:r>
              <a:rPr lang="es-PE" dirty="0" smtClean="0"/>
              <a:t> conjunto de actividades tendientes a la ejecución de un objetivo</a:t>
            </a:r>
          </a:p>
          <a:p>
            <a:pPr marL="285750" indent="-285750">
              <a:buFont typeface="Arial" panose="020B0604020202020204" pitchFamily="34" charset="0"/>
              <a:buChar char="•"/>
            </a:pPr>
            <a:r>
              <a:rPr lang="es-PE" b="1" dirty="0" smtClean="0">
                <a:solidFill>
                  <a:srgbClr val="0070C0"/>
                </a:solidFill>
              </a:rPr>
              <a:t>Actividad.</a:t>
            </a:r>
            <a:r>
              <a:rPr lang="es-PE" dirty="0" smtClean="0"/>
              <a:t>- trabajo necesario para cumplir un evento u objetivo fijado. Cada actividad requiere de tiempo y recurso.</a:t>
            </a:r>
          </a:p>
          <a:p>
            <a:endParaRPr lang="es-PE" dirty="0"/>
          </a:p>
          <a:p>
            <a:endParaRPr lang="es-PE" dirty="0" smtClean="0"/>
          </a:p>
          <a:p>
            <a:endParaRPr lang="es-PE" dirty="0"/>
          </a:p>
          <a:p>
            <a:pPr marL="285750" indent="-285750">
              <a:buFont typeface="Arial" panose="020B0604020202020204" pitchFamily="34" charset="0"/>
              <a:buChar char="•"/>
            </a:pPr>
            <a:r>
              <a:rPr lang="es-PE" b="1" dirty="0" smtClean="0">
                <a:solidFill>
                  <a:srgbClr val="0070C0"/>
                </a:solidFill>
              </a:rPr>
              <a:t>Evento</a:t>
            </a:r>
            <a:r>
              <a:rPr lang="es-PE" dirty="0" smtClean="0"/>
              <a:t>.- parámetro que determina el inicio y termino de una actividad o proyecto</a:t>
            </a:r>
          </a:p>
          <a:p>
            <a:endParaRPr lang="es-PE" dirty="0" smtClean="0"/>
          </a:p>
          <a:p>
            <a:endParaRPr lang="es-PE" dirty="0"/>
          </a:p>
        </p:txBody>
      </p:sp>
      <p:cxnSp>
        <p:nvCxnSpPr>
          <p:cNvPr id="7" name="6 Conector recto de flecha"/>
          <p:cNvCxnSpPr/>
          <p:nvPr/>
        </p:nvCxnSpPr>
        <p:spPr>
          <a:xfrm>
            <a:off x="1475656" y="4653136"/>
            <a:ext cx="1872208" cy="28803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4563291" y="4914974"/>
            <a:ext cx="1800200"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12 Forma libre"/>
          <p:cNvSpPr/>
          <p:nvPr/>
        </p:nvSpPr>
        <p:spPr>
          <a:xfrm>
            <a:off x="6795436" y="4504623"/>
            <a:ext cx="1212859" cy="539015"/>
          </a:xfrm>
          <a:custGeom>
            <a:avLst/>
            <a:gdLst>
              <a:gd name="connsiteX0" fmla="*/ 0 w 1212859"/>
              <a:gd name="connsiteY0" fmla="*/ 462013 h 539015"/>
              <a:gd name="connsiteX1" fmla="*/ 365760 w 1212859"/>
              <a:gd name="connsiteY1" fmla="*/ 481263 h 539015"/>
              <a:gd name="connsiteX2" fmla="*/ 423511 w 1212859"/>
              <a:gd name="connsiteY2" fmla="*/ 500514 h 539015"/>
              <a:gd name="connsiteX3" fmla="*/ 779646 w 1212859"/>
              <a:gd name="connsiteY3" fmla="*/ 539015 h 539015"/>
              <a:gd name="connsiteX4" fmla="*/ 1010652 w 1212859"/>
              <a:gd name="connsiteY4" fmla="*/ 519764 h 539015"/>
              <a:gd name="connsiteX5" fmla="*/ 1049153 w 1212859"/>
              <a:gd name="connsiteY5" fmla="*/ 481263 h 539015"/>
              <a:gd name="connsiteX6" fmla="*/ 1116530 w 1212859"/>
              <a:gd name="connsiteY6" fmla="*/ 404261 h 539015"/>
              <a:gd name="connsiteX7" fmla="*/ 1145406 w 1212859"/>
              <a:gd name="connsiteY7" fmla="*/ 327259 h 539015"/>
              <a:gd name="connsiteX8" fmla="*/ 1164657 w 1212859"/>
              <a:gd name="connsiteY8" fmla="*/ 288758 h 539015"/>
              <a:gd name="connsiteX9" fmla="*/ 1183907 w 1212859"/>
              <a:gd name="connsiteY9" fmla="*/ 192505 h 539015"/>
              <a:gd name="connsiteX10" fmla="*/ 1193532 w 1212859"/>
              <a:gd name="connsiteY10" fmla="*/ 125129 h 539015"/>
              <a:gd name="connsiteX11" fmla="*/ 1203158 w 1212859"/>
              <a:gd name="connsiteY11" fmla="*/ 86628 h 539015"/>
              <a:gd name="connsiteX12" fmla="*/ 1212783 w 1212859"/>
              <a:gd name="connsiteY12" fmla="*/ 0 h 53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2859" h="539015">
                <a:moveTo>
                  <a:pt x="0" y="462013"/>
                </a:moveTo>
                <a:cubicBezTo>
                  <a:pt x="121920" y="468430"/>
                  <a:pt x="244173" y="470210"/>
                  <a:pt x="365760" y="481263"/>
                </a:cubicBezTo>
                <a:cubicBezTo>
                  <a:pt x="385968" y="483100"/>
                  <a:pt x="403547" y="496884"/>
                  <a:pt x="423511" y="500514"/>
                </a:cubicBezTo>
                <a:cubicBezTo>
                  <a:pt x="499522" y="514334"/>
                  <a:pt x="715911" y="532945"/>
                  <a:pt x="779646" y="539015"/>
                </a:cubicBezTo>
                <a:cubicBezTo>
                  <a:pt x="856648" y="532598"/>
                  <a:pt x="935098" y="535954"/>
                  <a:pt x="1010652" y="519764"/>
                </a:cubicBezTo>
                <a:cubicBezTo>
                  <a:pt x="1028399" y="515961"/>
                  <a:pt x="1037201" y="494922"/>
                  <a:pt x="1049153" y="481263"/>
                </a:cubicBezTo>
                <a:cubicBezTo>
                  <a:pt x="1141939" y="375222"/>
                  <a:pt x="1006700" y="514091"/>
                  <a:pt x="1116530" y="404261"/>
                </a:cubicBezTo>
                <a:cubicBezTo>
                  <a:pt x="1127112" y="372517"/>
                  <a:pt x="1130064" y="361777"/>
                  <a:pt x="1145406" y="327259"/>
                </a:cubicBezTo>
                <a:cubicBezTo>
                  <a:pt x="1151234" y="314147"/>
                  <a:pt x="1158240" y="301592"/>
                  <a:pt x="1164657" y="288758"/>
                </a:cubicBezTo>
                <a:cubicBezTo>
                  <a:pt x="1171074" y="256674"/>
                  <a:pt x="1179280" y="224896"/>
                  <a:pt x="1183907" y="192505"/>
                </a:cubicBezTo>
                <a:cubicBezTo>
                  <a:pt x="1187115" y="170046"/>
                  <a:pt x="1189474" y="147450"/>
                  <a:pt x="1193532" y="125129"/>
                </a:cubicBezTo>
                <a:cubicBezTo>
                  <a:pt x="1195898" y="112114"/>
                  <a:pt x="1200564" y="99600"/>
                  <a:pt x="1203158" y="86628"/>
                </a:cubicBezTo>
                <a:cubicBezTo>
                  <a:pt x="1214365" y="30592"/>
                  <a:pt x="1212783" y="42863"/>
                  <a:pt x="1212783" y="0"/>
                </a:cubicBezTo>
              </a:path>
            </a:pathLst>
          </a:custGeom>
          <a:noFill/>
          <a:ln>
            <a:solidFill>
              <a:srgbClr val="0070C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13 CuadroTexto"/>
          <p:cNvSpPr txBox="1"/>
          <p:nvPr/>
        </p:nvSpPr>
        <p:spPr>
          <a:xfrm>
            <a:off x="2555776" y="4774130"/>
            <a:ext cx="290464" cy="307777"/>
          </a:xfrm>
          <a:prstGeom prst="rect">
            <a:avLst/>
          </a:prstGeom>
          <a:noFill/>
        </p:spPr>
        <p:txBody>
          <a:bodyPr wrap="none" rtlCol="0">
            <a:spAutoFit/>
          </a:bodyPr>
          <a:lstStyle/>
          <a:p>
            <a:r>
              <a:rPr lang="es-PE" sz="1400" dirty="0" smtClean="0"/>
              <a:t>5</a:t>
            </a:r>
            <a:endParaRPr lang="es-PE" sz="1400" dirty="0"/>
          </a:p>
        </p:txBody>
      </p:sp>
      <p:sp>
        <p:nvSpPr>
          <p:cNvPr id="15" name="14 CuadroTexto"/>
          <p:cNvSpPr txBox="1"/>
          <p:nvPr/>
        </p:nvSpPr>
        <p:spPr>
          <a:xfrm>
            <a:off x="5411506" y="4607197"/>
            <a:ext cx="290464" cy="307777"/>
          </a:xfrm>
          <a:prstGeom prst="rect">
            <a:avLst/>
          </a:prstGeom>
          <a:noFill/>
        </p:spPr>
        <p:txBody>
          <a:bodyPr wrap="none" rtlCol="0">
            <a:spAutoFit/>
          </a:bodyPr>
          <a:lstStyle/>
          <a:p>
            <a:r>
              <a:rPr lang="es-PE" sz="1400" dirty="0" smtClean="0"/>
              <a:t>3</a:t>
            </a:r>
            <a:endParaRPr lang="es-PE" sz="1400" dirty="0"/>
          </a:p>
        </p:txBody>
      </p:sp>
      <p:sp>
        <p:nvSpPr>
          <p:cNvPr id="16" name="15 CuadroTexto"/>
          <p:cNvSpPr txBox="1"/>
          <p:nvPr/>
        </p:nvSpPr>
        <p:spPr>
          <a:xfrm>
            <a:off x="7452320" y="4735861"/>
            <a:ext cx="390492" cy="307777"/>
          </a:xfrm>
          <a:prstGeom prst="rect">
            <a:avLst/>
          </a:prstGeom>
          <a:noFill/>
        </p:spPr>
        <p:txBody>
          <a:bodyPr wrap="none" rtlCol="0">
            <a:spAutoFit/>
          </a:bodyPr>
          <a:lstStyle/>
          <a:p>
            <a:r>
              <a:rPr lang="es-PE" sz="1400" dirty="0" smtClean="0"/>
              <a:t>10</a:t>
            </a:r>
            <a:endParaRPr lang="es-PE" sz="1400" dirty="0"/>
          </a:p>
        </p:txBody>
      </p:sp>
      <p:pic>
        <p:nvPicPr>
          <p:cNvPr id="1026" name="Picture 2"/>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132138" y="5876925"/>
            <a:ext cx="1317625" cy="288925"/>
          </a:xfrm>
          <a:prstGeom prst="rect">
            <a:avLst/>
          </a:prstGeom>
          <a:solidFill>
            <a:srgbClr val="00B050"/>
          </a:solidFill>
          <a:ln>
            <a:noFill/>
          </a:ln>
          <a:effectLst/>
        </p:spPr>
      </p:pic>
      <p:sp>
        <p:nvSpPr>
          <p:cNvPr id="17" name="16 Elipse"/>
          <p:cNvSpPr/>
          <p:nvPr/>
        </p:nvSpPr>
        <p:spPr>
          <a:xfrm>
            <a:off x="5076056" y="5949280"/>
            <a:ext cx="335450" cy="36004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b="1" dirty="0" smtClean="0">
                <a:solidFill>
                  <a:srgbClr val="0070C0"/>
                </a:solidFill>
              </a:rPr>
              <a:t>i</a:t>
            </a:r>
            <a:endParaRPr lang="es-PE" sz="1400" b="1" dirty="0">
              <a:solidFill>
                <a:srgbClr val="0070C0"/>
              </a:solidFill>
            </a:endParaRPr>
          </a:p>
        </p:txBody>
      </p:sp>
      <p:sp>
        <p:nvSpPr>
          <p:cNvPr id="19" name="18 Elipse"/>
          <p:cNvSpPr/>
          <p:nvPr/>
        </p:nvSpPr>
        <p:spPr>
          <a:xfrm>
            <a:off x="6028041" y="5921660"/>
            <a:ext cx="335450" cy="360040"/>
          </a:xfrm>
          <a:prstGeom prst="ellipse">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smtClean="0">
                <a:solidFill>
                  <a:srgbClr val="0070C0"/>
                </a:solidFill>
              </a:rPr>
              <a:t>j</a:t>
            </a:r>
            <a:endParaRPr lang="es-PE" sz="1200" dirty="0">
              <a:solidFill>
                <a:srgbClr val="0070C0"/>
              </a:solidFill>
            </a:endParaRPr>
          </a:p>
        </p:txBody>
      </p:sp>
      <p:sp>
        <p:nvSpPr>
          <p:cNvPr id="20" name="19 Elipse"/>
          <p:cNvSpPr/>
          <p:nvPr/>
        </p:nvSpPr>
        <p:spPr>
          <a:xfrm>
            <a:off x="7117374" y="5949280"/>
            <a:ext cx="335450" cy="36004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Elipse"/>
          <p:cNvSpPr/>
          <p:nvPr/>
        </p:nvSpPr>
        <p:spPr>
          <a:xfrm>
            <a:off x="8253218" y="5953704"/>
            <a:ext cx="335450"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2" name="21 Conector recto de flecha"/>
          <p:cNvCxnSpPr>
            <a:stCxn id="17" idx="6"/>
            <a:endCxn id="19" idx="2"/>
          </p:cNvCxnSpPr>
          <p:nvPr/>
        </p:nvCxnSpPr>
        <p:spPr>
          <a:xfrm flipV="1">
            <a:off x="5411506" y="6101680"/>
            <a:ext cx="616535" cy="2762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a:endCxn id="20" idx="2"/>
          </p:cNvCxnSpPr>
          <p:nvPr/>
        </p:nvCxnSpPr>
        <p:spPr>
          <a:xfrm>
            <a:off x="6363491" y="6101681"/>
            <a:ext cx="753883" cy="2761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a:stCxn id="20" idx="6"/>
            <a:endCxn id="21" idx="2"/>
          </p:cNvCxnSpPr>
          <p:nvPr/>
        </p:nvCxnSpPr>
        <p:spPr>
          <a:xfrm>
            <a:off x="7452824" y="6129300"/>
            <a:ext cx="800394" cy="442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5556738" y="6235120"/>
            <a:ext cx="1183694" cy="430887"/>
          </a:xfrm>
          <a:prstGeom prst="rect">
            <a:avLst/>
          </a:prstGeom>
          <a:noFill/>
        </p:spPr>
        <p:txBody>
          <a:bodyPr wrap="square" rtlCol="0">
            <a:spAutoFit/>
          </a:bodyPr>
          <a:lstStyle/>
          <a:p>
            <a:r>
              <a:rPr lang="es-PE" sz="1100" b="1" dirty="0" smtClean="0">
                <a:solidFill>
                  <a:srgbClr val="7030A0"/>
                </a:solidFill>
              </a:rPr>
              <a:t>Actividad precedente</a:t>
            </a:r>
            <a:endParaRPr lang="es-PE" sz="1100" b="1" dirty="0">
              <a:solidFill>
                <a:srgbClr val="7030A0"/>
              </a:solidFill>
            </a:endParaRPr>
          </a:p>
        </p:txBody>
      </p:sp>
      <p:sp>
        <p:nvSpPr>
          <p:cNvPr id="29" name="28 CuadroTexto"/>
          <p:cNvSpPr txBox="1"/>
          <p:nvPr/>
        </p:nvSpPr>
        <p:spPr>
          <a:xfrm>
            <a:off x="6960177" y="6235120"/>
            <a:ext cx="811697" cy="461665"/>
          </a:xfrm>
          <a:prstGeom prst="rect">
            <a:avLst/>
          </a:prstGeom>
          <a:noFill/>
        </p:spPr>
        <p:txBody>
          <a:bodyPr wrap="none" rtlCol="0">
            <a:spAutoFit/>
          </a:bodyPr>
          <a:lstStyle/>
          <a:p>
            <a:r>
              <a:rPr lang="es-PE" sz="1200" b="1" dirty="0" smtClean="0">
                <a:solidFill>
                  <a:srgbClr val="7030A0"/>
                </a:solidFill>
              </a:rPr>
              <a:t>Actividad </a:t>
            </a:r>
          </a:p>
          <a:p>
            <a:r>
              <a:rPr lang="es-PE" sz="1200" b="1" dirty="0" smtClean="0">
                <a:solidFill>
                  <a:srgbClr val="7030A0"/>
                </a:solidFill>
              </a:rPr>
              <a:t>siguiente</a:t>
            </a:r>
            <a:endParaRPr lang="es-PE" sz="1200" b="1" dirty="0">
              <a:solidFill>
                <a:srgbClr val="7030A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800</TotalTime>
  <Words>2283</Words>
  <Application>Microsoft Office PowerPoint</Application>
  <PresentationFormat>Presentación en pantalla (4:3)</PresentationFormat>
  <Paragraphs>304</Paragraphs>
  <Slides>30</Slides>
  <Notes>2</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30</vt:i4>
      </vt:variant>
    </vt:vector>
  </HeadingPairs>
  <TitlesOfParts>
    <vt:vector size="42" baseType="lpstr">
      <vt:lpstr>Arial</vt:lpstr>
      <vt:lpstr>Arial Black</vt:lpstr>
      <vt:lpstr>Calibri</vt:lpstr>
      <vt:lpstr>Calibri Light</vt:lpstr>
      <vt:lpstr>Cambria</vt:lpstr>
      <vt:lpstr>Century Gothic</vt:lpstr>
      <vt:lpstr>Franklin Gothic Book</vt:lpstr>
      <vt:lpstr>Franklin Gothic Medium</vt:lpstr>
      <vt:lpstr>Times New Roman</vt:lpstr>
      <vt:lpstr>Wingdings 2</vt:lpstr>
      <vt:lpstr>Viajes</vt:lpstr>
      <vt:lpstr>Office Theme</vt:lpstr>
      <vt:lpstr>Administración de proyectos con    PERT - CPM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User</dc:creator>
  <cp:lastModifiedBy>LAB_ADMINISTRACIÓN</cp:lastModifiedBy>
  <cp:revision>66</cp:revision>
  <dcterms:created xsi:type="dcterms:W3CDTF">2004-02-25T18:58:18Z</dcterms:created>
  <dcterms:modified xsi:type="dcterms:W3CDTF">2017-10-06T17:56:14Z</dcterms:modified>
</cp:coreProperties>
</file>