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0"/>
  </p:notesMasterIdLst>
  <p:sldIdLst>
    <p:sldId id="329" r:id="rId3"/>
    <p:sldId id="331" r:id="rId4"/>
    <p:sldId id="269" r:id="rId5"/>
    <p:sldId id="311" r:id="rId6"/>
    <p:sldId id="312" r:id="rId7"/>
    <p:sldId id="267" r:id="rId8"/>
    <p:sldId id="275" r:id="rId9"/>
    <p:sldId id="274" r:id="rId10"/>
    <p:sldId id="276" r:id="rId11"/>
    <p:sldId id="268" r:id="rId12"/>
    <p:sldId id="266" r:id="rId13"/>
    <p:sldId id="316" r:id="rId14"/>
    <p:sldId id="318" r:id="rId15"/>
    <p:sldId id="317" r:id="rId16"/>
    <p:sldId id="319" r:id="rId17"/>
    <p:sldId id="320" r:id="rId18"/>
    <p:sldId id="321" r:id="rId19"/>
    <p:sldId id="270" r:id="rId20"/>
    <p:sldId id="292" r:id="rId21"/>
    <p:sldId id="277" r:id="rId22"/>
    <p:sldId id="278" r:id="rId23"/>
    <p:sldId id="279" r:id="rId24"/>
    <p:sldId id="280" r:id="rId25"/>
    <p:sldId id="258" r:id="rId26"/>
    <p:sldId id="281" r:id="rId27"/>
    <p:sldId id="282" r:id="rId28"/>
    <p:sldId id="284" r:id="rId29"/>
    <p:sldId id="285" r:id="rId30"/>
    <p:sldId id="286" r:id="rId31"/>
    <p:sldId id="293" r:id="rId32"/>
    <p:sldId id="288" r:id="rId33"/>
    <p:sldId id="289" r:id="rId34"/>
    <p:sldId id="290" r:id="rId35"/>
    <p:sldId id="287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22" r:id="rId50"/>
    <p:sldId id="323" r:id="rId51"/>
    <p:sldId id="324" r:id="rId52"/>
    <p:sldId id="325" r:id="rId53"/>
    <p:sldId id="307" r:id="rId54"/>
    <p:sldId id="262" r:id="rId55"/>
    <p:sldId id="263" r:id="rId56"/>
    <p:sldId id="313" r:id="rId57"/>
    <p:sldId id="314" r:id="rId58"/>
    <p:sldId id="315" r:id="rId5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CF1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DB205-4B12-4FB0-B8B7-03BA896818D4}" type="datetimeFigureOut">
              <a:rPr lang="es-ES" smtClean="0"/>
              <a:t>19/08/2017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EFD81-6E0E-4412-9DEC-7A83C0E09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47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>
                <a:solidFill>
                  <a:prstClr val="black"/>
                </a:solidFill>
              </a:rPr>
              <a:pPr/>
              <a:t>1</a:t>
            </a:fld>
            <a:endParaRPr lang="es-ES_trad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EFD81-6E0E-4412-9DEC-7A83C0E0952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94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2AE-1A38-4055-B15A-7105093EE472}" type="datetimeFigureOut">
              <a:rPr lang="es-ES" smtClean="0"/>
              <a:pPr/>
              <a:t>19/08/2017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FAF-C5A6-4846-9981-B76DC5F3A2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2AE-1A38-4055-B15A-7105093EE472}" type="datetimeFigureOut">
              <a:rPr lang="es-ES" smtClean="0"/>
              <a:pPr/>
              <a:t>19/08/2017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FAF-C5A6-4846-9981-B76DC5F3A2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2AE-1A38-4055-B15A-7105093EE472}" type="datetimeFigureOut">
              <a:rPr lang="es-ES" smtClean="0"/>
              <a:pPr/>
              <a:t>19/08/2017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FAF-C5A6-4846-9981-B76DC5F3A283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3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9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8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48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2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2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2AE-1A38-4055-B15A-7105093EE472}" type="datetimeFigureOut">
              <a:rPr lang="es-ES" smtClean="0"/>
              <a:pPr/>
              <a:t>19/08/2017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FAF-C5A6-4846-9981-B76DC5F3A28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72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2AE-1A38-4055-B15A-7105093EE472}" type="datetimeFigureOut">
              <a:rPr lang="es-ES" smtClean="0"/>
              <a:pPr/>
              <a:t>19/08/2017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FAF-C5A6-4846-9981-B76DC5F3A2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2AE-1A38-4055-B15A-7105093EE472}" type="datetimeFigureOut">
              <a:rPr lang="es-ES" smtClean="0"/>
              <a:pPr/>
              <a:t>19/08/2017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FAF-C5A6-4846-9981-B76DC5F3A28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2AE-1A38-4055-B15A-7105093EE472}" type="datetimeFigureOut">
              <a:rPr lang="es-ES" smtClean="0"/>
              <a:pPr/>
              <a:t>19/08/2017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FAF-C5A6-4846-9981-B76DC5F3A2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2AE-1A38-4055-B15A-7105093EE472}" type="datetimeFigureOut">
              <a:rPr lang="es-ES" smtClean="0"/>
              <a:pPr/>
              <a:t>19/08/2017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FAF-C5A6-4846-9981-B76DC5F3A2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2AE-1A38-4055-B15A-7105093EE472}" type="datetimeFigureOut">
              <a:rPr lang="es-ES" smtClean="0"/>
              <a:pPr/>
              <a:t>19/08/2017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FAF-C5A6-4846-9981-B76DC5F3A2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2AE-1A38-4055-B15A-7105093EE472}" type="datetimeFigureOut">
              <a:rPr lang="es-ES" smtClean="0"/>
              <a:pPr/>
              <a:t>19/08/2017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FAF-C5A6-4846-9981-B76DC5F3A28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2AE-1A38-4055-B15A-7105093EE472}" type="datetimeFigureOut">
              <a:rPr lang="es-ES" smtClean="0"/>
              <a:pPr/>
              <a:t>19/08/2017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FAF-C5A6-4846-9981-B76DC5F3A28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97DC2AE-1A38-4055-B15A-7105093EE472}" type="datetimeFigureOut">
              <a:rPr lang="es-ES" smtClean="0"/>
              <a:pPr/>
              <a:t>19/08/2017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326EFAF-C5A6-4846-9981-B76DC5F3A28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19/08/2017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4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6810" y="6042326"/>
            <a:ext cx="7920318" cy="296128"/>
          </a:xfrm>
        </p:spPr>
        <p:txBody>
          <a:bodyPr/>
          <a:lstStyle/>
          <a:p>
            <a:pPr algn="r"/>
            <a:r>
              <a:rPr lang="es-E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Dirección de Calidad Educativa</a:t>
            </a:r>
          </a:p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827584" y="1340768"/>
            <a:ext cx="14581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s-PE" sz="30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285746" y="1325132"/>
            <a:ext cx="5886654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>
              <a:lnSpc>
                <a:spcPct val="90000"/>
              </a:lnSpc>
              <a:defRPr sz="3800" b="1" cap="small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PE" dirty="0">
                <a:solidFill>
                  <a:srgbClr val="FFFF00"/>
                </a:solidFill>
                <a:latin typeface="Arial Black" pitchFamily="34" charset="0"/>
              </a:rPr>
              <a:t>Programación lineal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843808" y="4262518"/>
            <a:ext cx="590465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latin typeface="Arial" pitchFamily="34" charset="0"/>
                <a:cs typeface="Arial" pitchFamily="34" charset="0"/>
              </a:rPr>
              <a:t>Unidad </a:t>
            </a:r>
            <a:r>
              <a:rPr lang="es-PE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PE" sz="2400" b="1" dirty="0" smtClean="0">
                <a:latin typeface="Arial" pitchFamily="34" charset="0"/>
                <a:cs typeface="Arial" pitchFamily="34" charset="0"/>
              </a:rPr>
              <a:t>I        semana 2     sección   2 </a:t>
            </a:r>
            <a:endParaRPr lang="es-E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Resultado de imagen para programacion lineal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9886"/>
            <a:ext cx="3708273" cy="2087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7 Subtítulo"/>
          <p:cNvSpPr txBox="1">
            <a:spLocks/>
          </p:cNvSpPr>
          <p:nvPr/>
        </p:nvSpPr>
        <p:spPr>
          <a:xfrm>
            <a:off x="5229073" y="5301208"/>
            <a:ext cx="3096344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 smtClean="0"/>
          </a:p>
          <a:p>
            <a:pPr algn="l"/>
            <a:r>
              <a:rPr lang="es-PE" sz="5500" b="1" smtClean="0">
                <a:solidFill>
                  <a:srgbClr val="C00000"/>
                </a:solidFill>
              </a:rPr>
              <a:t>Dr. José A. Castillo Montes </a:t>
            </a:r>
            <a:endParaRPr lang="es-ES" sz="5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91360" y="332656"/>
            <a:ext cx="807206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70C0"/>
                </a:solidFill>
              </a:rPr>
              <a:t>ESTRUCTURA  E INTERPRETACIÓN DEL MODELO DE P.L.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91360" y="1259468"/>
            <a:ext cx="1973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400" dirty="0" smtClean="0">
                <a:solidFill>
                  <a:srgbClr val="FF0000"/>
                </a:solidFill>
                <a:latin typeface="Cambria" pitchFamily="18" charset="0"/>
              </a:rPr>
              <a:t>Optimizar Z =</a:t>
            </a:r>
            <a:endParaRPr lang="es-E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405732"/>
              </p:ext>
            </p:extLst>
          </p:nvPr>
        </p:nvGraphicFramePr>
        <p:xfrm>
          <a:off x="2555776" y="980728"/>
          <a:ext cx="11969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r:id="rId4" imgW="495085" imgH="444307" progId="Equation.3">
                  <p:embed/>
                </p:oleObj>
              </mc:Choice>
              <mc:Fallback>
                <p:oleObj r:id="rId4" imgW="495085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980728"/>
                        <a:ext cx="11969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755788" y="2267580"/>
            <a:ext cx="1512168" cy="40011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s-MX" sz="2000" dirty="0">
                <a:solidFill>
                  <a:srgbClr val="FF0000"/>
                </a:solidFill>
                <a:latin typeface="Verdana" pitchFamily="34" charset="0"/>
              </a:rPr>
              <a:t>Sujeta a:</a:t>
            </a:r>
            <a:endParaRPr kumimoji="0" lang="es-ES" sz="2000" dirty="0">
              <a:solidFill>
                <a:srgbClr val="FF0000"/>
              </a:solidFill>
              <a:latin typeface="Verdana" pitchFamily="34" charset="0"/>
            </a:endParaRP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148617"/>
              </p:ext>
            </p:extLst>
          </p:nvPr>
        </p:nvGraphicFramePr>
        <p:xfrm>
          <a:off x="2627784" y="2132856"/>
          <a:ext cx="4681538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r:id="rId6" imgW="1892300" imgH="444500" progId="Equation.3">
                  <p:embed/>
                </p:oleObj>
              </mc:Choice>
              <mc:Fallback>
                <p:oleObj r:id="rId6" imgW="18923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132856"/>
                        <a:ext cx="4681538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48994"/>
              </p:ext>
            </p:extLst>
          </p:nvPr>
        </p:nvGraphicFramePr>
        <p:xfrm>
          <a:off x="2771800" y="4293096"/>
          <a:ext cx="25923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r:id="rId8" imgW="1497950" imgH="241195" progId="Equation.3">
                  <p:embed/>
                </p:oleObj>
              </mc:Choice>
              <mc:Fallback>
                <p:oleObj r:id="rId8" imgW="1497950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293096"/>
                        <a:ext cx="259238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Rectángulo"/>
          <p:cNvSpPr/>
          <p:nvPr/>
        </p:nvSpPr>
        <p:spPr>
          <a:xfrm>
            <a:off x="971600" y="3694380"/>
            <a:ext cx="759182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549275" algn="just">
              <a:tabLst>
                <a:tab pos="457200" algn="l"/>
                <a:tab pos="549275" algn="l"/>
                <a:tab pos="914400" algn="l"/>
              </a:tabLst>
            </a:pPr>
            <a:r>
              <a:rPr lang="es-ES_tradnl" sz="2400" b="1" dirty="0" smtClean="0">
                <a:latin typeface="Calibri" pitchFamily="34" charset="0"/>
                <a:cs typeface="Calibri" pitchFamily="34" charset="0"/>
              </a:rPr>
              <a:t>Z</a:t>
            </a:r>
            <a:r>
              <a:rPr lang="es-ES_tradnl" sz="2400" dirty="0" smtClean="0">
                <a:latin typeface="Calibri" pitchFamily="34" charset="0"/>
                <a:cs typeface="Calibri" pitchFamily="34" charset="0"/>
              </a:rPr>
              <a:t>  =	valor de la medida global de efectividad</a:t>
            </a:r>
          </a:p>
          <a:p>
            <a:pPr indent="-549275" algn="just" eaLnBrk="0" hangingPunct="0">
              <a:tabLst>
                <a:tab pos="457200" algn="l"/>
                <a:tab pos="549275" algn="l"/>
                <a:tab pos="914400" algn="l"/>
              </a:tabLst>
            </a:pPr>
            <a:r>
              <a:rPr lang="es-ES_tradnl" sz="2400" b="1" dirty="0" err="1" smtClean="0">
                <a:latin typeface="Calibri" pitchFamily="34" charset="0"/>
                <a:cs typeface="Calibri" pitchFamily="34" charset="0"/>
              </a:rPr>
              <a:t>Xj</a:t>
            </a:r>
            <a:r>
              <a:rPr lang="es-ES_tradnl" sz="2400" dirty="0" smtClean="0">
                <a:latin typeface="Calibri" pitchFamily="34" charset="0"/>
                <a:cs typeface="Calibri" pitchFamily="34" charset="0"/>
              </a:rPr>
              <a:t> =	nivel de la actividad j (para j = 1,2,...,n)</a:t>
            </a:r>
          </a:p>
          <a:p>
            <a:pPr indent="-549275" algn="just" eaLnBrk="0" hangingPunct="0">
              <a:tabLst>
                <a:tab pos="457200" algn="l"/>
                <a:tab pos="549275" algn="l"/>
                <a:tab pos="914400" algn="l"/>
              </a:tabLst>
            </a:pPr>
            <a:r>
              <a:rPr lang="es-ES_tradnl" sz="2400" b="1" dirty="0" err="1" smtClean="0">
                <a:latin typeface="Calibri" pitchFamily="34" charset="0"/>
                <a:cs typeface="Calibri" pitchFamily="34" charset="0"/>
              </a:rPr>
              <a:t>Cj</a:t>
            </a:r>
            <a:r>
              <a:rPr lang="es-ES_tradnl" sz="2400" dirty="0" smtClean="0">
                <a:latin typeface="Calibri" pitchFamily="34" charset="0"/>
                <a:cs typeface="Calibri" pitchFamily="34" charset="0"/>
              </a:rPr>
              <a:t> =	incremento en Z que resulta al aumentar una unidad en el nivel de la actividad j</a:t>
            </a:r>
          </a:p>
          <a:p>
            <a:pPr indent="-549275" algn="just" eaLnBrk="0" hangingPunct="0">
              <a:tabLst>
                <a:tab pos="457200" algn="l"/>
                <a:tab pos="549275" algn="l"/>
                <a:tab pos="914400" algn="l"/>
              </a:tabLst>
            </a:pPr>
            <a:r>
              <a:rPr lang="es-ES_tradnl" sz="2400" b="1" dirty="0" err="1" smtClean="0">
                <a:latin typeface="Calibri" pitchFamily="34" charset="0"/>
                <a:cs typeface="Calibri" pitchFamily="34" charset="0"/>
              </a:rPr>
              <a:t>bi</a:t>
            </a:r>
            <a:r>
              <a:rPr lang="es-ES_tradnl" sz="2400" dirty="0" smtClean="0">
                <a:latin typeface="Calibri" pitchFamily="34" charset="0"/>
                <a:cs typeface="Calibri" pitchFamily="34" charset="0"/>
              </a:rPr>
              <a:t> =	cantidad de recurso i disponible para asignar a las actividades (para i = 1,2,...,m)</a:t>
            </a:r>
          </a:p>
          <a:p>
            <a:pPr indent="-549275" algn="just" eaLnBrk="0" hangingPunct="0">
              <a:tabLst>
                <a:tab pos="457200" algn="l"/>
                <a:tab pos="549275" algn="l"/>
                <a:tab pos="914400" algn="l"/>
              </a:tabLst>
            </a:pPr>
            <a:r>
              <a:rPr lang="es-ES_tradnl" sz="2400" b="1" dirty="0" err="1" smtClean="0">
                <a:latin typeface="Calibri" pitchFamily="34" charset="0"/>
                <a:cs typeface="Calibri" pitchFamily="34" charset="0"/>
              </a:rPr>
              <a:t>aij</a:t>
            </a:r>
            <a:r>
              <a:rPr lang="es-ES_tradnl" sz="2400" dirty="0" smtClean="0">
                <a:latin typeface="Calibri" pitchFamily="34" charset="0"/>
                <a:cs typeface="Calibri" pitchFamily="34" charset="0"/>
              </a:rPr>
              <a:t> = cantidad del recurso i consumido por cada unidad de la actividad </a:t>
            </a:r>
            <a:r>
              <a:rPr lang="es-ES_tradnl" dirty="0" smtClean="0">
                <a:latin typeface="Calibri" pitchFamily="34" charset="0"/>
                <a:cs typeface="Calibri" pitchFamily="34" charset="0"/>
              </a:rPr>
              <a:t>j</a:t>
            </a:r>
            <a:endParaRPr lang="es-ES_tradnl" sz="4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179425"/>
              </p:ext>
            </p:extLst>
          </p:nvPr>
        </p:nvGraphicFramePr>
        <p:xfrm>
          <a:off x="3203848" y="3068960"/>
          <a:ext cx="25923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" r:id="rId10" imgW="1497950" imgH="241195" progId="Equation.3">
                  <p:embed/>
                </p:oleObj>
              </mc:Choice>
              <mc:Fallback>
                <p:oleObj r:id="rId10" imgW="1497950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068960"/>
                        <a:ext cx="259238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7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07191" y="2348880"/>
            <a:ext cx="7643866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Las decisiones factibles que llevan la mayor solución  o contribución total  de las ganancias, se le conoce como </a:t>
            </a:r>
            <a:r>
              <a:rPr lang="es-ES_tradnl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solución optima.</a:t>
            </a:r>
          </a:p>
          <a:p>
            <a:pPr marL="342900" indent="-342900">
              <a:buAutoNum type="arabicPeriod"/>
            </a:pPr>
            <a:endParaRPr lang="es-ES_tradnl" sz="28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s-ES_tradnl" sz="2800" dirty="0" smtClean="0">
                <a:latin typeface="Arial" pitchFamily="34" charset="0"/>
                <a:cs typeface="Arial" pitchFamily="34" charset="0"/>
              </a:rPr>
              <a:t>La función objetivo debe maximIzarse sobre el conjunto de soluciones factibles, es decir las decisiones  que </a:t>
            </a:r>
            <a:r>
              <a:rPr lang="es-ES_tradnl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satisfacen todas las restricciones.</a:t>
            </a:r>
            <a:endParaRPr lang="es-ES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57158" y="325607"/>
            <a:ext cx="8143932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800" dirty="0" smtClean="0">
                <a:latin typeface="Copperplate Gothic Bold" pitchFamily="34" charset="0"/>
              </a:rPr>
              <a:t>solución del modelo de programación lineal</a:t>
            </a:r>
            <a:endParaRPr lang="es-ES" sz="2800" dirty="0">
              <a:latin typeface="Copperplate Gothic Bold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71470" y="1684040"/>
            <a:ext cx="410768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rgbClr val="0070C0"/>
                </a:solidFill>
              </a:rPr>
              <a:t>SOLUCIÓN OPTIMA</a:t>
            </a:r>
            <a:endParaRPr lang="es-E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Rectángulo"/>
          <p:cNvSpPr/>
          <p:nvPr/>
        </p:nvSpPr>
        <p:spPr>
          <a:xfrm>
            <a:off x="683568" y="525173"/>
            <a:ext cx="7560310" cy="1107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800" b="1" kern="1200" dirty="0">
                <a:solidFill>
                  <a:srgbClr val="00B0F0"/>
                </a:solidFill>
                <a:effectLst/>
                <a:ea typeface="Times New Roman"/>
                <a:cs typeface="Times New Roman"/>
              </a:rPr>
              <a:t>Teorema:</a:t>
            </a:r>
            <a:endParaRPr lang="es-ES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s-PE" sz="1800" b="1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La </a:t>
            </a:r>
            <a:r>
              <a:rPr lang="es-PE" sz="1800" b="1" kern="1200" dirty="0" smtClean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Función </a:t>
            </a:r>
            <a:r>
              <a:rPr lang="es-PE" sz="1800" b="1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objetivo alcanza su </a:t>
            </a:r>
            <a:r>
              <a:rPr lang="es-PE" sz="1800" b="1" kern="1200" dirty="0" smtClean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máximo </a:t>
            </a:r>
            <a:r>
              <a:rPr lang="es-PE" sz="1800" b="1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o </a:t>
            </a:r>
            <a:r>
              <a:rPr lang="es-PE" sz="1800" b="1" kern="1200" dirty="0" smtClean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mínimo </a:t>
            </a:r>
            <a:r>
              <a:rPr lang="es-PE" sz="1800" b="1" kern="1200" dirty="0">
                <a:solidFill>
                  <a:schemeClr val="tx1"/>
                </a:solidFill>
                <a:effectLst/>
                <a:ea typeface="Times New Roman"/>
                <a:cs typeface="Times New Roman"/>
              </a:rPr>
              <a:t>en un punto extremo de un conjunto convexo</a:t>
            </a:r>
            <a:endParaRPr lang="es-ES" sz="12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es-E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63245" y="2132856"/>
            <a:ext cx="7344816" cy="3693319"/>
          </a:xfrm>
          <a:prstGeom prst="rect">
            <a:avLst/>
          </a:prstGeom>
          <a:solidFill>
            <a:srgbClr val="E0FCF1"/>
          </a:solidFill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rgbClr val="C00000"/>
                </a:solidFill>
              </a:rPr>
              <a:t>Tipos de soluciones </a:t>
            </a:r>
          </a:p>
          <a:p>
            <a:r>
              <a:rPr lang="es-PE" sz="2400" dirty="0">
                <a:latin typeface="Arial" pitchFamily="34" charset="0"/>
                <a:cs typeface="Arial" pitchFamily="34" charset="0"/>
              </a:rPr>
              <a:t>En los problemas de programación lineal con dos variables pueden darse varios tipos de soluciones óptimas: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Solución </a:t>
            </a:r>
            <a:r>
              <a:rPr lang="es-PE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factible</a:t>
            </a:r>
            <a:r>
              <a:rPr lang="es-PE" sz="2400" b="1" dirty="0" smtClean="0">
                <a:latin typeface="Arial" pitchFamily="34" charset="0"/>
                <a:cs typeface="Arial" pitchFamily="34" charset="0"/>
              </a:rPr>
              <a:t>: cualquier punto situado en la región factible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Solución básica</a:t>
            </a:r>
            <a:r>
              <a:rPr lang="es-PE" sz="2400" b="1" dirty="0" smtClean="0">
                <a:latin typeface="Arial" pitchFamily="34" charset="0"/>
                <a:cs typeface="Arial" pitchFamily="34" charset="0"/>
              </a:rPr>
              <a:t>: se encuentra en la intersección de rectas en los ejes coordenadas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Solución básica factible</a:t>
            </a:r>
            <a:r>
              <a:rPr lang="es-PE" sz="2400" b="1" dirty="0" smtClean="0">
                <a:latin typeface="Arial" pitchFamily="34" charset="0"/>
                <a:cs typeface="Arial" pitchFamily="34" charset="0"/>
              </a:rPr>
              <a:t>: solución básica que pertenece a la R.F.</a:t>
            </a:r>
          </a:p>
        </p:txBody>
      </p:sp>
    </p:spTree>
    <p:extLst>
      <p:ext uri="{BB962C8B-B14F-4D97-AF65-F5344CB8AC3E}">
        <p14:creationId xmlns:p14="http://schemas.microsoft.com/office/powerpoint/2010/main" val="6419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1052736"/>
            <a:ext cx="6120680" cy="300422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s-PE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Solución no factible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, cuando no existe región factible por falta de puntos comunes en el sistema de inecuaciones. </a:t>
            </a:r>
          </a:p>
          <a:p>
            <a:pPr marL="342900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s-PE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Solución degenerada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, si en un solo punto (que se dice degenerado) coinciden tres o más de las rectas que limitan la región factible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7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692696"/>
            <a:ext cx="6912768" cy="414183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Solución básica factible degenerada</a:t>
            </a:r>
            <a:r>
              <a:rPr lang="es-PE" sz="2400" b="1" dirty="0">
                <a:latin typeface="Arial" pitchFamily="34" charset="0"/>
                <a:cs typeface="Arial" pitchFamily="34" charset="0"/>
              </a:rPr>
              <a:t>: es la solución básica factible en la que uno o mas variables toman el valor cero.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Solución básica no degenerada</a:t>
            </a:r>
            <a:r>
              <a:rPr lang="es-PE" sz="2400" b="1" dirty="0">
                <a:latin typeface="Arial" pitchFamily="34" charset="0"/>
                <a:cs typeface="Arial" pitchFamily="34" charset="0"/>
              </a:rPr>
              <a:t>: si todas las variables básicas son positivos.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Solución </a:t>
            </a:r>
            <a:r>
              <a:rPr lang="es-PE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múltiple</a:t>
            </a:r>
            <a:r>
              <a:rPr lang="es-PE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(infinitas soluciones). </a:t>
            </a:r>
          </a:p>
          <a:p>
            <a:pPr marL="342900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s-PE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Solución no acotada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 (ausencia de solución), cuando la función objetivo no tiene valores extremos, pues la región factible es no acotada. </a:t>
            </a:r>
          </a:p>
        </p:txBody>
      </p:sp>
    </p:spTree>
    <p:extLst>
      <p:ext uri="{BB962C8B-B14F-4D97-AF65-F5344CB8AC3E}">
        <p14:creationId xmlns:p14="http://schemas.microsoft.com/office/powerpoint/2010/main" val="363307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étodo Gráf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36712"/>
            <a:ext cx="3744416" cy="2198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Método Gráf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76" y="3789040"/>
            <a:ext cx="3799731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473977" y="197213"/>
            <a:ext cx="2252540" cy="369332"/>
          </a:xfrm>
          <a:prstGeom prst="rect">
            <a:avLst/>
          </a:prstGeom>
          <a:solidFill>
            <a:srgbClr val="E0FCF1"/>
          </a:solidFill>
        </p:spPr>
        <p:txBody>
          <a:bodyPr wrap="none" rtlCol="0">
            <a:spAutoFit/>
          </a:bodyPr>
          <a:lstStyle/>
          <a:p>
            <a:r>
              <a:rPr lang="es-PE" dirty="0" smtClean="0"/>
              <a:t>Solución no acotada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479159" y="3370953"/>
            <a:ext cx="19768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PE" dirty="0" smtClean="0"/>
              <a:t>Solución múltiple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116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étodo Gráf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78" y="1916832"/>
            <a:ext cx="5061638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432037" y="1124744"/>
            <a:ext cx="2419883" cy="369332"/>
          </a:xfrm>
          <a:prstGeom prst="rect">
            <a:avLst/>
          </a:prstGeom>
          <a:solidFill>
            <a:srgbClr val="E0FCF1"/>
          </a:solidFill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Solución </a:t>
            </a:r>
            <a:r>
              <a:rPr lang="es-PE" b="1" dirty="0" err="1">
                <a:solidFill>
                  <a:srgbClr val="0070C0"/>
                </a:solidFill>
              </a:rPr>
              <a:t>infactible</a:t>
            </a:r>
            <a:endParaRPr lang="es-E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86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Conector recto de flecha"/>
          <p:cNvCxnSpPr/>
          <p:nvPr/>
        </p:nvCxnSpPr>
        <p:spPr>
          <a:xfrm>
            <a:off x="2267744" y="5445224"/>
            <a:ext cx="417646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2267744" y="1484784"/>
            <a:ext cx="0" cy="39604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300078" y="1844824"/>
            <a:ext cx="2415938" cy="3672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3491880" y="1988840"/>
            <a:ext cx="0" cy="345638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267744" y="2924944"/>
            <a:ext cx="288032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>
            <a:off x="2267744" y="2924944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H="1">
            <a:off x="2350707" y="3573016"/>
            <a:ext cx="1069166" cy="57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262124" y="3731470"/>
            <a:ext cx="1160605" cy="6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H="1">
            <a:off x="2335845" y="3855660"/>
            <a:ext cx="1098889" cy="56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2322619" y="3982893"/>
            <a:ext cx="1069165" cy="56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2271935" y="4085402"/>
            <a:ext cx="1032693" cy="57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flipH="1">
            <a:off x="2262124" y="4219959"/>
            <a:ext cx="1129660" cy="63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H="1">
            <a:off x="2320984" y="4149080"/>
            <a:ext cx="1098888" cy="573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H="1">
            <a:off x="2267744" y="4221088"/>
            <a:ext cx="1205252" cy="68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H="1">
            <a:off x="2271935" y="4469673"/>
            <a:ext cx="1119849" cy="63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H="1">
            <a:off x="2300078" y="3501008"/>
            <a:ext cx="1034466" cy="56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2267744" y="2924944"/>
            <a:ext cx="549567" cy="24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2267744" y="2924944"/>
            <a:ext cx="691327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2262124" y="2996952"/>
            <a:ext cx="72570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2300078" y="3048522"/>
            <a:ext cx="767766" cy="38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 flipV="1">
            <a:off x="2300078" y="3104964"/>
            <a:ext cx="854722" cy="436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2267744" y="3212976"/>
            <a:ext cx="887056" cy="42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2292896" y="3284984"/>
            <a:ext cx="861904" cy="43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 flipV="1">
            <a:off x="2267744" y="3356992"/>
            <a:ext cx="887056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flipV="1">
            <a:off x="2267744" y="3356992"/>
            <a:ext cx="1041077" cy="53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flipV="1">
            <a:off x="2267744" y="3429001"/>
            <a:ext cx="1066800" cy="57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 flipV="1">
            <a:off x="2302117" y="3645024"/>
            <a:ext cx="1089667" cy="5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 flipV="1">
            <a:off x="2292896" y="4345857"/>
            <a:ext cx="1126976" cy="66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flipV="1">
            <a:off x="3067844" y="5157192"/>
            <a:ext cx="35202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 flipV="1">
            <a:off x="2267744" y="4512822"/>
            <a:ext cx="1094982" cy="68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 flipH="1">
            <a:off x="2420144" y="3077344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 flipH="1">
            <a:off x="2292896" y="4509120"/>
            <a:ext cx="1141839" cy="74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/>
          <p:nvPr/>
        </p:nvCxnSpPr>
        <p:spPr>
          <a:xfrm flipV="1">
            <a:off x="2339752" y="4581128"/>
            <a:ext cx="1096287" cy="72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 flipV="1">
            <a:off x="2420144" y="4653136"/>
            <a:ext cx="1015895" cy="68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 flipV="1">
            <a:off x="2624974" y="4797152"/>
            <a:ext cx="766810" cy="55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/>
          <p:nvPr/>
        </p:nvCxnSpPr>
        <p:spPr>
          <a:xfrm flipV="1">
            <a:off x="2801144" y="4944960"/>
            <a:ext cx="533400" cy="42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"/>
          <p:cNvCxnSpPr/>
          <p:nvPr/>
        </p:nvCxnSpPr>
        <p:spPr>
          <a:xfrm flipV="1">
            <a:off x="3008379" y="5100769"/>
            <a:ext cx="324391" cy="27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CuadroTexto"/>
          <p:cNvSpPr txBox="1"/>
          <p:nvPr/>
        </p:nvSpPr>
        <p:spPr>
          <a:xfrm>
            <a:off x="4355976" y="1196752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Solución factible</a:t>
            </a:r>
            <a:endParaRPr lang="es-ES" sz="1600" dirty="0"/>
          </a:p>
        </p:txBody>
      </p:sp>
      <p:sp>
        <p:nvSpPr>
          <p:cNvPr id="109" name="108 CuadroTexto"/>
          <p:cNvSpPr txBox="1"/>
          <p:nvPr/>
        </p:nvSpPr>
        <p:spPr>
          <a:xfrm>
            <a:off x="4355976" y="1804174"/>
            <a:ext cx="2430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Solución factible optima</a:t>
            </a:r>
            <a:endParaRPr lang="es-ES" sz="1600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4625441" y="2323524"/>
            <a:ext cx="329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Solución no factible en un vértice</a:t>
            </a:r>
            <a:endParaRPr lang="es-ES" sz="1600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5707468" y="3859483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Solución no factible</a:t>
            </a:r>
            <a:endParaRPr lang="es-ES" sz="1600" dirty="0"/>
          </a:p>
        </p:txBody>
      </p:sp>
      <p:sp>
        <p:nvSpPr>
          <p:cNvPr id="112" name="111 Elipse"/>
          <p:cNvSpPr/>
          <p:nvPr/>
        </p:nvSpPr>
        <p:spPr>
          <a:xfrm>
            <a:off x="2903545" y="2852458"/>
            <a:ext cx="111051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13" name="112 Elipse"/>
          <p:cNvSpPr/>
          <p:nvPr/>
        </p:nvSpPr>
        <p:spPr>
          <a:xfrm>
            <a:off x="3417470" y="2829133"/>
            <a:ext cx="111051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14" name="113 Elipse"/>
          <p:cNvSpPr/>
          <p:nvPr/>
        </p:nvSpPr>
        <p:spPr>
          <a:xfrm>
            <a:off x="5460162" y="4042893"/>
            <a:ext cx="111051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22" name="121 Forma libre"/>
          <p:cNvSpPr/>
          <p:nvPr/>
        </p:nvSpPr>
        <p:spPr>
          <a:xfrm>
            <a:off x="2610465" y="1294001"/>
            <a:ext cx="1696064" cy="1950644"/>
          </a:xfrm>
          <a:custGeom>
            <a:avLst/>
            <a:gdLst>
              <a:gd name="connsiteX0" fmla="*/ 0 w 1696064"/>
              <a:gd name="connsiteY0" fmla="*/ 1950644 h 1950644"/>
              <a:gd name="connsiteX1" fmla="*/ 486696 w 1696064"/>
              <a:gd name="connsiteY1" fmla="*/ 166089 h 1950644"/>
              <a:gd name="connsiteX2" fmla="*/ 1637070 w 1696064"/>
              <a:gd name="connsiteY2" fmla="*/ 77599 h 1950644"/>
              <a:gd name="connsiteX3" fmla="*/ 1637070 w 1696064"/>
              <a:gd name="connsiteY3" fmla="*/ 77599 h 1950644"/>
              <a:gd name="connsiteX4" fmla="*/ 1696064 w 1696064"/>
              <a:gd name="connsiteY4" fmla="*/ 62851 h 195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064" h="1950644">
                <a:moveTo>
                  <a:pt x="0" y="1950644"/>
                </a:moveTo>
                <a:cubicBezTo>
                  <a:pt x="106925" y="1214453"/>
                  <a:pt x="213851" y="478263"/>
                  <a:pt x="486696" y="166089"/>
                </a:cubicBezTo>
                <a:cubicBezTo>
                  <a:pt x="759541" y="-146085"/>
                  <a:pt x="1637070" y="77599"/>
                  <a:pt x="1637070" y="77599"/>
                </a:cubicBezTo>
                <a:lnTo>
                  <a:pt x="1637070" y="77599"/>
                </a:lnTo>
                <a:lnTo>
                  <a:pt x="1696064" y="62851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122 Forma libre"/>
          <p:cNvSpPr/>
          <p:nvPr/>
        </p:nvSpPr>
        <p:spPr>
          <a:xfrm>
            <a:off x="3052916" y="1764464"/>
            <a:ext cx="1380547" cy="963988"/>
          </a:xfrm>
          <a:custGeom>
            <a:avLst/>
            <a:gdLst>
              <a:gd name="connsiteX0" fmla="*/ 0 w 1380547"/>
              <a:gd name="connsiteY0" fmla="*/ 963988 h 963988"/>
              <a:gd name="connsiteX1" fmla="*/ 427703 w 1380547"/>
              <a:gd name="connsiteY1" fmla="*/ 34839 h 963988"/>
              <a:gd name="connsiteX2" fmla="*/ 1312607 w 1380547"/>
              <a:gd name="connsiteY2" fmla="*/ 197071 h 963988"/>
              <a:gd name="connsiteX3" fmla="*/ 1253613 w 1380547"/>
              <a:gd name="connsiteY3" fmla="*/ 197071 h 96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547" h="963988">
                <a:moveTo>
                  <a:pt x="0" y="963988"/>
                </a:moveTo>
                <a:cubicBezTo>
                  <a:pt x="104467" y="563323"/>
                  <a:pt x="208935" y="162658"/>
                  <a:pt x="427703" y="34839"/>
                </a:cubicBezTo>
                <a:cubicBezTo>
                  <a:pt x="646471" y="-92980"/>
                  <a:pt x="1174955" y="170032"/>
                  <a:pt x="1312607" y="197071"/>
                </a:cubicBezTo>
                <a:cubicBezTo>
                  <a:pt x="1450259" y="224110"/>
                  <a:pt x="1351936" y="210590"/>
                  <a:pt x="1253613" y="197071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123 Forma libre"/>
          <p:cNvSpPr/>
          <p:nvPr/>
        </p:nvSpPr>
        <p:spPr>
          <a:xfrm>
            <a:off x="3583858" y="2415625"/>
            <a:ext cx="1101876" cy="357072"/>
          </a:xfrm>
          <a:custGeom>
            <a:avLst/>
            <a:gdLst>
              <a:gd name="connsiteX0" fmla="*/ 0 w 1101876"/>
              <a:gd name="connsiteY0" fmla="*/ 357072 h 357072"/>
              <a:gd name="connsiteX1" fmla="*/ 530942 w 1101876"/>
              <a:gd name="connsiteY1" fmla="*/ 17859 h 357072"/>
              <a:gd name="connsiteX2" fmla="*/ 1047136 w 1101876"/>
              <a:gd name="connsiteY2" fmla="*/ 47356 h 357072"/>
              <a:gd name="connsiteX3" fmla="*/ 1061884 w 1101876"/>
              <a:gd name="connsiteY3" fmla="*/ 47356 h 35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876" h="357072">
                <a:moveTo>
                  <a:pt x="0" y="357072"/>
                </a:moveTo>
                <a:cubicBezTo>
                  <a:pt x="178209" y="213275"/>
                  <a:pt x="356419" y="69478"/>
                  <a:pt x="530942" y="17859"/>
                </a:cubicBezTo>
                <a:cubicBezTo>
                  <a:pt x="705465" y="-33760"/>
                  <a:pt x="958646" y="42440"/>
                  <a:pt x="1047136" y="47356"/>
                </a:cubicBezTo>
                <a:cubicBezTo>
                  <a:pt x="1135626" y="52272"/>
                  <a:pt x="1098755" y="49814"/>
                  <a:pt x="1061884" y="4735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124 Forma libre"/>
          <p:cNvSpPr/>
          <p:nvPr/>
        </p:nvSpPr>
        <p:spPr>
          <a:xfrm>
            <a:off x="5633884" y="4129548"/>
            <a:ext cx="604684" cy="259337"/>
          </a:xfrm>
          <a:custGeom>
            <a:avLst/>
            <a:gdLst>
              <a:gd name="connsiteX0" fmla="*/ 0 w 604684"/>
              <a:gd name="connsiteY0" fmla="*/ 176981 h 259337"/>
              <a:gd name="connsiteX1" fmla="*/ 471948 w 604684"/>
              <a:gd name="connsiteY1" fmla="*/ 250723 h 259337"/>
              <a:gd name="connsiteX2" fmla="*/ 604684 w 604684"/>
              <a:gd name="connsiteY2" fmla="*/ 0 h 259337"/>
              <a:gd name="connsiteX3" fmla="*/ 604684 w 604684"/>
              <a:gd name="connsiteY3" fmla="*/ 0 h 25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684" h="259337">
                <a:moveTo>
                  <a:pt x="0" y="176981"/>
                </a:moveTo>
                <a:cubicBezTo>
                  <a:pt x="185583" y="228600"/>
                  <a:pt x="371167" y="280220"/>
                  <a:pt x="471948" y="250723"/>
                </a:cubicBezTo>
                <a:cubicBezTo>
                  <a:pt x="572729" y="221226"/>
                  <a:pt x="604684" y="0"/>
                  <a:pt x="604684" y="0"/>
                </a:cubicBezTo>
                <a:lnTo>
                  <a:pt x="604684" y="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499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1196752"/>
            <a:ext cx="7704856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PE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MÉTODO GRÁFICO </a:t>
            </a:r>
          </a:p>
          <a:p>
            <a:r>
              <a:rPr lang="es-PE" sz="2800" dirty="0">
                <a:latin typeface="Arial" pitchFamily="34" charset="0"/>
                <a:cs typeface="Arial" pitchFamily="34" charset="0"/>
              </a:rPr>
              <a:t>El método gráfico se emplea para resolver problemas que presentan sólo 2 variables de decisión. El procedimiento consiste en trazar las ecuaciones de las restricciones en un eje de coordenadas X</a:t>
            </a:r>
            <a:r>
              <a:rPr lang="es-PE" sz="2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s-PE" sz="2800" dirty="0">
                <a:latin typeface="Arial" pitchFamily="34" charset="0"/>
                <a:cs typeface="Arial" pitchFamily="34" charset="0"/>
              </a:rPr>
              <a:t>, X</a:t>
            </a:r>
            <a:r>
              <a:rPr lang="es-PE" sz="2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s-PE" sz="2800" dirty="0">
                <a:latin typeface="Arial" pitchFamily="34" charset="0"/>
                <a:cs typeface="Arial" pitchFamily="34" charset="0"/>
              </a:rPr>
              <a:t> para tratar de identificar el área de soluciones factibles </a:t>
            </a:r>
            <a:r>
              <a:rPr lang="es-PE" sz="2800" dirty="0" smtClean="0">
                <a:latin typeface="Arial" pitchFamily="34" charset="0"/>
                <a:cs typeface="Arial" pitchFamily="34" charset="0"/>
              </a:rPr>
              <a:t> que </a:t>
            </a:r>
            <a:r>
              <a:rPr lang="es-PE" sz="2800" dirty="0">
                <a:latin typeface="Arial" pitchFamily="34" charset="0"/>
                <a:cs typeface="Arial" pitchFamily="34" charset="0"/>
              </a:rPr>
              <a:t>cumplen con todas las </a:t>
            </a:r>
            <a:r>
              <a:rPr lang="es-PE" sz="2800" dirty="0" smtClean="0">
                <a:latin typeface="Arial" pitchFamily="34" charset="0"/>
                <a:cs typeface="Arial" pitchFamily="34" charset="0"/>
              </a:rPr>
              <a:t>restricciones.</a:t>
            </a:r>
            <a:endParaRPr lang="es-PE" sz="2800" dirty="0">
              <a:latin typeface="Arial" pitchFamily="34" charset="0"/>
              <a:cs typeface="Arial" pitchFamily="34" charset="0"/>
            </a:endParaRPr>
          </a:p>
          <a:p>
            <a:endParaRPr lang="es-PE" sz="2800" dirty="0" smtClean="0">
              <a:latin typeface="Arial" pitchFamily="34" charset="0"/>
              <a:cs typeface="Arial" pitchFamily="34" charset="0"/>
            </a:endParaRPr>
          </a:p>
          <a:p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1541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332656"/>
            <a:ext cx="7056784" cy="70788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Procedimiento para  la  Solución Gráfica  de  problemas de  P.L. con dos variables de decisión</a:t>
            </a:r>
            <a:endParaRPr lang="es-ES" sz="2000" dirty="0"/>
          </a:p>
        </p:txBody>
      </p:sp>
      <p:sp>
        <p:nvSpPr>
          <p:cNvPr id="3" name="2 Rectángulo"/>
          <p:cNvSpPr/>
          <p:nvPr/>
        </p:nvSpPr>
        <p:spPr>
          <a:xfrm>
            <a:off x="683568" y="1412776"/>
            <a:ext cx="7056784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2400" dirty="0">
                <a:latin typeface="Arial" pitchFamily="34" charset="0"/>
                <a:cs typeface="Arial" pitchFamily="34" charset="0"/>
              </a:rPr>
              <a:t>Para realizar la gráfica es necesario tomar en cuenta las siguientes recomendaciones:</a:t>
            </a:r>
            <a:br>
              <a:rPr lang="es-ES" sz="2400" dirty="0">
                <a:latin typeface="Arial" pitchFamily="34" charset="0"/>
                <a:cs typeface="Arial" pitchFamily="34" charset="0"/>
              </a:rPr>
            </a:br>
            <a:r>
              <a:rPr lang="es-ES" sz="2400" dirty="0">
                <a:latin typeface="Arial" pitchFamily="34" charset="0"/>
                <a:cs typeface="Arial" pitchFamily="34" charset="0"/>
              </a:rPr>
              <a:t/>
            </a:r>
            <a:br>
              <a:rPr lang="es-ES" sz="2400" dirty="0">
                <a:latin typeface="Arial" pitchFamily="34" charset="0"/>
                <a:cs typeface="Arial" pitchFamily="34" charset="0"/>
              </a:rPr>
            </a:br>
            <a:r>
              <a:rPr lang="es-ES" sz="2400" dirty="0">
                <a:latin typeface="Arial" pitchFamily="34" charset="0"/>
                <a:cs typeface="Arial" pitchFamily="34" charset="0"/>
              </a:rPr>
              <a:t>1.Preparar una gráfica para cada restricción que muestre las soluciones que satisfagan la restricción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ES" sz="2400" dirty="0">
                <a:latin typeface="Arial" pitchFamily="34" charset="0"/>
                <a:cs typeface="Arial" pitchFamily="34" charset="0"/>
              </a:rPr>
              <a:t/>
            </a:r>
            <a:br>
              <a:rPr lang="es-ES" sz="2400" dirty="0">
                <a:latin typeface="Arial" pitchFamily="34" charset="0"/>
                <a:cs typeface="Arial" pitchFamily="34" charset="0"/>
              </a:rPr>
            </a:br>
            <a:r>
              <a:rPr lang="es-ES" sz="2400" dirty="0">
                <a:latin typeface="Arial" pitchFamily="34" charset="0"/>
                <a:cs typeface="Arial" pitchFamily="34" charset="0"/>
              </a:rPr>
              <a:t>2.Determinar la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región factible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identificando las soluciones que satisfacen simultáneamente todas las restricciones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ES" sz="2400" dirty="0">
                <a:latin typeface="Arial" pitchFamily="34" charset="0"/>
                <a:cs typeface="Arial" pitchFamily="34" charset="0"/>
              </a:rPr>
              <a:t/>
            </a:r>
            <a:br>
              <a:rPr lang="es-ES" sz="2400" dirty="0">
                <a:latin typeface="Arial" pitchFamily="34" charset="0"/>
                <a:cs typeface="Arial" pitchFamily="34" charset="0"/>
              </a:rPr>
            </a:br>
            <a:r>
              <a:rPr lang="es-ES" sz="2400" dirty="0" smtClean="0">
                <a:latin typeface="Arial" pitchFamily="34" charset="0"/>
                <a:cs typeface="Arial" pitchFamily="34" charset="0"/>
              </a:rPr>
              <a:t>3.Trazar la   línea  de la 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función objetivo que muestren los valores de las variables de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decisión.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2"/>
          <p:cNvSpPr txBox="1">
            <a:spLocks noChangeArrowheads="1"/>
          </p:cNvSpPr>
          <p:nvPr/>
        </p:nvSpPr>
        <p:spPr>
          <a:xfrm>
            <a:off x="1475656" y="692696"/>
            <a:ext cx="4032448" cy="392909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cap="all" dirty="0" smtClean="0">
                <a:solidFill>
                  <a:srgbClr val="0070C0"/>
                </a:solidFill>
                <a:latin typeface="Arial Black" pitchFamily="34" charset="0"/>
              </a:rPr>
              <a:t>PROPÓSITO DE LA SESIÓN</a:t>
            </a:r>
          </a:p>
        </p:txBody>
      </p:sp>
      <p:sp>
        <p:nvSpPr>
          <p:cNvPr id="3" name="3 Subtítulo"/>
          <p:cNvSpPr txBox="1">
            <a:spLocks/>
          </p:cNvSpPr>
          <p:nvPr/>
        </p:nvSpPr>
        <p:spPr>
          <a:xfrm>
            <a:off x="785786" y="1700808"/>
            <a:ext cx="7602638" cy="2160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rgbClr val="002060"/>
                </a:solidFill>
              </a:rPr>
              <a:t>Formular y resolver gráficamente problemas, utilizando  el modelo de programación lineal  con 2 variables.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Uso de  programas computacionales: LINDO, POM-QM FOR WINDOWS, Solver - Excel. </a:t>
            </a:r>
            <a:endParaRPr lang="es-ES" dirty="0">
              <a:solidFill>
                <a:srgbClr val="002060"/>
              </a:solidFill>
            </a:endParaRPr>
          </a:p>
        </p:txBody>
      </p:sp>
      <p:pic>
        <p:nvPicPr>
          <p:cNvPr id="3074" name="Picture 2" descr="Resultado de imagen para programacion lin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49080"/>
            <a:ext cx="4392488" cy="21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2">
            <a:duotone>
              <a:srgbClr val="CF543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90336"/>
            <a:ext cx="4680520" cy="3679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4 Conector recto de flecha"/>
          <p:cNvCxnSpPr/>
          <p:nvPr/>
        </p:nvCxnSpPr>
        <p:spPr>
          <a:xfrm flipH="1">
            <a:off x="3059832" y="3356992"/>
            <a:ext cx="1944216" cy="14401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004048" y="317232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70C0"/>
                </a:solidFill>
              </a:rPr>
              <a:t>Solución optima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282903" y="2048364"/>
            <a:ext cx="3498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rgbClr val="C00000"/>
                </a:solidFill>
              </a:rPr>
              <a:t>Problema de maximización </a:t>
            </a:r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671391" y="417148"/>
            <a:ext cx="7254552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PE" sz="2000" b="1" dirty="0" smtClean="0">
                <a:solidFill>
                  <a:srgbClr val="0070C0"/>
                </a:solidFill>
                <a:latin typeface="Verdana" pitchFamily="34" charset="0"/>
                <a:cs typeface="Arial" pitchFamily="34" charset="0"/>
              </a:rPr>
              <a:t>Región factible </a:t>
            </a:r>
            <a:r>
              <a:rPr lang="es-PE" sz="2000" dirty="0" smtClean="0">
                <a:latin typeface="Verdana" pitchFamily="34" charset="0"/>
                <a:cs typeface="Arial" pitchFamily="34" charset="0"/>
              </a:rPr>
              <a:t>: conjunto de puntos   extremos o vértices que satisfacen  todas las restricciones del modelo.</a:t>
            </a:r>
          </a:p>
          <a:p>
            <a:r>
              <a:rPr lang="es-PE" sz="2000" b="1" dirty="0" smtClean="0">
                <a:solidFill>
                  <a:srgbClr val="C00000"/>
                </a:solidFill>
                <a:latin typeface="Verdana" pitchFamily="34" charset="0"/>
                <a:cs typeface="Arial" pitchFamily="34" charset="0"/>
              </a:rPr>
              <a:t>Solución óptima </a:t>
            </a:r>
            <a:r>
              <a:rPr lang="es-PE" sz="2000" dirty="0" smtClean="0">
                <a:latin typeface="Verdana" pitchFamily="34" charset="0"/>
                <a:cs typeface="Arial" pitchFamily="34" charset="0"/>
              </a:rPr>
              <a:t>: Es el punto de la RF,  donde se obtiene el mejor valor para la función objetivo</a:t>
            </a:r>
            <a:endParaRPr lang="es-PE" sz="20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>
            <a:duotone>
              <a:srgbClr val="59B0B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84" y="1124744"/>
            <a:ext cx="5802720" cy="439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3 Conector recto de flecha"/>
          <p:cNvCxnSpPr/>
          <p:nvPr/>
        </p:nvCxnSpPr>
        <p:spPr>
          <a:xfrm flipH="1">
            <a:off x="3419872" y="2564904"/>
            <a:ext cx="1440160" cy="19082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838716" y="2349785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Solución optima 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771800" y="476672"/>
            <a:ext cx="413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Problema de Minimización </a:t>
            </a:r>
            <a:endParaRPr lang="es-ES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548680"/>
            <a:ext cx="64807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C00000"/>
                </a:solidFill>
              </a:rPr>
              <a:t>Caso 1- problema de Maximización.</a:t>
            </a:r>
            <a:endParaRPr lang="es-ES" sz="2800" b="1" dirty="0">
              <a:solidFill>
                <a:srgbClr val="C0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1133944"/>
            <a:ext cx="74888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300" dirty="0">
                <a:latin typeface="Arial" pitchFamily="34" charset="0"/>
                <a:cs typeface="Arial" pitchFamily="34" charset="0"/>
              </a:rPr>
              <a:t>Un fabricante está tratando de decidir las cantidades de producción para dos artículos: mesas y sillas. Se cuenta con 96 unidades de material y con 72 horas de mano de obra. Cada mesa requiere 12 unidades de material y 6 horas de mano de obra. Por otra parte, las sillas utilizan 8 unidades de material cada una y requieren 12 horas de mano de obra por silla. El margen de beneficio  para las mesas es de  S/. </a:t>
            </a:r>
            <a:r>
              <a:rPr lang="es-PE" sz="2300" dirty="0" smtClean="0">
                <a:latin typeface="Arial" pitchFamily="34" charset="0"/>
                <a:cs typeface="Arial" pitchFamily="34" charset="0"/>
              </a:rPr>
              <a:t>90 </a:t>
            </a:r>
            <a:r>
              <a:rPr lang="es-PE" sz="2300" dirty="0">
                <a:latin typeface="Arial" pitchFamily="34" charset="0"/>
                <a:cs typeface="Arial" pitchFamily="34" charset="0"/>
              </a:rPr>
              <a:t>por unidad  y para las sillas:  S/. </a:t>
            </a:r>
            <a:r>
              <a:rPr lang="es-PE" sz="2300" dirty="0" smtClean="0">
                <a:latin typeface="Arial" pitchFamily="34" charset="0"/>
                <a:cs typeface="Arial" pitchFamily="34" charset="0"/>
              </a:rPr>
              <a:t>75  </a:t>
            </a:r>
            <a:r>
              <a:rPr lang="es-PE" sz="2300" dirty="0">
                <a:latin typeface="Arial" pitchFamily="34" charset="0"/>
                <a:cs typeface="Arial" pitchFamily="34" charset="0"/>
              </a:rPr>
              <a:t>por unidad. El fabricante prometió construir por lo menos dos mesas. Se pide Formular el problema mediante un modelo </a:t>
            </a:r>
            <a:r>
              <a:rPr lang="es-PE" sz="2300" dirty="0" smtClean="0">
                <a:latin typeface="Arial" pitchFamily="34" charset="0"/>
                <a:cs typeface="Arial" pitchFamily="34" charset="0"/>
              </a:rPr>
              <a:t>de P.L. y encontrar la solución optima.</a:t>
            </a:r>
            <a:endParaRPr lang="es-PE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886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PE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22436"/>
              </p:ext>
            </p:extLst>
          </p:nvPr>
        </p:nvGraphicFramePr>
        <p:xfrm>
          <a:off x="827584" y="1268760"/>
          <a:ext cx="7272808" cy="3091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876"/>
                <a:gridCol w="1824946"/>
                <a:gridCol w="1824946"/>
                <a:gridCol w="1775040"/>
              </a:tblGrid>
              <a:tr h="35334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Producción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 smtClean="0">
                          <a:effectLst/>
                        </a:rPr>
                        <a:t>Artículos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Requerimiento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92D050"/>
                    </a:solidFill>
                  </a:tcPr>
                </a:tc>
              </a:tr>
              <a:tr h="37746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Mesas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Sillas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373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 dirty="0">
                          <a:effectLst/>
                        </a:rPr>
                        <a:t>P1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 dirty="0">
                          <a:effectLst/>
                        </a:rPr>
                        <a:t>12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 dirty="0">
                          <a:effectLst/>
                        </a:rPr>
                        <a:t>8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>
                          <a:effectLst/>
                        </a:rPr>
                        <a:t>96</a:t>
                      </a:r>
                      <a:endParaRPr lang="es-E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4140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>
                          <a:effectLst/>
                        </a:rPr>
                        <a:t>P2</a:t>
                      </a:r>
                      <a:endParaRPr lang="es-E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>
                          <a:effectLst/>
                        </a:rPr>
                        <a:t>6</a:t>
                      </a:r>
                      <a:endParaRPr lang="es-E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 dirty="0">
                          <a:effectLst/>
                        </a:rPr>
                        <a:t>12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 dirty="0">
                          <a:effectLst/>
                        </a:rPr>
                        <a:t>72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533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 dirty="0">
                          <a:effectLst/>
                        </a:rPr>
                        <a:t> </a:t>
                      </a:r>
                      <a:r>
                        <a:rPr lang="es-ES" sz="2800" dirty="0" smtClean="0">
                          <a:effectLst/>
                        </a:rPr>
                        <a:t>P3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>
                          <a:effectLst/>
                        </a:rPr>
                        <a:t>1</a:t>
                      </a:r>
                      <a:endParaRPr lang="es-E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>
                          <a:effectLst/>
                        </a:rPr>
                        <a:t>0</a:t>
                      </a:r>
                      <a:endParaRPr lang="es-E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 dirty="0">
                          <a:effectLst/>
                        </a:rPr>
                        <a:t>2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742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 dirty="0">
                          <a:effectLst/>
                        </a:rPr>
                        <a:t> </a:t>
                      </a:r>
                      <a:r>
                        <a:rPr lang="es-ES" sz="2800" dirty="0" smtClean="0">
                          <a:effectLst/>
                        </a:rPr>
                        <a:t>Utilidad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 dirty="0" smtClean="0">
                          <a:effectLst/>
                        </a:rPr>
                        <a:t>90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 dirty="0" smtClean="0">
                          <a:effectLst/>
                        </a:rPr>
                        <a:t>75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800" dirty="0">
                          <a:effectLst/>
                        </a:rPr>
                        <a:t> </a:t>
                      </a:r>
                      <a:endParaRPr lang="es-E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187624" y="557972"/>
            <a:ext cx="434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70C0"/>
                </a:solidFill>
                <a:latin typeface="Verdana" pitchFamily="34" charset="0"/>
              </a:rPr>
              <a:t>organización  de la información </a:t>
            </a:r>
            <a:endParaRPr lang="es-ES" b="1" dirty="0">
              <a:solidFill>
                <a:srgbClr val="0070C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332656"/>
            <a:ext cx="504056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rgbClr val="0070C0"/>
                </a:solidFill>
              </a:rPr>
              <a:t>SOLUCIÓN DEL MODELO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71139" y="1196752"/>
            <a:ext cx="4806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1) Formulación del Problema</a:t>
            </a:r>
            <a:endParaRPr lang="es-E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88200" y="2015950"/>
            <a:ext cx="64641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  <a:latin typeface="Cambria" pitchFamily="18" charset="0"/>
              </a:rPr>
              <a:t>Definiendo las Variables de decisión</a:t>
            </a:r>
            <a:r>
              <a:rPr lang="es-PE" sz="2400" dirty="0">
                <a:latin typeface="Cambria" pitchFamily="18" charset="0"/>
              </a:rPr>
              <a:t>: </a:t>
            </a:r>
          </a:p>
          <a:p>
            <a:endParaRPr lang="es-PE" sz="2400" dirty="0">
              <a:latin typeface="Cambria" pitchFamily="18" charset="0"/>
            </a:endParaRPr>
          </a:p>
          <a:p>
            <a:r>
              <a:rPr lang="es-PE" sz="2400" dirty="0">
                <a:latin typeface="Cambria" pitchFamily="18" charset="0"/>
              </a:rPr>
              <a:t>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= número de mesas producidas </a:t>
            </a:r>
          </a:p>
          <a:p>
            <a:r>
              <a:rPr lang="es-PE" sz="2400" dirty="0">
                <a:latin typeface="Cambria" pitchFamily="18" charset="0"/>
              </a:rPr>
              <a:t>x</a:t>
            </a:r>
            <a:r>
              <a:rPr lang="es-PE" sz="2400" baseline="-25000" dirty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= número de sillas producidas </a:t>
            </a:r>
          </a:p>
          <a:p>
            <a:endParaRPr lang="es-PE" sz="2400" dirty="0">
              <a:latin typeface="Cambria" pitchFamily="18" charset="0"/>
            </a:endParaRPr>
          </a:p>
          <a:p>
            <a:r>
              <a:rPr lang="es-PE" sz="2400" b="1" dirty="0">
                <a:solidFill>
                  <a:srgbClr val="FF0000"/>
                </a:solidFill>
                <a:latin typeface="Cambria" pitchFamily="18" charset="0"/>
              </a:rPr>
              <a:t>Restricciones  lineales</a:t>
            </a:r>
          </a:p>
          <a:p>
            <a:r>
              <a:rPr lang="es-PE" sz="2400" dirty="0">
                <a:latin typeface="Cambria" pitchFamily="18" charset="0"/>
              </a:rPr>
              <a:t>12x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+ 8x</a:t>
            </a:r>
            <a:r>
              <a:rPr lang="es-PE" sz="2400" baseline="-25000" dirty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≤96 (restricción de material) </a:t>
            </a:r>
          </a:p>
          <a:p>
            <a:r>
              <a:rPr lang="es-PE" sz="2400" dirty="0">
                <a:latin typeface="Cambria" pitchFamily="18" charset="0"/>
              </a:rPr>
              <a:t>6x1+ 12x</a:t>
            </a:r>
            <a:r>
              <a:rPr lang="es-PE" sz="2400" baseline="-25000" dirty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≤72 (restricción de mano de obra) </a:t>
            </a:r>
          </a:p>
          <a:p>
            <a:r>
              <a:rPr lang="es-PE" sz="2400" dirty="0">
                <a:latin typeface="Cambria" pitchFamily="18" charset="0"/>
              </a:rPr>
              <a:t>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≥2 (restricción de promesa del fabricante) </a:t>
            </a:r>
          </a:p>
          <a:p>
            <a:r>
              <a:rPr lang="es-PE" sz="2400" dirty="0">
                <a:latin typeface="Cambria" pitchFamily="18" charset="0"/>
              </a:rPr>
              <a:t>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≥0, x</a:t>
            </a:r>
            <a:r>
              <a:rPr lang="es-PE" sz="2400" baseline="-25000" dirty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≥0 (</a:t>
            </a:r>
            <a:r>
              <a:rPr lang="es-PE" sz="2400" b="1" dirty="0">
                <a:solidFill>
                  <a:srgbClr val="0070C0"/>
                </a:solidFill>
                <a:latin typeface="Cambria" pitchFamily="18" charset="0"/>
              </a:rPr>
              <a:t>restricciones de no negatividad) </a:t>
            </a:r>
          </a:p>
          <a:p>
            <a:endParaRPr lang="es-PE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692696"/>
            <a:ext cx="76328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dirty="0">
                <a:solidFill>
                  <a:srgbClr val="FF0000"/>
                </a:solidFill>
                <a:latin typeface="Cambria" pitchFamily="18" charset="0"/>
              </a:rPr>
              <a:t>Función objetivo ( Maximizar los beneficios totales)</a:t>
            </a:r>
          </a:p>
          <a:p>
            <a:r>
              <a:rPr lang="es-PE" sz="2800" dirty="0">
                <a:latin typeface="Cambria" pitchFamily="18" charset="0"/>
              </a:rPr>
              <a:t>Maximizar   Z = </a:t>
            </a:r>
            <a:r>
              <a:rPr lang="es-PE" sz="2800" dirty="0" smtClean="0">
                <a:latin typeface="Cambria" pitchFamily="18" charset="0"/>
              </a:rPr>
              <a:t>90x</a:t>
            </a:r>
            <a:r>
              <a:rPr lang="es-PE" sz="2800" baseline="-25000" dirty="0" smtClean="0">
                <a:latin typeface="Cambria" pitchFamily="18" charset="0"/>
              </a:rPr>
              <a:t>1</a:t>
            </a:r>
            <a:r>
              <a:rPr lang="es-PE" sz="2800" dirty="0">
                <a:latin typeface="Cambria" pitchFamily="18" charset="0"/>
              </a:rPr>
              <a:t>+ </a:t>
            </a:r>
            <a:r>
              <a:rPr lang="es-PE" sz="2800" dirty="0" smtClean="0">
                <a:latin typeface="Cambria" pitchFamily="18" charset="0"/>
              </a:rPr>
              <a:t>75x</a:t>
            </a:r>
            <a:r>
              <a:rPr lang="es-PE" sz="2800" baseline="-25000" dirty="0" smtClean="0">
                <a:latin typeface="Cambria" pitchFamily="18" charset="0"/>
              </a:rPr>
              <a:t>2</a:t>
            </a:r>
            <a:r>
              <a:rPr lang="es-PE" sz="2800" dirty="0" smtClean="0">
                <a:latin typeface="Cambria" pitchFamily="18" charset="0"/>
              </a:rPr>
              <a:t> </a:t>
            </a:r>
            <a:endParaRPr lang="es-PE" sz="2800" dirty="0">
              <a:latin typeface="Cambria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38027" y="2420888"/>
            <a:ext cx="7536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Modelo matemático en su  forma canónica</a:t>
            </a:r>
            <a:endParaRPr lang="es-ES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407860" y="3041257"/>
            <a:ext cx="4357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>
                <a:latin typeface="Cambria" pitchFamily="18" charset="0"/>
              </a:rPr>
              <a:t>Maximizar   Z = </a:t>
            </a:r>
            <a:r>
              <a:rPr lang="es-PE" sz="2800" dirty="0" smtClean="0">
                <a:latin typeface="Cambria" pitchFamily="18" charset="0"/>
              </a:rPr>
              <a:t>90x</a:t>
            </a:r>
            <a:r>
              <a:rPr lang="es-PE" sz="2800" baseline="-25000" dirty="0" smtClean="0">
                <a:latin typeface="Cambria" pitchFamily="18" charset="0"/>
              </a:rPr>
              <a:t>1</a:t>
            </a:r>
            <a:r>
              <a:rPr lang="es-PE" sz="2800" dirty="0">
                <a:latin typeface="Cambria" pitchFamily="18" charset="0"/>
              </a:rPr>
              <a:t>+ </a:t>
            </a:r>
            <a:r>
              <a:rPr lang="es-PE" sz="2800" dirty="0" smtClean="0">
                <a:latin typeface="Cambria" pitchFamily="18" charset="0"/>
              </a:rPr>
              <a:t>75x</a:t>
            </a:r>
            <a:r>
              <a:rPr lang="es-PE" sz="2800" baseline="-25000" dirty="0" smtClean="0">
                <a:latin typeface="Cambria" pitchFamily="18" charset="0"/>
              </a:rPr>
              <a:t>2</a:t>
            </a:r>
            <a:r>
              <a:rPr lang="es-PE" sz="2800" dirty="0" smtClean="0">
                <a:latin typeface="Cambria" pitchFamily="18" charset="0"/>
              </a:rPr>
              <a:t> </a:t>
            </a:r>
            <a:endParaRPr lang="es-PE" sz="2800" dirty="0"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21505" y="354969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Sujeto a: 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36848" y="4077072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2800" dirty="0">
                <a:latin typeface="Cambria" pitchFamily="18" charset="0"/>
              </a:rPr>
              <a:t>12x</a:t>
            </a:r>
            <a:r>
              <a:rPr lang="es-PE" sz="2800" baseline="-25000" dirty="0">
                <a:latin typeface="Cambria" pitchFamily="18" charset="0"/>
              </a:rPr>
              <a:t>1</a:t>
            </a:r>
            <a:r>
              <a:rPr lang="es-PE" sz="2800" dirty="0">
                <a:latin typeface="Cambria" pitchFamily="18" charset="0"/>
              </a:rPr>
              <a:t>+ 8x</a:t>
            </a:r>
            <a:r>
              <a:rPr lang="es-PE" sz="2800" baseline="-25000" dirty="0">
                <a:latin typeface="Cambria" pitchFamily="18" charset="0"/>
              </a:rPr>
              <a:t>2</a:t>
            </a:r>
            <a:r>
              <a:rPr lang="es-PE" sz="2800" dirty="0">
                <a:latin typeface="Cambria" pitchFamily="18" charset="0"/>
              </a:rPr>
              <a:t>≤96 </a:t>
            </a:r>
            <a:r>
              <a:rPr lang="es-PE" sz="2800" dirty="0" smtClean="0">
                <a:latin typeface="Cambria" pitchFamily="18" charset="0"/>
              </a:rPr>
              <a:t> </a:t>
            </a:r>
            <a:endParaRPr lang="es-PE" sz="2800" dirty="0">
              <a:latin typeface="Cambria" pitchFamily="18" charset="0"/>
            </a:endParaRPr>
          </a:p>
          <a:p>
            <a:r>
              <a:rPr lang="es-PE" sz="2800" dirty="0">
                <a:latin typeface="Cambria" pitchFamily="18" charset="0"/>
              </a:rPr>
              <a:t>6x1+ 12x</a:t>
            </a:r>
            <a:r>
              <a:rPr lang="es-PE" sz="2800" baseline="-25000" dirty="0">
                <a:latin typeface="Cambria" pitchFamily="18" charset="0"/>
              </a:rPr>
              <a:t>2</a:t>
            </a:r>
            <a:r>
              <a:rPr lang="es-PE" sz="2800" dirty="0">
                <a:latin typeface="Cambria" pitchFamily="18" charset="0"/>
              </a:rPr>
              <a:t>≤72 </a:t>
            </a:r>
            <a:r>
              <a:rPr lang="es-PE" sz="2800" dirty="0" smtClean="0">
                <a:latin typeface="Cambria" pitchFamily="18" charset="0"/>
              </a:rPr>
              <a:t> </a:t>
            </a:r>
            <a:endParaRPr lang="es-PE" sz="2800" dirty="0">
              <a:latin typeface="Cambria" pitchFamily="18" charset="0"/>
            </a:endParaRPr>
          </a:p>
          <a:p>
            <a:r>
              <a:rPr lang="es-PE" sz="2800" dirty="0">
                <a:latin typeface="Cambria" pitchFamily="18" charset="0"/>
              </a:rPr>
              <a:t>x</a:t>
            </a:r>
            <a:r>
              <a:rPr lang="es-PE" sz="2800" baseline="-25000" dirty="0">
                <a:latin typeface="Cambria" pitchFamily="18" charset="0"/>
              </a:rPr>
              <a:t>1</a:t>
            </a:r>
            <a:r>
              <a:rPr lang="es-PE" sz="2800" dirty="0">
                <a:latin typeface="Cambria" pitchFamily="18" charset="0"/>
              </a:rPr>
              <a:t>≥2 </a:t>
            </a:r>
            <a:r>
              <a:rPr lang="es-PE" sz="2800" dirty="0" smtClean="0">
                <a:latin typeface="Cambria" pitchFamily="18" charset="0"/>
              </a:rPr>
              <a:t> </a:t>
            </a:r>
            <a:endParaRPr lang="es-PE" sz="2800" dirty="0">
              <a:latin typeface="Cambria" pitchFamily="18" charset="0"/>
            </a:endParaRPr>
          </a:p>
          <a:p>
            <a:r>
              <a:rPr lang="es-PE" sz="2800" dirty="0">
                <a:latin typeface="Cambria" pitchFamily="18" charset="0"/>
              </a:rPr>
              <a:t>x</a:t>
            </a:r>
            <a:r>
              <a:rPr lang="es-PE" sz="2800" baseline="-25000" dirty="0">
                <a:latin typeface="Cambria" pitchFamily="18" charset="0"/>
              </a:rPr>
              <a:t>1</a:t>
            </a:r>
            <a:r>
              <a:rPr lang="es-PE" sz="2800" dirty="0">
                <a:latin typeface="Cambria" pitchFamily="18" charset="0"/>
              </a:rPr>
              <a:t>≥0, x</a:t>
            </a:r>
            <a:r>
              <a:rPr lang="es-PE" sz="2800" baseline="-25000" dirty="0">
                <a:latin typeface="Cambria" pitchFamily="18" charset="0"/>
              </a:rPr>
              <a:t>2</a:t>
            </a:r>
            <a:r>
              <a:rPr lang="es-PE" sz="2800" dirty="0">
                <a:latin typeface="Cambria" pitchFamily="18" charset="0"/>
              </a:rPr>
              <a:t>≥0 </a:t>
            </a:r>
            <a:r>
              <a:rPr lang="es-PE" sz="2800" dirty="0" smtClean="0">
                <a:latin typeface="Cambria" pitchFamily="18" charset="0"/>
              </a:rPr>
              <a:t> </a:t>
            </a:r>
            <a:endParaRPr lang="es-PE" sz="2800" dirty="0">
              <a:latin typeface="Cambria" pitchFamily="18" charset="0"/>
            </a:endParaRPr>
          </a:p>
          <a:p>
            <a:endParaRPr lang="es-PE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Conector recto de flecha"/>
          <p:cNvCxnSpPr/>
          <p:nvPr/>
        </p:nvCxnSpPr>
        <p:spPr>
          <a:xfrm>
            <a:off x="1763688" y="5733256"/>
            <a:ext cx="54006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 flipV="1">
            <a:off x="1763688" y="836712"/>
            <a:ext cx="0" cy="489654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Flecha derecha"/>
          <p:cNvSpPr/>
          <p:nvPr/>
        </p:nvSpPr>
        <p:spPr>
          <a:xfrm rot="16200000">
            <a:off x="6066166" y="5031178"/>
            <a:ext cx="720080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derecha"/>
          <p:cNvSpPr/>
          <p:nvPr/>
        </p:nvSpPr>
        <p:spPr>
          <a:xfrm>
            <a:off x="1835696" y="980728"/>
            <a:ext cx="720080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7452320" y="573325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X1</a:t>
            </a:r>
            <a:endParaRPr lang="es-ES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1328954" y="4673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X2</a:t>
            </a:r>
            <a:endParaRPr lang="es-ES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330263" y="286058"/>
            <a:ext cx="4122057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PE" sz="2000" dirty="0" smtClean="0">
                <a:latin typeface="Arial" pitchFamily="34" charset="0"/>
                <a:cs typeface="Arial" pitchFamily="34" charset="0"/>
              </a:rPr>
              <a:t>Se dibuja sobre la gráfica las restricciones de no negatividad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626682" y="5766038"/>
            <a:ext cx="75822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 b="1" dirty="0">
                <a:latin typeface="Cambria" pitchFamily="18" charset="0"/>
              </a:rPr>
              <a:t>(0,0)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1328954" y="5265203"/>
            <a:ext cx="1055949" cy="111612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76470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2400" dirty="0" smtClean="0">
                <a:latin typeface="Cambria" pitchFamily="18" charset="0"/>
              </a:rPr>
              <a:t>De la </a:t>
            </a:r>
            <a:r>
              <a:rPr lang="es-PE" sz="2400" b="1" dirty="0" smtClean="0">
                <a:solidFill>
                  <a:srgbClr val="002060"/>
                </a:solidFill>
                <a:latin typeface="Cambria" pitchFamily="18" charset="0"/>
              </a:rPr>
              <a:t>restricción I</a:t>
            </a:r>
            <a:r>
              <a:rPr lang="es-PE" sz="2400" dirty="0" smtClean="0">
                <a:latin typeface="Cambria" pitchFamily="18" charset="0"/>
              </a:rPr>
              <a:t>, de su forma canónica, lo convertimos en su </a:t>
            </a:r>
            <a:r>
              <a:rPr lang="es-PE" sz="2400" b="1" dirty="0" smtClean="0">
                <a:solidFill>
                  <a:srgbClr val="0070C0"/>
                </a:solidFill>
                <a:latin typeface="Cambria" pitchFamily="18" charset="0"/>
              </a:rPr>
              <a:t>forma estándar </a:t>
            </a:r>
            <a:r>
              <a:rPr lang="es-PE" sz="2400" dirty="0" smtClean="0">
                <a:latin typeface="Cambria" pitchFamily="18" charset="0"/>
              </a:rPr>
              <a:t>y tendremos:</a:t>
            </a:r>
          </a:p>
          <a:p>
            <a:r>
              <a:rPr lang="es-PE" sz="2400" dirty="0" smtClean="0">
                <a:latin typeface="Cambria" pitchFamily="18" charset="0"/>
              </a:rPr>
              <a:t>12x</a:t>
            </a:r>
            <a:r>
              <a:rPr lang="es-PE" sz="2400" baseline="-25000" dirty="0" smtClean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+ 8x</a:t>
            </a:r>
            <a:r>
              <a:rPr lang="es-PE" sz="2400" baseline="-25000" dirty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≤96 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5652120" y="1087869"/>
            <a:ext cx="2169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>
                <a:latin typeface="Cambria" pitchFamily="18" charset="0"/>
              </a:rPr>
              <a:t>12x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+ </a:t>
            </a:r>
            <a:r>
              <a:rPr lang="es-PE" sz="2400" dirty="0" smtClean="0">
                <a:latin typeface="Cambria" pitchFamily="18" charset="0"/>
              </a:rPr>
              <a:t>8x</a:t>
            </a:r>
            <a:r>
              <a:rPr lang="es-PE" sz="2400" baseline="-25000" dirty="0" smtClean="0">
                <a:latin typeface="Cambria" pitchFamily="18" charset="0"/>
              </a:rPr>
              <a:t>2</a:t>
            </a:r>
            <a:r>
              <a:rPr lang="es-PE" sz="2400" dirty="0" smtClean="0">
                <a:latin typeface="Cambria" pitchFamily="18" charset="0"/>
              </a:rPr>
              <a:t>= 96  </a:t>
            </a:r>
            <a:endParaRPr lang="es-PE" sz="2400" dirty="0">
              <a:latin typeface="Cambria" pitchFamily="18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13339"/>
              </p:ext>
            </p:extLst>
          </p:nvPr>
        </p:nvGraphicFramePr>
        <p:xfrm>
          <a:off x="5868144" y="1937920"/>
          <a:ext cx="1524000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</a:tblGrid>
              <a:tr h="13982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u="none" strike="noStrike" dirty="0">
                          <a:effectLst/>
                        </a:rPr>
                        <a:t>X1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u="none" strike="noStrike" dirty="0">
                          <a:effectLst/>
                        </a:rPr>
                        <a:t>X2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u="none" strike="noStrike" dirty="0">
                          <a:effectLst/>
                        </a:rPr>
                        <a:t>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u="none" strike="noStrike" dirty="0">
                          <a:effectLst/>
                        </a:rPr>
                        <a:t>12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u="none" strike="noStrike">
                          <a:effectLst/>
                        </a:rPr>
                        <a:t>8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u="none" strike="noStrike" dirty="0">
                          <a:effectLst/>
                        </a:rPr>
                        <a:t>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11 Conector recto de flecha"/>
          <p:cNvCxnSpPr/>
          <p:nvPr/>
        </p:nvCxnSpPr>
        <p:spPr>
          <a:xfrm>
            <a:off x="1835696" y="6093296"/>
            <a:ext cx="4901016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1835696" y="2492896"/>
            <a:ext cx="0" cy="36004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1619672" y="2996952"/>
            <a:ext cx="2666532" cy="352839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1259632" y="3140968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>
            <a:off x="3779912" y="6381328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61629" y="2627620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0070C0"/>
                </a:solidFill>
              </a:rPr>
              <a:t>Restricción I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6685" y="601199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(8;0)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835696" y="3140968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(0;12</a:t>
            </a:r>
            <a:endParaRPr lang="es-ES" sz="16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526354" y="609329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x1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857257" y="23561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x2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572209" y="3789040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latin typeface="Verdana" pitchFamily="34" charset="0"/>
              </a:rPr>
              <a:t>restricción de material</a:t>
            </a:r>
            <a:endParaRPr lang="es-ES" b="1" dirty="0">
              <a:latin typeface="Verdana" pitchFamily="34" charset="0"/>
            </a:endParaRPr>
          </a:p>
        </p:txBody>
      </p:sp>
      <p:sp>
        <p:nvSpPr>
          <p:cNvPr id="5" name="4 Forma libre"/>
          <p:cNvSpPr/>
          <p:nvPr/>
        </p:nvSpPr>
        <p:spPr>
          <a:xfrm>
            <a:off x="1725712" y="3333088"/>
            <a:ext cx="2125989" cy="2678908"/>
          </a:xfrm>
          <a:custGeom>
            <a:avLst/>
            <a:gdLst>
              <a:gd name="connsiteX0" fmla="*/ 44245 w 2227007"/>
              <a:gd name="connsiteY0" fmla="*/ 0 h 2760208"/>
              <a:gd name="connsiteX1" fmla="*/ 221226 w 2227007"/>
              <a:gd name="connsiteY1" fmla="*/ 442451 h 2760208"/>
              <a:gd name="connsiteX2" fmla="*/ 265471 w 2227007"/>
              <a:gd name="connsiteY2" fmla="*/ 471948 h 2760208"/>
              <a:gd name="connsiteX3" fmla="*/ 221226 w 2227007"/>
              <a:gd name="connsiteY3" fmla="*/ 766916 h 2760208"/>
              <a:gd name="connsiteX4" fmla="*/ 147484 w 2227007"/>
              <a:gd name="connsiteY4" fmla="*/ 884903 h 2760208"/>
              <a:gd name="connsiteX5" fmla="*/ 117987 w 2227007"/>
              <a:gd name="connsiteY5" fmla="*/ 943896 h 2760208"/>
              <a:gd name="connsiteX6" fmla="*/ 88490 w 2227007"/>
              <a:gd name="connsiteY6" fmla="*/ 988142 h 2760208"/>
              <a:gd name="connsiteX7" fmla="*/ 29497 w 2227007"/>
              <a:gd name="connsiteY7" fmla="*/ 1106129 h 2760208"/>
              <a:gd name="connsiteX8" fmla="*/ 0 w 2227007"/>
              <a:gd name="connsiteY8" fmla="*/ 1165122 h 2760208"/>
              <a:gd name="connsiteX9" fmla="*/ 14748 w 2227007"/>
              <a:gd name="connsiteY9" fmla="*/ 1371600 h 2760208"/>
              <a:gd name="connsiteX10" fmla="*/ 58994 w 2227007"/>
              <a:gd name="connsiteY10" fmla="*/ 1415845 h 2760208"/>
              <a:gd name="connsiteX11" fmla="*/ 103239 w 2227007"/>
              <a:gd name="connsiteY11" fmla="*/ 1445342 h 2760208"/>
              <a:gd name="connsiteX12" fmla="*/ 206477 w 2227007"/>
              <a:gd name="connsiteY12" fmla="*/ 1504335 h 2760208"/>
              <a:gd name="connsiteX13" fmla="*/ 250723 w 2227007"/>
              <a:gd name="connsiteY13" fmla="*/ 1533832 h 2760208"/>
              <a:gd name="connsiteX14" fmla="*/ 309716 w 2227007"/>
              <a:gd name="connsiteY14" fmla="*/ 1578077 h 2760208"/>
              <a:gd name="connsiteX15" fmla="*/ 353961 w 2227007"/>
              <a:gd name="connsiteY15" fmla="*/ 1592825 h 2760208"/>
              <a:gd name="connsiteX16" fmla="*/ 383458 w 2227007"/>
              <a:gd name="connsiteY16" fmla="*/ 1651819 h 2760208"/>
              <a:gd name="connsiteX17" fmla="*/ 398207 w 2227007"/>
              <a:gd name="connsiteY17" fmla="*/ 1710813 h 2760208"/>
              <a:gd name="connsiteX18" fmla="*/ 412955 w 2227007"/>
              <a:gd name="connsiteY18" fmla="*/ 2064774 h 2760208"/>
              <a:gd name="connsiteX19" fmla="*/ 427703 w 2227007"/>
              <a:gd name="connsiteY19" fmla="*/ 2212258 h 2760208"/>
              <a:gd name="connsiteX20" fmla="*/ 530942 w 2227007"/>
              <a:gd name="connsiteY20" fmla="*/ 2315496 h 2760208"/>
              <a:gd name="connsiteX21" fmla="*/ 707923 w 2227007"/>
              <a:gd name="connsiteY21" fmla="*/ 2344993 h 2760208"/>
              <a:gd name="connsiteX22" fmla="*/ 781665 w 2227007"/>
              <a:gd name="connsiteY22" fmla="*/ 2359742 h 2760208"/>
              <a:gd name="connsiteX23" fmla="*/ 988142 w 2227007"/>
              <a:gd name="connsiteY23" fmla="*/ 2403987 h 2760208"/>
              <a:gd name="connsiteX24" fmla="*/ 1224116 w 2227007"/>
              <a:gd name="connsiteY24" fmla="*/ 2418735 h 2760208"/>
              <a:gd name="connsiteX25" fmla="*/ 1533832 w 2227007"/>
              <a:gd name="connsiteY25" fmla="*/ 2433484 h 2760208"/>
              <a:gd name="connsiteX26" fmla="*/ 1651819 w 2227007"/>
              <a:gd name="connsiteY26" fmla="*/ 2448232 h 2760208"/>
              <a:gd name="connsiteX27" fmla="*/ 1725561 w 2227007"/>
              <a:gd name="connsiteY27" fmla="*/ 2462980 h 2760208"/>
              <a:gd name="connsiteX28" fmla="*/ 1814052 w 2227007"/>
              <a:gd name="connsiteY28" fmla="*/ 2566219 h 2760208"/>
              <a:gd name="connsiteX29" fmla="*/ 1858297 w 2227007"/>
              <a:gd name="connsiteY29" fmla="*/ 2610464 h 2760208"/>
              <a:gd name="connsiteX30" fmla="*/ 1946787 w 2227007"/>
              <a:gd name="connsiteY30" fmla="*/ 2625213 h 2760208"/>
              <a:gd name="connsiteX31" fmla="*/ 2109019 w 2227007"/>
              <a:gd name="connsiteY31" fmla="*/ 2713703 h 2760208"/>
              <a:gd name="connsiteX32" fmla="*/ 2227007 w 2227007"/>
              <a:gd name="connsiteY32" fmla="*/ 2757948 h 276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227007" h="2760208">
                <a:moveTo>
                  <a:pt x="44245" y="0"/>
                </a:moveTo>
                <a:cubicBezTo>
                  <a:pt x="103239" y="147484"/>
                  <a:pt x="153807" y="298624"/>
                  <a:pt x="221226" y="442451"/>
                </a:cubicBezTo>
                <a:cubicBezTo>
                  <a:pt x="228749" y="458501"/>
                  <a:pt x="265471" y="454223"/>
                  <a:pt x="265471" y="471948"/>
                </a:cubicBezTo>
                <a:cubicBezTo>
                  <a:pt x="265471" y="571371"/>
                  <a:pt x="240724" y="669424"/>
                  <a:pt x="221226" y="766916"/>
                </a:cubicBezTo>
                <a:cubicBezTo>
                  <a:pt x="200966" y="868215"/>
                  <a:pt x="197069" y="815485"/>
                  <a:pt x="147484" y="884903"/>
                </a:cubicBezTo>
                <a:cubicBezTo>
                  <a:pt x="134705" y="902793"/>
                  <a:pt x="128895" y="924807"/>
                  <a:pt x="117987" y="943896"/>
                </a:cubicBezTo>
                <a:cubicBezTo>
                  <a:pt x="109193" y="959286"/>
                  <a:pt x="96978" y="972581"/>
                  <a:pt x="88490" y="988142"/>
                </a:cubicBezTo>
                <a:cubicBezTo>
                  <a:pt x="67434" y="1026744"/>
                  <a:pt x="49161" y="1066800"/>
                  <a:pt x="29497" y="1106129"/>
                </a:cubicBezTo>
                <a:lnTo>
                  <a:pt x="0" y="1165122"/>
                </a:lnTo>
                <a:cubicBezTo>
                  <a:pt x="4916" y="1233948"/>
                  <a:pt x="-1056" y="1304433"/>
                  <a:pt x="14748" y="1371600"/>
                </a:cubicBezTo>
                <a:cubicBezTo>
                  <a:pt x="19525" y="1391903"/>
                  <a:pt x="42971" y="1402492"/>
                  <a:pt x="58994" y="1415845"/>
                </a:cubicBezTo>
                <a:cubicBezTo>
                  <a:pt x="72611" y="1427192"/>
                  <a:pt x="88815" y="1435039"/>
                  <a:pt x="103239" y="1445342"/>
                </a:cubicBezTo>
                <a:cubicBezTo>
                  <a:pt x="181365" y="1501147"/>
                  <a:pt x="134678" y="1480403"/>
                  <a:pt x="206477" y="1504335"/>
                </a:cubicBezTo>
                <a:cubicBezTo>
                  <a:pt x="221226" y="1514167"/>
                  <a:pt x="236299" y="1523529"/>
                  <a:pt x="250723" y="1533832"/>
                </a:cubicBezTo>
                <a:cubicBezTo>
                  <a:pt x="270725" y="1548119"/>
                  <a:pt x="288374" y="1565882"/>
                  <a:pt x="309716" y="1578077"/>
                </a:cubicBezTo>
                <a:cubicBezTo>
                  <a:pt x="323214" y="1585790"/>
                  <a:pt x="339213" y="1587909"/>
                  <a:pt x="353961" y="1592825"/>
                </a:cubicBezTo>
                <a:cubicBezTo>
                  <a:pt x="363793" y="1612490"/>
                  <a:pt x="375738" y="1631233"/>
                  <a:pt x="383458" y="1651819"/>
                </a:cubicBezTo>
                <a:cubicBezTo>
                  <a:pt x="390575" y="1670798"/>
                  <a:pt x="396763" y="1690595"/>
                  <a:pt x="398207" y="1710813"/>
                </a:cubicBezTo>
                <a:cubicBezTo>
                  <a:pt x="406621" y="1828602"/>
                  <a:pt x="406021" y="1946888"/>
                  <a:pt x="412955" y="2064774"/>
                </a:cubicBezTo>
                <a:cubicBezTo>
                  <a:pt x="415856" y="2114095"/>
                  <a:pt x="412966" y="2165100"/>
                  <a:pt x="427703" y="2212258"/>
                </a:cubicBezTo>
                <a:cubicBezTo>
                  <a:pt x="449111" y="2280764"/>
                  <a:pt x="473329" y="2303974"/>
                  <a:pt x="530942" y="2315496"/>
                </a:cubicBezTo>
                <a:cubicBezTo>
                  <a:pt x="589588" y="2327225"/>
                  <a:pt x="649277" y="2333263"/>
                  <a:pt x="707923" y="2344993"/>
                </a:cubicBezTo>
                <a:cubicBezTo>
                  <a:pt x="732504" y="2349909"/>
                  <a:pt x="757346" y="2353662"/>
                  <a:pt x="781665" y="2359742"/>
                </a:cubicBezTo>
                <a:cubicBezTo>
                  <a:pt x="899306" y="2389152"/>
                  <a:pt x="867949" y="2393535"/>
                  <a:pt x="988142" y="2403987"/>
                </a:cubicBezTo>
                <a:cubicBezTo>
                  <a:pt x="1066657" y="2410814"/>
                  <a:pt x="1145419" y="2414481"/>
                  <a:pt x="1224116" y="2418735"/>
                </a:cubicBezTo>
                <a:lnTo>
                  <a:pt x="1533832" y="2433484"/>
                </a:lnTo>
                <a:cubicBezTo>
                  <a:pt x="1573161" y="2438400"/>
                  <a:pt x="1612645" y="2442205"/>
                  <a:pt x="1651819" y="2448232"/>
                </a:cubicBezTo>
                <a:cubicBezTo>
                  <a:pt x="1676595" y="2452044"/>
                  <a:pt x="1703648" y="2450806"/>
                  <a:pt x="1725561" y="2462980"/>
                </a:cubicBezTo>
                <a:cubicBezTo>
                  <a:pt x="1780568" y="2493540"/>
                  <a:pt x="1779658" y="2524947"/>
                  <a:pt x="1814052" y="2566219"/>
                </a:cubicBezTo>
                <a:cubicBezTo>
                  <a:pt x="1827405" y="2582242"/>
                  <a:pt x="1839237" y="2601993"/>
                  <a:pt x="1858297" y="2610464"/>
                </a:cubicBezTo>
                <a:cubicBezTo>
                  <a:pt x="1885623" y="2622609"/>
                  <a:pt x="1917290" y="2620297"/>
                  <a:pt x="1946787" y="2625213"/>
                </a:cubicBezTo>
                <a:cubicBezTo>
                  <a:pt x="2057305" y="2698891"/>
                  <a:pt x="2002362" y="2671040"/>
                  <a:pt x="2109019" y="2713703"/>
                </a:cubicBezTo>
                <a:cubicBezTo>
                  <a:pt x="2170646" y="2775329"/>
                  <a:pt x="2132407" y="2757948"/>
                  <a:pt x="2227007" y="2757948"/>
                </a:cubicBezTo>
              </a:path>
            </a:pathLst>
          </a:cu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6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03648" y="980728"/>
            <a:ext cx="2225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>
                <a:latin typeface="Cambria" pitchFamily="18" charset="0"/>
              </a:rPr>
              <a:t>6x1+ 12x</a:t>
            </a:r>
            <a:r>
              <a:rPr lang="es-PE" sz="2400" baseline="-25000" dirty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= 72  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88753"/>
              </p:ext>
            </p:extLst>
          </p:nvPr>
        </p:nvGraphicFramePr>
        <p:xfrm>
          <a:off x="1504224" y="1484784"/>
          <a:ext cx="1524000" cy="94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X1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X2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6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12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4" name="3 Conector recto de flecha"/>
          <p:cNvCxnSpPr/>
          <p:nvPr/>
        </p:nvCxnSpPr>
        <p:spPr>
          <a:xfrm>
            <a:off x="1835696" y="6093296"/>
            <a:ext cx="490101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 flipV="1">
            <a:off x="1835696" y="2492896"/>
            <a:ext cx="0" cy="36004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587324" y="3861048"/>
            <a:ext cx="4352828" cy="244827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373338" y="6152472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(12;0)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549682" y="4030325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(0;6)</a:t>
            </a:r>
            <a:endParaRPr lang="es-ES" sz="1600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1471620" y="3933056"/>
            <a:ext cx="292068" cy="26277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5580112" y="6237312"/>
            <a:ext cx="283407" cy="34761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6526354" y="609329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x1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857257" y="23561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x2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72382" y="3486393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0070C0"/>
                </a:solidFill>
              </a:rPr>
              <a:t>Restricción II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125163" y="422657"/>
            <a:ext cx="385387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70C0"/>
                </a:solidFill>
              </a:rPr>
              <a:t>Graficamos ahora la  Restricción II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262665" y="3795717"/>
            <a:ext cx="3486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latin typeface="Cambria" pitchFamily="18" charset="0"/>
              </a:rPr>
              <a:t>restricción de mano de obra</a:t>
            </a:r>
            <a:endParaRPr lang="es-ES" sz="2000" b="1" dirty="0"/>
          </a:p>
        </p:txBody>
      </p:sp>
      <p:sp>
        <p:nvSpPr>
          <p:cNvPr id="7" name="6 Forma libre"/>
          <p:cNvSpPr/>
          <p:nvPr/>
        </p:nvSpPr>
        <p:spPr>
          <a:xfrm>
            <a:off x="1976284" y="4159045"/>
            <a:ext cx="3642851" cy="2035278"/>
          </a:xfrm>
          <a:custGeom>
            <a:avLst/>
            <a:gdLst>
              <a:gd name="connsiteX0" fmla="*/ 58993 w 3642851"/>
              <a:gd name="connsiteY0" fmla="*/ 0 h 2035278"/>
              <a:gd name="connsiteX1" fmla="*/ 29497 w 3642851"/>
              <a:gd name="connsiteY1" fmla="*/ 412955 h 2035278"/>
              <a:gd name="connsiteX2" fmla="*/ 0 w 3642851"/>
              <a:gd name="connsiteY2" fmla="*/ 501445 h 2035278"/>
              <a:gd name="connsiteX3" fmla="*/ 29497 w 3642851"/>
              <a:gd name="connsiteY3" fmla="*/ 707923 h 2035278"/>
              <a:gd name="connsiteX4" fmla="*/ 44245 w 3642851"/>
              <a:gd name="connsiteY4" fmla="*/ 752168 h 2035278"/>
              <a:gd name="connsiteX5" fmla="*/ 88490 w 3642851"/>
              <a:gd name="connsiteY5" fmla="*/ 811161 h 2035278"/>
              <a:gd name="connsiteX6" fmla="*/ 117987 w 3642851"/>
              <a:gd name="connsiteY6" fmla="*/ 855407 h 2035278"/>
              <a:gd name="connsiteX7" fmla="*/ 206477 w 3642851"/>
              <a:gd name="connsiteY7" fmla="*/ 899652 h 2035278"/>
              <a:gd name="connsiteX8" fmla="*/ 250722 w 3642851"/>
              <a:gd name="connsiteY8" fmla="*/ 943897 h 2035278"/>
              <a:gd name="connsiteX9" fmla="*/ 368710 w 3642851"/>
              <a:gd name="connsiteY9" fmla="*/ 1002890 h 2035278"/>
              <a:gd name="connsiteX10" fmla="*/ 427703 w 3642851"/>
              <a:gd name="connsiteY10" fmla="*/ 1017639 h 2035278"/>
              <a:gd name="connsiteX11" fmla="*/ 457200 w 3642851"/>
              <a:gd name="connsiteY11" fmla="*/ 1076632 h 2035278"/>
              <a:gd name="connsiteX12" fmla="*/ 471948 w 3642851"/>
              <a:gd name="connsiteY12" fmla="*/ 1120878 h 2035278"/>
              <a:gd name="connsiteX13" fmla="*/ 545690 w 3642851"/>
              <a:gd name="connsiteY13" fmla="*/ 1209368 h 2035278"/>
              <a:gd name="connsiteX14" fmla="*/ 560439 w 3642851"/>
              <a:gd name="connsiteY14" fmla="*/ 1268361 h 2035278"/>
              <a:gd name="connsiteX15" fmla="*/ 619432 w 3642851"/>
              <a:gd name="connsiteY15" fmla="*/ 1312607 h 2035278"/>
              <a:gd name="connsiteX16" fmla="*/ 707922 w 3642851"/>
              <a:gd name="connsiteY16" fmla="*/ 1356852 h 2035278"/>
              <a:gd name="connsiteX17" fmla="*/ 752168 w 3642851"/>
              <a:gd name="connsiteY17" fmla="*/ 1386349 h 2035278"/>
              <a:gd name="connsiteX18" fmla="*/ 796413 w 3642851"/>
              <a:gd name="connsiteY18" fmla="*/ 1607574 h 2035278"/>
              <a:gd name="connsiteX19" fmla="*/ 811161 w 3642851"/>
              <a:gd name="connsiteY19" fmla="*/ 1666568 h 2035278"/>
              <a:gd name="connsiteX20" fmla="*/ 855406 w 3642851"/>
              <a:gd name="connsiteY20" fmla="*/ 1725561 h 2035278"/>
              <a:gd name="connsiteX21" fmla="*/ 973393 w 3642851"/>
              <a:gd name="connsiteY21" fmla="*/ 1784555 h 2035278"/>
              <a:gd name="connsiteX22" fmla="*/ 1194619 w 3642851"/>
              <a:gd name="connsiteY22" fmla="*/ 1828800 h 2035278"/>
              <a:gd name="connsiteX23" fmla="*/ 1283110 w 3642851"/>
              <a:gd name="connsiteY23" fmla="*/ 1843549 h 2035278"/>
              <a:gd name="connsiteX24" fmla="*/ 1666568 w 3642851"/>
              <a:gd name="connsiteY24" fmla="*/ 1873045 h 2035278"/>
              <a:gd name="connsiteX25" fmla="*/ 2477729 w 3642851"/>
              <a:gd name="connsiteY25" fmla="*/ 1932039 h 2035278"/>
              <a:gd name="connsiteX26" fmla="*/ 3082413 w 3642851"/>
              <a:gd name="connsiteY26" fmla="*/ 1961536 h 2035278"/>
              <a:gd name="connsiteX27" fmla="*/ 3200400 w 3642851"/>
              <a:gd name="connsiteY27" fmla="*/ 2005781 h 2035278"/>
              <a:gd name="connsiteX28" fmla="*/ 3259393 w 3642851"/>
              <a:gd name="connsiteY28" fmla="*/ 2020529 h 2035278"/>
              <a:gd name="connsiteX29" fmla="*/ 3303639 w 3642851"/>
              <a:gd name="connsiteY29" fmla="*/ 2035278 h 2035278"/>
              <a:gd name="connsiteX30" fmla="*/ 3539613 w 3642851"/>
              <a:gd name="connsiteY30" fmla="*/ 2020529 h 2035278"/>
              <a:gd name="connsiteX31" fmla="*/ 3583858 w 3642851"/>
              <a:gd name="connsiteY31" fmla="*/ 1976284 h 2035278"/>
              <a:gd name="connsiteX32" fmla="*/ 3628103 w 3642851"/>
              <a:gd name="connsiteY32" fmla="*/ 1961536 h 2035278"/>
              <a:gd name="connsiteX33" fmla="*/ 3642851 w 3642851"/>
              <a:gd name="connsiteY33" fmla="*/ 1902542 h 203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642851" h="2035278">
                <a:moveTo>
                  <a:pt x="58993" y="0"/>
                </a:moveTo>
                <a:cubicBezTo>
                  <a:pt x="55981" y="66277"/>
                  <a:pt x="58427" y="297234"/>
                  <a:pt x="29497" y="412955"/>
                </a:cubicBezTo>
                <a:cubicBezTo>
                  <a:pt x="21956" y="443119"/>
                  <a:pt x="9832" y="471948"/>
                  <a:pt x="0" y="501445"/>
                </a:cubicBezTo>
                <a:cubicBezTo>
                  <a:pt x="11754" y="618990"/>
                  <a:pt x="4821" y="621556"/>
                  <a:pt x="29497" y="707923"/>
                </a:cubicBezTo>
                <a:cubicBezTo>
                  <a:pt x="33768" y="722871"/>
                  <a:pt x="36532" y="738670"/>
                  <a:pt x="44245" y="752168"/>
                </a:cubicBezTo>
                <a:cubicBezTo>
                  <a:pt x="56440" y="773510"/>
                  <a:pt x="74203" y="791159"/>
                  <a:pt x="88490" y="811161"/>
                </a:cubicBezTo>
                <a:cubicBezTo>
                  <a:pt x="98793" y="825585"/>
                  <a:pt x="105453" y="842873"/>
                  <a:pt x="117987" y="855407"/>
                </a:cubicBezTo>
                <a:cubicBezTo>
                  <a:pt x="146575" y="883995"/>
                  <a:pt x="170494" y="887657"/>
                  <a:pt x="206477" y="899652"/>
                </a:cubicBezTo>
                <a:cubicBezTo>
                  <a:pt x="221225" y="914400"/>
                  <a:pt x="234699" y="930545"/>
                  <a:pt x="250722" y="943897"/>
                </a:cubicBezTo>
                <a:cubicBezTo>
                  <a:pt x="286853" y="974006"/>
                  <a:pt x="323530" y="987830"/>
                  <a:pt x="368710" y="1002890"/>
                </a:cubicBezTo>
                <a:cubicBezTo>
                  <a:pt x="387939" y="1009300"/>
                  <a:pt x="408039" y="1012723"/>
                  <a:pt x="427703" y="1017639"/>
                </a:cubicBezTo>
                <a:cubicBezTo>
                  <a:pt x="437535" y="1037303"/>
                  <a:pt x="448540" y="1056424"/>
                  <a:pt x="457200" y="1076632"/>
                </a:cubicBezTo>
                <a:cubicBezTo>
                  <a:pt x="463324" y="1090921"/>
                  <a:pt x="464996" y="1106973"/>
                  <a:pt x="471948" y="1120878"/>
                </a:cubicBezTo>
                <a:cubicBezTo>
                  <a:pt x="492480" y="1161943"/>
                  <a:pt x="513074" y="1176752"/>
                  <a:pt x="545690" y="1209368"/>
                </a:cubicBezTo>
                <a:cubicBezTo>
                  <a:pt x="550606" y="1229032"/>
                  <a:pt x="548658" y="1251867"/>
                  <a:pt x="560439" y="1268361"/>
                </a:cubicBezTo>
                <a:cubicBezTo>
                  <a:pt x="574726" y="1288363"/>
                  <a:pt x="599430" y="1298320"/>
                  <a:pt x="619432" y="1312607"/>
                </a:cubicBezTo>
                <a:cubicBezTo>
                  <a:pt x="718045" y="1383045"/>
                  <a:pt x="610522" y="1308152"/>
                  <a:pt x="707922" y="1356852"/>
                </a:cubicBezTo>
                <a:cubicBezTo>
                  <a:pt x="723776" y="1364779"/>
                  <a:pt x="737419" y="1376517"/>
                  <a:pt x="752168" y="1386349"/>
                </a:cubicBezTo>
                <a:cubicBezTo>
                  <a:pt x="802489" y="1537315"/>
                  <a:pt x="700266" y="1222971"/>
                  <a:pt x="796413" y="1607574"/>
                </a:cubicBezTo>
                <a:cubicBezTo>
                  <a:pt x="801329" y="1627239"/>
                  <a:pt x="802096" y="1648438"/>
                  <a:pt x="811161" y="1666568"/>
                </a:cubicBezTo>
                <a:cubicBezTo>
                  <a:pt x="822154" y="1688553"/>
                  <a:pt x="838025" y="1708180"/>
                  <a:pt x="855406" y="1725561"/>
                </a:cubicBezTo>
                <a:cubicBezTo>
                  <a:pt x="880146" y="1750301"/>
                  <a:pt x="945225" y="1777513"/>
                  <a:pt x="973393" y="1784555"/>
                </a:cubicBezTo>
                <a:cubicBezTo>
                  <a:pt x="1046350" y="1802794"/>
                  <a:pt x="1120745" y="1814729"/>
                  <a:pt x="1194619" y="1828800"/>
                </a:cubicBezTo>
                <a:cubicBezTo>
                  <a:pt x="1223995" y="1834395"/>
                  <a:pt x="1253337" y="1840758"/>
                  <a:pt x="1283110" y="1843549"/>
                </a:cubicBezTo>
                <a:cubicBezTo>
                  <a:pt x="1410747" y="1855515"/>
                  <a:pt x="1538749" y="1863213"/>
                  <a:pt x="1666568" y="1873045"/>
                </a:cubicBezTo>
                <a:cubicBezTo>
                  <a:pt x="1976018" y="1934938"/>
                  <a:pt x="1771850" y="1897606"/>
                  <a:pt x="2477729" y="1932039"/>
                </a:cubicBezTo>
                <a:lnTo>
                  <a:pt x="3082413" y="1961536"/>
                </a:lnTo>
                <a:cubicBezTo>
                  <a:pt x="3233837" y="1999391"/>
                  <a:pt x="3046154" y="1947939"/>
                  <a:pt x="3200400" y="2005781"/>
                </a:cubicBezTo>
                <a:cubicBezTo>
                  <a:pt x="3219379" y="2012898"/>
                  <a:pt x="3239903" y="2014961"/>
                  <a:pt x="3259393" y="2020529"/>
                </a:cubicBezTo>
                <a:cubicBezTo>
                  <a:pt x="3274341" y="2024800"/>
                  <a:pt x="3288890" y="2030362"/>
                  <a:pt x="3303639" y="2035278"/>
                </a:cubicBezTo>
                <a:cubicBezTo>
                  <a:pt x="3382297" y="2030362"/>
                  <a:pt x="3462492" y="2036765"/>
                  <a:pt x="3539613" y="2020529"/>
                </a:cubicBezTo>
                <a:cubicBezTo>
                  <a:pt x="3560023" y="2016232"/>
                  <a:pt x="3566504" y="1987853"/>
                  <a:pt x="3583858" y="1976284"/>
                </a:cubicBezTo>
                <a:cubicBezTo>
                  <a:pt x="3596793" y="1967661"/>
                  <a:pt x="3613355" y="1966452"/>
                  <a:pt x="3628103" y="1961536"/>
                </a:cubicBezTo>
                <a:lnTo>
                  <a:pt x="3642851" y="1902542"/>
                </a:lnTo>
              </a:path>
            </a:pathLst>
          </a:cu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4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1835696" y="6093296"/>
            <a:ext cx="4901016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1835696" y="2492896"/>
            <a:ext cx="0" cy="36004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>
            <a:off x="2627784" y="2996952"/>
            <a:ext cx="0" cy="30963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1465242" y="980728"/>
            <a:ext cx="968535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rgbClr val="0070C0"/>
                </a:solidFill>
                <a:latin typeface="Cambria" pitchFamily="18" charset="0"/>
              </a:rPr>
              <a:t>x</a:t>
            </a:r>
            <a:r>
              <a:rPr lang="es-PE" sz="2400" b="1" baseline="-25000" dirty="0">
                <a:solidFill>
                  <a:srgbClr val="0070C0"/>
                </a:solidFill>
                <a:latin typeface="Cambria" pitchFamily="18" charset="0"/>
              </a:rPr>
              <a:t>1</a:t>
            </a:r>
            <a:r>
              <a:rPr lang="es-PE" sz="2400" b="1" dirty="0">
                <a:solidFill>
                  <a:srgbClr val="0070C0"/>
                </a:solidFill>
                <a:latin typeface="Cambria" pitchFamily="18" charset="0"/>
              </a:rPr>
              <a:t>≥2  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691680" y="548680"/>
            <a:ext cx="3359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</a:rPr>
              <a:t>Graficando la Restricción III</a:t>
            </a:r>
            <a:endParaRPr lang="es-ES" sz="2000" dirty="0">
              <a:solidFill>
                <a:srgbClr val="0070C0"/>
              </a:solidFill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2627784" y="3212976"/>
            <a:ext cx="743619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6526354" y="609329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x1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857257" y="23561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x2</a:t>
            </a:r>
            <a:endParaRPr lang="es-ES" dirty="0"/>
          </a:p>
        </p:txBody>
      </p:sp>
      <p:sp>
        <p:nvSpPr>
          <p:cNvPr id="26" name="25 Rectángulo"/>
          <p:cNvSpPr/>
          <p:nvPr/>
        </p:nvSpPr>
        <p:spPr>
          <a:xfrm>
            <a:off x="2999593" y="2812286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b="1" dirty="0">
                <a:solidFill>
                  <a:srgbClr val="0070C0"/>
                </a:solidFill>
              </a:rPr>
              <a:t>Restricción </a:t>
            </a:r>
            <a:r>
              <a:rPr lang="es-PE" sz="1600" b="1" dirty="0" smtClean="0">
                <a:solidFill>
                  <a:srgbClr val="0070C0"/>
                </a:solidFill>
              </a:rPr>
              <a:t>III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33777" y="60932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(</a:t>
            </a:r>
            <a:r>
              <a:rPr lang="es-PE" b="1" dirty="0" smtClean="0"/>
              <a:t>2; 0)</a:t>
            </a:r>
            <a:endParaRPr lang="es-ES" b="1" dirty="0"/>
          </a:p>
        </p:txBody>
      </p:sp>
      <p:sp>
        <p:nvSpPr>
          <p:cNvPr id="6" name="5 Rectángulo"/>
          <p:cNvSpPr/>
          <p:nvPr/>
        </p:nvSpPr>
        <p:spPr>
          <a:xfrm>
            <a:off x="3851920" y="3429000"/>
            <a:ext cx="4104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b="1" dirty="0">
                <a:latin typeface="Cambria" pitchFamily="18" charset="0"/>
              </a:rPr>
              <a:t>restricción de promesa del fabricante</a:t>
            </a:r>
            <a:endParaRPr lang="es-ES" sz="2000" b="1" dirty="0"/>
          </a:p>
        </p:txBody>
      </p:sp>
      <p:sp>
        <p:nvSpPr>
          <p:cNvPr id="7" name="6 Forma libre"/>
          <p:cNvSpPr/>
          <p:nvPr/>
        </p:nvSpPr>
        <p:spPr>
          <a:xfrm rot="21214055">
            <a:off x="2565823" y="3232443"/>
            <a:ext cx="1611159" cy="2746852"/>
          </a:xfrm>
          <a:custGeom>
            <a:avLst/>
            <a:gdLst>
              <a:gd name="connsiteX0" fmla="*/ 282467 w 1611159"/>
              <a:gd name="connsiteY0" fmla="*/ 0 h 2746852"/>
              <a:gd name="connsiteX1" fmla="*/ 916648 w 1611159"/>
              <a:gd name="connsiteY1" fmla="*/ 73742 h 2746852"/>
              <a:gd name="connsiteX2" fmla="*/ 975641 w 1611159"/>
              <a:gd name="connsiteY2" fmla="*/ 103239 h 2746852"/>
              <a:gd name="connsiteX3" fmla="*/ 1019886 w 1611159"/>
              <a:gd name="connsiteY3" fmla="*/ 117987 h 2746852"/>
              <a:gd name="connsiteX4" fmla="*/ 1123125 w 1611159"/>
              <a:gd name="connsiteY4" fmla="*/ 147484 h 2746852"/>
              <a:gd name="connsiteX5" fmla="*/ 1196867 w 1611159"/>
              <a:gd name="connsiteY5" fmla="*/ 206477 h 2746852"/>
              <a:gd name="connsiteX6" fmla="*/ 1300106 w 1611159"/>
              <a:gd name="connsiteY6" fmla="*/ 280219 h 2746852"/>
              <a:gd name="connsiteX7" fmla="*/ 1270609 w 1611159"/>
              <a:gd name="connsiteY7" fmla="*/ 545690 h 2746852"/>
              <a:gd name="connsiteX8" fmla="*/ 1241112 w 1611159"/>
              <a:gd name="connsiteY8" fmla="*/ 604684 h 2746852"/>
              <a:gd name="connsiteX9" fmla="*/ 1255860 w 1611159"/>
              <a:gd name="connsiteY9" fmla="*/ 870155 h 2746852"/>
              <a:gd name="connsiteX10" fmla="*/ 1285357 w 1611159"/>
              <a:gd name="connsiteY10" fmla="*/ 943897 h 2746852"/>
              <a:gd name="connsiteX11" fmla="*/ 1300106 w 1611159"/>
              <a:gd name="connsiteY11" fmla="*/ 988142 h 2746852"/>
              <a:gd name="connsiteX12" fmla="*/ 1314854 w 1611159"/>
              <a:gd name="connsiteY12" fmla="*/ 1047135 h 2746852"/>
              <a:gd name="connsiteX13" fmla="*/ 1359099 w 1611159"/>
              <a:gd name="connsiteY13" fmla="*/ 1091381 h 2746852"/>
              <a:gd name="connsiteX14" fmla="*/ 1388596 w 1611159"/>
              <a:gd name="connsiteY14" fmla="*/ 1209368 h 2746852"/>
              <a:gd name="connsiteX15" fmla="*/ 1403344 w 1611159"/>
              <a:gd name="connsiteY15" fmla="*/ 1283110 h 2746852"/>
              <a:gd name="connsiteX16" fmla="*/ 1432841 w 1611159"/>
              <a:gd name="connsiteY16" fmla="*/ 1386348 h 2746852"/>
              <a:gd name="connsiteX17" fmla="*/ 1477086 w 1611159"/>
              <a:gd name="connsiteY17" fmla="*/ 1637071 h 2746852"/>
              <a:gd name="connsiteX18" fmla="*/ 1506583 w 1611159"/>
              <a:gd name="connsiteY18" fmla="*/ 1696064 h 2746852"/>
              <a:gd name="connsiteX19" fmla="*/ 1521331 w 1611159"/>
              <a:gd name="connsiteY19" fmla="*/ 1740310 h 2746852"/>
              <a:gd name="connsiteX20" fmla="*/ 1536080 w 1611159"/>
              <a:gd name="connsiteY20" fmla="*/ 1814051 h 2746852"/>
              <a:gd name="connsiteX21" fmla="*/ 1580325 w 1611159"/>
              <a:gd name="connsiteY21" fmla="*/ 1843548 h 2746852"/>
              <a:gd name="connsiteX22" fmla="*/ 1609822 w 1611159"/>
              <a:gd name="connsiteY22" fmla="*/ 1887793 h 2746852"/>
              <a:gd name="connsiteX23" fmla="*/ 1550828 w 1611159"/>
              <a:gd name="connsiteY23" fmla="*/ 2035277 h 2746852"/>
              <a:gd name="connsiteX24" fmla="*/ 1432841 w 1611159"/>
              <a:gd name="connsiteY24" fmla="*/ 2123768 h 2746852"/>
              <a:gd name="connsiteX25" fmla="*/ 1388596 w 1611159"/>
              <a:gd name="connsiteY25" fmla="*/ 2153264 h 2746852"/>
              <a:gd name="connsiteX26" fmla="*/ 1329602 w 1611159"/>
              <a:gd name="connsiteY26" fmla="*/ 2168013 h 2746852"/>
              <a:gd name="connsiteX27" fmla="*/ 1241112 w 1611159"/>
              <a:gd name="connsiteY27" fmla="*/ 2182761 h 2746852"/>
              <a:gd name="connsiteX28" fmla="*/ 1167370 w 1611159"/>
              <a:gd name="connsiteY28" fmla="*/ 2197510 h 2746852"/>
              <a:gd name="connsiteX29" fmla="*/ 1123125 w 1611159"/>
              <a:gd name="connsiteY29" fmla="*/ 2227006 h 2746852"/>
              <a:gd name="connsiteX30" fmla="*/ 1064131 w 1611159"/>
              <a:gd name="connsiteY30" fmla="*/ 2286000 h 2746852"/>
              <a:gd name="connsiteX31" fmla="*/ 1005138 w 1611159"/>
              <a:gd name="connsiteY31" fmla="*/ 2315497 h 2746852"/>
              <a:gd name="connsiteX32" fmla="*/ 887151 w 1611159"/>
              <a:gd name="connsiteY32" fmla="*/ 2403987 h 2746852"/>
              <a:gd name="connsiteX33" fmla="*/ 813409 w 1611159"/>
              <a:gd name="connsiteY33" fmla="*/ 2418735 h 2746852"/>
              <a:gd name="connsiteX34" fmla="*/ 621680 w 1611159"/>
              <a:gd name="connsiteY34" fmla="*/ 2448232 h 2746852"/>
              <a:gd name="connsiteX35" fmla="*/ 562686 w 1611159"/>
              <a:gd name="connsiteY35" fmla="*/ 2477729 h 2746852"/>
              <a:gd name="connsiteX36" fmla="*/ 518441 w 1611159"/>
              <a:gd name="connsiteY36" fmla="*/ 2492477 h 2746852"/>
              <a:gd name="connsiteX37" fmla="*/ 474196 w 1611159"/>
              <a:gd name="connsiteY37" fmla="*/ 2536722 h 2746852"/>
              <a:gd name="connsiteX38" fmla="*/ 444699 w 1611159"/>
              <a:gd name="connsiteY38" fmla="*/ 2684206 h 2746852"/>
              <a:gd name="connsiteX39" fmla="*/ 2248 w 1611159"/>
              <a:gd name="connsiteY39" fmla="*/ 2580968 h 2746852"/>
              <a:gd name="connsiteX40" fmla="*/ 2248 w 1611159"/>
              <a:gd name="connsiteY40" fmla="*/ 2551471 h 274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611159" h="2746852">
                <a:moveTo>
                  <a:pt x="282467" y="0"/>
                </a:moveTo>
                <a:cubicBezTo>
                  <a:pt x="493861" y="24581"/>
                  <a:pt x="706152" y="42391"/>
                  <a:pt x="916648" y="73742"/>
                </a:cubicBezTo>
                <a:cubicBezTo>
                  <a:pt x="938394" y="76981"/>
                  <a:pt x="955433" y="94578"/>
                  <a:pt x="975641" y="103239"/>
                </a:cubicBezTo>
                <a:cubicBezTo>
                  <a:pt x="989930" y="109363"/>
                  <a:pt x="1004996" y="113520"/>
                  <a:pt x="1019886" y="117987"/>
                </a:cubicBezTo>
                <a:cubicBezTo>
                  <a:pt x="1054167" y="128271"/>
                  <a:pt x="1088712" y="137652"/>
                  <a:pt x="1123125" y="147484"/>
                </a:cubicBezTo>
                <a:cubicBezTo>
                  <a:pt x="1147706" y="167148"/>
                  <a:pt x="1170675" y="189016"/>
                  <a:pt x="1196867" y="206477"/>
                </a:cubicBezTo>
                <a:cubicBezTo>
                  <a:pt x="1313340" y="284126"/>
                  <a:pt x="1203481" y="183596"/>
                  <a:pt x="1300106" y="280219"/>
                </a:cubicBezTo>
                <a:cubicBezTo>
                  <a:pt x="1293862" y="373880"/>
                  <a:pt x="1306721" y="461428"/>
                  <a:pt x="1270609" y="545690"/>
                </a:cubicBezTo>
                <a:cubicBezTo>
                  <a:pt x="1261948" y="565898"/>
                  <a:pt x="1250944" y="585019"/>
                  <a:pt x="1241112" y="604684"/>
                </a:cubicBezTo>
                <a:cubicBezTo>
                  <a:pt x="1246028" y="693174"/>
                  <a:pt x="1244397" y="782273"/>
                  <a:pt x="1255860" y="870155"/>
                </a:cubicBezTo>
                <a:cubicBezTo>
                  <a:pt x="1259284" y="896407"/>
                  <a:pt x="1276061" y="919108"/>
                  <a:pt x="1285357" y="943897"/>
                </a:cubicBezTo>
                <a:cubicBezTo>
                  <a:pt x="1290816" y="958453"/>
                  <a:pt x="1295835" y="973194"/>
                  <a:pt x="1300106" y="988142"/>
                </a:cubicBezTo>
                <a:cubicBezTo>
                  <a:pt x="1305675" y="1007632"/>
                  <a:pt x="1304798" y="1029536"/>
                  <a:pt x="1314854" y="1047135"/>
                </a:cubicBezTo>
                <a:cubicBezTo>
                  <a:pt x="1325202" y="1065244"/>
                  <a:pt x="1344351" y="1076632"/>
                  <a:pt x="1359099" y="1091381"/>
                </a:cubicBezTo>
                <a:cubicBezTo>
                  <a:pt x="1368931" y="1130710"/>
                  <a:pt x="1380646" y="1169616"/>
                  <a:pt x="1388596" y="1209368"/>
                </a:cubicBezTo>
                <a:cubicBezTo>
                  <a:pt x="1393512" y="1233949"/>
                  <a:pt x="1397264" y="1258791"/>
                  <a:pt x="1403344" y="1283110"/>
                </a:cubicBezTo>
                <a:cubicBezTo>
                  <a:pt x="1427229" y="1378649"/>
                  <a:pt x="1410769" y="1270466"/>
                  <a:pt x="1432841" y="1386348"/>
                </a:cubicBezTo>
                <a:cubicBezTo>
                  <a:pt x="1448720" y="1469715"/>
                  <a:pt x="1439132" y="1561165"/>
                  <a:pt x="1477086" y="1637071"/>
                </a:cubicBezTo>
                <a:cubicBezTo>
                  <a:pt x="1486918" y="1656735"/>
                  <a:pt x="1497923" y="1675856"/>
                  <a:pt x="1506583" y="1696064"/>
                </a:cubicBezTo>
                <a:cubicBezTo>
                  <a:pt x="1512707" y="1710353"/>
                  <a:pt x="1517560" y="1725228"/>
                  <a:pt x="1521331" y="1740310"/>
                </a:cubicBezTo>
                <a:cubicBezTo>
                  <a:pt x="1527411" y="1764629"/>
                  <a:pt x="1523643" y="1792287"/>
                  <a:pt x="1536080" y="1814051"/>
                </a:cubicBezTo>
                <a:cubicBezTo>
                  <a:pt x="1544874" y="1829441"/>
                  <a:pt x="1565577" y="1833716"/>
                  <a:pt x="1580325" y="1843548"/>
                </a:cubicBezTo>
                <a:cubicBezTo>
                  <a:pt x="1590157" y="1858296"/>
                  <a:pt x="1607865" y="1870176"/>
                  <a:pt x="1609822" y="1887793"/>
                </a:cubicBezTo>
                <a:cubicBezTo>
                  <a:pt x="1617514" y="1957025"/>
                  <a:pt x="1591247" y="1988121"/>
                  <a:pt x="1550828" y="2035277"/>
                </a:cubicBezTo>
                <a:cubicBezTo>
                  <a:pt x="1503088" y="2090974"/>
                  <a:pt x="1501413" y="2080910"/>
                  <a:pt x="1432841" y="2123768"/>
                </a:cubicBezTo>
                <a:cubicBezTo>
                  <a:pt x="1417810" y="2133162"/>
                  <a:pt x="1404888" y="2146282"/>
                  <a:pt x="1388596" y="2153264"/>
                </a:cubicBezTo>
                <a:cubicBezTo>
                  <a:pt x="1369965" y="2161249"/>
                  <a:pt x="1349478" y="2164038"/>
                  <a:pt x="1329602" y="2168013"/>
                </a:cubicBezTo>
                <a:cubicBezTo>
                  <a:pt x="1300279" y="2173878"/>
                  <a:pt x="1270533" y="2177412"/>
                  <a:pt x="1241112" y="2182761"/>
                </a:cubicBezTo>
                <a:cubicBezTo>
                  <a:pt x="1216449" y="2187245"/>
                  <a:pt x="1191951" y="2192594"/>
                  <a:pt x="1167370" y="2197510"/>
                </a:cubicBezTo>
                <a:cubicBezTo>
                  <a:pt x="1152622" y="2207342"/>
                  <a:pt x="1136583" y="2215471"/>
                  <a:pt x="1123125" y="2227006"/>
                </a:cubicBezTo>
                <a:cubicBezTo>
                  <a:pt x="1102010" y="2245104"/>
                  <a:pt x="1086379" y="2269314"/>
                  <a:pt x="1064131" y="2286000"/>
                </a:cubicBezTo>
                <a:cubicBezTo>
                  <a:pt x="1046543" y="2299191"/>
                  <a:pt x="1023028" y="2302718"/>
                  <a:pt x="1005138" y="2315497"/>
                </a:cubicBezTo>
                <a:cubicBezTo>
                  <a:pt x="924401" y="2373167"/>
                  <a:pt x="1001074" y="2358418"/>
                  <a:pt x="887151" y="2403987"/>
                </a:cubicBezTo>
                <a:cubicBezTo>
                  <a:pt x="863876" y="2413297"/>
                  <a:pt x="837880" y="2413297"/>
                  <a:pt x="813409" y="2418735"/>
                </a:cubicBezTo>
                <a:cubicBezTo>
                  <a:pt x="685675" y="2447120"/>
                  <a:pt x="830678" y="2425010"/>
                  <a:pt x="621680" y="2448232"/>
                </a:cubicBezTo>
                <a:cubicBezTo>
                  <a:pt x="602015" y="2458064"/>
                  <a:pt x="582894" y="2469068"/>
                  <a:pt x="562686" y="2477729"/>
                </a:cubicBezTo>
                <a:cubicBezTo>
                  <a:pt x="548397" y="2483853"/>
                  <a:pt x="531376" y="2483854"/>
                  <a:pt x="518441" y="2492477"/>
                </a:cubicBezTo>
                <a:cubicBezTo>
                  <a:pt x="501087" y="2504046"/>
                  <a:pt x="488944" y="2521974"/>
                  <a:pt x="474196" y="2536722"/>
                </a:cubicBezTo>
                <a:cubicBezTo>
                  <a:pt x="464364" y="2585883"/>
                  <a:pt x="490872" y="2664671"/>
                  <a:pt x="444699" y="2684206"/>
                </a:cubicBezTo>
                <a:cubicBezTo>
                  <a:pt x="176241" y="2797785"/>
                  <a:pt x="105548" y="2753135"/>
                  <a:pt x="2248" y="2580968"/>
                </a:cubicBezTo>
                <a:cubicBezTo>
                  <a:pt x="-2811" y="2572537"/>
                  <a:pt x="2248" y="2561303"/>
                  <a:pt x="2248" y="2551471"/>
                </a:cubicBezTo>
              </a:path>
            </a:pathLst>
          </a:cu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47664" y="332656"/>
            <a:ext cx="6696744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Programación Lineal</a:t>
            </a:r>
            <a:endParaRPr kumimoji="0" lang="es-ES" sz="43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260253" y="1860848"/>
            <a:ext cx="6632227" cy="415498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PE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P.L</a:t>
            </a:r>
            <a:r>
              <a:rPr lang="es-PE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 es una técnica matemática  de optimización que permite la administración racional de recursos  ( humanos, materiales y económicos) a diversas actividades de la organización .</a:t>
            </a:r>
          </a:p>
          <a:p>
            <a:endParaRPr lang="es-PE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Es una herramienta para resolver problemas de decisión , tanto las condiciones como el objetivo se presentan por medio de funciones lineales denominado </a:t>
            </a:r>
            <a:r>
              <a:rPr lang="es-PE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modelo de  P.L.</a:t>
            </a:r>
            <a:endParaRPr lang="es-E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Descripción: http://i.kinja-img.com/gawker-media/image/upload/s--Nsf4eKIB--/17p1ricsvp65wjpg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4" y="1700808"/>
            <a:ext cx="1092200" cy="1260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4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8" y="3501008"/>
            <a:ext cx="992506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5 Imagen" descr="Descripción: http://4.bp.blogspot.com/-QKzMva2rPxs/TzmX7bgQe_I/AAAAAAAAAHA/vSTU8BwFSVg/s1600/images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6" y="5098991"/>
            <a:ext cx="945628" cy="1036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6 CuadroTexto"/>
          <p:cNvSpPr txBox="1"/>
          <p:nvPr/>
        </p:nvSpPr>
        <p:spPr>
          <a:xfrm>
            <a:off x="455464" y="3043699"/>
            <a:ext cx="1766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/>
              <a:t>George </a:t>
            </a:r>
            <a:r>
              <a:rPr lang="es-PE" sz="1600" b="1" dirty="0" err="1" smtClean="0"/>
              <a:t>Dantzing</a:t>
            </a:r>
            <a:endParaRPr lang="es-ES" sz="1600" b="1" dirty="0"/>
          </a:p>
        </p:txBody>
      </p:sp>
      <p:sp>
        <p:nvSpPr>
          <p:cNvPr id="8" name="7 Rectángulo"/>
          <p:cNvSpPr/>
          <p:nvPr/>
        </p:nvSpPr>
        <p:spPr>
          <a:xfrm>
            <a:off x="555158" y="4599434"/>
            <a:ext cx="1513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/>
              <a:t>Russell </a:t>
            </a:r>
            <a:r>
              <a:rPr lang="es-ES_tradnl" sz="1600" b="1" dirty="0" err="1"/>
              <a:t>Ackoff</a:t>
            </a:r>
            <a:endParaRPr lang="es-ES" sz="1600" dirty="0"/>
          </a:p>
        </p:txBody>
      </p:sp>
      <p:sp>
        <p:nvSpPr>
          <p:cNvPr id="9" name="8 Rectángulo"/>
          <p:cNvSpPr/>
          <p:nvPr/>
        </p:nvSpPr>
        <p:spPr>
          <a:xfrm>
            <a:off x="455464" y="6246554"/>
            <a:ext cx="1804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b="1" dirty="0"/>
              <a:t>West </a:t>
            </a:r>
            <a:r>
              <a:rPr lang="es-ES_tradnl" sz="1600" b="1" dirty="0" err="1"/>
              <a:t>Churchman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722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t="14117" r="2941" b="5647"/>
          <a:stretch/>
        </p:blipFill>
        <p:spPr bwMode="auto">
          <a:xfrm>
            <a:off x="1043608" y="980728"/>
            <a:ext cx="6984776" cy="518457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311284" y="580351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70C0"/>
                </a:solidFill>
              </a:rPr>
              <a:t>A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83768" y="3763779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0070C0"/>
                </a:solidFill>
              </a:rPr>
              <a:t>D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55976" y="4509120"/>
            <a:ext cx="48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1" dirty="0" smtClean="0">
                <a:solidFill>
                  <a:srgbClr val="0070C0"/>
                </a:solidFill>
              </a:rPr>
              <a:t>C</a:t>
            </a:r>
            <a:endParaRPr lang="es-ES" sz="1600" b="1" dirty="0">
              <a:solidFill>
                <a:srgbClr val="0070C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02826" y="58629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70C0"/>
                </a:solidFill>
              </a:rPr>
              <a:t>B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907704" y="1556792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002060"/>
                </a:solidFill>
              </a:rPr>
              <a:t>R1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08066" y="3403739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002060"/>
                </a:solidFill>
              </a:rPr>
              <a:t>R2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04964" y="1599416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002060"/>
                </a:solidFill>
              </a:rPr>
              <a:t>R3</a:t>
            </a:r>
            <a:endParaRPr lang="es-E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3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39552" y="332656"/>
            <a:ext cx="74888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000" b="1" dirty="0">
                <a:latin typeface="Cambria" pitchFamily="18" charset="0"/>
                <a:ea typeface="Calibri"/>
                <a:cs typeface="Arial"/>
              </a:rPr>
              <a:t>Calculando el punto (C) donde se interceptan las dos restricciones:</a:t>
            </a:r>
            <a:endParaRPr lang="es-ES" sz="2000" dirty="0">
              <a:latin typeface="Cambria" pitchFamily="18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000" dirty="0">
                <a:latin typeface="Cambria" pitchFamily="18" charset="0"/>
                <a:ea typeface="Calibri"/>
                <a:cs typeface="Arial"/>
              </a:rPr>
              <a:t>Resolviendo simultáneamente las dos ecuaciones y multiplicando la ecuación II por -2, para despejar la variable X</a:t>
            </a:r>
            <a:r>
              <a:rPr lang="es-ES" sz="2000" baseline="-25000" dirty="0">
                <a:latin typeface="Cambria" pitchFamily="18" charset="0"/>
                <a:ea typeface="Calibri"/>
                <a:cs typeface="Arial"/>
              </a:rPr>
              <a:t>2</a:t>
            </a:r>
            <a:r>
              <a:rPr lang="es-ES" sz="2000" dirty="0">
                <a:latin typeface="Cambria" pitchFamily="18" charset="0"/>
                <a:ea typeface="Calibri"/>
                <a:cs typeface="Arial"/>
              </a:rPr>
              <a:t>, tendremos:</a:t>
            </a:r>
            <a:endParaRPr lang="es-ES" sz="2000" dirty="0">
              <a:effectLst/>
              <a:latin typeface="Cambria" pitchFamily="18" charset="0"/>
              <a:ea typeface="Calibri"/>
              <a:cs typeface="Times New Roman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54506" y="2060848"/>
            <a:ext cx="7329861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PE" dirty="0"/>
              <a:t> </a:t>
            </a:r>
            <a:r>
              <a:rPr lang="es-PE" sz="2400" dirty="0">
                <a:latin typeface="Cambria" pitchFamily="18" charset="0"/>
              </a:rPr>
              <a:t>12X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 + 8X</a:t>
            </a:r>
            <a:r>
              <a:rPr lang="es-PE" sz="2400" baseline="-25000" dirty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    = 96		(R1)</a:t>
            </a:r>
          </a:p>
          <a:p>
            <a:r>
              <a:rPr lang="es-PE" sz="2400" dirty="0">
                <a:latin typeface="Cambria" pitchFamily="18" charset="0"/>
              </a:rPr>
              <a:t>(-2) (6X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 + 12X</a:t>
            </a:r>
            <a:r>
              <a:rPr lang="es-PE" sz="2400" baseline="-25000" dirty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 = 72)	</a:t>
            </a:r>
            <a:r>
              <a:rPr lang="es-PE" sz="2400" dirty="0" smtClean="0">
                <a:latin typeface="Cambria" pitchFamily="18" charset="0"/>
              </a:rPr>
              <a:t>(</a:t>
            </a:r>
            <a:r>
              <a:rPr lang="es-PE" sz="2400" dirty="0">
                <a:latin typeface="Cambria" pitchFamily="18" charset="0"/>
              </a:rPr>
              <a:t>R2)</a:t>
            </a:r>
          </a:p>
          <a:p>
            <a:endParaRPr lang="es-PE" sz="2400" dirty="0">
              <a:latin typeface="Cambria" pitchFamily="18" charset="0"/>
            </a:endParaRPr>
          </a:p>
          <a:p>
            <a:r>
              <a:rPr lang="es-PE" sz="2400" dirty="0">
                <a:latin typeface="Cambria" pitchFamily="18" charset="0"/>
              </a:rPr>
              <a:t>12X</a:t>
            </a:r>
            <a:r>
              <a:rPr lang="es-PE" sz="2400" baseline="-25000" dirty="0">
                <a:latin typeface="Cambria" pitchFamily="18" charset="0"/>
              </a:rPr>
              <a:t>1 </a:t>
            </a:r>
            <a:r>
              <a:rPr lang="es-PE" sz="2400" dirty="0">
                <a:latin typeface="Cambria" pitchFamily="18" charset="0"/>
              </a:rPr>
              <a:t>+ 8X</a:t>
            </a:r>
            <a:r>
              <a:rPr lang="es-PE" sz="2400" baseline="-25000" dirty="0">
                <a:latin typeface="Cambria" pitchFamily="18" charset="0"/>
              </a:rPr>
              <a:t>2  </a:t>
            </a:r>
            <a:r>
              <a:rPr lang="es-PE" sz="2400" dirty="0">
                <a:latin typeface="Cambria" pitchFamily="18" charset="0"/>
              </a:rPr>
              <a:t>  = 96	</a:t>
            </a:r>
          </a:p>
          <a:p>
            <a:r>
              <a:rPr lang="es-PE" sz="2400" u="sng" dirty="0">
                <a:latin typeface="Cambria" pitchFamily="18" charset="0"/>
              </a:rPr>
              <a:t>-12X1 – 24X2 = -144</a:t>
            </a:r>
          </a:p>
          <a:p>
            <a:r>
              <a:rPr lang="es-PE" sz="2400" dirty="0" smtClean="0">
                <a:latin typeface="Cambria" pitchFamily="18" charset="0"/>
              </a:rPr>
              <a:t>          -</a:t>
            </a:r>
            <a:r>
              <a:rPr lang="es-PE" sz="2400" dirty="0">
                <a:latin typeface="Cambria" pitchFamily="18" charset="0"/>
              </a:rPr>
              <a:t>16X</a:t>
            </a:r>
            <a:r>
              <a:rPr lang="es-PE" sz="2400" baseline="-25000" dirty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	= - 48</a:t>
            </a:r>
          </a:p>
          <a:p>
            <a:r>
              <a:rPr lang="es-PE" sz="2400" dirty="0">
                <a:latin typeface="Cambria" pitchFamily="18" charset="0"/>
              </a:rPr>
              <a:t>     </a:t>
            </a:r>
            <a:r>
              <a:rPr lang="es-PE" sz="2400" dirty="0" smtClean="0">
                <a:latin typeface="Cambria" pitchFamily="18" charset="0"/>
              </a:rPr>
              <a:t>         X</a:t>
            </a:r>
            <a:r>
              <a:rPr lang="es-PE" sz="2400" baseline="-25000" dirty="0" smtClean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	= 3</a:t>
            </a:r>
          </a:p>
          <a:p>
            <a:r>
              <a:rPr lang="es-PE" sz="2400" dirty="0">
                <a:latin typeface="Cambria" pitchFamily="18" charset="0"/>
              </a:rPr>
              <a:t>Luego: en la ecuación I resulta: 12X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 + 8(3) =96</a:t>
            </a:r>
          </a:p>
          <a:p>
            <a:r>
              <a:rPr lang="es-PE" sz="2400" dirty="0">
                <a:latin typeface="Cambria" pitchFamily="18" charset="0"/>
              </a:rPr>
              <a:t>				12X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 =96 – 24</a:t>
            </a:r>
          </a:p>
          <a:p>
            <a:r>
              <a:rPr lang="es-PE" sz="2400" dirty="0">
                <a:latin typeface="Cambria" pitchFamily="18" charset="0"/>
              </a:rPr>
              <a:t>12X</a:t>
            </a:r>
            <a:r>
              <a:rPr lang="es-PE" sz="2400" baseline="-25000" dirty="0">
                <a:latin typeface="Cambria" pitchFamily="18" charset="0"/>
              </a:rPr>
              <a:t>1 </a:t>
            </a:r>
            <a:r>
              <a:rPr lang="es-PE" sz="2400" dirty="0">
                <a:latin typeface="Cambria" pitchFamily="18" charset="0"/>
              </a:rPr>
              <a:t>= 72, despejando resulta: X</a:t>
            </a:r>
            <a:r>
              <a:rPr lang="es-PE" sz="2400" baseline="-25000" dirty="0">
                <a:latin typeface="Cambria" pitchFamily="18" charset="0"/>
              </a:rPr>
              <a:t>1 </a:t>
            </a:r>
            <a:r>
              <a:rPr lang="es-PE" sz="2400" dirty="0">
                <a:latin typeface="Cambria" pitchFamily="18" charset="0"/>
              </a:rPr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23869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548680"/>
            <a:ext cx="70567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Cambria" pitchFamily="18" charset="0"/>
              </a:rPr>
              <a:t>P</a:t>
            </a:r>
            <a:r>
              <a:rPr lang="es-ES" sz="2400" baseline="-25000" dirty="0">
                <a:latin typeface="Cambria" pitchFamily="18" charset="0"/>
              </a:rPr>
              <a:t>c</a:t>
            </a:r>
            <a:r>
              <a:rPr lang="es-ES" sz="2400" dirty="0">
                <a:latin typeface="Cambria" pitchFamily="18" charset="0"/>
              </a:rPr>
              <a:t>(X</a:t>
            </a:r>
            <a:r>
              <a:rPr lang="es-ES" sz="2400" baseline="-25000" dirty="0">
                <a:latin typeface="Cambria" pitchFamily="18" charset="0"/>
              </a:rPr>
              <a:t>1</a:t>
            </a:r>
            <a:r>
              <a:rPr lang="es-ES" sz="2400" dirty="0">
                <a:latin typeface="Cambria" pitchFamily="18" charset="0"/>
              </a:rPr>
              <a:t>,X</a:t>
            </a:r>
            <a:r>
              <a:rPr lang="es-ES" sz="2400" baseline="-25000" dirty="0">
                <a:latin typeface="Cambria" pitchFamily="18" charset="0"/>
              </a:rPr>
              <a:t>2</a:t>
            </a:r>
            <a:r>
              <a:rPr lang="es-ES" sz="2400" dirty="0">
                <a:latin typeface="Cambria" pitchFamily="18" charset="0"/>
              </a:rPr>
              <a:t>) = P</a:t>
            </a:r>
            <a:r>
              <a:rPr lang="es-ES" sz="2400" baseline="-25000" dirty="0">
                <a:latin typeface="Cambria" pitchFamily="18" charset="0"/>
              </a:rPr>
              <a:t>C</a:t>
            </a:r>
            <a:r>
              <a:rPr lang="es-ES" sz="2400" dirty="0">
                <a:latin typeface="Cambria" pitchFamily="18" charset="0"/>
              </a:rPr>
              <a:t>(6,3)</a:t>
            </a:r>
          </a:p>
          <a:p>
            <a:r>
              <a:rPr lang="es-ES" sz="2400" dirty="0">
                <a:latin typeface="Cambria" pitchFamily="18" charset="0"/>
              </a:rPr>
              <a:t>Entonces:  </a:t>
            </a:r>
            <a:r>
              <a:rPr lang="es-ES" sz="2400" dirty="0" err="1">
                <a:latin typeface="Cambria" pitchFamily="18" charset="0"/>
              </a:rPr>
              <a:t>Z</a:t>
            </a:r>
            <a:r>
              <a:rPr lang="es-ES" sz="2400" baseline="-25000" dirty="0" err="1">
                <a:latin typeface="Cambria" pitchFamily="18" charset="0"/>
              </a:rPr>
              <a:t>c</a:t>
            </a:r>
            <a:r>
              <a:rPr lang="es-ES" sz="2400" dirty="0">
                <a:latin typeface="Cambria" pitchFamily="18" charset="0"/>
              </a:rPr>
              <a:t> = 90(6) + 75(3)</a:t>
            </a:r>
          </a:p>
          <a:p>
            <a:r>
              <a:rPr lang="es-ES" sz="2400" b="1" dirty="0">
                <a:latin typeface="Cambria" pitchFamily="18" charset="0"/>
              </a:rPr>
              <a:t>Z</a:t>
            </a:r>
            <a:r>
              <a:rPr lang="es-ES" sz="2400" b="1" baseline="-25000" dirty="0">
                <a:latin typeface="Cambria" pitchFamily="18" charset="0"/>
              </a:rPr>
              <a:t>C</a:t>
            </a:r>
            <a:r>
              <a:rPr lang="es-ES" sz="2400" b="1" dirty="0">
                <a:latin typeface="Cambria" pitchFamily="18" charset="0"/>
              </a:rPr>
              <a:t> = 765 </a:t>
            </a:r>
            <a:endParaRPr lang="es-ES" sz="2400" dirty="0">
              <a:latin typeface="Cambria" pitchFamily="18" charset="0"/>
            </a:endParaRPr>
          </a:p>
          <a:p>
            <a:endParaRPr lang="es-ES" sz="2400" dirty="0" smtClean="0">
              <a:latin typeface="Cambria" pitchFamily="18" charset="0"/>
            </a:endParaRPr>
          </a:p>
          <a:p>
            <a:r>
              <a:rPr lang="es-ES" sz="2400" dirty="0" smtClean="0">
                <a:latin typeface="Cambria" pitchFamily="18" charset="0"/>
              </a:rPr>
              <a:t>Por </a:t>
            </a:r>
            <a:r>
              <a:rPr lang="es-ES" sz="2400" dirty="0">
                <a:latin typeface="Cambria" pitchFamily="18" charset="0"/>
              </a:rPr>
              <a:t>lo tanto la solución optima esta en el punto C (Por ser un problema de maximización)</a:t>
            </a:r>
          </a:p>
          <a:p>
            <a:r>
              <a:rPr lang="es-ES" sz="2400" dirty="0">
                <a:latin typeface="Cambria" pitchFamily="18" charset="0"/>
              </a:rPr>
              <a:t>Aquí la Z se vuelve el mayor posible.</a:t>
            </a:r>
          </a:p>
          <a:p>
            <a:r>
              <a:rPr lang="es-ES" sz="2400" b="1" dirty="0">
                <a:solidFill>
                  <a:srgbClr val="C00000"/>
                </a:solidFill>
                <a:latin typeface="Cambria" pitchFamily="18" charset="0"/>
              </a:rPr>
              <a:t>X</a:t>
            </a:r>
            <a:r>
              <a:rPr lang="es-ES" sz="2400" b="1" baseline="-25000" dirty="0">
                <a:solidFill>
                  <a:srgbClr val="C00000"/>
                </a:solidFill>
                <a:latin typeface="Cambria" pitchFamily="18" charset="0"/>
              </a:rPr>
              <a:t>1</a:t>
            </a:r>
            <a:r>
              <a:rPr lang="es-ES" sz="2400" b="1" dirty="0">
                <a:solidFill>
                  <a:srgbClr val="C00000"/>
                </a:solidFill>
                <a:latin typeface="Cambria" pitchFamily="18" charset="0"/>
              </a:rPr>
              <a:t> 	= 6</a:t>
            </a:r>
            <a:endParaRPr lang="es-ES" sz="2400" dirty="0">
              <a:solidFill>
                <a:srgbClr val="C00000"/>
              </a:solidFill>
              <a:latin typeface="Cambria" pitchFamily="18" charset="0"/>
            </a:endParaRPr>
          </a:p>
          <a:p>
            <a:r>
              <a:rPr lang="es-ES" sz="2400" b="1" dirty="0">
                <a:solidFill>
                  <a:srgbClr val="C00000"/>
                </a:solidFill>
                <a:latin typeface="Cambria" pitchFamily="18" charset="0"/>
              </a:rPr>
              <a:t>X</a:t>
            </a:r>
            <a:r>
              <a:rPr lang="es-ES" sz="2400" b="1" baseline="-25000" dirty="0">
                <a:solidFill>
                  <a:srgbClr val="C00000"/>
                </a:solidFill>
                <a:latin typeface="Cambria" pitchFamily="18" charset="0"/>
              </a:rPr>
              <a:t>2</a:t>
            </a:r>
            <a:r>
              <a:rPr lang="es-ES" sz="2400" b="1" dirty="0">
                <a:solidFill>
                  <a:srgbClr val="C00000"/>
                </a:solidFill>
                <a:latin typeface="Cambria" pitchFamily="18" charset="0"/>
              </a:rPr>
              <a:t>	= 3</a:t>
            </a:r>
            <a:endParaRPr lang="es-ES" sz="2400" dirty="0">
              <a:solidFill>
                <a:srgbClr val="C00000"/>
              </a:solidFill>
              <a:latin typeface="Cambria" pitchFamily="18" charset="0"/>
            </a:endParaRPr>
          </a:p>
          <a:p>
            <a:r>
              <a:rPr lang="es-ES" sz="2400" b="1" dirty="0">
                <a:solidFill>
                  <a:srgbClr val="C00000"/>
                </a:solidFill>
                <a:latin typeface="Cambria" pitchFamily="18" charset="0"/>
              </a:rPr>
              <a:t>Z</a:t>
            </a:r>
            <a:r>
              <a:rPr lang="es-ES" sz="2400" b="1" baseline="-25000" dirty="0">
                <a:solidFill>
                  <a:srgbClr val="C00000"/>
                </a:solidFill>
                <a:latin typeface="Cambria" pitchFamily="18" charset="0"/>
              </a:rPr>
              <a:t>C</a:t>
            </a:r>
            <a:r>
              <a:rPr lang="es-ES" sz="2400" b="1" dirty="0">
                <a:solidFill>
                  <a:srgbClr val="C00000"/>
                </a:solidFill>
                <a:latin typeface="Cambria" pitchFamily="18" charset="0"/>
              </a:rPr>
              <a:t>	= S/. 765 </a:t>
            </a:r>
            <a:endParaRPr lang="es-ES" sz="2400" dirty="0">
              <a:solidFill>
                <a:srgbClr val="C00000"/>
              </a:solidFill>
              <a:latin typeface="Cambria" pitchFamily="18" charset="0"/>
            </a:endParaRPr>
          </a:p>
          <a:p>
            <a:r>
              <a:rPr lang="es-ES" sz="2400" dirty="0">
                <a:solidFill>
                  <a:srgbClr val="C00000"/>
                </a:solidFill>
                <a:latin typeface="Cambria" pitchFamily="18" charset="0"/>
              </a:rPr>
              <a:t> </a:t>
            </a:r>
          </a:p>
        </p:txBody>
      </p:sp>
      <p:sp>
        <p:nvSpPr>
          <p:cNvPr id="3" name="2 Rectángulo"/>
          <p:cNvSpPr/>
          <p:nvPr/>
        </p:nvSpPr>
        <p:spPr>
          <a:xfrm>
            <a:off x="899592" y="4581128"/>
            <a:ext cx="6840760" cy="1200329"/>
          </a:xfrm>
          <a:prstGeom prst="rect">
            <a:avLst/>
          </a:prstGeom>
          <a:solidFill>
            <a:srgbClr val="E0FCF1"/>
          </a:solidFill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rgbClr val="0070C0"/>
                </a:solidFill>
                <a:latin typeface="Cambria" pitchFamily="18" charset="0"/>
              </a:rPr>
              <a:t>Así podemos concluir que las soluciones que mejor resuelven el problema y evidentemente la optima se encuentra en el  punto extremo C (6;3). Esto significa, que es necesario producir 6 mesas y 3 sillas para obtener un beneficio total de  S/. 765.</a:t>
            </a:r>
            <a:endParaRPr lang="es-ES" dirty="0">
              <a:solidFill>
                <a:srgbClr val="0070C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1" y="764704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En síntesis, podemos evaluar cada uno de las coordenadas</a:t>
            </a:r>
            <a:endParaRPr lang="es-ES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09280"/>
              </p:ext>
            </p:extLst>
          </p:nvPr>
        </p:nvGraphicFramePr>
        <p:xfrm>
          <a:off x="1475656" y="2060848"/>
          <a:ext cx="4824536" cy="244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590"/>
                <a:gridCol w="2081686"/>
                <a:gridCol w="1525260"/>
              </a:tblGrid>
              <a:tr h="23812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  <a:latin typeface="Cambria" pitchFamily="18" charset="0"/>
                        </a:rPr>
                        <a:t>Puntos factibles</a:t>
                      </a:r>
                      <a:endParaRPr lang="es-ES" sz="20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  <a:latin typeface="Cambria" pitchFamily="18" charset="0"/>
                        </a:rPr>
                        <a:t>Coordenadas</a:t>
                      </a:r>
                      <a:endParaRPr lang="es-ES" sz="20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800" dirty="0">
                          <a:solidFill>
                            <a:srgbClr val="002060"/>
                          </a:solidFill>
                          <a:effectLst/>
                          <a:latin typeface="Cambria" pitchFamily="18" charset="0"/>
                        </a:rPr>
                        <a:t>Valor de </a:t>
                      </a:r>
                      <a:r>
                        <a:rPr lang="es-ES" sz="1800" dirty="0" smtClean="0">
                          <a:solidFill>
                            <a:srgbClr val="002060"/>
                          </a:solidFill>
                          <a:effectLst/>
                          <a:latin typeface="Cambria" pitchFamily="18" charset="0"/>
                        </a:rPr>
                        <a:t>Z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800" dirty="0" smtClean="0">
                          <a:solidFill>
                            <a:srgbClr val="002060"/>
                          </a:solidFill>
                          <a:effectLst/>
                          <a:latin typeface="Cambria" pitchFamily="18" charset="0"/>
                          <a:ea typeface="Calibri"/>
                          <a:cs typeface="Times New Roman"/>
                        </a:rPr>
                        <a:t>Z=90x1+75x2</a:t>
                      </a:r>
                      <a:endParaRPr lang="es-ES" sz="1800" dirty="0">
                        <a:solidFill>
                          <a:srgbClr val="002060"/>
                        </a:solidFill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FFFF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400">
                          <a:effectLst/>
                          <a:latin typeface="Cambria" pitchFamily="18" charset="0"/>
                        </a:rPr>
                        <a:t>A</a:t>
                      </a:r>
                      <a:endParaRPr lang="es-ES" sz="2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400" dirty="0">
                          <a:effectLst/>
                          <a:latin typeface="Cambria" pitchFamily="18" charset="0"/>
                        </a:rPr>
                        <a:t>(2; 0)</a:t>
                      </a:r>
                      <a:endParaRPr lang="es-ES" sz="2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400" dirty="0">
                          <a:effectLst/>
                          <a:latin typeface="Cambria" pitchFamily="18" charset="0"/>
                        </a:rPr>
                        <a:t>180</a:t>
                      </a:r>
                      <a:endParaRPr lang="es-ES" sz="2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400">
                          <a:effectLst/>
                          <a:latin typeface="Cambria" pitchFamily="18" charset="0"/>
                        </a:rPr>
                        <a:t>B</a:t>
                      </a:r>
                      <a:endParaRPr lang="es-ES" sz="2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400" dirty="0">
                          <a:effectLst/>
                          <a:latin typeface="Cambria" pitchFamily="18" charset="0"/>
                        </a:rPr>
                        <a:t>(8; 0)</a:t>
                      </a:r>
                      <a:endParaRPr lang="es-ES" sz="2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400" dirty="0">
                          <a:effectLst/>
                          <a:latin typeface="Cambria" pitchFamily="18" charset="0"/>
                        </a:rPr>
                        <a:t>720</a:t>
                      </a:r>
                      <a:endParaRPr lang="es-ES" sz="2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400" dirty="0">
                          <a:effectLst/>
                          <a:latin typeface="Cambria" pitchFamily="18" charset="0"/>
                        </a:rPr>
                        <a:t>C</a:t>
                      </a:r>
                      <a:endParaRPr lang="es-ES" sz="2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400" dirty="0">
                          <a:effectLst/>
                          <a:latin typeface="Cambria" pitchFamily="18" charset="0"/>
                        </a:rPr>
                        <a:t>(6; 3)</a:t>
                      </a:r>
                      <a:endParaRPr lang="es-ES" sz="2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400" dirty="0">
                          <a:effectLst/>
                          <a:latin typeface="Cambria" pitchFamily="18" charset="0"/>
                        </a:rPr>
                        <a:t>765</a:t>
                      </a:r>
                      <a:endParaRPr lang="es-ES" sz="2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92D050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400">
                          <a:effectLst/>
                          <a:latin typeface="Cambria" pitchFamily="18" charset="0"/>
                        </a:rPr>
                        <a:t>D</a:t>
                      </a:r>
                      <a:endParaRPr lang="es-ES" sz="2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400">
                          <a:effectLst/>
                          <a:latin typeface="Cambria" pitchFamily="18" charset="0"/>
                        </a:rPr>
                        <a:t>(2; 5)</a:t>
                      </a:r>
                      <a:endParaRPr lang="es-ES" sz="2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400" dirty="0">
                          <a:effectLst/>
                          <a:latin typeface="Cambria" pitchFamily="18" charset="0"/>
                        </a:rPr>
                        <a:t>555</a:t>
                      </a:r>
                      <a:endParaRPr lang="es-ES" sz="2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3" name="2 Forma libre"/>
          <p:cNvSpPr/>
          <p:nvPr/>
        </p:nvSpPr>
        <p:spPr>
          <a:xfrm>
            <a:off x="6282813" y="3796094"/>
            <a:ext cx="1002890" cy="775906"/>
          </a:xfrm>
          <a:custGeom>
            <a:avLst/>
            <a:gdLst>
              <a:gd name="connsiteX0" fmla="*/ 1002890 w 1002890"/>
              <a:gd name="connsiteY0" fmla="*/ 775906 h 775906"/>
              <a:gd name="connsiteX1" fmla="*/ 722671 w 1002890"/>
              <a:gd name="connsiteY1" fmla="*/ 38487 h 775906"/>
              <a:gd name="connsiteX2" fmla="*/ 0 w 1002890"/>
              <a:gd name="connsiteY2" fmla="*/ 97480 h 775906"/>
              <a:gd name="connsiteX3" fmla="*/ 0 w 1002890"/>
              <a:gd name="connsiteY3" fmla="*/ 97480 h 77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890" h="775906">
                <a:moveTo>
                  <a:pt x="1002890" y="775906"/>
                </a:moveTo>
                <a:cubicBezTo>
                  <a:pt x="946354" y="463732"/>
                  <a:pt x="889819" y="151558"/>
                  <a:pt x="722671" y="38487"/>
                </a:cubicBezTo>
                <a:cubicBezTo>
                  <a:pt x="555523" y="-74584"/>
                  <a:pt x="0" y="97480"/>
                  <a:pt x="0" y="97480"/>
                </a:cubicBezTo>
                <a:lnTo>
                  <a:pt x="0" y="9748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215169" y="45720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Solución optima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t="14117" r="2941" b="5647"/>
          <a:stretch/>
        </p:blipFill>
        <p:spPr bwMode="auto">
          <a:xfrm>
            <a:off x="1043608" y="980728"/>
            <a:ext cx="6984776" cy="5184576"/>
          </a:xfrm>
          <a:prstGeom prst="rect">
            <a:avLst/>
          </a:prstGeom>
          <a:ln>
            <a:solidFill>
              <a:srgbClr val="00B0F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4 Conector recto"/>
          <p:cNvCxnSpPr/>
          <p:nvPr/>
        </p:nvCxnSpPr>
        <p:spPr>
          <a:xfrm>
            <a:off x="1043608" y="5157192"/>
            <a:ext cx="1008112" cy="13681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917807" y="4929660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>
                <a:solidFill>
                  <a:srgbClr val="C00000"/>
                </a:solidFill>
              </a:rPr>
              <a:t>RSF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185686" y="585515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093131" y="58551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4262619" y="428326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410392" y="357830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</a:t>
            </a:r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>
            <a:off x="4423881" y="3356992"/>
            <a:ext cx="826505" cy="12956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835142" y="298766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70C0"/>
                </a:solidFill>
              </a:rPr>
              <a:t>Solución Optima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661166" y="363546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(</a:t>
            </a:r>
            <a:r>
              <a:rPr lang="es-PE" sz="1600" dirty="0" smtClean="0"/>
              <a:t>2;5</a:t>
            </a:r>
            <a:r>
              <a:rPr lang="es-PE" dirty="0" smtClean="0"/>
              <a:t>)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467639" y="4421829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(6:3)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270550" y="5850109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(8;0)</a:t>
            </a:r>
            <a:endParaRPr lang="es-ES" sz="16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346147" y="5842175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(2;0)</a:t>
            </a:r>
            <a:endParaRPr lang="es-ES" sz="16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681319" y="2198109"/>
            <a:ext cx="1993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En el punto C, se encuentra entre R1 y R2</a:t>
            </a:r>
            <a:endParaRPr lang="es-ES" sz="1600" dirty="0"/>
          </a:p>
        </p:txBody>
      </p:sp>
      <p:sp>
        <p:nvSpPr>
          <p:cNvPr id="18" name="17 CuadroTexto"/>
          <p:cNvSpPr txBox="1"/>
          <p:nvPr/>
        </p:nvSpPr>
        <p:spPr>
          <a:xfrm rot="2670851">
            <a:off x="1515245" y="284444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smtClean="0">
                <a:latin typeface="Cambria" pitchFamily="18" charset="0"/>
              </a:rPr>
              <a:t>Z= 90X1+75X2</a:t>
            </a:r>
            <a:r>
              <a:rPr lang="es-PE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34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620688"/>
            <a:ext cx="3482043" cy="461665"/>
          </a:xfrm>
          <a:prstGeom prst="rect">
            <a:avLst/>
          </a:prstGeom>
          <a:solidFill>
            <a:srgbClr val="E0FCF1"/>
          </a:solidFill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70C0"/>
                </a:solidFill>
              </a:rPr>
              <a:t>Caso  2 : Minimización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2158" y="1196752"/>
            <a:ext cx="7354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Verdana" pitchFamily="34" charset="0"/>
              </a:rPr>
              <a:t>Suponga que un cliente planea comprar ciertos tipos de alimentos carne y pescado. Ambos pueden proveer unidades de nutrientes para su mínimo requerimiento durante un periodo determinado y que se indica  en la siguiente tabla:</a:t>
            </a:r>
            <a:endParaRPr lang="es-ES" dirty="0">
              <a:latin typeface="Verdana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18590"/>
              </p:ext>
            </p:extLst>
          </p:nvPr>
        </p:nvGraphicFramePr>
        <p:xfrm>
          <a:off x="899593" y="2564904"/>
          <a:ext cx="5112568" cy="26990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2855"/>
                <a:gridCol w="1193302"/>
                <a:gridCol w="1193302"/>
                <a:gridCol w="1453109"/>
              </a:tblGrid>
              <a:tr h="151765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Tipo de nutriente</a:t>
                      </a:r>
                      <a:endParaRPr lang="es-ES" sz="18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E0FC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Unidades de nutrientes</a:t>
                      </a:r>
                      <a:endParaRPr lang="es-ES" sz="18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E0FC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Mínimo de unidades requeridas</a:t>
                      </a:r>
                      <a:endParaRPr lang="es-ES" sz="18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E0FCF1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1Kg. Carne</a:t>
                      </a:r>
                      <a:endParaRPr lang="es-ES" sz="16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E0FC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 </a:t>
                      </a:r>
                      <a:r>
                        <a:rPr lang="es-ES" sz="1600" dirty="0" smtClean="0">
                          <a:effectLst/>
                        </a:rPr>
                        <a:t>Kg. </a:t>
                      </a:r>
                      <a:r>
                        <a:rPr lang="es-ES" sz="1600" dirty="0">
                          <a:effectLst/>
                        </a:rPr>
                        <a:t>Pescado</a:t>
                      </a:r>
                      <a:endParaRPr lang="es-ES" sz="16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rgbClr val="E0FC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endParaRPr lang="es-ES" sz="20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>
                          <a:effectLst/>
                        </a:rPr>
                        <a:t>1</a:t>
                      </a:r>
                      <a:endParaRPr lang="es-ES" sz="200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3</a:t>
                      </a:r>
                      <a:endParaRPr lang="es-ES" sz="20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9</a:t>
                      </a:r>
                      <a:endParaRPr lang="es-ES" sz="20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1238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>
                          <a:effectLst/>
                        </a:rPr>
                        <a:t>B</a:t>
                      </a:r>
                      <a:endParaRPr lang="es-ES" sz="200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2</a:t>
                      </a:r>
                      <a:endParaRPr lang="es-ES" sz="20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2</a:t>
                      </a:r>
                      <a:endParaRPr lang="es-ES" sz="20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10</a:t>
                      </a:r>
                      <a:endParaRPr lang="es-ES" sz="20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>
                          <a:effectLst/>
                        </a:rPr>
                        <a:t>C</a:t>
                      </a:r>
                      <a:endParaRPr lang="es-ES" sz="200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>
                          <a:effectLst/>
                        </a:rPr>
                        <a:t>4</a:t>
                      </a:r>
                      <a:endParaRPr lang="es-ES" sz="200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2</a:t>
                      </a:r>
                      <a:endParaRPr lang="es-ES" sz="20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12</a:t>
                      </a:r>
                      <a:endParaRPr lang="es-ES" sz="20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>
                          <a:effectLst/>
                        </a:rPr>
                        <a:t>Precio por unidad</a:t>
                      </a:r>
                      <a:endParaRPr lang="es-ES" sz="200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S/. 18</a:t>
                      </a:r>
                      <a:endParaRPr lang="es-ES" sz="20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>
                          <a:effectLst/>
                        </a:rPr>
                        <a:t>S/. 22</a:t>
                      </a:r>
                      <a:endParaRPr lang="es-ES" sz="200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ES" sz="2000" dirty="0">
                        <a:effectLst/>
                        <a:latin typeface="Verdana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14382" y="5714850"/>
            <a:ext cx="734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¿Cuántos kilos de carne y de pescado deberá comprar para obtener los mínimos requerimientos de nutrientes al mínimo costo?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09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5616" y="548680"/>
            <a:ext cx="2713628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srgbClr val="0070C0"/>
                </a:solidFill>
              </a:rPr>
              <a:t>SOLUCIÓN DEL MODELO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115616" y="1124744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es-PE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Formulación del Problema</a:t>
            </a:r>
            <a:endParaRPr lang="es-E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15616" y="1845635"/>
            <a:ext cx="65527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rgbClr val="FF0000"/>
                </a:solidFill>
                <a:latin typeface="Cambria" pitchFamily="18" charset="0"/>
              </a:rPr>
              <a:t>Definiendo las Variables de decisión</a:t>
            </a:r>
            <a:r>
              <a:rPr lang="es-PE" sz="2000" dirty="0">
                <a:latin typeface="Cambria" pitchFamily="18" charset="0"/>
              </a:rPr>
              <a:t>: </a:t>
            </a:r>
          </a:p>
          <a:p>
            <a:endParaRPr lang="es-PE" sz="2000" dirty="0">
              <a:latin typeface="Cambria" pitchFamily="18" charset="0"/>
            </a:endParaRPr>
          </a:p>
          <a:p>
            <a:r>
              <a:rPr lang="es-PE" sz="2400" dirty="0">
                <a:latin typeface="Cambria" pitchFamily="18" charset="0"/>
              </a:rPr>
              <a:t>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= </a:t>
            </a:r>
            <a:r>
              <a:rPr lang="es-PE" sz="2400" dirty="0" smtClean="0">
                <a:latin typeface="Cambria" pitchFamily="18" charset="0"/>
              </a:rPr>
              <a:t>cantidad de kilos de carne de res  </a:t>
            </a:r>
            <a:endParaRPr lang="es-PE" sz="2400" dirty="0">
              <a:latin typeface="Cambria" pitchFamily="18" charset="0"/>
            </a:endParaRPr>
          </a:p>
          <a:p>
            <a:r>
              <a:rPr lang="es-PE" sz="2400" dirty="0">
                <a:latin typeface="Cambria" pitchFamily="18" charset="0"/>
              </a:rPr>
              <a:t>x</a:t>
            </a:r>
            <a:r>
              <a:rPr lang="es-PE" sz="2400" baseline="-25000" dirty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= </a:t>
            </a:r>
            <a:r>
              <a:rPr lang="es-PE" sz="2400" dirty="0" smtClean="0">
                <a:latin typeface="Cambria" pitchFamily="18" charset="0"/>
              </a:rPr>
              <a:t>cantidad de kilos de pescado </a:t>
            </a:r>
          </a:p>
          <a:p>
            <a:endParaRPr lang="es-PE" sz="2000" b="1" dirty="0" smtClean="0">
              <a:solidFill>
                <a:srgbClr val="FF0000"/>
              </a:solidFill>
              <a:latin typeface="Cambria" pitchFamily="18" charset="0"/>
            </a:endParaRPr>
          </a:p>
          <a:p>
            <a:r>
              <a:rPr lang="es-PE" sz="2000" b="1" dirty="0" smtClean="0">
                <a:solidFill>
                  <a:srgbClr val="FF0000"/>
                </a:solidFill>
                <a:latin typeface="Cambria" pitchFamily="18" charset="0"/>
              </a:rPr>
              <a:t>Restricciones  </a:t>
            </a:r>
            <a:r>
              <a:rPr lang="es-PE" sz="2000" b="1" dirty="0">
                <a:solidFill>
                  <a:srgbClr val="FF0000"/>
                </a:solidFill>
                <a:latin typeface="Cambria" pitchFamily="18" charset="0"/>
              </a:rPr>
              <a:t>lineales</a:t>
            </a:r>
          </a:p>
          <a:p>
            <a:r>
              <a:rPr lang="es-PE" sz="2400" dirty="0" smtClean="0">
                <a:latin typeface="Cambria" pitchFamily="18" charset="0"/>
              </a:rPr>
              <a:t>1x</a:t>
            </a:r>
            <a:r>
              <a:rPr lang="es-PE" sz="2400" baseline="-25000" dirty="0" smtClean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+ </a:t>
            </a:r>
            <a:r>
              <a:rPr lang="es-PE" sz="2400" dirty="0" smtClean="0">
                <a:latin typeface="Cambria" pitchFamily="18" charset="0"/>
              </a:rPr>
              <a:t>3x</a:t>
            </a:r>
            <a:r>
              <a:rPr lang="es-PE" sz="2400" baseline="-25000" dirty="0" smtClean="0">
                <a:latin typeface="Cambria" pitchFamily="18" charset="0"/>
              </a:rPr>
              <a:t>2 </a:t>
            </a:r>
            <a:r>
              <a:rPr lang="es-PE" sz="2400" dirty="0" smtClean="0">
                <a:latin typeface="Cambria" pitchFamily="18" charset="0"/>
              </a:rPr>
              <a:t>≥ 9 ( nutriente tipo A)  R1</a:t>
            </a:r>
            <a:endParaRPr lang="es-PE" sz="2400" dirty="0">
              <a:latin typeface="Cambria" pitchFamily="18" charset="0"/>
            </a:endParaRPr>
          </a:p>
          <a:p>
            <a:r>
              <a:rPr lang="es-PE" sz="2400" dirty="0" smtClean="0">
                <a:latin typeface="Cambria" pitchFamily="18" charset="0"/>
              </a:rPr>
              <a:t>2x1</a:t>
            </a:r>
            <a:r>
              <a:rPr lang="es-PE" sz="2400" dirty="0">
                <a:latin typeface="Cambria" pitchFamily="18" charset="0"/>
              </a:rPr>
              <a:t>+ </a:t>
            </a:r>
            <a:r>
              <a:rPr lang="es-PE" sz="2400" dirty="0" smtClean="0">
                <a:latin typeface="Cambria" pitchFamily="18" charset="0"/>
              </a:rPr>
              <a:t>2x</a:t>
            </a:r>
            <a:r>
              <a:rPr lang="es-PE" sz="2400" baseline="-25000" dirty="0" smtClean="0">
                <a:latin typeface="Cambria" pitchFamily="18" charset="0"/>
              </a:rPr>
              <a:t>2 </a:t>
            </a:r>
            <a:r>
              <a:rPr lang="es-PE" sz="2400" dirty="0" smtClean="0">
                <a:latin typeface="Cambria" pitchFamily="18" charset="0"/>
              </a:rPr>
              <a:t>≥ 10 (nutriente tipo B ) R2</a:t>
            </a:r>
            <a:endParaRPr lang="es-PE" sz="2400" dirty="0">
              <a:latin typeface="Cambria" pitchFamily="18" charset="0"/>
            </a:endParaRPr>
          </a:p>
          <a:p>
            <a:r>
              <a:rPr lang="es-PE" sz="2400" dirty="0" smtClean="0">
                <a:latin typeface="Cambria" pitchFamily="18" charset="0"/>
              </a:rPr>
              <a:t>4x</a:t>
            </a:r>
            <a:r>
              <a:rPr lang="es-PE" sz="2400" baseline="-25000" dirty="0" smtClean="0">
                <a:latin typeface="Cambria" pitchFamily="18" charset="0"/>
              </a:rPr>
              <a:t>1 </a:t>
            </a:r>
            <a:r>
              <a:rPr lang="es-PE" sz="2400" dirty="0" smtClean="0">
                <a:latin typeface="Cambria" pitchFamily="18" charset="0"/>
              </a:rPr>
              <a:t>+ 2x2 ≥ 12 (nutriente tipo C) R3</a:t>
            </a:r>
            <a:endParaRPr lang="es-PE" sz="2400" dirty="0">
              <a:latin typeface="Cambria" pitchFamily="18" charset="0"/>
            </a:endParaRPr>
          </a:p>
          <a:p>
            <a:r>
              <a:rPr lang="es-PE" sz="2400" dirty="0">
                <a:latin typeface="Cambria" pitchFamily="18" charset="0"/>
              </a:rPr>
              <a:t>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≥0, x</a:t>
            </a:r>
            <a:r>
              <a:rPr lang="es-PE" sz="2400" baseline="-25000" dirty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≥0 (</a:t>
            </a:r>
            <a:r>
              <a:rPr lang="es-PE" sz="2400" b="1" dirty="0">
                <a:solidFill>
                  <a:srgbClr val="0070C0"/>
                </a:solidFill>
                <a:latin typeface="Cambria" pitchFamily="18" charset="0"/>
              </a:rPr>
              <a:t>restricciones de no </a:t>
            </a:r>
            <a:r>
              <a:rPr lang="es-PE" sz="2400" b="1" dirty="0" smtClean="0">
                <a:solidFill>
                  <a:srgbClr val="0070C0"/>
                </a:solidFill>
                <a:latin typeface="Cambria" pitchFamily="18" charset="0"/>
              </a:rPr>
              <a:t>negatividad)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490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404664"/>
            <a:ext cx="6408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rgbClr val="FF0000"/>
                </a:solidFill>
                <a:latin typeface="Cambria" pitchFamily="18" charset="0"/>
              </a:rPr>
              <a:t>Función objetivo ( </a:t>
            </a:r>
            <a:r>
              <a:rPr lang="es-PE" sz="2000" b="1" dirty="0" smtClean="0">
                <a:solidFill>
                  <a:srgbClr val="FF0000"/>
                </a:solidFill>
                <a:latin typeface="Cambria" pitchFamily="18" charset="0"/>
              </a:rPr>
              <a:t>Minimizar  </a:t>
            </a:r>
            <a:r>
              <a:rPr lang="es-PE" sz="2000" b="1" dirty="0">
                <a:solidFill>
                  <a:srgbClr val="FF0000"/>
                </a:solidFill>
                <a:latin typeface="Cambria" pitchFamily="18" charset="0"/>
              </a:rPr>
              <a:t>los </a:t>
            </a:r>
            <a:r>
              <a:rPr lang="es-PE" sz="2000" b="1" dirty="0" smtClean="0">
                <a:solidFill>
                  <a:srgbClr val="FF0000"/>
                </a:solidFill>
                <a:latin typeface="Cambria" pitchFamily="18" charset="0"/>
              </a:rPr>
              <a:t>costos  </a:t>
            </a:r>
            <a:r>
              <a:rPr lang="es-PE" sz="2000" b="1" dirty="0">
                <a:solidFill>
                  <a:srgbClr val="FF0000"/>
                </a:solidFill>
                <a:latin typeface="Cambria" pitchFamily="18" charset="0"/>
              </a:rPr>
              <a:t>totales)</a:t>
            </a:r>
          </a:p>
          <a:p>
            <a:r>
              <a:rPr lang="es-PE" sz="2000" dirty="0" smtClean="0">
                <a:latin typeface="Cambria" pitchFamily="18" charset="0"/>
              </a:rPr>
              <a:t>Minimizar    Z* </a:t>
            </a:r>
            <a:r>
              <a:rPr lang="es-PE" sz="2000" dirty="0">
                <a:latin typeface="Cambria" pitchFamily="18" charset="0"/>
              </a:rPr>
              <a:t>= </a:t>
            </a:r>
            <a:r>
              <a:rPr lang="es-PE" sz="2000" dirty="0" smtClean="0">
                <a:latin typeface="Cambria" pitchFamily="18" charset="0"/>
              </a:rPr>
              <a:t>18x</a:t>
            </a:r>
            <a:r>
              <a:rPr lang="es-PE" sz="2000" baseline="-25000" dirty="0" smtClean="0">
                <a:latin typeface="Cambria" pitchFamily="18" charset="0"/>
              </a:rPr>
              <a:t>1</a:t>
            </a:r>
            <a:r>
              <a:rPr lang="es-PE" sz="2000" dirty="0">
                <a:latin typeface="Cambria" pitchFamily="18" charset="0"/>
              </a:rPr>
              <a:t>+ </a:t>
            </a:r>
            <a:r>
              <a:rPr lang="es-PE" sz="2000" dirty="0" smtClean="0">
                <a:latin typeface="Cambria" pitchFamily="18" charset="0"/>
              </a:rPr>
              <a:t>22x</a:t>
            </a:r>
            <a:r>
              <a:rPr lang="es-PE" sz="2000" baseline="-25000" dirty="0" smtClean="0">
                <a:latin typeface="Cambria" pitchFamily="18" charset="0"/>
              </a:rPr>
              <a:t>2</a:t>
            </a:r>
            <a:r>
              <a:rPr lang="es-PE" sz="2000" dirty="0" smtClean="0">
                <a:latin typeface="Cambria" pitchFamily="18" charset="0"/>
              </a:rPr>
              <a:t> </a:t>
            </a:r>
            <a:endParaRPr lang="es-PE" sz="2000" dirty="0">
              <a:latin typeface="Cambria" pitchFamily="18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115616" y="1412776"/>
            <a:ext cx="4736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Modelo de P.L. en su  forma canónica</a:t>
            </a:r>
            <a:endParaRPr lang="es-E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698054" y="1988840"/>
            <a:ext cx="3849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 smtClean="0">
                <a:latin typeface="Cambria" pitchFamily="18" charset="0"/>
              </a:rPr>
              <a:t>Minimizar   Z* </a:t>
            </a:r>
            <a:r>
              <a:rPr lang="es-PE" sz="2400" dirty="0">
                <a:latin typeface="Cambria" pitchFamily="18" charset="0"/>
              </a:rPr>
              <a:t>= </a:t>
            </a:r>
            <a:r>
              <a:rPr lang="es-PE" sz="2400" dirty="0" smtClean="0">
                <a:latin typeface="Cambria" pitchFamily="18" charset="0"/>
              </a:rPr>
              <a:t>18x</a:t>
            </a:r>
            <a:r>
              <a:rPr lang="es-PE" sz="2400" baseline="-25000" dirty="0" smtClean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+ </a:t>
            </a:r>
            <a:r>
              <a:rPr lang="es-PE" sz="2400" dirty="0" smtClean="0">
                <a:latin typeface="Cambria" pitchFamily="18" charset="0"/>
              </a:rPr>
              <a:t>22x</a:t>
            </a:r>
            <a:r>
              <a:rPr lang="es-PE" sz="2400" baseline="-25000" dirty="0" smtClean="0">
                <a:latin typeface="Cambria" pitchFamily="18" charset="0"/>
              </a:rPr>
              <a:t>2</a:t>
            </a:r>
            <a:r>
              <a:rPr lang="es-PE" sz="2400" dirty="0" smtClean="0">
                <a:latin typeface="Cambria" pitchFamily="18" charset="0"/>
              </a:rPr>
              <a:t> </a:t>
            </a:r>
            <a:endParaRPr lang="es-PE" sz="2400" dirty="0"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886149" y="233875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Sujeto a: 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331640" y="2924944"/>
            <a:ext cx="6696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>
                <a:latin typeface="Cambria" pitchFamily="18" charset="0"/>
              </a:rPr>
              <a:t>1x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+ 3x</a:t>
            </a:r>
            <a:r>
              <a:rPr lang="es-PE" sz="2400" baseline="-25000" dirty="0">
                <a:latin typeface="Cambria" pitchFamily="18" charset="0"/>
              </a:rPr>
              <a:t>2 </a:t>
            </a:r>
            <a:r>
              <a:rPr lang="es-PE" sz="2400" dirty="0">
                <a:latin typeface="Cambria" pitchFamily="18" charset="0"/>
              </a:rPr>
              <a:t>≥ 9 ( nutriente tipo A)  R1</a:t>
            </a:r>
          </a:p>
          <a:p>
            <a:r>
              <a:rPr lang="es-PE" sz="2400" dirty="0">
                <a:latin typeface="Cambria" pitchFamily="18" charset="0"/>
              </a:rPr>
              <a:t>2x1+ 2x</a:t>
            </a:r>
            <a:r>
              <a:rPr lang="es-PE" sz="2400" baseline="-25000" dirty="0">
                <a:latin typeface="Cambria" pitchFamily="18" charset="0"/>
              </a:rPr>
              <a:t>2 </a:t>
            </a:r>
            <a:r>
              <a:rPr lang="es-PE" sz="2400" dirty="0">
                <a:latin typeface="Cambria" pitchFamily="18" charset="0"/>
              </a:rPr>
              <a:t>≥ 10 (nutriente tipo B ) R2</a:t>
            </a:r>
          </a:p>
          <a:p>
            <a:r>
              <a:rPr lang="es-PE" sz="2400" dirty="0">
                <a:latin typeface="Cambria" pitchFamily="18" charset="0"/>
              </a:rPr>
              <a:t>4x</a:t>
            </a:r>
            <a:r>
              <a:rPr lang="es-PE" sz="2400" baseline="-25000" dirty="0">
                <a:latin typeface="Cambria" pitchFamily="18" charset="0"/>
              </a:rPr>
              <a:t>1 </a:t>
            </a:r>
            <a:r>
              <a:rPr lang="es-PE" sz="2400" dirty="0">
                <a:latin typeface="Cambria" pitchFamily="18" charset="0"/>
              </a:rPr>
              <a:t>+ 2x2 ≥ 12 (nutriente tipo C) R3</a:t>
            </a:r>
          </a:p>
          <a:p>
            <a:r>
              <a:rPr lang="es-PE" sz="2400" dirty="0">
                <a:latin typeface="Cambria" pitchFamily="18" charset="0"/>
              </a:rPr>
              <a:t>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≥0, x</a:t>
            </a:r>
            <a:r>
              <a:rPr lang="es-PE" sz="2400" baseline="-25000" dirty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≥0 (</a:t>
            </a:r>
            <a:r>
              <a:rPr lang="es-PE" sz="2400" b="1" dirty="0">
                <a:solidFill>
                  <a:srgbClr val="0070C0"/>
                </a:solidFill>
                <a:latin typeface="Cambria" pitchFamily="18" charset="0"/>
              </a:rPr>
              <a:t>restricciones de no negatividad)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901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1763688" y="5733256"/>
            <a:ext cx="5400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1763688" y="836712"/>
            <a:ext cx="0" cy="48965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2987824" y="513546"/>
            <a:ext cx="4572000" cy="646331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s-PE" dirty="0">
                <a:latin typeface="Arial" pitchFamily="34" charset="0"/>
                <a:cs typeface="Arial" pitchFamily="34" charset="0"/>
              </a:rPr>
              <a:t>Se dibuja sobre la gráfica las restricciones de no negatividad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64288" y="568514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X1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331640" y="83671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X2</a:t>
            </a:r>
            <a:endParaRPr lang="es-ES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1115616" y="5013176"/>
            <a:ext cx="1224136" cy="136815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191481" y="568127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(</a:t>
            </a:r>
            <a:r>
              <a:rPr lang="es-PE" b="1" dirty="0" smtClean="0"/>
              <a:t>0,0)</a:t>
            </a:r>
            <a:endParaRPr lang="es-ES" b="1" dirty="0"/>
          </a:p>
        </p:txBody>
      </p:sp>
      <p:sp>
        <p:nvSpPr>
          <p:cNvPr id="10" name="9 Flecha derecha"/>
          <p:cNvSpPr/>
          <p:nvPr/>
        </p:nvSpPr>
        <p:spPr>
          <a:xfrm rot="16200000">
            <a:off x="6442365" y="5231043"/>
            <a:ext cx="439423" cy="28434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derecha"/>
          <p:cNvSpPr/>
          <p:nvPr/>
        </p:nvSpPr>
        <p:spPr>
          <a:xfrm>
            <a:off x="2052729" y="1412776"/>
            <a:ext cx="439423" cy="224408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8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4766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>
                <a:latin typeface="Cambria" pitchFamily="18" charset="0"/>
              </a:rPr>
              <a:t>De la restricción I, de su forma canónica, lo convertimos en su </a:t>
            </a:r>
            <a:r>
              <a:rPr lang="es-PE" b="1" dirty="0">
                <a:solidFill>
                  <a:srgbClr val="0070C0"/>
                </a:solidFill>
                <a:latin typeface="Cambria" pitchFamily="18" charset="0"/>
              </a:rPr>
              <a:t>forma estándar </a:t>
            </a:r>
            <a:r>
              <a:rPr lang="es-PE" dirty="0">
                <a:latin typeface="Cambria" pitchFamily="18" charset="0"/>
              </a:rPr>
              <a:t>y tendremos:</a:t>
            </a:r>
          </a:p>
          <a:p>
            <a:r>
              <a:rPr lang="es-PE" dirty="0">
                <a:latin typeface="Cambria" pitchFamily="18" charset="0"/>
              </a:rPr>
              <a:t>1x</a:t>
            </a:r>
            <a:r>
              <a:rPr lang="es-PE" baseline="-25000" dirty="0">
                <a:latin typeface="Cambria" pitchFamily="18" charset="0"/>
              </a:rPr>
              <a:t>1</a:t>
            </a:r>
            <a:r>
              <a:rPr lang="es-PE" dirty="0">
                <a:latin typeface="Cambria" pitchFamily="18" charset="0"/>
              </a:rPr>
              <a:t>+ 3x</a:t>
            </a:r>
            <a:r>
              <a:rPr lang="es-PE" baseline="-25000" dirty="0">
                <a:latin typeface="Cambria" pitchFamily="18" charset="0"/>
              </a:rPr>
              <a:t>2 </a:t>
            </a:r>
            <a:r>
              <a:rPr lang="es-PE" dirty="0">
                <a:latin typeface="Cambria" pitchFamily="18" charset="0"/>
              </a:rPr>
              <a:t>≥ 9 ( nutriente tipo A)  R1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5558"/>
              </p:ext>
            </p:extLst>
          </p:nvPr>
        </p:nvGraphicFramePr>
        <p:xfrm>
          <a:off x="5255568" y="1677001"/>
          <a:ext cx="1524000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</a:tblGrid>
              <a:tr h="13982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u="none" strike="noStrike" dirty="0">
                          <a:effectLst/>
                        </a:rPr>
                        <a:t>X1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u="none" strike="noStrike" dirty="0">
                          <a:effectLst/>
                        </a:rPr>
                        <a:t>X2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u="none" strike="noStrike" dirty="0">
                          <a:effectLst/>
                        </a:rPr>
                        <a:t>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u="none" strike="noStrike" dirty="0" smtClean="0">
                          <a:effectLst/>
                        </a:rPr>
                        <a:t>3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u="none" strike="noStrike" dirty="0" smtClean="0">
                          <a:effectLst/>
                        </a:rPr>
                        <a:t>9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u="none" strike="noStrike" dirty="0">
                          <a:effectLst/>
                        </a:rPr>
                        <a:t>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5249489" y="1076836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latin typeface="Cambria" pitchFamily="18" charset="0"/>
              </a:rPr>
              <a:t>1x</a:t>
            </a:r>
            <a:r>
              <a:rPr lang="es-PE" baseline="-25000" dirty="0">
                <a:latin typeface="Cambria" pitchFamily="18" charset="0"/>
              </a:rPr>
              <a:t>1</a:t>
            </a:r>
            <a:r>
              <a:rPr lang="es-PE" dirty="0">
                <a:latin typeface="Cambria" pitchFamily="18" charset="0"/>
              </a:rPr>
              <a:t>+ 3x</a:t>
            </a:r>
            <a:r>
              <a:rPr lang="es-PE" baseline="-25000" dirty="0">
                <a:latin typeface="Cambria" pitchFamily="18" charset="0"/>
              </a:rPr>
              <a:t>2 </a:t>
            </a:r>
            <a:r>
              <a:rPr lang="es-PE" dirty="0" smtClean="0">
                <a:latin typeface="Cambria" pitchFamily="18" charset="0"/>
              </a:rPr>
              <a:t>=  </a:t>
            </a:r>
            <a:r>
              <a:rPr lang="es-PE" dirty="0">
                <a:latin typeface="Cambria" pitchFamily="18" charset="0"/>
              </a:rPr>
              <a:t>9 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890546" y="55485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X1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331640" y="18761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X2</a:t>
            </a:r>
            <a:endParaRPr lang="es-ES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1187624" y="3897052"/>
            <a:ext cx="3816424" cy="20208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V="1">
            <a:off x="1331640" y="3573016"/>
            <a:ext cx="216024" cy="324036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4932040" y="5548590"/>
            <a:ext cx="317449" cy="265966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547664" y="4174341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/>
              <a:t>(0,3)</a:t>
            </a:r>
            <a:endParaRPr lang="es-ES" sz="16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506688" y="5714761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/>
              <a:t>(9,0)</a:t>
            </a:r>
            <a:endParaRPr lang="es-ES" sz="1600" b="1" dirty="0"/>
          </a:p>
        </p:txBody>
      </p:sp>
      <p:sp>
        <p:nvSpPr>
          <p:cNvPr id="37" name="36 Forma libre"/>
          <p:cNvSpPr/>
          <p:nvPr/>
        </p:nvSpPr>
        <p:spPr>
          <a:xfrm>
            <a:off x="1331640" y="3645024"/>
            <a:ext cx="3790508" cy="2182888"/>
          </a:xfrm>
          <a:custGeom>
            <a:avLst/>
            <a:gdLst>
              <a:gd name="connsiteX0" fmla="*/ 0 w 3790508"/>
              <a:gd name="connsiteY0" fmla="*/ 309717 h 2300829"/>
              <a:gd name="connsiteX1" fmla="*/ 280220 w 3790508"/>
              <a:gd name="connsiteY1" fmla="*/ 280220 h 2300829"/>
              <a:gd name="connsiteX2" fmla="*/ 324465 w 3790508"/>
              <a:gd name="connsiteY2" fmla="*/ 265471 h 2300829"/>
              <a:gd name="connsiteX3" fmla="*/ 412955 w 3790508"/>
              <a:gd name="connsiteY3" fmla="*/ 206478 h 2300829"/>
              <a:gd name="connsiteX4" fmla="*/ 471949 w 3790508"/>
              <a:gd name="connsiteY4" fmla="*/ 162233 h 2300829"/>
              <a:gd name="connsiteX5" fmla="*/ 516194 w 3790508"/>
              <a:gd name="connsiteY5" fmla="*/ 147484 h 2300829"/>
              <a:gd name="connsiteX6" fmla="*/ 575187 w 3790508"/>
              <a:gd name="connsiteY6" fmla="*/ 117988 h 2300829"/>
              <a:gd name="connsiteX7" fmla="*/ 634181 w 3790508"/>
              <a:gd name="connsiteY7" fmla="*/ 103239 h 2300829"/>
              <a:gd name="connsiteX8" fmla="*/ 752168 w 3790508"/>
              <a:gd name="connsiteY8" fmla="*/ 29497 h 2300829"/>
              <a:gd name="connsiteX9" fmla="*/ 796413 w 3790508"/>
              <a:gd name="connsiteY9" fmla="*/ 0 h 2300829"/>
              <a:gd name="connsiteX10" fmla="*/ 1032387 w 3790508"/>
              <a:gd name="connsiteY10" fmla="*/ 147484 h 2300829"/>
              <a:gd name="connsiteX11" fmla="*/ 1076633 w 3790508"/>
              <a:gd name="connsiteY11" fmla="*/ 176981 h 2300829"/>
              <a:gd name="connsiteX12" fmla="*/ 1179871 w 3790508"/>
              <a:gd name="connsiteY12" fmla="*/ 250723 h 2300829"/>
              <a:gd name="connsiteX13" fmla="*/ 1238865 w 3790508"/>
              <a:gd name="connsiteY13" fmla="*/ 265471 h 2300829"/>
              <a:gd name="connsiteX14" fmla="*/ 1445342 w 3790508"/>
              <a:gd name="connsiteY14" fmla="*/ 294968 h 2300829"/>
              <a:gd name="connsiteX15" fmla="*/ 1887794 w 3790508"/>
              <a:gd name="connsiteY15" fmla="*/ 324465 h 2300829"/>
              <a:gd name="connsiteX16" fmla="*/ 1991033 w 3790508"/>
              <a:gd name="connsiteY16" fmla="*/ 339213 h 2300829"/>
              <a:gd name="connsiteX17" fmla="*/ 2138517 w 3790508"/>
              <a:gd name="connsiteY17" fmla="*/ 368710 h 2300829"/>
              <a:gd name="connsiteX18" fmla="*/ 2300749 w 3790508"/>
              <a:gd name="connsiteY18" fmla="*/ 398207 h 2300829"/>
              <a:gd name="connsiteX19" fmla="*/ 2433484 w 3790508"/>
              <a:gd name="connsiteY19" fmla="*/ 442452 h 2300829"/>
              <a:gd name="connsiteX20" fmla="*/ 2566220 w 3790508"/>
              <a:gd name="connsiteY20" fmla="*/ 471949 h 2300829"/>
              <a:gd name="connsiteX21" fmla="*/ 2669458 w 3790508"/>
              <a:gd name="connsiteY21" fmla="*/ 501446 h 2300829"/>
              <a:gd name="connsiteX22" fmla="*/ 2772697 w 3790508"/>
              <a:gd name="connsiteY22" fmla="*/ 560439 h 2300829"/>
              <a:gd name="connsiteX23" fmla="*/ 2831691 w 3790508"/>
              <a:gd name="connsiteY23" fmla="*/ 648929 h 2300829"/>
              <a:gd name="connsiteX24" fmla="*/ 2875936 w 3790508"/>
              <a:gd name="connsiteY24" fmla="*/ 693175 h 2300829"/>
              <a:gd name="connsiteX25" fmla="*/ 2905433 w 3790508"/>
              <a:gd name="connsiteY25" fmla="*/ 752168 h 2300829"/>
              <a:gd name="connsiteX26" fmla="*/ 2934929 w 3790508"/>
              <a:gd name="connsiteY26" fmla="*/ 796413 h 2300829"/>
              <a:gd name="connsiteX27" fmla="*/ 2949678 w 3790508"/>
              <a:gd name="connsiteY27" fmla="*/ 840659 h 2300829"/>
              <a:gd name="connsiteX28" fmla="*/ 3067665 w 3790508"/>
              <a:gd name="connsiteY28" fmla="*/ 914400 h 2300829"/>
              <a:gd name="connsiteX29" fmla="*/ 3111910 w 3790508"/>
              <a:gd name="connsiteY29" fmla="*/ 943897 h 2300829"/>
              <a:gd name="connsiteX30" fmla="*/ 3170904 w 3790508"/>
              <a:gd name="connsiteY30" fmla="*/ 958646 h 2300829"/>
              <a:gd name="connsiteX31" fmla="*/ 3215149 w 3790508"/>
              <a:gd name="connsiteY31" fmla="*/ 973394 h 2300829"/>
              <a:gd name="connsiteX32" fmla="*/ 3333136 w 3790508"/>
              <a:gd name="connsiteY32" fmla="*/ 1017639 h 2300829"/>
              <a:gd name="connsiteX33" fmla="*/ 3480620 w 3790508"/>
              <a:gd name="connsiteY33" fmla="*/ 1150375 h 2300829"/>
              <a:gd name="connsiteX34" fmla="*/ 3583858 w 3790508"/>
              <a:gd name="connsiteY34" fmla="*/ 1268362 h 2300829"/>
              <a:gd name="connsiteX35" fmla="*/ 3657600 w 3790508"/>
              <a:gd name="connsiteY35" fmla="*/ 1356852 h 2300829"/>
              <a:gd name="connsiteX36" fmla="*/ 3716594 w 3790508"/>
              <a:gd name="connsiteY36" fmla="*/ 1386349 h 2300829"/>
              <a:gd name="connsiteX37" fmla="*/ 3775587 w 3790508"/>
              <a:gd name="connsiteY37" fmla="*/ 1430594 h 2300829"/>
              <a:gd name="connsiteX38" fmla="*/ 3790336 w 3790508"/>
              <a:gd name="connsiteY38" fmla="*/ 1474839 h 2300829"/>
              <a:gd name="connsiteX39" fmla="*/ 3716594 w 3790508"/>
              <a:gd name="connsiteY39" fmla="*/ 1607575 h 2300829"/>
              <a:gd name="connsiteX40" fmla="*/ 3613355 w 3790508"/>
              <a:gd name="connsiteY40" fmla="*/ 1725562 h 2300829"/>
              <a:gd name="connsiteX41" fmla="*/ 3569110 w 3790508"/>
              <a:gd name="connsiteY41" fmla="*/ 1902542 h 2300829"/>
              <a:gd name="connsiteX42" fmla="*/ 3613355 w 3790508"/>
              <a:gd name="connsiteY42" fmla="*/ 2241755 h 2300829"/>
              <a:gd name="connsiteX43" fmla="*/ 3583858 w 3790508"/>
              <a:gd name="connsiteY43" fmla="*/ 2300749 h 230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790508" h="2300829">
                <a:moveTo>
                  <a:pt x="0" y="309717"/>
                </a:moveTo>
                <a:cubicBezTo>
                  <a:pt x="93407" y="299885"/>
                  <a:pt x="187159" y="292910"/>
                  <a:pt x="280220" y="280220"/>
                </a:cubicBezTo>
                <a:cubicBezTo>
                  <a:pt x="295624" y="278119"/>
                  <a:pt x="310875" y="273021"/>
                  <a:pt x="324465" y="265471"/>
                </a:cubicBezTo>
                <a:cubicBezTo>
                  <a:pt x="355454" y="248255"/>
                  <a:pt x="383458" y="226142"/>
                  <a:pt x="412955" y="206478"/>
                </a:cubicBezTo>
                <a:cubicBezTo>
                  <a:pt x="433407" y="192843"/>
                  <a:pt x="450607" y="174429"/>
                  <a:pt x="471949" y="162233"/>
                </a:cubicBezTo>
                <a:cubicBezTo>
                  <a:pt x="485447" y="154520"/>
                  <a:pt x="501905" y="153608"/>
                  <a:pt x="516194" y="147484"/>
                </a:cubicBezTo>
                <a:cubicBezTo>
                  <a:pt x="536402" y="138824"/>
                  <a:pt x="554601" y="125708"/>
                  <a:pt x="575187" y="117988"/>
                </a:cubicBezTo>
                <a:cubicBezTo>
                  <a:pt x="594166" y="110871"/>
                  <a:pt x="615202" y="110356"/>
                  <a:pt x="634181" y="103239"/>
                </a:cubicBezTo>
                <a:cubicBezTo>
                  <a:pt x="692537" y="81355"/>
                  <a:pt x="700880" y="66132"/>
                  <a:pt x="752168" y="29497"/>
                </a:cubicBezTo>
                <a:cubicBezTo>
                  <a:pt x="766592" y="19194"/>
                  <a:pt x="781665" y="9832"/>
                  <a:pt x="796413" y="0"/>
                </a:cubicBezTo>
                <a:cubicBezTo>
                  <a:pt x="974300" y="106733"/>
                  <a:pt x="896192" y="56688"/>
                  <a:pt x="1032387" y="147484"/>
                </a:cubicBezTo>
                <a:cubicBezTo>
                  <a:pt x="1047136" y="157316"/>
                  <a:pt x="1064099" y="164447"/>
                  <a:pt x="1076633" y="176981"/>
                </a:cubicBezTo>
                <a:cubicBezTo>
                  <a:pt x="1121690" y="222038"/>
                  <a:pt x="1117754" y="227429"/>
                  <a:pt x="1179871" y="250723"/>
                </a:cubicBezTo>
                <a:cubicBezTo>
                  <a:pt x="1198850" y="257840"/>
                  <a:pt x="1219375" y="259902"/>
                  <a:pt x="1238865" y="265471"/>
                </a:cubicBezTo>
                <a:cubicBezTo>
                  <a:pt x="1351838" y="297749"/>
                  <a:pt x="1207501" y="277565"/>
                  <a:pt x="1445342" y="294968"/>
                </a:cubicBezTo>
                <a:lnTo>
                  <a:pt x="1887794" y="324465"/>
                </a:lnTo>
                <a:cubicBezTo>
                  <a:pt x="1922207" y="329381"/>
                  <a:pt x="1956800" y="333172"/>
                  <a:pt x="1991033" y="339213"/>
                </a:cubicBezTo>
                <a:cubicBezTo>
                  <a:pt x="2040405" y="347926"/>
                  <a:pt x="2089064" y="360468"/>
                  <a:pt x="2138517" y="368710"/>
                </a:cubicBezTo>
                <a:cubicBezTo>
                  <a:pt x="2163200" y="372824"/>
                  <a:pt x="2271900" y="389964"/>
                  <a:pt x="2300749" y="398207"/>
                </a:cubicBezTo>
                <a:cubicBezTo>
                  <a:pt x="2345593" y="411019"/>
                  <a:pt x="2387956" y="432335"/>
                  <a:pt x="2433484" y="442452"/>
                </a:cubicBezTo>
                <a:lnTo>
                  <a:pt x="2566220" y="471949"/>
                </a:lnTo>
                <a:cubicBezTo>
                  <a:pt x="2593254" y="478188"/>
                  <a:pt x="2642063" y="489705"/>
                  <a:pt x="2669458" y="501446"/>
                </a:cubicBezTo>
                <a:cubicBezTo>
                  <a:pt x="2721857" y="523903"/>
                  <a:pt x="2728258" y="530813"/>
                  <a:pt x="2772697" y="560439"/>
                </a:cubicBezTo>
                <a:cubicBezTo>
                  <a:pt x="2792362" y="589936"/>
                  <a:pt x="2806624" y="623861"/>
                  <a:pt x="2831691" y="648929"/>
                </a:cubicBezTo>
                <a:cubicBezTo>
                  <a:pt x="2846439" y="663678"/>
                  <a:pt x="2863813" y="676203"/>
                  <a:pt x="2875936" y="693175"/>
                </a:cubicBezTo>
                <a:cubicBezTo>
                  <a:pt x="2888715" y="711065"/>
                  <a:pt x="2894525" y="733079"/>
                  <a:pt x="2905433" y="752168"/>
                </a:cubicBezTo>
                <a:cubicBezTo>
                  <a:pt x="2914227" y="767558"/>
                  <a:pt x="2927002" y="780559"/>
                  <a:pt x="2934929" y="796413"/>
                </a:cubicBezTo>
                <a:cubicBezTo>
                  <a:pt x="2941882" y="810318"/>
                  <a:pt x="2939725" y="828716"/>
                  <a:pt x="2949678" y="840659"/>
                </a:cubicBezTo>
                <a:cubicBezTo>
                  <a:pt x="2981724" y="879115"/>
                  <a:pt x="3026519" y="890888"/>
                  <a:pt x="3067665" y="914400"/>
                </a:cubicBezTo>
                <a:cubicBezTo>
                  <a:pt x="3083055" y="923194"/>
                  <a:pt x="3095618" y="936915"/>
                  <a:pt x="3111910" y="943897"/>
                </a:cubicBezTo>
                <a:cubicBezTo>
                  <a:pt x="3130541" y="951882"/>
                  <a:pt x="3151414" y="953077"/>
                  <a:pt x="3170904" y="958646"/>
                </a:cubicBezTo>
                <a:cubicBezTo>
                  <a:pt x="3185852" y="962917"/>
                  <a:pt x="3200860" y="967270"/>
                  <a:pt x="3215149" y="973394"/>
                </a:cubicBezTo>
                <a:cubicBezTo>
                  <a:pt x="3323122" y="1019668"/>
                  <a:pt x="3224370" y="990448"/>
                  <a:pt x="3333136" y="1017639"/>
                </a:cubicBezTo>
                <a:cubicBezTo>
                  <a:pt x="3447818" y="1094094"/>
                  <a:pt x="3399480" y="1048951"/>
                  <a:pt x="3480620" y="1150375"/>
                </a:cubicBezTo>
                <a:cubicBezTo>
                  <a:pt x="3510898" y="1241211"/>
                  <a:pt x="3475056" y="1159560"/>
                  <a:pt x="3583858" y="1268362"/>
                </a:cubicBezTo>
                <a:cubicBezTo>
                  <a:pt x="3648536" y="1333040"/>
                  <a:pt x="3573038" y="1296451"/>
                  <a:pt x="3657600" y="1356852"/>
                </a:cubicBezTo>
                <a:cubicBezTo>
                  <a:pt x="3675491" y="1369631"/>
                  <a:pt x="3697950" y="1374697"/>
                  <a:pt x="3716594" y="1386349"/>
                </a:cubicBezTo>
                <a:cubicBezTo>
                  <a:pt x="3737438" y="1399377"/>
                  <a:pt x="3755923" y="1415846"/>
                  <a:pt x="3775587" y="1430594"/>
                </a:cubicBezTo>
                <a:cubicBezTo>
                  <a:pt x="3780503" y="1445342"/>
                  <a:pt x="3792053" y="1459388"/>
                  <a:pt x="3790336" y="1474839"/>
                </a:cubicBezTo>
                <a:cubicBezTo>
                  <a:pt x="3779789" y="1569766"/>
                  <a:pt x="3765688" y="1550299"/>
                  <a:pt x="3716594" y="1607575"/>
                </a:cubicBezTo>
                <a:cubicBezTo>
                  <a:pt x="3594740" y="1749739"/>
                  <a:pt x="3758657" y="1580260"/>
                  <a:pt x="3613355" y="1725562"/>
                </a:cubicBezTo>
                <a:cubicBezTo>
                  <a:pt x="3595549" y="1778982"/>
                  <a:pt x="3569110" y="1853242"/>
                  <a:pt x="3569110" y="1902542"/>
                </a:cubicBezTo>
                <a:cubicBezTo>
                  <a:pt x="3569110" y="2031596"/>
                  <a:pt x="3590230" y="2126129"/>
                  <a:pt x="3613355" y="2241755"/>
                </a:cubicBezTo>
                <a:cubicBezTo>
                  <a:pt x="3597415" y="2305519"/>
                  <a:pt x="3618877" y="2300749"/>
                  <a:pt x="3583858" y="2300749"/>
                </a:cubicBezTo>
              </a:path>
            </a:pathLst>
          </a:custGeom>
          <a:solidFill>
            <a:srgbClr val="DDDDDD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763688" y="2060848"/>
            <a:ext cx="0" cy="36724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>
            <a:off x="1763688" y="5733256"/>
            <a:ext cx="40324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66569" y="389855"/>
            <a:ext cx="6343211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C00000"/>
                </a:solidFill>
              </a:rPr>
              <a:t>APLICACIONES DE LA PROGRAMACIÓN LINEAL</a:t>
            </a:r>
            <a:endParaRPr lang="es-ES" sz="2400" b="1" dirty="0">
              <a:solidFill>
                <a:srgbClr val="C0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66568" y="1268760"/>
            <a:ext cx="7721855" cy="415498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Las </a:t>
            </a:r>
            <a:r>
              <a:rPr lang="es-PE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instituciones financieras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usan la P.L. para resolver problemas relacionados con presupuesto y planeación.</a:t>
            </a:r>
          </a:p>
          <a:p>
            <a:endParaRPr lang="es-P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PE" sz="2400" dirty="0" smtClean="0">
                <a:latin typeface="Arial" pitchFamily="34" charset="0"/>
                <a:cs typeface="Arial" pitchFamily="34" charset="0"/>
              </a:rPr>
              <a:t>2. Las </a:t>
            </a:r>
            <a:r>
              <a:rPr lang="es-PE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empresas industriales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, lo usan para determinar la mezcla de alimentos y productos químicos.</a:t>
            </a:r>
          </a:p>
          <a:p>
            <a:endParaRPr lang="es-P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PE" sz="2400" dirty="0" smtClean="0">
                <a:latin typeface="Arial" pitchFamily="34" charset="0"/>
                <a:cs typeface="Arial" pitchFamily="34" charset="0"/>
              </a:rPr>
              <a:t>3. En la </a:t>
            </a:r>
            <a:r>
              <a:rPr lang="es-PE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mercadotecnia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, se emplea para seleccionar los medios de publicidad y los canales de distribución  para la comercialización de los productos.</a:t>
            </a:r>
          </a:p>
          <a:p>
            <a:r>
              <a:rPr lang="es-PE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25163" y="422657"/>
            <a:ext cx="385387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70C0"/>
                </a:solidFill>
              </a:rPr>
              <a:t>Graficamos ahora la  Restricción II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125163" y="980728"/>
            <a:ext cx="4068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>
                <a:latin typeface="Cambria" pitchFamily="18" charset="0"/>
              </a:rPr>
              <a:t>2x1+ 2x</a:t>
            </a:r>
            <a:r>
              <a:rPr lang="es-PE" sz="2000" baseline="-25000" dirty="0">
                <a:latin typeface="Cambria" pitchFamily="18" charset="0"/>
              </a:rPr>
              <a:t>2 </a:t>
            </a:r>
            <a:r>
              <a:rPr lang="es-PE" sz="2000" dirty="0" smtClean="0">
                <a:latin typeface="Cambria" pitchFamily="18" charset="0"/>
              </a:rPr>
              <a:t>= </a:t>
            </a:r>
            <a:r>
              <a:rPr lang="es-PE" sz="2000" dirty="0">
                <a:latin typeface="Cambria" pitchFamily="18" charset="0"/>
              </a:rPr>
              <a:t>10 (nutriente tipo B ) R2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763688" y="2060848"/>
            <a:ext cx="0" cy="3672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2635"/>
              </p:ext>
            </p:extLst>
          </p:nvPr>
        </p:nvGraphicFramePr>
        <p:xfrm>
          <a:off x="5220072" y="1144109"/>
          <a:ext cx="1524000" cy="94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X1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X2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effectLst/>
                        </a:rPr>
                        <a:t>5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effectLst/>
                        </a:rPr>
                        <a:t>5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5890546" y="55485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X1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331640" y="18761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X2</a:t>
            </a:r>
            <a:endParaRPr lang="es-ES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1549007" y="3212976"/>
            <a:ext cx="2878977" cy="295232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1713245" y="3068960"/>
            <a:ext cx="360040" cy="2880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4211960" y="5548590"/>
            <a:ext cx="360040" cy="3693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560820" y="572938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/>
              <a:t>(5,0)</a:t>
            </a:r>
            <a:endParaRPr lang="es-ES" sz="16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331640" y="3356992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/>
              <a:t>(0,5)</a:t>
            </a:r>
            <a:endParaRPr lang="es-ES" sz="1600" b="1" dirty="0"/>
          </a:p>
        </p:txBody>
      </p:sp>
      <p:sp>
        <p:nvSpPr>
          <p:cNvPr id="17" name="16 Forma libre"/>
          <p:cNvSpPr/>
          <p:nvPr/>
        </p:nvSpPr>
        <p:spPr>
          <a:xfrm>
            <a:off x="1784555" y="3380627"/>
            <a:ext cx="2580968" cy="2562973"/>
          </a:xfrm>
          <a:custGeom>
            <a:avLst/>
            <a:gdLst>
              <a:gd name="connsiteX0" fmla="*/ 0 w 2580968"/>
              <a:gd name="connsiteY0" fmla="*/ 40999 h 2562973"/>
              <a:gd name="connsiteX1" fmla="*/ 899651 w 2580968"/>
              <a:gd name="connsiteY1" fmla="*/ 40999 h 2562973"/>
              <a:gd name="connsiteX2" fmla="*/ 943897 w 2580968"/>
              <a:gd name="connsiteY2" fmla="*/ 203231 h 2562973"/>
              <a:gd name="connsiteX3" fmla="*/ 958645 w 2580968"/>
              <a:gd name="connsiteY3" fmla="*/ 247476 h 2562973"/>
              <a:gd name="connsiteX4" fmla="*/ 1047135 w 2580968"/>
              <a:gd name="connsiteY4" fmla="*/ 276973 h 2562973"/>
              <a:gd name="connsiteX5" fmla="*/ 1238864 w 2580968"/>
              <a:gd name="connsiteY5" fmla="*/ 306470 h 2562973"/>
              <a:gd name="connsiteX6" fmla="*/ 1342103 w 2580968"/>
              <a:gd name="connsiteY6" fmla="*/ 335967 h 2562973"/>
              <a:gd name="connsiteX7" fmla="*/ 1489587 w 2580968"/>
              <a:gd name="connsiteY7" fmla="*/ 350715 h 2562973"/>
              <a:gd name="connsiteX8" fmla="*/ 1902542 w 2580968"/>
              <a:gd name="connsiteY8" fmla="*/ 365463 h 2562973"/>
              <a:gd name="connsiteX9" fmla="*/ 1976284 w 2580968"/>
              <a:gd name="connsiteY9" fmla="*/ 380212 h 2562973"/>
              <a:gd name="connsiteX10" fmla="*/ 2020529 w 2580968"/>
              <a:gd name="connsiteY10" fmla="*/ 409708 h 2562973"/>
              <a:gd name="connsiteX11" fmla="*/ 2109019 w 2580968"/>
              <a:gd name="connsiteY11" fmla="*/ 424457 h 2562973"/>
              <a:gd name="connsiteX12" fmla="*/ 2153264 w 2580968"/>
              <a:gd name="connsiteY12" fmla="*/ 439205 h 2562973"/>
              <a:gd name="connsiteX13" fmla="*/ 2197510 w 2580968"/>
              <a:gd name="connsiteY13" fmla="*/ 468702 h 2562973"/>
              <a:gd name="connsiteX14" fmla="*/ 2212258 w 2580968"/>
              <a:gd name="connsiteY14" fmla="*/ 512947 h 2562973"/>
              <a:gd name="connsiteX15" fmla="*/ 2241755 w 2580968"/>
              <a:gd name="connsiteY15" fmla="*/ 630934 h 2562973"/>
              <a:gd name="connsiteX16" fmla="*/ 2256503 w 2580968"/>
              <a:gd name="connsiteY16" fmla="*/ 704676 h 2562973"/>
              <a:gd name="connsiteX17" fmla="*/ 2315497 w 2580968"/>
              <a:gd name="connsiteY17" fmla="*/ 807915 h 2562973"/>
              <a:gd name="connsiteX18" fmla="*/ 2374490 w 2580968"/>
              <a:gd name="connsiteY18" fmla="*/ 896405 h 2562973"/>
              <a:gd name="connsiteX19" fmla="*/ 2448232 w 2580968"/>
              <a:gd name="connsiteY19" fmla="*/ 970147 h 2562973"/>
              <a:gd name="connsiteX20" fmla="*/ 2507226 w 2580968"/>
              <a:gd name="connsiteY20" fmla="*/ 1088134 h 2562973"/>
              <a:gd name="connsiteX21" fmla="*/ 2536722 w 2580968"/>
              <a:gd name="connsiteY21" fmla="*/ 1191373 h 2562973"/>
              <a:gd name="connsiteX22" fmla="*/ 2566219 w 2580968"/>
              <a:gd name="connsiteY22" fmla="*/ 1279863 h 2562973"/>
              <a:gd name="connsiteX23" fmla="*/ 2580968 w 2580968"/>
              <a:gd name="connsiteY23" fmla="*/ 1324108 h 2562973"/>
              <a:gd name="connsiteX24" fmla="*/ 2566219 w 2580968"/>
              <a:gd name="connsiteY24" fmla="*/ 1796057 h 2562973"/>
              <a:gd name="connsiteX25" fmla="*/ 2536722 w 2580968"/>
              <a:gd name="connsiteY25" fmla="*/ 1855050 h 2562973"/>
              <a:gd name="connsiteX26" fmla="*/ 2521974 w 2580968"/>
              <a:gd name="connsiteY26" fmla="*/ 1914044 h 2562973"/>
              <a:gd name="connsiteX27" fmla="*/ 2448232 w 2580968"/>
              <a:gd name="connsiteY27" fmla="*/ 2105773 h 2562973"/>
              <a:gd name="connsiteX28" fmla="*/ 2477729 w 2580968"/>
              <a:gd name="connsiteY28" fmla="*/ 2312250 h 2562973"/>
              <a:gd name="connsiteX29" fmla="*/ 2462980 w 2580968"/>
              <a:gd name="connsiteY29" fmla="*/ 2562973 h 2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80968" h="2562973">
                <a:moveTo>
                  <a:pt x="0" y="40999"/>
                </a:moveTo>
                <a:cubicBezTo>
                  <a:pt x="322828" y="-5121"/>
                  <a:pt x="398889" y="-21596"/>
                  <a:pt x="899651" y="40999"/>
                </a:cubicBezTo>
                <a:cubicBezTo>
                  <a:pt x="915981" y="43040"/>
                  <a:pt x="940057" y="187871"/>
                  <a:pt x="943897" y="203231"/>
                </a:cubicBezTo>
                <a:cubicBezTo>
                  <a:pt x="947668" y="218313"/>
                  <a:pt x="945995" y="238440"/>
                  <a:pt x="958645" y="247476"/>
                </a:cubicBezTo>
                <a:cubicBezTo>
                  <a:pt x="983946" y="265548"/>
                  <a:pt x="1017638" y="267141"/>
                  <a:pt x="1047135" y="276973"/>
                </a:cubicBezTo>
                <a:cubicBezTo>
                  <a:pt x="1138248" y="307344"/>
                  <a:pt x="1075920" y="290175"/>
                  <a:pt x="1238864" y="306470"/>
                </a:cubicBezTo>
                <a:cubicBezTo>
                  <a:pt x="1270375" y="316973"/>
                  <a:pt x="1309703" y="331338"/>
                  <a:pt x="1342103" y="335967"/>
                </a:cubicBezTo>
                <a:cubicBezTo>
                  <a:pt x="1391013" y="342954"/>
                  <a:pt x="1440249" y="348118"/>
                  <a:pt x="1489587" y="350715"/>
                </a:cubicBezTo>
                <a:cubicBezTo>
                  <a:pt x="1627136" y="357954"/>
                  <a:pt x="1764890" y="360547"/>
                  <a:pt x="1902542" y="365463"/>
                </a:cubicBezTo>
                <a:cubicBezTo>
                  <a:pt x="1927123" y="370379"/>
                  <a:pt x="1952813" y="371410"/>
                  <a:pt x="1976284" y="380212"/>
                </a:cubicBezTo>
                <a:cubicBezTo>
                  <a:pt x="1992881" y="386436"/>
                  <a:pt x="2003713" y="404103"/>
                  <a:pt x="2020529" y="409708"/>
                </a:cubicBezTo>
                <a:cubicBezTo>
                  <a:pt x="2048898" y="419164"/>
                  <a:pt x="2079828" y="417970"/>
                  <a:pt x="2109019" y="424457"/>
                </a:cubicBezTo>
                <a:cubicBezTo>
                  <a:pt x="2124195" y="427829"/>
                  <a:pt x="2138516" y="434289"/>
                  <a:pt x="2153264" y="439205"/>
                </a:cubicBezTo>
                <a:cubicBezTo>
                  <a:pt x="2168013" y="449037"/>
                  <a:pt x="2186437" y="454861"/>
                  <a:pt x="2197510" y="468702"/>
                </a:cubicBezTo>
                <a:cubicBezTo>
                  <a:pt x="2207222" y="480841"/>
                  <a:pt x="2208168" y="497949"/>
                  <a:pt x="2212258" y="512947"/>
                </a:cubicBezTo>
                <a:cubicBezTo>
                  <a:pt x="2222925" y="552058"/>
                  <a:pt x="2233805" y="591182"/>
                  <a:pt x="2241755" y="630934"/>
                </a:cubicBezTo>
                <a:cubicBezTo>
                  <a:pt x="2246671" y="655515"/>
                  <a:pt x="2248576" y="680895"/>
                  <a:pt x="2256503" y="704676"/>
                </a:cubicBezTo>
                <a:cubicBezTo>
                  <a:pt x="2268978" y="742101"/>
                  <a:pt x="2293919" y="775548"/>
                  <a:pt x="2315497" y="807915"/>
                </a:cubicBezTo>
                <a:cubicBezTo>
                  <a:pt x="2341415" y="885670"/>
                  <a:pt x="2313115" y="822756"/>
                  <a:pt x="2374490" y="896405"/>
                </a:cubicBezTo>
                <a:cubicBezTo>
                  <a:pt x="2435942" y="970147"/>
                  <a:pt x="2367116" y="916069"/>
                  <a:pt x="2448232" y="970147"/>
                </a:cubicBezTo>
                <a:cubicBezTo>
                  <a:pt x="2467897" y="1009476"/>
                  <a:pt x="2493321" y="1046419"/>
                  <a:pt x="2507226" y="1088134"/>
                </a:cubicBezTo>
                <a:cubicBezTo>
                  <a:pt x="2556799" y="1236856"/>
                  <a:pt x="2481154" y="1006147"/>
                  <a:pt x="2536722" y="1191373"/>
                </a:cubicBezTo>
                <a:cubicBezTo>
                  <a:pt x="2545656" y="1221154"/>
                  <a:pt x="2556387" y="1250366"/>
                  <a:pt x="2566219" y="1279863"/>
                </a:cubicBezTo>
                <a:lnTo>
                  <a:pt x="2580968" y="1324108"/>
                </a:lnTo>
                <a:cubicBezTo>
                  <a:pt x="2576052" y="1481424"/>
                  <a:pt x="2579290" y="1639208"/>
                  <a:pt x="2566219" y="1796057"/>
                </a:cubicBezTo>
                <a:cubicBezTo>
                  <a:pt x="2564393" y="1817967"/>
                  <a:pt x="2544442" y="1834464"/>
                  <a:pt x="2536722" y="1855050"/>
                </a:cubicBezTo>
                <a:cubicBezTo>
                  <a:pt x="2529605" y="1874029"/>
                  <a:pt x="2527935" y="1894671"/>
                  <a:pt x="2521974" y="1914044"/>
                </a:cubicBezTo>
                <a:cubicBezTo>
                  <a:pt x="2481017" y="2047156"/>
                  <a:pt x="2493759" y="2014719"/>
                  <a:pt x="2448232" y="2105773"/>
                </a:cubicBezTo>
                <a:cubicBezTo>
                  <a:pt x="2458064" y="2174599"/>
                  <a:pt x="2475413" y="2242764"/>
                  <a:pt x="2477729" y="2312250"/>
                </a:cubicBezTo>
                <a:cubicBezTo>
                  <a:pt x="2480518" y="2395922"/>
                  <a:pt x="2462980" y="2479254"/>
                  <a:pt x="2462980" y="2562973"/>
                </a:cubicBezTo>
              </a:path>
            </a:pathLst>
          </a:custGeom>
          <a:solidFill>
            <a:srgbClr val="DDDDD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1763688" y="5733256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3236" y="1052736"/>
            <a:ext cx="4055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>
                <a:latin typeface="Cambria" pitchFamily="18" charset="0"/>
              </a:rPr>
              <a:t>4x</a:t>
            </a:r>
            <a:r>
              <a:rPr lang="es-PE" sz="2000" baseline="-25000" dirty="0">
                <a:latin typeface="Cambria" pitchFamily="18" charset="0"/>
              </a:rPr>
              <a:t>1 </a:t>
            </a:r>
            <a:r>
              <a:rPr lang="es-PE" sz="2000" dirty="0">
                <a:latin typeface="Cambria" pitchFamily="18" charset="0"/>
              </a:rPr>
              <a:t>+ 2x2 </a:t>
            </a:r>
            <a:r>
              <a:rPr lang="es-PE" sz="2000" dirty="0" smtClean="0">
                <a:latin typeface="Cambria" pitchFamily="18" charset="0"/>
              </a:rPr>
              <a:t>= </a:t>
            </a:r>
            <a:r>
              <a:rPr lang="es-PE" sz="2000" dirty="0">
                <a:latin typeface="Cambria" pitchFamily="18" charset="0"/>
              </a:rPr>
              <a:t>12 (nutriente tipo C) R3</a:t>
            </a:r>
          </a:p>
        </p:txBody>
      </p:sp>
      <p:sp>
        <p:nvSpPr>
          <p:cNvPr id="3" name="2 Rectángulo"/>
          <p:cNvSpPr/>
          <p:nvPr/>
        </p:nvSpPr>
        <p:spPr>
          <a:xfrm>
            <a:off x="898418" y="683093"/>
            <a:ext cx="391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Graficamos ahora la  Restricción </a:t>
            </a:r>
            <a:r>
              <a:rPr lang="es-PE" b="1" dirty="0" smtClean="0">
                <a:solidFill>
                  <a:srgbClr val="0070C0"/>
                </a:solidFill>
              </a:rPr>
              <a:t>III</a:t>
            </a:r>
            <a:endParaRPr lang="es-E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65685"/>
              </p:ext>
            </p:extLst>
          </p:nvPr>
        </p:nvGraphicFramePr>
        <p:xfrm>
          <a:off x="5508104" y="981358"/>
          <a:ext cx="1524000" cy="94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762000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X1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X2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effectLst/>
                        </a:rPr>
                        <a:t>6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effectLst/>
                        </a:rPr>
                        <a:t>3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8" name="7 Conector recto"/>
          <p:cNvCxnSpPr/>
          <p:nvPr/>
        </p:nvCxnSpPr>
        <p:spPr>
          <a:xfrm>
            <a:off x="1547664" y="3212976"/>
            <a:ext cx="1656184" cy="28803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1639582" y="3096284"/>
            <a:ext cx="288032" cy="28803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3059832" y="5589240"/>
            <a:ext cx="288032" cy="28803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742145" y="5707995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/>
              <a:t>(3,0)</a:t>
            </a:r>
            <a:endParaRPr lang="es-ES" sz="16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200122" y="3558498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/>
              <a:t>(6,0)</a:t>
            </a:r>
            <a:endParaRPr lang="es-ES" sz="1600" b="1" dirty="0"/>
          </a:p>
        </p:txBody>
      </p:sp>
      <p:sp>
        <p:nvSpPr>
          <p:cNvPr id="14" name="13 Forma libre"/>
          <p:cNvSpPr/>
          <p:nvPr/>
        </p:nvSpPr>
        <p:spPr>
          <a:xfrm>
            <a:off x="1681316" y="3401502"/>
            <a:ext cx="1934376" cy="2394733"/>
          </a:xfrm>
          <a:custGeom>
            <a:avLst/>
            <a:gdLst>
              <a:gd name="connsiteX0" fmla="*/ 0 w 1934376"/>
              <a:gd name="connsiteY0" fmla="*/ 34872 h 2394733"/>
              <a:gd name="connsiteX1" fmla="*/ 693174 w 1934376"/>
              <a:gd name="connsiteY1" fmla="*/ 34872 h 2394733"/>
              <a:gd name="connsiteX2" fmla="*/ 722671 w 1934376"/>
              <a:gd name="connsiteY2" fmla="*/ 123363 h 2394733"/>
              <a:gd name="connsiteX3" fmla="*/ 737419 w 1934376"/>
              <a:gd name="connsiteY3" fmla="*/ 226601 h 2394733"/>
              <a:gd name="connsiteX4" fmla="*/ 752168 w 1934376"/>
              <a:gd name="connsiteY4" fmla="*/ 344588 h 2394733"/>
              <a:gd name="connsiteX5" fmla="*/ 840658 w 1934376"/>
              <a:gd name="connsiteY5" fmla="*/ 433079 h 2394733"/>
              <a:gd name="connsiteX6" fmla="*/ 973394 w 1934376"/>
              <a:gd name="connsiteY6" fmla="*/ 447827 h 2394733"/>
              <a:gd name="connsiteX7" fmla="*/ 1032387 w 1934376"/>
              <a:gd name="connsiteY7" fmla="*/ 462575 h 2394733"/>
              <a:gd name="connsiteX8" fmla="*/ 1076632 w 1934376"/>
              <a:gd name="connsiteY8" fmla="*/ 477324 h 2394733"/>
              <a:gd name="connsiteX9" fmla="*/ 1150374 w 1934376"/>
              <a:gd name="connsiteY9" fmla="*/ 492072 h 2394733"/>
              <a:gd name="connsiteX10" fmla="*/ 1179871 w 1934376"/>
              <a:gd name="connsiteY10" fmla="*/ 536317 h 2394733"/>
              <a:gd name="connsiteX11" fmla="*/ 1224116 w 1934376"/>
              <a:gd name="connsiteY11" fmla="*/ 595311 h 2394733"/>
              <a:gd name="connsiteX12" fmla="*/ 1238865 w 1934376"/>
              <a:gd name="connsiteY12" fmla="*/ 654304 h 2394733"/>
              <a:gd name="connsiteX13" fmla="*/ 1297858 w 1934376"/>
              <a:gd name="connsiteY13" fmla="*/ 713298 h 2394733"/>
              <a:gd name="connsiteX14" fmla="*/ 1430594 w 1934376"/>
              <a:gd name="connsiteY14" fmla="*/ 742795 h 2394733"/>
              <a:gd name="connsiteX15" fmla="*/ 1887794 w 1934376"/>
              <a:gd name="connsiteY15" fmla="*/ 757543 h 2394733"/>
              <a:gd name="connsiteX16" fmla="*/ 1887794 w 1934376"/>
              <a:gd name="connsiteY16" fmla="*/ 1465466 h 2394733"/>
              <a:gd name="connsiteX17" fmla="*/ 1858297 w 1934376"/>
              <a:gd name="connsiteY17" fmla="*/ 1539208 h 2394733"/>
              <a:gd name="connsiteX18" fmla="*/ 1725561 w 1934376"/>
              <a:gd name="connsiteY18" fmla="*/ 1657195 h 2394733"/>
              <a:gd name="connsiteX19" fmla="*/ 1651819 w 1934376"/>
              <a:gd name="connsiteY19" fmla="*/ 1775182 h 2394733"/>
              <a:gd name="connsiteX20" fmla="*/ 1578078 w 1934376"/>
              <a:gd name="connsiteY20" fmla="*/ 1878421 h 2394733"/>
              <a:gd name="connsiteX21" fmla="*/ 1519084 w 1934376"/>
              <a:gd name="connsiteY21" fmla="*/ 1966911 h 2394733"/>
              <a:gd name="connsiteX22" fmla="*/ 1504336 w 1934376"/>
              <a:gd name="connsiteY22" fmla="*/ 2025904 h 2394733"/>
              <a:gd name="connsiteX23" fmla="*/ 1519084 w 1934376"/>
              <a:gd name="connsiteY23" fmla="*/ 2070150 h 2394733"/>
              <a:gd name="connsiteX24" fmla="*/ 1533832 w 1934376"/>
              <a:gd name="connsiteY24" fmla="*/ 2173388 h 2394733"/>
              <a:gd name="connsiteX25" fmla="*/ 1489587 w 1934376"/>
              <a:gd name="connsiteY25" fmla="*/ 2306124 h 2394733"/>
              <a:gd name="connsiteX26" fmla="*/ 1445342 w 1934376"/>
              <a:gd name="connsiteY26" fmla="*/ 2320872 h 2394733"/>
              <a:gd name="connsiteX27" fmla="*/ 1401097 w 1934376"/>
              <a:gd name="connsiteY27" fmla="*/ 2350369 h 2394733"/>
              <a:gd name="connsiteX28" fmla="*/ 1371600 w 1934376"/>
              <a:gd name="connsiteY28" fmla="*/ 2394614 h 23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34376" h="2394733">
                <a:moveTo>
                  <a:pt x="0" y="34872"/>
                </a:moveTo>
                <a:cubicBezTo>
                  <a:pt x="247440" y="-476"/>
                  <a:pt x="354407" y="-21589"/>
                  <a:pt x="693174" y="34872"/>
                </a:cubicBezTo>
                <a:cubicBezTo>
                  <a:pt x="723844" y="39984"/>
                  <a:pt x="722671" y="123363"/>
                  <a:pt x="722671" y="123363"/>
                </a:cubicBezTo>
                <a:cubicBezTo>
                  <a:pt x="727587" y="157776"/>
                  <a:pt x="732825" y="192144"/>
                  <a:pt x="737419" y="226601"/>
                </a:cubicBezTo>
                <a:cubicBezTo>
                  <a:pt x="742657" y="265888"/>
                  <a:pt x="734443" y="309137"/>
                  <a:pt x="752168" y="344588"/>
                </a:cubicBezTo>
                <a:cubicBezTo>
                  <a:pt x="770823" y="381899"/>
                  <a:pt x="799198" y="428473"/>
                  <a:pt x="840658" y="433079"/>
                </a:cubicBezTo>
                <a:lnTo>
                  <a:pt x="973394" y="447827"/>
                </a:lnTo>
                <a:cubicBezTo>
                  <a:pt x="993058" y="452743"/>
                  <a:pt x="1012897" y="457006"/>
                  <a:pt x="1032387" y="462575"/>
                </a:cubicBezTo>
                <a:cubicBezTo>
                  <a:pt x="1047335" y="466846"/>
                  <a:pt x="1061550" y="473553"/>
                  <a:pt x="1076632" y="477324"/>
                </a:cubicBezTo>
                <a:cubicBezTo>
                  <a:pt x="1100951" y="483404"/>
                  <a:pt x="1125793" y="487156"/>
                  <a:pt x="1150374" y="492072"/>
                </a:cubicBezTo>
                <a:cubicBezTo>
                  <a:pt x="1160206" y="506820"/>
                  <a:pt x="1169568" y="521893"/>
                  <a:pt x="1179871" y="536317"/>
                </a:cubicBezTo>
                <a:cubicBezTo>
                  <a:pt x="1194158" y="556319"/>
                  <a:pt x="1213123" y="573325"/>
                  <a:pt x="1224116" y="595311"/>
                </a:cubicBezTo>
                <a:cubicBezTo>
                  <a:pt x="1233181" y="613441"/>
                  <a:pt x="1228122" y="637115"/>
                  <a:pt x="1238865" y="654304"/>
                </a:cubicBezTo>
                <a:cubicBezTo>
                  <a:pt x="1253604" y="677887"/>
                  <a:pt x="1275228" y="697134"/>
                  <a:pt x="1297858" y="713298"/>
                </a:cubicBezTo>
                <a:cubicBezTo>
                  <a:pt x="1319366" y="728661"/>
                  <a:pt x="1425075" y="742497"/>
                  <a:pt x="1430594" y="742795"/>
                </a:cubicBezTo>
                <a:cubicBezTo>
                  <a:pt x="1582851" y="751025"/>
                  <a:pt x="1735394" y="752627"/>
                  <a:pt x="1887794" y="757543"/>
                </a:cubicBezTo>
                <a:cubicBezTo>
                  <a:pt x="1970988" y="1007130"/>
                  <a:pt x="1924633" y="851483"/>
                  <a:pt x="1887794" y="1465466"/>
                </a:cubicBezTo>
                <a:cubicBezTo>
                  <a:pt x="1886208" y="1491893"/>
                  <a:pt x="1873868" y="1517797"/>
                  <a:pt x="1858297" y="1539208"/>
                </a:cubicBezTo>
                <a:cubicBezTo>
                  <a:pt x="1810756" y="1604577"/>
                  <a:pt x="1781790" y="1619710"/>
                  <a:pt x="1725561" y="1657195"/>
                </a:cubicBezTo>
                <a:cubicBezTo>
                  <a:pt x="1690460" y="1762501"/>
                  <a:pt x="1721935" y="1728438"/>
                  <a:pt x="1651819" y="1775182"/>
                </a:cubicBezTo>
                <a:cubicBezTo>
                  <a:pt x="1622688" y="1862575"/>
                  <a:pt x="1658061" y="1778443"/>
                  <a:pt x="1578078" y="1878421"/>
                </a:cubicBezTo>
                <a:cubicBezTo>
                  <a:pt x="1555932" y="1906103"/>
                  <a:pt x="1519084" y="1966911"/>
                  <a:pt x="1519084" y="1966911"/>
                </a:cubicBezTo>
                <a:cubicBezTo>
                  <a:pt x="1514168" y="1986575"/>
                  <a:pt x="1504336" y="2005634"/>
                  <a:pt x="1504336" y="2025904"/>
                </a:cubicBezTo>
                <a:cubicBezTo>
                  <a:pt x="1504336" y="2041450"/>
                  <a:pt x="1516035" y="2054905"/>
                  <a:pt x="1519084" y="2070150"/>
                </a:cubicBezTo>
                <a:cubicBezTo>
                  <a:pt x="1525901" y="2104237"/>
                  <a:pt x="1528916" y="2138975"/>
                  <a:pt x="1533832" y="2173388"/>
                </a:cubicBezTo>
                <a:cubicBezTo>
                  <a:pt x="1526636" y="2216568"/>
                  <a:pt x="1529468" y="2274219"/>
                  <a:pt x="1489587" y="2306124"/>
                </a:cubicBezTo>
                <a:cubicBezTo>
                  <a:pt x="1477448" y="2315835"/>
                  <a:pt x="1460090" y="2315956"/>
                  <a:pt x="1445342" y="2320872"/>
                </a:cubicBezTo>
                <a:cubicBezTo>
                  <a:pt x="1430594" y="2330704"/>
                  <a:pt x="1412170" y="2336528"/>
                  <a:pt x="1401097" y="2350369"/>
                </a:cubicBezTo>
                <a:cubicBezTo>
                  <a:pt x="1361970" y="2399278"/>
                  <a:pt x="1409113" y="2394614"/>
                  <a:pt x="1371600" y="2394614"/>
                </a:cubicBezTo>
              </a:path>
            </a:pathLst>
          </a:custGeom>
          <a:solidFill>
            <a:srgbClr val="DDDDD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763688" y="2060848"/>
            <a:ext cx="0" cy="36724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>
            <a:off x="1763688" y="5733256"/>
            <a:ext cx="40324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62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/>
          <a:srcRect l="10800" t="13903" r="12477" b="6400"/>
          <a:stretch/>
        </p:blipFill>
        <p:spPr bwMode="auto">
          <a:xfrm>
            <a:off x="1187624" y="908720"/>
            <a:ext cx="6408712" cy="44644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907704" y="548680"/>
            <a:ext cx="52036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70C0"/>
                </a:solidFill>
              </a:rPr>
              <a:t>2.</a:t>
            </a:r>
            <a:r>
              <a:rPr lang="es-PE" dirty="0" smtClean="0"/>
              <a:t> </a:t>
            </a:r>
            <a:r>
              <a:rPr lang="es-PE" b="1" dirty="0" smtClean="0">
                <a:solidFill>
                  <a:srgbClr val="0070C0"/>
                </a:solidFill>
              </a:rPr>
              <a:t>Grafico para un problema de minimización  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427208" y="502807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70C0"/>
                </a:solidFill>
              </a:rPr>
              <a:t>A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63888" y="349202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B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339752" y="242088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/>
              <a:t>C</a:t>
            </a:r>
            <a:endParaRPr lang="es-ES" sz="16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528815" y="108409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04664"/>
            <a:ext cx="7200800" cy="1472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b="1" dirty="0">
                <a:latin typeface="Cambria" pitchFamily="18" charset="0"/>
                <a:ea typeface="Calibri"/>
                <a:cs typeface="Arial"/>
              </a:rPr>
              <a:t>Calculando el punto </a:t>
            </a:r>
            <a:r>
              <a:rPr lang="es-ES" b="1" dirty="0" smtClean="0">
                <a:latin typeface="Cambria" pitchFamily="18" charset="0"/>
                <a:ea typeface="Calibri"/>
                <a:cs typeface="Arial"/>
              </a:rPr>
              <a:t>(B) </a:t>
            </a:r>
            <a:r>
              <a:rPr lang="es-ES" b="1" dirty="0">
                <a:latin typeface="Cambria" pitchFamily="18" charset="0"/>
                <a:ea typeface="Calibri"/>
                <a:cs typeface="Arial"/>
              </a:rPr>
              <a:t>donde se interceptan las </a:t>
            </a:r>
            <a:r>
              <a:rPr lang="es-ES" b="1" dirty="0" smtClean="0">
                <a:latin typeface="Cambria" pitchFamily="18" charset="0"/>
                <a:ea typeface="Calibri"/>
                <a:cs typeface="Arial"/>
              </a:rPr>
              <a:t>restricciones R1 y R2: </a:t>
            </a:r>
            <a:r>
              <a:rPr lang="es-ES" sz="2000" dirty="0" smtClean="0">
                <a:latin typeface="Cambria" pitchFamily="18" charset="0"/>
                <a:ea typeface="Calibri"/>
                <a:cs typeface="Arial"/>
              </a:rPr>
              <a:t>Resolviendo </a:t>
            </a:r>
            <a:r>
              <a:rPr lang="es-ES" sz="2000" dirty="0">
                <a:latin typeface="Cambria" pitchFamily="18" charset="0"/>
                <a:ea typeface="Calibri"/>
                <a:cs typeface="Arial"/>
              </a:rPr>
              <a:t>simultáneamente las dos ecuaciones y multiplicando la ecuación </a:t>
            </a:r>
            <a:r>
              <a:rPr lang="es-ES" sz="2000" dirty="0" smtClean="0">
                <a:latin typeface="Cambria" pitchFamily="18" charset="0"/>
                <a:ea typeface="Calibri"/>
                <a:cs typeface="Arial"/>
              </a:rPr>
              <a:t>I </a:t>
            </a:r>
            <a:r>
              <a:rPr lang="es-ES" sz="2000" dirty="0">
                <a:latin typeface="Cambria" pitchFamily="18" charset="0"/>
                <a:ea typeface="Calibri"/>
                <a:cs typeface="Arial"/>
              </a:rPr>
              <a:t>por </a:t>
            </a:r>
            <a:r>
              <a:rPr lang="es-ES" sz="2000" dirty="0" smtClean="0">
                <a:latin typeface="Cambria" pitchFamily="18" charset="0"/>
                <a:ea typeface="Calibri"/>
                <a:cs typeface="Arial"/>
              </a:rPr>
              <a:t>-2, </a:t>
            </a:r>
            <a:r>
              <a:rPr lang="es-ES" sz="2000" dirty="0">
                <a:latin typeface="Cambria" pitchFamily="18" charset="0"/>
                <a:ea typeface="Calibri"/>
                <a:cs typeface="Arial"/>
              </a:rPr>
              <a:t>para despejar la variable X</a:t>
            </a:r>
            <a:r>
              <a:rPr lang="es-ES" sz="2000" baseline="-25000" dirty="0">
                <a:latin typeface="Cambria" pitchFamily="18" charset="0"/>
                <a:ea typeface="Calibri"/>
                <a:cs typeface="Arial"/>
              </a:rPr>
              <a:t>2</a:t>
            </a:r>
            <a:r>
              <a:rPr lang="es-ES" sz="2000" dirty="0">
                <a:latin typeface="Cambria" pitchFamily="18" charset="0"/>
                <a:ea typeface="Calibri"/>
                <a:cs typeface="Arial"/>
              </a:rPr>
              <a:t>, tendremos:</a:t>
            </a:r>
            <a:endParaRPr lang="es-ES" sz="2000" dirty="0">
              <a:latin typeface="Cambria" pitchFamily="18" charset="0"/>
              <a:ea typeface="Calibri"/>
              <a:cs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47029" y="2204864"/>
            <a:ext cx="7329861" cy="3785652"/>
          </a:xfrm>
          <a:prstGeom prst="rect">
            <a:avLst/>
          </a:prstGeom>
          <a:solidFill>
            <a:srgbClr val="E0FCF1"/>
          </a:solidFill>
        </p:spPr>
        <p:txBody>
          <a:bodyPr wrap="square">
            <a:spAutoFit/>
          </a:bodyPr>
          <a:lstStyle/>
          <a:p>
            <a:r>
              <a:rPr lang="es-PE" dirty="0" smtClean="0"/>
              <a:t>     (-2) ( </a:t>
            </a:r>
            <a:r>
              <a:rPr lang="es-PE" sz="2400" dirty="0" smtClean="0">
                <a:latin typeface="Cambria" pitchFamily="18" charset="0"/>
              </a:rPr>
              <a:t>1X</a:t>
            </a:r>
            <a:r>
              <a:rPr lang="es-PE" sz="2400" baseline="-25000" dirty="0" smtClean="0">
                <a:latin typeface="Cambria" pitchFamily="18" charset="0"/>
              </a:rPr>
              <a:t>1</a:t>
            </a:r>
            <a:r>
              <a:rPr lang="es-PE" sz="2400" dirty="0" smtClean="0">
                <a:latin typeface="Cambria" pitchFamily="18" charset="0"/>
              </a:rPr>
              <a:t> </a:t>
            </a:r>
            <a:r>
              <a:rPr lang="es-PE" sz="2400" dirty="0">
                <a:latin typeface="Cambria" pitchFamily="18" charset="0"/>
              </a:rPr>
              <a:t>+ </a:t>
            </a:r>
            <a:r>
              <a:rPr lang="es-PE" sz="2400" dirty="0" smtClean="0">
                <a:latin typeface="Cambria" pitchFamily="18" charset="0"/>
              </a:rPr>
              <a:t>3X</a:t>
            </a:r>
            <a:r>
              <a:rPr lang="es-PE" sz="2400" baseline="-25000" dirty="0" smtClean="0">
                <a:latin typeface="Cambria" pitchFamily="18" charset="0"/>
              </a:rPr>
              <a:t>2</a:t>
            </a:r>
            <a:r>
              <a:rPr lang="es-PE" sz="2400" dirty="0" smtClean="0">
                <a:latin typeface="Cambria" pitchFamily="18" charset="0"/>
              </a:rPr>
              <a:t>    </a:t>
            </a:r>
            <a:r>
              <a:rPr lang="es-PE" sz="2400" dirty="0">
                <a:latin typeface="Cambria" pitchFamily="18" charset="0"/>
              </a:rPr>
              <a:t>= </a:t>
            </a:r>
            <a:r>
              <a:rPr lang="es-PE" sz="2400" dirty="0" smtClean="0">
                <a:latin typeface="Cambria" pitchFamily="18" charset="0"/>
              </a:rPr>
              <a:t>9 )</a:t>
            </a:r>
            <a:r>
              <a:rPr lang="es-PE" sz="2400" dirty="0">
                <a:latin typeface="Cambria" pitchFamily="18" charset="0"/>
              </a:rPr>
              <a:t>	</a:t>
            </a:r>
            <a:r>
              <a:rPr lang="es-PE" sz="2400" dirty="0" smtClean="0">
                <a:latin typeface="Cambria" pitchFamily="18" charset="0"/>
              </a:rPr>
              <a:t>(</a:t>
            </a:r>
            <a:r>
              <a:rPr lang="es-PE" sz="2400" dirty="0">
                <a:latin typeface="Cambria" pitchFamily="18" charset="0"/>
              </a:rPr>
              <a:t>R1)</a:t>
            </a:r>
          </a:p>
          <a:p>
            <a:r>
              <a:rPr lang="es-PE" sz="2400" dirty="0" smtClean="0">
                <a:latin typeface="Cambria" pitchFamily="18" charset="0"/>
              </a:rPr>
              <a:t>              2X</a:t>
            </a:r>
            <a:r>
              <a:rPr lang="es-PE" sz="2400" baseline="-25000" dirty="0" smtClean="0">
                <a:latin typeface="Cambria" pitchFamily="18" charset="0"/>
              </a:rPr>
              <a:t>1</a:t>
            </a:r>
            <a:r>
              <a:rPr lang="es-PE" sz="2400" dirty="0" smtClean="0">
                <a:latin typeface="Cambria" pitchFamily="18" charset="0"/>
              </a:rPr>
              <a:t> </a:t>
            </a:r>
            <a:r>
              <a:rPr lang="es-PE" sz="2400" dirty="0">
                <a:latin typeface="Cambria" pitchFamily="18" charset="0"/>
              </a:rPr>
              <a:t>+ </a:t>
            </a:r>
            <a:r>
              <a:rPr lang="es-PE" sz="2400" dirty="0" smtClean="0">
                <a:latin typeface="Cambria" pitchFamily="18" charset="0"/>
              </a:rPr>
              <a:t>2X</a:t>
            </a:r>
            <a:r>
              <a:rPr lang="es-PE" sz="2400" baseline="-25000" dirty="0" smtClean="0">
                <a:latin typeface="Cambria" pitchFamily="18" charset="0"/>
              </a:rPr>
              <a:t>2</a:t>
            </a:r>
            <a:r>
              <a:rPr lang="es-PE" sz="2400" dirty="0" smtClean="0">
                <a:latin typeface="Cambria" pitchFamily="18" charset="0"/>
              </a:rPr>
              <a:t> </a:t>
            </a:r>
            <a:r>
              <a:rPr lang="es-PE" sz="2400" dirty="0">
                <a:latin typeface="Cambria" pitchFamily="18" charset="0"/>
              </a:rPr>
              <a:t>= </a:t>
            </a:r>
            <a:r>
              <a:rPr lang="es-PE" sz="2400" dirty="0" smtClean="0">
                <a:latin typeface="Cambria" pitchFamily="18" charset="0"/>
              </a:rPr>
              <a:t>10 </a:t>
            </a:r>
            <a:r>
              <a:rPr lang="es-PE" sz="2400" dirty="0">
                <a:latin typeface="Cambria" pitchFamily="18" charset="0"/>
              </a:rPr>
              <a:t>	</a:t>
            </a:r>
            <a:r>
              <a:rPr lang="es-PE" sz="2400" dirty="0" smtClean="0">
                <a:latin typeface="Cambria" pitchFamily="18" charset="0"/>
              </a:rPr>
              <a:t>(</a:t>
            </a:r>
            <a:r>
              <a:rPr lang="es-PE" sz="2400" dirty="0">
                <a:latin typeface="Cambria" pitchFamily="18" charset="0"/>
              </a:rPr>
              <a:t>R2)</a:t>
            </a:r>
          </a:p>
          <a:p>
            <a:endParaRPr lang="es-PE" sz="2400" dirty="0">
              <a:latin typeface="Cambria" pitchFamily="18" charset="0"/>
            </a:endParaRPr>
          </a:p>
          <a:p>
            <a:r>
              <a:rPr lang="es-PE" sz="2400" dirty="0" smtClean="0">
                <a:latin typeface="Cambria" pitchFamily="18" charset="0"/>
              </a:rPr>
              <a:t>  -2X</a:t>
            </a:r>
            <a:r>
              <a:rPr lang="es-PE" sz="2400" baseline="-25000" dirty="0" smtClean="0">
                <a:latin typeface="Cambria" pitchFamily="18" charset="0"/>
              </a:rPr>
              <a:t>1  </a:t>
            </a:r>
            <a:r>
              <a:rPr lang="es-PE" sz="2400" dirty="0" smtClean="0">
                <a:latin typeface="Cambria" pitchFamily="18" charset="0"/>
              </a:rPr>
              <a:t>- </a:t>
            </a:r>
            <a:r>
              <a:rPr lang="es-PE" sz="2400" dirty="0">
                <a:latin typeface="Cambria" pitchFamily="18" charset="0"/>
              </a:rPr>
              <a:t>6</a:t>
            </a:r>
            <a:r>
              <a:rPr lang="es-PE" sz="2400" dirty="0" smtClean="0">
                <a:latin typeface="Cambria" pitchFamily="18" charset="0"/>
              </a:rPr>
              <a:t>X</a:t>
            </a:r>
            <a:r>
              <a:rPr lang="es-PE" sz="2400" baseline="-25000" dirty="0" smtClean="0">
                <a:latin typeface="Cambria" pitchFamily="18" charset="0"/>
              </a:rPr>
              <a:t>2  </a:t>
            </a:r>
            <a:r>
              <a:rPr lang="es-PE" sz="2400" dirty="0" smtClean="0">
                <a:latin typeface="Cambria" pitchFamily="18" charset="0"/>
              </a:rPr>
              <a:t>  </a:t>
            </a:r>
            <a:r>
              <a:rPr lang="es-PE" sz="2400" dirty="0">
                <a:latin typeface="Cambria" pitchFamily="18" charset="0"/>
              </a:rPr>
              <a:t>= </a:t>
            </a:r>
            <a:r>
              <a:rPr lang="es-PE" sz="2400" dirty="0" smtClean="0">
                <a:latin typeface="Cambria" pitchFamily="18" charset="0"/>
              </a:rPr>
              <a:t>-18</a:t>
            </a:r>
            <a:r>
              <a:rPr lang="es-PE" sz="2400" dirty="0">
                <a:latin typeface="Cambria" pitchFamily="18" charset="0"/>
              </a:rPr>
              <a:t>	</a:t>
            </a:r>
          </a:p>
          <a:p>
            <a:r>
              <a:rPr lang="es-PE" sz="2400" u="sng" dirty="0">
                <a:latin typeface="Cambria" pitchFamily="18" charset="0"/>
              </a:rPr>
              <a:t> </a:t>
            </a:r>
            <a:r>
              <a:rPr lang="es-PE" sz="2400" u="sng" dirty="0" smtClean="0">
                <a:latin typeface="Cambria" pitchFamily="18" charset="0"/>
              </a:rPr>
              <a:t>  2X1 </a:t>
            </a:r>
            <a:r>
              <a:rPr lang="es-PE" sz="2400" u="sng" dirty="0">
                <a:latin typeface="Cambria" pitchFamily="18" charset="0"/>
              </a:rPr>
              <a:t>+</a:t>
            </a:r>
            <a:r>
              <a:rPr lang="es-PE" sz="2400" u="sng" dirty="0" smtClean="0">
                <a:latin typeface="Cambria" pitchFamily="18" charset="0"/>
              </a:rPr>
              <a:t> 2X2 </a:t>
            </a:r>
            <a:r>
              <a:rPr lang="es-PE" sz="2400" u="sng" dirty="0">
                <a:latin typeface="Cambria" pitchFamily="18" charset="0"/>
              </a:rPr>
              <a:t>= </a:t>
            </a:r>
            <a:r>
              <a:rPr lang="es-PE" sz="2400" u="sng" dirty="0" smtClean="0">
                <a:latin typeface="Cambria" pitchFamily="18" charset="0"/>
              </a:rPr>
              <a:t> 10</a:t>
            </a:r>
            <a:endParaRPr lang="es-PE" sz="2400" u="sng" dirty="0">
              <a:latin typeface="Cambria" pitchFamily="18" charset="0"/>
            </a:endParaRPr>
          </a:p>
          <a:p>
            <a:r>
              <a:rPr lang="es-PE" sz="2400" dirty="0" smtClean="0">
                <a:latin typeface="Cambria" pitchFamily="18" charset="0"/>
              </a:rPr>
              <a:t>          - 4X</a:t>
            </a:r>
            <a:r>
              <a:rPr lang="es-PE" sz="2400" baseline="-25000" dirty="0" smtClean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	= - </a:t>
            </a:r>
            <a:r>
              <a:rPr lang="es-PE" sz="2400" dirty="0" smtClean="0">
                <a:latin typeface="Cambria" pitchFamily="18" charset="0"/>
              </a:rPr>
              <a:t>8</a:t>
            </a:r>
            <a:endParaRPr lang="es-PE" sz="2400" dirty="0">
              <a:latin typeface="Cambria" pitchFamily="18" charset="0"/>
            </a:endParaRPr>
          </a:p>
          <a:p>
            <a:r>
              <a:rPr lang="es-PE" sz="2400" dirty="0">
                <a:latin typeface="Cambria" pitchFamily="18" charset="0"/>
              </a:rPr>
              <a:t>     </a:t>
            </a:r>
            <a:r>
              <a:rPr lang="es-PE" sz="2400" dirty="0" smtClean="0">
                <a:latin typeface="Cambria" pitchFamily="18" charset="0"/>
              </a:rPr>
              <a:t>         X</a:t>
            </a:r>
            <a:r>
              <a:rPr lang="es-PE" sz="2400" baseline="-25000" dirty="0" smtClean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	= </a:t>
            </a:r>
            <a:r>
              <a:rPr lang="es-PE" sz="2400" dirty="0" smtClean="0">
                <a:latin typeface="Cambria" pitchFamily="18" charset="0"/>
              </a:rPr>
              <a:t>2</a:t>
            </a:r>
            <a:endParaRPr lang="es-PE" sz="2400" dirty="0">
              <a:latin typeface="Cambria" pitchFamily="18" charset="0"/>
            </a:endParaRPr>
          </a:p>
          <a:p>
            <a:r>
              <a:rPr lang="es-PE" sz="2400" dirty="0">
                <a:latin typeface="Cambria" pitchFamily="18" charset="0"/>
              </a:rPr>
              <a:t>Luego: en la ecuación I</a:t>
            </a:r>
            <a:r>
              <a:rPr lang="es-PE" sz="2400" dirty="0" smtClean="0">
                <a:latin typeface="Cambria" pitchFamily="18" charset="0"/>
              </a:rPr>
              <a:t>I </a:t>
            </a:r>
            <a:r>
              <a:rPr lang="es-PE" sz="2400" dirty="0">
                <a:latin typeface="Cambria" pitchFamily="18" charset="0"/>
              </a:rPr>
              <a:t>resulta: </a:t>
            </a:r>
            <a:r>
              <a:rPr lang="es-PE" sz="2400" dirty="0" smtClean="0">
                <a:latin typeface="Cambria" pitchFamily="18" charset="0"/>
              </a:rPr>
              <a:t>2X</a:t>
            </a:r>
            <a:r>
              <a:rPr lang="es-PE" sz="2400" baseline="-25000" dirty="0" smtClean="0">
                <a:latin typeface="Cambria" pitchFamily="18" charset="0"/>
              </a:rPr>
              <a:t>1</a:t>
            </a:r>
            <a:r>
              <a:rPr lang="es-PE" sz="2400" dirty="0" smtClean="0">
                <a:latin typeface="Cambria" pitchFamily="18" charset="0"/>
              </a:rPr>
              <a:t> </a:t>
            </a:r>
            <a:r>
              <a:rPr lang="es-PE" sz="2400" dirty="0">
                <a:latin typeface="Cambria" pitchFamily="18" charset="0"/>
              </a:rPr>
              <a:t>+ </a:t>
            </a:r>
            <a:r>
              <a:rPr lang="es-PE" sz="2400" dirty="0" smtClean="0">
                <a:latin typeface="Cambria" pitchFamily="18" charset="0"/>
              </a:rPr>
              <a:t>2(2) =10</a:t>
            </a:r>
            <a:endParaRPr lang="es-PE" sz="2400" dirty="0">
              <a:latin typeface="Cambria" pitchFamily="18" charset="0"/>
            </a:endParaRPr>
          </a:p>
          <a:p>
            <a:r>
              <a:rPr lang="es-PE" sz="2400" dirty="0">
                <a:latin typeface="Cambria" pitchFamily="18" charset="0"/>
              </a:rPr>
              <a:t>				</a:t>
            </a:r>
            <a:r>
              <a:rPr lang="es-PE" sz="2400" dirty="0" smtClean="0">
                <a:latin typeface="Cambria" pitchFamily="18" charset="0"/>
              </a:rPr>
              <a:t>        2X</a:t>
            </a:r>
            <a:r>
              <a:rPr lang="es-PE" sz="2400" baseline="-25000" dirty="0" smtClean="0">
                <a:latin typeface="Cambria" pitchFamily="18" charset="0"/>
              </a:rPr>
              <a:t>1</a:t>
            </a:r>
            <a:r>
              <a:rPr lang="es-PE" sz="2400" dirty="0" smtClean="0">
                <a:latin typeface="Cambria" pitchFamily="18" charset="0"/>
              </a:rPr>
              <a:t> =10 </a:t>
            </a:r>
            <a:r>
              <a:rPr lang="es-PE" sz="2400" dirty="0">
                <a:latin typeface="Cambria" pitchFamily="18" charset="0"/>
              </a:rPr>
              <a:t>– </a:t>
            </a:r>
            <a:r>
              <a:rPr lang="es-PE" sz="2400" dirty="0" smtClean="0">
                <a:latin typeface="Cambria" pitchFamily="18" charset="0"/>
              </a:rPr>
              <a:t>4</a:t>
            </a:r>
            <a:endParaRPr lang="es-PE" sz="2400" dirty="0">
              <a:latin typeface="Cambria" pitchFamily="18" charset="0"/>
            </a:endParaRPr>
          </a:p>
          <a:p>
            <a:r>
              <a:rPr lang="es-PE" sz="2400" dirty="0">
                <a:latin typeface="Cambria" pitchFamily="18" charset="0"/>
              </a:rPr>
              <a:t> </a:t>
            </a:r>
            <a:r>
              <a:rPr lang="es-PE" sz="2400" dirty="0" smtClean="0">
                <a:latin typeface="Cambria" pitchFamily="18" charset="0"/>
              </a:rPr>
              <a:t>2X</a:t>
            </a:r>
            <a:r>
              <a:rPr lang="es-PE" sz="2400" baseline="-25000" dirty="0" smtClean="0">
                <a:latin typeface="Cambria" pitchFamily="18" charset="0"/>
              </a:rPr>
              <a:t>1 </a:t>
            </a:r>
            <a:r>
              <a:rPr lang="es-PE" sz="2400" dirty="0">
                <a:latin typeface="Cambria" pitchFamily="18" charset="0"/>
              </a:rPr>
              <a:t>= </a:t>
            </a:r>
            <a:r>
              <a:rPr lang="es-PE" sz="2400" dirty="0" smtClean="0">
                <a:latin typeface="Cambria" pitchFamily="18" charset="0"/>
              </a:rPr>
              <a:t>6, </a:t>
            </a:r>
            <a:r>
              <a:rPr lang="es-PE" sz="2400" dirty="0">
                <a:latin typeface="Cambria" pitchFamily="18" charset="0"/>
              </a:rPr>
              <a:t>despejando resulta: X</a:t>
            </a:r>
            <a:r>
              <a:rPr lang="es-PE" sz="2400" baseline="-25000" dirty="0">
                <a:latin typeface="Cambria" pitchFamily="18" charset="0"/>
              </a:rPr>
              <a:t>1 </a:t>
            </a:r>
            <a:r>
              <a:rPr lang="es-PE" sz="2400" dirty="0">
                <a:latin typeface="Cambria" pitchFamily="18" charset="0"/>
              </a:rPr>
              <a:t>= </a:t>
            </a:r>
            <a:r>
              <a:rPr lang="es-PE" sz="2400" dirty="0" smtClean="0">
                <a:latin typeface="Cambria" pitchFamily="18" charset="0"/>
              </a:rPr>
              <a:t>3</a:t>
            </a:r>
            <a:endParaRPr lang="es-PE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320219"/>
            <a:ext cx="727280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 smtClean="0">
                <a:latin typeface="Cambria" pitchFamily="18" charset="0"/>
              </a:rPr>
              <a:t>P</a:t>
            </a:r>
            <a:r>
              <a:rPr lang="es-ES" sz="2000" baseline="-25000" dirty="0" smtClean="0">
                <a:latin typeface="Cambria" pitchFamily="18" charset="0"/>
              </a:rPr>
              <a:t>B</a:t>
            </a:r>
            <a:r>
              <a:rPr lang="es-ES" sz="2000" dirty="0" smtClean="0">
                <a:latin typeface="Cambria" pitchFamily="18" charset="0"/>
              </a:rPr>
              <a:t>(X</a:t>
            </a:r>
            <a:r>
              <a:rPr lang="es-ES" sz="2000" baseline="-25000" dirty="0" smtClean="0">
                <a:latin typeface="Cambria" pitchFamily="18" charset="0"/>
              </a:rPr>
              <a:t>1</a:t>
            </a:r>
            <a:r>
              <a:rPr lang="es-ES" sz="2000" dirty="0" smtClean="0">
                <a:latin typeface="Cambria" pitchFamily="18" charset="0"/>
              </a:rPr>
              <a:t>,X</a:t>
            </a:r>
            <a:r>
              <a:rPr lang="es-ES" sz="2000" baseline="-25000" dirty="0" smtClean="0">
                <a:latin typeface="Cambria" pitchFamily="18" charset="0"/>
              </a:rPr>
              <a:t>2</a:t>
            </a:r>
            <a:r>
              <a:rPr lang="es-ES" sz="2000" dirty="0">
                <a:latin typeface="Cambria" pitchFamily="18" charset="0"/>
              </a:rPr>
              <a:t>) = </a:t>
            </a:r>
            <a:r>
              <a:rPr lang="es-ES" sz="2000" dirty="0" smtClean="0">
                <a:latin typeface="Cambria" pitchFamily="18" charset="0"/>
              </a:rPr>
              <a:t>P</a:t>
            </a:r>
            <a:r>
              <a:rPr lang="es-ES" sz="2000" baseline="-25000" dirty="0" smtClean="0">
                <a:latin typeface="Cambria" pitchFamily="18" charset="0"/>
              </a:rPr>
              <a:t>B</a:t>
            </a:r>
            <a:r>
              <a:rPr lang="es-ES" sz="2000" dirty="0" smtClean="0">
                <a:latin typeface="Cambria" pitchFamily="18" charset="0"/>
              </a:rPr>
              <a:t>(3;2)</a:t>
            </a:r>
            <a:endParaRPr lang="es-ES" sz="2000" dirty="0">
              <a:latin typeface="Cambria" pitchFamily="18" charset="0"/>
            </a:endParaRPr>
          </a:p>
          <a:p>
            <a:pPr algn="ctr"/>
            <a:r>
              <a:rPr lang="es-ES" sz="2000" dirty="0">
                <a:latin typeface="Cambria" pitchFamily="18" charset="0"/>
              </a:rPr>
              <a:t>Entonces:  </a:t>
            </a:r>
            <a:r>
              <a:rPr lang="es-ES" sz="2000" dirty="0" smtClean="0">
                <a:latin typeface="Cambria" pitchFamily="18" charset="0"/>
              </a:rPr>
              <a:t>Z</a:t>
            </a:r>
            <a:r>
              <a:rPr lang="es-ES" sz="2000" baseline="-25000" dirty="0" smtClean="0">
                <a:latin typeface="Cambria" pitchFamily="18" charset="0"/>
              </a:rPr>
              <a:t>B</a:t>
            </a:r>
            <a:r>
              <a:rPr lang="es-ES" sz="2000" dirty="0" smtClean="0">
                <a:latin typeface="Cambria" pitchFamily="18" charset="0"/>
              </a:rPr>
              <a:t> </a:t>
            </a:r>
            <a:r>
              <a:rPr lang="es-ES" sz="2000" dirty="0">
                <a:latin typeface="Cambria" pitchFamily="18" charset="0"/>
              </a:rPr>
              <a:t>= </a:t>
            </a:r>
            <a:r>
              <a:rPr lang="es-ES" sz="2000" dirty="0" smtClean="0">
                <a:latin typeface="Cambria" pitchFamily="18" charset="0"/>
              </a:rPr>
              <a:t>18(3) </a:t>
            </a:r>
            <a:r>
              <a:rPr lang="es-ES" sz="2000" dirty="0">
                <a:latin typeface="Cambria" pitchFamily="18" charset="0"/>
              </a:rPr>
              <a:t>+ </a:t>
            </a:r>
            <a:r>
              <a:rPr lang="es-ES" sz="2000" dirty="0" smtClean="0">
                <a:latin typeface="Cambria" pitchFamily="18" charset="0"/>
              </a:rPr>
              <a:t>22(2)</a:t>
            </a:r>
            <a:endParaRPr lang="es-ES" sz="2000" dirty="0">
              <a:latin typeface="Cambria" pitchFamily="18" charset="0"/>
            </a:endParaRPr>
          </a:p>
          <a:p>
            <a:pPr algn="ctr"/>
            <a:r>
              <a:rPr lang="es-ES" sz="2000" b="1" dirty="0" smtClean="0">
                <a:solidFill>
                  <a:srgbClr val="0070C0"/>
                </a:solidFill>
                <a:latin typeface="Cambria" pitchFamily="18" charset="0"/>
              </a:rPr>
              <a:t>Z</a:t>
            </a:r>
            <a:r>
              <a:rPr lang="es-ES" sz="2000" b="1" baseline="-25000" dirty="0" smtClean="0">
                <a:solidFill>
                  <a:srgbClr val="0070C0"/>
                </a:solidFill>
                <a:latin typeface="Cambria" pitchFamily="18" charset="0"/>
              </a:rPr>
              <a:t>B</a:t>
            </a:r>
            <a:r>
              <a:rPr lang="es-ES" sz="2000" b="1" dirty="0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Cambria" pitchFamily="18" charset="0"/>
              </a:rPr>
              <a:t>= </a:t>
            </a:r>
            <a:r>
              <a:rPr lang="es-ES" sz="2000" b="1" dirty="0" smtClean="0">
                <a:solidFill>
                  <a:srgbClr val="0070C0"/>
                </a:solidFill>
                <a:latin typeface="Cambria" pitchFamily="18" charset="0"/>
              </a:rPr>
              <a:t>98.00</a:t>
            </a:r>
            <a:endParaRPr lang="es-ES" sz="2000" dirty="0">
              <a:solidFill>
                <a:srgbClr val="0070C0"/>
              </a:solidFill>
              <a:latin typeface="Cambria" pitchFamily="18" charset="0"/>
            </a:endParaRPr>
          </a:p>
          <a:p>
            <a:endParaRPr lang="es-PE" dirty="0" smtClean="0">
              <a:latin typeface="Cambria" pitchFamily="18" charset="0"/>
            </a:endParaRPr>
          </a:p>
          <a:p>
            <a:r>
              <a:rPr lang="es-PE" sz="2000" dirty="0" smtClean="0">
                <a:latin typeface="Cambria" pitchFamily="18" charset="0"/>
              </a:rPr>
              <a:t>Veamos ahora el punto  testigo </a:t>
            </a:r>
            <a:r>
              <a:rPr lang="es-PE" sz="20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</a:t>
            </a:r>
            <a:r>
              <a:rPr lang="es-PE" sz="2000" dirty="0" smtClean="0">
                <a:latin typeface="Cambria" pitchFamily="18" charset="0"/>
              </a:rPr>
              <a:t>, donde se realiza la intersección  de las restricciones  R2 y R3: Resolviendo ambas ecuaciones simultáneamente, tendremos:</a:t>
            </a:r>
          </a:p>
          <a:p>
            <a:endParaRPr lang="es-PE" dirty="0">
              <a:latin typeface="Cambria" pitchFamily="18" charset="0"/>
            </a:endParaRPr>
          </a:p>
          <a:p>
            <a:pPr algn="ctr"/>
            <a:r>
              <a:rPr lang="es-PE" sz="2400" dirty="0">
                <a:latin typeface="Cambria" pitchFamily="18" charset="0"/>
              </a:rPr>
              <a:t>2x</a:t>
            </a:r>
            <a:r>
              <a:rPr lang="es-PE" sz="2400" baseline="-25000" dirty="0">
                <a:latin typeface="Cambria" pitchFamily="18" charset="0"/>
              </a:rPr>
              <a:t>1</a:t>
            </a:r>
            <a:r>
              <a:rPr lang="es-PE" sz="2400" dirty="0">
                <a:latin typeface="Cambria" pitchFamily="18" charset="0"/>
              </a:rPr>
              <a:t>+ 2x</a:t>
            </a:r>
            <a:r>
              <a:rPr lang="es-PE" sz="2400" baseline="-25000" dirty="0">
                <a:latin typeface="Cambria" pitchFamily="18" charset="0"/>
              </a:rPr>
              <a:t>2 </a:t>
            </a:r>
            <a:r>
              <a:rPr lang="es-PE" sz="2400" dirty="0">
                <a:latin typeface="Cambria" pitchFamily="18" charset="0"/>
              </a:rPr>
              <a:t>= </a:t>
            </a:r>
            <a:r>
              <a:rPr lang="es-PE" sz="2400" dirty="0" smtClean="0">
                <a:latin typeface="Cambria" pitchFamily="18" charset="0"/>
              </a:rPr>
              <a:t>10   (R2)</a:t>
            </a:r>
          </a:p>
          <a:p>
            <a:pPr algn="ctr"/>
            <a:r>
              <a:rPr lang="es-PE" sz="2400" dirty="0">
                <a:latin typeface="Cambria" pitchFamily="18" charset="0"/>
              </a:rPr>
              <a:t>4x</a:t>
            </a:r>
            <a:r>
              <a:rPr lang="es-PE" sz="2400" baseline="-25000" dirty="0">
                <a:latin typeface="Cambria" pitchFamily="18" charset="0"/>
              </a:rPr>
              <a:t>1 </a:t>
            </a:r>
            <a:r>
              <a:rPr lang="es-PE" sz="2400" dirty="0">
                <a:latin typeface="Cambria" pitchFamily="18" charset="0"/>
              </a:rPr>
              <a:t>+ 2x</a:t>
            </a:r>
            <a:r>
              <a:rPr lang="es-PE" sz="2400" baseline="-25000" dirty="0">
                <a:latin typeface="Cambria" pitchFamily="18" charset="0"/>
              </a:rPr>
              <a:t>2</a:t>
            </a:r>
            <a:r>
              <a:rPr lang="es-PE" sz="2400" dirty="0">
                <a:latin typeface="Cambria" pitchFamily="18" charset="0"/>
              </a:rPr>
              <a:t> = </a:t>
            </a:r>
            <a:r>
              <a:rPr lang="es-PE" sz="2400" dirty="0" smtClean="0">
                <a:latin typeface="Cambria" pitchFamily="18" charset="0"/>
              </a:rPr>
              <a:t>12  (R3)</a:t>
            </a:r>
          </a:p>
          <a:p>
            <a:r>
              <a:rPr lang="es-PE" dirty="0" smtClean="0">
                <a:latin typeface="Cambria" pitchFamily="18" charset="0"/>
              </a:rPr>
              <a:t> </a:t>
            </a:r>
            <a:r>
              <a:rPr lang="es-PE" sz="2000" dirty="0" smtClean="0">
                <a:latin typeface="Cambria" pitchFamily="18" charset="0"/>
              </a:rPr>
              <a:t>Para despejar  X1,  multiplicamos la ecuación (R2) por (-1)</a:t>
            </a:r>
          </a:p>
          <a:p>
            <a:endParaRPr lang="es-PE" dirty="0">
              <a:latin typeface="Cambria" pitchFamily="18" charset="0"/>
            </a:endParaRPr>
          </a:p>
          <a:p>
            <a:pPr algn="ctr"/>
            <a:r>
              <a:rPr lang="es-PE" sz="2000" dirty="0" smtClean="0">
                <a:latin typeface="Cambria" pitchFamily="18" charset="0"/>
              </a:rPr>
              <a:t>(-1) (2x1</a:t>
            </a:r>
            <a:r>
              <a:rPr lang="es-PE" sz="2000" dirty="0">
                <a:latin typeface="Cambria" pitchFamily="18" charset="0"/>
              </a:rPr>
              <a:t>+ 2x</a:t>
            </a:r>
            <a:r>
              <a:rPr lang="es-PE" sz="2000" baseline="-25000" dirty="0">
                <a:latin typeface="Cambria" pitchFamily="18" charset="0"/>
              </a:rPr>
              <a:t>2 </a:t>
            </a:r>
            <a:r>
              <a:rPr lang="es-PE" sz="2000" dirty="0">
                <a:latin typeface="Cambria" pitchFamily="18" charset="0"/>
              </a:rPr>
              <a:t>= 10 </a:t>
            </a:r>
            <a:r>
              <a:rPr lang="es-PE" sz="2000" dirty="0" smtClean="0">
                <a:latin typeface="Cambria" pitchFamily="18" charset="0"/>
              </a:rPr>
              <a:t>)  </a:t>
            </a:r>
            <a:endParaRPr lang="es-PE" sz="2000" dirty="0">
              <a:latin typeface="Cambria" pitchFamily="18" charset="0"/>
            </a:endParaRPr>
          </a:p>
          <a:p>
            <a:pPr algn="ctr"/>
            <a:r>
              <a:rPr lang="es-PE" sz="2000" u="sng" dirty="0" smtClean="0">
                <a:latin typeface="Cambria" pitchFamily="18" charset="0"/>
              </a:rPr>
              <a:t>       4x1 </a:t>
            </a:r>
            <a:r>
              <a:rPr lang="es-PE" sz="2000" u="sng" dirty="0">
                <a:latin typeface="Cambria" pitchFamily="18" charset="0"/>
              </a:rPr>
              <a:t>+ 2x2 = 12   </a:t>
            </a:r>
          </a:p>
          <a:p>
            <a:r>
              <a:rPr lang="es-PE" sz="2000" dirty="0" smtClean="0">
                <a:latin typeface="Cambria" pitchFamily="18" charset="0"/>
              </a:rPr>
              <a:t>      			   </a:t>
            </a:r>
          </a:p>
          <a:p>
            <a:r>
              <a:rPr lang="es-PE" sz="2000" dirty="0">
                <a:latin typeface="Cambria" pitchFamily="18" charset="0"/>
              </a:rPr>
              <a:t>	</a:t>
            </a:r>
            <a:r>
              <a:rPr lang="es-PE" sz="2000" dirty="0" smtClean="0">
                <a:latin typeface="Cambria" pitchFamily="18" charset="0"/>
              </a:rPr>
              <a:t>		-2X1 – 2X2 = - 10</a:t>
            </a:r>
          </a:p>
          <a:p>
            <a:r>
              <a:rPr lang="es-PE" sz="2000" dirty="0" smtClean="0">
                <a:latin typeface="Cambria" pitchFamily="18" charset="0"/>
              </a:rPr>
              <a:t>			</a:t>
            </a:r>
            <a:r>
              <a:rPr lang="es-PE" sz="2000" u="sng" dirty="0" smtClean="0">
                <a:latin typeface="Cambria" pitchFamily="18" charset="0"/>
              </a:rPr>
              <a:t> </a:t>
            </a:r>
            <a:r>
              <a:rPr lang="es-PE" sz="2000" u="sng" dirty="0">
                <a:latin typeface="Cambria" pitchFamily="18" charset="0"/>
              </a:rPr>
              <a:t>4x1 + 2x2 = 12   </a:t>
            </a:r>
            <a:endParaRPr lang="es-PE" sz="2000" dirty="0">
              <a:latin typeface="Cambria" pitchFamily="18" charset="0"/>
            </a:endParaRPr>
          </a:p>
          <a:p>
            <a:r>
              <a:rPr lang="es-PE" sz="2000" dirty="0" smtClean="0">
                <a:latin typeface="Cambria" pitchFamily="18" charset="0"/>
              </a:rPr>
              <a:t>			 2X1             =  2</a:t>
            </a:r>
          </a:p>
          <a:p>
            <a:r>
              <a:rPr lang="es-PE" sz="2000" dirty="0" smtClean="0">
                <a:latin typeface="Cambria" pitchFamily="18" charset="0"/>
              </a:rPr>
              <a:t>			    X1            = 1	</a:t>
            </a:r>
            <a:endParaRPr lang="es-PE" sz="2000" dirty="0">
              <a:latin typeface="Cambria" pitchFamily="18" charset="0"/>
            </a:endParaRPr>
          </a:p>
          <a:p>
            <a:r>
              <a:rPr lang="es-PE" dirty="0" smtClean="0">
                <a:latin typeface="Cambria" pitchFamily="18" charset="0"/>
              </a:rPr>
              <a:t>			</a:t>
            </a:r>
            <a:endParaRPr lang="es-E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9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476672"/>
            <a:ext cx="6984776" cy="6007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latin typeface="Cambria" pitchFamily="18" charset="0"/>
              </a:rPr>
              <a:t>Luego: en la ecuación  </a:t>
            </a:r>
            <a:r>
              <a:rPr lang="es-PE" sz="2000" dirty="0" smtClean="0">
                <a:latin typeface="Cambria" pitchFamily="18" charset="0"/>
              </a:rPr>
              <a:t>(R3) resulta</a:t>
            </a:r>
            <a:r>
              <a:rPr lang="es-PE" sz="2000" dirty="0">
                <a:latin typeface="Cambria" pitchFamily="18" charset="0"/>
              </a:rPr>
              <a:t>: </a:t>
            </a:r>
            <a:r>
              <a:rPr lang="es-PE" sz="2000" dirty="0" smtClean="0">
                <a:latin typeface="Cambria" pitchFamily="18" charset="0"/>
              </a:rPr>
              <a:t>  4X</a:t>
            </a:r>
            <a:r>
              <a:rPr lang="es-PE" sz="2000" baseline="-25000" dirty="0" smtClean="0">
                <a:latin typeface="Cambria" pitchFamily="18" charset="0"/>
              </a:rPr>
              <a:t>1</a:t>
            </a:r>
            <a:r>
              <a:rPr lang="es-PE" sz="2000" dirty="0" smtClean="0">
                <a:latin typeface="Cambria" pitchFamily="18" charset="0"/>
              </a:rPr>
              <a:t> </a:t>
            </a:r>
            <a:r>
              <a:rPr lang="es-PE" sz="2000" dirty="0">
                <a:latin typeface="Cambria" pitchFamily="18" charset="0"/>
              </a:rPr>
              <a:t>+ 2(2) =</a:t>
            </a:r>
            <a:r>
              <a:rPr lang="es-PE" sz="2000" dirty="0" smtClean="0">
                <a:latin typeface="Cambria" pitchFamily="18" charset="0"/>
              </a:rPr>
              <a:t>12</a:t>
            </a:r>
            <a:endParaRPr lang="es-PE" sz="2000" dirty="0">
              <a:latin typeface="Cambria" pitchFamily="18" charset="0"/>
            </a:endParaRPr>
          </a:p>
          <a:p>
            <a:r>
              <a:rPr lang="es-PE" sz="2000" dirty="0">
                <a:latin typeface="Cambria" pitchFamily="18" charset="0"/>
              </a:rPr>
              <a:t>				</a:t>
            </a:r>
            <a:r>
              <a:rPr lang="es-PE" sz="2000" dirty="0" smtClean="0">
                <a:latin typeface="Cambria" pitchFamily="18" charset="0"/>
              </a:rPr>
              <a:t>    4(1) + 2X</a:t>
            </a:r>
            <a:r>
              <a:rPr lang="es-PE" sz="2000" baseline="-25000" dirty="0" smtClean="0">
                <a:latin typeface="Cambria" pitchFamily="18" charset="0"/>
              </a:rPr>
              <a:t>2</a:t>
            </a:r>
            <a:r>
              <a:rPr lang="es-PE" sz="2000" dirty="0" smtClean="0">
                <a:latin typeface="Cambria" pitchFamily="18" charset="0"/>
              </a:rPr>
              <a:t> = 12</a:t>
            </a:r>
          </a:p>
          <a:p>
            <a:endParaRPr lang="es-PE" sz="2000" dirty="0">
              <a:latin typeface="Cambria" pitchFamily="18" charset="0"/>
            </a:endParaRPr>
          </a:p>
          <a:p>
            <a:r>
              <a:rPr lang="es-PE" sz="2000" dirty="0" smtClean="0">
                <a:latin typeface="Cambria" pitchFamily="18" charset="0"/>
              </a:rPr>
              <a:t>     4 + 2X</a:t>
            </a:r>
            <a:r>
              <a:rPr lang="es-PE" sz="2000" baseline="-25000" dirty="0" smtClean="0">
                <a:latin typeface="Cambria" pitchFamily="18" charset="0"/>
              </a:rPr>
              <a:t>2</a:t>
            </a:r>
            <a:r>
              <a:rPr lang="es-PE" sz="2000" dirty="0" smtClean="0">
                <a:latin typeface="Cambria" pitchFamily="18" charset="0"/>
              </a:rPr>
              <a:t> = 12              2X</a:t>
            </a:r>
            <a:r>
              <a:rPr lang="es-PE" sz="2000" baseline="-25000" dirty="0" smtClean="0">
                <a:latin typeface="Cambria" pitchFamily="18" charset="0"/>
              </a:rPr>
              <a:t>2 </a:t>
            </a:r>
            <a:r>
              <a:rPr lang="es-PE" sz="2000" dirty="0">
                <a:latin typeface="Cambria" pitchFamily="18" charset="0"/>
              </a:rPr>
              <a:t>= </a:t>
            </a:r>
            <a:r>
              <a:rPr lang="es-PE" sz="2000" dirty="0" smtClean="0">
                <a:latin typeface="Cambria" pitchFamily="18" charset="0"/>
              </a:rPr>
              <a:t>12 - 4, </a:t>
            </a:r>
            <a:r>
              <a:rPr lang="es-PE" sz="2000" dirty="0">
                <a:latin typeface="Cambria" pitchFamily="18" charset="0"/>
              </a:rPr>
              <a:t>despejando resulta: </a:t>
            </a:r>
            <a:r>
              <a:rPr lang="es-PE" sz="2000" dirty="0" smtClean="0">
                <a:latin typeface="Cambria" pitchFamily="18" charset="0"/>
              </a:rPr>
              <a:t>X</a:t>
            </a:r>
            <a:r>
              <a:rPr lang="es-PE" sz="2000" baseline="-25000" dirty="0" smtClean="0">
                <a:latin typeface="Cambria" pitchFamily="18" charset="0"/>
              </a:rPr>
              <a:t>2 </a:t>
            </a:r>
            <a:r>
              <a:rPr lang="es-PE" sz="2000" dirty="0">
                <a:latin typeface="Cambria" pitchFamily="18" charset="0"/>
              </a:rPr>
              <a:t>= </a:t>
            </a:r>
            <a:r>
              <a:rPr lang="es-PE" sz="2000" dirty="0" smtClean="0">
                <a:latin typeface="Cambria" pitchFamily="18" charset="0"/>
              </a:rPr>
              <a:t>4</a:t>
            </a:r>
            <a:endParaRPr lang="es-PE" sz="2000" dirty="0">
              <a:latin typeface="Cambria" pitchFamily="18" charset="0"/>
            </a:endParaRPr>
          </a:p>
          <a:p>
            <a:endParaRPr lang="es-ES" sz="2000" dirty="0" smtClean="0">
              <a:latin typeface="Cambria" pitchFamily="18" charset="0"/>
            </a:endParaRPr>
          </a:p>
          <a:p>
            <a:pPr algn="ctr">
              <a:lnSpc>
                <a:spcPct val="114000"/>
              </a:lnSpc>
            </a:pPr>
            <a:r>
              <a:rPr lang="es-ES" sz="2000" dirty="0" smtClean="0">
                <a:latin typeface="Cambria" pitchFamily="18" charset="0"/>
              </a:rPr>
              <a:t>P</a:t>
            </a:r>
            <a:r>
              <a:rPr lang="es-ES" sz="2000" baseline="-25000" dirty="0" smtClean="0">
                <a:latin typeface="Cambria" pitchFamily="18" charset="0"/>
              </a:rPr>
              <a:t>C</a:t>
            </a:r>
            <a:r>
              <a:rPr lang="es-ES" sz="2000" dirty="0" smtClean="0">
                <a:latin typeface="Cambria" pitchFamily="18" charset="0"/>
              </a:rPr>
              <a:t>(X</a:t>
            </a:r>
            <a:r>
              <a:rPr lang="es-ES" sz="2000" baseline="-25000" dirty="0" smtClean="0">
                <a:latin typeface="Cambria" pitchFamily="18" charset="0"/>
              </a:rPr>
              <a:t>1</a:t>
            </a:r>
            <a:r>
              <a:rPr lang="es-ES" sz="2000" dirty="0" smtClean="0">
                <a:latin typeface="Cambria" pitchFamily="18" charset="0"/>
              </a:rPr>
              <a:t>,X</a:t>
            </a:r>
            <a:r>
              <a:rPr lang="es-ES" sz="2000" baseline="-25000" dirty="0" smtClean="0">
                <a:latin typeface="Cambria" pitchFamily="18" charset="0"/>
              </a:rPr>
              <a:t>2</a:t>
            </a:r>
            <a:r>
              <a:rPr lang="es-ES" sz="2000" dirty="0">
                <a:latin typeface="Cambria" pitchFamily="18" charset="0"/>
              </a:rPr>
              <a:t>) = </a:t>
            </a:r>
            <a:r>
              <a:rPr lang="es-ES" sz="2000" dirty="0" smtClean="0">
                <a:latin typeface="Cambria" pitchFamily="18" charset="0"/>
              </a:rPr>
              <a:t>P</a:t>
            </a:r>
            <a:r>
              <a:rPr lang="es-ES" sz="2000" baseline="-25000" dirty="0" smtClean="0">
                <a:latin typeface="Cambria" pitchFamily="18" charset="0"/>
              </a:rPr>
              <a:t>C </a:t>
            </a:r>
            <a:r>
              <a:rPr lang="es-ES" sz="2000" dirty="0" smtClean="0">
                <a:latin typeface="Cambria" pitchFamily="18" charset="0"/>
              </a:rPr>
              <a:t>(1;4)</a:t>
            </a:r>
            <a:endParaRPr lang="es-ES" sz="2000" dirty="0">
              <a:latin typeface="Cambria" pitchFamily="18" charset="0"/>
            </a:endParaRPr>
          </a:p>
          <a:p>
            <a:pPr algn="ctr">
              <a:lnSpc>
                <a:spcPct val="114000"/>
              </a:lnSpc>
            </a:pPr>
            <a:r>
              <a:rPr lang="es-ES" sz="2000" dirty="0">
                <a:latin typeface="Cambria" pitchFamily="18" charset="0"/>
              </a:rPr>
              <a:t>Entonces:  </a:t>
            </a:r>
            <a:r>
              <a:rPr lang="es-ES" sz="2000" dirty="0" smtClean="0">
                <a:latin typeface="Cambria" pitchFamily="18" charset="0"/>
              </a:rPr>
              <a:t>Z</a:t>
            </a:r>
            <a:r>
              <a:rPr lang="es-ES" sz="2000" baseline="-25000" dirty="0" smtClean="0">
                <a:latin typeface="Cambria" pitchFamily="18" charset="0"/>
              </a:rPr>
              <a:t>C</a:t>
            </a:r>
            <a:r>
              <a:rPr lang="es-ES" sz="2000" dirty="0" smtClean="0">
                <a:latin typeface="Cambria" pitchFamily="18" charset="0"/>
              </a:rPr>
              <a:t> </a:t>
            </a:r>
            <a:r>
              <a:rPr lang="es-ES" sz="2000" dirty="0">
                <a:latin typeface="Cambria" pitchFamily="18" charset="0"/>
              </a:rPr>
              <a:t>= </a:t>
            </a:r>
            <a:r>
              <a:rPr lang="es-ES" sz="2000" dirty="0" smtClean="0">
                <a:latin typeface="Cambria" pitchFamily="18" charset="0"/>
              </a:rPr>
              <a:t>18(1) </a:t>
            </a:r>
            <a:r>
              <a:rPr lang="es-ES" sz="2000" dirty="0">
                <a:latin typeface="Cambria" pitchFamily="18" charset="0"/>
              </a:rPr>
              <a:t>+ </a:t>
            </a:r>
            <a:r>
              <a:rPr lang="es-ES" sz="2000" dirty="0" smtClean="0">
                <a:latin typeface="Cambria" pitchFamily="18" charset="0"/>
              </a:rPr>
              <a:t>22(4)</a:t>
            </a:r>
            <a:endParaRPr lang="es-ES" sz="2000" dirty="0">
              <a:latin typeface="Cambria" pitchFamily="18" charset="0"/>
            </a:endParaRPr>
          </a:p>
          <a:p>
            <a:pPr algn="ctr">
              <a:lnSpc>
                <a:spcPct val="114000"/>
              </a:lnSpc>
            </a:pP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Z</a:t>
            </a:r>
            <a:r>
              <a:rPr lang="es-ES" sz="2000" b="1" baseline="-25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= 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106.00</a:t>
            </a:r>
            <a:endParaRPr lang="es-ES" sz="2000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PE" b="1" dirty="0" smtClean="0">
                <a:solidFill>
                  <a:srgbClr val="0070C0"/>
                </a:solidFill>
                <a:latin typeface="Cambria" pitchFamily="18" charset="0"/>
              </a:rPr>
              <a:t>Evaluando cada punto del conjunto convexo </a:t>
            </a:r>
            <a:endParaRPr lang="es-ES" b="1" dirty="0" smtClean="0">
              <a:solidFill>
                <a:srgbClr val="0070C0"/>
              </a:solidFill>
              <a:latin typeface="Cambria" pitchFamily="18" charset="0"/>
            </a:endParaRPr>
          </a:p>
          <a:p>
            <a:endParaRPr lang="es-ES" b="1" dirty="0">
              <a:solidFill>
                <a:srgbClr val="0070C0"/>
              </a:solidFill>
              <a:latin typeface="Cambria" pitchFamily="18" charset="0"/>
            </a:endParaRPr>
          </a:p>
          <a:p>
            <a:endParaRPr lang="es-ES" dirty="0" smtClean="0">
              <a:latin typeface="Cambria" pitchFamily="18" charset="0"/>
            </a:endParaRPr>
          </a:p>
          <a:p>
            <a:endParaRPr lang="es-ES" dirty="0">
              <a:latin typeface="Cambria" pitchFamily="18" charset="0"/>
            </a:endParaRPr>
          </a:p>
          <a:p>
            <a:endParaRPr lang="es-PE" dirty="0" smtClean="0">
              <a:latin typeface="Cambria" pitchFamily="18" charset="0"/>
            </a:endParaRPr>
          </a:p>
          <a:p>
            <a:endParaRPr lang="es-PE" dirty="0">
              <a:latin typeface="Cambria" pitchFamily="18" charset="0"/>
            </a:endParaRPr>
          </a:p>
          <a:p>
            <a:endParaRPr lang="es-PE" dirty="0" smtClean="0">
              <a:latin typeface="Cambria" pitchFamily="18" charset="0"/>
            </a:endParaRPr>
          </a:p>
          <a:p>
            <a:endParaRPr lang="es-PE" dirty="0">
              <a:latin typeface="Cambria" pitchFamily="18" charset="0"/>
            </a:endParaRPr>
          </a:p>
          <a:p>
            <a:endParaRPr lang="es-PE" dirty="0" smtClean="0">
              <a:latin typeface="Cambria" pitchFamily="18" charset="0"/>
            </a:endParaRPr>
          </a:p>
          <a:p>
            <a:endParaRPr lang="es-PE" dirty="0">
              <a:latin typeface="Cambria" pitchFamily="18" charset="0"/>
            </a:endParaRPr>
          </a:p>
          <a:p>
            <a:endParaRPr lang="es-PE" dirty="0" smtClean="0">
              <a:latin typeface="Cambria" pitchFamily="18" charset="0"/>
            </a:endParaRPr>
          </a:p>
          <a:p>
            <a:endParaRPr lang="es-ES" dirty="0" smtClean="0">
              <a:latin typeface="Cambria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020232" y="5220929"/>
            <a:ext cx="1906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FF0000"/>
                </a:solidFill>
              </a:rPr>
              <a:t>Solución optima</a:t>
            </a:r>
            <a:endParaRPr lang="es-ES" b="1" dirty="0">
              <a:solidFill>
                <a:srgbClr val="FF0000"/>
              </a:solidFill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2607366" y="1628800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20921"/>
              </p:ext>
            </p:extLst>
          </p:nvPr>
        </p:nvGraphicFramePr>
        <p:xfrm>
          <a:off x="1871700" y="3789040"/>
          <a:ext cx="4752528" cy="216211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383037"/>
                <a:gridCol w="1850495"/>
                <a:gridCol w="1518996"/>
              </a:tblGrid>
              <a:tr h="265471"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+mj-lt"/>
                        </a:rPr>
                        <a:t>Puntos factibles</a:t>
                      </a:r>
                      <a:endParaRPr lang="es-ES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C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+mj-lt"/>
                        </a:rPr>
                        <a:t>Coordenadas</a:t>
                      </a:r>
                      <a:endParaRPr lang="es-E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C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+mj-lt"/>
                        </a:rPr>
                        <a:t>Valor de Z= 18X1+22X2</a:t>
                      </a:r>
                      <a:endParaRPr lang="es-E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CF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A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Z</a:t>
                      </a:r>
                      <a:r>
                        <a:rPr lang="es-PE" baseline="-25000" dirty="0" smtClean="0"/>
                        <a:t>A</a:t>
                      </a:r>
                      <a:r>
                        <a:rPr lang="es-PE" dirty="0" smtClean="0"/>
                        <a:t> = ( 9 ;</a:t>
                      </a:r>
                      <a:r>
                        <a:rPr lang="es-PE" baseline="0" dirty="0" smtClean="0"/>
                        <a:t> 0 )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162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B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Z</a:t>
                      </a:r>
                      <a:r>
                        <a:rPr lang="es-PE" baseline="-25000" dirty="0" smtClean="0"/>
                        <a:t>B</a:t>
                      </a:r>
                      <a:r>
                        <a:rPr lang="es-PE" dirty="0" smtClean="0"/>
                        <a:t> = (</a:t>
                      </a:r>
                      <a:r>
                        <a:rPr lang="es-PE" baseline="0" dirty="0" smtClean="0"/>
                        <a:t> 3 ; 2 )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98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C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Z</a:t>
                      </a:r>
                      <a:r>
                        <a:rPr lang="es-PE" baseline="-25000" dirty="0" smtClean="0"/>
                        <a:t>C</a:t>
                      </a:r>
                      <a:r>
                        <a:rPr lang="es-PE" dirty="0" smtClean="0"/>
                        <a:t> = ( 1 ; 4 )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106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53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D</a:t>
                      </a:r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Z</a:t>
                      </a:r>
                      <a:r>
                        <a:rPr lang="es-PE" baseline="-25000" dirty="0" smtClean="0"/>
                        <a:t>D</a:t>
                      </a:r>
                      <a:r>
                        <a:rPr lang="es-PE" baseline="0" dirty="0" smtClean="0"/>
                        <a:t> = ( 0 ; 6 )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132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5 Forma libre"/>
          <p:cNvSpPr/>
          <p:nvPr/>
        </p:nvSpPr>
        <p:spPr>
          <a:xfrm>
            <a:off x="6695768" y="4846376"/>
            <a:ext cx="648929" cy="374553"/>
          </a:xfrm>
          <a:custGeom>
            <a:avLst/>
            <a:gdLst>
              <a:gd name="connsiteX0" fmla="*/ 648929 w 648929"/>
              <a:gd name="connsiteY0" fmla="*/ 374553 h 374553"/>
              <a:gd name="connsiteX1" fmla="*/ 486697 w 648929"/>
              <a:gd name="connsiteY1" fmla="*/ 5843 h 374553"/>
              <a:gd name="connsiteX2" fmla="*/ 0 w 648929"/>
              <a:gd name="connsiteY2" fmla="*/ 138579 h 374553"/>
              <a:gd name="connsiteX3" fmla="*/ 0 w 648929"/>
              <a:gd name="connsiteY3" fmla="*/ 138579 h 37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929" h="374553">
                <a:moveTo>
                  <a:pt x="648929" y="374553"/>
                </a:moveTo>
                <a:cubicBezTo>
                  <a:pt x="621890" y="209862"/>
                  <a:pt x="594852" y="45172"/>
                  <a:pt x="486697" y="5843"/>
                </a:cubicBezTo>
                <a:cubicBezTo>
                  <a:pt x="378542" y="-33486"/>
                  <a:pt x="0" y="138579"/>
                  <a:pt x="0" y="138579"/>
                </a:cubicBezTo>
                <a:lnTo>
                  <a:pt x="0" y="138579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5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268760"/>
            <a:ext cx="7272808" cy="452431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s-ES" sz="2400" dirty="0">
                <a:latin typeface="Cambria" pitchFamily="18" charset="0"/>
              </a:rPr>
              <a:t>Por lo tanto la solución optima esta en el </a:t>
            </a:r>
            <a:r>
              <a:rPr lang="es-ES" sz="2400" dirty="0" smtClean="0">
                <a:latin typeface="Cambria" pitchFamily="18" charset="0"/>
              </a:rPr>
              <a:t>punto testigo B (por </a:t>
            </a:r>
            <a:r>
              <a:rPr lang="es-ES" sz="2400" dirty="0">
                <a:latin typeface="Cambria" pitchFamily="18" charset="0"/>
              </a:rPr>
              <a:t>ser un problema de </a:t>
            </a:r>
            <a:r>
              <a:rPr lang="es-ES" sz="2400" dirty="0" smtClean="0">
                <a:latin typeface="Cambria" pitchFamily="18" charset="0"/>
              </a:rPr>
              <a:t>Minimización )</a:t>
            </a:r>
            <a:endParaRPr lang="es-ES" sz="2400" dirty="0">
              <a:latin typeface="Cambria" pitchFamily="18" charset="0"/>
            </a:endParaRPr>
          </a:p>
          <a:p>
            <a:endParaRPr lang="es-ES" sz="2400" dirty="0" smtClean="0">
              <a:latin typeface="Cambria" pitchFamily="18" charset="0"/>
            </a:endParaRPr>
          </a:p>
          <a:p>
            <a:r>
              <a:rPr lang="es-ES" sz="2400" dirty="0">
                <a:latin typeface="Cambria" pitchFamily="18" charset="0"/>
              </a:rPr>
              <a:t> </a:t>
            </a:r>
            <a:r>
              <a:rPr lang="es-ES" sz="2400" dirty="0" smtClean="0">
                <a:latin typeface="Cambria" pitchFamily="18" charset="0"/>
              </a:rPr>
              <a:t>Por tanto  el valor  de  </a:t>
            </a:r>
            <a:r>
              <a:rPr lang="es-ES" sz="2400" b="1" dirty="0" smtClean="0">
                <a:solidFill>
                  <a:srgbClr val="0070C0"/>
                </a:solidFill>
                <a:latin typeface="Cambria" pitchFamily="18" charset="0"/>
              </a:rPr>
              <a:t>Z*</a:t>
            </a:r>
            <a:r>
              <a:rPr lang="es-ES" sz="2400" dirty="0" smtClean="0">
                <a:latin typeface="Cambria" pitchFamily="18" charset="0"/>
              </a:rPr>
              <a:t>  </a:t>
            </a:r>
            <a:r>
              <a:rPr lang="es-ES" sz="2400" dirty="0">
                <a:latin typeface="Cambria" pitchFamily="18" charset="0"/>
              </a:rPr>
              <a:t>se vuelve el </a:t>
            </a:r>
            <a:r>
              <a:rPr lang="es-ES" sz="2400" dirty="0" smtClean="0">
                <a:latin typeface="Cambria" pitchFamily="18" charset="0"/>
              </a:rPr>
              <a:t>menor </a:t>
            </a:r>
            <a:r>
              <a:rPr lang="es-ES" sz="2400" dirty="0">
                <a:latin typeface="Cambria" pitchFamily="18" charset="0"/>
              </a:rPr>
              <a:t>posible.</a:t>
            </a:r>
          </a:p>
          <a:p>
            <a:pPr algn="ctr"/>
            <a:r>
              <a:rPr lang="es-ES" sz="2400" b="1" dirty="0">
                <a:solidFill>
                  <a:srgbClr val="C00000"/>
                </a:solidFill>
                <a:latin typeface="Cambria" pitchFamily="18" charset="0"/>
              </a:rPr>
              <a:t>X</a:t>
            </a:r>
            <a:r>
              <a:rPr lang="es-ES" sz="2400" b="1" baseline="-25000" dirty="0">
                <a:solidFill>
                  <a:srgbClr val="C00000"/>
                </a:solidFill>
                <a:latin typeface="Cambria" pitchFamily="18" charset="0"/>
              </a:rPr>
              <a:t>1</a:t>
            </a:r>
            <a:r>
              <a:rPr lang="es-ES" sz="2400" b="1" dirty="0">
                <a:solidFill>
                  <a:srgbClr val="C00000"/>
                </a:solidFill>
                <a:latin typeface="Cambria" pitchFamily="18" charset="0"/>
              </a:rPr>
              <a:t> </a:t>
            </a:r>
            <a:r>
              <a:rPr lang="es-ES" sz="2400" b="1" dirty="0" smtClean="0">
                <a:solidFill>
                  <a:srgbClr val="C00000"/>
                </a:solidFill>
                <a:latin typeface="Cambria" pitchFamily="18" charset="0"/>
              </a:rPr>
              <a:t>= 3</a:t>
            </a:r>
            <a:endParaRPr lang="es-ES" sz="2400" dirty="0">
              <a:solidFill>
                <a:srgbClr val="C00000"/>
              </a:solidFill>
              <a:latin typeface="Cambria" pitchFamily="18" charset="0"/>
            </a:endParaRPr>
          </a:p>
          <a:p>
            <a:pPr algn="ctr"/>
            <a:r>
              <a:rPr lang="es-ES" sz="2400" b="1" dirty="0" smtClean="0">
                <a:solidFill>
                  <a:srgbClr val="C00000"/>
                </a:solidFill>
                <a:latin typeface="Cambria" pitchFamily="18" charset="0"/>
              </a:rPr>
              <a:t>X</a:t>
            </a:r>
            <a:r>
              <a:rPr lang="es-ES" sz="2400" b="1" baseline="-25000" dirty="0" smtClean="0">
                <a:solidFill>
                  <a:srgbClr val="C00000"/>
                </a:solidFill>
                <a:latin typeface="Cambria" pitchFamily="18" charset="0"/>
              </a:rPr>
              <a:t>2 </a:t>
            </a:r>
            <a:r>
              <a:rPr lang="es-ES" sz="2400" b="1" dirty="0" smtClean="0">
                <a:solidFill>
                  <a:srgbClr val="C00000"/>
                </a:solidFill>
                <a:latin typeface="Cambria" pitchFamily="18" charset="0"/>
              </a:rPr>
              <a:t>= 2</a:t>
            </a:r>
            <a:endParaRPr lang="es-ES" sz="2400" dirty="0">
              <a:solidFill>
                <a:srgbClr val="C00000"/>
              </a:solidFill>
              <a:latin typeface="Cambria" pitchFamily="18" charset="0"/>
            </a:endParaRPr>
          </a:p>
          <a:p>
            <a:pPr algn="ctr"/>
            <a:r>
              <a:rPr lang="es-ES" sz="2400" b="1" dirty="0" smtClean="0">
                <a:solidFill>
                  <a:srgbClr val="C00000"/>
                </a:solidFill>
                <a:latin typeface="Cambria" pitchFamily="18" charset="0"/>
              </a:rPr>
              <a:t>                    Z</a:t>
            </a:r>
            <a:r>
              <a:rPr lang="es-ES" sz="2400" b="1" baseline="-25000" dirty="0" smtClean="0">
                <a:solidFill>
                  <a:srgbClr val="C00000"/>
                </a:solidFill>
                <a:latin typeface="Cambria" pitchFamily="18" charset="0"/>
              </a:rPr>
              <a:t>B</a:t>
            </a:r>
            <a:r>
              <a:rPr lang="es-ES" sz="2400" b="1" dirty="0">
                <a:solidFill>
                  <a:srgbClr val="C00000"/>
                </a:solidFill>
                <a:latin typeface="Cambria" pitchFamily="18" charset="0"/>
              </a:rPr>
              <a:t>	= </a:t>
            </a:r>
            <a:r>
              <a:rPr lang="es-ES" sz="2400" b="1" dirty="0" smtClean="0">
                <a:solidFill>
                  <a:srgbClr val="C00000"/>
                </a:solidFill>
                <a:latin typeface="Cambria" pitchFamily="18" charset="0"/>
              </a:rPr>
              <a:t> S</a:t>
            </a:r>
            <a:r>
              <a:rPr lang="es-ES" sz="2400" b="1" dirty="0">
                <a:solidFill>
                  <a:srgbClr val="C00000"/>
                </a:solidFill>
                <a:latin typeface="Cambria" pitchFamily="18" charset="0"/>
              </a:rPr>
              <a:t>/. </a:t>
            </a:r>
            <a:r>
              <a:rPr lang="es-ES" sz="2400" b="1" dirty="0" smtClean="0">
                <a:solidFill>
                  <a:srgbClr val="C00000"/>
                </a:solidFill>
                <a:latin typeface="Cambria" pitchFamily="18" charset="0"/>
              </a:rPr>
              <a:t>98.00 </a:t>
            </a:r>
          </a:p>
          <a:p>
            <a:pPr algn="ctr"/>
            <a:endParaRPr lang="es-PE" sz="2400" b="1" dirty="0">
              <a:solidFill>
                <a:srgbClr val="C00000"/>
              </a:solidFill>
              <a:latin typeface="Cambria" pitchFamily="18" charset="0"/>
            </a:endParaRPr>
          </a:p>
          <a:p>
            <a:r>
              <a:rPr lang="es-PE" sz="2400" b="1" dirty="0" smtClean="0">
                <a:solidFill>
                  <a:srgbClr val="0070C0"/>
                </a:solidFill>
                <a:latin typeface="Cambria" pitchFamily="18" charset="0"/>
              </a:rPr>
              <a:t>Como vemos, el punto B (3;2)es el mínimo, o sea tenemos  utilizar 3 kilogramos de carne y 2 kilogramos de pescado, para lograr el mínimo costo permisible</a:t>
            </a:r>
            <a:endParaRPr lang="es-ES" sz="2400" dirty="0">
              <a:solidFill>
                <a:srgbClr val="0070C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/>
          <a:srcRect l="2793" t="14400" r="2235" b="4911"/>
          <a:stretch/>
        </p:blipFill>
        <p:spPr bwMode="auto">
          <a:xfrm>
            <a:off x="395536" y="995935"/>
            <a:ext cx="7776864" cy="5256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3 Conector recto de flecha"/>
          <p:cNvCxnSpPr/>
          <p:nvPr/>
        </p:nvCxnSpPr>
        <p:spPr>
          <a:xfrm flipH="1">
            <a:off x="3491880" y="3212976"/>
            <a:ext cx="1008112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427984" y="3166686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FF00"/>
                </a:solidFill>
              </a:rPr>
              <a:t>Solución optima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096668" y="585256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70C0"/>
                </a:solidFill>
              </a:rPr>
              <a:t>A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68676" y="40770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B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47726" y="269451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/>
              <a:t>C</a:t>
            </a:r>
            <a:endParaRPr lang="es-ES" sz="16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376314" y="12687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FFFF00"/>
                </a:solidFill>
              </a:rPr>
              <a:t>D</a:t>
            </a:r>
            <a:endParaRPr lang="es-ES" b="1" dirty="0">
              <a:solidFill>
                <a:srgbClr val="FFFF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681319" y="2198109"/>
            <a:ext cx="199310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El punto B se encuentra entre R1 y R2</a:t>
            </a:r>
            <a:endParaRPr lang="es-ES" sz="1600" dirty="0"/>
          </a:p>
        </p:txBody>
      </p:sp>
      <p:sp>
        <p:nvSpPr>
          <p:cNvPr id="13" name="12 Rectángulo"/>
          <p:cNvSpPr/>
          <p:nvPr/>
        </p:nvSpPr>
        <p:spPr>
          <a:xfrm rot="2435350">
            <a:off x="1105840" y="3146631"/>
            <a:ext cx="1595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dirty="0">
                <a:latin typeface="Cambria" pitchFamily="18" charset="0"/>
              </a:rPr>
              <a:t>Z* = 18x</a:t>
            </a:r>
            <a:r>
              <a:rPr lang="es-PE" sz="1600" baseline="-25000" dirty="0">
                <a:latin typeface="Cambria" pitchFamily="18" charset="0"/>
              </a:rPr>
              <a:t>1</a:t>
            </a:r>
            <a:r>
              <a:rPr lang="es-PE" sz="1600" dirty="0">
                <a:latin typeface="Cambria" pitchFamily="18" charset="0"/>
              </a:rPr>
              <a:t>+ 22x</a:t>
            </a:r>
            <a:r>
              <a:rPr lang="es-PE" sz="1600" baseline="-25000" dirty="0">
                <a:latin typeface="Cambria" pitchFamily="18" charset="0"/>
              </a:rPr>
              <a:t>2</a:t>
            </a:r>
            <a:r>
              <a:rPr lang="es-PE" sz="1600" dirty="0">
                <a:latin typeface="Cambria" pitchFamily="18" charset="0"/>
              </a:rPr>
              <a:t> </a:t>
            </a:r>
            <a:endParaRPr lang="es-ES" sz="16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131840" y="2348880"/>
            <a:ext cx="551754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RSF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876256" y="6037231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(9;0)</a:t>
            </a:r>
            <a:endParaRPr lang="es-ES" sz="16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201775" y="269451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(</a:t>
            </a:r>
            <a:r>
              <a:rPr lang="es-PE" sz="1600" dirty="0" smtClean="0"/>
              <a:t>1;4</a:t>
            </a:r>
            <a:r>
              <a:rPr lang="es-PE" dirty="0" smtClean="0"/>
              <a:t>)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407717" y="4148534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(3;2)</a:t>
            </a:r>
            <a:endParaRPr lang="es-ES" sz="16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543187" y="1468815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(0;6)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9423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6768752" cy="55446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3632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20080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8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836712"/>
            <a:ext cx="8064896" cy="452431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s-PE" sz="2400" b="1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s-PE" sz="2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 la agricultura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: Los agricultores deben localizar áreas de plantación sujetas a varias restricciones como subsidios del gobierno, disponibilidad de capital y de mano de obra, riego, transporte y uso de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equipamiento</a:t>
            </a:r>
          </a:p>
          <a:p>
            <a:endParaRPr lang="es-PE" sz="2400" dirty="0">
              <a:latin typeface="Arial" pitchFamily="34" charset="0"/>
              <a:cs typeface="Arial" pitchFamily="34" charset="0"/>
            </a:endParaRPr>
          </a:p>
          <a:p>
            <a:r>
              <a:rPr lang="es-PE" sz="2300" b="1" dirty="0" smtClean="0">
                <a:cs typeface="Arial" pitchFamily="34" charset="0"/>
              </a:rPr>
              <a:t>2. </a:t>
            </a:r>
            <a:r>
              <a:rPr lang="es-PE" sz="2300" b="1" dirty="0" smtClean="0">
                <a:solidFill>
                  <a:srgbClr val="0070C0"/>
                </a:solidFill>
                <a:cs typeface="Arial" pitchFamily="34" charset="0"/>
              </a:rPr>
              <a:t>Planificación </a:t>
            </a:r>
            <a:r>
              <a:rPr lang="es-PE" sz="2300" b="1" dirty="0">
                <a:solidFill>
                  <a:srgbClr val="0070C0"/>
                </a:solidFill>
                <a:cs typeface="Arial" pitchFamily="34" charset="0"/>
              </a:rPr>
              <a:t>de las redes de telecomunicaciones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: Los modelos lineales se han usado para minimizar el costo total de la expansión e instalación de la red.  Las compañías de telecomunicaciones están obligadas a modernizarse y a expandir continuamente sus redes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s-PE" sz="2400" dirty="0">
                <a:latin typeface="Arial" pitchFamily="34" charset="0"/>
                <a:cs typeface="Arial" pitchFamily="34" charset="0"/>
              </a:rPr>
              <a:t>poder satisfacer la demanda siempre creciente de clientes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., etc.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370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260648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Si luego de la compilación no existe ningún error se debe proceder a resolver </a:t>
            </a:r>
            <a:r>
              <a:rPr lang="es-PE" dirty="0" smtClean="0"/>
              <a:t>el modelo</a:t>
            </a:r>
            <a:r>
              <a:rPr lang="es-PE" dirty="0"/>
              <a:t>. Para esto debemos elegir en el </a:t>
            </a:r>
            <a:r>
              <a:rPr lang="es-PE" b="1" dirty="0">
                <a:solidFill>
                  <a:srgbClr val="FF0000"/>
                </a:solidFill>
              </a:rPr>
              <a:t>menú </a:t>
            </a:r>
            <a:r>
              <a:rPr lang="es-PE" b="1" dirty="0" err="1">
                <a:solidFill>
                  <a:srgbClr val="FF0000"/>
                </a:solidFill>
              </a:rPr>
              <a:t>Solve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dirty="0"/>
              <a:t>el comando del mismo nombre. En </a:t>
            </a:r>
            <a:r>
              <a:rPr lang="es-PE" dirty="0" smtClean="0"/>
              <a:t>este momento </a:t>
            </a:r>
            <a:r>
              <a:rPr lang="es-PE" dirty="0"/>
              <a:t>tenemos la opción de seleccionar si queremos realizar un </a:t>
            </a:r>
            <a:r>
              <a:rPr lang="es-PE" b="1" dirty="0">
                <a:solidFill>
                  <a:srgbClr val="C00000"/>
                </a:solidFill>
              </a:rPr>
              <a:t>análisis de riesgo de</a:t>
            </a:r>
          </a:p>
          <a:p>
            <a:r>
              <a:rPr lang="es-PE" dirty="0"/>
              <a:t>nuestro problema</a:t>
            </a:r>
          </a:p>
        </p:txBody>
      </p:sp>
      <p:pic>
        <p:nvPicPr>
          <p:cNvPr id="3" name="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737976"/>
            <a:ext cx="7056784" cy="45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97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6984776" cy="5256584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683568" y="332656"/>
            <a:ext cx="72008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PE" dirty="0"/>
              <a:t>A continuación se despliega la pantalla de reporte de la solución que también </a:t>
            </a:r>
            <a:r>
              <a:rPr lang="es-PE" dirty="0" smtClean="0"/>
              <a:t>es similar </a:t>
            </a:r>
            <a:r>
              <a:rPr lang="es-PE" dirty="0"/>
              <a:t>a la de </a:t>
            </a:r>
            <a:r>
              <a:rPr lang="es-PE" dirty="0" smtClean="0"/>
              <a:t>LINDO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880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422657"/>
            <a:ext cx="4584075" cy="369332"/>
          </a:xfrm>
          <a:prstGeom prst="rect">
            <a:avLst/>
          </a:prstGeom>
          <a:solidFill>
            <a:srgbClr val="DDDDDD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C00000"/>
                </a:solidFill>
              </a:rPr>
              <a:t>Resolución mediante el programa LINDO 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1412776"/>
            <a:ext cx="5904656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LP OPTIMUM FOUND AT STEP      2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C00000"/>
                </a:solidFill>
              </a:rPr>
              <a:t>OBJECTIVE FUNCTION VALUE</a:t>
            </a:r>
          </a:p>
          <a:p>
            <a:endParaRPr lang="en-US" dirty="0"/>
          </a:p>
          <a:p>
            <a:r>
              <a:rPr lang="en-US" dirty="0"/>
              <a:t>        1)      </a:t>
            </a:r>
            <a:r>
              <a:rPr lang="en-US" b="1" dirty="0">
                <a:solidFill>
                  <a:srgbClr val="C00000"/>
                </a:solidFill>
              </a:rPr>
              <a:t>98.00000</a:t>
            </a:r>
          </a:p>
          <a:p>
            <a:endParaRPr lang="en-US" dirty="0"/>
          </a:p>
          <a:p>
            <a:r>
              <a:rPr lang="en-US" dirty="0"/>
              <a:t>  VARIABLE        VALUE          REDUCED COST</a:t>
            </a:r>
          </a:p>
          <a:p>
            <a:r>
              <a:rPr lang="en-US" dirty="0"/>
              <a:t>        X1         3.000000          0.000000</a:t>
            </a:r>
          </a:p>
          <a:p>
            <a:r>
              <a:rPr lang="en-US" dirty="0"/>
              <a:t>        X2         2.000000          0.000000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ROW   SLACK OR SURPLUS     DUAL PRICES</a:t>
            </a:r>
          </a:p>
          <a:p>
            <a:r>
              <a:rPr lang="en-US" dirty="0"/>
              <a:t>        2)         0.000000         -2.000000</a:t>
            </a:r>
          </a:p>
          <a:p>
            <a:r>
              <a:rPr lang="en-US" dirty="0"/>
              <a:t>        3)         0.000000         -8.000000</a:t>
            </a:r>
          </a:p>
          <a:p>
            <a:r>
              <a:rPr lang="en-US" dirty="0"/>
              <a:t>        4)         4.000000          0.000000</a:t>
            </a:r>
          </a:p>
          <a:p>
            <a:endParaRPr lang="en-US" dirty="0"/>
          </a:p>
          <a:p>
            <a:r>
              <a:rPr lang="en-US" dirty="0"/>
              <a:t> NO. ITERATIONS=       2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95536" y="791989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LINDO(Linear</a:t>
            </a:r>
            <a:r>
              <a:rPr lang="es-ES" dirty="0"/>
              <a:t>, </a:t>
            </a:r>
            <a:r>
              <a:rPr lang="es-ES" dirty="0" err="1"/>
              <a:t>Interactive</a:t>
            </a:r>
            <a:r>
              <a:rPr lang="es-ES" dirty="0"/>
              <a:t>, and </a:t>
            </a:r>
            <a:r>
              <a:rPr lang="es-ES" dirty="0" err="1"/>
              <a:t>Discrete</a:t>
            </a:r>
            <a:r>
              <a:rPr lang="es-ES" dirty="0"/>
              <a:t> </a:t>
            </a:r>
            <a:r>
              <a:rPr lang="es-ES" dirty="0" err="1" smtClean="0"/>
              <a:t>ptimizer</a:t>
            </a:r>
            <a:r>
              <a:rPr lang="es-ES" dirty="0" smtClean="0"/>
              <a:t>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58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1640" y="3501008"/>
            <a:ext cx="67310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6" name="5 Rectángulo"/>
          <p:cNvSpPr/>
          <p:nvPr/>
        </p:nvSpPr>
        <p:spPr>
          <a:xfrm>
            <a:off x="1083903" y="881978"/>
            <a:ext cx="45720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/>
            <a:r>
              <a:rPr lang="es-ES" sz="2400" dirty="0" smtClean="0">
                <a:latin typeface="Cambria" pitchFamily="18" charset="0"/>
              </a:rPr>
              <a:t>Max Z = 2x1 − x2</a:t>
            </a:r>
          </a:p>
          <a:p>
            <a:pPr algn="ctr"/>
            <a:r>
              <a:rPr lang="es-ES" sz="2400" dirty="0" smtClean="0">
                <a:latin typeface="Cambria" pitchFamily="18" charset="0"/>
              </a:rPr>
              <a:t>s.a.: x1 − x2 ≤ 2</a:t>
            </a:r>
          </a:p>
          <a:p>
            <a:pPr algn="ctr"/>
            <a:r>
              <a:rPr lang="es-ES" sz="2400" dirty="0" smtClean="0">
                <a:latin typeface="Cambria" pitchFamily="18" charset="0"/>
              </a:rPr>
              <a:t>5x1 − 2x2 ≤ 16</a:t>
            </a:r>
          </a:p>
          <a:p>
            <a:pPr algn="ctr"/>
            <a:r>
              <a:rPr lang="es-ES" sz="2400" dirty="0" smtClean="0">
                <a:latin typeface="Cambria" pitchFamily="18" charset="0"/>
              </a:rPr>
              <a:t>x1, x2 ≥ 0</a:t>
            </a:r>
            <a:endParaRPr lang="es-ES" sz="2400" dirty="0">
              <a:latin typeface="Cambria" pitchFamily="18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61386" y="2835146"/>
            <a:ext cx="334651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Cambria" pitchFamily="18" charset="0"/>
              </a:rPr>
              <a:t>R1:   x1 − x2 = 2  </a:t>
            </a:r>
          </a:p>
          <a:p>
            <a:r>
              <a:rPr lang="es-ES" sz="2000" dirty="0" smtClean="0">
                <a:latin typeface="Cambria" pitchFamily="18" charset="0"/>
              </a:rPr>
              <a:t>si  x1 = 0            x2 = −2; </a:t>
            </a:r>
          </a:p>
          <a:p>
            <a:r>
              <a:rPr lang="es-ES" sz="2000" dirty="0" smtClean="0">
                <a:latin typeface="Cambria" pitchFamily="18" charset="0"/>
              </a:rPr>
              <a:t>si  x2 </a:t>
            </a:r>
            <a:r>
              <a:rPr lang="es-ES" sz="2000" dirty="0">
                <a:latin typeface="Cambria" pitchFamily="18" charset="0"/>
              </a:rPr>
              <a:t>= </a:t>
            </a:r>
            <a:r>
              <a:rPr lang="es-ES" sz="2000" dirty="0" smtClean="0">
                <a:latin typeface="Cambria" pitchFamily="18" charset="0"/>
              </a:rPr>
              <a:t>0            x1 = 2 </a:t>
            </a:r>
          </a:p>
          <a:p>
            <a:r>
              <a:rPr lang="es-PE" sz="2000" dirty="0" smtClean="0">
                <a:latin typeface="Cambria" pitchFamily="18" charset="0"/>
              </a:rPr>
              <a:t>P (X1;X2) = </a:t>
            </a:r>
            <a:r>
              <a:rPr lang="es-PE" sz="2000" b="1" dirty="0" smtClean="0">
                <a:solidFill>
                  <a:srgbClr val="002060"/>
                </a:solidFill>
                <a:latin typeface="Cambria" pitchFamily="18" charset="0"/>
              </a:rPr>
              <a:t>P(2; -2)</a:t>
            </a:r>
            <a:endParaRPr lang="es-ES" sz="2000" b="1" dirty="0" smtClean="0">
              <a:solidFill>
                <a:srgbClr val="002060"/>
              </a:solidFill>
              <a:latin typeface="Cambria" pitchFamily="18" charset="0"/>
            </a:endParaRPr>
          </a:p>
          <a:p>
            <a:endParaRPr lang="es-ES" sz="2000" dirty="0">
              <a:latin typeface="Cambria" pitchFamily="18" charset="0"/>
            </a:endParaRPr>
          </a:p>
          <a:p>
            <a:r>
              <a:rPr lang="es-ES" sz="2000" dirty="0" smtClean="0">
                <a:latin typeface="Cambria" pitchFamily="18" charset="0"/>
              </a:rPr>
              <a:t>R2:   5x1 − 2x2 = 16</a:t>
            </a:r>
          </a:p>
          <a:p>
            <a:r>
              <a:rPr lang="es-ES" sz="2000" dirty="0" smtClean="0">
                <a:latin typeface="Cambria" pitchFamily="18" charset="0"/>
              </a:rPr>
              <a:t>si  x1 = 0             x2 = −8;</a:t>
            </a:r>
          </a:p>
          <a:p>
            <a:r>
              <a:rPr lang="es-ES" sz="2000" dirty="0">
                <a:latin typeface="Cambria" pitchFamily="18" charset="0"/>
              </a:rPr>
              <a:t>si x2 = </a:t>
            </a:r>
            <a:r>
              <a:rPr lang="es-ES" sz="2000" dirty="0" smtClean="0">
                <a:latin typeface="Cambria" pitchFamily="18" charset="0"/>
              </a:rPr>
              <a:t>0            x1 = 16/5=3.2</a:t>
            </a:r>
          </a:p>
          <a:p>
            <a:r>
              <a:rPr lang="es-PE" sz="2000" dirty="0" smtClean="0">
                <a:latin typeface="Cambria" pitchFamily="18" charset="0"/>
              </a:rPr>
              <a:t>P(X1;X2) = </a:t>
            </a:r>
            <a:r>
              <a:rPr lang="es-PE" sz="2000" b="1" dirty="0" smtClean="0">
                <a:solidFill>
                  <a:srgbClr val="002060"/>
                </a:solidFill>
                <a:latin typeface="Cambria" pitchFamily="18" charset="0"/>
              </a:rPr>
              <a:t>P(3.2; -8)</a:t>
            </a:r>
            <a:endParaRPr lang="es-ES" b="1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7586" y="2672145"/>
            <a:ext cx="4248472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Flecha derecha"/>
          <p:cNvSpPr/>
          <p:nvPr/>
        </p:nvSpPr>
        <p:spPr>
          <a:xfrm>
            <a:off x="1517012" y="4770489"/>
            <a:ext cx="486308" cy="17914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derecha"/>
          <p:cNvSpPr/>
          <p:nvPr/>
        </p:nvSpPr>
        <p:spPr>
          <a:xfrm>
            <a:off x="1454714" y="3212976"/>
            <a:ext cx="486308" cy="17914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derecha"/>
          <p:cNvSpPr/>
          <p:nvPr/>
        </p:nvSpPr>
        <p:spPr>
          <a:xfrm>
            <a:off x="1479706" y="3609891"/>
            <a:ext cx="486308" cy="17914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derecha"/>
          <p:cNvSpPr/>
          <p:nvPr/>
        </p:nvSpPr>
        <p:spPr>
          <a:xfrm>
            <a:off x="1439832" y="5085184"/>
            <a:ext cx="486308" cy="17914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331640" y="476672"/>
            <a:ext cx="170271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Otro ejemplo</a:t>
            </a:r>
            <a:r>
              <a:rPr lang="es-PE" dirty="0" smtClean="0"/>
              <a:t>: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706966"/>
            <a:ext cx="7416824" cy="55399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s-ES" sz="2200" dirty="0" smtClean="0">
                <a:latin typeface="Cambria" pitchFamily="18" charset="0"/>
                <a:cs typeface="Arial" pitchFamily="34" charset="0"/>
              </a:rPr>
              <a:t>. La recta paralela a 2x1−x2 = 0 que pasa por (1, 0) toma el valor </a:t>
            </a:r>
          </a:p>
          <a:p>
            <a:r>
              <a:rPr lang="es-ES" sz="2200" dirty="0">
                <a:latin typeface="Cambria" pitchFamily="18" charset="0"/>
                <a:cs typeface="Arial" pitchFamily="34" charset="0"/>
              </a:rPr>
              <a:t> </a:t>
            </a:r>
            <a:r>
              <a:rPr lang="es-ES" sz="2200" dirty="0" smtClean="0">
                <a:latin typeface="Cambria" pitchFamily="18" charset="0"/>
                <a:cs typeface="Arial" pitchFamily="34" charset="0"/>
              </a:rPr>
              <a:t>  Z = 2(1) −  0 = 2. </a:t>
            </a:r>
          </a:p>
          <a:p>
            <a:endParaRPr lang="es-ES" sz="2200" dirty="0">
              <a:latin typeface="Cambria" pitchFamily="18" charset="0"/>
              <a:cs typeface="Arial" pitchFamily="34" charset="0"/>
            </a:endParaRPr>
          </a:p>
          <a:p>
            <a:r>
              <a:rPr lang="es-ES" sz="2200" dirty="0" smtClean="0">
                <a:latin typeface="Cambria" pitchFamily="18" charset="0"/>
                <a:cs typeface="Arial" pitchFamily="34" charset="0"/>
              </a:rPr>
              <a:t>Luego la solución óptima es el punto A, que se obtiene empleando ecuaciones simultaneas y multiplicando por -2 la ecuación (R1), resulta:</a:t>
            </a:r>
          </a:p>
          <a:p>
            <a:r>
              <a:rPr lang="es-ES" sz="2200" dirty="0" smtClean="0">
                <a:latin typeface="Cambria" pitchFamily="18" charset="0"/>
                <a:cs typeface="Arial" pitchFamily="34" charset="0"/>
              </a:rPr>
              <a:t>  		R1:   (-2)( x1 − x2 = 2)</a:t>
            </a:r>
            <a:br>
              <a:rPr lang="es-ES" sz="2200" dirty="0" smtClean="0">
                <a:latin typeface="Cambria" pitchFamily="18" charset="0"/>
                <a:cs typeface="Arial" pitchFamily="34" charset="0"/>
              </a:rPr>
            </a:br>
            <a:r>
              <a:rPr lang="es-ES" sz="2200" dirty="0" smtClean="0">
                <a:latin typeface="Cambria" pitchFamily="18" charset="0"/>
                <a:cs typeface="Arial" pitchFamily="34" charset="0"/>
              </a:rPr>
              <a:t>		R2:            </a:t>
            </a:r>
            <a:r>
              <a:rPr lang="es-ES" sz="2200" u="sng" dirty="0" smtClean="0">
                <a:solidFill>
                  <a:srgbClr val="002060"/>
                </a:solidFill>
                <a:latin typeface="Cambria" pitchFamily="18" charset="0"/>
                <a:cs typeface="Arial" pitchFamily="34" charset="0"/>
              </a:rPr>
              <a:t>5X1 – 2X2=16</a:t>
            </a:r>
          </a:p>
          <a:p>
            <a:r>
              <a:rPr lang="es-ES" sz="2200" dirty="0" smtClean="0">
                <a:latin typeface="Cambria" pitchFamily="18" charset="0"/>
                <a:cs typeface="Arial" pitchFamily="34" charset="0"/>
              </a:rPr>
              <a:t>    Obtendremos </a:t>
            </a:r>
          </a:p>
          <a:p>
            <a:r>
              <a:rPr lang="es-ES" sz="2200" dirty="0" smtClean="0">
                <a:latin typeface="Cambria" pitchFamily="18" charset="0"/>
                <a:cs typeface="Arial" pitchFamily="34" charset="0"/>
              </a:rPr>
              <a:t>     x1 = 4,  x2 = 2.</a:t>
            </a:r>
          </a:p>
          <a:p>
            <a:endParaRPr lang="es-ES" sz="2200" dirty="0" smtClean="0">
              <a:latin typeface="Cambria" pitchFamily="18" charset="0"/>
              <a:cs typeface="Arial" pitchFamily="34" charset="0"/>
            </a:endParaRPr>
          </a:p>
          <a:p>
            <a:r>
              <a:rPr lang="es-ES" sz="2200" dirty="0" smtClean="0">
                <a:latin typeface="Cambria" pitchFamily="18" charset="0"/>
                <a:cs typeface="Arial" pitchFamily="34" charset="0"/>
              </a:rPr>
              <a:t> 2. Queda demostrado que  la función objetivo: </a:t>
            </a:r>
          </a:p>
          <a:p>
            <a:r>
              <a:rPr lang="es-ES" sz="2200" dirty="0" smtClean="0">
                <a:latin typeface="Cambria" pitchFamily="18" charset="0"/>
                <a:cs typeface="Arial" pitchFamily="34" charset="0"/>
              </a:rPr>
              <a:t> Z = 2x1 − x2,  alcanzara  una   solución factible  </a:t>
            </a:r>
          </a:p>
          <a:p>
            <a:r>
              <a:rPr lang="es-ES" sz="2200" dirty="0" smtClean="0">
                <a:latin typeface="Cambria" pitchFamily="18" charset="0"/>
                <a:cs typeface="Arial" pitchFamily="34" charset="0"/>
              </a:rPr>
              <a:t> Z = 2(4) + 1(2)= 8−2 = 6.  Aunque se observa que  la </a:t>
            </a:r>
            <a:r>
              <a:rPr lang="es-ES" sz="2200" b="1" dirty="0" smtClean="0">
                <a:solidFill>
                  <a:schemeClr val="tx2"/>
                </a:solidFill>
                <a:latin typeface="Cambria" pitchFamily="18" charset="0"/>
                <a:cs typeface="Arial" pitchFamily="34" charset="0"/>
              </a:rPr>
              <a:t>región factible es no acotada</a:t>
            </a:r>
            <a:endParaRPr lang="es-ES" sz="2200" b="1" dirty="0">
              <a:solidFill>
                <a:schemeClr val="tx2"/>
              </a:solidFill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21884" y="447055"/>
            <a:ext cx="3712876" cy="461665"/>
          </a:xfrm>
          <a:prstGeom prst="rect">
            <a:avLst/>
          </a:prstGeom>
          <a:solidFill>
            <a:srgbClr val="E0FCF1"/>
          </a:solidFill>
        </p:spPr>
        <p:txBody>
          <a:bodyPr wrap="none" rtlCol="0">
            <a:spAutoFit/>
          </a:bodyPr>
          <a:lstStyle/>
          <a:p>
            <a:r>
              <a:rPr lang="es-PE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Actividad de aprendizaje </a:t>
            </a:r>
            <a:r>
              <a:rPr lang="es-PE" dirty="0" smtClean="0"/>
              <a:t>: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724498" y="2564904"/>
            <a:ext cx="73038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60338">
              <a:buAutoNum type="arabicPeriod"/>
            </a:pPr>
            <a:r>
              <a:rPr lang="es-PE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Utilizar la </a:t>
            </a:r>
            <a:r>
              <a:rPr lang="es-PE" sz="2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guía de practica 1</a:t>
            </a:r>
            <a:r>
              <a:rPr lang="es-PE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para formular y resolver  mediante el uso de la programación lineal</a:t>
            </a:r>
          </a:p>
          <a:p>
            <a:pPr marL="285750" indent="-285750">
              <a:defRPr/>
            </a:pPr>
            <a:r>
              <a:rPr lang="es-ES" sz="2200" dirty="0" smtClean="0">
                <a:latin typeface="Arial" pitchFamily="34" charset="0"/>
                <a:cs typeface="Arial" pitchFamily="34" charset="0"/>
              </a:rPr>
              <a:t>  2. Formar </a:t>
            </a:r>
            <a:r>
              <a:rPr lang="es-ES" sz="2200" dirty="0">
                <a:latin typeface="Arial" pitchFamily="34" charset="0"/>
                <a:cs typeface="Arial" pitchFamily="34" charset="0"/>
              </a:rPr>
              <a:t>grupos de </a:t>
            </a:r>
            <a:r>
              <a:rPr lang="es-E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200" dirty="0">
                <a:latin typeface="Arial" pitchFamily="34" charset="0"/>
                <a:cs typeface="Arial" pitchFamily="34" charset="0"/>
              </a:rPr>
              <a:t>tres alumnos para formular y resolver, por el método gráfico, el problema de </a:t>
            </a:r>
            <a:r>
              <a:rPr lang="es-ES" sz="2200" dirty="0" smtClean="0">
                <a:latin typeface="Arial" pitchFamily="34" charset="0"/>
                <a:cs typeface="Arial" pitchFamily="34" charset="0"/>
              </a:rPr>
              <a:t>la guía de practica.</a:t>
            </a:r>
            <a:endParaRPr lang="es-ES" sz="2200" dirty="0">
              <a:latin typeface="Arial" pitchFamily="34" charset="0"/>
              <a:cs typeface="Arial" pitchFamily="34" charset="0"/>
            </a:endParaRPr>
          </a:p>
          <a:p>
            <a:pPr marL="285750" indent="-103188">
              <a:defRPr/>
            </a:pPr>
            <a:r>
              <a:rPr lang="es-E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es-ES" sz="2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Desarrollar los </a:t>
            </a:r>
            <a:r>
              <a:rPr lang="es-ES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problemas 5 al 8  (guía de practica 1) en </a:t>
            </a:r>
            <a:r>
              <a:rPr lang="es-ES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una hoja y colocar los nombres de las personas que conforman el grupo</a:t>
            </a:r>
            <a:r>
              <a:rPr lang="es-ES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Se </a:t>
            </a:r>
            <a:r>
              <a:rPr lang="es-ES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dará </a:t>
            </a:r>
            <a:r>
              <a:rPr lang="es-ES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45  </a:t>
            </a:r>
            <a:r>
              <a:rPr lang="es-ES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minutos de tiempo para terminarlo, luego del cuál el docente procederá a </a:t>
            </a:r>
            <a:r>
              <a:rPr lang="es-ES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verificar el procedimiento y resultados.</a:t>
            </a:r>
            <a:endParaRPr lang="es-PE" sz="2200" dirty="0" smtClean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021884" y="1120676"/>
            <a:ext cx="7006500" cy="1292662"/>
          </a:xfrm>
          <a:prstGeom prst="rect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tx2"/>
                </a:solidFill>
              </a:rPr>
              <a:t>Instrucciones:</a:t>
            </a:r>
            <a:endParaRPr lang="es-ES" b="1" dirty="0">
              <a:solidFill>
                <a:schemeClr val="tx2"/>
              </a:solidFill>
            </a:endParaRPr>
          </a:p>
          <a:p>
            <a:r>
              <a:rPr lang="es-ES" sz="2000" dirty="0">
                <a:solidFill>
                  <a:srgbClr val="0070C0"/>
                </a:solidFill>
              </a:rPr>
              <a:t>¿Qué vas a hacer</a:t>
            </a:r>
            <a:r>
              <a:rPr lang="es-ES" sz="2000" dirty="0" smtClean="0">
                <a:solidFill>
                  <a:srgbClr val="0070C0"/>
                </a:solidFill>
              </a:rPr>
              <a:t>? </a:t>
            </a:r>
            <a:r>
              <a:rPr lang="es-ES" sz="2000" dirty="0" smtClean="0"/>
              <a:t>. Con </a:t>
            </a:r>
            <a:r>
              <a:rPr lang="es-ES" sz="2000" dirty="0"/>
              <a:t>la finalidad de reforzar los conocimientos adquiridos </a:t>
            </a:r>
            <a:r>
              <a:rPr lang="es-ES" sz="2000" dirty="0" smtClean="0"/>
              <a:t>a </a:t>
            </a:r>
            <a:r>
              <a:rPr lang="es-ES" sz="2000" dirty="0"/>
              <a:t>lo largo de esta sesión realiza lo siguiente</a:t>
            </a:r>
            <a:r>
              <a:rPr lang="es-ES" sz="2000" dirty="0" smtClean="0"/>
              <a:t>:</a:t>
            </a:r>
            <a:r>
              <a:rPr lang="es-E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951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79003" y="522300"/>
            <a:ext cx="372089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PE" sz="2400" dirty="0" smtClean="0">
                <a:solidFill>
                  <a:srgbClr val="0070C0"/>
                </a:solidFill>
              </a:rPr>
              <a:t>Bibliografía recomendada</a:t>
            </a:r>
            <a:endParaRPr lang="es-ES" sz="2400" dirty="0">
              <a:solidFill>
                <a:srgbClr val="0070C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27584" y="1484784"/>
            <a:ext cx="727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>
                <a:latin typeface="Arial" pitchFamily="34" charset="0"/>
                <a:cs typeface="Arial" pitchFamily="34" charset="0"/>
              </a:rPr>
              <a:t>1.Hamdy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Taha: Investigación de Operaciones - Capitulo 2: Introducción a la programación lineal, pág.  11 al 18</a:t>
            </a:r>
          </a:p>
          <a:p>
            <a:endParaRPr lang="es-PE" sz="2400" dirty="0">
              <a:latin typeface="Arial" pitchFamily="34" charset="0"/>
              <a:cs typeface="Arial" pitchFamily="34" charset="0"/>
            </a:endParaRPr>
          </a:p>
          <a:p>
            <a:r>
              <a:rPr lang="es-PE" sz="24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s-PE" sz="2400" dirty="0" err="1" smtClean="0">
                <a:latin typeface="Arial" pitchFamily="34" charset="0"/>
                <a:cs typeface="Arial" pitchFamily="34" charset="0"/>
              </a:rPr>
              <a:t>Hillier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s-PE" sz="2400" dirty="0" err="1" smtClean="0">
                <a:latin typeface="Arial" pitchFamily="34" charset="0"/>
                <a:cs typeface="Arial" pitchFamily="34" charset="0"/>
              </a:rPr>
              <a:t>Liberman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 : investigación de operaciones –capitulo 3: introducción a la programación lineal, pág. 31 al 44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 flipH="1">
            <a:off x="855347" y="435006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rgbClr val="C00000"/>
                </a:solidFill>
              </a:rPr>
              <a:t>Recursos de internet</a:t>
            </a:r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55346" y="4750174"/>
            <a:ext cx="7029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Muchos pequeños ejemplos de aplicación de la PL a modelos y su resolución: </a:t>
            </a:r>
            <a:r>
              <a:rPr lang="es-ES" b="1" dirty="0" smtClean="0">
                <a:solidFill>
                  <a:srgbClr val="0070C0"/>
                </a:solidFill>
              </a:rPr>
              <a:t>http</a:t>
            </a:r>
            <a:r>
              <a:rPr lang="es-ES" b="1" dirty="0">
                <a:solidFill>
                  <a:srgbClr val="0070C0"/>
                </a:solidFill>
              </a:rPr>
              <a:t>://www.ms.ic.ac.uk/jeb/or/lp.html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855347" y="5396505"/>
            <a:ext cx="7029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Programa LINDO</a:t>
            </a:r>
            <a:r>
              <a:rPr lang="es-ES" dirty="0"/>
              <a:t>: </a:t>
            </a:r>
            <a:r>
              <a:rPr lang="es-ES" b="1" dirty="0" smtClean="0">
                <a:solidFill>
                  <a:srgbClr val="0070C0"/>
                </a:solidFill>
              </a:rPr>
              <a:t>http</a:t>
            </a:r>
            <a:r>
              <a:rPr lang="es-ES" b="1" dirty="0">
                <a:solidFill>
                  <a:srgbClr val="0070C0"/>
                </a:solidFill>
              </a:rPr>
              <a:t>://</a:t>
            </a:r>
            <a:r>
              <a:rPr lang="es-ES" b="1" dirty="0" smtClean="0">
                <a:solidFill>
                  <a:srgbClr val="0070C0"/>
                </a:solidFill>
              </a:rPr>
              <a:t>www.lindo.com/table/downloadt.html</a:t>
            </a:r>
            <a:endParaRPr lang="es-E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nfo.masterbase.com/Portals/37780/images/Screen%20shot%202011-11-06%20at%209.37.42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9073"/>
            <a:ext cx="6480720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8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899592" y="332656"/>
            <a:ext cx="7200800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2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Formulación del modelo de PROGRAMACION LINEAL 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39552" y="1235112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3300"/>
              </a:buClr>
              <a:buFont typeface="Arial" pitchFamily="34" charset="0"/>
              <a:buChar char="•"/>
            </a:pPr>
            <a:r>
              <a:rPr lang="es-ES_tradnl" sz="28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Un modelo de programación lineal esta compuesto de lo siguiente:</a:t>
            </a:r>
          </a:p>
          <a:p>
            <a:pPr>
              <a:buClr>
                <a:srgbClr val="FF3300"/>
              </a:buClr>
              <a:buFont typeface="Monotype Sorts" pitchFamily="2" charset="2"/>
              <a:buNone/>
            </a:pPr>
            <a:r>
              <a:rPr lang="es-ES_tradnl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* </a:t>
            </a:r>
            <a:r>
              <a:rPr lang="es-ES_tradnl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 conjunto de variables de decisión</a:t>
            </a:r>
          </a:p>
          <a:p>
            <a:pPr>
              <a:buClr>
                <a:srgbClr val="FF3300"/>
              </a:buClr>
              <a:buFont typeface="Monotype Sorts" pitchFamily="2" charset="2"/>
              <a:buNone/>
            </a:pPr>
            <a:r>
              <a:rPr lang="es-ES_tradnl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* </a:t>
            </a:r>
            <a:r>
              <a:rPr lang="es-ES_tradnl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Una función objetivo</a:t>
            </a:r>
          </a:p>
          <a:p>
            <a:pPr>
              <a:buClr>
                <a:srgbClr val="FF3300"/>
              </a:buClr>
              <a:buFont typeface="Monotype Sorts" pitchFamily="2" charset="2"/>
              <a:buNone/>
            </a:pPr>
            <a:r>
              <a:rPr lang="es-ES_tradnl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 Un conjunto de restricciones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882156" y="3933056"/>
            <a:ext cx="705678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s-ES_tradnl" sz="2400" b="1" i="1" u="sng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Variables de decisión.</a:t>
            </a:r>
            <a:r>
              <a:rPr lang="es-ES_tradnl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Son las incógnitas del problema, es decir s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e trata de aquello que necesitamos decidir: qué y cuánto hacer de las diversas acciones o productos. 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692696"/>
            <a:ext cx="7416824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endParaRPr lang="es-ES_tradnl" sz="2400" b="1" i="1" u="sng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2400" b="1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s-ES_tradnl" sz="2400" b="1" i="1" u="sng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Función objetivo</a:t>
            </a:r>
            <a:r>
              <a:rPr lang="es-ES_tradnl" sz="2400" b="1" i="1" u="sng" dirty="0" smtClean="0">
                <a:solidFill>
                  <a:srgbClr val="AFB802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Función matemática que   </a:t>
            </a:r>
          </a:p>
          <a:p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  relaciona las variables de decisión que  </a:t>
            </a:r>
          </a:p>
          <a:p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   representan el objetivo que se desea alcanzar. </a:t>
            </a:r>
          </a:p>
          <a:p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   Esta función puede ser:</a:t>
            </a: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Maximizar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(Max): aumentar utilidades, ingresos por ventas., </a:t>
            </a:r>
            <a:r>
              <a:rPr lang="es-ES_tradnl" sz="2400" dirty="0" err="1" smtClean="0">
                <a:latin typeface="Arial" pitchFamily="34" charset="0"/>
                <a:cs typeface="Arial" pitchFamily="34" charset="0"/>
              </a:rPr>
              <a:t>etc</a:t>
            </a:r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Minimizar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(Min):  reducir costos, tiempo de finalización de un trabajo, mermas, riesgo de una operación bursátil, etc.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endParaRPr lang="es-ES_tradnl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27584" y="908720"/>
            <a:ext cx="7056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3. Restricciones: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  Constituido por el conjunto de desigualdades (&lt;, &gt; ) </a:t>
            </a:r>
            <a:r>
              <a:rPr lang="es-PE" sz="2400" dirty="0"/>
              <a:t>debido a recursos limitados, ya sean éstos materias primas, mano de obra o condiciones del mercado. </a:t>
            </a:r>
          </a:p>
          <a:p>
            <a:endParaRPr lang="es-P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PE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PE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Condición de no negatividad:  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establece</a:t>
            </a:r>
            <a:r>
              <a:rPr lang="es-PE" sz="2400" dirty="0" smtClean="0"/>
              <a:t> </a:t>
            </a:r>
            <a:r>
              <a:rPr lang="es-PE" sz="2400" dirty="0"/>
              <a:t>que las variables </a:t>
            </a:r>
            <a:r>
              <a:rPr lang="es-PE" sz="2400" dirty="0" smtClean="0"/>
              <a:t> de </a:t>
            </a:r>
            <a:r>
              <a:rPr lang="es-PE" sz="2400" dirty="0"/>
              <a:t>decisión siempre deben ser positivas. </a:t>
            </a:r>
          </a:p>
        </p:txBody>
      </p:sp>
    </p:spTree>
    <p:extLst>
      <p:ext uri="{BB962C8B-B14F-4D97-AF65-F5344CB8AC3E}">
        <p14:creationId xmlns:p14="http://schemas.microsoft.com/office/powerpoint/2010/main" val="446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197346"/>
            <a:ext cx="7704856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  <a:latin typeface="Cambria" pitchFamily="18" charset="0"/>
              </a:rPr>
              <a:t>MODELO </a:t>
            </a:r>
            <a:r>
              <a:rPr lang="es-ES" sz="2400" b="1" dirty="0" smtClean="0">
                <a:solidFill>
                  <a:srgbClr val="C00000"/>
                </a:solidFill>
                <a:latin typeface="Cambria" pitchFamily="18" charset="0"/>
              </a:rPr>
              <a:t>GENERAL DE </a:t>
            </a:r>
            <a:r>
              <a:rPr lang="es-ES" sz="2400" b="1" dirty="0">
                <a:solidFill>
                  <a:srgbClr val="C00000"/>
                </a:solidFill>
                <a:latin typeface="Cambria" pitchFamily="18" charset="0"/>
              </a:rPr>
              <a:t>PROGRAMACIÓN LINEAL</a:t>
            </a:r>
          </a:p>
          <a:p>
            <a:r>
              <a:rPr lang="es-ES" sz="2000" dirty="0">
                <a:latin typeface="Cambria" pitchFamily="18" charset="0"/>
              </a:rPr>
              <a:t> </a:t>
            </a:r>
          </a:p>
          <a:p>
            <a:r>
              <a:rPr lang="es-ES_tradnl" sz="2000" dirty="0">
                <a:latin typeface="Cambria" pitchFamily="18" charset="0"/>
              </a:rPr>
              <a:t>(</a:t>
            </a:r>
            <a:r>
              <a:rPr lang="es-ES_tradnl" sz="2000" b="1" dirty="0" err="1" smtClean="0">
                <a:solidFill>
                  <a:srgbClr val="0070C0"/>
                </a:solidFill>
                <a:latin typeface="Cambria" pitchFamily="18" charset="0"/>
              </a:rPr>
              <a:t>Maxim</a:t>
            </a:r>
            <a:r>
              <a:rPr lang="es-ES_tradnl" sz="2000" b="1" dirty="0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Cambria" pitchFamily="18" charset="0"/>
              </a:rPr>
              <a:t>o </a:t>
            </a:r>
            <a:r>
              <a:rPr lang="es-ES_tradnl" sz="2000" b="1" dirty="0" smtClean="0">
                <a:solidFill>
                  <a:srgbClr val="0070C0"/>
                </a:solidFill>
                <a:latin typeface="Cambria" pitchFamily="18" charset="0"/>
              </a:rPr>
              <a:t>Mini</a:t>
            </a:r>
            <a:r>
              <a:rPr lang="es-ES_tradnl" sz="2000" dirty="0" smtClean="0">
                <a:latin typeface="Cambria" pitchFamily="18" charset="0"/>
              </a:rPr>
              <a:t>)  </a:t>
            </a:r>
            <a:r>
              <a:rPr lang="es-ES_tradnl" sz="2400" dirty="0" smtClean="0">
                <a:latin typeface="Cambria" pitchFamily="18" charset="0"/>
              </a:rPr>
              <a:t>Z= </a:t>
            </a:r>
            <a:r>
              <a:rPr lang="es-ES_tradnl" sz="2800" dirty="0">
                <a:latin typeface="Cambria" pitchFamily="18" charset="0"/>
              </a:rPr>
              <a:t>C</a:t>
            </a:r>
            <a:r>
              <a:rPr lang="es-ES_tradnl" sz="2800" baseline="-25000" dirty="0">
                <a:latin typeface="Cambria" pitchFamily="18" charset="0"/>
              </a:rPr>
              <a:t>1</a:t>
            </a:r>
            <a:r>
              <a:rPr lang="es-ES_tradnl" sz="2800" dirty="0">
                <a:latin typeface="Cambria" pitchFamily="18" charset="0"/>
              </a:rPr>
              <a:t>X</a:t>
            </a:r>
            <a:r>
              <a:rPr lang="es-ES_tradnl" sz="2800" baseline="-25000" dirty="0">
                <a:latin typeface="Cambria" pitchFamily="18" charset="0"/>
              </a:rPr>
              <a:t>1</a:t>
            </a:r>
            <a:r>
              <a:rPr lang="es-ES_tradnl" sz="2800" dirty="0">
                <a:latin typeface="Cambria" pitchFamily="18" charset="0"/>
              </a:rPr>
              <a:t>+ C</a:t>
            </a:r>
            <a:r>
              <a:rPr lang="es-ES_tradnl" sz="2800" baseline="-25000" dirty="0">
                <a:latin typeface="Cambria" pitchFamily="18" charset="0"/>
              </a:rPr>
              <a:t>2</a:t>
            </a:r>
            <a:r>
              <a:rPr lang="es-ES_tradnl" sz="2800" dirty="0">
                <a:latin typeface="Cambria" pitchFamily="18" charset="0"/>
              </a:rPr>
              <a:t>X</a:t>
            </a:r>
            <a:r>
              <a:rPr lang="es-ES_tradnl" sz="2800" baseline="-25000" dirty="0">
                <a:latin typeface="Cambria" pitchFamily="18" charset="0"/>
              </a:rPr>
              <a:t>2</a:t>
            </a:r>
            <a:r>
              <a:rPr lang="es-ES_tradnl" sz="2800" dirty="0">
                <a:latin typeface="Cambria" pitchFamily="18" charset="0"/>
              </a:rPr>
              <a:t> +...+ C</a:t>
            </a:r>
            <a:r>
              <a:rPr lang="es-ES_tradnl" sz="2800" baseline="-25000" dirty="0">
                <a:latin typeface="Cambria" pitchFamily="18" charset="0"/>
              </a:rPr>
              <a:t>n-1</a:t>
            </a:r>
            <a:r>
              <a:rPr lang="es-ES_tradnl" sz="2800" dirty="0">
                <a:latin typeface="Cambria" pitchFamily="18" charset="0"/>
              </a:rPr>
              <a:t>X</a:t>
            </a:r>
            <a:r>
              <a:rPr lang="es-ES_tradnl" sz="2800" baseline="-25000" dirty="0">
                <a:latin typeface="Cambria" pitchFamily="18" charset="0"/>
              </a:rPr>
              <a:t>n-1</a:t>
            </a:r>
            <a:r>
              <a:rPr lang="es-ES_tradnl" sz="2800" dirty="0">
                <a:latin typeface="Cambria" pitchFamily="18" charset="0"/>
              </a:rPr>
              <a:t>+ </a:t>
            </a:r>
            <a:r>
              <a:rPr lang="es-ES_tradnl" sz="2800" dirty="0" err="1">
                <a:latin typeface="Cambria" pitchFamily="18" charset="0"/>
              </a:rPr>
              <a:t>C</a:t>
            </a:r>
            <a:r>
              <a:rPr lang="es-ES_tradnl" sz="2800" baseline="-25000" dirty="0" err="1">
                <a:latin typeface="Cambria" pitchFamily="18" charset="0"/>
              </a:rPr>
              <a:t>n</a:t>
            </a:r>
            <a:r>
              <a:rPr lang="es-ES_tradnl" sz="2800" dirty="0" err="1">
                <a:latin typeface="Cambria" pitchFamily="18" charset="0"/>
              </a:rPr>
              <a:t>X</a:t>
            </a:r>
            <a:r>
              <a:rPr lang="es-ES_tradnl" sz="2800" baseline="-25000" dirty="0" err="1">
                <a:latin typeface="Cambria" pitchFamily="18" charset="0"/>
              </a:rPr>
              <a:t>n</a:t>
            </a:r>
            <a:endParaRPr lang="es-ES" sz="2800" baseline="-25000" dirty="0">
              <a:latin typeface="Cambria" pitchFamily="18" charset="0"/>
            </a:endParaRPr>
          </a:p>
          <a:p>
            <a:r>
              <a:rPr lang="es-ES_tradnl" sz="2000" dirty="0">
                <a:latin typeface="Cambria" pitchFamily="18" charset="0"/>
              </a:rPr>
              <a:t> </a:t>
            </a:r>
            <a:endParaRPr lang="es-ES" sz="2000" dirty="0">
              <a:latin typeface="Cambria" pitchFamily="18" charset="0"/>
            </a:endParaRPr>
          </a:p>
          <a:p>
            <a:r>
              <a:rPr lang="es-ES_tradnl" sz="2000" dirty="0">
                <a:latin typeface="Cambria" pitchFamily="18" charset="0"/>
              </a:rPr>
              <a:t> </a:t>
            </a:r>
            <a:r>
              <a:rPr lang="es-ES_tradnl" sz="2400" b="1" dirty="0" smtClean="0">
                <a:solidFill>
                  <a:srgbClr val="0070C0"/>
                </a:solidFill>
                <a:latin typeface="Cambria" pitchFamily="18" charset="0"/>
              </a:rPr>
              <a:t>Sujeto </a:t>
            </a:r>
            <a:r>
              <a:rPr lang="es-ES_tradnl" sz="2400" b="1" dirty="0">
                <a:solidFill>
                  <a:srgbClr val="0070C0"/>
                </a:solidFill>
                <a:latin typeface="Cambria" pitchFamily="18" charset="0"/>
              </a:rPr>
              <a:t>a:</a:t>
            </a:r>
            <a:endParaRPr lang="es-ES" sz="2400" b="1" dirty="0">
              <a:solidFill>
                <a:srgbClr val="0070C0"/>
              </a:solidFill>
              <a:latin typeface="Cambria" pitchFamily="18" charset="0"/>
            </a:endParaRPr>
          </a:p>
          <a:p>
            <a:r>
              <a:rPr lang="es-ES_tradnl" sz="2800" dirty="0">
                <a:latin typeface="Cambria" pitchFamily="18" charset="0"/>
              </a:rPr>
              <a:t>a</a:t>
            </a:r>
            <a:r>
              <a:rPr lang="es-ES_tradnl" sz="2800" baseline="-25000" dirty="0">
                <a:latin typeface="Cambria" pitchFamily="18" charset="0"/>
              </a:rPr>
              <a:t>11</a:t>
            </a:r>
            <a:r>
              <a:rPr lang="es-ES_tradnl" sz="2800" dirty="0">
                <a:latin typeface="Cambria" pitchFamily="18" charset="0"/>
              </a:rPr>
              <a:t>X</a:t>
            </a:r>
            <a:r>
              <a:rPr lang="es-ES_tradnl" sz="2800" baseline="-25000" dirty="0">
                <a:latin typeface="Cambria" pitchFamily="18" charset="0"/>
              </a:rPr>
              <a:t>1</a:t>
            </a:r>
            <a:r>
              <a:rPr lang="es-ES_tradnl" sz="2800" dirty="0">
                <a:latin typeface="Cambria" pitchFamily="18" charset="0"/>
              </a:rPr>
              <a:t> +  a</a:t>
            </a:r>
            <a:r>
              <a:rPr lang="es-ES_tradnl" sz="2800" baseline="-25000" dirty="0">
                <a:latin typeface="Cambria" pitchFamily="18" charset="0"/>
              </a:rPr>
              <a:t>12</a:t>
            </a:r>
            <a:r>
              <a:rPr lang="es-ES_tradnl" sz="2800" dirty="0">
                <a:latin typeface="Cambria" pitchFamily="18" charset="0"/>
              </a:rPr>
              <a:t>X</a:t>
            </a:r>
            <a:r>
              <a:rPr lang="es-ES_tradnl" sz="2800" baseline="-25000" dirty="0">
                <a:latin typeface="Cambria" pitchFamily="18" charset="0"/>
              </a:rPr>
              <a:t>2 </a:t>
            </a:r>
            <a:r>
              <a:rPr lang="es-ES_tradnl" sz="2800" dirty="0">
                <a:latin typeface="Cambria" pitchFamily="18" charset="0"/>
              </a:rPr>
              <a:t> + ... </a:t>
            </a:r>
            <a:r>
              <a:rPr lang="es-ES_tradnl" sz="2800" dirty="0" smtClean="0">
                <a:latin typeface="Cambria" pitchFamily="18" charset="0"/>
              </a:rPr>
              <a:t>. </a:t>
            </a:r>
            <a:r>
              <a:rPr lang="es-ES_tradnl" sz="2800" dirty="0">
                <a:latin typeface="Cambria" pitchFamily="18" charset="0"/>
              </a:rPr>
              <a:t>. .  +  a</a:t>
            </a:r>
            <a:r>
              <a:rPr lang="es-ES_tradnl" sz="2800" baseline="-25000" dirty="0">
                <a:latin typeface="Cambria" pitchFamily="18" charset="0"/>
              </a:rPr>
              <a:t>1n</a:t>
            </a:r>
            <a:r>
              <a:rPr lang="es-ES_tradnl" sz="2800" dirty="0">
                <a:latin typeface="Cambria" pitchFamily="18" charset="0"/>
              </a:rPr>
              <a:t>X</a:t>
            </a:r>
            <a:r>
              <a:rPr lang="es-ES_tradnl" sz="2800" baseline="-25000" dirty="0">
                <a:latin typeface="Cambria" pitchFamily="18" charset="0"/>
              </a:rPr>
              <a:t>n </a:t>
            </a:r>
            <a:r>
              <a:rPr lang="es-ES_tradnl" sz="2800" dirty="0">
                <a:latin typeface="Cambria" pitchFamily="18" charset="0"/>
              </a:rPr>
              <a:t> (&lt; = &gt; )  </a:t>
            </a:r>
            <a:r>
              <a:rPr lang="es-ES_tradnl" sz="2800" dirty="0" smtClean="0">
                <a:latin typeface="Cambria" pitchFamily="18" charset="0"/>
              </a:rPr>
              <a:t>b</a:t>
            </a:r>
            <a:r>
              <a:rPr lang="es-ES_tradnl" sz="2800" baseline="-25000" dirty="0" smtClean="0">
                <a:latin typeface="Cambria" pitchFamily="18" charset="0"/>
              </a:rPr>
              <a:t>1</a:t>
            </a:r>
            <a:endParaRPr lang="es-ES" sz="2800" baseline="-25000" dirty="0">
              <a:latin typeface="Cambria" pitchFamily="18" charset="0"/>
            </a:endParaRPr>
          </a:p>
          <a:p>
            <a:r>
              <a:rPr lang="es-ES_tradnl" sz="2800" dirty="0">
                <a:latin typeface="Cambria" pitchFamily="18" charset="0"/>
              </a:rPr>
              <a:t> </a:t>
            </a:r>
            <a:endParaRPr lang="es-ES" sz="2800" dirty="0">
              <a:latin typeface="Cambria" pitchFamily="18" charset="0"/>
            </a:endParaRPr>
          </a:p>
          <a:p>
            <a:r>
              <a:rPr lang="es-ES_tradnl" sz="2800" dirty="0">
                <a:latin typeface="Cambria" pitchFamily="18" charset="0"/>
              </a:rPr>
              <a:t>a</a:t>
            </a:r>
            <a:r>
              <a:rPr lang="es-ES_tradnl" sz="2800" baseline="-25000" dirty="0">
                <a:latin typeface="Cambria" pitchFamily="18" charset="0"/>
              </a:rPr>
              <a:t>21</a:t>
            </a:r>
            <a:r>
              <a:rPr lang="es-ES_tradnl" sz="2800" dirty="0">
                <a:latin typeface="Cambria" pitchFamily="18" charset="0"/>
              </a:rPr>
              <a:t>X</a:t>
            </a:r>
            <a:r>
              <a:rPr lang="es-ES_tradnl" sz="2800" baseline="-25000" dirty="0">
                <a:latin typeface="Cambria" pitchFamily="18" charset="0"/>
              </a:rPr>
              <a:t>1</a:t>
            </a:r>
            <a:r>
              <a:rPr lang="es-ES_tradnl" sz="2800" dirty="0">
                <a:latin typeface="Cambria" pitchFamily="18" charset="0"/>
              </a:rPr>
              <a:t> +  a</a:t>
            </a:r>
            <a:r>
              <a:rPr lang="es-ES_tradnl" sz="2800" baseline="-25000" dirty="0">
                <a:latin typeface="Cambria" pitchFamily="18" charset="0"/>
              </a:rPr>
              <a:t>22</a:t>
            </a:r>
            <a:r>
              <a:rPr lang="es-ES_tradnl" sz="2800" dirty="0">
                <a:latin typeface="Cambria" pitchFamily="18" charset="0"/>
              </a:rPr>
              <a:t>X</a:t>
            </a:r>
            <a:r>
              <a:rPr lang="es-ES_tradnl" sz="2800" baseline="-25000" dirty="0">
                <a:latin typeface="Cambria" pitchFamily="18" charset="0"/>
              </a:rPr>
              <a:t>2</a:t>
            </a:r>
            <a:r>
              <a:rPr lang="es-ES_tradnl" sz="2800" dirty="0">
                <a:latin typeface="Cambria" pitchFamily="18" charset="0"/>
              </a:rPr>
              <a:t>  + ... </a:t>
            </a:r>
            <a:r>
              <a:rPr lang="es-ES_tradnl" sz="2800" dirty="0" smtClean="0">
                <a:latin typeface="Cambria" pitchFamily="18" charset="0"/>
              </a:rPr>
              <a:t>. </a:t>
            </a:r>
            <a:r>
              <a:rPr lang="es-ES_tradnl" sz="2800" dirty="0">
                <a:latin typeface="Cambria" pitchFamily="18" charset="0"/>
              </a:rPr>
              <a:t>. .  +  a</a:t>
            </a:r>
            <a:r>
              <a:rPr lang="es-ES_tradnl" sz="2800" baseline="-25000" dirty="0">
                <a:latin typeface="Cambria" pitchFamily="18" charset="0"/>
              </a:rPr>
              <a:t>2n</a:t>
            </a:r>
            <a:r>
              <a:rPr lang="es-ES_tradnl" sz="2800" dirty="0">
                <a:latin typeface="Cambria" pitchFamily="18" charset="0"/>
              </a:rPr>
              <a:t>X</a:t>
            </a:r>
            <a:r>
              <a:rPr lang="es-ES_tradnl" sz="2800" baseline="-25000" dirty="0">
                <a:latin typeface="Cambria" pitchFamily="18" charset="0"/>
              </a:rPr>
              <a:t>n</a:t>
            </a:r>
            <a:r>
              <a:rPr lang="es-ES_tradnl" sz="2800" dirty="0">
                <a:latin typeface="Cambria" pitchFamily="18" charset="0"/>
              </a:rPr>
              <a:t>  (&lt; = &gt; )  b</a:t>
            </a:r>
            <a:r>
              <a:rPr lang="es-ES_tradnl" sz="2800" baseline="-25000" dirty="0">
                <a:latin typeface="Cambria" pitchFamily="18" charset="0"/>
              </a:rPr>
              <a:t>2</a:t>
            </a:r>
            <a:endParaRPr lang="es-ES" sz="2800" baseline="-25000" dirty="0">
              <a:latin typeface="Cambria" pitchFamily="18" charset="0"/>
            </a:endParaRPr>
          </a:p>
          <a:p>
            <a:r>
              <a:rPr lang="es-ES_tradnl" sz="2800" dirty="0">
                <a:latin typeface="Cambria" pitchFamily="18" charset="0"/>
              </a:rPr>
              <a:t>:					</a:t>
            </a:r>
            <a:r>
              <a:rPr lang="es-ES_tradnl" sz="2800" dirty="0" smtClean="0">
                <a:latin typeface="Cambria" pitchFamily="18" charset="0"/>
              </a:rPr>
              <a:t>:</a:t>
            </a:r>
            <a:endParaRPr lang="es-ES" sz="2800" dirty="0">
              <a:latin typeface="Cambria" pitchFamily="18" charset="0"/>
            </a:endParaRPr>
          </a:p>
          <a:p>
            <a:r>
              <a:rPr lang="es-ES_tradnl" sz="2800" dirty="0">
                <a:latin typeface="Cambria" pitchFamily="18" charset="0"/>
              </a:rPr>
              <a:t>a</a:t>
            </a:r>
            <a:r>
              <a:rPr lang="es-ES_tradnl" sz="2800" baseline="-25000" dirty="0">
                <a:latin typeface="Cambria" pitchFamily="18" charset="0"/>
              </a:rPr>
              <a:t>i1</a:t>
            </a:r>
            <a:r>
              <a:rPr lang="es-ES_tradnl" sz="2800" dirty="0">
                <a:latin typeface="Cambria" pitchFamily="18" charset="0"/>
              </a:rPr>
              <a:t>X</a:t>
            </a:r>
            <a:r>
              <a:rPr lang="es-ES_tradnl" sz="2800" baseline="-25000" dirty="0">
                <a:latin typeface="Cambria" pitchFamily="18" charset="0"/>
              </a:rPr>
              <a:t>1</a:t>
            </a:r>
            <a:r>
              <a:rPr lang="es-ES_tradnl" sz="2800" dirty="0">
                <a:latin typeface="Cambria" pitchFamily="18" charset="0"/>
              </a:rPr>
              <a:t>   +  a</a:t>
            </a:r>
            <a:r>
              <a:rPr lang="es-ES_tradnl" sz="2800" baseline="-25000" dirty="0">
                <a:latin typeface="Cambria" pitchFamily="18" charset="0"/>
              </a:rPr>
              <a:t>i2</a:t>
            </a:r>
            <a:r>
              <a:rPr lang="es-ES_tradnl" sz="2800" dirty="0">
                <a:latin typeface="Cambria" pitchFamily="18" charset="0"/>
              </a:rPr>
              <a:t>X</a:t>
            </a:r>
            <a:r>
              <a:rPr lang="es-ES_tradnl" sz="2800" baseline="-25000" dirty="0">
                <a:latin typeface="Cambria" pitchFamily="18" charset="0"/>
              </a:rPr>
              <a:t>2</a:t>
            </a:r>
            <a:r>
              <a:rPr lang="es-ES_tradnl" sz="2800" dirty="0">
                <a:latin typeface="Cambria" pitchFamily="18" charset="0"/>
              </a:rPr>
              <a:t>  + ... </a:t>
            </a:r>
            <a:r>
              <a:rPr lang="es-ES_tradnl" sz="2800" dirty="0" smtClean="0">
                <a:latin typeface="Cambria" pitchFamily="18" charset="0"/>
              </a:rPr>
              <a:t>. </a:t>
            </a:r>
            <a:r>
              <a:rPr lang="es-ES_tradnl" sz="2800" dirty="0">
                <a:latin typeface="Cambria" pitchFamily="18" charset="0"/>
              </a:rPr>
              <a:t>. .  +  </a:t>
            </a:r>
            <a:r>
              <a:rPr lang="es-ES_tradnl" sz="2800" dirty="0" err="1">
                <a:latin typeface="Cambria" pitchFamily="18" charset="0"/>
              </a:rPr>
              <a:t>a</a:t>
            </a:r>
            <a:r>
              <a:rPr lang="es-ES_tradnl" sz="2800" baseline="-25000" dirty="0" err="1">
                <a:latin typeface="Cambria" pitchFamily="18" charset="0"/>
              </a:rPr>
              <a:t>in</a:t>
            </a:r>
            <a:r>
              <a:rPr lang="es-ES_tradnl" sz="2800" dirty="0" err="1">
                <a:latin typeface="Cambria" pitchFamily="18" charset="0"/>
              </a:rPr>
              <a:t>X</a:t>
            </a:r>
            <a:r>
              <a:rPr lang="es-ES_tradnl" sz="2800" baseline="-25000" dirty="0" err="1">
                <a:latin typeface="Cambria" pitchFamily="18" charset="0"/>
              </a:rPr>
              <a:t>n</a:t>
            </a:r>
            <a:r>
              <a:rPr lang="es-ES_tradnl" sz="2800" dirty="0">
                <a:latin typeface="Cambria" pitchFamily="18" charset="0"/>
              </a:rPr>
              <a:t>    (&lt; = &gt; )  </a:t>
            </a:r>
            <a:r>
              <a:rPr lang="es-ES_tradnl" sz="2800" dirty="0" err="1">
                <a:latin typeface="Cambria" pitchFamily="18" charset="0"/>
              </a:rPr>
              <a:t>b</a:t>
            </a:r>
            <a:r>
              <a:rPr lang="es-ES_tradnl" sz="2800" baseline="-25000" dirty="0" err="1">
                <a:latin typeface="Cambria" pitchFamily="18" charset="0"/>
              </a:rPr>
              <a:t>i</a:t>
            </a:r>
            <a:endParaRPr lang="es-ES" sz="2800" baseline="-25000" dirty="0">
              <a:latin typeface="Cambria" pitchFamily="18" charset="0"/>
            </a:endParaRPr>
          </a:p>
          <a:p>
            <a:r>
              <a:rPr lang="es-ES_tradnl" sz="2800" dirty="0">
                <a:latin typeface="Cambria" pitchFamily="18" charset="0"/>
              </a:rPr>
              <a:t>:					</a:t>
            </a:r>
            <a:r>
              <a:rPr lang="es-ES_tradnl" sz="2800" dirty="0" smtClean="0">
                <a:latin typeface="Cambria" pitchFamily="18" charset="0"/>
              </a:rPr>
              <a:t>:</a:t>
            </a:r>
            <a:endParaRPr lang="es-ES" sz="2800" dirty="0">
              <a:latin typeface="Cambria" pitchFamily="18" charset="0"/>
            </a:endParaRPr>
          </a:p>
          <a:p>
            <a:r>
              <a:rPr lang="en-US" sz="2800" dirty="0">
                <a:latin typeface="Cambria" pitchFamily="18" charset="0"/>
              </a:rPr>
              <a:t>a</a:t>
            </a:r>
            <a:r>
              <a:rPr lang="en-US" sz="2800" baseline="-25000" dirty="0">
                <a:latin typeface="Cambria" pitchFamily="18" charset="0"/>
              </a:rPr>
              <a:t>m1</a:t>
            </a:r>
            <a:r>
              <a:rPr lang="en-US" sz="2800" dirty="0">
                <a:latin typeface="Cambria" pitchFamily="18" charset="0"/>
              </a:rPr>
              <a:t>X</a:t>
            </a:r>
            <a:r>
              <a:rPr lang="en-US" sz="2800" baseline="-25000" dirty="0">
                <a:latin typeface="Cambria" pitchFamily="18" charset="0"/>
              </a:rPr>
              <a:t>1</a:t>
            </a:r>
            <a:r>
              <a:rPr lang="en-US" sz="2800" dirty="0">
                <a:latin typeface="Cambria" pitchFamily="18" charset="0"/>
              </a:rPr>
              <a:t> +  a</a:t>
            </a:r>
            <a:r>
              <a:rPr lang="en-US" sz="2800" baseline="-25000" dirty="0">
                <a:latin typeface="Cambria" pitchFamily="18" charset="0"/>
              </a:rPr>
              <a:t>m2</a:t>
            </a:r>
            <a:r>
              <a:rPr lang="en-US" sz="2800" dirty="0">
                <a:latin typeface="Cambria" pitchFamily="18" charset="0"/>
              </a:rPr>
              <a:t>X</a:t>
            </a:r>
            <a:r>
              <a:rPr lang="en-US" sz="2800" baseline="-25000" dirty="0">
                <a:latin typeface="Cambria" pitchFamily="18" charset="0"/>
              </a:rPr>
              <a:t>2 </a:t>
            </a:r>
            <a:r>
              <a:rPr lang="en-US" sz="2800" dirty="0">
                <a:latin typeface="Cambria" pitchFamily="18" charset="0"/>
              </a:rPr>
              <a:t> + ... </a:t>
            </a:r>
            <a:r>
              <a:rPr lang="en-US" sz="2800" dirty="0" smtClean="0">
                <a:latin typeface="Cambria" pitchFamily="18" charset="0"/>
              </a:rPr>
              <a:t>. </a:t>
            </a:r>
            <a:r>
              <a:rPr lang="en-US" sz="2800" dirty="0">
                <a:latin typeface="Cambria" pitchFamily="18" charset="0"/>
              </a:rPr>
              <a:t>. . + </a:t>
            </a:r>
            <a:r>
              <a:rPr lang="en-US" sz="2800" dirty="0" err="1">
                <a:latin typeface="Cambria" pitchFamily="18" charset="0"/>
              </a:rPr>
              <a:t>a</a:t>
            </a:r>
            <a:r>
              <a:rPr lang="en-US" sz="2800" baseline="-25000" dirty="0" err="1">
                <a:latin typeface="Cambria" pitchFamily="18" charset="0"/>
              </a:rPr>
              <a:t>mn</a:t>
            </a:r>
            <a:r>
              <a:rPr lang="en-US" sz="2800" dirty="0" err="1">
                <a:latin typeface="Cambria" pitchFamily="18" charset="0"/>
              </a:rPr>
              <a:t>X</a:t>
            </a:r>
            <a:r>
              <a:rPr lang="en-US" sz="2800" baseline="-25000" dirty="0" err="1">
                <a:latin typeface="Cambria" pitchFamily="18" charset="0"/>
              </a:rPr>
              <a:t>n</a:t>
            </a:r>
            <a:r>
              <a:rPr lang="en-US" sz="2800" dirty="0">
                <a:latin typeface="Cambria" pitchFamily="18" charset="0"/>
              </a:rPr>
              <a:t>   (&lt; = &gt; )  </a:t>
            </a:r>
            <a:r>
              <a:rPr lang="en-US" sz="2800" dirty="0" err="1">
                <a:latin typeface="Cambria" pitchFamily="18" charset="0"/>
              </a:rPr>
              <a:t>b</a:t>
            </a:r>
            <a:r>
              <a:rPr lang="en-US" sz="2800" baseline="-25000" dirty="0" err="1">
                <a:latin typeface="Cambria" pitchFamily="18" charset="0"/>
              </a:rPr>
              <a:t>m</a:t>
            </a:r>
            <a:endParaRPr lang="es-ES" sz="2800" baseline="-25000" dirty="0">
              <a:latin typeface="Cambria" pitchFamily="18" charset="0"/>
            </a:endParaRPr>
          </a:p>
          <a:p>
            <a:r>
              <a:rPr lang="en-US" sz="2800" dirty="0">
                <a:latin typeface="Cambria" pitchFamily="18" charset="0"/>
              </a:rPr>
              <a:t> </a:t>
            </a:r>
            <a:endParaRPr lang="es-ES" sz="2800" dirty="0">
              <a:latin typeface="Cambria" pitchFamily="18" charset="0"/>
            </a:endParaRPr>
          </a:p>
          <a:p>
            <a:r>
              <a:rPr lang="en-US" sz="2800" dirty="0" err="1">
                <a:latin typeface="Cambria" pitchFamily="18" charset="0"/>
              </a:rPr>
              <a:t>Xj</a:t>
            </a:r>
            <a:r>
              <a:rPr lang="en-US" sz="2800" dirty="0">
                <a:latin typeface="Cambria" pitchFamily="18" charset="0"/>
              </a:rPr>
              <a:t> &gt;= 0   ( j = 1,2,3, . . . , n  ;  </a:t>
            </a:r>
            <a:r>
              <a:rPr lang="en-US" sz="2800" dirty="0" err="1">
                <a:latin typeface="Cambria" pitchFamily="18" charset="0"/>
              </a:rPr>
              <a:t>i</a:t>
            </a:r>
            <a:r>
              <a:rPr lang="en-US" sz="2800" dirty="0">
                <a:latin typeface="Cambria" pitchFamily="18" charset="0"/>
              </a:rPr>
              <a:t> = 1, 2, 3, . . ., m )</a:t>
            </a:r>
            <a:endParaRPr lang="es-ES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9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2347</TotalTime>
  <Words>2619</Words>
  <Application>Microsoft Office PowerPoint</Application>
  <PresentationFormat>Presentación en pantalla (4:3)</PresentationFormat>
  <Paragraphs>480</Paragraphs>
  <Slides>57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0" baseType="lpstr">
      <vt:lpstr>Forma de onda</vt:lpstr>
      <vt:lpstr>1_Office Theme</vt:lpstr>
      <vt:lpstr>Microsoft Editor de ecuaciones 3.0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biblioteca</dc:creator>
  <cp:lastModifiedBy>Jose</cp:lastModifiedBy>
  <cp:revision>144</cp:revision>
  <dcterms:created xsi:type="dcterms:W3CDTF">2011-08-24T17:34:25Z</dcterms:created>
  <dcterms:modified xsi:type="dcterms:W3CDTF">2017-08-19T13:38:40Z</dcterms:modified>
</cp:coreProperties>
</file>