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72" r:id="rId3"/>
    <p:sldId id="260" r:id="rId4"/>
    <p:sldId id="261" r:id="rId5"/>
    <p:sldId id="273" r:id="rId6"/>
    <p:sldId id="275" r:id="rId7"/>
    <p:sldId id="274" r:id="rId8"/>
    <p:sldId id="277" r:id="rId9"/>
    <p:sldId id="262" r:id="rId10"/>
    <p:sldId id="263" r:id="rId11"/>
    <p:sldId id="264" r:id="rId12"/>
    <p:sldId id="265" r:id="rId13"/>
    <p:sldId id="267" r:id="rId14"/>
    <p:sldId id="269" r:id="rId15"/>
    <p:sldId id="271" r:id="rId1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9CF2C-E5B9-4FEF-91A8-29E03BB08B0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PE"/>
        </a:p>
      </dgm:t>
    </dgm:pt>
    <dgm:pt modelId="{2E361584-9C2A-45E1-837A-904948241D6E}">
      <dgm:prSet phldrT="[Texto]" custT="1"/>
      <dgm:spPr/>
      <dgm:t>
        <a:bodyPr/>
        <a:lstStyle/>
        <a:p>
          <a:r>
            <a:rPr lang="es-PE" sz="2800" dirty="0" smtClean="0">
              <a:solidFill>
                <a:srgbClr val="0070C0"/>
              </a:solidFill>
            </a:rPr>
            <a:t>Aplicar los programas computacionales : Pom –Q-M,  LINDO,  Solver – Excel, para  determinar la solución optima de los problemas de Programación lineal.</a:t>
          </a:r>
          <a:endParaRPr lang="es-PE" sz="2800" dirty="0">
            <a:solidFill>
              <a:srgbClr val="0070C0"/>
            </a:solidFill>
          </a:endParaRPr>
        </a:p>
      </dgm:t>
    </dgm:pt>
    <dgm:pt modelId="{A3C8F022-1004-45AB-A69A-9675128BCF5D}" type="parTrans" cxnId="{268A5704-13FF-47CE-8371-3B54D692BD78}">
      <dgm:prSet/>
      <dgm:spPr/>
      <dgm:t>
        <a:bodyPr/>
        <a:lstStyle/>
        <a:p>
          <a:endParaRPr lang="es-PE"/>
        </a:p>
      </dgm:t>
    </dgm:pt>
    <dgm:pt modelId="{09CD3C77-727E-4DA9-98AC-96C27A6043ED}" type="sibTrans" cxnId="{268A5704-13FF-47CE-8371-3B54D692BD78}">
      <dgm:prSet/>
      <dgm:spPr/>
      <dgm:t>
        <a:bodyPr/>
        <a:lstStyle/>
        <a:p>
          <a:endParaRPr lang="es-PE"/>
        </a:p>
      </dgm:t>
    </dgm:pt>
    <dgm:pt modelId="{C04051EA-83F4-4F9A-A97B-B291645D29EA}" type="pres">
      <dgm:prSet presAssocID="{0879CF2C-E5B9-4FEF-91A8-29E03BB08B0D}" presName="linear" presStyleCnt="0">
        <dgm:presLayoutVars>
          <dgm:dir/>
          <dgm:animLvl val="lvl"/>
          <dgm:resizeHandles val="exact"/>
        </dgm:presLayoutVars>
      </dgm:prSet>
      <dgm:spPr/>
      <dgm:t>
        <a:bodyPr/>
        <a:lstStyle/>
        <a:p>
          <a:endParaRPr lang="es-PE"/>
        </a:p>
      </dgm:t>
    </dgm:pt>
    <dgm:pt modelId="{5637AA44-1469-45BF-8CE2-CB757943E1E0}" type="pres">
      <dgm:prSet presAssocID="{2E361584-9C2A-45E1-837A-904948241D6E}" presName="parentLin" presStyleCnt="0"/>
      <dgm:spPr/>
    </dgm:pt>
    <dgm:pt modelId="{153D1E42-C8C7-497E-A4CC-C30A98C0D741}" type="pres">
      <dgm:prSet presAssocID="{2E361584-9C2A-45E1-837A-904948241D6E}" presName="parentLeftMargin" presStyleLbl="node1" presStyleIdx="0" presStyleCnt="1"/>
      <dgm:spPr/>
      <dgm:t>
        <a:bodyPr/>
        <a:lstStyle/>
        <a:p>
          <a:endParaRPr lang="es-PE"/>
        </a:p>
      </dgm:t>
    </dgm:pt>
    <dgm:pt modelId="{4BE63A26-D570-4FB3-B713-3B6E252E8404}" type="pres">
      <dgm:prSet presAssocID="{2E361584-9C2A-45E1-837A-904948241D6E}" presName="parentText" presStyleLbl="node1" presStyleIdx="0" presStyleCnt="1" custScaleX="133195" custScaleY="793157" custLinFactNeighborX="-68581" custLinFactNeighborY="-27861">
        <dgm:presLayoutVars>
          <dgm:chMax val="0"/>
          <dgm:bulletEnabled val="1"/>
        </dgm:presLayoutVars>
      </dgm:prSet>
      <dgm:spPr/>
      <dgm:t>
        <a:bodyPr/>
        <a:lstStyle/>
        <a:p>
          <a:endParaRPr lang="es-PE"/>
        </a:p>
      </dgm:t>
    </dgm:pt>
    <dgm:pt modelId="{626AFB3A-1229-44F0-9F7F-AF65AB6BF369}" type="pres">
      <dgm:prSet presAssocID="{2E361584-9C2A-45E1-837A-904948241D6E}" presName="negativeSpace" presStyleCnt="0"/>
      <dgm:spPr/>
    </dgm:pt>
    <dgm:pt modelId="{EF23B12B-75B3-487F-9E15-6EF1935FF384}" type="pres">
      <dgm:prSet presAssocID="{2E361584-9C2A-45E1-837A-904948241D6E}" presName="childText" presStyleLbl="conFgAcc1" presStyleIdx="0" presStyleCnt="1">
        <dgm:presLayoutVars>
          <dgm:bulletEnabled val="1"/>
        </dgm:presLayoutVars>
      </dgm:prSet>
      <dgm:spPr/>
    </dgm:pt>
  </dgm:ptLst>
  <dgm:cxnLst>
    <dgm:cxn modelId="{268A5704-13FF-47CE-8371-3B54D692BD78}" srcId="{0879CF2C-E5B9-4FEF-91A8-29E03BB08B0D}" destId="{2E361584-9C2A-45E1-837A-904948241D6E}" srcOrd="0" destOrd="0" parTransId="{A3C8F022-1004-45AB-A69A-9675128BCF5D}" sibTransId="{09CD3C77-727E-4DA9-98AC-96C27A6043ED}"/>
    <dgm:cxn modelId="{CCB4257C-6B2E-4E3A-9B07-BE1567607146}" type="presOf" srcId="{2E361584-9C2A-45E1-837A-904948241D6E}" destId="{153D1E42-C8C7-497E-A4CC-C30A98C0D741}" srcOrd="0" destOrd="0" presId="urn:microsoft.com/office/officeart/2005/8/layout/list1"/>
    <dgm:cxn modelId="{718666E5-3FB6-4333-AB78-84A3B40FFE29}" type="presOf" srcId="{0879CF2C-E5B9-4FEF-91A8-29E03BB08B0D}" destId="{C04051EA-83F4-4F9A-A97B-B291645D29EA}" srcOrd="0" destOrd="0" presId="urn:microsoft.com/office/officeart/2005/8/layout/list1"/>
    <dgm:cxn modelId="{4D57FF38-1716-4714-829B-E3563A2A66A7}" type="presOf" srcId="{2E361584-9C2A-45E1-837A-904948241D6E}" destId="{4BE63A26-D570-4FB3-B713-3B6E252E8404}" srcOrd="1" destOrd="0" presId="urn:microsoft.com/office/officeart/2005/8/layout/list1"/>
    <dgm:cxn modelId="{56E3DD81-9C1D-44EA-BCCC-2B5028B9B4B2}" type="presParOf" srcId="{C04051EA-83F4-4F9A-A97B-B291645D29EA}" destId="{5637AA44-1469-45BF-8CE2-CB757943E1E0}" srcOrd="0" destOrd="0" presId="urn:microsoft.com/office/officeart/2005/8/layout/list1"/>
    <dgm:cxn modelId="{00B2CFF9-E8A0-4273-B510-7056E245A91B}" type="presParOf" srcId="{5637AA44-1469-45BF-8CE2-CB757943E1E0}" destId="{153D1E42-C8C7-497E-A4CC-C30A98C0D741}" srcOrd="0" destOrd="0" presId="urn:microsoft.com/office/officeart/2005/8/layout/list1"/>
    <dgm:cxn modelId="{F457C9B1-8D1E-47E0-9754-8ABF1C1A174D}" type="presParOf" srcId="{5637AA44-1469-45BF-8CE2-CB757943E1E0}" destId="{4BE63A26-D570-4FB3-B713-3B6E252E8404}" srcOrd="1" destOrd="0" presId="urn:microsoft.com/office/officeart/2005/8/layout/list1"/>
    <dgm:cxn modelId="{2B5BD273-9B72-4B31-B9E4-868FB81E9E95}" type="presParOf" srcId="{C04051EA-83F4-4F9A-A97B-B291645D29EA}" destId="{626AFB3A-1229-44F0-9F7F-AF65AB6BF369}" srcOrd="1" destOrd="0" presId="urn:microsoft.com/office/officeart/2005/8/layout/list1"/>
    <dgm:cxn modelId="{7603B76D-87FB-48AB-8195-69784FFB80AC}" type="presParOf" srcId="{C04051EA-83F4-4F9A-A97B-B291645D29EA}" destId="{EF23B12B-75B3-487F-9E15-6EF1935FF38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3B12B-75B3-487F-9E15-6EF1935FF384}">
      <dsp:nvSpPr>
        <dsp:cNvPr id="0" name=""/>
        <dsp:cNvSpPr/>
      </dsp:nvSpPr>
      <dsp:spPr>
        <a:xfrm>
          <a:off x="0" y="3585439"/>
          <a:ext cx="6096000" cy="403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63A26-D570-4FB3-B713-3B6E252E8404}">
      <dsp:nvSpPr>
        <dsp:cNvPr id="0" name=""/>
        <dsp:cNvSpPr/>
      </dsp:nvSpPr>
      <dsp:spPr>
        <a:xfrm>
          <a:off x="95671" y="0"/>
          <a:ext cx="5678146" cy="37462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44600">
            <a:lnSpc>
              <a:spcPct val="90000"/>
            </a:lnSpc>
            <a:spcBef>
              <a:spcPct val="0"/>
            </a:spcBef>
            <a:spcAft>
              <a:spcPct val="35000"/>
            </a:spcAft>
          </a:pPr>
          <a:r>
            <a:rPr lang="es-PE" sz="2800" kern="1200" dirty="0" smtClean="0">
              <a:solidFill>
                <a:srgbClr val="0070C0"/>
              </a:solidFill>
            </a:rPr>
            <a:t>Aplicar los programas computacionales : Pom –Q-M,  LINDO,  Solver – Excel, para  determinar la solución optima de los problemas de Programación lineal.</a:t>
          </a:r>
          <a:endParaRPr lang="es-PE" sz="2800" kern="1200" dirty="0">
            <a:solidFill>
              <a:srgbClr val="0070C0"/>
            </a:solidFill>
          </a:endParaRPr>
        </a:p>
      </dsp:txBody>
      <dsp:txXfrm>
        <a:off x="278547" y="182876"/>
        <a:ext cx="5312394" cy="33804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8C8FBE-0A92-43E5-9B9D-739B4A485EC4}" type="datetimeFigureOut">
              <a:rPr lang="es-PE" smtClean="0"/>
              <a:t>19/08/2017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446D68-71B5-48E0-B329-B88DD4544C30}" type="slidenum">
              <a:rPr lang="es-PE" smtClean="0"/>
              <a:t>‹Nº›</a:t>
            </a:fld>
            <a:endParaRPr lang="es-PE"/>
          </a:p>
        </p:txBody>
      </p:sp>
    </p:spTree>
    <p:extLst>
      <p:ext uri="{BB962C8B-B14F-4D97-AF65-F5344CB8AC3E}">
        <p14:creationId xmlns:p14="http://schemas.microsoft.com/office/powerpoint/2010/main" val="5666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42843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16242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568466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5440206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913961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17379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0418277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7550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796472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003539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046624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85844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878474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067944" y="908720"/>
            <a:ext cx="4320199" cy="3168352"/>
          </a:xfrm>
        </p:spPr>
        <p:txBody>
          <a:bodyPr anchor="ctr">
            <a:noAutofit/>
          </a:bodyPr>
          <a:lstStyle/>
          <a:p>
            <a:r>
              <a:rPr lang="es-ES" sz="3600" b="1" dirty="0" smtClean="0">
                <a:solidFill>
                  <a:srgbClr val="CC6600"/>
                </a:solidFill>
                <a:latin typeface="Century Gothic" charset="0"/>
                <a:ea typeface="Century Gothic" charset="0"/>
                <a:cs typeface="Century Gothic" charset="0"/>
              </a:rPr>
              <a:t>Programación lineal: </a:t>
            </a:r>
            <a:br>
              <a:rPr lang="es-ES" sz="3600" b="1" dirty="0" smtClean="0">
                <a:solidFill>
                  <a:srgbClr val="CC6600"/>
                </a:solidFill>
                <a:latin typeface="Century Gothic" charset="0"/>
                <a:ea typeface="Century Gothic" charset="0"/>
                <a:cs typeface="Century Gothic" charset="0"/>
              </a:rPr>
            </a:br>
            <a:r>
              <a:rPr lang="es-ES" sz="3600" b="1" dirty="0" smtClean="0">
                <a:solidFill>
                  <a:srgbClr val="CC6600"/>
                </a:solidFill>
                <a:latin typeface="Century Gothic" charset="0"/>
                <a:ea typeface="Century Gothic" charset="0"/>
                <a:cs typeface="Century Gothic" charset="0"/>
              </a:rPr>
              <a:t>Método grafico</a:t>
            </a:r>
            <a:br>
              <a:rPr lang="es-ES" sz="3600" b="1" dirty="0" smtClean="0">
                <a:solidFill>
                  <a:srgbClr val="CC6600"/>
                </a:solidFill>
                <a:latin typeface="Century Gothic" charset="0"/>
                <a:ea typeface="Century Gothic" charset="0"/>
                <a:cs typeface="Century Gothic" charset="0"/>
              </a:rPr>
            </a:br>
            <a:r>
              <a:rPr lang="es-ES" sz="2800" b="1" dirty="0" smtClean="0">
                <a:solidFill>
                  <a:srgbClr val="FFFF00"/>
                </a:solidFill>
                <a:latin typeface="Century Gothic" charset="0"/>
                <a:ea typeface="Century Gothic" charset="0"/>
                <a:cs typeface="Century Gothic" charset="0"/>
              </a:rPr>
              <a:t>(y casos empleando el software)</a:t>
            </a:r>
            <a:endParaRPr lang="es-ES_tradnl" sz="2800" dirty="0">
              <a:solidFill>
                <a:srgbClr val="FFFF00"/>
              </a:solidFill>
              <a:latin typeface="Century Gothic" charset="0"/>
              <a:ea typeface="Century Gothic" charset="0"/>
              <a:cs typeface="Century Gothic" charset="0"/>
            </a:endParaRPr>
          </a:p>
        </p:txBody>
      </p:sp>
      <p:sp>
        <p:nvSpPr>
          <p:cNvPr id="3" name="Subtítulo 2"/>
          <p:cNvSpPr>
            <a:spLocks noGrp="1"/>
          </p:cNvSpPr>
          <p:nvPr>
            <p:ph type="subTitle" idx="1"/>
          </p:nvPr>
        </p:nvSpPr>
        <p:spPr>
          <a:xfrm>
            <a:off x="876810" y="6042326"/>
            <a:ext cx="7920318" cy="296128"/>
          </a:xfrm>
        </p:spPr>
        <p:txBody>
          <a:bodyPr/>
          <a:lstStyle/>
          <a:p>
            <a:pPr algn="r"/>
            <a:r>
              <a:rPr lang="es-ES" sz="1400" dirty="0">
                <a:solidFill>
                  <a:schemeClr val="bg1">
                    <a:lumMod val="75000"/>
                  </a:schemeClr>
                </a:solidFill>
                <a:latin typeface="Century Gothic" charset="0"/>
                <a:ea typeface="Century Gothic" charset="0"/>
                <a:cs typeface="Century Gothic" charset="0"/>
              </a:rPr>
              <a:t>Dirección de Calidad Educativa</a:t>
            </a:r>
          </a:p>
          <a:p>
            <a:endParaRPr lang="es-ES_tradnl" dirty="0">
              <a:latin typeface="Century Gothic" charset="0"/>
              <a:ea typeface="Century Gothic" charset="0"/>
              <a:cs typeface="Century Gothic" charset="0"/>
            </a:endParaRPr>
          </a:p>
        </p:txBody>
      </p:sp>
      <p:sp>
        <p:nvSpPr>
          <p:cNvPr id="4" name="3 Rectángulo"/>
          <p:cNvSpPr/>
          <p:nvPr/>
        </p:nvSpPr>
        <p:spPr>
          <a:xfrm>
            <a:off x="899592" y="1844824"/>
            <a:ext cx="2323072" cy="3939540"/>
          </a:xfrm>
          <a:prstGeom prst="rect">
            <a:avLst/>
          </a:prstGeom>
        </p:spPr>
        <p:txBody>
          <a:bodyPr wrap="none">
            <a:spAutoFit/>
          </a:bodyPr>
          <a:lstStyle/>
          <a:p>
            <a:r>
              <a:rPr lang="es-PE" sz="25000" dirty="0" smtClean="0">
                <a:solidFill>
                  <a:srgbClr val="7030A0"/>
                </a:solidFill>
                <a:latin typeface="Arial Black" pitchFamily="34" charset="0"/>
              </a:rPr>
              <a:t>4</a:t>
            </a:r>
            <a:endParaRPr lang="es-PE" sz="25000" dirty="0">
              <a:solidFill>
                <a:srgbClr val="7030A0"/>
              </a:solidFill>
              <a:latin typeface="Arial Black" pitchFamily="34" charset="0"/>
            </a:endParaRPr>
          </a:p>
        </p:txBody>
      </p:sp>
      <p:pic>
        <p:nvPicPr>
          <p:cNvPr id="1026" name="Picture 2"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077072"/>
            <a:ext cx="3295650" cy="2495551"/>
          </a:xfrm>
          <a:prstGeom prst="rect">
            <a:avLst/>
          </a:prstGeom>
          <a:noFill/>
          <a:extLst>
            <a:ext uri="{909E8E84-426E-40DD-AFC4-6F175D3DCCD1}">
              <a14:hiddenFill xmlns:a14="http://schemas.microsoft.com/office/drawing/2010/main">
                <a:solidFill>
                  <a:srgbClr val="FFFFFF"/>
                </a:solidFill>
              </a14:hiddenFill>
            </a:ext>
          </a:extLst>
        </p:spPr>
      </p:pic>
      <p:sp>
        <p:nvSpPr>
          <p:cNvPr id="6" name="Subtítulo 2"/>
          <p:cNvSpPr txBox="1">
            <a:spLocks/>
          </p:cNvSpPr>
          <p:nvPr/>
        </p:nvSpPr>
        <p:spPr>
          <a:xfrm>
            <a:off x="683568" y="5314565"/>
            <a:ext cx="3767198" cy="43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_tradnl"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Semana  4  </a:t>
            </a:r>
            <a:r>
              <a:rPr lang="es-ES_tradnl"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  Unidad 1 </a:t>
            </a:r>
            <a:endParaRPr lang="es-ES_tradnl"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endParaRPr>
          </a:p>
        </p:txBody>
      </p:sp>
    </p:spTree>
    <p:extLst>
      <p:ext uri="{BB962C8B-B14F-4D97-AF65-F5344CB8AC3E}">
        <p14:creationId xmlns:p14="http://schemas.microsoft.com/office/powerpoint/2010/main" val="954371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1658539925"/>
              </p:ext>
            </p:extLst>
          </p:nvPr>
        </p:nvGraphicFramePr>
        <p:xfrm>
          <a:off x="2267744" y="1628800"/>
          <a:ext cx="4800600" cy="1717548"/>
        </p:xfrm>
        <a:graphic>
          <a:graphicData uri="http://schemas.openxmlformats.org/drawingml/2006/table">
            <a:tbl>
              <a:tblPr/>
              <a:tblGrid>
                <a:gridCol w="781050"/>
                <a:gridCol w="685800"/>
                <a:gridCol w="514350"/>
                <a:gridCol w="619125"/>
                <a:gridCol w="619125"/>
                <a:gridCol w="733425"/>
                <a:gridCol w="847725"/>
              </a:tblGrid>
              <a:tr h="247650">
                <a:tc>
                  <a:txBody>
                    <a:bodyPr/>
                    <a:lstStyle/>
                    <a:p>
                      <a:pPr>
                        <a:lnSpc>
                          <a:spcPct val="115000"/>
                        </a:lnSpc>
                        <a:spcAft>
                          <a:spcPts val="0"/>
                        </a:spcAft>
                      </a:pPr>
                      <a:r>
                        <a:rPr lang="es-ES" sz="1000">
                          <a:effectLst/>
                          <a:latin typeface="Calibri"/>
                          <a:ea typeface="Times New Roman"/>
                          <a:cs typeface="Times New Roman"/>
                        </a:rPr>
                        <a:t>Alimento</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Porción</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Energía (Kcal)</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Proteínas(g)</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Calcio (mg)</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Precio (u.m/unid)</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effectLst/>
                          <a:latin typeface="Calibri"/>
                          <a:ea typeface="Times New Roman"/>
                          <a:cs typeface="Times New Roman"/>
                        </a:rPr>
                        <a:t>Limite (unid/dia)</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9975">
                <a:tc>
                  <a:txBody>
                    <a:bodyPr/>
                    <a:lstStyle/>
                    <a:p>
                      <a:pPr>
                        <a:lnSpc>
                          <a:spcPct val="115000"/>
                        </a:lnSpc>
                        <a:spcAft>
                          <a:spcPts val="0"/>
                        </a:spcAft>
                      </a:pPr>
                      <a:r>
                        <a:rPr lang="es-ES" sz="1100">
                          <a:effectLst/>
                          <a:latin typeface="Calibri"/>
                          <a:ea typeface="Times New Roman"/>
                          <a:cs typeface="Times New Roman"/>
                        </a:rPr>
                        <a:t>Avena</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pollo</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Huevos</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Leche</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Cereal</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Cerdo</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a:effectLst/>
                          <a:latin typeface="Calibri"/>
                          <a:ea typeface="Times New Roman"/>
                          <a:cs typeface="Times New Roman"/>
                        </a:rPr>
                        <a:t>28</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100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237</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170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260</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a:effectLst/>
                          <a:latin typeface="Calibri"/>
                          <a:ea typeface="Times New Roman"/>
                          <a:cs typeface="Times New Roman"/>
                        </a:rPr>
                        <a:t>110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205</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160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160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420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260</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a:effectLst/>
                          <a:latin typeface="Calibri"/>
                          <a:ea typeface="Times New Roman"/>
                          <a:cs typeface="Times New Roman"/>
                        </a:rPr>
                        <a:t>4</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32</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13</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8</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4</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14</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a:effectLst/>
                          <a:latin typeface="Calibri"/>
                          <a:ea typeface="Times New Roman"/>
                          <a:cs typeface="Times New Roman"/>
                        </a:rPr>
                        <a:t>2</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12</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54</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285</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22</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80</a:t>
                      </a:r>
                      <a:endParaRPr lang="es-PE" sz="1100">
                        <a:effectLst/>
                        <a:latin typeface="Calibri"/>
                        <a:cs typeface="Times New Roman"/>
                      </a:endParaRPr>
                    </a:p>
                    <a:p>
                      <a:pPr>
                        <a:lnSpc>
                          <a:spcPct val="115000"/>
                        </a:lnSpc>
                        <a:spcAft>
                          <a:spcPts val="0"/>
                        </a:spcAft>
                      </a:pPr>
                      <a:r>
                        <a:rPr lang="es-ES" sz="1200">
                          <a:effectLst/>
                          <a:latin typeface="Calibri"/>
                          <a:ea typeface="Times New Roman"/>
                          <a:cs typeface="Times New Roman"/>
                        </a:rPr>
                        <a:t> </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a:effectLst/>
                          <a:latin typeface="Calibri"/>
                          <a:ea typeface="Times New Roman"/>
                          <a:cs typeface="Times New Roman"/>
                        </a:rPr>
                        <a:t>3</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24</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13</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9</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20</a:t>
                      </a:r>
                      <a:endParaRPr lang="es-PE" sz="1100">
                        <a:effectLst/>
                        <a:latin typeface="Calibri"/>
                        <a:cs typeface="Times New Roman"/>
                      </a:endParaRPr>
                    </a:p>
                    <a:p>
                      <a:pPr>
                        <a:lnSpc>
                          <a:spcPct val="115000"/>
                        </a:lnSpc>
                        <a:spcAft>
                          <a:spcPts val="0"/>
                        </a:spcAft>
                      </a:pPr>
                      <a:r>
                        <a:rPr lang="es-ES" sz="1100">
                          <a:effectLst/>
                          <a:latin typeface="Calibri"/>
                          <a:ea typeface="Times New Roman"/>
                          <a:cs typeface="Times New Roman"/>
                        </a:rPr>
                        <a:t>29</a:t>
                      </a:r>
                      <a:endParaRPr lang="es-PE" sz="110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100" dirty="0">
                          <a:effectLst/>
                          <a:latin typeface="Calibri"/>
                          <a:ea typeface="Times New Roman"/>
                          <a:cs typeface="Times New Roman"/>
                        </a:rPr>
                        <a:t>4</a:t>
                      </a:r>
                      <a:endParaRPr lang="es-PE" sz="1100" dirty="0">
                        <a:effectLst/>
                        <a:latin typeface="Calibri"/>
                        <a:cs typeface="Times New Roman"/>
                      </a:endParaRPr>
                    </a:p>
                    <a:p>
                      <a:pPr>
                        <a:lnSpc>
                          <a:spcPct val="115000"/>
                        </a:lnSpc>
                        <a:spcAft>
                          <a:spcPts val="0"/>
                        </a:spcAft>
                      </a:pPr>
                      <a:r>
                        <a:rPr lang="es-ES" sz="1100" dirty="0">
                          <a:effectLst/>
                          <a:latin typeface="Calibri"/>
                          <a:ea typeface="Times New Roman"/>
                          <a:cs typeface="Times New Roman"/>
                        </a:rPr>
                        <a:t>3</a:t>
                      </a:r>
                      <a:endParaRPr lang="es-PE" sz="1100" dirty="0">
                        <a:effectLst/>
                        <a:latin typeface="Calibri"/>
                        <a:cs typeface="Times New Roman"/>
                      </a:endParaRPr>
                    </a:p>
                    <a:p>
                      <a:pPr>
                        <a:lnSpc>
                          <a:spcPct val="115000"/>
                        </a:lnSpc>
                        <a:spcAft>
                          <a:spcPts val="0"/>
                        </a:spcAft>
                      </a:pPr>
                      <a:r>
                        <a:rPr lang="es-ES" sz="1100" dirty="0">
                          <a:effectLst/>
                          <a:latin typeface="Calibri"/>
                          <a:ea typeface="Times New Roman"/>
                          <a:cs typeface="Times New Roman"/>
                        </a:rPr>
                        <a:t>2</a:t>
                      </a:r>
                      <a:endParaRPr lang="es-PE" sz="1100" dirty="0">
                        <a:effectLst/>
                        <a:latin typeface="Calibri"/>
                        <a:cs typeface="Times New Roman"/>
                      </a:endParaRPr>
                    </a:p>
                    <a:p>
                      <a:pPr>
                        <a:lnSpc>
                          <a:spcPct val="115000"/>
                        </a:lnSpc>
                        <a:spcAft>
                          <a:spcPts val="0"/>
                        </a:spcAft>
                      </a:pPr>
                      <a:r>
                        <a:rPr lang="es-ES" sz="1100" dirty="0">
                          <a:effectLst/>
                          <a:latin typeface="Calibri"/>
                          <a:ea typeface="Times New Roman"/>
                          <a:cs typeface="Times New Roman"/>
                        </a:rPr>
                        <a:t>8</a:t>
                      </a:r>
                      <a:endParaRPr lang="es-PE" sz="1100" dirty="0">
                        <a:effectLst/>
                        <a:latin typeface="Calibri"/>
                        <a:cs typeface="Times New Roman"/>
                      </a:endParaRPr>
                    </a:p>
                    <a:p>
                      <a:pPr>
                        <a:lnSpc>
                          <a:spcPct val="115000"/>
                        </a:lnSpc>
                        <a:spcAft>
                          <a:spcPts val="0"/>
                        </a:spcAft>
                      </a:pPr>
                      <a:r>
                        <a:rPr lang="es-ES" sz="1100" dirty="0">
                          <a:effectLst/>
                          <a:latin typeface="Calibri"/>
                          <a:ea typeface="Times New Roman"/>
                          <a:cs typeface="Times New Roman"/>
                        </a:rPr>
                        <a:t>2</a:t>
                      </a:r>
                      <a:endParaRPr lang="es-PE" sz="1100" dirty="0">
                        <a:effectLst/>
                        <a:latin typeface="Calibri"/>
                        <a:cs typeface="Times New Roman"/>
                      </a:endParaRPr>
                    </a:p>
                    <a:p>
                      <a:pPr>
                        <a:lnSpc>
                          <a:spcPct val="115000"/>
                        </a:lnSpc>
                        <a:spcAft>
                          <a:spcPts val="0"/>
                        </a:spcAft>
                      </a:pPr>
                      <a:r>
                        <a:rPr lang="es-ES" sz="1100" dirty="0">
                          <a:effectLst/>
                          <a:latin typeface="Calibri"/>
                          <a:ea typeface="Times New Roman"/>
                          <a:cs typeface="Times New Roman"/>
                        </a:rPr>
                        <a:t>2</a:t>
                      </a:r>
                      <a:endParaRPr lang="es-PE" sz="1100" dirty="0">
                        <a:effectLst/>
                        <a:latin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3"/>
          <p:cNvSpPr>
            <a:spLocks noChangeArrowheads="1"/>
          </p:cNvSpPr>
          <p:nvPr/>
        </p:nvSpPr>
        <p:spPr bwMode="auto">
          <a:xfrm>
            <a:off x="1619672" y="388204"/>
            <a:ext cx="698477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s-ES" sz="1600" b="0" i="0" u="none" strike="noStrike" cap="none" normalizeH="0" baseline="0" dirty="0" smtClean="0">
                <a:ln>
                  <a:noFill/>
                </a:ln>
                <a:solidFill>
                  <a:schemeClr val="tx1"/>
                </a:solidFill>
                <a:effectLst/>
                <a:ea typeface="Times New Roman" pitchFamily="18" charset="0"/>
                <a:cs typeface="Times New Roman" pitchFamily="18" charset="0"/>
              </a:rPr>
              <a:t>3. Una dieta satisfactoria debe contener al menos  2000 (</a:t>
            </a:r>
            <a:r>
              <a:rPr kumimoji="0" lang="es-ES" sz="1600" b="0" i="0" u="none" strike="noStrike" cap="none" normalizeH="0" baseline="0" dirty="0" err="1" smtClean="0">
                <a:ln>
                  <a:noFill/>
                </a:ln>
                <a:solidFill>
                  <a:schemeClr val="tx1"/>
                </a:solidFill>
                <a:effectLst/>
                <a:ea typeface="Times New Roman" pitchFamily="18" charset="0"/>
                <a:cs typeface="Times New Roman" pitchFamily="18" charset="0"/>
              </a:rPr>
              <a:t>k.cal</a:t>
            </a:r>
            <a:r>
              <a:rPr kumimoji="0" lang="es-ES" sz="1600" b="0" i="0" u="none" strike="noStrike" cap="none" normalizeH="0" baseline="0" dirty="0" smtClean="0">
                <a:ln>
                  <a:noFill/>
                </a:ln>
                <a:solidFill>
                  <a:schemeClr val="tx1"/>
                </a:solidFill>
                <a:effectLst/>
                <a:ea typeface="Times New Roman" pitchFamily="18" charset="0"/>
                <a:cs typeface="Times New Roman" pitchFamily="18" charset="0"/>
              </a:rPr>
              <a:t>), 55 g. de proteínas y 800 mg de calcio. Se pide formular un modelo que permita determinar una dieta satisfactoria de mínimo costo a partir de los aumentos indicado en la siguiente tabla:</a:t>
            </a:r>
            <a:endParaRPr kumimoji="0" lang="es-PE"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7 CuadroTexto"/>
          <p:cNvSpPr txBox="1"/>
          <p:nvPr/>
        </p:nvSpPr>
        <p:spPr>
          <a:xfrm>
            <a:off x="1619672" y="3717032"/>
            <a:ext cx="6984776" cy="646331"/>
          </a:xfrm>
          <a:prstGeom prst="rect">
            <a:avLst/>
          </a:prstGeom>
          <a:noFill/>
        </p:spPr>
        <p:txBody>
          <a:bodyPr wrap="square" rtlCol="0">
            <a:spAutoFit/>
          </a:bodyPr>
          <a:lstStyle/>
          <a:p>
            <a:r>
              <a:rPr lang="es-PE" b="1" dirty="0" smtClean="0">
                <a:solidFill>
                  <a:srgbClr val="C00000"/>
                </a:solidFill>
              </a:rPr>
              <a:t>Determinar la solución optima del problema de P.L, emplee el uso programas computacionales</a:t>
            </a:r>
            <a:endParaRPr lang="es-PE" b="1" dirty="0">
              <a:solidFill>
                <a:srgbClr val="C00000"/>
              </a:solidFill>
            </a:endParaRPr>
          </a:p>
        </p:txBody>
      </p:sp>
    </p:spTree>
    <p:extLst>
      <p:ext uri="{BB962C8B-B14F-4D97-AF65-F5344CB8AC3E}">
        <p14:creationId xmlns:p14="http://schemas.microsoft.com/office/powerpoint/2010/main" val="1121854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115616" y="332656"/>
            <a:ext cx="763284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762000" algn="l"/>
              </a:tabLst>
            </a:pP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4.  La compañía “Frutos del Telar”  debe elaborar dos productos (frazadas Smith y  frazadas  Paraíso) en determinados periodos (un trimestre). La compañía puede pagar por materiales y mano de obra con dinero obtenido de dos fuentes: fondos  económicos propios  y prestamos (financiamiento). Sin embargo, la empresa enfrenta tres decisiones: 1) ¿Cuantas unidades debe producir del producto 1?,   2) ¿Cuantas unidades debe producir del producto 2?,  3) ¿Cuánto dinero debe obtener prestado para apoyar la producción de los dos productos? Al tomar  estas decisiones, la </a:t>
            </a:r>
            <a:r>
              <a:rPr kumimoji="0" lang="es-ES" sz="1400" b="0" i="0" u="none" strike="noStrike" cap="none" normalizeH="0" baseline="0" dirty="0" err="1" smtClean="0">
                <a:ln>
                  <a:noFill/>
                </a:ln>
                <a:solidFill>
                  <a:schemeClr val="tx1"/>
                </a:solidFill>
                <a:effectLst/>
                <a:ea typeface="Times New Roman" pitchFamily="18" charset="0"/>
                <a:cs typeface="Times New Roman" pitchFamily="18" charset="0"/>
              </a:rPr>
              <a:t>Cia</a:t>
            </a: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 desea maximizar la ganancia, sujeta a las condiciones indicadas a continuación:</a:t>
            </a:r>
            <a:endParaRPr kumimoji="0" lang="es-PE"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tab pos="762000" algn="l"/>
              </a:tabLst>
            </a:pP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Los productos de Frutos del Telar disfrutan de un mercado de ventas,  por lo tanto la empresa puede vender tantas unidades como para producir. Más aun, la cantidad producida no tiene efecto en los precios del mercado ya que el volumen de producción  es pequeño en relación  al volumen del mercado total. Por lo, tanto, a la empresa le gustaría producir tantas unidades como fuera posible dentro de las restricciones financieras y de capacidad de su fábrica. Estas restricciones junto con los datos de costos y precios, se muestran en el cuadro 2.</a:t>
            </a:r>
            <a:endParaRPr kumimoji="0" lang="es-PE"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tab pos="762000" algn="l"/>
              </a:tabLst>
            </a:pP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Los fondos económicos propios de la compañía disponible durante el período son de $ 30,000.</a:t>
            </a:r>
            <a:endParaRPr kumimoji="0" lang="es-PE"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tab pos="762000" algn="l"/>
              </a:tabLst>
            </a:pP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El Banco Financiero prestara hasta $ 20,000 por trimestre a una tasa de interés del 5% por trimestre, si la razón financiera conocida como la  prueba del ácido  de la </a:t>
            </a:r>
            <a:r>
              <a:rPr kumimoji="0" lang="es-ES" sz="1400" b="0" i="0" u="none" strike="noStrike" cap="none" normalizeH="0" baseline="0" dirty="0" err="1" smtClean="0">
                <a:ln>
                  <a:noFill/>
                </a:ln>
                <a:solidFill>
                  <a:schemeClr val="tx1"/>
                </a:solidFill>
                <a:effectLst/>
                <a:ea typeface="Times New Roman" pitchFamily="18" charset="0"/>
                <a:cs typeface="Times New Roman" pitchFamily="18" charset="0"/>
              </a:rPr>
              <a:t>Cia</a:t>
            </a: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  permanece en la proporción de 3 a 1 como mínimo  mientras exista la  deuda contraída. </a:t>
            </a:r>
            <a:endParaRPr kumimoji="0" lang="es-PE" sz="1400" b="0" i="0" u="none" strike="noStrike" cap="none" normalizeH="0" baseline="0" dirty="0" smtClean="0">
              <a:ln>
                <a:noFill/>
              </a:ln>
              <a:solidFill>
                <a:schemeClr val="tx1"/>
              </a:solidFill>
              <a:effectLst/>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tab pos="762000" algn="l"/>
              </a:tabLst>
            </a:pPr>
            <a:r>
              <a:rPr kumimoji="0" lang="es-ES" sz="1400" b="0" i="0" u="none" strike="noStrike" cap="none" normalizeH="0" baseline="0" dirty="0" smtClean="0">
                <a:ln>
                  <a:noFill/>
                </a:ln>
                <a:solidFill>
                  <a:schemeClr val="tx1"/>
                </a:solidFill>
                <a:effectLst/>
                <a:ea typeface="Times New Roman" pitchFamily="18" charset="0"/>
                <a:cs typeface="Times New Roman" pitchFamily="18" charset="0"/>
              </a:rPr>
              <a:t>Los  pagos por mano de obra y materia prima se hacen al final del periodo de producción, por lo tanto, el crédito necesario  se obtienen en ese momento. Los envíos de  los productos se hacen   a  crédito, al final del periodo de producción. Finalmente,   el ingreso por ventas se recibe y las cuentas por pagar se cancelan al final del siguiente periodo.  ( como se observa en  el siguiente diagrama)</a:t>
            </a:r>
            <a:endParaRPr kumimoji="0" lang="es-PE" sz="1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Lst>
            </a:pPr>
            <a:endParaRPr kumimoji="0" lang="es-PE"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Rectángulo"/>
          <p:cNvSpPr/>
          <p:nvPr/>
        </p:nvSpPr>
        <p:spPr>
          <a:xfrm>
            <a:off x="1547664" y="5301208"/>
            <a:ext cx="6768752" cy="584775"/>
          </a:xfrm>
          <a:prstGeom prst="rect">
            <a:avLst/>
          </a:prstGeom>
        </p:spPr>
        <p:txBody>
          <a:bodyPr wrap="square">
            <a:spAutoFit/>
          </a:bodyPr>
          <a:lstStyle/>
          <a:p>
            <a:pPr>
              <a:spcAft>
                <a:spcPts val="0"/>
              </a:spcAft>
            </a:pPr>
            <a:r>
              <a:rPr lang="es-ES" sz="1600" b="1" dirty="0" smtClean="0">
                <a:solidFill>
                  <a:srgbClr val="C00000"/>
                </a:solidFill>
                <a:ea typeface="Times New Roman"/>
                <a:cs typeface="Times New Roman"/>
              </a:rPr>
              <a:t>Formular el problema  usando la P.L y  </a:t>
            </a:r>
            <a:r>
              <a:rPr lang="es-ES" sz="1600" b="1" dirty="0">
                <a:solidFill>
                  <a:srgbClr val="C00000"/>
                </a:solidFill>
                <a:ea typeface="Times New Roman"/>
                <a:cs typeface="Times New Roman"/>
              </a:rPr>
              <a:t>encontrar la solución optima aplicando los programas computacionales</a:t>
            </a:r>
            <a:endParaRPr lang="es-PE" sz="1600" b="1" dirty="0">
              <a:solidFill>
                <a:srgbClr val="C00000"/>
              </a:solidFill>
              <a:ea typeface="Times New Roman"/>
              <a:cs typeface="CMR12"/>
            </a:endParaRPr>
          </a:p>
        </p:txBody>
      </p:sp>
    </p:spTree>
    <p:extLst>
      <p:ext uri="{BB962C8B-B14F-4D97-AF65-F5344CB8AC3E}">
        <p14:creationId xmlns:p14="http://schemas.microsoft.com/office/powerpoint/2010/main" val="2238895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547664" y="980728"/>
            <a:ext cx="6048672" cy="646331"/>
          </a:xfrm>
          <a:prstGeom prst="rect">
            <a:avLst/>
          </a:prstGeom>
        </p:spPr>
        <p:txBody>
          <a:bodyPr wrap="square">
            <a:spAutoFit/>
          </a:bodyPr>
          <a:lstStyle/>
          <a:p>
            <a:r>
              <a:rPr lang="es-ES" dirty="0"/>
              <a:t>Cuadro No. 2. Información  del a actividad productiva, precios y costos</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3860416748"/>
              </p:ext>
            </p:extLst>
          </p:nvPr>
        </p:nvGraphicFramePr>
        <p:xfrm>
          <a:off x="2530157" y="1772816"/>
          <a:ext cx="4083685" cy="1962404"/>
        </p:xfrm>
        <a:graphic>
          <a:graphicData uri="http://schemas.openxmlformats.org/drawingml/2006/table">
            <a:tbl>
              <a:tblPr/>
              <a:tblGrid>
                <a:gridCol w="641985"/>
                <a:gridCol w="1143000"/>
                <a:gridCol w="1028700"/>
                <a:gridCol w="355600"/>
                <a:gridCol w="457200"/>
                <a:gridCol w="457200"/>
              </a:tblGrid>
              <a:tr h="254000">
                <a:tc rowSpan="2">
                  <a:txBody>
                    <a:bodyPr/>
                    <a:lstStyle/>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Producto</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Precio de venta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 $ por unidad)</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Costo de producción</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 $ por unidad)</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15000"/>
                        </a:lnSpc>
                        <a:spcAft>
                          <a:spcPts val="0"/>
                        </a:spcAft>
                      </a:pPr>
                      <a:r>
                        <a:rPr lang="es-ES" sz="900">
                          <a:effectLst/>
                          <a:latin typeface="Verdana"/>
                          <a:ea typeface="Times New Roman"/>
                          <a:cs typeface="Times New Roman"/>
                        </a:rPr>
                        <a:t>Horas para producir una unida den el departamento</a:t>
                      </a:r>
                      <a:endParaRPr lang="es-PE" sz="1100">
                        <a:effectLst/>
                        <a:latin typeface="Calibri"/>
                        <a:ea typeface="Calibri"/>
                        <a:cs typeface="Times New Roman"/>
                      </a:endParaRPr>
                    </a:p>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r>
              <a:tr h="88900">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l">
                        <a:lnSpc>
                          <a:spcPct val="115000"/>
                        </a:lnSpc>
                        <a:spcAft>
                          <a:spcPts val="0"/>
                        </a:spcAft>
                      </a:pPr>
                      <a:r>
                        <a:rPr lang="es-ES" sz="900">
                          <a:effectLst/>
                          <a:latin typeface="Verdana"/>
                          <a:ea typeface="Times New Roman"/>
                          <a:cs typeface="Times New Roman"/>
                        </a:rPr>
                        <a:t>A</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900">
                          <a:effectLst/>
                          <a:latin typeface="Verdana"/>
                          <a:ea typeface="Times New Roman"/>
                          <a:cs typeface="Times New Roman"/>
                        </a:rPr>
                        <a:t>B</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900">
                          <a:effectLst/>
                          <a:latin typeface="Verdana"/>
                          <a:ea typeface="Times New Roman"/>
                          <a:cs typeface="Times New Roman"/>
                        </a:rPr>
                        <a:t>C</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algn="ctr">
                        <a:lnSpc>
                          <a:spcPct val="115000"/>
                        </a:lnSpc>
                        <a:spcAft>
                          <a:spcPts val="0"/>
                        </a:spcAft>
                      </a:pPr>
                      <a:r>
                        <a:rPr lang="es-ES" sz="900">
                          <a:effectLst/>
                          <a:latin typeface="Verdana"/>
                          <a:ea typeface="Times New Roman"/>
                          <a:cs typeface="Times New Roman"/>
                        </a:rPr>
                        <a:t>1</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14</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10</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0.5</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0.3</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0.2</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200">
                <a:tc>
                  <a:txBody>
                    <a:bodyPr/>
                    <a:lstStyle/>
                    <a:p>
                      <a:pPr algn="ctr">
                        <a:lnSpc>
                          <a:spcPct val="115000"/>
                        </a:lnSpc>
                        <a:spcAft>
                          <a:spcPts val="0"/>
                        </a:spcAft>
                      </a:pPr>
                      <a:r>
                        <a:rPr lang="es-ES" sz="900">
                          <a:effectLst/>
                          <a:latin typeface="Verdana"/>
                          <a:ea typeface="Times New Roman"/>
                          <a:cs typeface="Times New Roman"/>
                        </a:rPr>
                        <a:t>2</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11</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8</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0.3</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0.4</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900">
                          <a:effectLst/>
                          <a:latin typeface="Verdana"/>
                          <a:ea typeface="Times New Roman"/>
                          <a:cs typeface="Times New Roman"/>
                        </a:rPr>
                        <a:t>0.1</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algn="l">
                        <a:lnSpc>
                          <a:spcPct val="115000"/>
                        </a:lnSpc>
                        <a:spcAft>
                          <a:spcPts val="0"/>
                        </a:spcAft>
                      </a:pPr>
                      <a:r>
                        <a:rPr lang="es-ES" sz="900">
                          <a:effectLst/>
                          <a:latin typeface="Verdana"/>
                          <a:ea typeface="Times New Roman"/>
                          <a:cs typeface="Times New Roman"/>
                        </a:rPr>
                        <a:t> </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15000"/>
                        </a:lnSpc>
                        <a:spcAft>
                          <a:spcPts val="0"/>
                        </a:spcAft>
                      </a:pPr>
                      <a:r>
                        <a:rPr lang="es-ES" sz="900">
                          <a:effectLst/>
                          <a:latin typeface="Verdana"/>
                          <a:ea typeface="Times New Roman"/>
                          <a:cs typeface="Times New Roman"/>
                        </a:rPr>
                        <a:t>Horas disponibles  por trimestre:</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PE"/>
                    </a:p>
                  </a:txBody>
                  <a:tcPr/>
                </a:tc>
                <a:tc>
                  <a:txBody>
                    <a:bodyPr/>
                    <a:lstStyle/>
                    <a:p>
                      <a:pPr algn="l">
                        <a:lnSpc>
                          <a:spcPct val="115000"/>
                        </a:lnSpc>
                        <a:spcAft>
                          <a:spcPts val="0"/>
                        </a:spcAft>
                      </a:pPr>
                      <a:r>
                        <a:rPr lang="es-ES" sz="900">
                          <a:effectLst/>
                          <a:latin typeface="Verdana"/>
                          <a:ea typeface="Times New Roman"/>
                          <a:cs typeface="Times New Roman"/>
                        </a:rPr>
                        <a:t>500</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900">
                          <a:effectLst/>
                          <a:latin typeface="Verdana"/>
                          <a:ea typeface="Times New Roman"/>
                          <a:cs typeface="Times New Roman"/>
                        </a:rPr>
                        <a:t>400</a:t>
                      </a:r>
                      <a:endParaRPr lang="es-PE"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900" dirty="0">
                          <a:effectLst/>
                          <a:latin typeface="Verdana"/>
                          <a:ea typeface="Times New Roman"/>
                          <a:cs typeface="Times New Roman"/>
                        </a:rPr>
                        <a:t>200</a:t>
                      </a:r>
                      <a:endParaRPr lang="es-PE"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140"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4005064"/>
            <a:ext cx="6107113"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434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188640"/>
            <a:ext cx="7128792" cy="3447098"/>
          </a:xfrm>
          <a:prstGeom prst="rect">
            <a:avLst/>
          </a:prstGeom>
        </p:spPr>
        <p:txBody>
          <a:bodyPr wrap="square">
            <a:spAutoFit/>
          </a:bodyPr>
          <a:lstStyle/>
          <a:p>
            <a:pPr>
              <a:spcAft>
                <a:spcPts val="0"/>
              </a:spcAft>
            </a:pPr>
            <a:r>
              <a:rPr lang="es-PE" sz="2000" dirty="0">
                <a:ea typeface="Times New Roman"/>
                <a:cs typeface="Times New Roman"/>
              </a:rPr>
              <a:t> </a:t>
            </a:r>
            <a:r>
              <a:rPr lang="es-PE" sz="2000" dirty="0" smtClean="0">
                <a:ea typeface="Times New Roman"/>
                <a:cs typeface="Times New Roman"/>
              </a:rPr>
              <a:t>5. </a:t>
            </a:r>
            <a:r>
              <a:rPr lang="es-ES" dirty="0" smtClean="0">
                <a:solidFill>
                  <a:srgbClr val="000000"/>
                </a:solidFill>
                <a:ea typeface="Times New Roman"/>
                <a:cs typeface="Times New Roman"/>
              </a:rPr>
              <a:t>Una </a:t>
            </a:r>
            <a:r>
              <a:rPr lang="es-ES" dirty="0">
                <a:solidFill>
                  <a:srgbClr val="000000"/>
                </a:solidFill>
                <a:ea typeface="Times New Roman"/>
                <a:cs typeface="Times New Roman"/>
              </a:rPr>
              <a:t>compañía de productos de concreto PROCONS , tiene 2 Fuentes para la obtención  de arena y grava. El costo de cualquier </a:t>
            </a:r>
            <a:r>
              <a:rPr lang="es-ES" dirty="0" smtClean="0">
                <a:solidFill>
                  <a:srgbClr val="000000"/>
                </a:solidFill>
                <a:ea typeface="Times New Roman"/>
                <a:cs typeface="Times New Roman"/>
              </a:rPr>
              <a:t>fuente depende </a:t>
            </a:r>
            <a:r>
              <a:rPr lang="es-ES" dirty="0">
                <a:solidFill>
                  <a:srgbClr val="000000"/>
                </a:solidFill>
                <a:ea typeface="Times New Roman"/>
                <a:cs typeface="Times New Roman"/>
              </a:rPr>
              <a:t>del costo de la cantera, el acarreo y la refinación. La cantidad de cada  tipo de roca y la arena requerida para la producción de tubos de concreto, pre mezclado y otros productos se conocen bastante bien con un mes de anticipación, pero cambia de mes a mes como una función de la demanda. El objetivo es determinar la proporción  del material  que se debe tomar en cada fuente, es 	decir minimizar, el aprovisionamiento  	mensual, los costos de </a:t>
            </a:r>
            <a:r>
              <a:rPr lang="es-ES" dirty="0" smtClean="0">
                <a:solidFill>
                  <a:srgbClr val="000000"/>
                </a:solidFill>
                <a:ea typeface="Times New Roman"/>
                <a:cs typeface="Times New Roman"/>
              </a:rPr>
              <a:t>manejo </a:t>
            </a:r>
            <a:r>
              <a:rPr lang="es-ES" dirty="0">
                <a:solidFill>
                  <a:srgbClr val="000000"/>
                </a:solidFill>
                <a:ea typeface="Times New Roman"/>
                <a:cs typeface="Times New Roman"/>
              </a:rPr>
              <a:t>y almacenamiento. El costo necesario y las relaciones de la cantidad se muestran en el cuadro que sigue: </a:t>
            </a:r>
            <a:r>
              <a:rPr lang="es-ES" b="1" dirty="0">
                <a:solidFill>
                  <a:srgbClr val="C00000"/>
                </a:solidFill>
                <a:ea typeface="Times New Roman"/>
                <a:cs typeface="Times New Roman"/>
              </a:rPr>
              <a:t>Aplicar el método Geométrico  y  encontrar la solución </a:t>
            </a:r>
            <a:r>
              <a:rPr lang="es-ES" b="1" dirty="0" smtClean="0">
                <a:solidFill>
                  <a:srgbClr val="C00000"/>
                </a:solidFill>
                <a:ea typeface="Times New Roman"/>
                <a:cs typeface="Times New Roman"/>
              </a:rPr>
              <a:t>optima aplicando los programas computacionales</a:t>
            </a:r>
            <a:endParaRPr lang="es-PE" b="1" dirty="0">
              <a:solidFill>
                <a:srgbClr val="C00000"/>
              </a:solidFill>
              <a:effectLst/>
              <a:latin typeface="Verdana"/>
              <a:ea typeface="Times New Roman"/>
              <a:cs typeface="CMR12"/>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005064"/>
            <a:ext cx="5483225"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566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87624" y="476672"/>
            <a:ext cx="7488832" cy="6063198"/>
          </a:xfrm>
          <a:prstGeom prst="rect">
            <a:avLst/>
          </a:prstGeom>
        </p:spPr>
        <p:txBody>
          <a:bodyPr wrap="square">
            <a:spAutoFit/>
          </a:bodyPr>
          <a:lstStyle/>
          <a:p>
            <a:pPr lvl="0" algn="just">
              <a:spcAft>
                <a:spcPts val="0"/>
              </a:spcAft>
              <a:tabLst>
                <a:tab pos="457200" algn="l"/>
              </a:tabLst>
            </a:pPr>
            <a:r>
              <a:rPr lang="es-ES" sz="1600" dirty="0" smtClean="0">
                <a:effectLst/>
                <a:ea typeface="Times New Roman"/>
              </a:rPr>
              <a:t>6. La revista especializada  “ Gente &amp; Cosas”, reporta la exposición promedio para cada  una de los cinco medios  publicitarios: televisión, radio, revistas, periódicos  y carteles, cuyo gasto publicitario por unidad monetaria y por persona por   mes, es la que se muestra en  el siguiente modelo de programación lineal, donde se supone que la exposición es determinística, constante de gastos publicitario, y que no hay interacción entre los medios, formulándose el problema: </a:t>
            </a:r>
            <a:endParaRPr lang="es-PE" sz="1600" dirty="0" smtClean="0">
              <a:effectLst/>
              <a:ea typeface="Times New Roman"/>
            </a:endParaRPr>
          </a:p>
          <a:p>
            <a:pPr marL="228600" algn="just">
              <a:spcAft>
                <a:spcPts val="0"/>
              </a:spcAft>
            </a:pPr>
            <a:r>
              <a:rPr lang="es-ES" sz="1600" dirty="0" smtClean="0">
                <a:effectLst/>
                <a:ea typeface="Times New Roman"/>
              </a:rPr>
              <a:t> </a:t>
            </a:r>
            <a:endParaRPr lang="es-PE" sz="1600" dirty="0" smtClean="0">
              <a:effectLst/>
              <a:ea typeface="Times New Roman"/>
            </a:endParaRPr>
          </a:p>
          <a:p>
            <a:pPr marL="228600">
              <a:spcAft>
                <a:spcPts val="0"/>
              </a:spcAft>
            </a:pPr>
            <a:r>
              <a:rPr lang="es-ES" sz="2400" dirty="0" smtClean="0">
                <a:effectLst/>
                <a:latin typeface="Arial Narrow"/>
                <a:ea typeface="Times New Roman"/>
              </a:rPr>
              <a:t>	</a:t>
            </a:r>
            <a:r>
              <a:rPr lang="es-ES" sz="1600" dirty="0" smtClean="0">
                <a:effectLst/>
                <a:latin typeface="Cambria" pitchFamily="18" charset="0"/>
                <a:ea typeface="Times New Roman"/>
              </a:rPr>
              <a:t>Maximizar :   Z  = 22x1  +  12x2  +  15x3  + 10x4 +  5x5</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Sujeto a:</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x1  + x2  +  x3  +  x4  +  x5   ≤ 10</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x1 +  x2	≤ 5</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x1 	≤ 3</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x2	≤ 3</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x3  + x4  + x5  ≤ 3</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x4  + x5  	≤ 3</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x5	≤ 3</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10x1  + 5x2  + x3    + x5 ≥ 25</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10x1  +  5x2   +  x3    +  x5≥ 35</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6x1   +   4x2   +  7x3  +  2x4   + 2x5 ≥  40</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3x1   +  x2   +  4x3    +  5x4   x5  	 ≥ 35</a:t>
            </a:r>
            <a:endParaRPr lang="es-PE" sz="1600" dirty="0" smtClean="0">
              <a:effectLst/>
              <a:latin typeface="Cambria" pitchFamily="18" charset="0"/>
              <a:ea typeface="Times New Roman"/>
            </a:endParaRPr>
          </a:p>
          <a:p>
            <a:pPr marL="228600">
              <a:spcAft>
                <a:spcPts val="0"/>
              </a:spcAft>
            </a:pPr>
            <a:r>
              <a:rPr lang="es-ES" sz="1600" dirty="0" smtClean="0">
                <a:effectLst/>
                <a:latin typeface="Cambria" pitchFamily="18" charset="0"/>
                <a:ea typeface="Times New Roman"/>
              </a:rPr>
              <a:t>				</a:t>
            </a:r>
            <a:r>
              <a:rPr lang="es-ES" sz="1600" dirty="0" err="1" smtClean="0">
                <a:effectLst/>
                <a:latin typeface="Cambria" pitchFamily="18" charset="0"/>
                <a:ea typeface="Times New Roman"/>
              </a:rPr>
              <a:t>xj</a:t>
            </a:r>
            <a:r>
              <a:rPr lang="es-ES" sz="1600" dirty="0" smtClean="0">
                <a:effectLst/>
                <a:latin typeface="Cambria" pitchFamily="18" charset="0"/>
                <a:ea typeface="Times New Roman"/>
              </a:rPr>
              <a:t> ≥  0    ( j = 1,2,...........5)</a:t>
            </a:r>
            <a:endParaRPr lang="es-PE" sz="1600" dirty="0" smtClean="0">
              <a:effectLst/>
              <a:latin typeface="Cambria" pitchFamily="18" charset="0"/>
              <a:ea typeface="Times New Roman"/>
            </a:endParaRPr>
          </a:p>
          <a:p>
            <a:pPr marL="449580">
              <a:spcAft>
                <a:spcPts val="0"/>
              </a:spcAft>
            </a:pPr>
            <a:r>
              <a:rPr lang="es-ES" sz="2800" b="1" dirty="0" smtClean="0">
                <a:solidFill>
                  <a:srgbClr val="C00000"/>
                </a:solidFill>
                <a:effectLst/>
                <a:latin typeface="Arial Narrow"/>
                <a:ea typeface="Times New Roman"/>
              </a:rPr>
              <a:t> </a:t>
            </a:r>
            <a:r>
              <a:rPr lang="es-ES" sz="1600" b="1" dirty="0" smtClean="0">
                <a:solidFill>
                  <a:srgbClr val="C00000"/>
                </a:solidFill>
                <a:effectLst/>
                <a:ea typeface="Times New Roman"/>
              </a:rPr>
              <a:t>Utilizar el  programa LINDO, </a:t>
            </a:r>
            <a:r>
              <a:rPr lang="es-ES" sz="1600" b="1" dirty="0" err="1" smtClean="0">
                <a:solidFill>
                  <a:srgbClr val="C00000"/>
                </a:solidFill>
                <a:effectLst/>
                <a:ea typeface="Times New Roman"/>
              </a:rPr>
              <a:t>Solver</a:t>
            </a:r>
            <a:r>
              <a:rPr lang="es-ES" sz="1600" b="1" dirty="0" smtClean="0">
                <a:solidFill>
                  <a:srgbClr val="C00000"/>
                </a:solidFill>
                <a:effectLst/>
                <a:ea typeface="Times New Roman"/>
              </a:rPr>
              <a:t> Excel, POM Q - M,  y determinar  los resultados y solución optima.</a:t>
            </a:r>
            <a:endParaRPr lang="es-PE" sz="1600" b="1" dirty="0">
              <a:solidFill>
                <a:srgbClr val="C00000"/>
              </a:solidFill>
              <a:effectLst/>
              <a:ea typeface="Times New Roman"/>
            </a:endParaRPr>
          </a:p>
        </p:txBody>
      </p:sp>
    </p:spTree>
    <p:extLst>
      <p:ext uri="{BB962C8B-B14F-4D97-AF65-F5344CB8AC3E}">
        <p14:creationId xmlns:p14="http://schemas.microsoft.com/office/powerpoint/2010/main" val="2271264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0" y="476672"/>
            <a:ext cx="7560840" cy="2062103"/>
          </a:xfrm>
          <a:prstGeom prst="rect">
            <a:avLst/>
          </a:prstGeom>
          <a:noFill/>
        </p:spPr>
        <p:txBody>
          <a:bodyPr wrap="square" rtlCol="0">
            <a:spAutoFit/>
          </a:bodyPr>
          <a:lstStyle/>
          <a:p>
            <a:r>
              <a:rPr lang="es-PE" sz="1600" dirty="0" smtClean="0"/>
              <a:t>7. La compañía </a:t>
            </a:r>
            <a:r>
              <a:rPr lang="es-PE" sz="1600" dirty="0" err="1" smtClean="0"/>
              <a:t>Product</a:t>
            </a:r>
            <a:r>
              <a:rPr lang="es-PE" sz="1600" dirty="0" smtClean="0"/>
              <a:t> SAC  fabrica un producto en el que cada unidad  esta compuesta en 4 unidades de componente A y 3 unidades del componente B.</a:t>
            </a:r>
          </a:p>
          <a:p>
            <a:r>
              <a:rPr lang="es-PE" sz="1600" dirty="0" smtClean="0"/>
              <a:t>Los dos componentes  se fabrican a partir  de 2 materiales diferentes. Existen 100 unidades de la materia prima 1 y 200  unidades de la materia prima 2 disponibles cada una. Cada una de las tres divisiones de la compañía usan un método diferente para fabricar los componentes, dando como resultado distintos requerimientos de materia prima por corrida de producción en cada división y el numero de cada componente producido por esa corrida.</a:t>
            </a:r>
            <a:endParaRPr lang="es-PE" sz="1600" dirty="0"/>
          </a:p>
        </p:txBody>
      </p:sp>
      <p:graphicFrame>
        <p:nvGraphicFramePr>
          <p:cNvPr id="7" name="6 Tabla"/>
          <p:cNvGraphicFramePr>
            <a:graphicFrameLocks noGrp="1"/>
          </p:cNvGraphicFramePr>
          <p:nvPr>
            <p:extLst>
              <p:ext uri="{D42A27DB-BD31-4B8C-83A1-F6EECF244321}">
                <p14:modId xmlns:p14="http://schemas.microsoft.com/office/powerpoint/2010/main" val="2773213514"/>
              </p:ext>
            </p:extLst>
          </p:nvPr>
        </p:nvGraphicFramePr>
        <p:xfrm>
          <a:off x="2843808" y="2708920"/>
          <a:ext cx="3286125" cy="1300353"/>
        </p:xfrm>
        <a:graphic>
          <a:graphicData uri="http://schemas.openxmlformats.org/drawingml/2006/table">
            <a:tbl>
              <a:tblPr/>
              <a:tblGrid>
                <a:gridCol w="866775"/>
                <a:gridCol w="819150"/>
                <a:gridCol w="819150"/>
                <a:gridCol w="390525"/>
                <a:gridCol w="390525"/>
              </a:tblGrid>
              <a:tr h="133350">
                <a:tc rowSpan="3">
                  <a:txBody>
                    <a:bodyPr/>
                    <a:lstStyle/>
                    <a:p>
                      <a:pPr>
                        <a:lnSpc>
                          <a:spcPct val="115000"/>
                        </a:lnSpc>
                        <a:spcAft>
                          <a:spcPts val="1000"/>
                        </a:spcAft>
                      </a:pPr>
                      <a:r>
                        <a:rPr lang="es-PE" sz="1000" dirty="0">
                          <a:effectLst/>
                          <a:latin typeface="Calibri"/>
                          <a:ea typeface="Calibri"/>
                          <a:cs typeface="Times New Roman"/>
                        </a:rPr>
                        <a:t>División</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Entrada</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Salida</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a:lnSpc>
                          <a:spcPct val="115000"/>
                        </a:lnSpc>
                        <a:spcAft>
                          <a:spcPts val="1000"/>
                        </a:spcAft>
                      </a:pPr>
                      <a:r>
                        <a:rPr lang="es-PE" sz="1000">
                          <a:effectLst/>
                          <a:latin typeface="Calibri"/>
                          <a:ea typeface="Calibri"/>
                          <a:cs typeface="Times New 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PE"/>
                    </a:p>
                  </a:txBody>
                  <a:tcPr/>
                </a:tc>
              </a:tr>
              <a:tr h="371475">
                <a:tc vMerge="1">
                  <a:txBody>
                    <a:bodyPr/>
                    <a:lstStyle/>
                    <a:p>
                      <a:endParaRPr lang="es-PE"/>
                    </a:p>
                  </a:txBody>
                  <a:tcPr/>
                </a:tc>
                <a:tc>
                  <a:txBody>
                    <a:bodyPr/>
                    <a:lstStyle/>
                    <a:p>
                      <a:pPr>
                        <a:lnSpc>
                          <a:spcPct val="115000"/>
                        </a:lnSpc>
                        <a:spcAft>
                          <a:spcPts val="1000"/>
                        </a:spcAft>
                      </a:pPr>
                      <a:r>
                        <a:rPr lang="es-PE" sz="1000">
                          <a:effectLst/>
                          <a:latin typeface="Calibri"/>
                          <a:ea typeface="Calibri"/>
                          <a:cs typeface="Times New Roman"/>
                        </a:rPr>
                        <a:t>Materia prima</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componente</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s-PE"/>
                    </a:p>
                  </a:txBody>
                  <a:tcPr/>
                </a:tc>
                <a:tc hMerge="1" vMerge="1">
                  <a:txBody>
                    <a:bodyPr/>
                    <a:lstStyle/>
                    <a:p>
                      <a:endParaRPr lang="es-PE"/>
                    </a:p>
                  </a:txBody>
                  <a:tcPr/>
                </a:tc>
              </a:tr>
              <a:tr h="138430">
                <a:tc vMerge="1">
                  <a:txBody>
                    <a:bodyPr/>
                    <a:lstStyle/>
                    <a:p>
                      <a:endParaRPr lang="es-PE"/>
                    </a:p>
                  </a:txBody>
                  <a:tcPr/>
                </a:tc>
                <a:tc>
                  <a:txBody>
                    <a:bodyPr/>
                    <a:lstStyle/>
                    <a:p>
                      <a:pPr>
                        <a:lnSpc>
                          <a:spcPct val="115000"/>
                        </a:lnSpc>
                        <a:spcAft>
                          <a:spcPts val="1000"/>
                        </a:spcAft>
                      </a:pPr>
                      <a:r>
                        <a:rPr lang="es-PE" sz="1000">
                          <a:effectLst/>
                          <a:latin typeface="Calibri"/>
                          <a:ea typeface="Calibri"/>
                          <a:cs typeface="Times New Roman"/>
                        </a:rPr>
                        <a:t>D1</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D2</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A</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PE" sz="1000">
                          <a:effectLst/>
                          <a:latin typeface="Calibri"/>
                          <a:ea typeface="Calibri"/>
                          <a:cs typeface="Times New Roman"/>
                        </a:rPr>
                        <a:t>B</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5">
                <a:tc>
                  <a:txBody>
                    <a:bodyPr/>
                    <a:lstStyle/>
                    <a:p>
                      <a:pPr algn="ctr">
                        <a:lnSpc>
                          <a:spcPct val="115000"/>
                        </a:lnSpc>
                        <a:spcAft>
                          <a:spcPts val="1000"/>
                        </a:spcAft>
                      </a:pPr>
                      <a:r>
                        <a:rPr lang="es-PE" sz="1100">
                          <a:effectLst/>
                          <a:latin typeface="Calibri"/>
                          <a:ea typeface="Calibri"/>
                          <a:cs typeface="Times New Roman"/>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400">
                <a:tc>
                  <a:txBody>
                    <a:bodyPr/>
                    <a:lstStyle/>
                    <a:p>
                      <a:pPr algn="ctr">
                        <a:lnSpc>
                          <a:spcPct val="115000"/>
                        </a:lnSpc>
                        <a:spcAft>
                          <a:spcPts val="1000"/>
                        </a:spcAft>
                      </a:pPr>
                      <a:r>
                        <a:rPr lang="es-PE" sz="1100">
                          <a:effectLst/>
                          <a:latin typeface="Calibri"/>
                          <a:ea typeface="Calibri"/>
                          <a:cs typeface="Times New Roman"/>
                        </a:rPr>
                        <a:t>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25">
                <a:tc>
                  <a:txBody>
                    <a:bodyPr/>
                    <a:lstStyle/>
                    <a:p>
                      <a:pPr algn="ctr">
                        <a:lnSpc>
                          <a:spcPct val="115000"/>
                        </a:lnSpc>
                        <a:spcAft>
                          <a:spcPts val="1000"/>
                        </a:spcAft>
                      </a:pPr>
                      <a:r>
                        <a:rPr lang="es-PE" sz="1100" dirty="0">
                          <a:effectLst/>
                          <a:latin typeface="Calibri"/>
                          <a:ea typeface="Calibri"/>
                          <a:cs typeface="Times New Roman"/>
                        </a:rPr>
                        <a:t>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a:effectLst/>
                          <a:latin typeface="Calibri"/>
                          <a:ea typeface="Calibri"/>
                          <a:cs typeface="Times New Roman"/>
                        </a:rPr>
                        <a:t>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s-PE" sz="1100" dirty="0">
                          <a:effectLst/>
                          <a:latin typeface="Calibri"/>
                          <a:ea typeface="Calibri"/>
                          <a:cs typeface="Times New Roman"/>
                        </a:rPr>
                        <a:t>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7 Rectángulo"/>
          <p:cNvSpPr/>
          <p:nvPr/>
        </p:nvSpPr>
        <p:spPr>
          <a:xfrm>
            <a:off x="1511660" y="4149080"/>
            <a:ext cx="7200800" cy="2154436"/>
          </a:xfrm>
          <a:prstGeom prst="rect">
            <a:avLst/>
          </a:prstGeom>
        </p:spPr>
        <p:txBody>
          <a:bodyPr wrap="square">
            <a:spAutoFit/>
          </a:bodyPr>
          <a:lstStyle/>
          <a:p>
            <a:r>
              <a:rPr lang="es-PE" sz="1600" dirty="0"/>
              <a:t>De esta manera, cada corrida de producción de la división 1 requiere 8 unidades de la materia prima 1 y 6 unidades de la materia prima 2. El producto de esta corrida es de 7 unidades de A y de 5 unidades de B.</a:t>
            </a:r>
          </a:p>
          <a:p>
            <a:r>
              <a:rPr lang="es-PE" sz="1600" dirty="0"/>
              <a:t>Como gerente de producción, formule un modelo de producción para determinar el número de corridas de producción para cada división que maximice el número total de unidades determinadas del producto final</a:t>
            </a:r>
            <a:r>
              <a:rPr lang="es-PE" dirty="0"/>
              <a:t>. </a:t>
            </a:r>
            <a:r>
              <a:rPr lang="es-ES" b="1" dirty="0">
                <a:solidFill>
                  <a:srgbClr val="C00000"/>
                </a:solidFill>
                <a:ea typeface="Times New Roman"/>
                <a:cs typeface="Times New Roman"/>
              </a:rPr>
              <a:t>y  encontrar la solución optima aplicando los programas computacionales</a:t>
            </a:r>
            <a:endParaRPr lang="es-PE" b="1" dirty="0">
              <a:solidFill>
                <a:srgbClr val="C00000"/>
              </a:solidFill>
              <a:latin typeface="Verdana"/>
              <a:ea typeface="Times New Roman"/>
              <a:cs typeface="CMR12"/>
            </a:endParaRPr>
          </a:p>
          <a:p>
            <a:endParaRPr lang="es-PE" dirty="0"/>
          </a:p>
        </p:txBody>
      </p:sp>
    </p:spTree>
    <p:extLst>
      <p:ext uri="{BB962C8B-B14F-4D97-AF65-F5344CB8AC3E}">
        <p14:creationId xmlns:p14="http://schemas.microsoft.com/office/powerpoint/2010/main" val="1280655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156416625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3 Grupo"/>
          <p:cNvGrpSpPr/>
          <p:nvPr/>
        </p:nvGrpSpPr>
        <p:grpSpPr>
          <a:xfrm>
            <a:off x="1691680" y="476673"/>
            <a:ext cx="2592288" cy="648071"/>
            <a:chOff x="304800" y="2158900"/>
            <a:chExt cx="4267200" cy="1319711"/>
          </a:xfrm>
        </p:grpSpPr>
        <p:sp>
          <p:nvSpPr>
            <p:cNvPr id="5" name="4 Rectángulo redondeado"/>
            <p:cNvSpPr/>
            <p:nvPr/>
          </p:nvSpPr>
          <p:spPr>
            <a:xfrm>
              <a:off x="304800" y="2158900"/>
              <a:ext cx="4267200" cy="693720"/>
            </a:xfrm>
            <a:prstGeom prst="roundRect">
              <a:avLst/>
            </a:pr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txBody>
            <a:bodyPr/>
            <a:lstStyle/>
            <a:p>
              <a:r>
                <a:rPr lang="es-PE" sz="2000" b="1" dirty="0" smtClean="0">
                  <a:solidFill>
                    <a:srgbClr val="FFC000"/>
                  </a:solidFill>
                </a:rPr>
                <a:t>Propósito de la sesión</a:t>
              </a:r>
              <a:endParaRPr lang="es-PE" sz="2000" b="1" dirty="0">
                <a:solidFill>
                  <a:srgbClr val="FFC000"/>
                </a:solidFill>
              </a:endParaRPr>
            </a:p>
          </p:txBody>
        </p:sp>
        <p:sp>
          <p:nvSpPr>
            <p:cNvPr id="6" name="5 Rectángulo"/>
            <p:cNvSpPr/>
            <p:nvPr/>
          </p:nvSpPr>
          <p:spPr>
            <a:xfrm>
              <a:off x="372529" y="2226629"/>
              <a:ext cx="4131742" cy="12519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2089150">
                <a:lnSpc>
                  <a:spcPct val="90000"/>
                </a:lnSpc>
                <a:spcBef>
                  <a:spcPct val="0"/>
                </a:spcBef>
                <a:spcAft>
                  <a:spcPct val="35000"/>
                </a:spcAft>
              </a:pPr>
              <a:endParaRPr lang="es-PE" sz="4700" kern="1200"/>
            </a:p>
          </p:txBody>
        </p:sp>
      </p:grpSp>
    </p:spTree>
    <p:extLst>
      <p:ext uri="{BB962C8B-B14F-4D97-AF65-F5344CB8AC3E}">
        <p14:creationId xmlns:p14="http://schemas.microsoft.com/office/powerpoint/2010/main" val="1462983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624" y="548680"/>
            <a:ext cx="7416824" cy="5355312"/>
          </a:xfrm>
          <a:prstGeom prst="rect">
            <a:avLst/>
          </a:prstGeom>
        </p:spPr>
        <p:txBody>
          <a:bodyPr wrap="square">
            <a:spAutoFit/>
          </a:bodyPr>
          <a:lstStyle/>
          <a:p>
            <a:r>
              <a:rPr lang="es-ES" dirty="0" smtClean="0"/>
              <a:t>1.  Una </a:t>
            </a:r>
            <a:r>
              <a:rPr lang="es-ES" dirty="0"/>
              <a:t>empresa produce puertas, escritorios y sillas; cada uno de estos productos pasan por </a:t>
            </a:r>
            <a:r>
              <a:rPr lang="es-ES" dirty="0" smtClean="0"/>
              <a:t>los departamentos </a:t>
            </a:r>
            <a:r>
              <a:rPr lang="es-ES" dirty="0"/>
              <a:t>de corte, ensamble, pintura y embalaje. En todos los productos se consume madera</a:t>
            </a:r>
            <a:r>
              <a:rPr lang="es-ES" dirty="0" smtClean="0"/>
              <a:t>, tiempo </a:t>
            </a:r>
            <a:r>
              <a:rPr lang="es-ES" dirty="0"/>
              <a:t>de corte, tiempo de ensamble, tiempo de acabado y tiempo de embalaje, así como </a:t>
            </a:r>
            <a:r>
              <a:rPr lang="es-ES" dirty="0" smtClean="0"/>
              <a:t>otras materias </a:t>
            </a:r>
            <a:r>
              <a:rPr lang="es-ES" dirty="0"/>
              <a:t>primas (clavos, pegante). Existen limitaciones en cuanto al total de horas disponibles por </a:t>
            </a:r>
            <a:r>
              <a:rPr lang="es-ES" dirty="0" smtClean="0"/>
              <a:t>departamento </a:t>
            </a:r>
            <a:r>
              <a:rPr lang="es-ES" dirty="0"/>
              <a:t>debido a consideraciones de seguridad social: exposición a productos volátiles, ruido</a:t>
            </a:r>
            <a:r>
              <a:rPr lang="es-ES" dirty="0" smtClean="0"/>
              <a:t>, trabajo físico </a:t>
            </a:r>
            <a:r>
              <a:rPr lang="es-ES" dirty="0"/>
              <a:t>pesado; se trabajan cinco días a la semana</a:t>
            </a:r>
            <a:r>
              <a:rPr lang="es-ES" dirty="0" smtClean="0"/>
              <a:t>.</a:t>
            </a:r>
            <a:endParaRPr lang="es-PE" dirty="0" smtClean="0"/>
          </a:p>
          <a:p>
            <a:r>
              <a:rPr lang="es-ES" dirty="0" smtClean="0"/>
              <a:t>Se </a:t>
            </a:r>
            <a:r>
              <a:rPr lang="es-ES" dirty="0"/>
              <a:t>desea conocer la </a:t>
            </a:r>
            <a:endParaRPr lang="es-ES" dirty="0" smtClean="0"/>
          </a:p>
          <a:p>
            <a:r>
              <a:rPr lang="es-ES" dirty="0" smtClean="0"/>
              <a:t>producción </a:t>
            </a:r>
            <a:r>
              <a:rPr lang="es-ES" dirty="0"/>
              <a:t>semanal que </a:t>
            </a:r>
            <a:endParaRPr lang="es-ES" dirty="0" smtClean="0"/>
          </a:p>
          <a:p>
            <a:r>
              <a:rPr lang="es-ES" dirty="0" smtClean="0"/>
              <a:t>maximice </a:t>
            </a:r>
            <a:r>
              <a:rPr lang="es-ES" dirty="0"/>
              <a:t>los beneficios. </a:t>
            </a:r>
            <a:endParaRPr lang="es-ES" dirty="0" smtClean="0"/>
          </a:p>
          <a:p>
            <a:r>
              <a:rPr lang="es-ES" dirty="0" smtClean="0"/>
              <a:t>En </a:t>
            </a:r>
            <a:r>
              <a:rPr lang="es-ES" dirty="0"/>
              <a:t>la tabla siguiente </a:t>
            </a:r>
            <a:r>
              <a:rPr lang="es-ES" dirty="0" smtClean="0"/>
              <a:t>se </a:t>
            </a:r>
          </a:p>
          <a:p>
            <a:r>
              <a:rPr lang="es-ES" dirty="0" smtClean="0"/>
              <a:t>muestran los consumos de</a:t>
            </a:r>
          </a:p>
          <a:p>
            <a:r>
              <a:rPr lang="es-ES" dirty="0" smtClean="0"/>
              <a:t>materia </a:t>
            </a:r>
            <a:r>
              <a:rPr lang="es-ES" dirty="0"/>
              <a:t>prima y las utilidades</a:t>
            </a:r>
            <a:r>
              <a:rPr lang="es-ES" dirty="0" smtClean="0"/>
              <a:t>:</a:t>
            </a:r>
          </a:p>
          <a:p>
            <a:r>
              <a:rPr lang="es-ES" dirty="0" smtClean="0"/>
              <a:t>Plantear </a:t>
            </a:r>
            <a:r>
              <a:rPr lang="es-ES" dirty="0"/>
              <a:t>el  problema </a:t>
            </a:r>
            <a:r>
              <a:rPr lang="es-ES" dirty="0" smtClean="0"/>
              <a:t>como</a:t>
            </a:r>
          </a:p>
          <a:p>
            <a:r>
              <a:rPr lang="es-ES" dirty="0" smtClean="0"/>
              <a:t>un </a:t>
            </a:r>
            <a:r>
              <a:rPr lang="es-ES" dirty="0"/>
              <a:t>modelo de programación </a:t>
            </a:r>
            <a:endParaRPr lang="es-ES" dirty="0" smtClean="0"/>
          </a:p>
          <a:p>
            <a:r>
              <a:rPr lang="es-ES" dirty="0" smtClean="0"/>
              <a:t>lineal y resolver por el</a:t>
            </a:r>
          </a:p>
          <a:p>
            <a:r>
              <a:rPr lang="es-ES" dirty="0" smtClean="0"/>
              <a:t>software : POM Q-M, </a:t>
            </a:r>
            <a:r>
              <a:rPr lang="es-ES" dirty="0" err="1" smtClean="0"/>
              <a:t>Solver</a:t>
            </a:r>
            <a:r>
              <a:rPr lang="es-ES" dirty="0" smtClean="0"/>
              <a:t> </a:t>
            </a:r>
          </a:p>
          <a:p>
            <a:r>
              <a:rPr lang="es-ES" dirty="0" smtClean="0"/>
              <a:t>Excel, LINDO</a:t>
            </a:r>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59" y="2836942"/>
            <a:ext cx="4548187"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845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81883" y="50319"/>
            <a:ext cx="5185522" cy="6524863"/>
          </a:xfrm>
          <a:prstGeom prst="rect">
            <a:avLst/>
          </a:prstGeom>
          <a:noFill/>
        </p:spPr>
        <p:txBody>
          <a:bodyPr wrap="none" rtlCol="0">
            <a:spAutoFit/>
          </a:bodyPr>
          <a:lstStyle/>
          <a:p>
            <a:r>
              <a:rPr lang="es-PE" b="1" dirty="0" smtClean="0">
                <a:solidFill>
                  <a:srgbClr val="C00000"/>
                </a:solidFill>
              </a:rPr>
              <a:t>Planteamiento del problema:</a:t>
            </a:r>
          </a:p>
          <a:p>
            <a:pPr marL="342900" indent="-342900">
              <a:buAutoNum type="alphaLcParenR"/>
            </a:pPr>
            <a:r>
              <a:rPr lang="es-PE" sz="1600" b="1" dirty="0" smtClean="0">
                <a:solidFill>
                  <a:srgbClr val="0070C0"/>
                </a:solidFill>
                <a:latin typeface="Cambria" pitchFamily="18" charset="0"/>
              </a:rPr>
              <a:t>Definiendo las variables de decisión</a:t>
            </a:r>
          </a:p>
          <a:p>
            <a:r>
              <a:rPr lang="es-PE" sz="1600" dirty="0" smtClean="0">
                <a:latin typeface="Cambria" pitchFamily="18" charset="0"/>
              </a:rPr>
              <a:t>X1 = cantidad de puertas a producir durante la semana</a:t>
            </a:r>
          </a:p>
          <a:p>
            <a:r>
              <a:rPr lang="es-PE" sz="1600" dirty="0" smtClean="0">
                <a:latin typeface="Cambria" pitchFamily="18" charset="0"/>
              </a:rPr>
              <a:t>X2= cantidad de escritorios a producir durante la semana</a:t>
            </a:r>
          </a:p>
          <a:p>
            <a:r>
              <a:rPr lang="es-PE" sz="1600" dirty="0" smtClean="0">
                <a:latin typeface="Cambria" pitchFamily="18" charset="0"/>
              </a:rPr>
              <a:t>X3 = numero de sillas a producir durante la semana</a:t>
            </a:r>
          </a:p>
          <a:p>
            <a:r>
              <a:rPr lang="es-PE" sz="1600" dirty="0" smtClean="0">
                <a:latin typeface="Cambria" pitchFamily="18" charset="0"/>
              </a:rPr>
              <a:t>Z = función de margen de desempeño</a:t>
            </a:r>
          </a:p>
          <a:p>
            <a:endParaRPr lang="es-PE" sz="1600" dirty="0">
              <a:latin typeface="Cambria" pitchFamily="18" charset="0"/>
            </a:endParaRPr>
          </a:p>
          <a:p>
            <a:r>
              <a:rPr lang="es-PE" sz="1600" b="1" dirty="0" smtClean="0">
                <a:solidFill>
                  <a:srgbClr val="0070C0"/>
                </a:solidFill>
                <a:latin typeface="Cambria" pitchFamily="18" charset="0"/>
              </a:rPr>
              <a:t>b) Restricciones:</a:t>
            </a:r>
          </a:p>
          <a:p>
            <a:pPr marL="285750" indent="-285750">
              <a:buFont typeface="Arial" pitchFamily="34" charset="0"/>
              <a:buChar char="•"/>
            </a:pPr>
            <a:r>
              <a:rPr lang="es-PE" sz="1600" dirty="0" smtClean="0">
                <a:latin typeface="Cambria" pitchFamily="18" charset="0"/>
              </a:rPr>
              <a:t>Por el empleo de madera para fabricar los muebles:</a:t>
            </a:r>
          </a:p>
          <a:p>
            <a:r>
              <a:rPr lang="es-PE" sz="1600" dirty="0" smtClean="0">
                <a:latin typeface="Cambria" pitchFamily="18" charset="0"/>
              </a:rPr>
              <a:t>	2.5x1+3.5x2+2x3 ≤ 1000</a:t>
            </a:r>
          </a:p>
          <a:p>
            <a:pPr marL="285750" indent="-285750">
              <a:buFont typeface="Arial" pitchFamily="34" charset="0"/>
              <a:buChar char="•"/>
            </a:pPr>
            <a:r>
              <a:rPr lang="es-PE" sz="1600" dirty="0" smtClean="0">
                <a:latin typeface="Cambria" pitchFamily="18" charset="0"/>
              </a:rPr>
              <a:t>Por el corte de maderas</a:t>
            </a:r>
          </a:p>
          <a:p>
            <a:r>
              <a:rPr lang="es-PE" sz="1600" dirty="0">
                <a:latin typeface="Cambria" pitchFamily="18" charset="0"/>
              </a:rPr>
              <a:t>	</a:t>
            </a:r>
            <a:r>
              <a:rPr lang="es-PE" sz="1600" dirty="0" smtClean="0">
                <a:latin typeface="Cambria" pitchFamily="18" charset="0"/>
              </a:rPr>
              <a:t>10x1+15x2+20x3≤ 2400</a:t>
            </a:r>
          </a:p>
          <a:p>
            <a:pPr marL="285750" indent="-285750">
              <a:buFont typeface="Arial" pitchFamily="34" charset="0"/>
              <a:buChar char="•"/>
            </a:pPr>
            <a:r>
              <a:rPr lang="es-PE" sz="1600" dirty="0" smtClean="0">
                <a:latin typeface="Cambria" pitchFamily="18" charset="0"/>
              </a:rPr>
              <a:t>Por el ensamblaje:</a:t>
            </a:r>
          </a:p>
          <a:p>
            <a:r>
              <a:rPr lang="es-PE" sz="1600" dirty="0">
                <a:latin typeface="Cambria" pitchFamily="18" charset="0"/>
              </a:rPr>
              <a:t>	</a:t>
            </a:r>
            <a:r>
              <a:rPr lang="es-PE" sz="1600" dirty="0" smtClean="0">
                <a:latin typeface="Cambria" pitchFamily="18" charset="0"/>
              </a:rPr>
              <a:t>5x1+20x2+15x3 ≤ 2400</a:t>
            </a:r>
          </a:p>
          <a:p>
            <a:pPr marL="285750" indent="-285750">
              <a:buFont typeface="Arial" pitchFamily="34" charset="0"/>
              <a:buChar char="•"/>
            </a:pPr>
            <a:r>
              <a:rPr lang="es-PE" sz="1600" dirty="0" smtClean="0">
                <a:latin typeface="Cambria" pitchFamily="18" charset="0"/>
              </a:rPr>
              <a:t>Por el pintado de los productos:</a:t>
            </a:r>
          </a:p>
          <a:p>
            <a:r>
              <a:rPr lang="es-PE" sz="1600" dirty="0" smtClean="0">
                <a:latin typeface="Cambria" pitchFamily="18" charset="0"/>
              </a:rPr>
              <a:t>	5x1 + 15x2 +10x3≤ 1800</a:t>
            </a:r>
          </a:p>
          <a:p>
            <a:pPr marL="285750" indent="-285750">
              <a:buFont typeface="Arial" pitchFamily="34" charset="0"/>
              <a:buChar char="•"/>
            </a:pPr>
            <a:r>
              <a:rPr lang="es-PE" sz="1600" dirty="0" smtClean="0">
                <a:latin typeface="Cambria" pitchFamily="18" charset="0"/>
              </a:rPr>
              <a:t>Por el embalaje </a:t>
            </a:r>
          </a:p>
          <a:p>
            <a:r>
              <a:rPr lang="es-PE" sz="1600" dirty="0" smtClean="0">
                <a:latin typeface="Cambria" pitchFamily="18" charset="0"/>
              </a:rPr>
              <a:t>	8x1 </a:t>
            </a:r>
            <a:r>
              <a:rPr lang="es-PE" sz="1600" dirty="0">
                <a:latin typeface="Cambria" pitchFamily="18" charset="0"/>
              </a:rPr>
              <a:t>+ </a:t>
            </a:r>
            <a:r>
              <a:rPr lang="es-PE" sz="1600" dirty="0" smtClean="0">
                <a:latin typeface="Cambria" pitchFamily="18" charset="0"/>
              </a:rPr>
              <a:t>16x2 </a:t>
            </a:r>
            <a:r>
              <a:rPr lang="es-PE" sz="1600" dirty="0">
                <a:latin typeface="Cambria" pitchFamily="18" charset="0"/>
              </a:rPr>
              <a:t>+</a:t>
            </a:r>
            <a:r>
              <a:rPr lang="es-PE" sz="1600" dirty="0" smtClean="0">
                <a:latin typeface="Cambria" pitchFamily="18" charset="0"/>
              </a:rPr>
              <a:t>12x3</a:t>
            </a:r>
            <a:r>
              <a:rPr lang="es-PE" sz="1600" dirty="0">
                <a:latin typeface="Cambria" pitchFamily="18" charset="0"/>
              </a:rPr>
              <a:t>≤2100</a:t>
            </a:r>
          </a:p>
          <a:p>
            <a:pPr marL="285750" indent="-285750">
              <a:buFont typeface="Arial" pitchFamily="34" charset="0"/>
              <a:buChar char="•"/>
            </a:pPr>
            <a:r>
              <a:rPr lang="es-PE" sz="1600" dirty="0" smtClean="0">
                <a:latin typeface="Cambria" pitchFamily="18" charset="0"/>
              </a:rPr>
              <a:t>Otros insumos a emplear:</a:t>
            </a:r>
          </a:p>
          <a:p>
            <a:r>
              <a:rPr lang="es-PE" sz="1600" dirty="0">
                <a:latin typeface="Cambria" pitchFamily="18" charset="0"/>
              </a:rPr>
              <a:t>	</a:t>
            </a:r>
            <a:r>
              <a:rPr lang="es-PE" sz="1600" dirty="0" smtClean="0">
                <a:latin typeface="Cambria" pitchFamily="18" charset="0"/>
              </a:rPr>
              <a:t>0.5x1+0.8x2+0.7x3 ≤ 105</a:t>
            </a:r>
          </a:p>
          <a:p>
            <a:endParaRPr lang="es-PE" sz="1600" dirty="0">
              <a:latin typeface="MS Reference Sans Serif"/>
            </a:endParaRPr>
          </a:p>
          <a:p>
            <a:r>
              <a:rPr lang="es-PE" sz="1600" dirty="0" smtClean="0">
                <a:latin typeface="MS Reference Sans Serif"/>
              </a:rPr>
              <a:t>c) </a:t>
            </a:r>
            <a:r>
              <a:rPr lang="es-PE" sz="1600" b="1" dirty="0" smtClean="0">
                <a:solidFill>
                  <a:srgbClr val="0070C0"/>
                </a:solidFill>
                <a:latin typeface="Cambria" pitchFamily="18" charset="0"/>
              </a:rPr>
              <a:t>Función objetivo</a:t>
            </a:r>
          </a:p>
          <a:p>
            <a:r>
              <a:rPr lang="es-PE" sz="1600" dirty="0">
                <a:latin typeface="Cambria" pitchFamily="18" charset="0"/>
              </a:rPr>
              <a:t>	</a:t>
            </a:r>
            <a:r>
              <a:rPr lang="es-PE" sz="1600" dirty="0" smtClean="0">
                <a:latin typeface="Cambria" pitchFamily="18" charset="0"/>
              </a:rPr>
              <a:t>Zmax = 12000x1+32000x2+25000x3</a:t>
            </a:r>
            <a:r>
              <a:rPr lang="es-PE" sz="1600" dirty="0" smtClean="0">
                <a:latin typeface="MS Reference Sans Serif"/>
              </a:rPr>
              <a:t> </a:t>
            </a:r>
          </a:p>
          <a:p>
            <a:r>
              <a:rPr lang="es-PE" sz="1600" dirty="0" smtClean="0">
                <a:latin typeface="Cambria" pitchFamily="18" charset="0"/>
              </a:rPr>
              <a:t>d) </a:t>
            </a:r>
            <a:r>
              <a:rPr lang="es-PE" sz="1600" b="1" dirty="0" smtClean="0">
                <a:solidFill>
                  <a:srgbClr val="0070C0"/>
                </a:solidFill>
                <a:latin typeface="Cambria" pitchFamily="18" charset="0"/>
              </a:rPr>
              <a:t>Restricción de signo:</a:t>
            </a:r>
          </a:p>
          <a:p>
            <a:r>
              <a:rPr lang="es-PE" sz="1600" dirty="0">
                <a:latin typeface="Cambria" pitchFamily="18" charset="0"/>
              </a:rPr>
              <a:t>	</a:t>
            </a:r>
            <a:r>
              <a:rPr lang="es-PE" sz="1600" dirty="0" smtClean="0">
                <a:latin typeface="Cambria" pitchFamily="18" charset="0"/>
              </a:rPr>
              <a:t>Xi ≥ 0 (i = 1,2,3)</a:t>
            </a:r>
            <a:endParaRPr lang="es-PE" sz="1600" dirty="0">
              <a:latin typeface="Cambria" pitchFamily="18" charset="0"/>
            </a:endParaRPr>
          </a:p>
        </p:txBody>
      </p:sp>
    </p:spTree>
    <p:extLst>
      <p:ext uri="{BB962C8B-B14F-4D97-AF65-F5344CB8AC3E}">
        <p14:creationId xmlns:p14="http://schemas.microsoft.com/office/powerpoint/2010/main" val="262838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42833" y="116632"/>
            <a:ext cx="5742384" cy="3046988"/>
          </a:xfrm>
          <a:prstGeom prst="rect">
            <a:avLst/>
          </a:prstGeom>
        </p:spPr>
        <p:txBody>
          <a:bodyPr wrap="square">
            <a:spAutoFit/>
          </a:bodyPr>
          <a:lstStyle/>
          <a:p>
            <a:pPr marL="285750" indent="-285750">
              <a:buFont typeface="Arial" pitchFamily="34" charset="0"/>
              <a:buChar char="•"/>
            </a:pPr>
            <a:r>
              <a:rPr lang="es-PE" sz="1600" b="1" dirty="0" smtClean="0">
                <a:solidFill>
                  <a:srgbClr val="C00000"/>
                </a:solidFill>
                <a:latin typeface="Cambria" pitchFamily="18" charset="0"/>
              </a:rPr>
              <a:t>Formulación del  modelo de P.L</a:t>
            </a:r>
          </a:p>
          <a:p>
            <a:pPr marL="285750" indent="-285750">
              <a:buFont typeface="Arial" pitchFamily="34" charset="0"/>
              <a:buChar char="•"/>
            </a:pPr>
            <a:endParaRPr lang="es-PE" sz="1600" dirty="0" smtClean="0">
              <a:latin typeface="Cambria" pitchFamily="18" charset="0"/>
            </a:endParaRPr>
          </a:p>
          <a:p>
            <a:pPr marL="285750" indent="-285750">
              <a:buFont typeface="Arial" pitchFamily="34" charset="0"/>
              <a:buChar char="•"/>
            </a:pPr>
            <a:r>
              <a:rPr lang="es-PE" sz="1600" dirty="0" smtClean="0">
                <a:latin typeface="Cambria" pitchFamily="18" charset="0"/>
              </a:rPr>
              <a:t>Zmax </a:t>
            </a:r>
            <a:r>
              <a:rPr lang="es-PE" sz="1600" dirty="0">
                <a:latin typeface="Cambria" pitchFamily="18" charset="0"/>
              </a:rPr>
              <a:t>= 12000x1+32000x2+25000x3</a:t>
            </a:r>
            <a:r>
              <a:rPr lang="es-PE" sz="1600" dirty="0">
                <a:latin typeface="MS Reference Sans Serif"/>
              </a:rPr>
              <a:t> </a:t>
            </a:r>
          </a:p>
          <a:p>
            <a:r>
              <a:rPr lang="es-PE" sz="1600" dirty="0" smtClean="0">
                <a:latin typeface="Cambria" pitchFamily="18" charset="0"/>
              </a:rPr>
              <a:t>	sujeto a: </a:t>
            </a:r>
          </a:p>
          <a:p>
            <a:endParaRPr lang="es-PE" sz="1600" dirty="0">
              <a:latin typeface="Cambria" pitchFamily="18" charset="0"/>
            </a:endParaRPr>
          </a:p>
          <a:p>
            <a:r>
              <a:rPr lang="es-PE" sz="1600" dirty="0">
                <a:latin typeface="Cambria" pitchFamily="18" charset="0"/>
              </a:rPr>
              <a:t>	2.5x1+3.5x2+2x3 ≤ 1000</a:t>
            </a:r>
          </a:p>
          <a:p>
            <a:r>
              <a:rPr lang="es-PE" sz="1600" dirty="0">
                <a:latin typeface="Cambria" pitchFamily="18" charset="0"/>
              </a:rPr>
              <a:t>	10x1+15x2+20x3≤ 2400</a:t>
            </a:r>
          </a:p>
          <a:p>
            <a:r>
              <a:rPr lang="es-PE" sz="1600" dirty="0">
                <a:latin typeface="Cambria" pitchFamily="18" charset="0"/>
              </a:rPr>
              <a:t>	5x1+20x2+15x3 ≤ </a:t>
            </a:r>
            <a:r>
              <a:rPr lang="es-PE" sz="1600" dirty="0" smtClean="0">
                <a:latin typeface="Cambria" pitchFamily="18" charset="0"/>
              </a:rPr>
              <a:t>2400</a:t>
            </a:r>
            <a:endParaRPr lang="es-PE" sz="1600" dirty="0">
              <a:latin typeface="Cambria" pitchFamily="18" charset="0"/>
            </a:endParaRPr>
          </a:p>
          <a:p>
            <a:r>
              <a:rPr lang="es-PE" sz="1600" dirty="0">
                <a:latin typeface="Cambria" pitchFamily="18" charset="0"/>
              </a:rPr>
              <a:t>	5x1 + 15x2 +10x3</a:t>
            </a:r>
            <a:r>
              <a:rPr lang="es-PE" sz="1600" dirty="0" smtClean="0">
                <a:latin typeface="Cambria" pitchFamily="18" charset="0"/>
              </a:rPr>
              <a:t>≤1800</a:t>
            </a:r>
          </a:p>
          <a:p>
            <a:r>
              <a:rPr lang="es-PE" sz="1600" dirty="0">
                <a:latin typeface="Cambria" pitchFamily="18" charset="0"/>
              </a:rPr>
              <a:t>	</a:t>
            </a:r>
            <a:r>
              <a:rPr lang="es-PE" sz="1600" dirty="0" smtClean="0">
                <a:latin typeface="Cambria" pitchFamily="18" charset="0"/>
              </a:rPr>
              <a:t>8x1+16x2+ 12x3 </a:t>
            </a:r>
            <a:r>
              <a:rPr lang="es-PE" sz="1600" dirty="0" smtClean="0">
                <a:latin typeface="MS Reference Sans Serif"/>
              </a:rPr>
              <a:t>≤ 2100</a:t>
            </a:r>
            <a:endParaRPr lang="es-PE" sz="1600" dirty="0">
              <a:latin typeface="Cambria" pitchFamily="18" charset="0"/>
            </a:endParaRPr>
          </a:p>
          <a:p>
            <a:r>
              <a:rPr lang="es-PE" sz="1600" dirty="0">
                <a:latin typeface="Cambria" pitchFamily="18" charset="0"/>
              </a:rPr>
              <a:t>	0.5x1+0.8x2+0.7x3 ≤ 105</a:t>
            </a:r>
          </a:p>
          <a:p>
            <a:r>
              <a:rPr lang="es-PE" sz="1600" dirty="0">
                <a:latin typeface="Cambria" pitchFamily="18" charset="0"/>
              </a:rPr>
              <a:t>	Xi ≥ 0 (i = 1,2,3)</a:t>
            </a:r>
          </a:p>
        </p:txBody>
      </p:sp>
      <p:sp>
        <p:nvSpPr>
          <p:cNvPr id="3" name="2 Rectángulo"/>
          <p:cNvSpPr/>
          <p:nvPr/>
        </p:nvSpPr>
        <p:spPr>
          <a:xfrm>
            <a:off x="2483768" y="3429000"/>
            <a:ext cx="4572000" cy="3323987"/>
          </a:xfrm>
          <a:prstGeom prst="rect">
            <a:avLst/>
          </a:prstGeom>
        </p:spPr>
        <p:txBody>
          <a:bodyPr>
            <a:spAutoFit/>
          </a:bodyPr>
          <a:lstStyle/>
          <a:p>
            <a:r>
              <a:rPr lang="en-US" sz="1400" dirty="0">
                <a:latin typeface="Cambria" pitchFamily="18" charset="0"/>
              </a:rPr>
              <a:t>LP OPTIMUM FOUND AT STEP      3</a:t>
            </a:r>
          </a:p>
          <a:p>
            <a:r>
              <a:rPr lang="en-US" sz="1400" dirty="0" smtClean="0">
                <a:latin typeface="Cambria" pitchFamily="18" charset="0"/>
              </a:rPr>
              <a:t>        </a:t>
            </a:r>
            <a:r>
              <a:rPr lang="en-US" sz="1400" dirty="0">
                <a:latin typeface="Cambria" pitchFamily="18" charset="0"/>
              </a:rPr>
              <a:t>OBJECTIVE FUNCTION VALUE</a:t>
            </a:r>
          </a:p>
          <a:p>
            <a:r>
              <a:rPr lang="en-US" sz="1400" dirty="0" smtClean="0">
                <a:latin typeface="Cambria" pitchFamily="18" charset="0"/>
              </a:rPr>
              <a:t>        </a:t>
            </a:r>
            <a:r>
              <a:rPr lang="en-US" sz="1400" dirty="0">
                <a:latin typeface="Cambria" pitchFamily="18" charset="0"/>
              </a:rPr>
              <a:t>1)      </a:t>
            </a:r>
            <a:r>
              <a:rPr lang="en-US" sz="1400" b="1" dirty="0">
                <a:solidFill>
                  <a:srgbClr val="C00000"/>
                </a:solidFill>
                <a:latin typeface="Cambria" pitchFamily="18" charset="0"/>
              </a:rPr>
              <a:t>3952500.</a:t>
            </a:r>
          </a:p>
          <a:p>
            <a:r>
              <a:rPr lang="en-US" sz="1400" dirty="0" smtClean="0">
                <a:latin typeface="Cambria" pitchFamily="18" charset="0"/>
              </a:rPr>
              <a:t>  </a:t>
            </a:r>
            <a:r>
              <a:rPr lang="en-US" sz="1400" dirty="0">
                <a:latin typeface="Cambria" pitchFamily="18" charset="0"/>
              </a:rPr>
              <a:t>VARIABLE        VALUE          REDUCED COST</a:t>
            </a:r>
          </a:p>
          <a:p>
            <a:r>
              <a:rPr lang="en-US" sz="1400" dirty="0">
                <a:latin typeface="Cambria" pitchFamily="18" charset="0"/>
              </a:rPr>
              <a:t>        </a:t>
            </a:r>
            <a:r>
              <a:rPr lang="en-US" sz="1400" b="1" dirty="0">
                <a:solidFill>
                  <a:srgbClr val="0070C0"/>
                </a:solidFill>
                <a:latin typeface="Cambria" pitchFamily="18" charset="0"/>
              </a:rPr>
              <a:t>X1        22.500000          0.000000</a:t>
            </a:r>
          </a:p>
          <a:p>
            <a:r>
              <a:rPr lang="en-US" sz="1400" b="1" dirty="0">
                <a:solidFill>
                  <a:srgbClr val="0070C0"/>
                </a:solidFill>
                <a:latin typeface="Cambria" pitchFamily="18" charset="0"/>
              </a:rPr>
              <a:t>        X2        97.500000          0.000000</a:t>
            </a:r>
          </a:p>
          <a:p>
            <a:r>
              <a:rPr lang="en-US" sz="1400" b="1" dirty="0">
                <a:solidFill>
                  <a:srgbClr val="0070C0"/>
                </a:solidFill>
                <a:latin typeface="Cambria" pitchFamily="18" charset="0"/>
              </a:rPr>
              <a:t>        X3        22.500000          </a:t>
            </a:r>
            <a:r>
              <a:rPr lang="en-US" sz="1400" dirty="0">
                <a:latin typeface="Cambria" pitchFamily="18" charset="0"/>
              </a:rPr>
              <a:t>0.000000</a:t>
            </a:r>
          </a:p>
          <a:p>
            <a:r>
              <a:rPr lang="en-US" sz="1400" dirty="0" smtClean="0">
                <a:latin typeface="Cambria" pitchFamily="18" charset="0"/>
              </a:rPr>
              <a:t>       </a:t>
            </a:r>
            <a:r>
              <a:rPr lang="en-US" sz="1400" dirty="0">
                <a:latin typeface="Cambria" pitchFamily="18" charset="0"/>
              </a:rPr>
              <a:t>ROW   SLACK OR SURPLUS     DUAL PRICES</a:t>
            </a:r>
          </a:p>
          <a:p>
            <a:r>
              <a:rPr lang="en-US" sz="1400" dirty="0">
                <a:latin typeface="Cambria" pitchFamily="18" charset="0"/>
              </a:rPr>
              <a:t>        2)       557.500000          0.000000</a:t>
            </a:r>
          </a:p>
          <a:p>
            <a:r>
              <a:rPr lang="en-US" sz="1400" dirty="0">
                <a:latin typeface="Cambria" pitchFamily="18" charset="0"/>
              </a:rPr>
              <a:t>        3)       262.500000          0.000000</a:t>
            </a:r>
          </a:p>
          <a:p>
            <a:r>
              <a:rPr lang="en-US" sz="1400" dirty="0">
                <a:latin typeface="Cambria" pitchFamily="18" charset="0"/>
              </a:rPr>
              <a:t>        4)         0.000000        950.000000</a:t>
            </a:r>
          </a:p>
          <a:p>
            <a:r>
              <a:rPr lang="en-US" sz="1400" dirty="0">
                <a:latin typeface="Cambria" pitchFamily="18" charset="0"/>
              </a:rPr>
              <a:t>        5)         0.000000        200.000000</a:t>
            </a:r>
          </a:p>
          <a:p>
            <a:r>
              <a:rPr lang="en-US" sz="1400" dirty="0">
                <a:latin typeface="Cambria" pitchFamily="18" charset="0"/>
              </a:rPr>
              <a:t>        6)        90.000000          0.000000</a:t>
            </a:r>
          </a:p>
          <a:p>
            <a:r>
              <a:rPr lang="en-US" sz="1400" dirty="0">
                <a:latin typeface="Cambria" pitchFamily="18" charset="0"/>
              </a:rPr>
              <a:t>        7)         0.000000      12500.000000</a:t>
            </a:r>
          </a:p>
          <a:p>
            <a:r>
              <a:rPr lang="en-US" sz="1400" dirty="0" smtClean="0">
                <a:latin typeface="Cambria" pitchFamily="18" charset="0"/>
              </a:rPr>
              <a:t> </a:t>
            </a:r>
            <a:r>
              <a:rPr lang="en-US" sz="1400" dirty="0">
                <a:latin typeface="Cambria" pitchFamily="18" charset="0"/>
              </a:rPr>
              <a:t>NO. ITERATIONS=       3</a:t>
            </a:r>
            <a:endParaRPr lang="es-PE" sz="1400" dirty="0">
              <a:latin typeface="Cambria" pitchFamily="18" charset="0"/>
            </a:endParaRPr>
          </a:p>
        </p:txBody>
      </p:sp>
      <p:sp>
        <p:nvSpPr>
          <p:cNvPr id="4" name="3 CuadroTexto"/>
          <p:cNvSpPr txBox="1"/>
          <p:nvPr/>
        </p:nvSpPr>
        <p:spPr>
          <a:xfrm>
            <a:off x="395536" y="4646670"/>
            <a:ext cx="1776577" cy="369332"/>
          </a:xfrm>
          <a:prstGeom prst="rect">
            <a:avLst/>
          </a:prstGeom>
          <a:noFill/>
        </p:spPr>
        <p:txBody>
          <a:bodyPr wrap="none" rtlCol="0">
            <a:spAutoFit/>
          </a:bodyPr>
          <a:lstStyle/>
          <a:p>
            <a:r>
              <a:rPr lang="es-PE" b="1" dirty="0" smtClean="0">
                <a:solidFill>
                  <a:srgbClr val="0070C0"/>
                </a:solidFill>
              </a:rPr>
              <a:t>Programa LINDO</a:t>
            </a:r>
            <a:endParaRPr lang="es-PE" b="1" dirty="0">
              <a:solidFill>
                <a:srgbClr val="0070C0"/>
              </a:solidFill>
            </a:endParaRPr>
          </a:p>
        </p:txBody>
      </p:sp>
    </p:spTree>
    <p:extLst>
      <p:ext uri="{BB962C8B-B14F-4D97-AF65-F5344CB8AC3E}">
        <p14:creationId xmlns:p14="http://schemas.microsoft.com/office/powerpoint/2010/main" val="1289205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340768"/>
            <a:ext cx="4176464"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63688" y="543178"/>
            <a:ext cx="3809184" cy="369332"/>
          </a:xfrm>
          <a:prstGeom prst="rect">
            <a:avLst/>
          </a:prstGeom>
          <a:solidFill>
            <a:schemeClr val="accent2">
              <a:lumMod val="20000"/>
              <a:lumOff val="80000"/>
            </a:schemeClr>
          </a:solidFill>
        </p:spPr>
        <p:txBody>
          <a:bodyPr wrap="none" rtlCol="0">
            <a:spAutoFit/>
          </a:bodyPr>
          <a:lstStyle/>
          <a:p>
            <a:r>
              <a:rPr lang="es-PE" dirty="0" smtClean="0">
                <a:solidFill>
                  <a:srgbClr val="C00000"/>
                </a:solidFill>
              </a:rPr>
              <a:t>Empleando el programa Solver – Excel </a:t>
            </a:r>
            <a:endParaRPr lang="es-PE" dirty="0">
              <a:solidFill>
                <a:srgbClr val="C00000"/>
              </a:solidFil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990" t="34794" r="42088" b="9470"/>
          <a:stretch/>
        </p:blipFill>
        <p:spPr bwMode="auto">
          <a:xfrm>
            <a:off x="4572000" y="1052736"/>
            <a:ext cx="4310619" cy="543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859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124743"/>
            <a:ext cx="7609284" cy="51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407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0" t="23594" r="16624" b="29375"/>
          <a:stretch/>
        </p:blipFill>
        <p:spPr bwMode="auto">
          <a:xfrm>
            <a:off x="1187624" y="1412776"/>
            <a:ext cx="7344816" cy="458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475656" y="603982"/>
            <a:ext cx="2658420" cy="400110"/>
          </a:xfrm>
          <a:prstGeom prst="rect">
            <a:avLst/>
          </a:prstGeom>
          <a:noFill/>
        </p:spPr>
        <p:txBody>
          <a:bodyPr wrap="none" rtlCol="0">
            <a:spAutoFit/>
          </a:bodyPr>
          <a:lstStyle/>
          <a:p>
            <a:r>
              <a:rPr lang="es-PE" sz="2000" b="1" dirty="0" smtClean="0">
                <a:solidFill>
                  <a:srgbClr val="C00000"/>
                </a:solidFill>
              </a:rPr>
              <a:t>Solución con POM Q-M</a:t>
            </a:r>
            <a:endParaRPr lang="es-PE" sz="2000" b="1" dirty="0">
              <a:solidFill>
                <a:srgbClr val="C00000"/>
              </a:solidFill>
            </a:endParaRPr>
          </a:p>
        </p:txBody>
      </p:sp>
    </p:spTree>
    <p:extLst>
      <p:ext uri="{BB962C8B-B14F-4D97-AF65-F5344CB8AC3E}">
        <p14:creationId xmlns:p14="http://schemas.microsoft.com/office/powerpoint/2010/main" val="757605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692696"/>
            <a:ext cx="7488832" cy="1200329"/>
          </a:xfrm>
          <a:prstGeom prst="rect">
            <a:avLst/>
          </a:prstGeom>
        </p:spPr>
        <p:txBody>
          <a:bodyPr wrap="square">
            <a:spAutoFit/>
          </a:bodyPr>
          <a:lstStyle/>
          <a:p>
            <a:r>
              <a:rPr lang="es-ES" dirty="0" smtClean="0"/>
              <a:t>2. Le empresa minera </a:t>
            </a:r>
            <a:r>
              <a:rPr lang="es-ES" dirty="0" err="1" smtClean="0"/>
              <a:t>Cardeyng</a:t>
            </a:r>
            <a:r>
              <a:rPr lang="es-ES" dirty="0" smtClean="0"/>
              <a:t> Co.  </a:t>
            </a:r>
            <a:r>
              <a:rPr lang="es-ES" dirty="0"/>
              <a:t>opera tres minas en </a:t>
            </a:r>
            <a:r>
              <a:rPr lang="es-ES" dirty="0" smtClean="0"/>
              <a:t>el norte del </a:t>
            </a:r>
            <a:r>
              <a:rPr lang="es-ES" dirty="0" err="1" smtClean="0"/>
              <a:t>pais</a:t>
            </a:r>
            <a:r>
              <a:rPr lang="es-ES" dirty="0" smtClean="0"/>
              <a:t>. </a:t>
            </a:r>
            <a:r>
              <a:rPr lang="es-ES" dirty="0"/>
              <a:t>El mineral de cada una se separa, antes de </a:t>
            </a:r>
            <a:r>
              <a:rPr lang="es-ES" dirty="0" smtClean="0"/>
              <a:t>embarcarse</a:t>
            </a:r>
            <a:r>
              <a:rPr lang="es-ES" dirty="0"/>
              <a:t>, en dos grados. La capacidad diaria de producción de las mismas así, como sus costos 	diarios de operación son los siguientes:</a:t>
            </a:r>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2157187201"/>
              </p:ext>
            </p:extLst>
          </p:nvPr>
        </p:nvGraphicFramePr>
        <p:xfrm>
          <a:off x="2195736" y="2060848"/>
          <a:ext cx="3587750" cy="1752600"/>
        </p:xfrm>
        <a:graphic>
          <a:graphicData uri="http://schemas.openxmlformats.org/drawingml/2006/table">
            <a:tbl>
              <a:tblPr/>
              <a:tblGrid>
                <a:gridCol w="615950"/>
                <a:gridCol w="879475"/>
                <a:gridCol w="1063625"/>
                <a:gridCol w="1028700"/>
              </a:tblGrid>
              <a:tr h="228600">
                <a:tc>
                  <a:txBody>
                    <a:bodyPr/>
                    <a:lstStyle/>
                    <a:p>
                      <a:pPr algn="l">
                        <a:lnSpc>
                          <a:spcPct val="115000"/>
                        </a:lnSpc>
                        <a:spcAft>
                          <a:spcPts val="0"/>
                        </a:spcAft>
                      </a:pPr>
                      <a:r>
                        <a:rPr lang="es-ES" sz="7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1000">
                          <a:effectLst/>
                          <a:latin typeface="TimesNewRoman"/>
                          <a:ea typeface="Calibri"/>
                          <a:cs typeface="TimesNewRoman"/>
                        </a:rPr>
                        <a:t>Mineral de grado alto,</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ton/d</a:t>
                      </a:r>
                      <a:r>
                        <a:rPr lang="es-ES" sz="1000">
                          <a:effectLst/>
                          <a:latin typeface="Arial"/>
                          <a:ea typeface="TimesNewRoman"/>
                          <a:cs typeface="TimesNewRoman"/>
                        </a:rPr>
                        <a:t>í</a:t>
                      </a:r>
                      <a:r>
                        <a:rPr lang="es-ES" sz="1000">
                          <a:effectLst/>
                          <a:latin typeface="TimesNewRoman"/>
                          <a:ea typeface="Calibri"/>
                          <a:cs typeface="TimesNewRoman"/>
                        </a:rPr>
                        <a:t>a</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1000">
                          <a:effectLst/>
                          <a:latin typeface="TimesNewRoman"/>
                          <a:ea typeface="Calibri"/>
                          <a:cs typeface="TimesNewRoman"/>
                        </a:rPr>
                        <a:t>Mineral de grado</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bajo, ton/d</a:t>
                      </a:r>
                      <a:r>
                        <a:rPr lang="es-ES" sz="1000">
                          <a:effectLst/>
                          <a:latin typeface="Arial"/>
                          <a:ea typeface="TimesNewRoman"/>
                          <a:cs typeface="TimesNewRoman"/>
                        </a:rPr>
                        <a:t>í</a:t>
                      </a:r>
                      <a:r>
                        <a:rPr lang="es-ES" sz="1000">
                          <a:effectLst/>
                          <a:latin typeface="TimesNewRoman"/>
                          <a:ea typeface="Calibri"/>
                          <a:cs typeface="TimesNewRoman"/>
                        </a:rPr>
                        <a:t>a</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1000">
                          <a:effectLst/>
                          <a:latin typeface="TimesNewRoman"/>
                          <a:ea typeface="Calibri"/>
                          <a:cs typeface="TimesNewRoman"/>
                        </a:rPr>
                        <a:t>Costo de operaci</a:t>
                      </a:r>
                      <a:r>
                        <a:rPr lang="es-ES" sz="1000">
                          <a:effectLst/>
                          <a:latin typeface="Arial"/>
                          <a:ea typeface="TimesNewRoman"/>
                          <a:cs typeface="TimesNewRoman"/>
                        </a:rPr>
                        <a:t>ó</a:t>
                      </a:r>
                      <a:r>
                        <a:rPr lang="es-ES" sz="1000">
                          <a:effectLst/>
                          <a:latin typeface="TimesNewRoman"/>
                          <a:ea typeface="Calibri"/>
                          <a:cs typeface="TimesNewRoman"/>
                        </a:rPr>
                        <a:t>n,</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$1 000/d</a:t>
                      </a:r>
                      <a:r>
                        <a:rPr lang="es-ES" sz="1000">
                          <a:effectLst/>
                          <a:latin typeface="Arial"/>
                          <a:ea typeface="TimesNewRoman"/>
                          <a:cs typeface="TimesNewRoman"/>
                        </a:rPr>
                        <a:t>í</a:t>
                      </a:r>
                      <a:r>
                        <a:rPr lang="es-ES" sz="1000">
                          <a:effectLst/>
                          <a:latin typeface="TimesNewRoman"/>
                          <a:ea typeface="Calibri"/>
                          <a:cs typeface="TimesNewRoman"/>
                        </a:rPr>
                        <a:t>a</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75">
                <a:tc>
                  <a:txBody>
                    <a:bodyPr/>
                    <a:lstStyle/>
                    <a:p>
                      <a:pPr algn="l">
                        <a:lnSpc>
                          <a:spcPct val="115000"/>
                        </a:lnSpc>
                        <a:spcAft>
                          <a:spcPts val="0"/>
                        </a:spcAft>
                      </a:pPr>
                      <a:r>
                        <a:rPr lang="es-ES" sz="1000">
                          <a:effectLst/>
                          <a:latin typeface="TimesNewRoman"/>
                          <a:ea typeface="Calibri"/>
                          <a:cs typeface="TimesNewRoman"/>
                        </a:rPr>
                        <a:t>Mina I</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4</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4</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20</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l">
                        <a:lnSpc>
                          <a:spcPct val="115000"/>
                        </a:lnSpc>
                        <a:spcAft>
                          <a:spcPts val="0"/>
                        </a:spcAft>
                      </a:pPr>
                      <a:r>
                        <a:rPr lang="es-ES" sz="1000">
                          <a:effectLst/>
                          <a:latin typeface="TimesNewRoman"/>
                          <a:ea typeface="Calibri"/>
                          <a:cs typeface="TimesNewRoman"/>
                        </a:rPr>
                        <a:t>Mina II</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6</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4</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22</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300">
                <a:tc>
                  <a:txBody>
                    <a:bodyPr/>
                    <a:lstStyle/>
                    <a:p>
                      <a:pPr algn="l">
                        <a:lnSpc>
                          <a:spcPct val="115000"/>
                        </a:lnSpc>
                        <a:spcAft>
                          <a:spcPts val="0"/>
                        </a:spcAft>
                      </a:pPr>
                      <a:r>
                        <a:rPr lang="es-ES" sz="1000">
                          <a:effectLst/>
                          <a:latin typeface="TimesNewRoman"/>
                          <a:ea typeface="Calibri"/>
                          <a:cs typeface="TimesNewRoman"/>
                        </a:rPr>
                        <a:t>Mina III</a:t>
                      </a:r>
                      <a:endParaRPr lang="es-PE" sz="1100">
                        <a:effectLst/>
                        <a:latin typeface="Calibri"/>
                        <a:ea typeface="Calibri"/>
                        <a:cs typeface="Times New Roman"/>
                      </a:endParaRPr>
                    </a:p>
                    <a:p>
                      <a:pPr algn="l">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1</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a:effectLst/>
                          <a:latin typeface="TimesNewRoman"/>
                          <a:ea typeface="Calibri"/>
                          <a:cs typeface="TimesNewRoman"/>
                        </a:rPr>
                        <a:t>6</a:t>
                      </a:r>
                      <a:endParaRPr lang="es-PE" sz="1100">
                        <a:effectLst/>
                        <a:latin typeface="Calibri"/>
                        <a:ea typeface="Calibri"/>
                        <a:cs typeface="Times New Roman"/>
                      </a:endParaRPr>
                    </a:p>
                    <a:p>
                      <a:pPr algn="ctr">
                        <a:lnSpc>
                          <a:spcPct val="115000"/>
                        </a:lnSpc>
                        <a:spcAft>
                          <a:spcPts val="0"/>
                        </a:spcAft>
                      </a:pPr>
                      <a:r>
                        <a:rPr lang="es-ES" sz="1000">
                          <a:effectLst/>
                          <a:latin typeface="TimesNewRoman"/>
                          <a:ea typeface="Calibri"/>
                          <a:cs typeface="TimesNewRoman"/>
                        </a:rPr>
                        <a:t> </a:t>
                      </a:r>
                      <a:endParaRPr lang="es-PE" sz="110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000" dirty="0">
                          <a:effectLst/>
                          <a:latin typeface="TimesNewRoman"/>
                          <a:ea typeface="Calibri"/>
                          <a:cs typeface="TimesNewRoman"/>
                        </a:rPr>
                        <a:t>18</a:t>
                      </a:r>
                      <a:endParaRPr lang="es-PE" sz="1100" dirty="0">
                        <a:effectLst/>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3 Rectángulo"/>
          <p:cNvSpPr/>
          <p:nvPr/>
        </p:nvSpPr>
        <p:spPr>
          <a:xfrm>
            <a:off x="1331640" y="4005064"/>
            <a:ext cx="7488832" cy="2585323"/>
          </a:xfrm>
          <a:prstGeom prst="rect">
            <a:avLst/>
          </a:prstGeom>
        </p:spPr>
        <p:txBody>
          <a:bodyPr wrap="square">
            <a:spAutoFit/>
          </a:bodyPr>
          <a:lstStyle/>
          <a:p>
            <a:r>
              <a:rPr lang="es-ES" dirty="0"/>
              <a:t>La </a:t>
            </a:r>
            <a:r>
              <a:rPr lang="es-ES" dirty="0" smtClean="0"/>
              <a:t>Compañía  </a:t>
            </a:r>
            <a:r>
              <a:rPr lang="es-ES" dirty="0"/>
              <a:t>se comprometió a entregar 54 toneladas de mineral de grado alto y 65 toneladas de </a:t>
            </a:r>
            <a:r>
              <a:rPr lang="es-ES" dirty="0" smtClean="0"/>
              <a:t>mineral </a:t>
            </a:r>
            <a:r>
              <a:rPr lang="es-ES" dirty="0"/>
              <a:t>de grado bajo para fines de la siguiente semana. Además, tiene contratos de trabajo que </a:t>
            </a:r>
            <a:r>
              <a:rPr lang="es-ES" dirty="0" smtClean="0"/>
              <a:t>garantizan </a:t>
            </a:r>
            <a:r>
              <a:rPr lang="es-ES" dirty="0"/>
              <a:t>a los trabajadores de ambas minas el pago del día  completo por cada día o fracción de día </a:t>
            </a:r>
            <a:r>
              <a:rPr lang="es-ES" dirty="0" smtClean="0"/>
              <a:t>que </a:t>
            </a:r>
            <a:r>
              <a:rPr lang="es-ES" dirty="0"/>
              <a:t>la mina esté abierta. Determínese el número de días que cada mina debería operar durante la 	siguiente semana, si </a:t>
            </a:r>
            <a:r>
              <a:rPr lang="es-ES" dirty="0" smtClean="0"/>
              <a:t> La compañía minera </a:t>
            </a:r>
            <a:r>
              <a:rPr lang="es-ES" dirty="0"/>
              <a:t>ha de cumplir su compromiso a un costo total mínimo. 	</a:t>
            </a:r>
            <a:r>
              <a:rPr lang="es-ES" b="1" dirty="0">
                <a:solidFill>
                  <a:srgbClr val="C00000"/>
                </a:solidFill>
              </a:rPr>
              <a:t>Formular el modelo de </a:t>
            </a:r>
            <a:r>
              <a:rPr lang="es-ES" b="1" dirty="0" smtClean="0">
                <a:solidFill>
                  <a:srgbClr val="C00000"/>
                </a:solidFill>
              </a:rPr>
              <a:t>Programación lineal y encontrar la solución optima empleado los programas computacionales</a:t>
            </a:r>
            <a:r>
              <a:rPr lang="es-ES" b="1" dirty="0">
                <a:solidFill>
                  <a:srgbClr val="C00000"/>
                </a:solidFill>
              </a:rPr>
              <a:t> </a:t>
            </a:r>
            <a:endParaRPr lang="es-PE" b="1" dirty="0">
              <a:solidFill>
                <a:srgbClr val="C00000"/>
              </a:solidFill>
            </a:endParaRPr>
          </a:p>
        </p:txBody>
      </p:sp>
    </p:spTree>
    <p:extLst>
      <p:ext uri="{BB962C8B-B14F-4D97-AF65-F5344CB8AC3E}">
        <p14:creationId xmlns:p14="http://schemas.microsoft.com/office/powerpoint/2010/main" val="2535310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1356</Words>
  <Application>Microsoft Office PowerPoint</Application>
  <PresentationFormat>Presentación en pantalla (4:3)</PresentationFormat>
  <Paragraphs>246</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Office Theme</vt:lpstr>
      <vt:lpstr>Programación lineal:  Método grafico (y casos empleando el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  Método grafico Casos de aplicación  (uso del software)</dc:title>
  <dc:creator>Jose</dc:creator>
  <cp:lastModifiedBy>Jose</cp:lastModifiedBy>
  <cp:revision>20</cp:revision>
  <dcterms:created xsi:type="dcterms:W3CDTF">2017-08-18T14:28:10Z</dcterms:created>
  <dcterms:modified xsi:type="dcterms:W3CDTF">2017-08-19T22:58:28Z</dcterms:modified>
</cp:coreProperties>
</file>