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804" r:id="rId1"/>
    <p:sldMasterId id="2147483816" r:id="rId2"/>
  </p:sldMasterIdLst>
  <p:notesMasterIdLst>
    <p:notesMasterId r:id="rId42"/>
  </p:notesMasterIdLst>
  <p:sldIdLst>
    <p:sldId id="298" r:id="rId3"/>
    <p:sldId id="272"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9" r:id="rId33"/>
    <p:sldId id="286" r:id="rId34"/>
    <p:sldId id="287" r:id="rId35"/>
    <p:sldId id="288" r:id="rId36"/>
    <p:sldId id="290" r:id="rId37"/>
    <p:sldId id="296" r:id="rId38"/>
    <p:sldId id="291" r:id="rId39"/>
    <p:sldId id="293" r:id="rId40"/>
    <p:sldId id="292" r:id="rId41"/>
  </p:sldIdLst>
  <p:sldSz cx="9144000" cy="6858000" type="screen4x3"/>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Estilo claro 3 - Acento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9DCAF9ED-07DC-4A11-8D7F-57B35C25682E}" styleName="Estilo medio 1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Estilo medio 4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70" d="100"/>
          <a:sy n="70" d="100"/>
        </p:scale>
        <p:origin x="-570" y="294"/>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933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0E7225-38AA-4644-B9BB-3BCA57EC2705}" type="datetimeFigureOut">
              <a:rPr lang="es-PE" smtClean="0"/>
              <a:t>19/08/2017</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96C44E-A939-4D81-9C49-6D3EA1F3DB91}" type="slidenum">
              <a:rPr lang="es-PE" smtClean="0"/>
              <a:t>‹Nº›</a:t>
            </a:fld>
            <a:endParaRPr lang="es-PE"/>
          </a:p>
        </p:txBody>
      </p:sp>
    </p:spTree>
    <p:extLst>
      <p:ext uri="{BB962C8B-B14F-4D97-AF65-F5344CB8AC3E}">
        <p14:creationId xmlns:p14="http://schemas.microsoft.com/office/powerpoint/2010/main" val="113508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43000" y="685800"/>
            <a:ext cx="4572000" cy="3429000"/>
          </a:xfrm>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38DF6D55-E685-5045-81EF-E560A26E1A2E}" type="slidenum">
              <a:rPr lang="es-ES_tradnl">
                <a:solidFill>
                  <a:prstClr val="black"/>
                </a:solidFill>
              </a:rPr>
              <a:pPr/>
              <a:t>1</a:t>
            </a:fld>
            <a:endParaRPr lang="es-ES_tradnl">
              <a:solidFill>
                <a:prstClr val="black"/>
              </a:solidFill>
            </a:endParaRPr>
          </a:p>
        </p:txBody>
      </p:sp>
    </p:spTree>
    <p:extLst>
      <p:ext uri="{BB962C8B-B14F-4D97-AF65-F5344CB8AC3E}">
        <p14:creationId xmlns:p14="http://schemas.microsoft.com/office/powerpoint/2010/main" val="428431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6DC60E26-D458-4E0E-80A2-31263EEC870F}" type="datetimeFigureOut">
              <a:rPr lang="es-PE" smtClean="0"/>
              <a:t>19/08/2017</a:t>
            </a:fld>
            <a:endParaRPr lang="es-PE"/>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F22F3BB3-53D7-4F31-80A4-DE4CCC51376B}" type="slidenum">
              <a:rPr lang="es-PE" smtClean="0"/>
              <a:t>‹Nº›</a:t>
            </a:fld>
            <a:endParaRPr lang="es-PE"/>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s-PE"/>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s-ES" smtClean="0"/>
              <a:t>Haga clic para modificar el estilo de título del patrón</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6DC60E26-D458-4E0E-80A2-31263EEC870F}" type="datetimeFigureOut">
              <a:rPr lang="es-PE" smtClean="0"/>
              <a:t>19/08/2017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F22F3BB3-53D7-4F31-80A4-DE4CCC51376B}" type="slidenum">
              <a:rPr lang="es-PE" smtClean="0"/>
              <a:t>‹Nº›</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DC60E26-D458-4E0E-80A2-31263EEC870F}" type="datetimeFigureOut">
              <a:rPr lang="es-PE" smtClean="0"/>
              <a:t>19/08/2017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F22F3BB3-53D7-4F31-80A4-DE4CCC51376B}" type="slidenum">
              <a:rPr lang="es-PE" smtClean="0"/>
              <a:t>‹Nº›</a:t>
            </a:fld>
            <a:endParaRPr lang="es-P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s-ES" smtClean="0"/>
              <a:t>Clic para editar título</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38DF547D-DE66-3646-86ED-203D8A1448EF}" type="datetimeFigureOut">
              <a:rPr lang="es-ES_tradnl" smtClean="0">
                <a:solidFill>
                  <a:prstClr val="black">
                    <a:tint val="75000"/>
                  </a:prstClr>
                </a:solidFill>
              </a:rPr>
              <a:pPr/>
              <a:t>19/08/2017</a:t>
            </a:fld>
            <a:endParaRPr lang="es-ES_tradnl">
              <a:solidFill>
                <a:prstClr val="black">
                  <a:tint val="75000"/>
                </a:prstClr>
              </a:solidFill>
            </a:endParaRPr>
          </a:p>
        </p:txBody>
      </p:sp>
      <p:sp>
        <p:nvSpPr>
          <p:cNvPr id="5" name="Footer Placeholder 4"/>
          <p:cNvSpPr>
            <a:spLocks noGrp="1"/>
          </p:cNvSpPr>
          <p:nvPr>
            <p:ph type="ftr" sz="quarter" idx="11"/>
          </p:nvPr>
        </p:nvSpPr>
        <p:spPr/>
        <p:txBody>
          <a:bodyPr/>
          <a:lstStyle/>
          <a:p>
            <a:endParaRPr lang="es-ES_tradnl">
              <a:solidFill>
                <a:prstClr val="black">
                  <a:tint val="75000"/>
                </a:prstClr>
              </a:solidFill>
            </a:endParaRPr>
          </a:p>
        </p:txBody>
      </p:sp>
      <p:sp>
        <p:nvSpPr>
          <p:cNvPr id="6" name="Slide Number Placeholder 5"/>
          <p:cNvSpPr>
            <a:spLocks noGrp="1"/>
          </p:cNvSpPr>
          <p:nvPr>
            <p:ph type="sldNum" sz="quarter" idx="12"/>
          </p:nvPr>
        </p:nvSpPr>
        <p:spPr/>
        <p:txBody>
          <a:body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144116030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8DF547D-DE66-3646-86ED-203D8A1448EF}" type="datetimeFigureOut">
              <a:rPr lang="es-ES_tradnl" smtClean="0">
                <a:solidFill>
                  <a:prstClr val="black">
                    <a:tint val="75000"/>
                  </a:prstClr>
                </a:solidFill>
              </a:rPr>
              <a:pPr/>
              <a:t>19/08/2017</a:t>
            </a:fld>
            <a:endParaRPr lang="es-ES_tradnl">
              <a:solidFill>
                <a:prstClr val="black">
                  <a:tint val="75000"/>
                </a:prstClr>
              </a:solidFill>
            </a:endParaRPr>
          </a:p>
        </p:txBody>
      </p:sp>
      <p:sp>
        <p:nvSpPr>
          <p:cNvPr id="5" name="Footer Placeholder 4"/>
          <p:cNvSpPr>
            <a:spLocks noGrp="1"/>
          </p:cNvSpPr>
          <p:nvPr>
            <p:ph type="ftr" sz="quarter" idx="11"/>
          </p:nvPr>
        </p:nvSpPr>
        <p:spPr/>
        <p:txBody>
          <a:bodyPr/>
          <a:lstStyle/>
          <a:p>
            <a:endParaRPr lang="es-ES_tradnl">
              <a:solidFill>
                <a:prstClr val="black">
                  <a:tint val="75000"/>
                </a:prstClr>
              </a:solidFill>
            </a:endParaRPr>
          </a:p>
        </p:txBody>
      </p:sp>
      <p:sp>
        <p:nvSpPr>
          <p:cNvPr id="6" name="Slide Number Placeholder 5"/>
          <p:cNvSpPr>
            <a:spLocks noGrp="1"/>
          </p:cNvSpPr>
          <p:nvPr>
            <p:ph type="sldNum" sz="quarter" idx="12"/>
          </p:nvPr>
        </p:nvSpPr>
        <p:spPr/>
        <p:txBody>
          <a:body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334366663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smtClean="0"/>
              <a:t>Clic para editar título</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8DF547D-DE66-3646-86ED-203D8A1448EF}" type="datetimeFigureOut">
              <a:rPr lang="es-ES_tradnl" smtClean="0">
                <a:solidFill>
                  <a:prstClr val="black">
                    <a:tint val="75000"/>
                  </a:prstClr>
                </a:solidFill>
              </a:rPr>
              <a:pPr/>
              <a:t>19/08/2017</a:t>
            </a:fld>
            <a:endParaRPr lang="es-ES_tradnl">
              <a:solidFill>
                <a:prstClr val="black">
                  <a:tint val="75000"/>
                </a:prstClr>
              </a:solidFill>
            </a:endParaRPr>
          </a:p>
        </p:txBody>
      </p:sp>
      <p:sp>
        <p:nvSpPr>
          <p:cNvPr id="5" name="Footer Placeholder 4"/>
          <p:cNvSpPr>
            <a:spLocks noGrp="1"/>
          </p:cNvSpPr>
          <p:nvPr>
            <p:ph type="ftr" sz="quarter" idx="11"/>
          </p:nvPr>
        </p:nvSpPr>
        <p:spPr/>
        <p:txBody>
          <a:bodyPr/>
          <a:lstStyle/>
          <a:p>
            <a:endParaRPr lang="es-ES_tradnl">
              <a:solidFill>
                <a:prstClr val="black">
                  <a:tint val="75000"/>
                </a:prstClr>
              </a:solidFill>
            </a:endParaRPr>
          </a:p>
        </p:txBody>
      </p:sp>
      <p:sp>
        <p:nvSpPr>
          <p:cNvPr id="6" name="Slide Number Placeholder 5"/>
          <p:cNvSpPr>
            <a:spLocks noGrp="1"/>
          </p:cNvSpPr>
          <p:nvPr>
            <p:ph type="sldNum" sz="quarter" idx="12"/>
          </p:nvPr>
        </p:nvSpPr>
        <p:spPr/>
        <p:txBody>
          <a:body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296704574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38DF547D-DE66-3646-86ED-203D8A1448EF}" type="datetimeFigureOut">
              <a:rPr lang="es-ES_tradnl" smtClean="0">
                <a:solidFill>
                  <a:prstClr val="black">
                    <a:tint val="75000"/>
                  </a:prstClr>
                </a:solidFill>
              </a:rPr>
              <a:pPr/>
              <a:t>19/08/2017</a:t>
            </a:fld>
            <a:endParaRPr lang="es-ES_tradnl">
              <a:solidFill>
                <a:prstClr val="black">
                  <a:tint val="75000"/>
                </a:prstClr>
              </a:solidFill>
            </a:endParaRPr>
          </a:p>
        </p:txBody>
      </p:sp>
      <p:sp>
        <p:nvSpPr>
          <p:cNvPr id="6" name="Footer Placeholder 5"/>
          <p:cNvSpPr>
            <a:spLocks noGrp="1"/>
          </p:cNvSpPr>
          <p:nvPr>
            <p:ph type="ftr" sz="quarter" idx="11"/>
          </p:nvPr>
        </p:nvSpPr>
        <p:spPr/>
        <p:txBody>
          <a:bodyPr/>
          <a:lstStyle/>
          <a:p>
            <a:endParaRPr lang="es-ES_tradnl">
              <a:solidFill>
                <a:prstClr val="black">
                  <a:tint val="75000"/>
                </a:prstClr>
              </a:solidFill>
            </a:endParaRPr>
          </a:p>
        </p:txBody>
      </p:sp>
      <p:sp>
        <p:nvSpPr>
          <p:cNvPr id="7" name="Slide Number Placeholder 6"/>
          <p:cNvSpPr>
            <a:spLocks noGrp="1"/>
          </p:cNvSpPr>
          <p:nvPr>
            <p:ph type="sldNum" sz="quarter" idx="12"/>
          </p:nvPr>
        </p:nvSpPr>
        <p:spPr/>
        <p:txBody>
          <a:body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324975120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smtClean="0"/>
              <a:t>Clic para editar título</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38DF547D-DE66-3646-86ED-203D8A1448EF}" type="datetimeFigureOut">
              <a:rPr lang="es-ES_tradnl" smtClean="0">
                <a:solidFill>
                  <a:prstClr val="black">
                    <a:tint val="75000"/>
                  </a:prstClr>
                </a:solidFill>
              </a:rPr>
              <a:pPr/>
              <a:t>19/08/2017</a:t>
            </a:fld>
            <a:endParaRPr lang="es-ES_tradnl">
              <a:solidFill>
                <a:prstClr val="black">
                  <a:tint val="75000"/>
                </a:prstClr>
              </a:solidFill>
            </a:endParaRPr>
          </a:p>
        </p:txBody>
      </p:sp>
      <p:sp>
        <p:nvSpPr>
          <p:cNvPr id="8" name="Footer Placeholder 7"/>
          <p:cNvSpPr>
            <a:spLocks noGrp="1"/>
          </p:cNvSpPr>
          <p:nvPr>
            <p:ph type="ftr" sz="quarter" idx="11"/>
          </p:nvPr>
        </p:nvSpPr>
        <p:spPr/>
        <p:txBody>
          <a:bodyPr/>
          <a:lstStyle/>
          <a:p>
            <a:endParaRPr lang="es-ES_tradnl">
              <a:solidFill>
                <a:prstClr val="black">
                  <a:tint val="75000"/>
                </a:prstClr>
              </a:solidFill>
            </a:endParaRPr>
          </a:p>
        </p:txBody>
      </p:sp>
      <p:sp>
        <p:nvSpPr>
          <p:cNvPr id="9" name="Slide Number Placeholder 8"/>
          <p:cNvSpPr>
            <a:spLocks noGrp="1"/>
          </p:cNvSpPr>
          <p:nvPr>
            <p:ph type="sldNum" sz="quarter" idx="12"/>
          </p:nvPr>
        </p:nvSpPr>
        <p:spPr/>
        <p:txBody>
          <a:body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23708526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Date Placeholder 2"/>
          <p:cNvSpPr>
            <a:spLocks noGrp="1"/>
          </p:cNvSpPr>
          <p:nvPr>
            <p:ph type="dt" sz="half" idx="10"/>
          </p:nvPr>
        </p:nvSpPr>
        <p:spPr/>
        <p:txBody>
          <a:bodyPr/>
          <a:lstStyle/>
          <a:p>
            <a:fld id="{38DF547D-DE66-3646-86ED-203D8A1448EF}" type="datetimeFigureOut">
              <a:rPr lang="es-ES_tradnl" smtClean="0">
                <a:solidFill>
                  <a:prstClr val="black">
                    <a:tint val="75000"/>
                  </a:prstClr>
                </a:solidFill>
              </a:rPr>
              <a:pPr/>
              <a:t>19/08/2017</a:t>
            </a:fld>
            <a:endParaRPr lang="es-ES_tradnl">
              <a:solidFill>
                <a:prstClr val="black">
                  <a:tint val="75000"/>
                </a:prstClr>
              </a:solidFill>
            </a:endParaRPr>
          </a:p>
        </p:txBody>
      </p:sp>
      <p:sp>
        <p:nvSpPr>
          <p:cNvPr id="4" name="Footer Placeholder 3"/>
          <p:cNvSpPr>
            <a:spLocks noGrp="1"/>
          </p:cNvSpPr>
          <p:nvPr>
            <p:ph type="ftr" sz="quarter" idx="11"/>
          </p:nvPr>
        </p:nvSpPr>
        <p:spPr/>
        <p:txBody>
          <a:bodyPr/>
          <a:lstStyle/>
          <a:p>
            <a:endParaRPr lang="es-ES_tradnl">
              <a:solidFill>
                <a:prstClr val="black">
                  <a:tint val="75000"/>
                </a:prstClr>
              </a:solidFill>
            </a:endParaRPr>
          </a:p>
        </p:txBody>
      </p:sp>
      <p:sp>
        <p:nvSpPr>
          <p:cNvPr id="5" name="Slide Number Placeholder 4"/>
          <p:cNvSpPr>
            <a:spLocks noGrp="1"/>
          </p:cNvSpPr>
          <p:nvPr>
            <p:ph type="sldNum" sz="quarter" idx="12"/>
          </p:nvPr>
        </p:nvSpPr>
        <p:spPr/>
        <p:txBody>
          <a:body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36038653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DF547D-DE66-3646-86ED-203D8A1448EF}" type="datetimeFigureOut">
              <a:rPr lang="es-ES_tradnl" smtClean="0">
                <a:solidFill>
                  <a:prstClr val="black">
                    <a:tint val="75000"/>
                  </a:prstClr>
                </a:solidFill>
              </a:rPr>
              <a:pPr/>
              <a:t>19/08/2017</a:t>
            </a:fld>
            <a:endParaRPr lang="es-ES_tradnl">
              <a:solidFill>
                <a:prstClr val="black">
                  <a:tint val="75000"/>
                </a:prstClr>
              </a:solidFill>
            </a:endParaRPr>
          </a:p>
        </p:txBody>
      </p:sp>
      <p:sp>
        <p:nvSpPr>
          <p:cNvPr id="3" name="Footer Placeholder 2"/>
          <p:cNvSpPr>
            <a:spLocks noGrp="1"/>
          </p:cNvSpPr>
          <p:nvPr>
            <p:ph type="ftr" sz="quarter" idx="11"/>
          </p:nvPr>
        </p:nvSpPr>
        <p:spPr/>
        <p:txBody>
          <a:bodyPr/>
          <a:lstStyle/>
          <a:p>
            <a:endParaRPr lang="es-ES_tradnl">
              <a:solidFill>
                <a:prstClr val="black">
                  <a:tint val="75000"/>
                </a:prstClr>
              </a:solidFill>
            </a:endParaRPr>
          </a:p>
        </p:txBody>
      </p:sp>
      <p:sp>
        <p:nvSpPr>
          <p:cNvPr id="4" name="Slide Number Placeholder 3"/>
          <p:cNvSpPr>
            <a:spLocks noGrp="1"/>
          </p:cNvSpPr>
          <p:nvPr>
            <p:ph type="sldNum" sz="quarter" idx="12"/>
          </p:nvPr>
        </p:nvSpPr>
        <p:spPr/>
        <p:txBody>
          <a:body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3722231730"/>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smtClean="0"/>
              <a:t>Clic para editar título</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8DF547D-DE66-3646-86ED-203D8A1448EF}" type="datetimeFigureOut">
              <a:rPr lang="es-ES_tradnl" smtClean="0">
                <a:solidFill>
                  <a:prstClr val="black">
                    <a:tint val="75000"/>
                  </a:prstClr>
                </a:solidFill>
              </a:rPr>
              <a:pPr/>
              <a:t>19/08/2017</a:t>
            </a:fld>
            <a:endParaRPr lang="es-ES_tradnl">
              <a:solidFill>
                <a:prstClr val="black">
                  <a:tint val="75000"/>
                </a:prstClr>
              </a:solidFill>
            </a:endParaRPr>
          </a:p>
        </p:txBody>
      </p:sp>
      <p:sp>
        <p:nvSpPr>
          <p:cNvPr id="6" name="Footer Placeholder 5"/>
          <p:cNvSpPr>
            <a:spLocks noGrp="1"/>
          </p:cNvSpPr>
          <p:nvPr>
            <p:ph type="ftr" sz="quarter" idx="11"/>
          </p:nvPr>
        </p:nvSpPr>
        <p:spPr/>
        <p:txBody>
          <a:bodyPr/>
          <a:lstStyle/>
          <a:p>
            <a:endParaRPr lang="es-ES_tradnl">
              <a:solidFill>
                <a:prstClr val="black">
                  <a:tint val="75000"/>
                </a:prstClr>
              </a:solidFill>
            </a:endParaRPr>
          </a:p>
        </p:txBody>
      </p:sp>
      <p:sp>
        <p:nvSpPr>
          <p:cNvPr id="7" name="Slide Number Placeholder 6"/>
          <p:cNvSpPr>
            <a:spLocks noGrp="1"/>
          </p:cNvSpPr>
          <p:nvPr>
            <p:ph type="sldNum" sz="quarter" idx="12"/>
          </p:nvPr>
        </p:nvSpPr>
        <p:spPr/>
        <p:txBody>
          <a:body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300338663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DC60E26-D458-4E0E-80A2-31263EEC870F}" type="datetimeFigureOut">
              <a:rPr lang="es-PE" smtClean="0"/>
              <a:t>19/08/2017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F22F3BB3-53D7-4F31-80A4-DE4CCC51376B}" type="slidenum">
              <a:rPr lang="es-PE" smtClean="0"/>
              <a:t>‹Nº›</a:t>
            </a:fld>
            <a:endParaRPr lang="es-PE"/>
          </a:p>
        </p:txBody>
      </p:sp>
      <p:sp>
        <p:nvSpPr>
          <p:cNvPr id="7" name="Title 6"/>
          <p:cNvSpPr>
            <a:spLocks noGrp="1"/>
          </p:cNvSpPr>
          <p:nvPr>
            <p:ph type="title"/>
          </p:nvPr>
        </p:nvSpPr>
        <p:spPr/>
        <p:txBody>
          <a:bodyPr/>
          <a:lstStyle/>
          <a:p>
            <a:r>
              <a:rPr lang="es-ES" smtClean="0"/>
              <a:t>Haga clic para modificar el estilo de título del patrón</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smtClean="0"/>
              <a:t>Clic para editar título</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Arrastre la imagen al marcador de posición o haga clic en el icono para agregar</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8DF547D-DE66-3646-86ED-203D8A1448EF}" type="datetimeFigureOut">
              <a:rPr lang="es-ES_tradnl" smtClean="0">
                <a:solidFill>
                  <a:prstClr val="black">
                    <a:tint val="75000"/>
                  </a:prstClr>
                </a:solidFill>
              </a:rPr>
              <a:pPr/>
              <a:t>19/08/2017</a:t>
            </a:fld>
            <a:endParaRPr lang="es-ES_tradnl">
              <a:solidFill>
                <a:prstClr val="black">
                  <a:tint val="75000"/>
                </a:prstClr>
              </a:solidFill>
            </a:endParaRPr>
          </a:p>
        </p:txBody>
      </p:sp>
      <p:sp>
        <p:nvSpPr>
          <p:cNvPr id="6" name="Footer Placeholder 5"/>
          <p:cNvSpPr>
            <a:spLocks noGrp="1"/>
          </p:cNvSpPr>
          <p:nvPr>
            <p:ph type="ftr" sz="quarter" idx="11"/>
          </p:nvPr>
        </p:nvSpPr>
        <p:spPr/>
        <p:txBody>
          <a:bodyPr/>
          <a:lstStyle/>
          <a:p>
            <a:endParaRPr lang="es-ES_tradnl">
              <a:solidFill>
                <a:prstClr val="black">
                  <a:tint val="75000"/>
                </a:prstClr>
              </a:solidFill>
            </a:endParaRPr>
          </a:p>
        </p:txBody>
      </p:sp>
      <p:sp>
        <p:nvSpPr>
          <p:cNvPr id="7" name="Slide Number Placeholder 6"/>
          <p:cNvSpPr>
            <a:spLocks noGrp="1"/>
          </p:cNvSpPr>
          <p:nvPr>
            <p:ph type="sldNum" sz="quarter" idx="12"/>
          </p:nvPr>
        </p:nvSpPr>
        <p:spPr/>
        <p:txBody>
          <a:body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2356885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8DF547D-DE66-3646-86ED-203D8A1448EF}" type="datetimeFigureOut">
              <a:rPr lang="es-ES_tradnl" smtClean="0">
                <a:solidFill>
                  <a:prstClr val="black">
                    <a:tint val="75000"/>
                  </a:prstClr>
                </a:solidFill>
              </a:rPr>
              <a:pPr/>
              <a:t>19/08/2017</a:t>
            </a:fld>
            <a:endParaRPr lang="es-ES_tradnl">
              <a:solidFill>
                <a:prstClr val="black">
                  <a:tint val="75000"/>
                </a:prstClr>
              </a:solidFill>
            </a:endParaRPr>
          </a:p>
        </p:txBody>
      </p:sp>
      <p:sp>
        <p:nvSpPr>
          <p:cNvPr id="5" name="Footer Placeholder 4"/>
          <p:cNvSpPr>
            <a:spLocks noGrp="1"/>
          </p:cNvSpPr>
          <p:nvPr>
            <p:ph type="ftr" sz="quarter" idx="11"/>
          </p:nvPr>
        </p:nvSpPr>
        <p:spPr/>
        <p:txBody>
          <a:bodyPr/>
          <a:lstStyle/>
          <a:p>
            <a:endParaRPr lang="es-ES_tradnl">
              <a:solidFill>
                <a:prstClr val="black">
                  <a:tint val="75000"/>
                </a:prstClr>
              </a:solidFill>
            </a:endParaRPr>
          </a:p>
        </p:txBody>
      </p:sp>
      <p:sp>
        <p:nvSpPr>
          <p:cNvPr id="6" name="Slide Number Placeholder 5"/>
          <p:cNvSpPr>
            <a:spLocks noGrp="1"/>
          </p:cNvSpPr>
          <p:nvPr>
            <p:ph type="sldNum" sz="quarter" idx="12"/>
          </p:nvPr>
        </p:nvSpPr>
        <p:spPr/>
        <p:txBody>
          <a:body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1322937295"/>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smtClean="0"/>
              <a:t>Clic para editar título</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8DF547D-DE66-3646-86ED-203D8A1448EF}" type="datetimeFigureOut">
              <a:rPr lang="es-ES_tradnl" smtClean="0">
                <a:solidFill>
                  <a:prstClr val="black">
                    <a:tint val="75000"/>
                  </a:prstClr>
                </a:solidFill>
              </a:rPr>
              <a:pPr/>
              <a:t>19/08/2017</a:t>
            </a:fld>
            <a:endParaRPr lang="es-ES_tradnl">
              <a:solidFill>
                <a:prstClr val="black">
                  <a:tint val="75000"/>
                </a:prstClr>
              </a:solidFill>
            </a:endParaRPr>
          </a:p>
        </p:txBody>
      </p:sp>
      <p:sp>
        <p:nvSpPr>
          <p:cNvPr id="5" name="Footer Placeholder 4"/>
          <p:cNvSpPr>
            <a:spLocks noGrp="1"/>
          </p:cNvSpPr>
          <p:nvPr>
            <p:ph type="ftr" sz="quarter" idx="11"/>
          </p:nvPr>
        </p:nvSpPr>
        <p:spPr/>
        <p:txBody>
          <a:bodyPr/>
          <a:lstStyle/>
          <a:p>
            <a:endParaRPr lang="es-ES_tradnl">
              <a:solidFill>
                <a:prstClr val="black">
                  <a:tint val="75000"/>
                </a:prstClr>
              </a:solidFill>
            </a:endParaRPr>
          </a:p>
        </p:txBody>
      </p:sp>
      <p:sp>
        <p:nvSpPr>
          <p:cNvPr id="6" name="Slide Number Placeholder 5"/>
          <p:cNvSpPr>
            <a:spLocks noGrp="1"/>
          </p:cNvSpPr>
          <p:nvPr>
            <p:ph type="sldNum" sz="quarter" idx="12"/>
          </p:nvPr>
        </p:nvSpPr>
        <p:spPr/>
        <p:txBody>
          <a:body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407151715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9" name="Date Placeholder 8"/>
          <p:cNvSpPr>
            <a:spLocks noGrp="1"/>
          </p:cNvSpPr>
          <p:nvPr>
            <p:ph type="dt" sz="half" idx="10"/>
          </p:nvPr>
        </p:nvSpPr>
        <p:spPr/>
        <p:txBody>
          <a:bodyPr/>
          <a:lstStyle>
            <a:lvl1pPr>
              <a:defRPr>
                <a:solidFill>
                  <a:srgbClr val="FFFFFF"/>
                </a:solidFill>
              </a:defRPr>
            </a:lvl1pPr>
          </a:lstStyle>
          <a:p>
            <a:fld id="{6DC60E26-D458-4E0E-80A2-31263EEC870F}" type="datetimeFigureOut">
              <a:rPr lang="es-PE" smtClean="0"/>
              <a:t>19/08/2017</a:t>
            </a:fld>
            <a:endParaRPr lang="es-PE"/>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F22F3BB3-53D7-4F31-80A4-DE4CCC51376B}" type="slidenum">
              <a:rPr lang="es-PE" smtClean="0"/>
              <a:t>‹Nº›</a:t>
            </a:fld>
            <a:endParaRPr lang="es-PE"/>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s-PE"/>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s-ES" smtClean="0"/>
              <a:t>Haga clic para modificar el estilo de título del patrón</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6DC60E26-D458-4E0E-80A2-31263EEC870F}" type="datetimeFigureOut">
              <a:rPr lang="es-PE" smtClean="0"/>
              <a:t>19/08/2017</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F22F3BB3-53D7-4F31-80A4-DE4CCC51376B}" type="slidenum">
              <a:rPr lang="es-PE" smtClean="0"/>
              <a:t>‹Nº›</a:t>
            </a:fld>
            <a:endParaRPr lang="es-PE"/>
          </a:p>
        </p:txBody>
      </p:sp>
      <p:sp>
        <p:nvSpPr>
          <p:cNvPr id="8" name="Title 7"/>
          <p:cNvSpPr>
            <a:spLocks noGrp="1"/>
          </p:cNvSpPr>
          <p:nvPr>
            <p:ph type="title"/>
          </p:nvPr>
        </p:nvSpPr>
        <p:spPr/>
        <p:txBody>
          <a:bodyPr/>
          <a:lstStyle/>
          <a:p>
            <a:r>
              <a:rPr lang="es-ES" smtClean="0"/>
              <a:t>Haga clic para modificar el estilo de título del patrón</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6DC60E26-D458-4E0E-80A2-31263EEC870F}" type="datetimeFigureOut">
              <a:rPr lang="es-PE" smtClean="0"/>
              <a:t>19/08/2017</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F22F3BB3-53D7-4F31-80A4-DE4CCC51376B}" type="slidenum">
              <a:rPr lang="es-PE" smtClean="0"/>
              <a:t>‹Nº›</a:t>
            </a:fld>
            <a:endParaRPr lang="es-PE"/>
          </a:p>
        </p:txBody>
      </p:sp>
      <p:sp>
        <p:nvSpPr>
          <p:cNvPr id="10" name="Title 9"/>
          <p:cNvSpPr>
            <a:spLocks noGrp="1"/>
          </p:cNvSpPr>
          <p:nvPr>
            <p:ph type="title"/>
          </p:nvPr>
        </p:nvSpPr>
        <p:spPr/>
        <p:txBody>
          <a:bodyPr/>
          <a:lstStyle/>
          <a:p>
            <a:r>
              <a:rPr lang="es-ES" smtClean="0"/>
              <a:t>Haga clic para modificar el estilo de título del patrón</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DC60E26-D458-4E0E-80A2-31263EEC870F}" type="datetimeFigureOut">
              <a:rPr lang="es-PE" smtClean="0"/>
              <a:t>19/08/2017</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F22F3BB3-53D7-4F31-80A4-DE4CCC51376B}" type="slidenum">
              <a:rPr lang="es-PE" smtClean="0"/>
              <a:t>‹Nº›</a:t>
            </a:fld>
            <a:endParaRPr lang="es-PE"/>
          </a:p>
        </p:txBody>
      </p:sp>
      <p:sp>
        <p:nvSpPr>
          <p:cNvPr id="6" name="Title 5"/>
          <p:cNvSpPr>
            <a:spLocks noGrp="1"/>
          </p:cNvSpPr>
          <p:nvPr>
            <p:ph type="title"/>
          </p:nvPr>
        </p:nvSpPr>
        <p:spPr/>
        <p:txBody>
          <a:bodyPr/>
          <a:lstStyle/>
          <a:p>
            <a:r>
              <a:rPr lang="es-ES" smtClean="0"/>
              <a:t>Haga clic para modificar el estilo de título del patrón</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6DC60E26-D458-4E0E-80A2-31263EEC870F}" type="datetimeFigureOut">
              <a:rPr lang="es-PE" smtClean="0"/>
              <a:t>19/08/2017</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F22F3BB3-53D7-4F31-80A4-DE4CCC51376B}" type="slidenum">
              <a:rPr lang="es-PE" smtClean="0"/>
              <a:t>‹Nº›</a:t>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6DC60E26-D458-4E0E-80A2-31263EEC870F}" type="datetimeFigureOut">
              <a:rPr lang="es-PE" smtClean="0"/>
              <a:t>19/08/2017</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F22F3BB3-53D7-4F31-80A4-DE4CCC51376B}" type="slidenum">
              <a:rPr lang="es-PE" smtClean="0"/>
              <a:t>‹Nº›</a:t>
            </a:fld>
            <a:endParaRPr lang="es-PE"/>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s-ES" smtClean="0"/>
              <a:t>Haga clic para modificar el estilo de título del patrón</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6DC60E26-D458-4E0E-80A2-31263EEC870F}" type="datetimeFigureOut">
              <a:rPr lang="es-PE" smtClean="0"/>
              <a:t>19/08/2017</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F22F3BB3-53D7-4F31-80A4-DE4CCC51376B}" type="slidenum">
              <a:rPr lang="es-PE" smtClean="0"/>
              <a:t>‹Nº›</a:t>
            </a:fld>
            <a:endParaRPr lang="es-PE"/>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s-ES" smtClean="0"/>
              <a:t>Haga clic para modificar el estilo de título del patrón</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6DC60E26-D458-4E0E-80A2-31263EEC870F}" type="datetimeFigureOut">
              <a:rPr lang="es-PE" smtClean="0"/>
              <a:t>19/08/2017</a:t>
            </a:fld>
            <a:endParaRPr lang="es-PE"/>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es-PE"/>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F22F3BB3-53D7-4F31-80A4-DE4CCC51376B}" type="slidenum">
              <a:rPr lang="es-PE" smtClean="0"/>
              <a:t>‹Nº›</a:t>
            </a:fld>
            <a:endParaRPr lang="es-PE"/>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smtClean="0"/>
              <a:t>Clic para editar título</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DF547D-DE66-3646-86ED-203D8A1448EF}" type="datetimeFigureOut">
              <a:rPr lang="es-ES_tradnl" smtClean="0">
                <a:solidFill>
                  <a:prstClr val="black">
                    <a:tint val="75000"/>
                  </a:prstClr>
                </a:solidFill>
              </a:rPr>
              <a:pPr/>
              <a:t>19/08/2017</a:t>
            </a:fld>
            <a:endParaRPr lang="es-ES_tradnl">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872216763"/>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microsoft.com/office/2007/relationships/hdphoto" Target="../media/hdphoto1.wdp"/><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hyperlink" Target="javascript:;" TargetMode="External"/><Relationship Id="rId2" Type="http://schemas.openxmlformats.org/officeDocument/2006/relationships/hyperlink" Target="http://www.gestiondeoperaciones.net/programacion_lineal/relaciones-de-dualidad-en-programacion-lineal-como-pasar-de-primal-a-dual/" TargetMode="Externa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4427984" y="908720"/>
            <a:ext cx="3960440" cy="2808312"/>
          </a:xfrm>
        </p:spPr>
        <p:txBody>
          <a:bodyPr anchor="ctr">
            <a:noAutofit/>
          </a:bodyPr>
          <a:lstStyle/>
          <a:p>
            <a:r>
              <a:rPr lang="es-ES" sz="4000" b="1" dirty="0" smtClean="0">
                <a:solidFill>
                  <a:srgbClr val="92D050"/>
                </a:solidFill>
                <a:latin typeface="Century Gothic" charset="0"/>
                <a:ea typeface="Century Gothic" charset="0"/>
                <a:cs typeface="Century Gothic" charset="0"/>
              </a:rPr>
              <a:t>EL Método Simplex</a:t>
            </a:r>
            <a:br>
              <a:rPr lang="es-ES" sz="4000" b="1" dirty="0" smtClean="0">
                <a:solidFill>
                  <a:srgbClr val="92D050"/>
                </a:solidFill>
                <a:latin typeface="Century Gothic" charset="0"/>
                <a:ea typeface="Century Gothic" charset="0"/>
                <a:cs typeface="Century Gothic" charset="0"/>
              </a:rPr>
            </a:br>
            <a:r>
              <a:rPr lang="es-ES" sz="4000" b="1" dirty="0" smtClean="0">
                <a:solidFill>
                  <a:srgbClr val="92D050"/>
                </a:solidFill>
                <a:latin typeface="Century Gothic" charset="0"/>
                <a:ea typeface="Century Gothic" charset="0"/>
                <a:cs typeface="Century Gothic" charset="0"/>
              </a:rPr>
              <a:t>Y </a:t>
            </a:r>
            <a:br>
              <a:rPr lang="es-ES" sz="4000" b="1" dirty="0" smtClean="0">
                <a:solidFill>
                  <a:srgbClr val="92D050"/>
                </a:solidFill>
                <a:latin typeface="Century Gothic" charset="0"/>
                <a:ea typeface="Century Gothic" charset="0"/>
                <a:cs typeface="Century Gothic" charset="0"/>
              </a:rPr>
            </a:br>
            <a:r>
              <a:rPr lang="es-ES" sz="4000" b="1" dirty="0" smtClean="0">
                <a:solidFill>
                  <a:srgbClr val="92D050"/>
                </a:solidFill>
                <a:latin typeface="Century Gothic" charset="0"/>
                <a:ea typeface="Century Gothic" charset="0"/>
                <a:cs typeface="Century Gothic" charset="0"/>
              </a:rPr>
              <a:t>Teoría de la Dualidad</a:t>
            </a:r>
            <a:endParaRPr lang="es-ES_tradnl" sz="4000" dirty="0">
              <a:solidFill>
                <a:srgbClr val="92D050"/>
              </a:solidFill>
              <a:latin typeface="Century Gothic" charset="0"/>
              <a:ea typeface="Century Gothic" charset="0"/>
              <a:cs typeface="Century Gothic" charset="0"/>
            </a:endParaRPr>
          </a:p>
        </p:txBody>
      </p:sp>
      <p:sp>
        <p:nvSpPr>
          <p:cNvPr id="3" name="Subtítulo 2"/>
          <p:cNvSpPr>
            <a:spLocks noGrp="1"/>
          </p:cNvSpPr>
          <p:nvPr>
            <p:ph type="subTitle" idx="1"/>
          </p:nvPr>
        </p:nvSpPr>
        <p:spPr>
          <a:xfrm>
            <a:off x="876810" y="6042326"/>
            <a:ext cx="7920318" cy="296128"/>
          </a:xfrm>
        </p:spPr>
        <p:txBody>
          <a:bodyPr/>
          <a:lstStyle/>
          <a:p>
            <a:pPr algn="r"/>
            <a:r>
              <a:rPr lang="es-ES" sz="1400" dirty="0">
                <a:solidFill>
                  <a:schemeClr val="bg1">
                    <a:lumMod val="75000"/>
                  </a:schemeClr>
                </a:solidFill>
                <a:latin typeface="Century Gothic" charset="0"/>
                <a:ea typeface="Century Gothic" charset="0"/>
                <a:cs typeface="Century Gothic" charset="0"/>
              </a:rPr>
              <a:t>Dirección de Calidad Educativa</a:t>
            </a:r>
          </a:p>
          <a:p>
            <a:endParaRPr lang="es-ES_tradnl" dirty="0">
              <a:latin typeface="Century Gothic" charset="0"/>
              <a:ea typeface="Century Gothic" charset="0"/>
              <a:cs typeface="Century Gothic" charset="0"/>
            </a:endParaRPr>
          </a:p>
        </p:txBody>
      </p:sp>
      <p:sp>
        <p:nvSpPr>
          <p:cNvPr id="4" name="3 Rectángulo"/>
          <p:cNvSpPr/>
          <p:nvPr/>
        </p:nvSpPr>
        <p:spPr>
          <a:xfrm>
            <a:off x="1403648" y="2060848"/>
            <a:ext cx="2323072" cy="3939540"/>
          </a:xfrm>
          <a:prstGeom prst="rect">
            <a:avLst/>
          </a:prstGeom>
        </p:spPr>
        <p:txBody>
          <a:bodyPr wrap="none">
            <a:spAutoFit/>
          </a:bodyPr>
          <a:lstStyle/>
          <a:p>
            <a:r>
              <a:rPr lang="es-PE" sz="25000" dirty="0" smtClean="0">
                <a:solidFill>
                  <a:srgbClr val="FFC000"/>
                </a:solidFill>
                <a:latin typeface="Arial Black" pitchFamily="34" charset="0"/>
              </a:rPr>
              <a:t>5</a:t>
            </a:r>
            <a:endParaRPr lang="es-PE" sz="25000" dirty="0">
              <a:solidFill>
                <a:srgbClr val="FFC000"/>
              </a:solidFill>
              <a:latin typeface="Arial Black" pitchFamily="34" charset="0"/>
            </a:endParaRPr>
          </a:p>
        </p:txBody>
      </p:sp>
      <p:pic>
        <p:nvPicPr>
          <p:cNvPr id="1026" name="Picture 2" descr="Resultado de imagen para metodo del algoritmo simplex PPT"/>
          <p:cNvPicPr>
            <a:picLocks noChangeAspect="1" noChangeArrowheads="1"/>
          </p:cNvPicPr>
          <p:nvPr/>
        </p:nvPicPr>
        <p:blipFill rotWithShape="1">
          <a:blip r:embed="rId4">
            <a:extLst>
              <a:ext uri="{BEBA8EAE-BF5A-486C-A8C5-ECC9F3942E4B}">
                <a14:imgProps xmlns:a14="http://schemas.microsoft.com/office/drawing/2010/main">
                  <a14:imgLayer r:embed="rId5">
                    <a14:imgEffect>
                      <a14:colorTemperature colorTemp="11200"/>
                    </a14:imgEffect>
                  </a14:imgLayer>
                </a14:imgProps>
              </a:ext>
              <a:ext uri="{28A0092B-C50C-407E-A947-70E740481C1C}">
                <a14:useLocalDpi xmlns:a14="http://schemas.microsoft.com/office/drawing/2010/main" val="0"/>
              </a:ext>
            </a:extLst>
          </a:blip>
          <a:srcRect t="69030"/>
          <a:stretch/>
        </p:blipFill>
        <p:spPr bwMode="auto">
          <a:xfrm>
            <a:off x="4572000" y="4221088"/>
            <a:ext cx="4248473" cy="2227907"/>
          </a:xfrm>
          <a:prstGeom prst="rect">
            <a:avLst/>
          </a:prstGeom>
          <a:noFill/>
          <a:extLst>
            <a:ext uri="{909E8E84-426E-40DD-AFC4-6F175D3DCCD1}">
              <a14:hiddenFill xmlns:a14="http://schemas.microsoft.com/office/drawing/2010/main">
                <a:solidFill>
                  <a:srgbClr val="FFFFFF"/>
                </a:solidFill>
              </a14:hiddenFill>
            </a:ext>
          </a:extLst>
        </p:spPr>
      </p:pic>
      <p:sp>
        <p:nvSpPr>
          <p:cNvPr id="6" name="Subtítulo 2"/>
          <p:cNvSpPr txBox="1">
            <a:spLocks/>
          </p:cNvSpPr>
          <p:nvPr/>
        </p:nvSpPr>
        <p:spPr>
          <a:xfrm>
            <a:off x="539552" y="5394169"/>
            <a:ext cx="3767198" cy="43204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s-ES_tradnl"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Berlin Sans FB Demi" panose="020E0802020502020306" pitchFamily="34" charset="0"/>
                <a:cs typeface="Aharoni" panose="02010803020104030203" pitchFamily="2" charset="-79"/>
              </a:rPr>
              <a:t>Semana  5  -  Unidad II </a:t>
            </a:r>
            <a:endParaRPr lang="es-ES_tradnl"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Berlin Sans FB Demi" panose="020E0802020502020306" pitchFamily="34" charset="0"/>
              <a:cs typeface="Aharoni" panose="02010803020104030203" pitchFamily="2" charset="-79"/>
            </a:endParaRPr>
          </a:p>
        </p:txBody>
      </p:sp>
    </p:spTree>
    <p:extLst>
      <p:ext uri="{BB962C8B-B14F-4D97-AF65-F5344CB8AC3E}">
        <p14:creationId xmlns:p14="http://schemas.microsoft.com/office/powerpoint/2010/main" val="24868727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611560" y="300712"/>
            <a:ext cx="8064896" cy="2862322"/>
          </a:xfrm>
          <a:prstGeom prst="rect">
            <a:avLst/>
          </a:prstGeom>
        </p:spPr>
        <p:txBody>
          <a:bodyPr wrap="square">
            <a:spAutoFit/>
          </a:bodyPr>
          <a:lstStyle/>
          <a:p>
            <a:r>
              <a:rPr lang="es-PE" sz="2000" b="1" dirty="0">
                <a:solidFill>
                  <a:srgbClr val="C00000"/>
                </a:solidFill>
                <a:latin typeface="Calibri" panose="020F0502020204030204" pitchFamily="34" charset="0"/>
              </a:rPr>
              <a:t>Paso 7</a:t>
            </a:r>
            <a:r>
              <a:rPr lang="es-PE" sz="2000" dirty="0">
                <a:latin typeface="Calibri" panose="020F0502020204030204" pitchFamily="34" charset="0"/>
              </a:rPr>
              <a:t>. La celda que se encuentra en la intersección de la columna con el renglón seleccionado contiene un elemento al que, por medio de operaciones elementales entre renglones, se convierte en elemento pivote y los demás elementos de su columna, en ceros; con esto se obtiene una nueva columna de la matriz identidad.</a:t>
            </a:r>
          </a:p>
          <a:p>
            <a:endParaRPr lang="es-PE" sz="2000" dirty="0" smtClean="0">
              <a:latin typeface="Calibri" panose="020F0502020204030204" pitchFamily="34" charset="0"/>
            </a:endParaRPr>
          </a:p>
          <a:p>
            <a:r>
              <a:rPr lang="es-PE" sz="2000" b="1" dirty="0" smtClean="0">
                <a:solidFill>
                  <a:srgbClr val="C00000"/>
                </a:solidFill>
                <a:latin typeface="Calibri" panose="020F0502020204030204" pitchFamily="34" charset="0"/>
              </a:rPr>
              <a:t>Paso </a:t>
            </a:r>
            <a:r>
              <a:rPr lang="es-PE" sz="2000" b="1" dirty="0">
                <a:solidFill>
                  <a:srgbClr val="C00000"/>
                </a:solidFill>
                <a:latin typeface="Calibri" panose="020F0502020204030204" pitchFamily="34" charset="0"/>
              </a:rPr>
              <a:t>8</a:t>
            </a:r>
            <a:r>
              <a:rPr lang="es-PE" sz="2000" dirty="0">
                <a:latin typeface="Calibri" panose="020F0502020204030204" pitchFamily="34" charset="0"/>
              </a:rPr>
              <a:t>. Se repite el proceso desde el Paso 4 operando sobre matrices hasta obtener todos los coeficientes del renglón Z, con valores mayores o iguales a cero.</a:t>
            </a:r>
          </a:p>
        </p:txBody>
      </p:sp>
      <p:sp>
        <p:nvSpPr>
          <p:cNvPr id="4" name="3 Rectángulo"/>
          <p:cNvSpPr/>
          <p:nvPr/>
        </p:nvSpPr>
        <p:spPr>
          <a:xfrm>
            <a:off x="611560" y="3179857"/>
            <a:ext cx="8064896" cy="3139321"/>
          </a:xfrm>
          <a:prstGeom prst="rect">
            <a:avLst/>
          </a:prstGeom>
          <a:solidFill>
            <a:schemeClr val="accent4">
              <a:lumMod val="20000"/>
              <a:lumOff val="80000"/>
            </a:schemeClr>
          </a:solidFill>
        </p:spPr>
        <p:txBody>
          <a:bodyPr wrap="square">
            <a:spAutoFit/>
          </a:bodyPr>
          <a:lstStyle/>
          <a:p>
            <a:r>
              <a:rPr lang="es-PE" dirty="0"/>
              <a:t>En resumen, construimos una solución a partir de otra. </a:t>
            </a:r>
            <a:br>
              <a:rPr lang="es-PE" dirty="0"/>
            </a:br>
            <a:r>
              <a:rPr lang="es-PE" dirty="0"/>
              <a:t/>
            </a:r>
            <a:br>
              <a:rPr lang="es-PE" dirty="0"/>
            </a:br>
            <a:r>
              <a:rPr lang="es-PE" b="1" dirty="0">
                <a:solidFill>
                  <a:srgbClr val="C00000"/>
                </a:solidFill>
              </a:rPr>
              <a:t>Observación</a:t>
            </a:r>
            <a:r>
              <a:rPr lang="es-PE" dirty="0">
                <a:solidFill>
                  <a:srgbClr val="C00000"/>
                </a:solidFill>
              </a:rPr>
              <a:t>:</a:t>
            </a:r>
            <a:r>
              <a:rPr lang="es-PE" dirty="0"/>
              <a:t> si varios índices j, verifican que </a:t>
            </a:r>
            <a:br>
              <a:rPr lang="es-PE" dirty="0"/>
            </a:br>
            <a:r>
              <a:rPr lang="es-PE" dirty="0"/>
              <a:t/>
            </a:r>
            <a:br>
              <a:rPr lang="es-PE" dirty="0"/>
            </a:br>
            <a:r>
              <a:rPr lang="es-PE" dirty="0"/>
              <a:t>    </a:t>
            </a:r>
            <a:r>
              <a:rPr lang="es-PE" dirty="0" err="1"/>
              <a:t>z</a:t>
            </a:r>
            <a:r>
              <a:rPr lang="es-PE" baseline="-25000" dirty="0" err="1"/>
              <a:t>j</a:t>
            </a:r>
            <a:r>
              <a:rPr lang="es-PE" baseline="-25000" dirty="0"/>
              <a:t> </a:t>
            </a:r>
            <a:r>
              <a:rPr lang="es-PE" dirty="0"/>
              <a:t>- </a:t>
            </a:r>
            <a:r>
              <a:rPr lang="es-PE" dirty="0" err="1"/>
              <a:t>c</a:t>
            </a:r>
            <a:r>
              <a:rPr lang="es-PE" baseline="-25000" dirty="0" err="1"/>
              <a:t>j</a:t>
            </a:r>
            <a:r>
              <a:rPr lang="es-PE" dirty="0"/>
              <a:t> &gt; 0 </a:t>
            </a:r>
            <a:br>
              <a:rPr lang="es-PE" dirty="0"/>
            </a:br>
            <a:r>
              <a:rPr lang="es-PE" dirty="0"/>
              <a:t/>
            </a:r>
            <a:br>
              <a:rPr lang="es-PE" dirty="0"/>
            </a:br>
            <a:r>
              <a:rPr lang="es-PE" dirty="0"/>
              <a:t>Entonces la operación anterior se realiza sobre el índice k que cumple </a:t>
            </a:r>
            <a:br>
              <a:rPr lang="es-PE" dirty="0"/>
            </a:br>
            <a:r>
              <a:rPr lang="es-PE" dirty="0"/>
              <a:t/>
            </a:r>
            <a:br>
              <a:rPr lang="es-PE" dirty="0"/>
            </a:br>
            <a:r>
              <a:rPr lang="es-PE" dirty="0"/>
              <a:t>    </a:t>
            </a:r>
            <a:r>
              <a:rPr lang="es-PE" dirty="0" err="1" smtClean="0"/>
              <a:t>z</a:t>
            </a:r>
            <a:r>
              <a:rPr lang="es-PE" baseline="-25000" dirty="0" err="1" smtClean="0"/>
              <a:t>k</a:t>
            </a:r>
            <a:r>
              <a:rPr lang="es-PE" dirty="0" smtClean="0"/>
              <a:t> </a:t>
            </a:r>
            <a:r>
              <a:rPr lang="es-PE" dirty="0"/>
              <a:t>- </a:t>
            </a:r>
            <a:r>
              <a:rPr lang="es-PE" dirty="0" err="1"/>
              <a:t>c</a:t>
            </a:r>
            <a:r>
              <a:rPr lang="es-PE" baseline="-25000" dirty="0" err="1"/>
              <a:t>k</a:t>
            </a:r>
            <a:r>
              <a:rPr lang="es-PE" baseline="-25000" dirty="0"/>
              <a:t> </a:t>
            </a:r>
            <a:r>
              <a:rPr lang="es-PE" dirty="0"/>
              <a:t>= </a:t>
            </a:r>
            <a:r>
              <a:rPr lang="es-PE" dirty="0" err="1"/>
              <a:t>max</a:t>
            </a:r>
            <a:r>
              <a:rPr lang="es-PE" dirty="0"/>
              <a:t> (</a:t>
            </a:r>
            <a:r>
              <a:rPr lang="es-PE" dirty="0" err="1"/>
              <a:t>z</a:t>
            </a:r>
            <a:r>
              <a:rPr lang="es-PE" baseline="-25000" dirty="0" err="1"/>
              <a:t>j</a:t>
            </a:r>
            <a:r>
              <a:rPr lang="es-PE" dirty="0"/>
              <a:t> - </a:t>
            </a:r>
            <a:r>
              <a:rPr lang="es-PE" dirty="0" err="1"/>
              <a:t>c</a:t>
            </a:r>
            <a:r>
              <a:rPr lang="es-PE" baseline="-25000" dirty="0" err="1"/>
              <a:t>j</a:t>
            </a:r>
            <a:r>
              <a:rPr lang="es-PE" dirty="0"/>
              <a:t>), con </a:t>
            </a:r>
            <a:r>
              <a:rPr lang="es-PE" dirty="0" err="1"/>
              <a:t>z</a:t>
            </a:r>
            <a:r>
              <a:rPr lang="es-PE" baseline="-25000" dirty="0" err="1"/>
              <a:t>j</a:t>
            </a:r>
            <a:r>
              <a:rPr lang="es-PE" dirty="0"/>
              <a:t> - </a:t>
            </a:r>
            <a:r>
              <a:rPr lang="es-PE" dirty="0" err="1"/>
              <a:t>c</a:t>
            </a:r>
            <a:r>
              <a:rPr lang="es-PE" baseline="-25000" dirty="0" err="1"/>
              <a:t>j</a:t>
            </a:r>
            <a:r>
              <a:rPr lang="es-PE" baseline="-25000" dirty="0"/>
              <a:t> </a:t>
            </a:r>
            <a:r>
              <a:rPr lang="es-PE" dirty="0"/>
              <a:t>&gt; 0 </a:t>
            </a:r>
            <a:br>
              <a:rPr lang="es-PE" dirty="0"/>
            </a:br>
            <a:r>
              <a:rPr lang="es-PE" dirty="0"/>
              <a:t/>
            </a:r>
            <a:br>
              <a:rPr lang="es-PE" dirty="0"/>
            </a:br>
            <a:r>
              <a:rPr lang="es-PE" dirty="0"/>
              <a:t>Es decir, se toma el máximo de los positivos de los </a:t>
            </a:r>
            <a:r>
              <a:rPr lang="es-PE" dirty="0" err="1"/>
              <a:t>z</a:t>
            </a:r>
            <a:r>
              <a:rPr lang="es-PE" baseline="-25000" dirty="0" err="1"/>
              <a:t>j</a:t>
            </a:r>
            <a:r>
              <a:rPr lang="es-PE" dirty="0"/>
              <a:t> - </a:t>
            </a:r>
            <a:r>
              <a:rPr lang="es-PE" dirty="0" err="1"/>
              <a:t>c</a:t>
            </a:r>
            <a:r>
              <a:rPr lang="es-PE" baseline="-25000" dirty="0" err="1"/>
              <a:t>j</a:t>
            </a:r>
            <a:r>
              <a:rPr lang="es-PE" dirty="0"/>
              <a:t> </a:t>
            </a:r>
          </a:p>
        </p:txBody>
      </p:sp>
    </p:spTree>
    <p:extLst>
      <p:ext uri="{BB962C8B-B14F-4D97-AF65-F5344CB8AC3E}">
        <p14:creationId xmlns:p14="http://schemas.microsoft.com/office/powerpoint/2010/main" val="27567356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95536" y="261513"/>
            <a:ext cx="8136904" cy="5601533"/>
          </a:xfrm>
          <a:prstGeom prst="rect">
            <a:avLst/>
          </a:prstGeom>
        </p:spPr>
        <p:txBody>
          <a:bodyPr wrap="square">
            <a:spAutoFit/>
          </a:bodyPr>
          <a:lstStyle/>
          <a:p>
            <a:r>
              <a:rPr lang="es-PE" b="1" dirty="0">
                <a:solidFill>
                  <a:srgbClr val="002060"/>
                </a:solidFill>
              </a:rPr>
              <a:t>Tipo de optimización</a:t>
            </a:r>
            <a:r>
              <a:rPr lang="es-PE" b="1" dirty="0"/>
              <a:t>.</a:t>
            </a:r>
          </a:p>
          <a:p>
            <a:r>
              <a:rPr lang="es-PE" sz="2000" dirty="0" smtClean="0">
                <a:latin typeface="Calibri" panose="020F0502020204030204" pitchFamily="34" charset="0"/>
              </a:rPr>
              <a:t>El objetivo </a:t>
            </a:r>
            <a:r>
              <a:rPr lang="es-PE" sz="2000" dirty="0">
                <a:latin typeface="Calibri" panose="020F0502020204030204" pitchFamily="34" charset="0"/>
              </a:rPr>
              <a:t>del método </a:t>
            </a:r>
            <a:r>
              <a:rPr lang="es-PE" sz="2000" dirty="0" smtClean="0">
                <a:latin typeface="Calibri" panose="020F0502020204030204" pitchFamily="34" charset="0"/>
              </a:rPr>
              <a:t>simplex consistirá </a:t>
            </a:r>
            <a:r>
              <a:rPr lang="es-PE" sz="2000" dirty="0">
                <a:latin typeface="Calibri" panose="020F0502020204030204" pitchFamily="34" charset="0"/>
              </a:rPr>
              <a:t>en optimizar el valor de la función objetivo. Sin embargo se presentan dos opciones: obtener el valor óptimo mayor (maximizar) u obtener el valor óptimo menor (minimizar).</a:t>
            </a:r>
          </a:p>
          <a:p>
            <a:r>
              <a:rPr lang="es-PE" sz="2000" dirty="0">
                <a:latin typeface="Calibri" panose="020F0502020204030204" pitchFamily="34" charset="0"/>
              </a:rPr>
              <a:t>Además existen diferencias en el algoritmo entre el objetivo de maximización y el de minimización en cuanto al criterio de condición de parada para finalizar las iteraciones y a las condiciones de entrada y salida de la base. Así</a:t>
            </a:r>
            <a:r>
              <a:rPr lang="es-PE" sz="2000" dirty="0" smtClean="0">
                <a:latin typeface="Calibri" panose="020F0502020204030204" pitchFamily="34" charset="0"/>
              </a:rPr>
              <a:t>:</a:t>
            </a:r>
          </a:p>
          <a:p>
            <a:endParaRPr lang="es-PE" sz="2000" dirty="0">
              <a:latin typeface="Calibri" panose="020F0502020204030204" pitchFamily="34" charset="0"/>
            </a:endParaRPr>
          </a:p>
          <a:p>
            <a:r>
              <a:rPr lang="es-PE" sz="2000" b="1" dirty="0">
                <a:solidFill>
                  <a:srgbClr val="FF0000"/>
                </a:solidFill>
                <a:latin typeface="Calibri" panose="020F0502020204030204" pitchFamily="34" charset="0"/>
              </a:rPr>
              <a:t>Objetivo de maximización </a:t>
            </a:r>
            <a:endParaRPr lang="es-PE" sz="2000" b="1" dirty="0" smtClean="0">
              <a:solidFill>
                <a:srgbClr val="FF0000"/>
              </a:solidFill>
              <a:latin typeface="Calibri" panose="020F0502020204030204" pitchFamily="34" charset="0"/>
            </a:endParaRPr>
          </a:p>
          <a:p>
            <a:pPr marL="285750" indent="-285750">
              <a:buFont typeface="Arial" panose="020B0604020202020204" pitchFamily="34" charset="0"/>
              <a:buChar char="•"/>
            </a:pPr>
            <a:r>
              <a:rPr lang="es-PE" sz="2000" b="1" dirty="0" smtClean="0">
                <a:solidFill>
                  <a:srgbClr val="002060"/>
                </a:solidFill>
                <a:latin typeface="Calibri" panose="020F0502020204030204" pitchFamily="34" charset="0"/>
              </a:rPr>
              <a:t>Condición </a:t>
            </a:r>
            <a:r>
              <a:rPr lang="es-PE" sz="2000" b="1" dirty="0">
                <a:solidFill>
                  <a:srgbClr val="002060"/>
                </a:solidFill>
                <a:latin typeface="Calibri" panose="020F0502020204030204" pitchFamily="34" charset="0"/>
              </a:rPr>
              <a:t>de parada</a:t>
            </a:r>
            <a:r>
              <a:rPr lang="es-PE" sz="2000" dirty="0">
                <a:latin typeface="Calibri" panose="020F0502020204030204" pitchFamily="34" charset="0"/>
              </a:rPr>
              <a:t>: cuando en la fila Z no aparece ningún valor negativo.</a:t>
            </a:r>
          </a:p>
          <a:p>
            <a:pPr marL="285750" indent="-285750">
              <a:buFont typeface="Arial" panose="020B0604020202020204" pitchFamily="34" charset="0"/>
              <a:buChar char="•"/>
            </a:pPr>
            <a:r>
              <a:rPr lang="es-PE" sz="2000" b="1" dirty="0">
                <a:solidFill>
                  <a:srgbClr val="002060"/>
                </a:solidFill>
                <a:latin typeface="Calibri" panose="020F0502020204030204" pitchFamily="34" charset="0"/>
              </a:rPr>
              <a:t>Condición de entrada a la base</a:t>
            </a:r>
            <a:r>
              <a:rPr lang="es-PE" sz="2000" dirty="0">
                <a:latin typeface="Calibri" panose="020F0502020204030204" pitchFamily="34" charset="0"/>
              </a:rPr>
              <a:t>: el menor valor negativo en la fila Z (o el de mayor valor absoluto entre los negativos) indica la variable </a:t>
            </a:r>
            <a:r>
              <a:rPr lang="es-PE" sz="2000" dirty="0" err="1">
                <a:latin typeface="Calibri" panose="020F0502020204030204" pitchFamily="34" charset="0"/>
              </a:rPr>
              <a:t>Pj</a:t>
            </a:r>
            <a:r>
              <a:rPr lang="es-PE" sz="2000" dirty="0">
                <a:latin typeface="Calibri" panose="020F0502020204030204" pitchFamily="34" charset="0"/>
              </a:rPr>
              <a:t> que entra a la base.</a:t>
            </a:r>
          </a:p>
          <a:p>
            <a:pPr marL="285750" indent="-285750">
              <a:buFont typeface="Arial" panose="020B0604020202020204" pitchFamily="34" charset="0"/>
              <a:buChar char="•"/>
            </a:pPr>
            <a:r>
              <a:rPr lang="es-PE" sz="2000" b="1" dirty="0">
                <a:solidFill>
                  <a:srgbClr val="002060"/>
                </a:solidFill>
                <a:latin typeface="Calibri" panose="020F0502020204030204" pitchFamily="34" charset="0"/>
              </a:rPr>
              <a:t>Condición de salida de la base</a:t>
            </a:r>
            <a:r>
              <a:rPr lang="es-PE" sz="2000" dirty="0">
                <a:latin typeface="Calibri" panose="020F0502020204030204" pitchFamily="34" charset="0"/>
              </a:rPr>
              <a:t>: una vez obtenida la variable entrante, la variable que sale se determina mediante el menor cociente </a:t>
            </a:r>
            <a:r>
              <a:rPr lang="es-PE" sz="2000" dirty="0" smtClean="0">
                <a:latin typeface="Calibri" panose="020F0502020204030204" pitchFamily="34" charset="0"/>
              </a:rPr>
              <a:t>P</a:t>
            </a:r>
            <a:r>
              <a:rPr lang="es-PE" sz="2000" baseline="-25000" dirty="0" smtClean="0">
                <a:latin typeface="Calibri" panose="020F0502020204030204" pitchFamily="34" charset="0"/>
              </a:rPr>
              <a:t>0</a:t>
            </a:r>
            <a:r>
              <a:rPr lang="es-PE" sz="2000" dirty="0" smtClean="0">
                <a:latin typeface="Calibri" panose="020F0502020204030204" pitchFamily="34" charset="0"/>
              </a:rPr>
              <a:t>/</a:t>
            </a:r>
            <a:r>
              <a:rPr lang="es-PE" sz="2000" dirty="0" err="1" smtClean="0">
                <a:latin typeface="Calibri" panose="020F0502020204030204" pitchFamily="34" charset="0"/>
              </a:rPr>
              <a:t>P</a:t>
            </a:r>
            <a:r>
              <a:rPr lang="es-PE" sz="2000" baseline="-25000" dirty="0" err="1" smtClean="0">
                <a:latin typeface="Calibri" panose="020F0502020204030204" pitchFamily="34" charset="0"/>
              </a:rPr>
              <a:t>j</a:t>
            </a:r>
            <a:r>
              <a:rPr lang="es-PE" sz="2000" baseline="-25000" dirty="0" smtClean="0">
                <a:latin typeface="Calibri" panose="020F0502020204030204" pitchFamily="34" charset="0"/>
              </a:rPr>
              <a:t> </a:t>
            </a:r>
            <a:r>
              <a:rPr lang="es-PE" sz="2000" dirty="0">
                <a:latin typeface="Calibri" panose="020F0502020204030204" pitchFamily="34" charset="0"/>
              </a:rPr>
              <a:t>de los estrictamente positivos.</a:t>
            </a:r>
          </a:p>
        </p:txBody>
      </p:sp>
    </p:spTree>
    <p:extLst>
      <p:ext uri="{BB962C8B-B14F-4D97-AF65-F5344CB8AC3E}">
        <p14:creationId xmlns:p14="http://schemas.microsoft.com/office/powerpoint/2010/main" val="29537133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64476" y="227066"/>
            <a:ext cx="4726615" cy="400110"/>
          </a:xfrm>
          <a:prstGeom prst="rect">
            <a:avLst/>
          </a:prstGeom>
          <a:solidFill>
            <a:srgbClr val="FFC000"/>
          </a:solidFill>
          <a:ln>
            <a:noFill/>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PE" altLang="es-PE" sz="2000" b="1" i="0" u="none" strike="noStrike" cap="none" normalizeH="0" baseline="0" dirty="0" smtClean="0">
                <a:ln>
                  <a:noFill/>
                </a:ln>
                <a:solidFill>
                  <a:srgbClr val="002060"/>
                </a:solidFill>
                <a:effectLst/>
                <a:latin typeface="Calibri" panose="020F0502020204030204" pitchFamily="34" charset="0"/>
                <a:cs typeface="Arial" pitchFamily="34" charset="0"/>
              </a:rPr>
              <a:t>Diagrama funcional del algoritmo simplex  </a:t>
            </a:r>
          </a:p>
        </p:txBody>
      </p:sp>
      <p:pic>
        <p:nvPicPr>
          <p:cNvPr id="4098" name="Picture 2" descr="http://148.204.211.134/polilibros/Portal/Polilibros/P_terminados/Investigacion_de_operaciones_Careaga/Common/Resources/Figures/2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908720"/>
            <a:ext cx="5010150" cy="5105400"/>
          </a:xfrm>
          <a:prstGeom prst="rect">
            <a:avLst/>
          </a:prstGeom>
          <a:solidFill>
            <a:schemeClr val="accent1">
              <a:lumMod val="20000"/>
              <a:lumOff val="80000"/>
            </a:schemeClr>
          </a:solidFill>
        </p:spPr>
      </p:pic>
    </p:spTree>
    <p:extLst>
      <p:ext uri="{BB962C8B-B14F-4D97-AF65-F5344CB8AC3E}">
        <p14:creationId xmlns:p14="http://schemas.microsoft.com/office/powerpoint/2010/main" val="1509566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323528" y="260648"/>
            <a:ext cx="8280920" cy="5601533"/>
          </a:xfrm>
          <a:prstGeom prst="rect">
            <a:avLst/>
          </a:prstGeom>
        </p:spPr>
        <p:txBody>
          <a:bodyPr wrap="square">
            <a:spAutoFit/>
          </a:bodyPr>
          <a:lstStyle/>
          <a:p>
            <a:r>
              <a:rPr lang="es-PE" sz="2000" b="1" dirty="0">
                <a:solidFill>
                  <a:srgbClr val="C00000"/>
                </a:solidFill>
                <a:latin typeface="Calibri" panose="020F0502020204030204" pitchFamily="34" charset="0"/>
              </a:rPr>
              <a:t>Criterios del Algoritmo Simplex.</a:t>
            </a:r>
            <a:endParaRPr lang="es-PE" sz="2000" dirty="0">
              <a:solidFill>
                <a:srgbClr val="C00000"/>
              </a:solidFill>
              <a:latin typeface="Calibri" panose="020F0502020204030204" pitchFamily="34" charset="0"/>
            </a:endParaRPr>
          </a:p>
          <a:p>
            <a:r>
              <a:rPr lang="es-PE" sz="2000" dirty="0">
                <a:latin typeface="Calibri" panose="020F0502020204030204" pitchFamily="34" charset="0"/>
              </a:rPr>
              <a:t>El algoritmo simplex emplea los siguientes criterios para asegurar que la búsqueda de la solución óptima del problema en estudio sea rápida, limitando el cálculo a soluciones básicas (puntos extremos) que sean factibles.</a:t>
            </a:r>
          </a:p>
          <a:p>
            <a:endParaRPr lang="es-PE" sz="2000" b="1" dirty="0" smtClean="0">
              <a:latin typeface="Calibri" panose="020F0502020204030204" pitchFamily="34" charset="0"/>
            </a:endParaRPr>
          </a:p>
          <a:p>
            <a:pPr marL="342900" indent="-342900">
              <a:buFont typeface="Arial" panose="020B0604020202020204" pitchFamily="34" charset="0"/>
              <a:buChar char="•"/>
            </a:pPr>
            <a:r>
              <a:rPr lang="es-PE" sz="2000" b="1" dirty="0" smtClean="0">
                <a:solidFill>
                  <a:srgbClr val="FF0000"/>
                </a:solidFill>
                <a:latin typeface="Calibri" panose="020F0502020204030204" pitchFamily="34" charset="0"/>
              </a:rPr>
              <a:t>Criterio </a:t>
            </a:r>
            <a:r>
              <a:rPr lang="es-PE" sz="2000" b="1" dirty="0">
                <a:solidFill>
                  <a:srgbClr val="FF0000"/>
                </a:solidFill>
                <a:latin typeface="Calibri" panose="020F0502020204030204" pitchFamily="34" charset="0"/>
              </a:rPr>
              <a:t>de </a:t>
            </a:r>
            <a:r>
              <a:rPr lang="es-PE" sz="2000" b="1" dirty="0" err="1">
                <a:solidFill>
                  <a:srgbClr val="FF0000"/>
                </a:solidFill>
                <a:latin typeface="Calibri" panose="020F0502020204030204" pitchFamily="34" charset="0"/>
              </a:rPr>
              <a:t>optimalidad</a:t>
            </a:r>
            <a:r>
              <a:rPr lang="es-PE" sz="2000" b="1" dirty="0">
                <a:latin typeface="Calibri" panose="020F0502020204030204" pitchFamily="34" charset="0"/>
              </a:rPr>
              <a:t>.</a:t>
            </a:r>
            <a:r>
              <a:rPr lang="es-PE" sz="2000" dirty="0">
                <a:latin typeface="Calibri" panose="020F0502020204030204" pitchFamily="34" charset="0"/>
              </a:rPr>
              <a:t> Se aplica en el simplex para determinar </a:t>
            </a:r>
            <a:r>
              <a:rPr lang="es-PE" sz="2000" b="1" dirty="0">
                <a:latin typeface="Calibri" panose="020F0502020204030204" pitchFamily="34" charset="0"/>
              </a:rPr>
              <a:t>entre las variables no básicas</a:t>
            </a:r>
            <a:r>
              <a:rPr lang="es-PE" sz="2000" dirty="0">
                <a:latin typeface="Calibri" panose="020F0502020204030204" pitchFamily="34" charset="0"/>
              </a:rPr>
              <a:t>, una que entre </a:t>
            </a:r>
            <a:r>
              <a:rPr lang="es-PE" sz="2000" b="1" dirty="0">
                <a:latin typeface="Calibri" panose="020F0502020204030204" pitchFamily="34" charset="0"/>
              </a:rPr>
              <a:t>(VE)</a:t>
            </a:r>
            <a:r>
              <a:rPr lang="es-PE" sz="2000" dirty="0">
                <a:latin typeface="Calibri" panose="020F0502020204030204" pitchFamily="34" charset="0"/>
              </a:rPr>
              <a:t> a la base, eligiendo en la columna que tenga </a:t>
            </a:r>
            <a:r>
              <a:rPr lang="es-PE" sz="2000" b="1" dirty="0">
                <a:latin typeface="Calibri" panose="020F0502020204030204" pitchFamily="34" charset="0"/>
              </a:rPr>
              <a:t>el coeficiente más negativo en el renglón "Z"</a:t>
            </a:r>
            <a:r>
              <a:rPr lang="es-PE" sz="2000" dirty="0">
                <a:latin typeface="Calibri" panose="020F0502020204030204" pitchFamily="34" charset="0"/>
              </a:rPr>
              <a:t> de la tabla, </a:t>
            </a:r>
            <a:r>
              <a:rPr lang="es-PE" sz="2000" b="1" dirty="0">
                <a:latin typeface="Calibri" panose="020F0502020204030204" pitchFamily="34" charset="0"/>
              </a:rPr>
              <a:t>si el problema es maximizar.</a:t>
            </a:r>
            <a:r>
              <a:rPr lang="es-PE" sz="2000" dirty="0">
                <a:latin typeface="Calibri" panose="020F0502020204030204" pitchFamily="34" charset="0"/>
              </a:rPr>
              <a:t> Por lo contrario, </a:t>
            </a:r>
            <a:r>
              <a:rPr lang="es-PE" sz="2000" b="1" dirty="0">
                <a:latin typeface="Calibri" panose="020F0502020204030204" pitchFamily="34" charset="0"/>
              </a:rPr>
              <a:t>si el problema es minimizar</a:t>
            </a:r>
            <a:r>
              <a:rPr lang="es-PE" sz="2000" dirty="0">
                <a:latin typeface="Calibri" panose="020F0502020204030204" pitchFamily="34" charset="0"/>
              </a:rPr>
              <a:t> se elige para variable entrante (VE) a la base la que cumpla con el </a:t>
            </a:r>
            <a:r>
              <a:rPr lang="es-PE" sz="2000" b="1" dirty="0">
                <a:latin typeface="Calibri" panose="020F0502020204030204" pitchFamily="34" charset="0"/>
              </a:rPr>
              <a:t>coeficiente más positivo en dicho renglón "Z</a:t>
            </a:r>
            <a:r>
              <a:rPr lang="es-PE" sz="2000" b="1" dirty="0" smtClean="0">
                <a:latin typeface="Calibri" panose="020F0502020204030204" pitchFamily="34" charset="0"/>
              </a:rPr>
              <a:t>".</a:t>
            </a:r>
          </a:p>
          <a:p>
            <a:endParaRPr lang="es-PE" sz="2000" b="1" dirty="0" smtClean="0">
              <a:latin typeface="Calibri" panose="020F0502020204030204" pitchFamily="34" charset="0"/>
            </a:endParaRPr>
          </a:p>
          <a:p>
            <a:pPr marL="342900" indent="-342900">
              <a:buFont typeface="Arial" panose="020B0604020202020204" pitchFamily="34" charset="0"/>
              <a:buChar char="•"/>
            </a:pPr>
            <a:r>
              <a:rPr lang="es-PE" sz="2000" b="1" dirty="0">
                <a:solidFill>
                  <a:srgbClr val="FF0000"/>
                </a:solidFill>
                <a:latin typeface="Calibri" panose="020F0502020204030204" pitchFamily="34" charset="0"/>
              </a:rPr>
              <a:t>Criterio de factibilidad</a:t>
            </a:r>
            <a:r>
              <a:rPr lang="es-PE" sz="2000" b="1" dirty="0">
                <a:latin typeface="Calibri" panose="020F0502020204030204" pitchFamily="34" charset="0"/>
              </a:rPr>
              <a:t>.-</a:t>
            </a:r>
            <a:r>
              <a:rPr lang="es-PE" sz="2000" dirty="0">
                <a:latin typeface="Calibri" panose="020F0502020204030204" pitchFamily="34" charset="0"/>
              </a:rPr>
              <a:t> Se aplica en el simplex para determinar </a:t>
            </a:r>
            <a:r>
              <a:rPr lang="es-PE" sz="2000" b="1" dirty="0">
                <a:latin typeface="Calibri" panose="020F0502020204030204" pitchFamily="34" charset="0"/>
              </a:rPr>
              <a:t>entre las variables básicas</a:t>
            </a:r>
            <a:r>
              <a:rPr lang="es-PE" sz="2000" dirty="0">
                <a:latin typeface="Calibri" panose="020F0502020204030204" pitchFamily="34" charset="0"/>
              </a:rPr>
              <a:t>, una que salga de la base </a:t>
            </a:r>
            <a:r>
              <a:rPr lang="es-PE" sz="2000" b="1" dirty="0">
                <a:latin typeface="Calibri" panose="020F0502020204030204" pitchFamily="34" charset="0"/>
              </a:rPr>
              <a:t>(VS)</a:t>
            </a:r>
            <a:r>
              <a:rPr lang="es-PE" sz="2000" dirty="0">
                <a:latin typeface="Calibri" panose="020F0502020204030204" pitchFamily="34" charset="0"/>
              </a:rPr>
              <a:t>, eligiéndola que cumpla</a:t>
            </a:r>
          </a:p>
          <a:p>
            <a:r>
              <a:rPr lang="es-PE" sz="2000" dirty="0" smtClean="0">
                <a:latin typeface="Calibri" panose="020F0502020204030204" pitchFamily="34" charset="0"/>
              </a:rPr>
              <a:t>      </a:t>
            </a:r>
          </a:p>
          <a:p>
            <a:endParaRPr lang="es-PE" sz="2000" dirty="0" smtClean="0">
              <a:latin typeface="Calibri" panose="020F0502020204030204" pitchFamily="34" charset="0"/>
            </a:endParaRPr>
          </a:p>
          <a:p>
            <a:r>
              <a:rPr lang="es-PE" sz="2000" dirty="0" smtClean="0">
                <a:latin typeface="Calibri" panose="020F0502020204030204" pitchFamily="34" charset="0"/>
              </a:rPr>
              <a:t>        </a:t>
            </a:r>
            <a:endParaRPr lang="es-PE" b="1" dirty="0"/>
          </a:p>
          <a:p>
            <a:endParaRPr lang="es-PE" dirty="0"/>
          </a:p>
        </p:txBody>
      </p:sp>
      <p:pic>
        <p:nvPicPr>
          <p:cNvPr id="5" name="4 Imagen" descr="http://148.204.211.134/polilibros/Portal/Polilibros/P_terminados/Investigacion_de_operaciones_Careaga/Common/Resources/Equations/133_6.png"/>
          <p:cNvPicPr/>
          <p:nvPr/>
        </p:nvPicPr>
        <p:blipFill>
          <a:blip r:embed="rId2">
            <a:extLst>
              <a:ext uri="{28A0092B-C50C-407E-A947-70E740481C1C}">
                <a14:useLocalDpi xmlns:a14="http://schemas.microsoft.com/office/drawing/2010/main" val="0"/>
              </a:ext>
            </a:extLst>
          </a:blip>
          <a:srcRect/>
          <a:stretch>
            <a:fillRect/>
          </a:stretch>
        </p:blipFill>
        <p:spPr bwMode="auto">
          <a:xfrm>
            <a:off x="2771800" y="4725144"/>
            <a:ext cx="4032448" cy="432048"/>
          </a:xfrm>
          <a:prstGeom prst="rect">
            <a:avLst/>
          </a:prstGeom>
          <a:solidFill>
            <a:schemeClr val="accent6">
              <a:lumMod val="20000"/>
              <a:lumOff val="80000"/>
            </a:schemeClr>
          </a:solidFill>
          <a:ln>
            <a:noFill/>
          </a:ln>
        </p:spPr>
      </p:pic>
    </p:spTree>
    <p:extLst>
      <p:ext uri="{BB962C8B-B14F-4D97-AF65-F5344CB8AC3E}">
        <p14:creationId xmlns:p14="http://schemas.microsoft.com/office/powerpoint/2010/main" val="15208916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467544" y="332656"/>
            <a:ext cx="8064896" cy="2308324"/>
          </a:xfrm>
          <a:prstGeom prst="rect">
            <a:avLst/>
          </a:prstGeom>
        </p:spPr>
        <p:txBody>
          <a:bodyPr wrap="square">
            <a:spAutoFit/>
          </a:bodyPr>
          <a:lstStyle/>
          <a:p>
            <a:r>
              <a:rPr lang="es-PE" dirty="0" smtClean="0">
                <a:latin typeface="Calibri" panose="020F0502020204030204" pitchFamily="34" charset="0"/>
              </a:rPr>
              <a:t>       en </a:t>
            </a:r>
            <a:r>
              <a:rPr lang="es-PE" dirty="0">
                <a:latin typeface="Calibri" panose="020F0502020204030204" pitchFamily="34" charset="0"/>
              </a:rPr>
              <a:t>donde</a:t>
            </a:r>
            <a:r>
              <a:rPr lang="es-PE" b="1" dirty="0">
                <a:latin typeface="Calibri" panose="020F0502020204030204" pitchFamily="34" charset="0"/>
              </a:rPr>
              <a:t> Xi</a:t>
            </a:r>
            <a:r>
              <a:rPr lang="es-PE" dirty="0">
                <a:latin typeface="Calibri" panose="020F0502020204030204" pitchFamily="34" charset="0"/>
              </a:rPr>
              <a:t> es el valor de la variable básica en el renglón i; </a:t>
            </a:r>
            <a:r>
              <a:rPr lang="es-PE" b="1" dirty="0">
                <a:latin typeface="Calibri" panose="020F0502020204030204" pitchFamily="34" charset="0"/>
              </a:rPr>
              <a:t>a </a:t>
            </a:r>
            <a:r>
              <a:rPr lang="es-PE" b="1" dirty="0" err="1">
                <a:latin typeface="Calibri" panose="020F0502020204030204" pitchFamily="34" charset="0"/>
              </a:rPr>
              <a:t>ik</a:t>
            </a:r>
            <a:r>
              <a:rPr lang="es-PE" b="1" dirty="0">
                <a:latin typeface="Calibri" panose="020F0502020204030204" pitchFamily="34" charset="0"/>
              </a:rPr>
              <a:t> </a:t>
            </a:r>
            <a:r>
              <a:rPr lang="es-PE" dirty="0">
                <a:latin typeface="Calibri" panose="020F0502020204030204" pitchFamily="34" charset="0"/>
              </a:rPr>
              <a:t>es un  </a:t>
            </a:r>
          </a:p>
          <a:p>
            <a:r>
              <a:rPr lang="es-PE" dirty="0">
                <a:latin typeface="Calibri" panose="020F0502020204030204" pitchFamily="34" charset="0"/>
              </a:rPr>
              <a:t>       coeficiente en el mismo renglón i ubicado en la columna k </a:t>
            </a:r>
            <a:r>
              <a:rPr lang="es-PE" dirty="0" smtClean="0">
                <a:latin typeface="Calibri" panose="020F0502020204030204" pitchFamily="34" charset="0"/>
              </a:rPr>
              <a:t> </a:t>
            </a:r>
            <a:r>
              <a:rPr lang="es-PE" dirty="0">
                <a:latin typeface="Calibri" panose="020F0502020204030204" pitchFamily="34" charset="0"/>
              </a:rPr>
              <a:t>correspondiente a la </a:t>
            </a:r>
            <a:endParaRPr lang="es-PE" dirty="0" smtClean="0">
              <a:latin typeface="Calibri" panose="020F0502020204030204" pitchFamily="34" charset="0"/>
            </a:endParaRPr>
          </a:p>
          <a:p>
            <a:r>
              <a:rPr lang="es-PE" dirty="0">
                <a:latin typeface="Calibri" panose="020F0502020204030204" pitchFamily="34" charset="0"/>
              </a:rPr>
              <a:t> </a:t>
            </a:r>
            <a:r>
              <a:rPr lang="es-PE" dirty="0" smtClean="0">
                <a:latin typeface="Calibri" panose="020F0502020204030204" pitchFamily="34" charset="0"/>
              </a:rPr>
              <a:t>      variable </a:t>
            </a:r>
            <a:r>
              <a:rPr lang="es-PE" dirty="0">
                <a:latin typeface="Calibri" panose="020F0502020204030204" pitchFamily="34" charset="0"/>
              </a:rPr>
              <a:t>entrante elegida. Esto es válido tanto para </a:t>
            </a:r>
            <a:r>
              <a:rPr lang="es-PE" dirty="0" smtClean="0">
                <a:latin typeface="Calibri" panose="020F0502020204030204" pitchFamily="34" charset="0"/>
              </a:rPr>
              <a:t>problemas </a:t>
            </a:r>
            <a:r>
              <a:rPr lang="es-PE" dirty="0">
                <a:latin typeface="Calibri" panose="020F0502020204030204" pitchFamily="34" charset="0"/>
              </a:rPr>
              <a:t>de máximo como </a:t>
            </a:r>
            <a:endParaRPr lang="es-PE" dirty="0" smtClean="0">
              <a:latin typeface="Calibri" panose="020F0502020204030204" pitchFamily="34" charset="0"/>
            </a:endParaRPr>
          </a:p>
          <a:p>
            <a:r>
              <a:rPr lang="es-PE" dirty="0">
                <a:latin typeface="Calibri" panose="020F0502020204030204" pitchFamily="34" charset="0"/>
              </a:rPr>
              <a:t> </a:t>
            </a:r>
            <a:r>
              <a:rPr lang="es-PE" dirty="0" smtClean="0">
                <a:latin typeface="Calibri" panose="020F0502020204030204" pitchFamily="34" charset="0"/>
              </a:rPr>
              <a:t>      de </a:t>
            </a:r>
            <a:r>
              <a:rPr lang="es-PE" dirty="0">
                <a:latin typeface="Calibri" panose="020F0502020204030204" pitchFamily="34" charset="0"/>
              </a:rPr>
              <a:t>mínimo</a:t>
            </a:r>
            <a:r>
              <a:rPr lang="es-PE" dirty="0" smtClean="0">
                <a:latin typeface="Calibri" panose="020F0502020204030204" pitchFamily="34" charset="0"/>
              </a:rPr>
              <a:t>.</a:t>
            </a:r>
          </a:p>
          <a:p>
            <a:endParaRPr lang="es-PE" dirty="0">
              <a:latin typeface="Calibri" panose="020F0502020204030204" pitchFamily="34" charset="0"/>
            </a:endParaRPr>
          </a:p>
          <a:p>
            <a:pPr marL="285750" indent="-285750">
              <a:buFont typeface="Arial" panose="020B0604020202020204" pitchFamily="34" charset="0"/>
              <a:buChar char="•"/>
            </a:pPr>
            <a:r>
              <a:rPr lang="es-PE" b="1" dirty="0">
                <a:solidFill>
                  <a:srgbClr val="FF0000"/>
                </a:solidFill>
                <a:latin typeface="Calibri" panose="020F0502020204030204" pitchFamily="34" charset="0"/>
              </a:rPr>
              <a:t>Elemento pivote: </a:t>
            </a:r>
            <a:r>
              <a:rPr lang="es-PE" dirty="0">
                <a:latin typeface="Calibri" panose="020F0502020204030204" pitchFamily="34" charset="0"/>
              </a:rPr>
              <a:t>En el </a:t>
            </a:r>
            <a:r>
              <a:rPr lang="es-PE" b="1" dirty="0">
                <a:latin typeface="Calibri" panose="020F0502020204030204" pitchFamily="34" charset="0"/>
              </a:rPr>
              <a:t>cruce </a:t>
            </a:r>
            <a:r>
              <a:rPr lang="es-PE" dirty="0">
                <a:latin typeface="Calibri" panose="020F0502020204030204" pitchFamily="34" charset="0"/>
              </a:rPr>
              <a:t>correspondiente a </a:t>
            </a:r>
            <a:r>
              <a:rPr lang="es-PE" b="1" dirty="0">
                <a:latin typeface="Calibri" panose="020F0502020204030204" pitchFamily="34" charset="0"/>
              </a:rPr>
              <a:t>columna</a:t>
            </a:r>
            <a:r>
              <a:rPr lang="es-PE" dirty="0">
                <a:latin typeface="Calibri" panose="020F0502020204030204" pitchFamily="34" charset="0"/>
              </a:rPr>
              <a:t> y </a:t>
            </a:r>
            <a:r>
              <a:rPr lang="es-PE" b="1" dirty="0">
                <a:latin typeface="Calibri" panose="020F0502020204030204" pitchFamily="34" charset="0"/>
              </a:rPr>
              <a:t>renglón</a:t>
            </a:r>
            <a:r>
              <a:rPr lang="es-PE" dirty="0">
                <a:latin typeface="Calibri" panose="020F0502020204030204" pitchFamily="34" charset="0"/>
              </a:rPr>
              <a:t> elegidos con los dos criterios anteriores, se ubica un coeficiente denominado pivote </a:t>
            </a:r>
            <a:r>
              <a:rPr lang="es-PE" b="1" dirty="0">
                <a:latin typeface="Calibri" panose="020F0502020204030204" pitchFamily="34" charset="0"/>
              </a:rPr>
              <a:t>(P)</a:t>
            </a:r>
            <a:r>
              <a:rPr lang="es-PE" dirty="0">
                <a:latin typeface="Calibri" panose="020F0502020204030204" pitchFamily="34" charset="0"/>
              </a:rPr>
              <a:t> que se utiliza durante las iteraciones o etapas de cálculo del simplex.</a:t>
            </a:r>
            <a:endParaRPr lang="es-PE" b="1" dirty="0">
              <a:latin typeface="Calibri" panose="020F0502020204030204" pitchFamily="34" charset="0"/>
            </a:endParaRPr>
          </a:p>
        </p:txBody>
      </p:sp>
      <p:sp>
        <p:nvSpPr>
          <p:cNvPr id="3" name="2 CuadroTexto"/>
          <p:cNvSpPr txBox="1"/>
          <p:nvPr/>
        </p:nvSpPr>
        <p:spPr>
          <a:xfrm>
            <a:off x="899591" y="3140968"/>
            <a:ext cx="3126177" cy="369332"/>
          </a:xfrm>
          <a:prstGeom prst="rect">
            <a:avLst/>
          </a:prstGeom>
        </p:spPr>
        <p:style>
          <a:lnRef idx="3">
            <a:schemeClr val="lt1"/>
          </a:lnRef>
          <a:fillRef idx="1">
            <a:schemeClr val="accent5"/>
          </a:fillRef>
          <a:effectRef idx="1">
            <a:schemeClr val="accent5"/>
          </a:effectRef>
          <a:fontRef idx="minor">
            <a:schemeClr val="lt1"/>
          </a:fontRef>
        </p:style>
        <p:txBody>
          <a:bodyPr wrap="none" rtlCol="0">
            <a:spAutoFit/>
          </a:bodyPr>
          <a:lstStyle/>
          <a:p>
            <a:r>
              <a:rPr lang="es-PE" dirty="0" smtClean="0"/>
              <a:t>Caso practico1  Maximización</a:t>
            </a:r>
            <a:endParaRPr lang="es-PE" dirty="0"/>
          </a:p>
        </p:txBody>
      </p:sp>
      <p:sp>
        <p:nvSpPr>
          <p:cNvPr id="4" name="3 CuadroTexto"/>
          <p:cNvSpPr txBox="1"/>
          <p:nvPr/>
        </p:nvSpPr>
        <p:spPr>
          <a:xfrm>
            <a:off x="899591" y="3717032"/>
            <a:ext cx="3402022" cy="1600438"/>
          </a:xfrm>
          <a:prstGeom prst="rect">
            <a:avLst/>
          </a:prstGeom>
          <a:noFill/>
        </p:spPr>
        <p:txBody>
          <a:bodyPr wrap="none" rtlCol="0">
            <a:spAutoFit/>
          </a:bodyPr>
          <a:lstStyle/>
          <a:p>
            <a:r>
              <a:rPr lang="es-PE" dirty="0" smtClean="0"/>
              <a:t>Consideremos el modelo de P.L: </a:t>
            </a:r>
          </a:p>
          <a:p>
            <a:r>
              <a:rPr lang="es-PE" sz="1600" dirty="0" smtClean="0">
                <a:latin typeface="Cambria" panose="02040503050406030204" pitchFamily="18" charset="0"/>
              </a:rPr>
              <a:t>Max Z = 5x1+3x2</a:t>
            </a:r>
          </a:p>
          <a:p>
            <a:r>
              <a:rPr lang="es-PE" sz="1600" dirty="0" smtClean="0">
                <a:latin typeface="Cambria" panose="02040503050406030204" pitchFamily="18" charset="0"/>
              </a:rPr>
              <a:t>Sujeto a: </a:t>
            </a:r>
          </a:p>
          <a:p>
            <a:r>
              <a:rPr lang="es-PE" sz="1600" dirty="0" smtClean="0">
                <a:latin typeface="Cambria" panose="02040503050406030204" pitchFamily="18" charset="0"/>
              </a:rPr>
              <a:t>3x1+5x2≤ 15</a:t>
            </a:r>
          </a:p>
          <a:p>
            <a:r>
              <a:rPr lang="es-PE" sz="1600" dirty="0" smtClean="0">
                <a:latin typeface="Cambria" panose="02040503050406030204" pitchFamily="18" charset="0"/>
              </a:rPr>
              <a:t>5x1+2x2≤ 10</a:t>
            </a:r>
          </a:p>
          <a:p>
            <a:r>
              <a:rPr lang="es-PE" sz="1600" dirty="0" smtClean="0">
                <a:latin typeface="Cambria" panose="02040503050406030204" pitchFamily="18" charset="0"/>
              </a:rPr>
              <a:t>X1,x2≥0</a:t>
            </a:r>
            <a:endParaRPr lang="es-PE" sz="1600" dirty="0">
              <a:latin typeface="Cambria" panose="02040503050406030204" pitchFamily="18" charset="0"/>
            </a:endParaRPr>
          </a:p>
        </p:txBody>
      </p:sp>
      <p:sp>
        <p:nvSpPr>
          <p:cNvPr id="5" name="4 CuadroTexto"/>
          <p:cNvSpPr txBox="1"/>
          <p:nvPr/>
        </p:nvSpPr>
        <p:spPr>
          <a:xfrm>
            <a:off x="4427984" y="3789040"/>
            <a:ext cx="4248472" cy="338554"/>
          </a:xfrm>
          <a:prstGeom prst="rect">
            <a:avLst/>
          </a:prstGeom>
          <a:noFill/>
        </p:spPr>
        <p:txBody>
          <a:bodyPr wrap="square" rtlCol="0">
            <a:spAutoFit/>
          </a:bodyPr>
          <a:lstStyle/>
          <a:p>
            <a:r>
              <a:rPr lang="es-PE" sz="1600" b="1" dirty="0" smtClean="0">
                <a:solidFill>
                  <a:srgbClr val="FF0000"/>
                </a:solidFill>
                <a:latin typeface="Cambria" panose="02040503050406030204" pitchFamily="18" charset="0"/>
              </a:rPr>
              <a:t>Se convierte las desigualdades e igualdades </a:t>
            </a:r>
            <a:endParaRPr lang="es-PE" sz="1600" b="1" dirty="0">
              <a:solidFill>
                <a:srgbClr val="FF0000"/>
              </a:solidFill>
              <a:latin typeface="Cambria" panose="02040503050406030204" pitchFamily="18" charset="0"/>
            </a:endParaRPr>
          </a:p>
        </p:txBody>
      </p:sp>
      <p:sp>
        <p:nvSpPr>
          <p:cNvPr id="6" name="5 Rectángulo"/>
          <p:cNvSpPr/>
          <p:nvPr/>
        </p:nvSpPr>
        <p:spPr>
          <a:xfrm>
            <a:off x="4266220" y="4127594"/>
            <a:ext cx="4572000" cy="646331"/>
          </a:xfrm>
          <a:prstGeom prst="rect">
            <a:avLst/>
          </a:prstGeom>
        </p:spPr>
        <p:txBody>
          <a:bodyPr>
            <a:spAutoFit/>
          </a:bodyPr>
          <a:lstStyle/>
          <a:p>
            <a:r>
              <a:rPr lang="es-PE" dirty="0" smtClean="0">
                <a:latin typeface="Cambria" panose="02040503050406030204" pitchFamily="18" charset="0"/>
              </a:rPr>
              <a:t>3x1+5x2 + h1 = </a:t>
            </a:r>
            <a:r>
              <a:rPr lang="es-PE" dirty="0">
                <a:latin typeface="Cambria" panose="02040503050406030204" pitchFamily="18" charset="0"/>
              </a:rPr>
              <a:t>15</a:t>
            </a:r>
          </a:p>
          <a:p>
            <a:r>
              <a:rPr lang="es-PE" dirty="0" smtClean="0">
                <a:latin typeface="Cambria" panose="02040503050406030204" pitchFamily="18" charset="0"/>
              </a:rPr>
              <a:t>5x1+2x2 + h2=  </a:t>
            </a:r>
            <a:r>
              <a:rPr lang="es-PE" dirty="0">
                <a:latin typeface="Cambria" panose="02040503050406030204" pitchFamily="18" charset="0"/>
              </a:rPr>
              <a:t>10</a:t>
            </a:r>
          </a:p>
        </p:txBody>
      </p:sp>
      <p:sp>
        <p:nvSpPr>
          <p:cNvPr id="7" name="6 CuadroTexto"/>
          <p:cNvSpPr txBox="1"/>
          <p:nvPr/>
        </p:nvSpPr>
        <p:spPr>
          <a:xfrm>
            <a:off x="4301613" y="4900518"/>
            <a:ext cx="3467616" cy="338554"/>
          </a:xfrm>
          <a:prstGeom prst="rect">
            <a:avLst/>
          </a:prstGeom>
          <a:noFill/>
        </p:spPr>
        <p:txBody>
          <a:bodyPr wrap="none" rtlCol="0">
            <a:spAutoFit/>
          </a:bodyPr>
          <a:lstStyle/>
          <a:p>
            <a:r>
              <a:rPr lang="es-PE" sz="1600" b="1" dirty="0" smtClean="0">
                <a:solidFill>
                  <a:srgbClr val="FF0000"/>
                </a:solidFill>
                <a:latin typeface="Cambria" panose="02040503050406030204" pitchFamily="18" charset="0"/>
              </a:rPr>
              <a:t>Se iguala la función objetivo a cero.</a:t>
            </a:r>
            <a:endParaRPr lang="es-PE" sz="1600" b="1" dirty="0">
              <a:solidFill>
                <a:srgbClr val="FF0000"/>
              </a:solidFill>
              <a:latin typeface="Cambria" panose="02040503050406030204" pitchFamily="18" charset="0"/>
            </a:endParaRPr>
          </a:p>
        </p:txBody>
      </p:sp>
      <p:sp>
        <p:nvSpPr>
          <p:cNvPr id="8" name="7 Rectángulo"/>
          <p:cNvSpPr/>
          <p:nvPr/>
        </p:nvSpPr>
        <p:spPr>
          <a:xfrm>
            <a:off x="4860032" y="5317470"/>
            <a:ext cx="1558440" cy="369332"/>
          </a:xfrm>
          <a:prstGeom prst="rect">
            <a:avLst/>
          </a:prstGeom>
        </p:spPr>
        <p:txBody>
          <a:bodyPr wrap="none">
            <a:spAutoFit/>
          </a:bodyPr>
          <a:lstStyle/>
          <a:p>
            <a:r>
              <a:rPr lang="es-PE" dirty="0">
                <a:latin typeface="Cambria" panose="02040503050406030204" pitchFamily="18" charset="0"/>
              </a:rPr>
              <a:t>Z </a:t>
            </a:r>
            <a:r>
              <a:rPr lang="es-PE" dirty="0" smtClean="0">
                <a:latin typeface="Cambria" panose="02040503050406030204" pitchFamily="18" charset="0"/>
              </a:rPr>
              <a:t>- 5x1-3x2=0</a:t>
            </a:r>
            <a:endParaRPr lang="es-PE" dirty="0"/>
          </a:p>
        </p:txBody>
      </p:sp>
    </p:spTree>
    <p:extLst>
      <p:ext uri="{BB962C8B-B14F-4D97-AF65-F5344CB8AC3E}">
        <p14:creationId xmlns:p14="http://schemas.microsoft.com/office/powerpoint/2010/main" val="25424375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51520" y="219998"/>
            <a:ext cx="4444743" cy="369332"/>
          </a:xfrm>
          <a:prstGeom prst="rect">
            <a:avLst/>
          </a:prstGeom>
          <a:noFill/>
        </p:spPr>
        <p:txBody>
          <a:bodyPr wrap="none" rtlCol="0">
            <a:spAutoFit/>
          </a:bodyPr>
          <a:lstStyle/>
          <a:p>
            <a:r>
              <a:rPr lang="es-PE" dirty="0" smtClean="0"/>
              <a:t>Pasamos la información a la tabla simplex:</a:t>
            </a:r>
            <a:endParaRPr lang="es-PE" dirty="0"/>
          </a:p>
        </p:txBody>
      </p:sp>
      <p:graphicFrame>
        <p:nvGraphicFramePr>
          <p:cNvPr id="4" name="3 Tabla"/>
          <p:cNvGraphicFramePr>
            <a:graphicFrameLocks noGrp="1"/>
          </p:cNvGraphicFramePr>
          <p:nvPr>
            <p:extLst>
              <p:ext uri="{D42A27DB-BD31-4B8C-83A1-F6EECF244321}">
                <p14:modId xmlns:p14="http://schemas.microsoft.com/office/powerpoint/2010/main" val="2420916074"/>
              </p:ext>
            </p:extLst>
          </p:nvPr>
        </p:nvGraphicFramePr>
        <p:xfrm>
          <a:off x="611560" y="908720"/>
          <a:ext cx="6768752" cy="4145280"/>
        </p:xfrm>
        <a:graphic>
          <a:graphicData uri="http://schemas.openxmlformats.org/drawingml/2006/table">
            <a:tbl>
              <a:tblPr/>
              <a:tblGrid>
                <a:gridCol w="831272"/>
                <a:gridCol w="812800"/>
                <a:gridCol w="781860"/>
                <a:gridCol w="1080120"/>
                <a:gridCol w="864096"/>
                <a:gridCol w="1008112"/>
                <a:gridCol w="1390492"/>
              </a:tblGrid>
              <a:tr h="129309">
                <a:tc rowSpan="3">
                  <a:txBody>
                    <a:bodyPr/>
                    <a:lstStyle/>
                    <a:p>
                      <a:r>
                        <a:rPr lang="es-PE" sz="1400" b="1" dirty="0" smtClean="0">
                          <a:latin typeface="Cambria" panose="02040503050406030204" pitchFamily="18" charset="0"/>
                        </a:rPr>
                        <a:t>Base</a:t>
                      </a:r>
                      <a:endParaRPr lang="es-PE" sz="1400" b="1" dirty="0">
                        <a:latin typeface="Cambria" panose="02040503050406030204" pitchFamily="18" charset="0"/>
                      </a:endParaRP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rowSpan="2">
                  <a:txBody>
                    <a:bodyPr/>
                    <a:lstStyle/>
                    <a:p>
                      <a:r>
                        <a:rPr lang="es-PE" sz="1400" b="1" dirty="0" smtClean="0">
                          <a:latin typeface="Cambria" panose="02040503050406030204" pitchFamily="18" charset="0"/>
                        </a:rPr>
                        <a:t>Valor de Z</a:t>
                      </a:r>
                      <a:endParaRPr lang="es-PE" sz="1400" b="1"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r>
                        <a:rPr lang="es-PE" sz="1400" b="1" dirty="0" smtClean="0">
                          <a:latin typeface="Cambria" panose="02040503050406030204" pitchFamily="18" charset="0"/>
                        </a:rPr>
                        <a:t>Variables de decisión</a:t>
                      </a:r>
                      <a:endParaRPr lang="es-PE" sz="1400" b="1"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PE"/>
                    </a:p>
                  </a:txBody>
                  <a:tcPr/>
                </a:tc>
                <a:tc gridSpan="2">
                  <a:txBody>
                    <a:bodyPr/>
                    <a:lstStyle/>
                    <a:p>
                      <a:r>
                        <a:rPr lang="es-PE" sz="1400" b="1" dirty="0" smtClean="0">
                          <a:latin typeface="Cambria" panose="02040503050406030204" pitchFamily="18" charset="0"/>
                        </a:rPr>
                        <a:t>Variables de holgura</a:t>
                      </a:r>
                      <a:endParaRPr lang="es-PE" sz="1400" b="1"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PE"/>
                    </a:p>
                  </a:txBody>
                  <a:tcPr/>
                </a:tc>
                <a:tc rowSpan="2">
                  <a:txBody>
                    <a:bodyPr/>
                    <a:lstStyle/>
                    <a:p>
                      <a:r>
                        <a:rPr lang="es-PE" sz="1400" b="1" dirty="0" smtClean="0">
                          <a:latin typeface="Cambria" panose="02040503050406030204" pitchFamily="18" charset="0"/>
                        </a:rPr>
                        <a:t>Solución</a:t>
                      </a:r>
                    </a:p>
                    <a:p>
                      <a:r>
                        <a:rPr lang="es-PE" sz="1400" b="1" dirty="0" err="1" smtClean="0">
                          <a:latin typeface="Cambria" panose="02040503050406030204" pitchFamily="18" charset="0"/>
                        </a:rPr>
                        <a:t>bi</a:t>
                      </a:r>
                      <a:r>
                        <a:rPr lang="es-PE" sz="1400" b="1" dirty="0" smtClean="0">
                          <a:latin typeface="Cambria" panose="02040503050406030204" pitchFamily="18" charset="0"/>
                        </a:rPr>
                        <a:t> </a:t>
                      </a:r>
                      <a:endParaRPr lang="es-PE" sz="1400" b="1"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240">
                <a:tc vMerge="1">
                  <a:txBody>
                    <a:bodyPr/>
                    <a:lstStyle/>
                    <a:p>
                      <a:endParaRPr lang="es-PE"/>
                    </a:p>
                  </a:txBody>
                  <a:tcPr/>
                </a:tc>
                <a:tc vMerge="1">
                  <a:txBody>
                    <a:bodyPr/>
                    <a:lstStyle/>
                    <a:p>
                      <a:endParaRPr lang="es-PE"/>
                    </a:p>
                  </a:txBody>
                  <a:tcPr/>
                </a:tc>
                <a:tc>
                  <a:txBody>
                    <a:bodyPr/>
                    <a:lstStyle/>
                    <a:p>
                      <a:r>
                        <a:rPr lang="es-PE" dirty="0" smtClean="0"/>
                        <a:t>X1   </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s-PE" dirty="0" smtClean="0"/>
                        <a:t>X2</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h1</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h2</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s-PE"/>
                    </a:p>
                  </a:txBody>
                  <a:tcPr/>
                </a:tc>
              </a:tr>
              <a:tr h="223520">
                <a:tc vMerge="1">
                  <a:txBody>
                    <a:bodyPr/>
                    <a:lstStyle/>
                    <a:p>
                      <a:endParaRPr lang="es-PE"/>
                    </a:p>
                  </a:txBody>
                  <a:tcPr/>
                </a:tc>
                <a:tc>
                  <a:txBody>
                    <a:bodyPr/>
                    <a:lstStyle/>
                    <a:p>
                      <a:r>
                        <a:rPr lang="es-PE" dirty="0" smtClean="0"/>
                        <a:t>1</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- 5 </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s-PE" dirty="0" smtClean="0"/>
                        <a:t>-3</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0</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0</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0</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4019">
                <a:tc>
                  <a:txBody>
                    <a:bodyPr/>
                    <a:lstStyle/>
                    <a:p>
                      <a:r>
                        <a:rPr lang="es-PE" sz="1600" smtClean="0"/>
                        <a:t>h1</a:t>
                      </a:r>
                      <a:endParaRPr lang="es-PE"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0</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3</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s-PE" sz="1600" smtClean="0">
                          <a:latin typeface="Cambria" panose="02040503050406030204" pitchFamily="18" charset="0"/>
                        </a:rPr>
                        <a:t>5</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1</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0</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15</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6771">
                <a:tc>
                  <a:txBody>
                    <a:bodyPr/>
                    <a:lstStyle/>
                    <a:p>
                      <a:r>
                        <a:rPr lang="es-PE" dirty="0" smtClean="0"/>
                        <a:t>h2</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0</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s-PE" sz="1600" dirty="0" smtClean="0">
                          <a:latin typeface="Cambria" panose="02040503050406030204" pitchFamily="18" charset="0"/>
                        </a:rPr>
                        <a:t>5</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s-PE" sz="1600" dirty="0" smtClean="0">
                          <a:latin typeface="Cambria" panose="02040503050406030204" pitchFamily="18" charset="0"/>
                        </a:rPr>
                        <a:t>2</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s-PE" sz="1600" dirty="0" smtClean="0">
                          <a:latin typeface="Cambria" panose="02040503050406030204" pitchFamily="18" charset="0"/>
                        </a:rPr>
                        <a:t>0</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s-PE" sz="1600" dirty="0" smtClean="0">
                          <a:latin typeface="Cambria" panose="02040503050406030204" pitchFamily="18" charset="0"/>
                        </a:rPr>
                        <a:t>1</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s-PE" sz="1600" dirty="0" smtClean="0">
                          <a:latin typeface="Cambria" panose="02040503050406030204" pitchFamily="18" charset="0"/>
                        </a:rPr>
                        <a:t>10</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174567">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solidFill>
                            <a:srgbClr val="C00000"/>
                          </a:solidFill>
                        </a:rPr>
                        <a:t>1</a:t>
                      </a:r>
                      <a:endParaRPr lang="es-PE"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solidFill>
                            <a:srgbClr val="C00000"/>
                          </a:solidFill>
                        </a:rPr>
                        <a:t>0</a:t>
                      </a:r>
                      <a:endParaRPr lang="es-PE"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solidFill>
                            <a:srgbClr val="C00000"/>
                          </a:solidFill>
                        </a:rPr>
                        <a:t>-1</a:t>
                      </a:r>
                      <a:endParaRPr lang="es-PE"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es-PE" dirty="0" smtClean="0">
                          <a:solidFill>
                            <a:srgbClr val="C00000"/>
                          </a:solidFill>
                        </a:rPr>
                        <a:t>0</a:t>
                      </a:r>
                      <a:endParaRPr lang="es-PE"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solidFill>
                            <a:srgbClr val="C00000"/>
                          </a:solidFill>
                        </a:rPr>
                        <a:t>1</a:t>
                      </a:r>
                      <a:endParaRPr lang="es-PE"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solidFill>
                            <a:srgbClr val="C00000"/>
                          </a:solidFill>
                        </a:rPr>
                        <a:t>10</a:t>
                      </a:r>
                      <a:endParaRPr lang="es-PE"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80">
                <a:tc>
                  <a:txBody>
                    <a:bodyPr/>
                    <a:lstStyle/>
                    <a:p>
                      <a:r>
                        <a:rPr lang="es-PE" dirty="0" smtClean="0"/>
                        <a:t>h1</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0</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0</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19/5</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es-PE" sz="1600" dirty="0" smtClean="0">
                          <a:latin typeface="Cambria" panose="02040503050406030204" pitchFamily="18" charset="0"/>
                        </a:rPr>
                        <a:t>1</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-3/5</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9</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80">
                <a:tc>
                  <a:txBody>
                    <a:bodyPr/>
                    <a:lstStyle/>
                    <a:p>
                      <a:r>
                        <a:rPr lang="es-PE" dirty="0" smtClean="0"/>
                        <a:t>X1</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0</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1</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s-PE" sz="1600" dirty="0" smtClean="0">
                          <a:latin typeface="Cambria" panose="02040503050406030204" pitchFamily="18" charset="0"/>
                        </a:rPr>
                        <a:t>2/5</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es-PE" sz="1600" dirty="0" smtClean="0">
                          <a:latin typeface="Cambria" panose="02040503050406030204" pitchFamily="18" charset="0"/>
                        </a:rPr>
                        <a:t>0</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1/5</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2</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1069">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b="1" dirty="0" smtClean="0">
                          <a:solidFill>
                            <a:srgbClr val="C00000"/>
                          </a:solidFill>
                          <a:latin typeface="Cambria" panose="02040503050406030204" pitchFamily="18" charset="0"/>
                        </a:rPr>
                        <a:t>1</a:t>
                      </a:r>
                      <a:endParaRPr lang="es-PE" sz="1600" b="1" dirty="0">
                        <a:solidFill>
                          <a:srgbClr val="C00000"/>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b="1" dirty="0" smtClean="0">
                          <a:solidFill>
                            <a:srgbClr val="C00000"/>
                          </a:solidFill>
                          <a:latin typeface="Cambria" panose="02040503050406030204" pitchFamily="18" charset="0"/>
                        </a:rPr>
                        <a:t>0</a:t>
                      </a:r>
                      <a:endParaRPr lang="es-PE" sz="1600" b="1" dirty="0">
                        <a:solidFill>
                          <a:srgbClr val="C00000"/>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b="1" dirty="0" smtClean="0">
                          <a:solidFill>
                            <a:srgbClr val="C00000"/>
                          </a:solidFill>
                          <a:latin typeface="Cambria" panose="02040503050406030204" pitchFamily="18" charset="0"/>
                        </a:rPr>
                        <a:t>0</a:t>
                      </a:r>
                      <a:endParaRPr lang="es-PE" sz="1600" b="1" dirty="0">
                        <a:solidFill>
                          <a:srgbClr val="C00000"/>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r>
                        <a:rPr lang="es-PE" sz="1600" b="1" dirty="0" smtClean="0">
                          <a:solidFill>
                            <a:srgbClr val="C00000"/>
                          </a:solidFill>
                          <a:latin typeface="Cambria" panose="02040503050406030204" pitchFamily="18" charset="0"/>
                        </a:rPr>
                        <a:t>5/19</a:t>
                      </a:r>
                      <a:endParaRPr lang="es-PE" sz="1600" b="1" dirty="0">
                        <a:solidFill>
                          <a:srgbClr val="C00000"/>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b="1" dirty="0" smtClean="0">
                          <a:solidFill>
                            <a:srgbClr val="C00000"/>
                          </a:solidFill>
                          <a:latin typeface="Cambria" panose="02040503050406030204" pitchFamily="18" charset="0"/>
                        </a:rPr>
                        <a:t>16/19</a:t>
                      </a:r>
                      <a:endParaRPr lang="es-PE" sz="1600" b="1" dirty="0">
                        <a:solidFill>
                          <a:srgbClr val="C00000"/>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b="1" dirty="0" smtClean="0">
                          <a:solidFill>
                            <a:srgbClr val="C00000"/>
                          </a:solidFill>
                          <a:latin typeface="Cambria" panose="02040503050406030204" pitchFamily="18" charset="0"/>
                        </a:rPr>
                        <a:t>235/19</a:t>
                      </a:r>
                      <a:endParaRPr lang="es-PE" sz="1600" b="1" dirty="0">
                        <a:solidFill>
                          <a:srgbClr val="C00000"/>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0873">
                <a:tc>
                  <a:txBody>
                    <a:bodyPr/>
                    <a:lstStyle/>
                    <a:p>
                      <a:r>
                        <a:rPr lang="es-PE" dirty="0" smtClean="0"/>
                        <a:t>X2</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0</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0</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1</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r>
                        <a:rPr lang="es-PE" sz="1600" dirty="0" smtClean="0">
                          <a:latin typeface="Cambria" panose="02040503050406030204" pitchFamily="18" charset="0"/>
                        </a:rPr>
                        <a:t>5/19</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-3/19</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45/19</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7695">
                <a:tc>
                  <a:txBody>
                    <a:bodyPr/>
                    <a:lstStyle/>
                    <a:p>
                      <a:r>
                        <a:rPr lang="es-PE" dirty="0" smtClean="0"/>
                        <a:t>X1</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0</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1</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0</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-2/19</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5/19</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20/19</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6 CuadroTexto"/>
          <p:cNvSpPr txBox="1"/>
          <p:nvPr/>
        </p:nvSpPr>
        <p:spPr>
          <a:xfrm>
            <a:off x="1115616" y="5517232"/>
            <a:ext cx="6212470" cy="369332"/>
          </a:xfrm>
          <a:prstGeom prst="rect">
            <a:avLst/>
          </a:prstGeom>
          <a:solidFill>
            <a:schemeClr val="accent1">
              <a:lumMod val="20000"/>
              <a:lumOff val="80000"/>
            </a:schemeClr>
          </a:solidFill>
        </p:spPr>
        <p:txBody>
          <a:bodyPr wrap="none" rtlCol="0">
            <a:spAutoFit/>
          </a:bodyPr>
          <a:lstStyle/>
          <a:p>
            <a:r>
              <a:rPr lang="es-PE" dirty="0" smtClean="0"/>
              <a:t>El valor optimo encontrado : Z= 12.37;    x1= 1.05;   x2= 2.37</a:t>
            </a:r>
            <a:endParaRPr lang="es-PE" dirty="0"/>
          </a:p>
        </p:txBody>
      </p:sp>
    </p:spTree>
    <p:extLst>
      <p:ext uri="{BB962C8B-B14F-4D97-AF65-F5344CB8AC3E}">
        <p14:creationId xmlns:p14="http://schemas.microsoft.com/office/powerpoint/2010/main" val="8998774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extLst>
              <p:ext uri="{D42A27DB-BD31-4B8C-83A1-F6EECF244321}">
                <p14:modId xmlns:p14="http://schemas.microsoft.com/office/powerpoint/2010/main" val="3765178630"/>
              </p:ext>
            </p:extLst>
          </p:nvPr>
        </p:nvGraphicFramePr>
        <p:xfrm>
          <a:off x="395536" y="188641"/>
          <a:ext cx="6985000" cy="2057400"/>
        </p:xfrm>
        <a:graphic>
          <a:graphicData uri="http://schemas.openxmlformats.org/drawingml/2006/table">
            <a:tbl>
              <a:tblPr>
                <a:tableStyleId>{5C22544A-7EE6-4342-B048-85BDC9FD1C3A}</a:tableStyleId>
              </a:tblPr>
              <a:tblGrid>
                <a:gridCol w="762000"/>
                <a:gridCol w="762000"/>
                <a:gridCol w="564232"/>
                <a:gridCol w="197768"/>
                <a:gridCol w="889000"/>
                <a:gridCol w="762000"/>
                <a:gridCol w="671512"/>
                <a:gridCol w="852488"/>
                <a:gridCol w="762000"/>
                <a:gridCol w="762000"/>
              </a:tblGrid>
              <a:tr h="275270">
                <a:tc>
                  <a:txBody>
                    <a:bodyPr/>
                    <a:lstStyle/>
                    <a:p>
                      <a:pPr algn="l" fontAlgn="b"/>
                      <a:endParaRPr lang="es-PE" sz="1100" b="0" i="0" u="none" strike="noStrike" dirty="0">
                        <a:solidFill>
                          <a:srgbClr val="000000"/>
                        </a:solidFill>
                        <a:effectLst/>
                        <a:latin typeface="Calibri"/>
                      </a:endParaRPr>
                    </a:p>
                  </a:txBody>
                  <a:tcPr marL="0" marR="0" marT="0" marB="0" anchor="b"/>
                </a:tc>
                <a:tc gridSpan="2">
                  <a:txBody>
                    <a:bodyPr/>
                    <a:lstStyle/>
                    <a:p>
                      <a:pPr algn="l" fontAlgn="b"/>
                      <a:r>
                        <a:rPr lang="es-PE" sz="1100" b="1" i="0" u="none" strike="noStrike" dirty="0" smtClean="0">
                          <a:solidFill>
                            <a:srgbClr val="000000"/>
                          </a:solidFill>
                          <a:effectLst/>
                          <a:latin typeface="Calibri"/>
                        </a:rPr>
                        <a:t>PROGRAMACION EXCEL</a:t>
                      </a:r>
                      <a:endParaRPr lang="es-PE" sz="1100" b="1" i="0" u="none" strike="noStrike" dirty="0">
                        <a:solidFill>
                          <a:srgbClr val="000000"/>
                        </a:solidFill>
                        <a:effectLst/>
                        <a:latin typeface="Calibri"/>
                      </a:endParaRPr>
                    </a:p>
                  </a:txBody>
                  <a:tcPr marL="0" marR="0" marT="0" marB="0" anchor="b">
                    <a:solidFill>
                      <a:schemeClr val="accent4">
                        <a:lumMod val="20000"/>
                        <a:lumOff val="80000"/>
                      </a:schemeClr>
                    </a:solidFill>
                  </a:tcPr>
                </a:tc>
                <a:tc hMerge="1">
                  <a:txBody>
                    <a:bodyPr/>
                    <a:lstStyle/>
                    <a:p>
                      <a:pPr algn="l" fontAlgn="b"/>
                      <a:endParaRPr lang="es-PE" sz="1100" b="0" i="0" u="none" strike="noStrike">
                        <a:solidFill>
                          <a:srgbClr val="000000"/>
                        </a:solidFill>
                        <a:effectLst/>
                        <a:latin typeface="Calibri"/>
                      </a:endParaRPr>
                    </a:p>
                  </a:txBody>
                  <a:tcPr marL="0" marR="0" marT="0" marB="0" anchor="b"/>
                </a:tc>
                <a:tc>
                  <a:txBody>
                    <a:bodyPr/>
                    <a:lstStyle/>
                    <a:p>
                      <a:endParaRPr lang="es-PE" dirty="0"/>
                    </a:p>
                  </a:txBody>
                  <a:tcPr marL="0" marR="0" marT="0" marB="0" anchor="b"/>
                </a:tc>
                <a:tc>
                  <a:txBody>
                    <a:bodyPr/>
                    <a:lstStyle/>
                    <a:p>
                      <a:pPr algn="l" fontAlgn="b"/>
                      <a:endParaRPr lang="es-PE" sz="1100" b="0" i="0" u="none" strike="noStrike" dirty="0">
                        <a:solidFill>
                          <a:srgbClr val="000000"/>
                        </a:solidFill>
                        <a:effectLst/>
                        <a:latin typeface="Calibri"/>
                      </a:endParaRPr>
                    </a:p>
                  </a:txBody>
                  <a:tcPr marL="0" marR="0" marT="0" marB="0" anchor="b"/>
                </a:tc>
                <a:tc>
                  <a:txBody>
                    <a:bodyPr/>
                    <a:lstStyle/>
                    <a:p>
                      <a:pPr algn="l" fontAlgn="b"/>
                      <a:endParaRPr lang="es-PE" sz="1100" b="0" i="0" u="none" strike="noStrike">
                        <a:solidFill>
                          <a:srgbClr val="000000"/>
                        </a:solidFill>
                        <a:effectLst/>
                        <a:latin typeface="Calibri"/>
                      </a:endParaRPr>
                    </a:p>
                  </a:txBody>
                  <a:tcPr marL="0" marR="0" marT="0" marB="0" anchor="b"/>
                </a:tc>
                <a:tc>
                  <a:txBody>
                    <a:bodyPr/>
                    <a:lstStyle/>
                    <a:p>
                      <a:pPr algn="l" fontAlgn="b"/>
                      <a:endParaRPr lang="es-PE" sz="1100" b="0" i="0" u="none" strike="noStrike">
                        <a:solidFill>
                          <a:srgbClr val="000000"/>
                        </a:solidFill>
                        <a:effectLst/>
                        <a:latin typeface="Calibri"/>
                      </a:endParaRPr>
                    </a:p>
                  </a:txBody>
                  <a:tcPr marL="0" marR="0" marT="0" marB="0" anchor="b"/>
                </a:tc>
                <a:tc>
                  <a:txBody>
                    <a:bodyPr/>
                    <a:lstStyle/>
                    <a:p>
                      <a:pPr algn="l" fontAlgn="b"/>
                      <a:endParaRPr lang="es-PE" sz="1100" b="0" i="0" u="none" strike="noStrike">
                        <a:solidFill>
                          <a:srgbClr val="000000"/>
                        </a:solidFill>
                        <a:effectLst/>
                        <a:latin typeface="Calibri"/>
                      </a:endParaRPr>
                    </a:p>
                  </a:txBody>
                  <a:tcPr marL="0" marR="0" marT="0" marB="0" anchor="b"/>
                </a:tc>
                <a:tc>
                  <a:txBody>
                    <a:bodyPr/>
                    <a:lstStyle/>
                    <a:p>
                      <a:pPr algn="l" fontAlgn="b"/>
                      <a:endParaRPr lang="es-PE" sz="1100" b="0" i="0" u="none" strike="noStrike">
                        <a:solidFill>
                          <a:srgbClr val="000000"/>
                        </a:solidFill>
                        <a:effectLst/>
                        <a:latin typeface="Calibri"/>
                      </a:endParaRPr>
                    </a:p>
                  </a:txBody>
                  <a:tcPr marL="0" marR="0" marT="0" marB="0" anchor="b"/>
                </a:tc>
                <a:tc>
                  <a:txBody>
                    <a:bodyPr/>
                    <a:lstStyle/>
                    <a:p>
                      <a:pPr algn="l" fontAlgn="b"/>
                      <a:endParaRPr lang="es-PE" sz="1100" b="0" i="0" u="none" strike="noStrike">
                        <a:solidFill>
                          <a:srgbClr val="000000"/>
                        </a:solidFill>
                        <a:effectLst/>
                        <a:latin typeface="Calibri"/>
                      </a:endParaRPr>
                    </a:p>
                  </a:txBody>
                  <a:tcPr marL="0" marR="0" marT="0" marB="0" anchor="b"/>
                </a:tc>
              </a:tr>
              <a:tr h="211144">
                <a:tc gridSpan="4">
                  <a:txBody>
                    <a:bodyPr/>
                    <a:lstStyle/>
                    <a:p>
                      <a:pPr algn="l" rtl="0" fontAlgn="ctr"/>
                      <a:r>
                        <a:rPr lang="es-PE" sz="1600" u="none" strike="noStrike">
                          <a:effectLst/>
                        </a:rPr>
                        <a:t>Max Z = 5x1+3x2</a:t>
                      </a:r>
                      <a:endParaRPr lang="es-PE" sz="1600" b="0" i="0" u="none" strike="noStrike">
                        <a:solidFill>
                          <a:srgbClr val="000000"/>
                        </a:solidFill>
                        <a:effectLst/>
                        <a:latin typeface="Cambria"/>
                      </a:endParaRPr>
                    </a:p>
                  </a:txBody>
                  <a:tcPr marL="0" marR="0" marT="0" marB="0" anchor="ctr"/>
                </a:tc>
                <a:tc hMerge="1">
                  <a:txBody>
                    <a:bodyPr/>
                    <a:lstStyle/>
                    <a:p>
                      <a:endParaRPr lang="es-PE"/>
                    </a:p>
                  </a:txBody>
                  <a:tcPr/>
                </a:tc>
                <a:tc hMerge="1">
                  <a:txBody>
                    <a:bodyPr/>
                    <a:lstStyle/>
                    <a:p>
                      <a:endParaRPr lang="es-PE"/>
                    </a:p>
                  </a:txBody>
                  <a:tcPr/>
                </a:tc>
                <a:tc hMerge="1">
                  <a:txBody>
                    <a:bodyPr/>
                    <a:lstStyle/>
                    <a:p>
                      <a:endParaRPr lang="es-PE"/>
                    </a:p>
                  </a:txBody>
                  <a:tcPr/>
                </a:tc>
                <a:tc>
                  <a:txBody>
                    <a:bodyPr/>
                    <a:lstStyle/>
                    <a:p>
                      <a:pPr algn="ctr" fontAlgn="b"/>
                      <a:r>
                        <a:rPr lang="es-PE" sz="1100" u="none" strike="noStrike" dirty="0">
                          <a:effectLst/>
                        </a:rPr>
                        <a:t>x1</a:t>
                      </a:r>
                      <a:endParaRPr lang="es-PE" sz="1100" b="0" i="0" u="none" strike="noStrike" dirty="0">
                        <a:solidFill>
                          <a:srgbClr val="000000"/>
                        </a:solidFill>
                        <a:effectLst/>
                        <a:latin typeface="Calibri"/>
                      </a:endParaRPr>
                    </a:p>
                  </a:txBody>
                  <a:tcPr marL="0" marR="0" marT="0" marB="0" anchor="b"/>
                </a:tc>
                <a:tc>
                  <a:txBody>
                    <a:bodyPr/>
                    <a:lstStyle/>
                    <a:p>
                      <a:pPr algn="ctr" fontAlgn="b"/>
                      <a:r>
                        <a:rPr lang="es-PE" sz="1100" u="none" strike="noStrike" dirty="0">
                          <a:effectLst/>
                        </a:rPr>
                        <a:t>x2</a:t>
                      </a:r>
                      <a:endParaRPr lang="es-PE" sz="1100" b="0" i="0" u="none" strike="noStrike" dirty="0">
                        <a:solidFill>
                          <a:srgbClr val="000000"/>
                        </a:solidFill>
                        <a:effectLst/>
                        <a:latin typeface="Calibri"/>
                      </a:endParaRPr>
                    </a:p>
                  </a:txBody>
                  <a:tcPr marL="0" marR="0" marT="0" marB="0" anchor="b"/>
                </a:tc>
                <a:tc>
                  <a:txBody>
                    <a:bodyPr/>
                    <a:lstStyle/>
                    <a:p>
                      <a:pPr algn="l" fontAlgn="b"/>
                      <a:r>
                        <a:rPr lang="es-PE" sz="1100" u="none" strike="noStrike">
                          <a:effectLst/>
                        </a:rPr>
                        <a:t> </a:t>
                      </a:r>
                      <a:endParaRPr lang="es-PE" sz="1100" b="0" i="0" u="none" strike="noStrike">
                        <a:solidFill>
                          <a:srgbClr val="000000"/>
                        </a:solidFill>
                        <a:effectLst/>
                        <a:latin typeface="Calibri"/>
                      </a:endParaRPr>
                    </a:p>
                  </a:txBody>
                  <a:tcPr marL="0" marR="0" marT="0" marB="0" anchor="b"/>
                </a:tc>
                <a:tc>
                  <a:txBody>
                    <a:bodyPr/>
                    <a:lstStyle/>
                    <a:p>
                      <a:pPr algn="ctr" fontAlgn="b"/>
                      <a:r>
                        <a:rPr lang="es-PE" sz="1100" u="none" strike="noStrike" dirty="0">
                          <a:effectLst/>
                        </a:rPr>
                        <a:t>FO</a:t>
                      </a:r>
                      <a:endParaRPr lang="es-PE" sz="1100" b="0" i="0" u="none" strike="noStrike" dirty="0">
                        <a:solidFill>
                          <a:srgbClr val="000000"/>
                        </a:solidFill>
                        <a:effectLst/>
                        <a:latin typeface="Calibri"/>
                      </a:endParaRPr>
                    </a:p>
                  </a:txBody>
                  <a:tcPr marL="0" marR="0" marT="0" marB="0" anchor="b">
                    <a:solidFill>
                      <a:schemeClr val="accent5">
                        <a:lumMod val="40000"/>
                        <a:lumOff val="60000"/>
                      </a:schemeClr>
                    </a:solidFill>
                  </a:tcPr>
                </a:tc>
                <a:tc>
                  <a:txBody>
                    <a:bodyPr/>
                    <a:lstStyle/>
                    <a:p>
                      <a:pPr algn="l" fontAlgn="b"/>
                      <a:endParaRPr lang="es-PE" sz="1100" b="0" i="0" u="none" strike="noStrike">
                        <a:solidFill>
                          <a:srgbClr val="000000"/>
                        </a:solidFill>
                        <a:effectLst/>
                        <a:latin typeface="Calibri"/>
                      </a:endParaRPr>
                    </a:p>
                  </a:txBody>
                  <a:tcPr marL="0" marR="0" marT="0" marB="0" anchor="b"/>
                </a:tc>
                <a:tc>
                  <a:txBody>
                    <a:bodyPr/>
                    <a:lstStyle/>
                    <a:p>
                      <a:pPr algn="l" fontAlgn="b"/>
                      <a:endParaRPr lang="es-PE" sz="1100" b="0" i="0" u="none" strike="noStrike">
                        <a:solidFill>
                          <a:srgbClr val="000000"/>
                        </a:solidFill>
                        <a:effectLst/>
                        <a:latin typeface="Calibri"/>
                      </a:endParaRPr>
                    </a:p>
                  </a:txBody>
                  <a:tcPr marL="0" marR="0" marT="0" marB="0" anchor="b"/>
                </a:tc>
              </a:tr>
              <a:tr h="211144">
                <a:tc gridSpan="2">
                  <a:txBody>
                    <a:bodyPr/>
                    <a:lstStyle/>
                    <a:p>
                      <a:pPr algn="l" rtl="0" fontAlgn="ctr"/>
                      <a:r>
                        <a:rPr lang="es-PE" sz="1600" u="none" strike="noStrike">
                          <a:effectLst/>
                        </a:rPr>
                        <a:t>Sujeto a: </a:t>
                      </a:r>
                      <a:endParaRPr lang="es-PE" sz="1600" b="0" i="0" u="none" strike="noStrike">
                        <a:solidFill>
                          <a:srgbClr val="000000"/>
                        </a:solidFill>
                        <a:effectLst/>
                        <a:latin typeface="Cambria"/>
                      </a:endParaRPr>
                    </a:p>
                  </a:txBody>
                  <a:tcPr marL="0" marR="0" marT="0" marB="0" anchor="ctr"/>
                </a:tc>
                <a:tc hMerge="1">
                  <a:txBody>
                    <a:bodyPr/>
                    <a:lstStyle/>
                    <a:p>
                      <a:endParaRPr lang="es-PE"/>
                    </a:p>
                  </a:txBody>
                  <a:tcPr/>
                </a:tc>
                <a:tc gridSpan="2">
                  <a:txBody>
                    <a:bodyPr/>
                    <a:lstStyle/>
                    <a:p>
                      <a:pPr algn="l" fontAlgn="b"/>
                      <a:endParaRPr lang="es-PE" sz="1100" b="0" i="0" u="none" strike="noStrike">
                        <a:solidFill>
                          <a:srgbClr val="000000"/>
                        </a:solidFill>
                        <a:effectLst/>
                        <a:latin typeface="Calibri"/>
                      </a:endParaRPr>
                    </a:p>
                  </a:txBody>
                  <a:tcPr marL="0" marR="0" marT="0" marB="0" anchor="b"/>
                </a:tc>
                <a:tc hMerge="1">
                  <a:txBody>
                    <a:bodyPr/>
                    <a:lstStyle/>
                    <a:p>
                      <a:endParaRPr lang="es-PE"/>
                    </a:p>
                  </a:txBody>
                  <a:tcPr/>
                </a:tc>
                <a:tc>
                  <a:txBody>
                    <a:bodyPr/>
                    <a:lstStyle/>
                    <a:p>
                      <a:pPr algn="ctr" fontAlgn="b"/>
                      <a:r>
                        <a:rPr lang="es-PE" sz="1100" u="none" strike="noStrike" dirty="0">
                          <a:effectLst/>
                        </a:rPr>
                        <a:t>1.05</a:t>
                      </a:r>
                      <a:endParaRPr lang="es-PE" sz="1100" b="0" i="0" u="none" strike="noStrike" dirty="0">
                        <a:solidFill>
                          <a:srgbClr val="000000"/>
                        </a:solidFill>
                        <a:effectLst/>
                        <a:latin typeface="Calibri"/>
                      </a:endParaRPr>
                    </a:p>
                  </a:txBody>
                  <a:tcPr marL="0" marR="0" marT="0" marB="0" anchor="b">
                    <a:solidFill>
                      <a:schemeClr val="accent5">
                        <a:lumMod val="40000"/>
                        <a:lumOff val="60000"/>
                      </a:schemeClr>
                    </a:solidFill>
                  </a:tcPr>
                </a:tc>
                <a:tc>
                  <a:txBody>
                    <a:bodyPr/>
                    <a:lstStyle/>
                    <a:p>
                      <a:pPr algn="ctr" fontAlgn="b"/>
                      <a:r>
                        <a:rPr lang="es-PE" sz="1100" u="none" strike="noStrike" dirty="0">
                          <a:effectLst/>
                        </a:rPr>
                        <a:t>2.37</a:t>
                      </a:r>
                      <a:endParaRPr lang="es-PE" sz="1100" b="0" i="0" u="none" strike="noStrike" dirty="0">
                        <a:solidFill>
                          <a:srgbClr val="000000"/>
                        </a:solidFill>
                        <a:effectLst/>
                        <a:latin typeface="Calibri"/>
                      </a:endParaRPr>
                    </a:p>
                  </a:txBody>
                  <a:tcPr marL="0" marR="0" marT="0" marB="0" anchor="b">
                    <a:solidFill>
                      <a:schemeClr val="accent5">
                        <a:lumMod val="40000"/>
                        <a:lumOff val="60000"/>
                      </a:schemeClr>
                    </a:solidFill>
                  </a:tcPr>
                </a:tc>
                <a:tc>
                  <a:txBody>
                    <a:bodyPr/>
                    <a:lstStyle/>
                    <a:p>
                      <a:pPr algn="l" fontAlgn="b"/>
                      <a:r>
                        <a:rPr lang="es-PE" sz="1100" u="none" strike="noStrike" dirty="0">
                          <a:effectLst/>
                        </a:rPr>
                        <a:t> </a:t>
                      </a:r>
                      <a:endParaRPr lang="es-PE" sz="1100" b="0" i="0" u="none" strike="noStrike" dirty="0">
                        <a:solidFill>
                          <a:srgbClr val="000000"/>
                        </a:solidFill>
                        <a:effectLst/>
                        <a:latin typeface="Calibri"/>
                      </a:endParaRPr>
                    </a:p>
                  </a:txBody>
                  <a:tcPr marL="0" marR="0" marT="0" marB="0" anchor="b"/>
                </a:tc>
                <a:tc>
                  <a:txBody>
                    <a:bodyPr/>
                    <a:lstStyle/>
                    <a:p>
                      <a:pPr algn="ctr" fontAlgn="b"/>
                      <a:r>
                        <a:rPr lang="es-PE" sz="1100" u="none" strike="noStrike" dirty="0">
                          <a:effectLst/>
                        </a:rPr>
                        <a:t>12.37</a:t>
                      </a:r>
                      <a:endParaRPr lang="es-PE" sz="1100" b="0" i="0" u="none" strike="noStrike" dirty="0">
                        <a:solidFill>
                          <a:srgbClr val="000000"/>
                        </a:solidFill>
                        <a:effectLst/>
                        <a:latin typeface="Calibri"/>
                      </a:endParaRPr>
                    </a:p>
                  </a:txBody>
                  <a:tcPr marL="0" marR="0" marT="0" marB="0" anchor="b">
                    <a:solidFill>
                      <a:schemeClr val="accent5">
                        <a:lumMod val="40000"/>
                        <a:lumOff val="60000"/>
                      </a:schemeClr>
                    </a:solidFill>
                  </a:tcPr>
                </a:tc>
                <a:tc>
                  <a:txBody>
                    <a:bodyPr/>
                    <a:lstStyle/>
                    <a:p>
                      <a:pPr algn="l" fontAlgn="b"/>
                      <a:endParaRPr lang="es-PE" sz="1100" b="0" i="0" u="none" strike="noStrike">
                        <a:solidFill>
                          <a:srgbClr val="000000"/>
                        </a:solidFill>
                        <a:effectLst/>
                        <a:latin typeface="Calibri"/>
                      </a:endParaRPr>
                    </a:p>
                  </a:txBody>
                  <a:tcPr marL="0" marR="0" marT="0" marB="0" anchor="b"/>
                </a:tc>
                <a:tc>
                  <a:txBody>
                    <a:bodyPr/>
                    <a:lstStyle/>
                    <a:p>
                      <a:pPr algn="l" fontAlgn="b"/>
                      <a:endParaRPr lang="es-PE" sz="1100" b="0" i="0" u="none" strike="noStrike">
                        <a:solidFill>
                          <a:srgbClr val="000000"/>
                        </a:solidFill>
                        <a:effectLst/>
                        <a:latin typeface="Calibri"/>
                      </a:endParaRPr>
                    </a:p>
                  </a:txBody>
                  <a:tcPr marL="0" marR="0" marT="0" marB="0" anchor="b"/>
                </a:tc>
              </a:tr>
              <a:tr h="211144">
                <a:tc gridSpan="2">
                  <a:txBody>
                    <a:bodyPr/>
                    <a:lstStyle/>
                    <a:p>
                      <a:pPr algn="l" rtl="0" fontAlgn="ctr"/>
                      <a:r>
                        <a:rPr lang="es-PE" sz="1600" u="none" strike="noStrike">
                          <a:effectLst/>
                        </a:rPr>
                        <a:t>3x1+5x2≤ 15</a:t>
                      </a:r>
                      <a:endParaRPr lang="es-PE" sz="1600" b="0" i="0" u="none" strike="noStrike">
                        <a:solidFill>
                          <a:srgbClr val="000000"/>
                        </a:solidFill>
                        <a:effectLst/>
                        <a:latin typeface="Cambria"/>
                      </a:endParaRPr>
                    </a:p>
                  </a:txBody>
                  <a:tcPr marL="0" marR="0" marT="0" marB="0" anchor="ctr"/>
                </a:tc>
                <a:tc hMerge="1">
                  <a:txBody>
                    <a:bodyPr/>
                    <a:lstStyle/>
                    <a:p>
                      <a:endParaRPr lang="es-PE"/>
                    </a:p>
                  </a:txBody>
                  <a:tcPr/>
                </a:tc>
                <a:tc gridSpan="2">
                  <a:txBody>
                    <a:bodyPr/>
                    <a:lstStyle/>
                    <a:p>
                      <a:pPr algn="l" fontAlgn="b"/>
                      <a:endParaRPr lang="es-PE" sz="1100" b="0" i="0" u="none" strike="noStrike">
                        <a:solidFill>
                          <a:srgbClr val="000000"/>
                        </a:solidFill>
                        <a:effectLst/>
                        <a:latin typeface="Calibri"/>
                      </a:endParaRPr>
                    </a:p>
                  </a:txBody>
                  <a:tcPr marL="0" marR="0" marT="0" marB="0" anchor="b"/>
                </a:tc>
                <a:tc hMerge="1">
                  <a:txBody>
                    <a:bodyPr/>
                    <a:lstStyle/>
                    <a:p>
                      <a:endParaRPr lang="es-PE"/>
                    </a:p>
                  </a:txBody>
                  <a:tcPr/>
                </a:tc>
                <a:tc>
                  <a:txBody>
                    <a:bodyPr/>
                    <a:lstStyle/>
                    <a:p>
                      <a:pPr algn="ctr" fontAlgn="b"/>
                      <a:r>
                        <a:rPr lang="es-PE" sz="1100" u="none" strike="noStrike">
                          <a:effectLst/>
                        </a:rPr>
                        <a:t>5</a:t>
                      </a:r>
                      <a:endParaRPr lang="es-PE" sz="1100" b="0" i="0" u="none" strike="noStrike">
                        <a:solidFill>
                          <a:srgbClr val="000000"/>
                        </a:solidFill>
                        <a:effectLst/>
                        <a:latin typeface="Calibri"/>
                      </a:endParaRPr>
                    </a:p>
                  </a:txBody>
                  <a:tcPr marL="0" marR="0" marT="0" marB="0" anchor="b"/>
                </a:tc>
                <a:tc>
                  <a:txBody>
                    <a:bodyPr/>
                    <a:lstStyle/>
                    <a:p>
                      <a:pPr algn="ctr" fontAlgn="b"/>
                      <a:r>
                        <a:rPr lang="es-PE" sz="1100" u="none" strike="noStrike" dirty="0">
                          <a:effectLst/>
                        </a:rPr>
                        <a:t>3</a:t>
                      </a:r>
                      <a:endParaRPr lang="es-PE" sz="1100" b="0" i="0" u="none" strike="noStrike" dirty="0">
                        <a:solidFill>
                          <a:srgbClr val="000000"/>
                        </a:solidFill>
                        <a:effectLst/>
                        <a:latin typeface="Calibri"/>
                      </a:endParaRPr>
                    </a:p>
                  </a:txBody>
                  <a:tcPr marL="0" marR="0" marT="0" marB="0" anchor="b"/>
                </a:tc>
                <a:tc>
                  <a:txBody>
                    <a:bodyPr/>
                    <a:lstStyle/>
                    <a:p>
                      <a:pPr algn="l" fontAlgn="b"/>
                      <a:r>
                        <a:rPr lang="es-PE" sz="1100" u="none" strike="noStrike">
                          <a:effectLst/>
                        </a:rPr>
                        <a:t> </a:t>
                      </a:r>
                      <a:endParaRPr lang="es-PE" sz="1100" b="0" i="0" u="none" strike="noStrike">
                        <a:solidFill>
                          <a:srgbClr val="000000"/>
                        </a:solidFill>
                        <a:effectLst/>
                        <a:latin typeface="Calibri"/>
                      </a:endParaRPr>
                    </a:p>
                  </a:txBody>
                  <a:tcPr marL="0" marR="0" marT="0" marB="0" anchor="b"/>
                </a:tc>
                <a:tc>
                  <a:txBody>
                    <a:bodyPr/>
                    <a:lstStyle/>
                    <a:p>
                      <a:pPr algn="ctr" fontAlgn="b"/>
                      <a:r>
                        <a:rPr lang="es-PE" sz="1100" u="none" strike="noStrike" dirty="0">
                          <a:effectLst/>
                        </a:rPr>
                        <a:t> </a:t>
                      </a:r>
                      <a:endParaRPr lang="es-PE" sz="1100" b="0" i="0" u="none" strike="noStrike" dirty="0">
                        <a:solidFill>
                          <a:srgbClr val="000000"/>
                        </a:solidFill>
                        <a:effectLst/>
                        <a:latin typeface="Calibri"/>
                      </a:endParaRPr>
                    </a:p>
                  </a:txBody>
                  <a:tcPr marL="0" marR="0" marT="0" marB="0" anchor="b">
                    <a:solidFill>
                      <a:schemeClr val="accent5">
                        <a:lumMod val="40000"/>
                        <a:lumOff val="60000"/>
                      </a:schemeClr>
                    </a:solidFill>
                  </a:tcPr>
                </a:tc>
                <a:tc>
                  <a:txBody>
                    <a:bodyPr/>
                    <a:lstStyle/>
                    <a:p>
                      <a:pPr algn="l" fontAlgn="b"/>
                      <a:endParaRPr lang="es-PE" sz="1100" b="0" i="0" u="none" strike="noStrike" dirty="0">
                        <a:solidFill>
                          <a:srgbClr val="000000"/>
                        </a:solidFill>
                        <a:effectLst/>
                        <a:latin typeface="Calibri"/>
                      </a:endParaRPr>
                    </a:p>
                  </a:txBody>
                  <a:tcPr marL="0" marR="0" marT="0" marB="0" anchor="b"/>
                </a:tc>
                <a:tc>
                  <a:txBody>
                    <a:bodyPr/>
                    <a:lstStyle/>
                    <a:p>
                      <a:pPr algn="l" fontAlgn="b"/>
                      <a:endParaRPr lang="es-PE" sz="1100" b="0" i="0" u="none" strike="noStrike">
                        <a:solidFill>
                          <a:srgbClr val="000000"/>
                        </a:solidFill>
                        <a:effectLst/>
                        <a:latin typeface="Calibri"/>
                      </a:endParaRPr>
                    </a:p>
                  </a:txBody>
                  <a:tcPr marL="0" marR="0" marT="0" marB="0" anchor="b"/>
                </a:tc>
              </a:tr>
              <a:tr h="211144">
                <a:tc gridSpan="2">
                  <a:txBody>
                    <a:bodyPr/>
                    <a:lstStyle/>
                    <a:p>
                      <a:pPr algn="l" rtl="0" fontAlgn="ctr"/>
                      <a:r>
                        <a:rPr lang="es-PE" sz="1600" u="none" strike="noStrike">
                          <a:effectLst/>
                        </a:rPr>
                        <a:t>5x1+2x2≤ 10</a:t>
                      </a:r>
                      <a:endParaRPr lang="es-PE" sz="1600" b="0" i="0" u="none" strike="noStrike">
                        <a:solidFill>
                          <a:srgbClr val="000000"/>
                        </a:solidFill>
                        <a:effectLst/>
                        <a:latin typeface="Cambria"/>
                      </a:endParaRPr>
                    </a:p>
                  </a:txBody>
                  <a:tcPr marL="0" marR="0" marT="0" marB="0" anchor="ctr"/>
                </a:tc>
                <a:tc hMerge="1">
                  <a:txBody>
                    <a:bodyPr/>
                    <a:lstStyle/>
                    <a:p>
                      <a:endParaRPr lang="es-PE"/>
                    </a:p>
                  </a:txBody>
                  <a:tcPr/>
                </a:tc>
                <a:tc gridSpan="2">
                  <a:txBody>
                    <a:bodyPr/>
                    <a:lstStyle/>
                    <a:p>
                      <a:pPr algn="l" fontAlgn="b"/>
                      <a:endParaRPr lang="es-PE" sz="1100" b="0" i="0" u="none" strike="noStrike">
                        <a:solidFill>
                          <a:srgbClr val="000000"/>
                        </a:solidFill>
                        <a:effectLst/>
                        <a:latin typeface="Calibri"/>
                      </a:endParaRPr>
                    </a:p>
                  </a:txBody>
                  <a:tcPr marL="0" marR="0" marT="0" marB="0" anchor="b"/>
                </a:tc>
                <a:tc hMerge="1">
                  <a:txBody>
                    <a:bodyPr/>
                    <a:lstStyle/>
                    <a:p>
                      <a:endParaRPr lang="es-PE"/>
                    </a:p>
                  </a:txBody>
                  <a:tcPr/>
                </a:tc>
                <a:tc>
                  <a:txBody>
                    <a:bodyPr/>
                    <a:lstStyle/>
                    <a:p>
                      <a:pPr algn="ctr" fontAlgn="b"/>
                      <a:endParaRPr lang="es-PE" sz="1100" b="0" i="0" u="none" strike="noStrike">
                        <a:solidFill>
                          <a:srgbClr val="000000"/>
                        </a:solidFill>
                        <a:effectLst/>
                        <a:latin typeface="Calibri"/>
                      </a:endParaRPr>
                    </a:p>
                  </a:txBody>
                  <a:tcPr marL="0" marR="0" marT="0" marB="0" anchor="b"/>
                </a:tc>
                <a:tc>
                  <a:txBody>
                    <a:bodyPr/>
                    <a:lstStyle/>
                    <a:p>
                      <a:pPr algn="ctr" fontAlgn="b"/>
                      <a:endParaRPr lang="es-PE" sz="1100" b="0" i="0" u="none" strike="noStrike" dirty="0">
                        <a:solidFill>
                          <a:srgbClr val="000000"/>
                        </a:solidFill>
                        <a:effectLst/>
                        <a:latin typeface="Calibri"/>
                      </a:endParaRPr>
                    </a:p>
                  </a:txBody>
                  <a:tcPr marL="0" marR="0" marT="0" marB="0" anchor="b"/>
                </a:tc>
                <a:tc>
                  <a:txBody>
                    <a:bodyPr/>
                    <a:lstStyle/>
                    <a:p>
                      <a:pPr algn="l" fontAlgn="b"/>
                      <a:endParaRPr lang="es-PE" sz="1100" b="0" i="0" u="none" strike="noStrike">
                        <a:solidFill>
                          <a:srgbClr val="000000"/>
                        </a:solidFill>
                        <a:effectLst/>
                        <a:latin typeface="Calibri"/>
                      </a:endParaRPr>
                    </a:p>
                  </a:txBody>
                  <a:tcPr marL="0" marR="0" marT="0" marB="0" anchor="b"/>
                </a:tc>
                <a:tc>
                  <a:txBody>
                    <a:bodyPr/>
                    <a:lstStyle/>
                    <a:p>
                      <a:pPr algn="l" fontAlgn="b"/>
                      <a:endParaRPr lang="es-PE" sz="1100" b="0" i="0" u="none" strike="noStrike">
                        <a:solidFill>
                          <a:srgbClr val="000000"/>
                        </a:solidFill>
                        <a:effectLst/>
                        <a:latin typeface="Calibri"/>
                      </a:endParaRPr>
                    </a:p>
                  </a:txBody>
                  <a:tcPr marL="0" marR="0" marT="0" marB="0" anchor="b"/>
                </a:tc>
                <a:tc>
                  <a:txBody>
                    <a:bodyPr/>
                    <a:lstStyle/>
                    <a:p>
                      <a:pPr algn="l" fontAlgn="b"/>
                      <a:endParaRPr lang="es-PE" sz="1100" b="0" i="0" u="none" strike="noStrike">
                        <a:solidFill>
                          <a:srgbClr val="000000"/>
                        </a:solidFill>
                        <a:effectLst/>
                        <a:latin typeface="Calibri"/>
                      </a:endParaRPr>
                    </a:p>
                  </a:txBody>
                  <a:tcPr marL="0" marR="0" marT="0" marB="0" anchor="b"/>
                </a:tc>
                <a:tc>
                  <a:txBody>
                    <a:bodyPr/>
                    <a:lstStyle/>
                    <a:p>
                      <a:pPr algn="l" fontAlgn="b"/>
                      <a:endParaRPr lang="es-PE" sz="1100" b="0" i="0" u="none" strike="noStrike">
                        <a:solidFill>
                          <a:srgbClr val="000000"/>
                        </a:solidFill>
                        <a:effectLst/>
                        <a:latin typeface="Calibri"/>
                      </a:endParaRPr>
                    </a:p>
                  </a:txBody>
                  <a:tcPr marL="0" marR="0" marT="0" marB="0" anchor="b"/>
                </a:tc>
              </a:tr>
              <a:tr h="211144">
                <a:tc gridSpan="2">
                  <a:txBody>
                    <a:bodyPr/>
                    <a:lstStyle/>
                    <a:p>
                      <a:pPr algn="l" rtl="0" fontAlgn="ctr"/>
                      <a:r>
                        <a:rPr lang="es-PE" sz="1600" u="none" strike="noStrike">
                          <a:effectLst/>
                        </a:rPr>
                        <a:t>X1,x2≥0</a:t>
                      </a:r>
                      <a:endParaRPr lang="es-PE" sz="1600" b="0" i="0" u="none" strike="noStrike">
                        <a:solidFill>
                          <a:srgbClr val="000000"/>
                        </a:solidFill>
                        <a:effectLst/>
                        <a:latin typeface="Cambria"/>
                      </a:endParaRPr>
                    </a:p>
                  </a:txBody>
                  <a:tcPr marL="0" marR="0" marT="0" marB="0" anchor="ctr"/>
                </a:tc>
                <a:tc hMerge="1">
                  <a:txBody>
                    <a:bodyPr/>
                    <a:lstStyle/>
                    <a:p>
                      <a:endParaRPr lang="es-PE"/>
                    </a:p>
                  </a:txBody>
                  <a:tcPr/>
                </a:tc>
                <a:tc gridSpan="2">
                  <a:txBody>
                    <a:bodyPr/>
                    <a:lstStyle/>
                    <a:p>
                      <a:pPr algn="l" fontAlgn="b"/>
                      <a:endParaRPr lang="es-PE" sz="1100" b="0" i="0" u="none" strike="noStrike">
                        <a:solidFill>
                          <a:srgbClr val="000000"/>
                        </a:solidFill>
                        <a:effectLst/>
                        <a:latin typeface="Calibri"/>
                      </a:endParaRPr>
                    </a:p>
                  </a:txBody>
                  <a:tcPr marL="0" marR="0" marT="0" marB="0" anchor="b"/>
                </a:tc>
                <a:tc hMerge="1">
                  <a:txBody>
                    <a:bodyPr/>
                    <a:lstStyle/>
                    <a:p>
                      <a:endParaRPr lang="es-PE"/>
                    </a:p>
                  </a:txBody>
                  <a:tcPr/>
                </a:tc>
                <a:tc>
                  <a:txBody>
                    <a:bodyPr/>
                    <a:lstStyle/>
                    <a:p>
                      <a:pPr algn="l" fontAlgn="b"/>
                      <a:r>
                        <a:rPr lang="es-PE" sz="1100" u="none" strike="noStrike">
                          <a:effectLst/>
                        </a:rPr>
                        <a:t>restricciones </a:t>
                      </a:r>
                      <a:endParaRPr lang="es-PE" sz="1100" b="0" i="0" u="none" strike="noStrike">
                        <a:solidFill>
                          <a:srgbClr val="000000"/>
                        </a:solidFill>
                        <a:effectLst/>
                        <a:latin typeface="Calibri"/>
                      </a:endParaRPr>
                    </a:p>
                  </a:txBody>
                  <a:tcPr marL="0" marR="0" marT="0" marB="0" anchor="b"/>
                </a:tc>
                <a:tc>
                  <a:txBody>
                    <a:bodyPr/>
                    <a:lstStyle/>
                    <a:p>
                      <a:pPr algn="l" fontAlgn="b"/>
                      <a:endParaRPr lang="es-PE" sz="1100" b="0" i="0" u="none" strike="noStrike">
                        <a:solidFill>
                          <a:srgbClr val="000000"/>
                        </a:solidFill>
                        <a:effectLst/>
                        <a:latin typeface="Calibri"/>
                      </a:endParaRPr>
                    </a:p>
                  </a:txBody>
                  <a:tcPr marL="0" marR="0" marT="0" marB="0" anchor="b"/>
                </a:tc>
                <a:tc>
                  <a:txBody>
                    <a:bodyPr/>
                    <a:lstStyle/>
                    <a:p>
                      <a:pPr algn="l" fontAlgn="b"/>
                      <a:endParaRPr lang="es-PE" sz="1100" b="0" i="0" u="none" strike="noStrike">
                        <a:solidFill>
                          <a:srgbClr val="000000"/>
                        </a:solidFill>
                        <a:effectLst/>
                        <a:latin typeface="Calibri"/>
                      </a:endParaRPr>
                    </a:p>
                  </a:txBody>
                  <a:tcPr marL="0" marR="0" marT="0" marB="0" anchor="b"/>
                </a:tc>
                <a:tc>
                  <a:txBody>
                    <a:bodyPr/>
                    <a:lstStyle/>
                    <a:p>
                      <a:pPr algn="l" fontAlgn="b"/>
                      <a:r>
                        <a:rPr lang="es-PE" sz="1100" u="none" strike="noStrike">
                          <a:effectLst/>
                        </a:rPr>
                        <a:t>LI</a:t>
                      </a:r>
                      <a:endParaRPr lang="es-PE" sz="1100" b="0" i="0" u="none" strike="noStrike">
                        <a:solidFill>
                          <a:srgbClr val="000000"/>
                        </a:solidFill>
                        <a:effectLst/>
                        <a:latin typeface="Calibri"/>
                      </a:endParaRPr>
                    </a:p>
                  </a:txBody>
                  <a:tcPr marL="0" marR="0" marT="0" marB="0" anchor="b"/>
                </a:tc>
                <a:tc>
                  <a:txBody>
                    <a:bodyPr/>
                    <a:lstStyle/>
                    <a:p>
                      <a:pPr algn="l" fontAlgn="b"/>
                      <a:r>
                        <a:rPr lang="es-PE" sz="1100" u="none" strike="noStrike">
                          <a:effectLst/>
                        </a:rPr>
                        <a:t>LD</a:t>
                      </a:r>
                      <a:endParaRPr lang="es-PE" sz="1100" b="0" i="0" u="none" strike="noStrike">
                        <a:solidFill>
                          <a:srgbClr val="000000"/>
                        </a:solidFill>
                        <a:effectLst/>
                        <a:latin typeface="Calibri"/>
                      </a:endParaRPr>
                    </a:p>
                  </a:txBody>
                  <a:tcPr marL="0" marR="0" marT="0" marB="0" anchor="b"/>
                </a:tc>
                <a:tc>
                  <a:txBody>
                    <a:bodyPr/>
                    <a:lstStyle/>
                    <a:p>
                      <a:pPr algn="l" fontAlgn="b"/>
                      <a:endParaRPr lang="es-PE" sz="1100" b="0" i="0" u="none" strike="noStrike">
                        <a:solidFill>
                          <a:srgbClr val="000000"/>
                        </a:solidFill>
                        <a:effectLst/>
                        <a:latin typeface="Calibri"/>
                      </a:endParaRPr>
                    </a:p>
                  </a:txBody>
                  <a:tcPr marL="0" marR="0" marT="0" marB="0" anchor="b"/>
                </a:tc>
              </a:tr>
              <a:tr h="156403">
                <a:tc>
                  <a:txBody>
                    <a:bodyPr/>
                    <a:lstStyle/>
                    <a:p>
                      <a:pPr algn="l" fontAlgn="b"/>
                      <a:endParaRPr lang="es-PE" sz="1100" b="0" i="0" u="none" strike="noStrike">
                        <a:solidFill>
                          <a:srgbClr val="000000"/>
                        </a:solidFill>
                        <a:effectLst/>
                        <a:latin typeface="Calibri"/>
                      </a:endParaRPr>
                    </a:p>
                  </a:txBody>
                  <a:tcPr marL="0" marR="0" marT="0" marB="0" anchor="b"/>
                </a:tc>
                <a:tc>
                  <a:txBody>
                    <a:bodyPr/>
                    <a:lstStyle/>
                    <a:p>
                      <a:pPr algn="l" fontAlgn="b"/>
                      <a:endParaRPr lang="es-PE" sz="1100" b="0" i="0" u="none" strike="noStrike">
                        <a:solidFill>
                          <a:srgbClr val="000000"/>
                        </a:solidFill>
                        <a:effectLst/>
                        <a:latin typeface="Calibri"/>
                      </a:endParaRPr>
                    </a:p>
                  </a:txBody>
                  <a:tcPr marL="0" marR="0" marT="0" marB="0" anchor="b"/>
                </a:tc>
                <a:tc gridSpan="2">
                  <a:txBody>
                    <a:bodyPr/>
                    <a:lstStyle/>
                    <a:p>
                      <a:pPr algn="l" fontAlgn="b"/>
                      <a:endParaRPr lang="es-PE" sz="1100" b="0" i="0" u="none" strike="noStrike">
                        <a:solidFill>
                          <a:srgbClr val="000000"/>
                        </a:solidFill>
                        <a:effectLst/>
                        <a:latin typeface="Calibri"/>
                      </a:endParaRPr>
                    </a:p>
                  </a:txBody>
                  <a:tcPr marL="0" marR="0" marT="0" marB="0" anchor="b"/>
                </a:tc>
                <a:tc hMerge="1">
                  <a:txBody>
                    <a:bodyPr/>
                    <a:lstStyle/>
                    <a:p>
                      <a:endParaRPr lang="es-PE"/>
                    </a:p>
                  </a:txBody>
                  <a:tcPr/>
                </a:tc>
                <a:tc>
                  <a:txBody>
                    <a:bodyPr/>
                    <a:lstStyle/>
                    <a:p>
                      <a:pPr algn="ctr" fontAlgn="b"/>
                      <a:r>
                        <a:rPr lang="es-PE" sz="1100" u="none" strike="noStrike" dirty="0">
                          <a:effectLst/>
                        </a:rPr>
                        <a:t>3</a:t>
                      </a:r>
                      <a:endParaRPr lang="es-PE" sz="1100" b="0" i="0" u="none" strike="noStrike" dirty="0">
                        <a:solidFill>
                          <a:srgbClr val="000000"/>
                        </a:solidFill>
                        <a:effectLst/>
                        <a:latin typeface="Calibri"/>
                      </a:endParaRPr>
                    </a:p>
                  </a:txBody>
                  <a:tcPr marL="0" marR="0" marT="0" marB="0" anchor="b"/>
                </a:tc>
                <a:tc>
                  <a:txBody>
                    <a:bodyPr/>
                    <a:lstStyle/>
                    <a:p>
                      <a:pPr algn="ctr" fontAlgn="b"/>
                      <a:r>
                        <a:rPr lang="es-PE" sz="1100" u="none" strike="noStrike" dirty="0">
                          <a:effectLst/>
                        </a:rPr>
                        <a:t>5</a:t>
                      </a:r>
                      <a:endParaRPr lang="es-PE" sz="1100" b="0" i="0" u="none" strike="noStrike" dirty="0">
                        <a:solidFill>
                          <a:srgbClr val="000000"/>
                        </a:solidFill>
                        <a:effectLst/>
                        <a:latin typeface="Calibri"/>
                      </a:endParaRPr>
                    </a:p>
                  </a:txBody>
                  <a:tcPr marL="0" marR="0" marT="0" marB="0" anchor="b"/>
                </a:tc>
                <a:tc>
                  <a:txBody>
                    <a:bodyPr/>
                    <a:lstStyle/>
                    <a:p>
                      <a:pPr algn="ctr" fontAlgn="b"/>
                      <a:r>
                        <a:rPr lang="es-PE" sz="1100" u="none" strike="noStrike" dirty="0">
                          <a:effectLst/>
                        </a:rPr>
                        <a:t>≤</a:t>
                      </a:r>
                      <a:endParaRPr lang="es-PE" sz="1100" b="0" i="0" u="none" strike="noStrike" dirty="0">
                        <a:solidFill>
                          <a:srgbClr val="000000"/>
                        </a:solidFill>
                        <a:effectLst/>
                        <a:latin typeface="Calibri"/>
                      </a:endParaRPr>
                    </a:p>
                  </a:txBody>
                  <a:tcPr marL="0" marR="0" marT="0" marB="0" anchor="b"/>
                </a:tc>
                <a:tc>
                  <a:txBody>
                    <a:bodyPr/>
                    <a:lstStyle/>
                    <a:p>
                      <a:pPr algn="ctr" fontAlgn="b"/>
                      <a:r>
                        <a:rPr lang="es-PE" sz="1100" u="none" strike="noStrike" dirty="0">
                          <a:effectLst/>
                        </a:rPr>
                        <a:t>15</a:t>
                      </a:r>
                      <a:endParaRPr lang="es-PE" sz="1100" b="0" i="0" u="none" strike="noStrike" dirty="0">
                        <a:solidFill>
                          <a:srgbClr val="000000"/>
                        </a:solidFill>
                        <a:effectLst/>
                        <a:latin typeface="Calibri"/>
                      </a:endParaRPr>
                    </a:p>
                  </a:txBody>
                  <a:tcPr marL="0" marR="0" marT="0" marB="0" anchor="b"/>
                </a:tc>
                <a:tc>
                  <a:txBody>
                    <a:bodyPr/>
                    <a:lstStyle/>
                    <a:p>
                      <a:pPr algn="ctr" fontAlgn="b"/>
                      <a:r>
                        <a:rPr lang="es-PE" sz="1100" u="none" strike="noStrike">
                          <a:effectLst/>
                        </a:rPr>
                        <a:t>15</a:t>
                      </a:r>
                      <a:endParaRPr lang="es-PE" sz="1100" b="0" i="0" u="none" strike="noStrike">
                        <a:solidFill>
                          <a:srgbClr val="000000"/>
                        </a:solidFill>
                        <a:effectLst/>
                        <a:latin typeface="Calibri"/>
                      </a:endParaRPr>
                    </a:p>
                  </a:txBody>
                  <a:tcPr marL="0" marR="0" marT="0" marB="0" anchor="b"/>
                </a:tc>
                <a:tc>
                  <a:txBody>
                    <a:bodyPr/>
                    <a:lstStyle/>
                    <a:p>
                      <a:pPr algn="l" fontAlgn="b"/>
                      <a:endParaRPr lang="es-PE" sz="1100" b="0" i="0" u="none" strike="noStrike">
                        <a:solidFill>
                          <a:srgbClr val="000000"/>
                        </a:solidFill>
                        <a:effectLst/>
                        <a:latin typeface="Calibri"/>
                      </a:endParaRPr>
                    </a:p>
                  </a:txBody>
                  <a:tcPr marL="0" marR="0" marT="0" marB="0" anchor="b"/>
                </a:tc>
              </a:tr>
              <a:tr h="156403">
                <a:tc>
                  <a:txBody>
                    <a:bodyPr/>
                    <a:lstStyle/>
                    <a:p>
                      <a:pPr algn="l" fontAlgn="b"/>
                      <a:endParaRPr lang="es-PE" sz="1100" b="0" i="0" u="none" strike="noStrike">
                        <a:solidFill>
                          <a:srgbClr val="000000"/>
                        </a:solidFill>
                        <a:effectLst/>
                        <a:latin typeface="Calibri"/>
                      </a:endParaRPr>
                    </a:p>
                  </a:txBody>
                  <a:tcPr marL="0" marR="0" marT="0" marB="0" anchor="b"/>
                </a:tc>
                <a:tc>
                  <a:txBody>
                    <a:bodyPr/>
                    <a:lstStyle/>
                    <a:p>
                      <a:pPr algn="l" fontAlgn="b"/>
                      <a:endParaRPr lang="es-PE" sz="1100" b="0" i="0" u="none" strike="noStrike">
                        <a:solidFill>
                          <a:srgbClr val="000000"/>
                        </a:solidFill>
                        <a:effectLst/>
                        <a:latin typeface="Calibri"/>
                      </a:endParaRPr>
                    </a:p>
                  </a:txBody>
                  <a:tcPr marL="0" marR="0" marT="0" marB="0" anchor="b"/>
                </a:tc>
                <a:tc gridSpan="2">
                  <a:txBody>
                    <a:bodyPr/>
                    <a:lstStyle/>
                    <a:p>
                      <a:pPr algn="l" fontAlgn="b"/>
                      <a:endParaRPr lang="es-PE" sz="1100" b="0" i="0" u="none" strike="noStrike">
                        <a:solidFill>
                          <a:srgbClr val="000000"/>
                        </a:solidFill>
                        <a:effectLst/>
                        <a:latin typeface="Calibri"/>
                      </a:endParaRPr>
                    </a:p>
                  </a:txBody>
                  <a:tcPr marL="0" marR="0" marT="0" marB="0" anchor="b"/>
                </a:tc>
                <a:tc hMerge="1">
                  <a:txBody>
                    <a:bodyPr/>
                    <a:lstStyle/>
                    <a:p>
                      <a:endParaRPr lang="es-PE"/>
                    </a:p>
                  </a:txBody>
                  <a:tcPr/>
                </a:tc>
                <a:tc>
                  <a:txBody>
                    <a:bodyPr/>
                    <a:lstStyle/>
                    <a:p>
                      <a:pPr algn="ctr" fontAlgn="b"/>
                      <a:r>
                        <a:rPr lang="es-PE" sz="1100" u="none" strike="noStrike">
                          <a:effectLst/>
                        </a:rPr>
                        <a:t>5</a:t>
                      </a:r>
                      <a:endParaRPr lang="es-PE" sz="1100" b="0" i="0" u="none" strike="noStrike">
                        <a:solidFill>
                          <a:srgbClr val="000000"/>
                        </a:solidFill>
                        <a:effectLst/>
                        <a:latin typeface="Calibri"/>
                      </a:endParaRPr>
                    </a:p>
                  </a:txBody>
                  <a:tcPr marL="0" marR="0" marT="0" marB="0" anchor="b"/>
                </a:tc>
                <a:tc>
                  <a:txBody>
                    <a:bodyPr/>
                    <a:lstStyle/>
                    <a:p>
                      <a:pPr algn="ctr" fontAlgn="b"/>
                      <a:r>
                        <a:rPr lang="es-PE" sz="1100" u="none" strike="noStrike">
                          <a:effectLst/>
                        </a:rPr>
                        <a:t>2</a:t>
                      </a:r>
                      <a:endParaRPr lang="es-PE" sz="1100" b="0" i="0" u="none" strike="noStrike">
                        <a:solidFill>
                          <a:srgbClr val="000000"/>
                        </a:solidFill>
                        <a:effectLst/>
                        <a:latin typeface="Calibri"/>
                      </a:endParaRPr>
                    </a:p>
                  </a:txBody>
                  <a:tcPr marL="0" marR="0" marT="0" marB="0" anchor="b"/>
                </a:tc>
                <a:tc>
                  <a:txBody>
                    <a:bodyPr/>
                    <a:lstStyle/>
                    <a:p>
                      <a:pPr algn="ctr" fontAlgn="b"/>
                      <a:r>
                        <a:rPr lang="es-PE" sz="1100" u="none" strike="noStrike">
                          <a:effectLst/>
                        </a:rPr>
                        <a:t>≤</a:t>
                      </a:r>
                      <a:endParaRPr lang="es-PE" sz="1100" b="0" i="0" u="none" strike="noStrike">
                        <a:solidFill>
                          <a:srgbClr val="000000"/>
                        </a:solidFill>
                        <a:effectLst/>
                        <a:latin typeface="Calibri"/>
                      </a:endParaRPr>
                    </a:p>
                  </a:txBody>
                  <a:tcPr marL="0" marR="0" marT="0" marB="0" anchor="b"/>
                </a:tc>
                <a:tc>
                  <a:txBody>
                    <a:bodyPr/>
                    <a:lstStyle/>
                    <a:p>
                      <a:pPr algn="ctr" fontAlgn="b"/>
                      <a:r>
                        <a:rPr lang="es-PE" sz="1100" u="none" strike="noStrike" dirty="0">
                          <a:effectLst/>
                        </a:rPr>
                        <a:t>10</a:t>
                      </a:r>
                      <a:endParaRPr lang="es-PE" sz="1100" b="0" i="0" u="none" strike="noStrike" dirty="0">
                        <a:solidFill>
                          <a:srgbClr val="000000"/>
                        </a:solidFill>
                        <a:effectLst/>
                        <a:latin typeface="Calibri"/>
                      </a:endParaRPr>
                    </a:p>
                  </a:txBody>
                  <a:tcPr marL="0" marR="0" marT="0" marB="0" anchor="b"/>
                </a:tc>
                <a:tc>
                  <a:txBody>
                    <a:bodyPr/>
                    <a:lstStyle/>
                    <a:p>
                      <a:pPr algn="ctr" fontAlgn="b"/>
                      <a:r>
                        <a:rPr lang="es-PE" sz="1100" u="none" strike="noStrike" dirty="0">
                          <a:effectLst/>
                        </a:rPr>
                        <a:t>10</a:t>
                      </a:r>
                      <a:endParaRPr lang="es-PE" sz="1100" b="0" i="0" u="none" strike="noStrike" dirty="0">
                        <a:solidFill>
                          <a:srgbClr val="000000"/>
                        </a:solidFill>
                        <a:effectLst/>
                        <a:latin typeface="Calibri"/>
                      </a:endParaRPr>
                    </a:p>
                  </a:txBody>
                  <a:tcPr marL="0" marR="0" marT="0" marB="0" anchor="b"/>
                </a:tc>
                <a:tc>
                  <a:txBody>
                    <a:bodyPr/>
                    <a:lstStyle/>
                    <a:p>
                      <a:pPr algn="l" fontAlgn="b"/>
                      <a:endParaRPr lang="es-PE" sz="1100" b="0" i="0" u="none" strike="noStrike">
                        <a:solidFill>
                          <a:srgbClr val="000000"/>
                        </a:solidFill>
                        <a:effectLst/>
                        <a:latin typeface="Calibri"/>
                      </a:endParaRPr>
                    </a:p>
                  </a:txBody>
                  <a:tcPr marL="0" marR="0" marT="0" marB="0" anchor="b"/>
                </a:tc>
              </a:tr>
              <a:tr h="156403">
                <a:tc>
                  <a:txBody>
                    <a:bodyPr/>
                    <a:lstStyle/>
                    <a:p>
                      <a:pPr algn="l" fontAlgn="b"/>
                      <a:endParaRPr lang="es-PE" sz="1100" b="0" i="0" u="none" strike="noStrike">
                        <a:solidFill>
                          <a:srgbClr val="000000"/>
                        </a:solidFill>
                        <a:effectLst/>
                        <a:latin typeface="Calibri"/>
                      </a:endParaRPr>
                    </a:p>
                  </a:txBody>
                  <a:tcPr marL="0" marR="0" marT="0" marB="0" anchor="b"/>
                </a:tc>
                <a:tc>
                  <a:txBody>
                    <a:bodyPr/>
                    <a:lstStyle/>
                    <a:p>
                      <a:pPr algn="l" fontAlgn="b"/>
                      <a:endParaRPr lang="es-PE" sz="1100" b="0" i="0" u="none" strike="noStrike">
                        <a:solidFill>
                          <a:srgbClr val="000000"/>
                        </a:solidFill>
                        <a:effectLst/>
                        <a:latin typeface="Calibri"/>
                      </a:endParaRPr>
                    </a:p>
                  </a:txBody>
                  <a:tcPr marL="0" marR="0" marT="0" marB="0" anchor="b"/>
                </a:tc>
                <a:tc gridSpan="2">
                  <a:txBody>
                    <a:bodyPr/>
                    <a:lstStyle/>
                    <a:p>
                      <a:pPr algn="l" fontAlgn="b"/>
                      <a:endParaRPr lang="es-PE" sz="1100" b="0" i="0" u="none" strike="noStrike">
                        <a:solidFill>
                          <a:srgbClr val="000000"/>
                        </a:solidFill>
                        <a:effectLst/>
                        <a:latin typeface="Calibri"/>
                      </a:endParaRPr>
                    </a:p>
                  </a:txBody>
                  <a:tcPr marL="0" marR="0" marT="0" marB="0" anchor="b"/>
                </a:tc>
                <a:tc hMerge="1">
                  <a:txBody>
                    <a:bodyPr/>
                    <a:lstStyle/>
                    <a:p>
                      <a:endParaRPr lang="es-PE"/>
                    </a:p>
                  </a:txBody>
                  <a:tcPr/>
                </a:tc>
                <a:tc>
                  <a:txBody>
                    <a:bodyPr/>
                    <a:lstStyle/>
                    <a:p>
                      <a:pPr algn="ctr" fontAlgn="b"/>
                      <a:endParaRPr lang="es-PE" sz="1100" b="0" i="0" u="none" strike="noStrike">
                        <a:solidFill>
                          <a:srgbClr val="000000"/>
                        </a:solidFill>
                        <a:effectLst/>
                        <a:latin typeface="Calibri"/>
                      </a:endParaRPr>
                    </a:p>
                  </a:txBody>
                  <a:tcPr marL="0" marR="0" marT="0" marB="0" anchor="b"/>
                </a:tc>
                <a:tc>
                  <a:txBody>
                    <a:bodyPr/>
                    <a:lstStyle/>
                    <a:p>
                      <a:pPr algn="ctr" fontAlgn="b"/>
                      <a:endParaRPr lang="es-PE" sz="1100" b="0" i="0" u="none" strike="noStrike">
                        <a:solidFill>
                          <a:srgbClr val="000000"/>
                        </a:solidFill>
                        <a:effectLst/>
                        <a:latin typeface="Calibri"/>
                      </a:endParaRPr>
                    </a:p>
                  </a:txBody>
                  <a:tcPr marL="0" marR="0" marT="0" marB="0" anchor="b"/>
                </a:tc>
                <a:tc>
                  <a:txBody>
                    <a:bodyPr/>
                    <a:lstStyle/>
                    <a:p>
                      <a:pPr algn="ctr" fontAlgn="b"/>
                      <a:endParaRPr lang="es-PE" sz="1100" b="0" i="0" u="none" strike="noStrike">
                        <a:solidFill>
                          <a:srgbClr val="000000"/>
                        </a:solidFill>
                        <a:effectLst/>
                        <a:latin typeface="Calibri"/>
                      </a:endParaRPr>
                    </a:p>
                  </a:txBody>
                  <a:tcPr marL="0" marR="0" marT="0" marB="0" anchor="b"/>
                </a:tc>
                <a:tc>
                  <a:txBody>
                    <a:bodyPr/>
                    <a:lstStyle/>
                    <a:p>
                      <a:pPr algn="ctr" fontAlgn="b"/>
                      <a:endParaRPr lang="es-PE" sz="1100" b="0" i="0" u="none" strike="noStrike" dirty="0">
                        <a:solidFill>
                          <a:srgbClr val="000000"/>
                        </a:solidFill>
                        <a:effectLst/>
                        <a:latin typeface="Calibri"/>
                      </a:endParaRPr>
                    </a:p>
                  </a:txBody>
                  <a:tcPr marL="0" marR="0" marT="0" marB="0" anchor="b"/>
                </a:tc>
                <a:tc>
                  <a:txBody>
                    <a:bodyPr/>
                    <a:lstStyle/>
                    <a:p>
                      <a:pPr algn="ctr" fontAlgn="b"/>
                      <a:endParaRPr lang="es-PE" sz="1100" b="0" i="0" u="none" strike="noStrike" dirty="0">
                        <a:solidFill>
                          <a:srgbClr val="000000"/>
                        </a:solidFill>
                        <a:effectLst/>
                        <a:latin typeface="Calibri"/>
                      </a:endParaRPr>
                    </a:p>
                  </a:txBody>
                  <a:tcPr marL="0" marR="0" marT="0" marB="0" anchor="b"/>
                </a:tc>
                <a:tc>
                  <a:txBody>
                    <a:bodyPr/>
                    <a:lstStyle/>
                    <a:p>
                      <a:pPr algn="l" fontAlgn="b"/>
                      <a:endParaRPr lang="es-PE" sz="1100" b="0" i="0" u="none" strike="noStrike" dirty="0">
                        <a:solidFill>
                          <a:srgbClr val="000000"/>
                        </a:solidFill>
                        <a:effectLst/>
                        <a:latin typeface="Calibri"/>
                      </a:endParaRPr>
                    </a:p>
                  </a:txBody>
                  <a:tcPr marL="0" marR="0" marT="0" marB="0" anchor="b"/>
                </a:tc>
              </a:tr>
            </a:tbl>
          </a:graphicData>
        </a:graphic>
      </p:graphicFrame>
      <p:graphicFrame>
        <p:nvGraphicFramePr>
          <p:cNvPr id="3" name="2 Tabla"/>
          <p:cNvGraphicFramePr>
            <a:graphicFrameLocks noGrp="1"/>
          </p:cNvGraphicFramePr>
          <p:nvPr>
            <p:extLst>
              <p:ext uri="{D42A27DB-BD31-4B8C-83A1-F6EECF244321}">
                <p14:modId xmlns:p14="http://schemas.microsoft.com/office/powerpoint/2010/main" val="11398513"/>
              </p:ext>
            </p:extLst>
          </p:nvPr>
        </p:nvGraphicFramePr>
        <p:xfrm>
          <a:off x="899592" y="2276872"/>
          <a:ext cx="4658291" cy="4291790"/>
        </p:xfrm>
        <a:graphic>
          <a:graphicData uri="http://schemas.openxmlformats.org/drawingml/2006/table">
            <a:tbl>
              <a:tblPr>
                <a:tableStyleId>{5C22544A-7EE6-4342-B048-85BDC9FD1C3A}</a:tableStyleId>
              </a:tblPr>
              <a:tblGrid>
                <a:gridCol w="116700"/>
                <a:gridCol w="320926"/>
                <a:gridCol w="612677"/>
                <a:gridCol w="795022"/>
                <a:gridCol w="692909"/>
                <a:gridCol w="544602"/>
                <a:gridCol w="408451"/>
                <a:gridCol w="583502"/>
                <a:gridCol w="583502"/>
              </a:tblGrid>
              <a:tr h="134859">
                <a:tc gridSpan="5">
                  <a:txBody>
                    <a:bodyPr/>
                    <a:lstStyle/>
                    <a:p>
                      <a:pPr algn="l" fontAlgn="b"/>
                      <a:r>
                        <a:rPr lang="es-PE" sz="800" u="none" strike="noStrike" dirty="0">
                          <a:effectLst/>
                        </a:rPr>
                        <a:t>Microsoft Excel 14.0 Informe de respuestas</a:t>
                      </a:r>
                      <a:endParaRPr lang="es-PE" sz="800" b="1" i="0" u="none" strike="noStrike" dirty="0">
                        <a:solidFill>
                          <a:srgbClr val="000000"/>
                        </a:solidFill>
                        <a:effectLst/>
                        <a:latin typeface="Calibri"/>
                      </a:endParaRPr>
                    </a:p>
                  </a:txBody>
                  <a:tcPr marL="0" marR="0" marT="0" marB="0" anchor="b"/>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r>
              <a:tr h="134859">
                <a:tc gridSpan="4">
                  <a:txBody>
                    <a:bodyPr/>
                    <a:lstStyle/>
                    <a:p>
                      <a:pPr algn="l" fontAlgn="b"/>
                      <a:r>
                        <a:rPr lang="es-PE" sz="800" u="none" strike="noStrike">
                          <a:effectLst/>
                        </a:rPr>
                        <a:t>Hoja de cálculo: [Libro1]Hoja2</a:t>
                      </a:r>
                      <a:endParaRPr lang="es-PE" sz="800" b="1" i="0" u="none" strike="noStrike">
                        <a:solidFill>
                          <a:srgbClr val="000000"/>
                        </a:solidFill>
                        <a:effectLst/>
                        <a:latin typeface="Calibri"/>
                      </a:endParaRPr>
                    </a:p>
                  </a:txBody>
                  <a:tcPr marL="0" marR="0" marT="0" marB="0" anchor="b"/>
                </a:tc>
                <a:tc hMerge="1">
                  <a:txBody>
                    <a:bodyPr/>
                    <a:lstStyle/>
                    <a:p>
                      <a:endParaRPr lang="es-PE"/>
                    </a:p>
                  </a:txBody>
                  <a:tcPr/>
                </a:tc>
                <a:tc hMerge="1">
                  <a:txBody>
                    <a:bodyPr/>
                    <a:lstStyle/>
                    <a:p>
                      <a:endParaRPr lang="es-PE"/>
                    </a:p>
                  </a:txBody>
                  <a:tcPr/>
                </a:tc>
                <a:tc hMerge="1">
                  <a:txBody>
                    <a:bodyPr/>
                    <a:lstStyle/>
                    <a:p>
                      <a:endParaRPr lang="es-PE"/>
                    </a:p>
                  </a:txBody>
                  <a:tcPr/>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r>
              <a:tr h="134859">
                <a:tc gridSpan="5">
                  <a:txBody>
                    <a:bodyPr/>
                    <a:lstStyle/>
                    <a:p>
                      <a:pPr algn="l" fontAlgn="b"/>
                      <a:r>
                        <a:rPr lang="es-PE" sz="800" u="none" strike="noStrike">
                          <a:effectLst/>
                        </a:rPr>
                        <a:t>Informe creado: 17/04/2015 07:04:09 p.m.</a:t>
                      </a:r>
                      <a:endParaRPr lang="es-PE" sz="800" b="1" i="0" u="none" strike="noStrike">
                        <a:solidFill>
                          <a:srgbClr val="000000"/>
                        </a:solidFill>
                        <a:effectLst/>
                        <a:latin typeface="Calibri"/>
                      </a:endParaRPr>
                    </a:p>
                  </a:txBody>
                  <a:tcPr marL="0" marR="0" marT="0" marB="0" anchor="b"/>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r>
              <a:tr h="134859">
                <a:tc gridSpan="9">
                  <a:txBody>
                    <a:bodyPr/>
                    <a:lstStyle/>
                    <a:p>
                      <a:pPr algn="l" fontAlgn="b"/>
                      <a:r>
                        <a:rPr lang="es-PE" sz="800" u="none" strike="noStrike">
                          <a:effectLst/>
                        </a:rPr>
                        <a:t>Resultado: Solver encontró una solución. Se cumplen todas las restricciones y condiciones óptimas.</a:t>
                      </a:r>
                      <a:endParaRPr lang="es-PE" sz="800" b="1" i="0" u="none" strike="noStrike">
                        <a:solidFill>
                          <a:srgbClr val="000000"/>
                        </a:solidFill>
                        <a:effectLst/>
                        <a:latin typeface="Calibri"/>
                      </a:endParaRPr>
                    </a:p>
                  </a:txBody>
                  <a:tcPr marL="0" marR="0" marT="0" marB="0" anchor="b"/>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r>
              <a:tr h="134859">
                <a:tc gridSpan="3">
                  <a:txBody>
                    <a:bodyPr/>
                    <a:lstStyle/>
                    <a:p>
                      <a:pPr algn="l" fontAlgn="b"/>
                      <a:r>
                        <a:rPr lang="es-PE" sz="800" u="none" strike="noStrike">
                          <a:effectLst/>
                        </a:rPr>
                        <a:t>Motor de Solver</a:t>
                      </a:r>
                      <a:endParaRPr lang="es-PE" sz="800" b="1" i="0" u="none" strike="noStrike">
                        <a:solidFill>
                          <a:srgbClr val="000000"/>
                        </a:solidFill>
                        <a:effectLst/>
                        <a:latin typeface="Calibri"/>
                      </a:endParaRPr>
                    </a:p>
                  </a:txBody>
                  <a:tcPr marL="0" marR="0" marT="0" marB="0" anchor="b"/>
                </a:tc>
                <a:tc hMerge="1">
                  <a:txBody>
                    <a:bodyPr/>
                    <a:lstStyle/>
                    <a:p>
                      <a:endParaRPr lang="es-PE"/>
                    </a:p>
                  </a:txBody>
                  <a:tcPr/>
                </a:tc>
                <a:tc hMerge="1">
                  <a:txBody>
                    <a:bodyPr/>
                    <a:lstStyle/>
                    <a:p>
                      <a:endParaRPr lang="es-PE"/>
                    </a:p>
                  </a:txBody>
                  <a:tcPr/>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r>
              <a:tr h="134859">
                <a:tc>
                  <a:txBody>
                    <a:bodyPr/>
                    <a:lstStyle/>
                    <a:p>
                      <a:pPr algn="l" fontAlgn="b"/>
                      <a:endParaRPr lang="es-PE" sz="800" b="1" i="0" u="none" strike="noStrike">
                        <a:solidFill>
                          <a:srgbClr val="000000"/>
                        </a:solidFill>
                        <a:effectLst/>
                        <a:latin typeface="Calibri"/>
                      </a:endParaRPr>
                    </a:p>
                  </a:txBody>
                  <a:tcPr marL="0" marR="0" marT="0" marB="0" anchor="b"/>
                </a:tc>
                <a:tc gridSpan="2">
                  <a:txBody>
                    <a:bodyPr/>
                    <a:lstStyle/>
                    <a:p>
                      <a:pPr algn="l" fontAlgn="b"/>
                      <a:r>
                        <a:rPr lang="es-PE" sz="800" u="none" strike="noStrike">
                          <a:effectLst/>
                        </a:rPr>
                        <a:t>Motor: Simplex LP</a:t>
                      </a:r>
                      <a:endParaRPr lang="es-PE" sz="800" b="0" i="0" u="none" strike="noStrike">
                        <a:solidFill>
                          <a:srgbClr val="000000"/>
                        </a:solidFill>
                        <a:effectLst/>
                        <a:latin typeface="Calibri"/>
                      </a:endParaRPr>
                    </a:p>
                  </a:txBody>
                  <a:tcPr marL="0" marR="0" marT="0" marB="0" anchor="b"/>
                </a:tc>
                <a:tc hMerge="1">
                  <a:txBody>
                    <a:bodyPr/>
                    <a:lstStyle/>
                    <a:p>
                      <a:endParaRPr lang="es-PE"/>
                    </a:p>
                  </a:txBody>
                  <a:tcPr/>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r>
              <a:tr h="134859">
                <a:tc>
                  <a:txBody>
                    <a:bodyPr/>
                    <a:lstStyle/>
                    <a:p>
                      <a:pPr algn="l" fontAlgn="b"/>
                      <a:endParaRPr lang="es-PE" sz="800" b="1" i="0" u="none" strike="noStrike">
                        <a:solidFill>
                          <a:srgbClr val="000000"/>
                        </a:solidFill>
                        <a:effectLst/>
                        <a:latin typeface="Calibri"/>
                      </a:endParaRPr>
                    </a:p>
                  </a:txBody>
                  <a:tcPr marL="0" marR="0" marT="0" marB="0" anchor="b"/>
                </a:tc>
                <a:tc gridSpan="4">
                  <a:txBody>
                    <a:bodyPr/>
                    <a:lstStyle/>
                    <a:p>
                      <a:pPr algn="l" fontAlgn="b"/>
                      <a:r>
                        <a:rPr lang="es-PE" sz="800" u="none" strike="noStrike">
                          <a:effectLst/>
                        </a:rPr>
                        <a:t>Tiempo de la solución: 0.016 segundos.</a:t>
                      </a:r>
                      <a:endParaRPr lang="es-PE" sz="800" b="0" i="0" u="none" strike="noStrike">
                        <a:solidFill>
                          <a:srgbClr val="000000"/>
                        </a:solidFill>
                        <a:effectLst/>
                        <a:latin typeface="Calibri"/>
                      </a:endParaRPr>
                    </a:p>
                  </a:txBody>
                  <a:tcPr marL="0" marR="0" marT="0" marB="0" anchor="b"/>
                </a:tc>
                <a:tc hMerge="1">
                  <a:txBody>
                    <a:bodyPr/>
                    <a:lstStyle/>
                    <a:p>
                      <a:endParaRPr lang="es-PE"/>
                    </a:p>
                  </a:txBody>
                  <a:tcPr/>
                </a:tc>
                <a:tc hMerge="1">
                  <a:txBody>
                    <a:bodyPr/>
                    <a:lstStyle/>
                    <a:p>
                      <a:endParaRPr lang="es-PE"/>
                    </a:p>
                  </a:txBody>
                  <a:tcPr/>
                </a:tc>
                <a:tc hMerge="1">
                  <a:txBody>
                    <a:bodyPr/>
                    <a:lstStyle/>
                    <a:p>
                      <a:endParaRPr lang="es-PE"/>
                    </a:p>
                  </a:txBody>
                  <a:tcPr/>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r>
              <a:tr h="134859">
                <a:tc>
                  <a:txBody>
                    <a:bodyPr/>
                    <a:lstStyle/>
                    <a:p>
                      <a:pPr algn="l" fontAlgn="b"/>
                      <a:endParaRPr lang="es-PE" sz="800" b="1" i="0" u="none" strike="noStrike">
                        <a:solidFill>
                          <a:srgbClr val="000000"/>
                        </a:solidFill>
                        <a:effectLst/>
                        <a:latin typeface="Calibri"/>
                      </a:endParaRPr>
                    </a:p>
                  </a:txBody>
                  <a:tcPr marL="0" marR="0" marT="0" marB="0" anchor="b"/>
                </a:tc>
                <a:tc gridSpan="3">
                  <a:txBody>
                    <a:bodyPr/>
                    <a:lstStyle/>
                    <a:p>
                      <a:pPr algn="l" fontAlgn="b"/>
                      <a:r>
                        <a:rPr lang="es-PE" sz="800" u="none" strike="noStrike">
                          <a:effectLst/>
                        </a:rPr>
                        <a:t>Iteraciones: 2 Subproblemas: 0</a:t>
                      </a:r>
                      <a:endParaRPr lang="es-PE" sz="800" b="0" i="0" u="none" strike="noStrike">
                        <a:solidFill>
                          <a:srgbClr val="000000"/>
                        </a:solidFill>
                        <a:effectLst/>
                        <a:latin typeface="Calibri"/>
                      </a:endParaRPr>
                    </a:p>
                  </a:txBody>
                  <a:tcPr marL="0" marR="0" marT="0" marB="0" anchor="b"/>
                </a:tc>
                <a:tc hMerge="1">
                  <a:txBody>
                    <a:bodyPr/>
                    <a:lstStyle/>
                    <a:p>
                      <a:endParaRPr lang="es-PE"/>
                    </a:p>
                  </a:txBody>
                  <a:tcPr/>
                </a:tc>
                <a:tc hMerge="1">
                  <a:txBody>
                    <a:bodyPr/>
                    <a:lstStyle/>
                    <a:p>
                      <a:endParaRPr lang="es-PE"/>
                    </a:p>
                  </a:txBody>
                  <a:tcPr/>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r>
              <a:tr h="134859">
                <a:tc gridSpan="3">
                  <a:txBody>
                    <a:bodyPr/>
                    <a:lstStyle/>
                    <a:p>
                      <a:pPr algn="l" fontAlgn="b"/>
                      <a:r>
                        <a:rPr lang="es-PE" sz="800" u="none" strike="noStrike">
                          <a:effectLst/>
                        </a:rPr>
                        <a:t>Opciones de Solver</a:t>
                      </a:r>
                      <a:endParaRPr lang="es-PE" sz="800" b="1" i="0" u="none" strike="noStrike">
                        <a:solidFill>
                          <a:srgbClr val="000000"/>
                        </a:solidFill>
                        <a:effectLst/>
                        <a:latin typeface="Calibri"/>
                      </a:endParaRPr>
                    </a:p>
                  </a:txBody>
                  <a:tcPr marL="0" marR="0" marT="0" marB="0" anchor="b"/>
                </a:tc>
                <a:tc hMerge="1">
                  <a:txBody>
                    <a:bodyPr/>
                    <a:lstStyle/>
                    <a:p>
                      <a:endParaRPr lang="es-PE"/>
                    </a:p>
                  </a:txBody>
                  <a:tcPr/>
                </a:tc>
                <a:tc hMerge="1">
                  <a:txBody>
                    <a:bodyPr/>
                    <a:lstStyle/>
                    <a:p>
                      <a:endParaRPr lang="es-PE"/>
                    </a:p>
                  </a:txBody>
                  <a:tcPr/>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r>
              <a:tr h="134859">
                <a:tc>
                  <a:txBody>
                    <a:bodyPr/>
                    <a:lstStyle/>
                    <a:p>
                      <a:pPr algn="l" fontAlgn="b"/>
                      <a:endParaRPr lang="es-PE" sz="800" b="0" i="0" u="none" strike="noStrike">
                        <a:solidFill>
                          <a:srgbClr val="000000"/>
                        </a:solidFill>
                        <a:effectLst/>
                        <a:latin typeface="Calibri"/>
                      </a:endParaRPr>
                    </a:p>
                  </a:txBody>
                  <a:tcPr marL="0" marR="0" marT="0" marB="0" anchor="b"/>
                </a:tc>
                <a:tc gridSpan="8">
                  <a:txBody>
                    <a:bodyPr/>
                    <a:lstStyle/>
                    <a:p>
                      <a:pPr algn="l" fontAlgn="b"/>
                      <a:r>
                        <a:rPr lang="es-PE" sz="800" u="none" strike="noStrike">
                          <a:effectLst/>
                        </a:rPr>
                        <a:t>Tiempo máximo Ilimitado,  Iteraciones Ilimitado, Precision 0.000001, Usar escala automática</a:t>
                      </a:r>
                      <a:endParaRPr lang="es-PE" sz="800" b="0" i="0" u="none" strike="noStrike">
                        <a:solidFill>
                          <a:srgbClr val="000000"/>
                        </a:solidFill>
                        <a:effectLst/>
                        <a:latin typeface="Calibri"/>
                      </a:endParaRPr>
                    </a:p>
                  </a:txBody>
                  <a:tcPr marL="0" marR="0" marT="0" marB="0" anchor="b"/>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r>
              <a:tr h="237351">
                <a:tc>
                  <a:txBody>
                    <a:bodyPr/>
                    <a:lstStyle/>
                    <a:p>
                      <a:pPr algn="l" fontAlgn="b"/>
                      <a:endParaRPr lang="es-PE" sz="800" b="0" i="0" u="none" strike="noStrike">
                        <a:solidFill>
                          <a:srgbClr val="000000"/>
                        </a:solidFill>
                        <a:effectLst/>
                        <a:latin typeface="Calibri"/>
                      </a:endParaRPr>
                    </a:p>
                  </a:txBody>
                  <a:tcPr marL="0" marR="0" marT="0" marB="0" anchor="b"/>
                </a:tc>
                <a:tc gridSpan="8">
                  <a:txBody>
                    <a:bodyPr/>
                    <a:lstStyle/>
                    <a:p>
                      <a:pPr algn="l" fontAlgn="b"/>
                      <a:r>
                        <a:rPr lang="es-PE" sz="800" u="none" strike="noStrike">
                          <a:effectLst/>
                        </a:rPr>
                        <a:t>Máximo de subproblemas Ilimitado, Máximo de soluciones de enteros Ilimitado, Tolerancia de enteros 1%, Asumir no negativo</a:t>
                      </a:r>
                      <a:endParaRPr lang="es-PE" sz="800" b="0" i="0" u="none" strike="noStrike">
                        <a:solidFill>
                          <a:srgbClr val="000000"/>
                        </a:solidFill>
                        <a:effectLst/>
                        <a:latin typeface="Calibri"/>
                      </a:endParaRPr>
                    </a:p>
                  </a:txBody>
                  <a:tcPr marL="0" marR="0" marT="0" marB="0" anchor="b"/>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r>
              <a:tr h="134859">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r>
              <a:tr h="134859">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r>
              <a:tr h="141601">
                <a:tc gridSpan="3">
                  <a:txBody>
                    <a:bodyPr/>
                    <a:lstStyle/>
                    <a:p>
                      <a:pPr algn="l" fontAlgn="b"/>
                      <a:r>
                        <a:rPr lang="es-PE" sz="800" u="none" strike="noStrike">
                          <a:effectLst/>
                        </a:rPr>
                        <a:t>Celda objetivo (Máx.)</a:t>
                      </a:r>
                      <a:endParaRPr lang="es-PE" sz="800" b="0" i="0" u="none" strike="noStrike">
                        <a:solidFill>
                          <a:srgbClr val="000000"/>
                        </a:solidFill>
                        <a:effectLst/>
                        <a:latin typeface="Calibri"/>
                      </a:endParaRPr>
                    </a:p>
                  </a:txBody>
                  <a:tcPr marL="0" marR="0" marT="0" marB="0" anchor="b"/>
                </a:tc>
                <a:tc hMerge="1">
                  <a:txBody>
                    <a:bodyPr/>
                    <a:lstStyle/>
                    <a:p>
                      <a:endParaRPr lang="es-PE"/>
                    </a:p>
                  </a:txBody>
                  <a:tcPr/>
                </a:tc>
                <a:tc hMerge="1">
                  <a:txBody>
                    <a:bodyPr/>
                    <a:lstStyle/>
                    <a:p>
                      <a:endParaRPr lang="es-PE"/>
                    </a:p>
                  </a:txBody>
                  <a:tcPr/>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r>
              <a:tr h="141601">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ctr" fontAlgn="b"/>
                      <a:r>
                        <a:rPr lang="es-PE" sz="800" u="none" strike="noStrike" dirty="0">
                          <a:effectLst/>
                        </a:rPr>
                        <a:t>Celda</a:t>
                      </a:r>
                      <a:endParaRPr lang="es-PE" sz="800" b="1" i="0" u="none" strike="noStrike" dirty="0">
                        <a:solidFill>
                          <a:srgbClr val="000080"/>
                        </a:solidFill>
                        <a:effectLst/>
                        <a:latin typeface="Calibri"/>
                      </a:endParaRPr>
                    </a:p>
                  </a:txBody>
                  <a:tcPr marL="0" marR="0" marT="0" marB="0" anchor="b">
                    <a:solidFill>
                      <a:schemeClr val="accent5">
                        <a:lumMod val="40000"/>
                        <a:lumOff val="60000"/>
                      </a:schemeClr>
                    </a:solidFill>
                  </a:tcPr>
                </a:tc>
                <a:tc>
                  <a:txBody>
                    <a:bodyPr/>
                    <a:lstStyle/>
                    <a:p>
                      <a:pPr algn="ctr" fontAlgn="b"/>
                      <a:r>
                        <a:rPr lang="es-PE" sz="800" u="none" strike="noStrike" dirty="0">
                          <a:effectLst/>
                        </a:rPr>
                        <a:t>Nombre</a:t>
                      </a:r>
                      <a:endParaRPr lang="es-PE" sz="800" b="1" i="0" u="none" strike="noStrike" dirty="0">
                        <a:solidFill>
                          <a:srgbClr val="000080"/>
                        </a:solidFill>
                        <a:effectLst/>
                        <a:latin typeface="Calibri"/>
                      </a:endParaRPr>
                    </a:p>
                  </a:txBody>
                  <a:tcPr marL="0" marR="0" marT="0" marB="0" anchor="b">
                    <a:solidFill>
                      <a:schemeClr val="accent5">
                        <a:lumMod val="40000"/>
                        <a:lumOff val="60000"/>
                      </a:schemeClr>
                    </a:solidFill>
                  </a:tcPr>
                </a:tc>
                <a:tc>
                  <a:txBody>
                    <a:bodyPr/>
                    <a:lstStyle/>
                    <a:p>
                      <a:pPr algn="ctr" fontAlgn="b"/>
                      <a:r>
                        <a:rPr lang="es-PE" sz="800" u="none" strike="noStrike">
                          <a:effectLst/>
                        </a:rPr>
                        <a:t>Valor original</a:t>
                      </a:r>
                      <a:endParaRPr lang="es-PE" sz="800" b="1" i="0" u="none" strike="noStrike">
                        <a:solidFill>
                          <a:srgbClr val="000080"/>
                        </a:solidFill>
                        <a:effectLst/>
                        <a:latin typeface="Calibri"/>
                      </a:endParaRPr>
                    </a:p>
                  </a:txBody>
                  <a:tcPr marL="0" marR="0" marT="0" marB="0" anchor="b">
                    <a:solidFill>
                      <a:schemeClr val="accent5">
                        <a:lumMod val="40000"/>
                        <a:lumOff val="60000"/>
                      </a:schemeClr>
                    </a:solidFill>
                  </a:tcPr>
                </a:tc>
                <a:tc>
                  <a:txBody>
                    <a:bodyPr/>
                    <a:lstStyle/>
                    <a:p>
                      <a:pPr algn="ctr" fontAlgn="b"/>
                      <a:r>
                        <a:rPr lang="es-PE" sz="800" u="none" strike="noStrike">
                          <a:effectLst/>
                        </a:rPr>
                        <a:t>Valor final</a:t>
                      </a:r>
                      <a:endParaRPr lang="es-PE" sz="800" b="1" i="0" u="none" strike="noStrike">
                        <a:solidFill>
                          <a:srgbClr val="000080"/>
                        </a:solidFill>
                        <a:effectLst/>
                        <a:latin typeface="Calibri"/>
                      </a:endParaRPr>
                    </a:p>
                  </a:txBody>
                  <a:tcPr marL="0" marR="0" marT="0" marB="0" anchor="b">
                    <a:solidFill>
                      <a:schemeClr val="accent5">
                        <a:lumMod val="40000"/>
                        <a:lumOff val="60000"/>
                      </a:schemeClr>
                    </a:solidFill>
                  </a:tcPr>
                </a:tc>
                <a:tc>
                  <a:txBody>
                    <a:bodyPr/>
                    <a:lstStyle/>
                    <a:p>
                      <a:pPr algn="l" fontAlgn="b"/>
                      <a:endParaRPr lang="es-PE" sz="800" b="0" i="0" u="none" strike="noStrike" dirty="0">
                        <a:solidFill>
                          <a:srgbClr val="000000"/>
                        </a:solidFill>
                        <a:effectLst/>
                        <a:latin typeface="Calibri"/>
                      </a:endParaRPr>
                    </a:p>
                  </a:txBody>
                  <a:tcPr marL="0" marR="0" marT="0" marB="0" anchor="b">
                    <a:solidFill>
                      <a:schemeClr val="accent5">
                        <a:lumMod val="40000"/>
                        <a:lumOff val="60000"/>
                      </a:schemeClr>
                    </a:solidFill>
                  </a:tcPr>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r>
              <a:tr h="141601">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r>
                        <a:rPr lang="es-PE" sz="800" u="none" strike="noStrike">
                          <a:effectLst/>
                        </a:rPr>
                        <a:t>$G$11</a:t>
                      </a:r>
                      <a:endParaRPr lang="es-PE" sz="800" b="0" i="0" u="none" strike="noStrike">
                        <a:solidFill>
                          <a:srgbClr val="000000"/>
                        </a:solidFill>
                        <a:effectLst/>
                        <a:latin typeface="Calibri"/>
                      </a:endParaRPr>
                    </a:p>
                  </a:txBody>
                  <a:tcPr marL="0" marR="0" marT="0" marB="0" anchor="b">
                    <a:solidFill>
                      <a:schemeClr val="accent5">
                        <a:lumMod val="40000"/>
                        <a:lumOff val="60000"/>
                      </a:schemeClr>
                    </a:solidFill>
                  </a:tcPr>
                </a:tc>
                <a:tc>
                  <a:txBody>
                    <a:bodyPr/>
                    <a:lstStyle/>
                    <a:p>
                      <a:pPr algn="l" fontAlgn="b"/>
                      <a:r>
                        <a:rPr lang="es-PE" sz="800" u="none" strike="noStrike" dirty="0">
                          <a:effectLst/>
                        </a:rPr>
                        <a:t>Sujeto a:  FO</a:t>
                      </a:r>
                      <a:endParaRPr lang="es-PE" sz="800" b="0" i="0" u="none" strike="noStrike" dirty="0">
                        <a:solidFill>
                          <a:srgbClr val="000000"/>
                        </a:solidFill>
                        <a:effectLst/>
                        <a:latin typeface="Calibri"/>
                      </a:endParaRPr>
                    </a:p>
                  </a:txBody>
                  <a:tcPr marL="0" marR="0" marT="0" marB="0" anchor="b">
                    <a:solidFill>
                      <a:schemeClr val="accent5">
                        <a:lumMod val="40000"/>
                        <a:lumOff val="60000"/>
                      </a:schemeClr>
                    </a:solidFill>
                  </a:tcPr>
                </a:tc>
                <a:tc>
                  <a:txBody>
                    <a:bodyPr/>
                    <a:lstStyle/>
                    <a:p>
                      <a:pPr algn="r" fontAlgn="b"/>
                      <a:r>
                        <a:rPr lang="es-PE" sz="800" u="none" strike="noStrike" dirty="0">
                          <a:effectLst/>
                        </a:rPr>
                        <a:t>12.36842105</a:t>
                      </a:r>
                      <a:endParaRPr lang="es-PE" sz="800" b="0" i="0" u="none" strike="noStrike" dirty="0">
                        <a:solidFill>
                          <a:srgbClr val="000000"/>
                        </a:solidFill>
                        <a:effectLst/>
                        <a:latin typeface="Calibri"/>
                      </a:endParaRPr>
                    </a:p>
                  </a:txBody>
                  <a:tcPr marL="0" marR="0" marT="0" marB="0" anchor="b">
                    <a:solidFill>
                      <a:schemeClr val="accent5">
                        <a:lumMod val="40000"/>
                        <a:lumOff val="60000"/>
                      </a:schemeClr>
                    </a:solidFill>
                  </a:tcPr>
                </a:tc>
                <a:tc>
                  <a:txBody>
                    <a:bodyPr/>
                    <a:lstStyle/>
                    <a:p>
                      <a:pPr algn="r" fontAlgn="b"/>
                      <a:r>
                        <a:rPr lang="es-PE" sz="800" u="none" strike="noStrike" dirty="0">
                          <a:effectLst/>
                        </a:rPr>
                        <a:t>12.36842105</a:t>
                      </a:r>
                      <a:endParaRPr lang="es-PE" sz="800" b="0" i="0" u="none" strike="noStrike" dirty="0">
                        <a:solidFill>
                          <a:srgbClr val="000000"/>
                        </a:solidFill>
                        <a:effectLst/>
                        <a:latin typeface="Calibri"/>
                      </a:endParaRPr>
                    </a:p>
                  </a:txBody>
                  <a:tcPr marL="0" marR="0" marT="0" marB="0" anchor="b">
                    <a:solidFill>
                      <a:schemeClr val="accent5">
                        <a:lumMod val="40000"/>
                        <a:lumOff val="60000"/>
                      </a:schemeClr>
                    </a:solidFill>
                  </a:tcPr>
                </a:tc>
                <a:tc>
                  <a:txBody>
                    <a:bodyPr/>
                    <a:lstStyle/>
                    <a:p>
                      <a:pPr algn="l" fontAlgn="b"/>
                      <a:endParaRPr lang="es-PE" sz="800" b="0" i="0" u="none" strike="noStrike" dirty="0">
                        <a:solidFill>
                          <a:srgbClr val="000000"/>
                        </a:solidFill>
                        <a:effectLst/>
                        <a:latin typeface="Calibri"/>
                      </a:endParaRPr>
                    </a:p>
                  </a:txBody>
                  <a:tcPr marL="0" marR="0" marT="0" marB="0" anchor="b">
                    <a:solidFill>
                      <a:schemeClr val="accent5">
                        <a:lumMod val="40000"/>
                        <a:lumOff val="60000"/>
                      </a:schemeClr>
                    </a:solidFill>
                  </a:tcPr>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dirty="0">
                        <a:solidFill>
                          <a:srgbClr val="000000"/>
                        </a:solidFill>
                        <a:effectLst/>
                        <a:latin typeface="Calibri"/>
                      </a:endParaRPr>
                    </a:p>
                  </a:txBody>
                  <a:tcPr marL="0" marR="0" marT="0" marB="0" anchor="b"/>
                </a:tc>
              </a:tr>
              <a:tr h="134859">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r>
              <a:tr h="134859">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r>
              <a:tr h="141601">
                <a:tc gridSpan="3">
                  <a:txBody>
                    <a:bodyPr/>
                    <a:lstStyle/>
                    <a:p>
                      <a:pPr algn="l" fontAlgn="b"/>
                      <a:r>
                        <a:rPr lang="es-PE" sz="800" u="none" strike="noStrike" dirty="0">
                          <a:effectLst/>
                        </a:rPr>
                        <a:t>Celdas de variables</a:t>
                      </a:r>
                      <a:endParaRPr lang="es-PE" sz="800" b="0" i="0" u="none" strike="noStrike" dirty="0">
                        <a:solidFill>
                          <a:srgbClr val="000000"/>
                        </a:solidFill>
                        <a:effectLst/>
                        <a:latin typeface="Calibri"/>
                      </a:endParaRPr>
                    </a:p>
                  </a:txBody>
                  <a:tcPr marL="0" marR="0" marT="0" marB="0" anchor="b"/>
                </a:tc>
                <a:tc hMerge="1">
                  <a:txBody>
                    <a:bodyPr/>
                    <a:lstStyle/>
                    <a:p>
                      <a:endParaRPr lang="es-PE"/>
                    </a:p>
                  </a:txBody>
                  <a:tcPr/>
                </a:tc>
                <a:tc hMerge="1">
                  <a:txBody>
                    <a:bodyPr/>
                    <a:lstStyle/>
                    <a:p>
                      <a:endParaRPr lang="es-PE"/>
                    </a:p>
                  </a:txBody>
                  <a:tcPr/>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r>
              <a:tr h="141601">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ctr" fontAlgn="b"/>
                      <a:r>
                        <a:rPr lang="es-PE" sz="800" u="none" strike="noStrike" dirty="0">
                          <a:effectLst/>
                        </a:rPr>
                        <a:t>Celda</a:t>
                      </a:r>
                      <a:endParaRPr lang="es-PE" sz="800" b="1" i="0" u="none" strike="noStrike" dirty="0">
                        <a:solidFill>
                          <a:srgbClr val="000080"/>
                        </a:solidFill>
                        <a:effectLst/>
                        <a:latin typeface="Calibri"/>
                      </a:endParaRPr>
                    </a:p>
                  </a:txBody>
                  <a:tcPr marL="0" marR="0" marT="0" marB="0" anchor="b">
                    <a:solidFill>
                      <a:schemeClr val="bg2">
                        <a:lumMod val="75000"/>
                      </a:schemeClr>
                    </a:solidFill>
                  </a:tcPr>
                </a:tc>
                <a:tc>
                  <a:txBody>
                    <a:bodyPr/>
                    <a:lstStyle/>
                    <a:p>
                      <a:pPr algn="ctr" fontAlgn="b"/>
                      <a:r>
                        <a:rPr lang="es-PE" sz="800" u="none" strike="noStrike" dirty="0">
                          <a:effectLst/>
                        </a:rPr>
                        <a:t>Nombre</a:t>
                      </a:r>
                      <a:endParaRPr lang="es-PE" sz="800" b="1" i="0" u="none" strike="noStrike" dirty="0">
                        <a:solidFill>
                          <a:srgbClr val="000080"/>
                        </a:solidFill>
                        <a:effectLst/>
                        <a:latin typeface="Calibri"/>
                      </a:endParaRPr>
                    </a:p>
                  </a:txBody>
                  <a:tcPr marL="0" marR="0" marT="0" marB="0" anchor="b">
                    <a:solidFill>
                      <a:schemeClr val="bg2">
                        <a:lumMod val="75000"/>
                      </a:schemeClr>
                    </a:solidFill>
                  </a:tcPr>
                </a:tc>
                <a:tc>
                  <a:txBody>
                    <a:bodyPr/>
                    <a:lstStyle/>
                    <a:p>
                      <a:pPr algn="ctr" fontAlgn="b"/>
                      <a:r>
                        <a:rPr lang="es-PE" sz="800" u="none" strike="noStrike" dirty="0">
                          <a:effectLst/>
                        </a:rPr>
                        <a:t>Valor original</a:t>
                      </a:r>
                      <a:endParaRPr lang="es-PE" sz="800" b="1" i="0" u="none" strike="noStrike" dirty="0">
                        <a:solidFill>
                          <a:srgbClr val="000080"/>
                        </a:solidFill>
                        <a:effectLst/>
                        <a:latin typeface="Calibri"/>
                      </a:endParaRPr>
                    </a:p>
                  </a:txBody>
                  <a:tcPr marL="0" marR="0" marT="0" marB="0" anchor="b">
                    <a:solidFill>
                      <a:schemeClr val="bg2">
                        <a:lumMod val="75000"/>
                      </a:schemeClr>
                    </a:solidFill>
                  </a:tcPr>
                </a:tc>
                <a:tc>
                  <a:txBody>
                    <a:bodyPr/>
                    <a:lstStyle/>
                    <a:p>
                      <a:pPr algn="ctr" fontAlgn="b"/>
                      <a:r>
                        <a:rPr lang="es-PE" sz="800" u="none" strike="noStrike">
                          <a:effectLst/>
                        </a:rPr>
                        <a:t>Valor final</a:t>
                      </a:r>
                      <a:endParaRPr lang="es-PE" sz="800" b="1" i="0" u="none" strike="noStrike">
                        <a:solidFill>
                          <a:srgbClr val="000080"/>
                        </a:solidFill>
                        <a:effectLst/>
                        <a:latin typeface="Calibri"/>
                      </a:endParaRPr>
                    </a:p>
                  </a:txBody>
                  <a:tcPr marL="0" marR="0" marT="0" marB="0" anchor="b">
                    <a:solidFill>
                      <a:schemeClr val="bg2">
                        <a:lumMod val="75000"/>
                      </a:schemeClr>
                    </a:solidFill>
                  </a:tcPr>
                </a:tc>
                <a:tc>
                  <a:txBody>
                    <a:bodyPr/>
                    <a:lstStyle/>
                    <a:p>
                      <a:pPr algn="ctr" fontAlgn="b"/>
                      <a:r>
                        <a:rPr lang="es-PE" sz="800" u="none" strike="noStrike">
                          <a:effectLst/>
                        </a:rPr>
                        <a:t>Entero</a:t>
                      </a:r>
                      <a:endParaRPr lang="es-PE" sz="800" b="1" i="0" u="none" strike="noStrike">
                        <a:solidFill>
                          <a:srgbClr val="000080"/>
                        </a:solidFill>
                        <a:effectLst/>
                        <a:latin typeface="Calibri"/>
                      </a:endParaRPr>
                    </a:p>
                  </a:txBody>
                  <a:tcPr marL="0" marR="0" marT="0" marB="0" anchor="b">
                    <a:solidFill>
                      <a:schemeClr val="bg2">
                        <a:lumMod val="75000"/>
                      </a:schemeClr>
                    </a:solidFill>
                  </a:tcPr>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r>
              <a:tr h="134859">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r>
                        <a:rPr lang="es-PE" sz="800" u="none" strike="noStrike">
                          <a:effectLst/>
                        </a:rPr>
                        <a:t>$D$11</a:t>
                      </a:r>
                      <a:endParaRPr lang="es-PE" sz="800" b="0" i="0" u="none" strike="noStrike">
                        <a:solidFill>
                          <a:srgbClr val="000000"/>
                        </a:solidFill>
                        <a:effectLst/>
                        <a:latin typeface="Calibri"/>
                      </a:endParaRPr>
                    </a:p>
                  </a:txBody>
                  <a:tcPr marL="0" marR="0" marT="0" marB="0" anchor="b">
                    <a:solidFill>
                      <a:schemeClr val="bg2">
                        <a:lumMod val="75000"/>
                      </a:schemeClr>
                    </a:solidFill>
                  </a:tcPr>
                </a:tc>
                <a:tc>
                  <a:txBody>
                    <a:bodyPr/>
                    <a:lstStyle/>
                    <a:p>
                      <a:pPr algn="l" fontAlgn="b"/>
                      <a:r>
                        <a:rPr lang="es-PE" sz="800" u="none" strike="noStrike">
                          <a:effectLst/>
                        </a:rPr>
                        <a:t>Sujeto a:  x1</a:t>
                      </a:r>
                      <a:endParaRPr lang="es-PE" sz="800" b="0" i="0" u="none" strike="noStrike">
                        <a:solidFill>
                          <a:srgbClr val="000000"/>
                        </a:solidFill>
                        <a:effectLst/>
                        <a:latin typeface="Calibri"/>
                      </a:endParaRPr>
                    </a:p>
                  </a:txBody>
                  <a:tcPr marL="0" marR="0" marT="0" marB="0" anchor="b">
                    <a:solidFill>
                      <a:schemeClr val="bg2">
                        <a:lumMod val="75000"/>
                      </a:schemeClr>
                    </a:solidFill>
                  </a:tcPr>
                </a:tc>
                <a:tc>
                  <a:txBody>
                    <a:bodyPr/>
                    <a:lstStyle/>
                    <a:p>
                      <a:pPr algn="r" fontAlgn="b"/>
                      <a:r>
                        <a:rPr lang="es-PE" sz="800" u="none" strike="noStrike">
                          <a:effectLst/>
                        </a:rPr>
                        <a:t>1.052631579</a:t>
                      </a:r>
                      <a:endParaRPr lang="es-PE" sz="800" b="0" i="0" u="none" strike="noStrike">
                        <a:solidFill>
                          <a:srgbClr val="000000"/>
                        </a:solidFill>
                        <a:effectLst/>
                        <a:latin typeface="Calibri"/>
                      </a:endParaRPr>
                    </a:p>
                  </a:txBody>
                  <a:tcPr marL="0" marR="0" marT="0" marB="0" anchor="b">
                    <a:solidFill>
                      <a:schemeClr val="bg2">
                        <a:lumMod val="75000"/>
                      </a:schemeClr>
                    </a:solidFill>
                  </a:tcPr>
                </a:tc>
                <a:tc>
                  <a:txBody>
                    <a:bodyPr/>
                    <a:lstStyle/>
                    <a:p>
                      <a:pPr algn="r" fontAlgn="b"/>
                      <a:r>
                        <a:rPr lang="es-PE" sz="800" u="none" strike="noStrike" dirty="0">
                          <a:effectLst/>
                        </a:rPr>
                        <a:t>1.052631579</a:t>
                      </a:r>
                      <a:endParaRPr lang="es-PE" sz="800" b="0" i="0" u="none" strike="noStrike" dirty="0">
                        <a:solidFill>
                          <a:srgbClr val="000000"/>
                        </a:solidFill>
                        <a:effectLst/>
                        <a:latin typeface="Calibri"/>
                      </a:endParaRPr>
                    </a:p>
                  </a:txBody>
                  <a:tcPr marL="0" marR="0" marT="0" marB="0" anchor="b">
                    <a:solidFill>
                      <a:schemeClr val="bg2">
                        <a:lumMod val="75000"/>
                      </a:schemeClr>
                    </a:solidFill>
                  </a:tcPr>
                </a:tc>
                <a:tc>
                  <a:txBody>
                    <a:bodyPr/>
                    <a:lstStyle/>
                    <a:p>
                      <a:pPr algn="l" fontAlgn="b"/>
                      <a:r>
                        <a:rPr lang="es-PE" sz="800" u="none" strike="noStrike" dirty="0">
                          <a:effectLst/>
                        </a:rPr>
                        <a:t>Continuar</a:t>
                      </a:r>
                      <a:endParaRPr lang="es-PE" sz="800" b="0" i="0" u="none" strike="noStrike" dirty="0">
                        <a:solidFill>
                          <a:srgbClr val="000000"/>
                        </a:solidFill>
                        <a:effectLst/>
                        <a:latin typeface="Calibri"/>
                      </a:endParaRPr>
                    </a:p>
                  </a:txBody>
                  <a:tcPr marL="0" marR="0" marT="0" marB="0" anchor="b">
                    <a:solidFill>
                      <a:schemeClr val="bg2">
                        <a:lumMod val="75000"/>
                      </a:schemeClr>
                    </a:solidFill>
                  </a:tcPr>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r>
              <a:tr h="141601">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r>
                        <a:rPr lang="es-PE" sz="800" u="none" strike="noStrike">
                          <a:effectLst/>
                        </a:rPr>
                        <a:t>$E$11</a:t>
                      </a:r>
                      <a:endParaRPr lang="es-PE" sz="800" b="0" i="0" u="none" strike="noStrike">
                        <a:solidFill>
                          <a:srgbClr val="000000"/>
                        </a:solidFill>
                        <a:effectLst/>
                        <a:latin typeface="Calibri"/>
                      </a:endParaRPr>
                    </a:p>
                  </a:txBody>
                  <a:tcPr marL="0" marR="0" marT="0" marB="0" anchor="b">
                    <a:solidFill>
                      <a:schemeClr val="bg2">
                        <a:lumMod val="75000"/>
                      </a:schemeClr>
                    </a:solidFill>
                  </a:tcPr>
                </a:tc>
                <a:tc>
                  <a:txBody>
                    <a:bodyPr/>
                    <a:lstStyle/>
                    <a:p>
                      <a:pPr algn="l" fontAlgn="b"/>
                      <a:r>
                        <a:rPr lang="es-PE" sz="800" u="none" strike="noStrike">
                          <a:effectLst/>
                        </a:rPr>
                        <a:t>Sujeto a:  x2</a:t>
                      </a:r>
                      <a:endParaRPr lang="es-PE" sz="800" b="0" i="0" u="none" strike="noStrike">
                        <a:solidFill>
                          <a:srgbClr val="000000"/>
                        </a:solidFill>
                        <a:effectLst/>
                        <a:latin typeface="Calibri"/>
                      </a:endParaRPr>
                    </a:p>
                  </a:txBody>
                  <a:tcPr marL="0" marR="0" marT="0" marB="0" anchor="b">
                    <a:solidFill>
                      <a:schemeClr val="bg2">
                        <a:lumMod val="75000"/>
                      </a:schemeClr>
                    </a:solidFill>
                  </a:tcPr>
                </a:tc>
                <a:tc>
                  <a:txBody>
                    <a:bodyPr/>
                    <a:lstStyle/>
                    <a:p>
                      <a:pPr algn="r" fontAlgn="b"/>
                      <a:r>
                        <a:rPr lang="es-PE" sz="800" u="none" strike="noStrike">
                          <a:effectLst/>
                        </a:rPr>
                        <a:t>2.368421053</a:t>
                      </a:r>
                      <a:endParaRPr lang="es-PE" sz="800" b="0" i="0" u="none" strike="noStrike">
                        <a:solidFill>
                          <a:srgbClr val="000000"/>
                        </a:solidFill>
                        <a:effectLst/>
                        <a:latin typeface="Calibri"/>
                      </a:endParaRPr>
                    </a:p>
                  </a:txBody>
                  <a:tcPr marL="0" marR="0" marT="0" marB="0" anchor="b">
                    <a:solidFill>
                      <a:schemeClr val="bg2">
                        <a:lumMod val="75000"/>
                      </a:schemeClr>
                    </a:solidFill>
                  </a:tcPr>
                </a:tc>
                <a:tc>
                  <a:txBody>
                    <a:bodyPr/>
                    <a:lstStyle/>
                    <a:p>
                      <a:pPr algn="r" fontAlgn="b"/>
                      <a:r>
                        <a:rPr lang="es-PE" sz="800" u="none" strike="noStrike" dirty="0">
                          <a:effectLst/>
                        </a:rPr>
                        <a:t>2.368421053</a:t>
                      </a:r>
                      <a:endParaRPr lang="es-PE" sz="800" b="0" i="0" u="none" strike="noStrike" dirty="0">
                        <a:solidFill>
                          <a:srgbClr val="000000"/>
                        </a:solidFill>
                        <a:effectLst/>
                        <a:latin typeface="Calibri"/>
                      </a:endParaRPr>
                    </a:p>
                  </a:txBody>
                  <a:tcPr marL="0" marR="0" marT="0" marB="0" anchor="b">
                    <a:solidFill>
                      <a:schemeClr val="bg2">
                        <a:lumMod val="75000"/>
                      </a:schemeClr>
                    </a:solidFill>
                  </a:tcPr>
                </a:tc>
                <a:tc>
                  <a:txBody>
                    <a:bodyPr/>
                    <a:lstStyle/>
                    <a:p>
                      <a:pPr algn="l" fontAlgn="b"/>
                      <a:r>
                        <a:rPr lang="es-PE" sz="800" u="none" strike="noStrike" dirty="0">
                          <a:effectLst/>
                        </a:rPr>
                        <a:t>Continuar</a:t>
                      </a:r>
                      <a:endParaRPr lang="es-PE" sz="800" b="0" i="0" u="none" strike="noStrike" dirty="0">
                        <a:solidFill>
                          <a:srgbClr val="000000"/>
                        </a:solidFill>
                        <a:effectLst/>
                        <a:latin typeface="Calibri"/>
                      </a:endParaRPr>
                    </a:p>
                  </a:txBody>
                  <a:tcPr marL="0" marR="0" marT="0" marB="0" anchor="b">
                    <a:solidFill>
                      <a:schemeClr val="bg2">
                        <a:lumMod val="75000"/>
                      </a:schemeClr>
                    </a:solidFill>
                  </a:tcPr>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r>
              <a:tr h="134859">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dirty="0">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r>
              <a:tr h="134859">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r>
              <a:tr h="141601">
                <a:tc gridSpan="3">
                  <a:txBody>
                    <a:bodyPr/>
                    <a:lstStyle/>
                    <a:p>
                      <a:pPr algn="l" fontAlgn="b"/>
                      <a:r>
                        <a:rPr lang="es-PE" sz="800" u="none" strike="noStrike">
                          <a:effectLst/>
                        </a:rPr>
                        <a:t>Restricciones</a:t>
                      </a:r>
                      <a:endParaRPr lang="es-PE" sz="800" b="0" i="0" u="none" strike="noStrike">
                        <a:solidFill>
                          <a:srgbClr val="000000"/>
                        </a:solidFill>
                        <a:effectLst/>
                        <a:latin typeface="Calibri"/>
                      </a:endParaRPr>
                    </a:p>
                  </a:txBody>
                  <a:tcPr marL="0" marR="0" marT="0" marB="0" anchor="b"/>
                </a:tc>
                <a:tc hMerge="1">
                  <a:txBody>
                    <a:bodyPr/>
                    <a:lstStyle/>
                    <a:p>
                      <a:endParaRPr lang="es-PE"/>
                    </a:p>
                  </a:txBody>
                  <a:tcPr/>
                </a:tc>
                <a:tc hMerge="1">
                  <a:txBody>
                    <a:bodyPr/>
                    <a:lstStyle/>
                    <a:p>
                      <a:endParaRPr lang="es-PE"/>
                    </a:p>
                  </a:txBody>
                  <a:tcPr/>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r>
              <a:tr h="141601">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ctr" fontAlgn="b"/>
                      <a:r>
                        <a:rPr lang="es-PE" sz="800" u="none" strike="noStrike">
                          <a:effectLst/>
                        </a:rPr>
                        <a:t>Celda</a:t>
                      </a:r>
                      <a:endParaRPr lang="es-PE" sz="800" b="1" i="0" u="none" strike="noStrike">
                        <a:solidFill>
                          <a:srgbClr val="000080"/>
                        </a:solidFill>
                        <a:effectLst/>
                        <a:latin typeface="Calibri"/>
                      </a:endParaRPr>
                    </a:p>
                  </a:txBody>
                  <a:tcPr marL="0" marR="0" marT="0" marB="0" anchor="b"/>
                </a:tc>
                <a:tc>
                  <a:txBody>
                    <a:bodyPr/>
                    <a:lstStyle/>
                    <a:p>
                      <a:pPr algn="ctr" fontAlgn="b"/>
                      <a:r>
                        <a:rPr lang="es-PE" sz="800" u="none" strike="noStrike">
                          <a:effectLst/>
                        </a:rPr>
                        <a:t>Nombre</a:t>
                      </a:r>
                      <a:endParaRPr lang="es-PE" sz="800" b="1" i="0" u="none" strike="noStrike">
                        <a:solidFill>
                          <a:srgbClr val="000080"/>
                        </a:solidFill>
                        <a:effectLst/>
                        <a:latin typeface="Calibri"/>
                      </a:endParaRPr>
                    </a:p>
                  </a:txBody>
                  <a:tcPr marL="0" marR="0" marT="0" marB="0" anchor="b"/>
                </a:tc>
                <a:tc>
                  <a:txBody>
                    <a:bodyPr/>
                    <a:lstStyle/>
                    <a:p>
                      <a:pPr algn="ctr" fontAlgn="b"/>
                      <a:r>
                        <a:rPr lang="es-PE" sz="800" u="none" strike="noStrike">
                          <a:effectLst/>
                        </a:rPr>
                        <a:t>Valor de la celda</a:t>
                      </a:r>
                      <a:endParaRPr lang="es-PE" sz="800" b="1" i="0" u="none" strike="noStrike">
                        <a:solidFill>
                          <a:srgbClr val="000080"/>
                        </a:solidFill>
                        <a:effectLst/>
                        <a:latin typeface="Calibri"/>
                      </a:endParaRPr>
                    </a:p>
                  </a:txBody>
                  <a:tcPr marL="0" marR="0" marT="0" marB="0" anchor="b"/>
                </a:tc>
                <a:tc>
                  <a:txBody>
                    <a:bodyPr/>
                    <a:lstStyle/>
                    <a:p>
                      <a:pPr algn="ctr" fontAlgn="b"/>
                      <a:r>
                        <a:rPr lang="es-PE" sz="800" u="none" strike="noStrike">
                          <a:effectLst/>
                        </a:rPr>
                        <a:t>Fórmula</a:t>
                      </a:r>
                      <a:endParaRPr lang="es-PE" sz="800" b="1" i="0" u="none" strike="noStrike">
                        <a:solidFill>
                          <a:srgbClr val="000080"/>
                        </a:solidFill>
                        <a:effectLst/>
                        <a:latin typeface="Calibri"/>
                      </a:endParaRPr>
                    </a:p>
                  </a:txBody>
                  <a:tcPr marL="0" marR="0" marT="0" marB="0" anchor="b"/>
                </a:tc>
                <a:tc>
                  <a:txBody>
                    <a:bodyPr/>
                    <a:lstStyle/>
                    <a:p>
                      <a:pPr algn="ctr" fontAlgn="b"/>
                      <a:r>
                        <a:rPr lang="es-PE" sz="800" u="none" strike="noStrike">
                          <a:effectLst/>
                        </a:rPr>
                        <a:t>Estado</a:t>
                      </a:r>
                      <a:endParaRPr lang="es-PE" sz="800" b="1" i="0" u="none" strike="noStrike">
                        <a:solidFill>
                          <a:srgbClr val="000080"/>
                        </a:solidFill>
                        <a:effectLst/>
                        <a:latin typeface="Calibri"/>
                      </a:endParaRPr>
                    </a:p>
                  </a:txBody>
                  <a:tcPr marL="0" marR="0" marT="0" marB="0" anchor="b"/>
                </a:tc>
                <a:tc>
                  <a:txBody>
                    <a:bodyPr/>
                    <a:lstStyle/>
                    <a:p>
                      <a:pPr algn="ctr" fontAlgn="b"/>
                      <a:r>
                        <a:rPr lang="es-PE" sz="800" u="none" strike="noStrike">
                          <a:effectLst/>
                        </a:rPr>
                        <a:t>Demora</a:t>
                      </a:r>
                      <a:endParaRPr lang="es-PE" sz="800" b="1" i="0" u="none" strike="noStrike">
                        <a:solidFill>
                          <a:srgbClr val="00008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r>
              <a:tr h="225424">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r>
                        <a:rPr lang="es-PE" sz="800" u="none" strike="noStrike">
                          <a:effectLst/>
                        </a:rPr>
                        <a:t>$G$15</a:t>
                      </a:r>
                      <a:endParaRPr lang="es-PE" sz="800" b="0" i="0" u="none" strike="noStrike">
                        <a:solidFill>
                          <a:srgbClr val="000000"/>
                        </a:solidFill>
                        <a:effectLst/>
                        <a:latin typeface="Calibri"/>
                      </a:endParaRPr>
                    </a:p>
                  </a:txBody>
                  <a:tcPr marL="0" marR="0" marT="0" marB="0" anchor="b"/>
                </a:tc>
                <a:tc>
                  <a:txBody>
                    <a:bodyPr/>
                    <a:lstStyle/>
                    <a:p>
                      <a:pPr algn="l" fontAlgn="b"/>
                      <a:r>
                        <a:rPr lang="es-PE" sz="800" u="none" strike="noStrike">
                          <a:effectLst/>
                        </a:rPr>
                        <a:t>≤ LI</a:t>
                      </a:r>
                      <a:endParaRPr lang="es-PE" sz="800" b="0" i="0" u="none" strike="noStrike">
                        <a:solidFill>
                          <a:srgbClr val="000000"/>
                        </a:solidFill>
                        <a:effectLst/>
                        <a:latin typeface="Calibri"/>
                      </a:endParaRPr>
                    </a:p>
                  </a:txBody>
                  <a:tcPr marL="0" marR="0" marT="0" marB="0" anchor="b"/>
                </a:tc>
                <a:tc>
                  <a:txBody>
                    <a:bodyPr/>
                    <a:lstStyle/>
                    <a:p>
                      <a:pPr algn="r" fontAlgn="b"/>
                      <a:r>
                        <a:rPr lang="es-PE" sz="800" u="none" strike="noStrike">
                          <a:effectLst/>
                        </a:rPr>
                        <a:t>15</a:t>
                      </a:r>
                      <a:endParaRPr lang="es-PE" sz="800" b="0" i="0" u="none" strike="noStrike">
                        <a:solidFill>
                          <a:srgbClr val="000000"/>
                        </a:solidFill>
                        <a:effectLst/>
                        <a:latin typeface="Calibri"/>
                      </a:endParaRPr>
                    </a:p>
                  </a:txBody>
                  <a:tcPr marL="0" marR="0" marT="0" marB="0" anchor="b"/>
                </a:tc>
                <a:tc>
                  <a:txBody>
                    <a:bodyPr/>
                    <a:lstStyle/>
                    <a:p>
                      <a:pPr algn="l" fontAlgn="b"/>
                      <a:r>
                        <a:rPr lang="es-PE" sz="800" u="none" strike="noStrike">
                          <a:effectLst/>
                        </a:rPr>
                        <a:t>$G$15&lt;=$H$15</a:t>
                      </a:r>
                      <a:endParaRPr lang="es-PE" sz="800" b="0" i="0" u="none" strike="noStrike">
                        <a:solidFill>
                          <a:srgbClr val="000000"/>
                        </a:solidFill>
                        <a:effectLst/>
                        <a:latin typeface="Calibri"/>
                      </a:endParaRPr>
                    </a:p>
                  </a:txBody>
                  <a:tcPr marL="0" marR="0" marT="0" marB="0" anchor="b"/>
                </a:tc>
                <a:tc>
                  <a:txBody>
                    <a:bodyPr/>
                    <a:lstStyle/>
                    <a:p>
                      <a:pPr algn="l" fontAlgn="b"/>
                      <a:r>
                        <a:rPr lang="es-PE" sz="800" u="none" strike="noStrike">
                          <a:effectLst/>
                        </a:rPr>
                        <a:t>Vinculante</a:t>
                      </a:r>
                      <a:endParaRPr lang="es-PE" sz="800" b="0" i="0" u="none" strike="noStrike">
                        <a:solidFill>
                          <a:srgbClr val="000000"/>
                        </a:solidFill>
                        <a:effectLst/>
                        <a:latin typeface="Calibri"/>
                      </a:endParaRPr>
                    </a:p>
                  </a:txBody>
                  <a:tcPr marL="0" marR="0" marT="0" marB="0" anchor="b"/>
                </a:tc>
                <a:tc>
                  <a:txBody>
                    <a:bodyPr/>
                    <a:lstStyle/>
                    <a:p>
                      <a:pPr algn="r" fontAlgn="b"/>
                      <a:r>
                        <a:rPr lang="es-PE" sz="800" u="none" strike="noStrike">
                          <a:effectLst/>
                        </a:rPr>
                        <a:t>0</a:t>
                      </a:r>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r>
              <a:tr h="225424">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r>
                        <a:rPr lang="es-PE" sz="800" u="none" strike="noStrike">
                          <a:effectLst/>
                        </a:rPr>
                        <a:t>$G$16</a:t>
                      </a:r>
                      <a:endParaRPr lang="es-PE" sz="800" b="0" i="0" u="none" strike="noStrike">
                        <a:solidFill>
                          <a:srgbClr val="000000"/>
                        </a:solidFill>
                        <a:effectLst/>
                        <a:latin typeface="Calibri"/>
                      </a:endParaRPr>
                    </a:p>
                  </a:txBody>
                  <a:tcPr marL="0" marR="0" marT="0" marB="0" anchor="b"/>
                </a:tc>
                <a:tc>
                  <a:txBody>
                    <a:bodyPr/>
                    <a:lstStyle/>
                    <a:p>
                      <a:pPr algn="l" fontAlgn="b"/>
                      <a:r>
                        <a:rPr lang="es-PE" sz="800" u="none" strike="noStrike">
                          <a:effectLst/>
                        </a:rPr>
                        <a:t>≤ LI</a:t>
                      </a:r>
                      <a:endParaRPr lang="es-PE" sz="800" b="0" i="0" u="none" strike="noStrike">
                        <a:solidFill>
                          <a:srgbClr val="000000"/>
                        </a:solidFill>
                        <a:effectLst/>
                        <a:latin typeface="Calibri"/>
                      </a:endParaRPr>
                    </a:p>
                  </a:txBody>
                  <a:tcPr marL="0" marR="0" marT="0" marB="0" anchor="b"/>
                </a:tc>
                <a:tc>
                  <a:txBody>
                    <a:bodyPr/>
                    <a:lstStyle/>
                    <a:p>
                      <a:pPr algn="r" fontAlgn="b"/>
                      <a:r>
                        <a:rPr lang="es-PE" sz="800" u="none" strike="noStrike">
                          <a:effectLst/>
                        </a:rPr>
                        <a:t>10</a:t>
                      </a:r>
                      <a:endParaRPr lang="es-PE" sz="800" b="0" i="0" u="none" strike="noStrike">
                        <a:solidFill>
                          <a:srgbClr val="000000"/>
                        </a:solidFill>
                        <a:effectLst/>
                        <a:latin typeface="Calibri"/>
                      </a:endParaRPr>
                    </a:p>
                  </a:txBody>
                  <a:tcPr marL="0" marR="0" marT="0" marB="0" anchor="b"/>
                </a:tc>
                <a:tc>
                  <a:txBody>
                    <a:bodyPr/>
                    <a:lstStyle/>
                    <a:p>
                      <a:pPr algn="l" fontAlgn="b"/>
                      <a:r>
                        <a:rPr lang="es-PE" sz="800" u="none" strike="noStrike">
                          <a:effectLst/>
                        </a:rPr>
                        <a:t>$G$16&lt;=$H$16</a:t>
                      </a:r>
                      <a:endParaRPr lang="es-PE" sz="800" b="0" i="0" u="none" strike="noStrike">
                        <a:solidFill>
                          <a:srgbClr val="000000"/>
                        </a:solidFill>
                        <a:effectLst/>
                        <a:latin typeface="Calibri"/>
                      </a:endParaRPr>
                    </a:p>
                  </a:txBody>
                  <a:tcPr marL="0" marR="0" marT="0" marB="0" anchor="b"/>
                </a:tc>
                <a:tc>
                  <a:txBody>
                    <a:bodyPr/>
                    <a:lstStyle/>
                    <a:p>
                      <a:pPr algn="l" fontAlgn="b"/>
                      <a:r>
                        <a:rPr lang="es-PE" sz="800" u="none" strike="noStrike">
                          <a:effectLst/>
                        </a:rPr>
                        <a:t>Vinculante</a:t>
                      </a:r>
                      <a:endParaRPr lang="es-PE" sz="800" b="0" i="0" u="none" strike="noStrike">
                        <a:solidFill>
                          <a:srgbClr val="000000"/>
                        </a:solidFill>
                        <a:effectLst/>
                        <a:latin typeface="Calibri"/>
                      </a:endParaRPr>
                    </a:p>
                  </a:txBody>
                  <a:tcPr marL="0" marR="0" marT="0" marB="0" anchor="b"/>
                </a:tc>
                <a:tc>
                  <a:txBody>
                    <a:bodyPr/>
                    <a:lstStyle/>
                    <a:p>
                      <a:pPr algn="r" fontAlgn="b"/>
                      <a:r>
                        <a:rPr lang="es-PE" sz="800" u="none" strike="noStrike">
                          <a:effectLst/>
                        </a:rPr>
                        <a:t>0</a:t>
                      </a:r>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r>
              <a:tr h="134859">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dirty="0">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a:solidFill>
                          <a:srgbClr val="000000"/>
                        </a:solidFill>
                        <a:effectLst/>
                        <a:latin typeface="Calibri"/>
                      </a:endParaRPr>
                    </a:p>
                  </a:txBody>
                  <a:tcPr marL="0" marR="0" marT="0" marB="0" anchor="b"/>
                </a:tc>
                <a:tc>
                  <a:txBody>
                    <a:bodyPr/>
                    <a:lstStyle/>
                    <a:p>
                      <a:pPr algn="l" fontAlgn="b"/>
                      <a:endParaRPr lang="es-PE" sz="800" b="0" i="0" u="none" strike="noStrike" dirty="0">
                        <a:solidFill>
                          <a:srgbClr val="000000"/>
                        </a:solidFill>
                        <a:effectLst/>
                        <a:latin typeface="Calibri"/>
                      </a:endParaRPr>
                    </a:p>
                  </a:txBody>
                  <a:tcPr marL="0" marR="0" marT="0" marB="0" anchor="b"/>
                </a:tc>
              </a:tr>
            </a:tbl>
          </a:graphicData>
        </a:graphic>
      </p:graphicFrame>
    </p:spTree>
    <p:extLst>
      <p:ext uri="{BB962C8B-B14F-4D97-AF65-F5344CB8AC3E}">
        <p14:creationId xmlns:p14="http://schemas.microsoft.com/office/powerpoint/2010/main" val="27054489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extLst>
              <p:ext uri="{D42A27DB-BD31-4B8C-83A1-F6EECF244321}">
                <p14:modId xmlns:p14="http://schemas.microsoft.com/office/powerpoint/2010/main" val="3611252192"/>
              </p:ext>
            </p:extLst>
          </p:nvPr>
        </p:nvGraphicFramePr>
        <p:xfrm>
          <a:off x="683568" y="332656"/>
          <a:ext cx="7023099" cy="1143000"/>
        </p:xfrm>
        <a:graphic>
          <a:graphicData uri="http://schemas.openxmlformats.org/drawingml/2006/table">
            <a:tbl>
              <a:tblPr>
                <a:tableStyleId>{BDBED569-4797-4DF1-A0F4-6AAB3CD982D8}</a:tableStyleId>
              </a:tblPr>
              <a:tblGrid>
                <a:gridCol w="786334"/>
                <a:gridCol w="418532"/>
                <a:gridCol w="925844"/>
                <a:gridCol w="393167"/>
                <a:gridCol w="713407"/>
                <a:gridCol w="713407"/>
                <a:gridCol w="751456"/>
                <a:gridCol w="760968"/>
                <a:gridCol w="799016"/>
                <a:gridCol w="760968"/>
              </a:tblGrid>
              <a:tr h="190500">
                <a:tc>
                  <a:txBody>
                    <a:bodyPr/>
                    <a:lstStyle/>
                    <a:p>
                      <a:pPr algn="l" fontAlgn="b"/>
                      <a:r>
                        <a:rPr lang="es-PE" sz="1100" u="none" strike="noStrike" dirty="0">
                          <a:effectLst/>
                        </a:rPr>
                        <a:t> </a:t>
                      </a:r>
                      <a:endParaRPr lang="es-PE" sz="1100" b="0" i="0" u="none" strike="noStrike" dirty="0">
                        <a:solidFill>
                          <a:srgbClr val="000000"/>
                        </a:solidFill>
                        <a:effectLst/>
                        <a:latin typeface="Calibri"/>
                      </a:endParaRPr>
                    </a:p>
                  </a:txBody>
                  <a:tcPr marL="0" marR="0" marT="0" marB="0" anchor="b"/>
                </a:tc>
                <a:tc>
                  <a:txBody>
                    <a:bodyPr/>
                    <a:lstStyle/>
                    <a:p>
                      <a:pPr algn="l" fontAlgn="b"/>
                      <a:r>
                        <a:rPr lang="es-PE" sz="1100" u="none" strike="noStrike">
                          <a:effectLst/>
                        </a:rPr>
                        <a:t> </a:t>
                      </a:r>
                      <a:endParaRPr lang="es-PE" sz="1100" b="0" i="0" u="none" strike="noStrike">
                        <a:solidFill>
                          <a:srgbClr val="000000"/>
                        </a:solidFill>
                        <a:effectLst/>
                        <a:latin typeface="Calibri"/>
                      </a:endParaRPr>
                    </a:p>
                  </a:txBody>
                  <a:tcPr marL="0" marR="0" marT="0" marB="0" anchor="b"/>
                </a:tc>
                <a:tc>
                  <a:txBody>
                    <a:bodyPr/>
                    <a:lstStyle/>
                    <a:p>
                      <a:pPr algn="l" fontAlgn="b"/>
                      <a:r>
                        <a:rPr lang="es-PE" sz="1100" u="none" strike="noStrike">
                          <a:effectLst/>
                        </a:rPr>
                        <a:t>TABLA INICIAL </a:t>
                      </a:r>
                      <a:endParaRPr lang="es-PE" sz="1100" b="0" i="0" u="none" strike="noStrike">
                        <a:solidFill>
                          <a:srgbClr val="000000"/>
                        </a:solidFill>
                        <a:effectLst/>
                        <a:latin typeface="Calibri"/>
                      </a:endParaRPr>
                    </a:p>
                  </a:txBody>
                  <a:tcPr marL="0" marR="0" marT="0" marB="0" anchor="b"/>
                </a:tc>
                <a:tc>
                  <a:txBody>
                    <a:bodyPr/>
                    <a:lstStyle/>
                    <a:p>
                      <a:pPr algn="l" fontAlgn="b"/>
                      <a:r>
                        <a:rPr lang="es-PE" sz="1100" u="none" strike="noStrike">
                          <a:effectLst/>
                        </a:rPr>
                        <a:t> </a:t>
                      </a:r>
                      <a:endParaRPr lang="es-PE" sz="1100" b="0" i="0" u="none" strike="noStrike">
                        <a:solidFill>
                          <a:srgbClr val="000000"/>
                        </a:solidFill>
                        <a:effectLst/>
                        <a:latin typeface="Calibri"/>
                      </a:endParaRPr>
                    </a:p>
                  </a:txBody>
                  <a:tcPr marL="0" marR="0" marT="0" marB="0" anchor="b"/>
                </a:tc>
                <a:tc>
                  <a:txBody>
                    <a:bodyPr/>
                    <a:lstStyle/>
                    <a:p>
                      <a:pPr algn="l" fontAlgn="b"/>
                      <a:r>
                        <a:rPr lang="es-PE" sz="1100" u="none" strike="noStrike">
                          <a:effectLst/>
                        </a:rPr>
                        <a:t> </a:t>
                      </a:r>
                      <a:endParaRPr lang="es-PE" sz="1100" b="0" i="0" u="none" strike="noStrike">
                        <a:solidFill>
                          <a:srgbClr val="000000"/>
                        </a:solidFill>
                        <a:effectLst/>
                        <a:latin typeface="Calibri"/>
                      </a:endParaRPr>
                    </a:p>
                  </a:txBody>
                  <a:tcPr marL="0" marR="0" marT="0" marB="0" anchor="b"/>
                </a:tc>
                <a:tc>
                  <a:txBody>
                    <a:bodyPr/>
                    <a:lstStyle/>
                    <a:p>
                      <a:pPr algn="l" fontAlgn="b"/>
                      <a:r>
                        <a:rPr lang="es-PE" sz="1100" u="none" strike="noStrike">
                          <a:effectLst/>
                        </a:rPr>
                        <a:t> </a:t>
                      </a:r>
                      <a:endParaRPr lang="es-PE" sz="1100" b="0" i="0" u="none" strike="noStrike">
                        <a:solidFill>
                          <a:srgbClr val="000000"/>
                        </a:solidFill>
                        <a:effectLst/>
                        <a:latin typeface="Calibri"/>
                      </a:endParaRPr>
                    </a:p>
                  </a:txBody>
                  <a:tcPr marL="0" marR="0" marT="0" marB="0" anchor="b"/>
                </a:tc>
                <a:tc>
                  <a:txBody>
                    <a:bodyPr/>
                    <a:lstStyle/>
                    <a:p>
                      <a:pPr algn="l" fontAlgn="b"/>
                      <a:r>
                        <a:rPr lang="es-PE" sz="1100" u="none" strike="noStrike">
                          <a:effectLst/>
                        </a:rPr>
                        <a:t> </a:t>
                      </a:r>
                      <a:endParaRPr lang="es-PE" sz="1100" b="0" i="0" u="none" strike="noStrike">
                        <a:solidFill>
                          <a:srgbClr val="000000"/>
                        </a:solidFill>
                        <a:effectLst/>
                        <a:latin typeface="Calibri"/>
                      </a:endParaRPr>
                    </a:p>
                  </a:txBody>
                  <a:tcPr marL="0" marR="0" marT="0" marB="0" anchor="b"/>
                </a:tc>
                <a:tc>
                  <a:txBody>
                    <a:bodyPr/>
                    <a:lstStyle/>
                    <a:p>
                      <a:pPr algn="l" fontAlgn="b"/>
                      <a:r>
                        <a:rPr lang="es-PE" sz="1100" u="none" strike="noStrike">
                          <a:effectLst/>
                        </a:rPr>
                        <a:t> </a:t>
                      </a:r>
                      <a:endParaRPr lang="es-PE" sz="1100" b="0" i="0" u="none" strike="noStrike">
                        <a:solidFill>
                          <a:srgbClr val="000000"/>
                        </a:solidFill>
                        <a:effectLst/>
                        <a:latin typeface="Calibri"/>
                      </a:endParaRPr>
                    </a:p>
                  </a:txBody>
                  <a:tcPr marL="0" marR="0" marT="0" marB="0" anchor="b"/>
                </a:tc>
                <a:tc>
                  <a:txBody>
                    <a:bodyPr/>
                    <a:lstStyle/>
                    <a:p>
                      <a:pPr algn="l" fontAlgn="b"/>
                      <a:r>
                        <a:rPr lang="es-PE" sz="1100" u="none" strike="noStrike">
                          <a:effectLst/>
                        </a:rPr>
                        <a:t> </a:t>
                      </a:r>
                      <a:endParaRPr lang="es-PE" sz="1100" b="0" i="0" u="none" strike="noStrike">
                        <a:solidFill>
                          <a:srgbClr val="000000"/>
                        </a:solidFill>
                        <a:effectLst/>
                        <a:latin typeface="Calibri"/>
                      </a:endParaRPr>
                    </a:p>
                  </a:txBody>
                  <a:tcPr marL="0" marR="0" marT="0" marB="0" anchor="b"/>
                </a:tc>
                <a:tc>
                  <a:txBody>
                    <a:bodyPr/>
                    <a:lstStyle/>
                    <a:p>
                      <a:pPr algn="l" fontAlgn="b"/>
                      <a:r>
                        <a:rPr lang="es-PE" sz="1100" u="none" strike="noStrike">
                          <a:effectLst/>
                        </a:rPr>
                        <a:t> </a:t>
                      </a:r>
                      <a:endParaRPr lang="es-PE" sz="1100" b="0" i="0" u="none" strike="noStrike">
                        <a:solidFill>
                          <a:srgbClr val="000000"/>
                        </a:solidFill>
                        <a:effectLst/>
                        <a:latin typeface="Calibri"/>
                      </a:endParaRPr>
                    </a:p>
                  </a:txBody>
                  <a:tcPr marL="0" marR="0" marT="0" marB="0" anchor="b"/>
                </a:tc>
              </a:tr>
              <a:tr h="190500">
                <a:tc>
                  <a:txBody>
                    <a:bodyPr/>
                    <a:lstStyle/>
                    <a:p>
                      <a:pPr algn="ctr" fontAlgn="b"/>
                      <a:r>
                        <a:rPr lang="es-PE" sz="1100" u="none" strike="noStrike" dirty="0">
                          <a:effectLst/>
                        </a:rPr>
                        <a:t> </a:t>
                      </a:r>
                      <a:endParaRPr lang="es-PE" sz="1100" b="0" i="0" u="none" strike="noStrike" dirty="0">
                        <a:solidFill>
                          <a:srgbClr val="000000"/>
                        </a:solidFill>
                        <a:effectLst/>
                        <a:latin typeface="Calibri"/>
                      </a:endParaRPr>
                    </a:p>
                  </a:txBody>
                  <a:tcPr marL="0" marR="0" marT="0" marB="0" anchor="b"/>
                </a:tc>
                <a:tc>
                  <a:txBody>
                    <a:bodyPr/>
                    <a:lstStyle/>
                    <a:p>
                      <a:pPr algn="ctr" fontAlgn="b"/>
                      <a:r>
                        <a:rPr lang="es-PE" sz="1100" u="none" strike="noStrike">
                          <a:effectLst/>
                        </a:rPr>
                        <a:t>Z</a:t>
                      </a:r>
                      <a:endParaRPr lang="es-PE" sz="1100" b="0" i="0" u="none" strike="noStrike">
                        <a:solidFill>
                          <a:srgbClr val="000000"/>
                        </a:solidFill>
                        <a:effectLst/>
                        <a:latin typeface="Calibri"/>
                      </a:endParaRPr>
                    </a:p>
                  </a:txBody>
                  <a:tcPr marL="0" marR="0" marT="0" marB="0" anchor="b"/>
                </a:tc>
                <a:tc>
                  <a:txBody>
                    <a:bodyPr/>
                    <a:lstStyle/>
                    <a:p>
                      <a:pPr algn="ctr" fontAlgn="b"/>
                      <a:r>
                        <a:rPr lang="es-PE" sz="1100" u="none" strike="noStrike">
                          <a:effectLst/>
                        </a:rPr>
                        <a:t>x1</a:t>
                      </a:r>
                      <a:endParaRPr lang="es-PE" sz="1100" b="0" i="0" u="none" strike="noStrike">
                        <a:solidFill>
                          <a:srgbClr val="000000"/>
                        </a:solidFill>
                        <a:effectLst/>
                        <a:latin typeface="Calibri"/>
                      </a:endParaRPr>
                    </a:p>
                  </a:txBody>
                  <a:tcPr marL="0" marR="0" marT="0" marB="0" anchor="b"/>
                </a:tc>
                <a:tc>
                  <a:txBody>
                    <a:bodyPr/>
                    <a:lstStyle/>
                    <a:p>
                      <a:pPr algn="ctr" fontAlgn="b"/>
                      <a:r>
                        <a:rPr lang="es-PE" sz="1100" u="none" strike="noStrike">
                          <a:effectLst/>
                        </a:rPr>
                        <a:t>x2</a:t>
                      </a:r>
                      <a:endParaRPr lang="es-PE" sz="1100" b="0" i="0" u="none" strike="noStrike">
                        <a:solidFill>
                          <a:srgbClr val="000000"/>
                        </a:solidFill>
                        <a:effectLst/>
                        <a:latin typeface="Calibri"/>
                      </a:endParaRPr>
                    </a:p>
                  </a:txBody>
                  <a:tcPr marL="0" marR="0" marT="0" marB="0" anchor="b"/>
                </a:tc>
                <a:tc>
                  <a:txBody>
                    <a:bodyPr/>
                    <a:lstStyle/>
                    <a:p>
                      <a:pPr algn="ctr" fontAlgn="b"/>
                      <a:r>
                        <a:rPr lang="es-PE" sz="1100" u="none" strike="noStrike">
                          <a:effectLst/>
                        </a:rPr>
                        <a:t>h1</a:t>
                      </a:r>
                      <a:endParaRPr lang="es-PE" sz="1100" b="0" i="0" u="none" strike="noStrike">
                        <a:solidFill>
                          <a:srgbClr val="000000"/>
                        </a:solidFill>
                        <a:effectLst/>
                        <a:latin typeface="Calibri"/>
                      </a:endParaRPr>
                    </a:p>
                  </a:txBody>
                  <a:tcPr marL="0" marR="0" marT="0" marB="0" anchor="b"/>
                </a:tc>
                <a:tc>
                  <a:txBody>
                    <a:bodyPr/>
                    <a:lstStyle/>
                    <a:p>
                      <a:pPr algn="ctr" fontAlgn="b"/>
                      <a:r>
                        <a:rPr lang="es-PE" sz="1100" u="none" strike="noStrike">
                          <a:effectLst/>
                        </a:rPr>
                        <a:t>h2</a:t>
                      </a:r>
                      <a:endParaRPr lang="es-PE" sz="1100" b="0" i="0" u="none" strike="noStrike">
                        <a:solidFill>
                          <a:srgbClr val="000000"/>
                        </a:solidFill>
                        <a:effectLst/>
                        <a:latin typeface="Calibri"/>
                      </a:endParaRPr>
                    </a:p>
                  </a:txBody>
                  <a:tcPr marL="0" marR="0" marT="0" marB="0" anchor="b"/>
                </a:tc>
                <a:tc>
                  <a:txBody>
                    <a:bodyPr/>
                    <a:lstStyle/>
                    <a:p>
                      <a:pPr algn="ctr" fontAlgn="b"/>
                      <a:r>
                        <a:rPr lang="es-PE" sz="1100" u="none" strike="noStrike">
                          <a:effectLst/>
                        </a:rPr>
                        <a:t>SOLUCION</a:t>
                      </a:r>
                      <a:endParaRPr lang="es-PE" sz="1100" b="0" i="0" u="none" strike="noStrike">
                        <a:solidFill>
                          <a:srgbClr val="000000"/>
                        </a:solidFill>
                        <a:effectLst/>
                        <a:latin typeface="Calibri"/>
                      </a:endParaRPr>
                    </a:p>
                  </a:txBody>
                  <a:tcPr marL="0" marR="0" marT="0" marB="0" anchor="b"/>
                </a:tc>
                <a:tc>
                  <a:txBody>
                    <a:bodyPr/>
                    <a:lstStyle/>
                    <a:p>
                      <a:pPr algn="ctr" fontAlgn="b"/>
                      <a:r>
                        <a:rPr lang="es-PE" sz="1100" u="none" strike="noStrike">
                          <a:effectLst/>
                        </a:rPr>
                        <a:t>RAZON</a:t>
                      </a:r>
                      <a:endParaRPr lang="es-PE" sz="1100" b="0" i="0" u="none" strike="noStrike">
                        <a:solidFill>
                          <a:srgbClr val="000000"/>
                        </a:solidFill>
                        <a:effectLst/>
                        <a:latin typeface="Calibri"/>
                      </a:endParaRPr>
                    </a:p>
                  </a:txBody>
                  <a:tcPr marL="0" marR="0" marT="0" marB="0" anchor="b"/>
                </a:tc>
                <a:tc>
                  <a:txBody>
                    <a:bodyPr/>
                    <a:lstStyle/>
                    <a:p>
                      <a:pPr algn="ctr" fontAlgn="b"/>
                      <a:r>
                        <a:rPr lang="es-PE" sz="1100" u="none" strike="noStrike" dirty="0">
                          <a:effectLst/>
                        </a:rPr>
                        <a:t> </a:t>
                      </a:r>
                      <a:endParaRPr lang="es-PE" sz="1100" b="0" i="0" u="none" strike="noStrike" dirty="0">
                        <a:solidFill>
                          <a:srgbClr val="000000"/>
                        </a:solidFill>
                        <a:effectLst/>
                        <a:latin typeface="Calibri"/>
                      </a:endParaRPr>
                    </a:p>
                  </a:txBody>
                  <a:tcPr marL="0" marR="0" marT="0" marB="0" anchor="b"/>
                </a:tc>
                <a:tc>
                  <a:txBody>
                    <a:bodyPr/>
                    <a:lstStyle/>
                    <a:p>
                      <a:pPr algn="ctr" fontAlgn="b"/>
                      <a:r>
                        <a:rPr lang="es-PE" sz="1100" u="none" strike="noStrike">
                          <a:effectLst/>
                        </a:rPr>
                        <a:t> </a:t>
                      </a:r>
                      <a:endParaRPr lang="es-PE" sz="1100" b="0" i="0" u="none" strike="noStrike">
                        <a:solidFill>
                          <a:srgbClr val="000000"/>
                        </a:solidFill>
                        <a:effectLst/>
                        <a:latin typeface="Calibri"/>
                      </a:endParaRPr>
                    </a:p>
                  </a:txBody>
                  <a:tcPr marL="0" marR="0" marT="0" marB="0" anchor="b"/>
                </a:tc>
              </a:tr>
              <a:tr h="190500">
                <a:tc>
                  <a:txBody>
                    <a:bodyPr/>
                    <a:lstStyle/>
                    <a:p>
                      <a:pPr algn="ctr" fontAlgn="b"/>
                      <a:r>
                        <a:rPr lang="es-PE" sz="1100" u="none" strike="noStrike">
                          <a:effectLst/>
                        </a:rPr>
                        <a:t>FO</a:t>
                      </a:r>
                      <a:endParaRPr lang="es-PE" sz="1100" b="0" i="0" u="none" strike="noStrike">
                        <a:solidFill>
                          <a:srgbClr val="000000"/>
                        </a:solidFill>
                        <a:effectLst/>
                        <a:latin typeface="Calibri"/>
                      </a:endParaRPr>
                    </a:p>
                  </a:txBody>
                  <a:tcPr marL="0" marR="0" marT="0" marB="0" anchor="b"/>
                </a:tc>
                <a:tc>
                  <a:txBody>
                    <a:bodyPr/>
                    <a:lstStyle/>
                    <a:p>
                      <a:pPr algn="ctr" fontAlgn="b"/>
                      <a:r>
                        <a:rPr lang="es-PE" sz="1100" u="none" strike="noStrike" dirty="0">
                          <a:effectLst/>
                        </a:rPr>
                        <a:t>1</a:t>
                      </a:r>
                      <a:endParaRPr lang="es-PE" sz="1100" b="0" i="0" u="none" strike="noStrike" dirty="0">
                        <a:solidFill>
                          <a:srgbClr val="000000"/>
                        </a:solidFill>
                        <a:effectLst/>
                        <a:latin typeface="Calibri"/>
                      </a:endParaRPr>
                    </a:p>
                  </a:txBody>
                  <a:tcPr marL="0" marR="0" marT="0" marB="0" anchor="b"/>
                </a:tc>
                <a:tc>
                  <a:txBody>
                    <a:bodyPr/>
                    <a:lstStyle/>
                    <a:p>
                      <a:pPr algn="ctr" fontAlgn="b"/>
                      <a:r>
                        <a:rPr lang="es-PE" sz="1100" u="none" strike="noStrike" dirty="0">
                          <a:effectLst/>
                        </a:rPr>
                        <a:t>-5</a:t>
                      </a:r>
                      <a:endParaRPr lang="es-PE" sz="1100" b="0" i="0" u="none" strike="noStrike" dirty="0">
                        <a:solidFill>
                          <a:srgbClr val="000000"/>
                        </a:solidFill>
                        <a:effectLst/>
                        <a:latin typeface="Calibri"/>
                      </a:endParaRPr>
                    </a:p>
                  </a:txBody>
                  <a:tcPr marL="0" marR="0" marT="0" marB="0" anchor="b">
                    <a:solidFill>
                      <a:srgbClr val="FFFF00"/>
                    </a:solidFill>
                  </a:tcPr>
                </a:tc>
                <a:tc>
                  <a:txBody>
                    <a:bodyPr/>
                    <a:lstStyle/>
                    <a:p>
                      <a:pPr algn="ctr" fontAlgn="b"/>
                      <a:r>
                        <a:rPr lang="es-PE" sz="1100" u="none" strike="noStrike">
                          <a:effectLst/>
                        </a:rPr>
                        <a:t>-3</a:t>
                      </a:r>
                      <a:endParaRPr lang="es-PE" sz="1100" b="0" i="0" u="none" strike="noStrike">
                        <a:solidFill>
                          <a:srgbClr val="000000"/>
                        </a:solidFill>
                        <a:effectLst/>
                        <a:latin typeface="Calibri"/>
                      </a:endParaRPr>
                    </a:p>
                  </a:txBody>
                  <a:tcPr marL="0" marR="0" marT="0" marB="0" anchor="b"/>
                </a:tc>
                <a:tc>
                  <a:txBody>
                    <a:bodyPr/>
                    <a:lstStyle/>
                    <a:p>
                      <a:pPr algn="ctr" fontAlgn="b"/>
                      <a:r>
                        <a:rPr lang="es-PE" sz="1100" u="none" strike="noStrike">
                          <a:effectLst/>
                        </a:rPr>
                        <a:t>0</a:t>
                      </a:r>
                      <a:endParaRPr lang="es-PE" sz="1100" b="0" i="0" u="none" strike="noStrike">
                        <a:solidFill>
                          <a:srgbClr val="000000"/>
                        </a:solidFill>
                        <a:effectLst/>
                        <a:latin typeface="Calibri"/>
                      </a:endParaRPr>
                    </a:p>
                  </a:txBody>
                  <a:tcPr marL="0" marR="0" marT="0" marB="0" anchor="b"/>
                </a:tc>
                <a:tc>
                  <a:txBody>
                    <a:bodyPr/>
                    <a:lstStyle/>
                    <a:p>
                      <a:pPr algn="ctr" fontAlgn="b"/>
                      <a:r>
                        <a:rPr lang="es-PE" sz="1100" u="none" strike="noStrike">
                          <a:effectLst/>
                        </a:rPr>
                        <a:t>0</a:t>
                      </a:r>
                      <a:endParaRPr lang="es-PE" sz="1100" b="0" i="0" u="none" strike="noStrike">
                        <a:solidFill>
                          <a:srgbClr val="000000"/>
                        </a:solidFill>
                        <a:effectLst/>
                        <a:latin typeface="Calibri"/>
                      </a:endParaRPr>
                    </a:p>
                  </a:txBody>
                  <a:tcPr marL="0" marR="0" marT="0" marB="0" anchor="b"/>
                </a:tc>
                <a:tc>
                  <a:txBody>
                    <a:bodyPr/>
                    <a:lstStyle/>
                    <a:p>
                      <a:pPr algn="ctr" fontAlgn="b"/>
                      <a:r>
                        <a:rPr lang="es-PE" sz="1100" u="none" strike="noStrike">
                          <a:effectLst/>
                        </a:rPr>
                        <a:t>0</a:t>
                      </a:r>
                      <a:endParaRPr lang="es-PE" sz="1100" b="0" i="0" u="none" strike="noStrike">
                        <a:solidFill>
                          <a:srgbClr val="000000"/>
                        </a:solidFill>
                        <a:effectLst/>
                        <a:latin typeface="Calibri"/>
                      </a:endParaRPr>
                    </a:p>
                  </a:txBody>
                  <a:tcPr marL="0" marR="0" marT="0" marB="0" anchor="b"/>
                </a:tc>
                <a:tc>
                  <a:txBody>
                    <a:bodyPr/>
                    <a:lstStyle/>
                    <a:p>
                      <a:pPr algn="ctr" fontAlgn="b"/>
                      <a:r>
                        <a:rPr lang="es-PE" sz="1100" u="none" strike="noStrike">
                          <a:effectLst/>
                        </a:rPr>
                        <a:t>0</a:t>
                      </a:r>
                      <a:endParaRPr lang="es-PE" sz="1100" b="0" i="0" u="none" strike="noStrike">
                        <a:solidFill>
                          <a:srgbClr val="000000"/>
                        </a:solidFill>
                        <a:effectLst/>
                        <a:latin typeface="Calibri"/>
                      </a:endParaRPr>
                    </a:p>
                  </a:txBody>
                  <a:tcPr marL="0" marR="0" marT="0" marB="0" anchor="b"/>
                </a:tc>
                <a:tc>
                  <a:txBody>
                    <a:bodyPr/>
                    <a:lstStyle/>
                    <a:p>
                      <a:pPr algn="ctr" fontAlgn="b"/>
                      <a:r>
                        <a:rPr lang="es-PE" sz="1100" u="none" strike="noStrike">
                          <a:effectLst/>
                        </a:rPr>
                        <a:t> </a:t>
                      </a:r>
                      <a:endParaRPr lang="es-PE" sz="1100" b="0" i="0" u="none" strike="noStrike">
                        <a:solidFill>
                          <a:srgbClr val="000000"/>
                        </a:solidFill>
                        <a:effectLst/>
                        <a:latin typeface="Calibri"/>
                      </a:endParaRPr>
                    </a:p>
                  </a:txBody>
                  <a:tcPr marL="0" marR="0" marT="0" marB="0" anchor="b"/>
                </a:tc>
                <a:tc>
                  <a:txBody>
                    <a:bodyPr/>
                    <a:lstStyle/>
                    <a:p>
                      <a:pPr algn="ctr" fontAlgn="b"/>
                      <a:r>
                        <a:rPr lang="es-PE" sz="1100" u="none" strike="noStrike">
                          <a:effectLst/>
                        </a:rPr>
                        <a:t> </a:t>
                      </a:r>
                      <a:endParaRPr lang="es-PE" sz="1100" b="0" i="0" u="none" strike="noStrike">
                        <a:solidFill>
                          <a:srgbClr val="000000"/>
                        </a:solidFill>
                        <a:effectLst/>
                        <a:latin typeface="Calibri"/>
                      </a:endParaRPr>
                    </a:p>
                  </a:txBody>
                  <a:tcPr marL="0" marR="0" marT="0" marB="0" anchor="b"/>
                </a:tc>
              </a:tr>
              <a:tr h="190500">
                <a:tc>
                  <a:txBody>
                    <a:bodyPr/>
                    <a:lstStyle/>
                    <a:p>
                      <a:pPr algn="ctr" fontAlgn="b"/>
                      <a:r>
                        <a:rPr lang="es-PE" sz="1100" u="none" strike="noStrike">
                          <a:effectLst/>
                        </a:rPr>
                        <a:t>H1</a:t>
                      </a:r>
                      <a:endParaRPr lang="es-PE" sz="1100" b="0" i="0" u="none" strike="noStrike">
                        <a:solidFill>
                          <a:srgbClr val="000000"/>
                        </a:solidFill>
                        <a:effectLst/>
                        <a:latin typeface="Calibri"/>
                      </a:endParaRPr>
                    </a:p>
                  </a:txBody>
                  <a:tcPr marL="0" marR="0" marT="0" marB="0" anchor="b"/>
                </a:tc>
                <a:tc>
                  <a:txBody>
                    <a:bodyPr/>
                    <a:lstStyle/>
                    <a:p>
                      <a:pPr algn="ctr" fontAlgn="b"/>
                      <a:r>
                        <a:rPr lang="es-PE" sz="1100" u="none" strike="noStrike">
                          <a:effectLst/>
                        </a:rPr>
                        <a:t>0</a:t>
                      </a:r>
                      <a:endParaRPr lang="es-PE" sz="1100" b="0" i="0" u="none" strike="noStrike">
                        <a:solidFill>
                          <a:srgbClr val="000000"/>
                        </a:solidFill>
                        <a:effectLst/>
                        <a:latin typeface="Calibri"/>
                      </a:endParaRPr>
                    </a:p>
                  </a:txBody>
                  <a:tcPr marL="0" marR="0" marT="0" marB="0" anchor="b"/>
                </a:tc>
                <a:tc>
                  <a:txBody>
                    <a:bodyPr/>
                    <a:lstStyle/>
                    <a:p>
                      <a:pPr algn="ctr" fontAlgn="b"/>
                      <a:r>
                        <a:rPr lang="es-PE" sz="1100" u="none" strike="noStrike" dirty="0">
                          <a:effectLst/>
                        </a:rPr>
                        <a:t>3</a:t>
                      </a:r>
                      <a:endParaRPr lang="es-PE" sz="1100" b="0" i="0" u="none" strike="noStrike" dirty="0">
                        <a:solidFill>
                          <a:srgbClr val="000000"/>
                        </a:solidFill>
                        <a:effectLst/>
                        <a:latin typeface="Calibri"/>
                      </a:endParaRPr>
                    </a:p>
                  </a:txBody>
                  <a:tcPr marL="0" marR="0" marT="0" marB="0" anchor="b">
                    <a:solidFill>
                      <a:srgbClr val="FFFF00"/>
                    </a:solidFill>
                  </a:tcPr>
                </a:tc>
                <a:tc>
                  <a:txBody>
                    <a:bodyPr/>
                    <a:lstStyle/>
                    <a:p>
                      <a:pPr algn="ctr" fontAlgn="b"/>
                      <a:r>
                        <a:rPr lang="es-PE" sz="1100" u="none" strike="noStrike" dirty="0">
                          <a:effectLst/>
                        </a:rPr>
                        <a:t>5</a:t>
                      </a:r>
                      <a:endParaRPr lang="es-PE" sz="1100" b="0" i="0" u="none" strike="noStrike" dirty="0">
                        <a:solidFill>
                          <a:srgbClr val="000000"/>
                        </a:solidFill>
                        <a:effectLst/>
                        <a:latin typeface="Calibri"/>
                      </a:endParaRPr>
                    </a:p>
                  </a:txBody>
                  <a:tcPr marL="0" marR="0" marT="0" marB="0" anchor="b"/>
                </a:tc>
                <a:tc>
                  <a:txBody>
                    <a:bodyPr/>
                    <a:lstStyle/>
                    <a:p>
                      <a:pPr algn="ctr" fontAlgn="b"/>
                      <a:r>
                        <a:rPr lang="es-PE" sz="1100" u="none" strike="noStrike" dirty="0">
                          <a:effectLst/>
                        </a:rPr>
                        <a:t>1</a:t>
                      </a:r>
                      <a:endParaRPr lang="es-PE" sz="1100" b="0" i="0" u="none" strike="noStrike" dirty="0">
                        <a:solidFill>
                          <a:srgbClr val="000000"/>
                        </a:solidFill>
                        <a:effectLst/>
                        <a:latin typeface="Calibri"/>
                      </a:endParaRPr>
                    </a:p>
                  </a:txBody>
                  <a:tcPr marL="0" marR="0" marT="0" marB="0" anchor="b"/>
                </a:tc>
                <a:tc>
                  <a:txBody>
                    <a:bodyPr/>
                    <a:lstStyle/>
                    <a:p>
                      <a:pPr algn="ctr" fontAlgn="b"/>
                      <a:r>
                        <a:rPr lang="es-PE" sz="1100" u="none" strike="noStrike">
                          <a:effectLst/>
                        </a:rPr>
                        <a:t>0</a:t>
                      </a:r>
                      <a:endParaRPr lang="es-PE" sz="1100" b="0" i="0" u="none" strike="noStrike">
                        <a:solidFill>
                          <a:srgbClr val="000000"/>
                        </a:solidFill>
                        <a:effectLst/>
                        <a:latin typeface="Calibri"/>
                      </a:endParaRPr>
                    </a:p>
                  </a:txBody>
                  <a:tcPr marL="0" marR="0" marT="0" marB="0" anchor="b"/>
                </a:tc>
                <a:tc>
                  <a:txBody>
                    <a:bodyPr/>
                    <a:lstStyle/>
                    <a:p>
                      <a:pPr algn="ctr" fontAlgn="b"/>
                      <a:r>
                        <a:rPr lang="es-PE" sz="1100" u="none" strike="noStrike">
                          <a:effectLst/>
                        </a:rPr>
                        <a:t>15</a:t>
                      </a:r>
                      <a:endParaRPr lang="es-PE" sz="1100" b="0" i="0" u="none" strike="noStrike">
                        <a:solidFill>
                          <a:srgbClr val="000000"/>
                        </a:solidFill>
                        <a:effectLst/>
                        <a:latin typeface="Calibri"/>
                      </a:endParaRPr>
                    </a:p>
                  </a:txBody>
                  <a:tcPr marL="0" marR="0" marT="0" marB="0" anchor="b"/>
                </a:tc>
                <a:tc>
                  <a:txBody>
                    <a:bodyPr/>
                    <a:lstStyle/>
                    <a:p>
                      <a:pPr algn="ctr" fontAlgn="b"/>
                      <a:r>
                        <a:rPr lang="es-PE" sz="1100" u="none" strike="noStrike" dirty="0">
                          <a:effectLst/>
                        </a:rPr>
                        <a:t>5</a:t>
                      </a:r>
                      <a:endParaRPr lang="es-PE" sz="1100" b="0" i="0" u="none" strike="noStrike" dirty="0">
                        <a:solidFill>
                          <a:srgbClr val="000000"/>
                        </a:solidFill>
                        <a:effectLst/>
                        <a:latin typeface="Calibri"/>
                      </a:endParaRPr>
                    </a:p>
                  </a:txBody>
                  <a:tcPr marL="0" marR="0" marT="0" marB="0" anchor="b"/>
                </a:tc>
                <a:tc>
                  <a:txBody>
                    <a:bodyPr/>
                    <a:lstStyle/>
                    <a:p>
                      <a:pPr algn="ctr" fontAlgn="b"/>
                      <a:r>
                        <a:rPr lang="es-PE" sz="1100" u="none" strike="noStrike" dirty="0">
                          <a:effectLst/>
                        </a:rPr>
                        <a:t> </a:t>
                      </a:r>
                      <a:endParaRPr lang="es-PE" sz="1100" b="0" i="0" u="none" strike="noStrike" dirty="0">
                        <a:solidFill>
                          <a:srgbClr val="000000"/>
                        </a:solidFill>
                        <a:effectLst/>
                        <a:latin typeface="Calibri"/>
                      </a:endParaRPr>
                    </a:p>
                  </a:txBody>
                  <a:tcPr marL="0" marR="0" marT="0" marB="0" anchor="b"/>
                </a:tc>
                <a:tc>
                  <a:txBody>
                    <a:bodyPr/>
                    <a:lstStyle/>
                    <a:p>
                      <a:pPr algn="ctr" fontAlgn="b"/>
                      <a:r>
                        <a:rPr lang="es-PE" sz="1100" u="none" strike="noStrike">
                          <a:effectLst/>
                        </a:rPr>
                        <a:t> </a:t>
                      </a:r>
                      <a:endParaRPr lang="es-PE" sz="1100" b="0" i="0" u="none" strike="noStrike">
                        <a:solidFill>
                          <a:srgbClr val="000000"/>
                        </a:solidFill>
                        <a:effectLst/>
                        <a:latin typeface="Calibri"/>
                      </a:endParaRPr>
                    </a:p>
                  </a:txBody>
                  <a:tcPr marL="0" marR="0" marT="0" marB="0" anchor="b"/>
                </a:tc>
              </a:tr>
              <a:tr h="190500">
                <a:tc>
                  <a:txBody>
                    <a:bodyPr/>
                    <a:lstStyle/>
                    <a:p>
                      <a:pPr algn="ctr" fontAlgn="b"/>
                      <a:r>
                        <a:rPr lang="es-PE" sz="1100" u="none" strike="noStrike">
                          <a:effectLst/>
                        </a:rPr>
                        <a:t>H2</a:t>
                      </a:r>
                      <a:endParaRPr lang="es-PE" sz="1100" b="0" i="0" u="none" strike="noStrike">
                        <a:solidFill>
                          <a:srgbClr val="000000"/>
                        </a:solidFill>
                        <a:effectLst/>
                        <a:latin typeface="Calibri"/>
                      </a:endParaRPr>
                    </a:p>
                  </a:txBody>
                  <a:tcPr marL="0" marR="0" marT="0" marB="0" anchor="b"/>
                </a:tc>
                <a:tc>
                  <a:txBody>
                    <a:bodyPr/>
                    <a:lstStyle/>
                    <a:p>
                      <a:pPr algn="ctr" fontAlgn="b"/>
                      <a:r>
                        <a:rPr lang="es-PE" sz="1100" u="none" strike="noStrike">
                          <a:effectLst/>
                        </a:rPr>
                        <a:t>0</a:t>
                      </a:r>
                      <a:endParaRPr lang="es-PE" sz="1100" b="0" i="0" u="none" strike="noStrike">
                        <a:solidFill>
                          <a:srgbClr val="000000"/>
                        </a:solidFill>
                        <a:effectLst/>
                        <a:latin typeface="Calibri"/>
                      </a:endParaRPr>
                    </a:p>
                  </a:txBody>
                  <a:tcPr marL="0" marR="0" marT="0" marB="0" anchor="b"/>
                </a:tc>
                <a:tc>
                  <a:txBody>
                    <a:bodyPr/>
                    <a:lstStyle/>
                    <a:p>
                      <a:pPr algn="ctr" fontAlgn="b"/>
                      <a:r>
                        <a:rPr lang="es-PE" sz="1100" u="none" strike="noStrike" dirty="0">
                          <a:effectLst/>
                        </a:rPr>
                        <a:t>5</a:t>
                      </a:r>
                      <a:endParaRPr lang="es-PE" sz="1100" b="0" i="0" u="none" strike="noStrike" dirty="0">
                        <a:solidFill>
                          <a:srgbClr val="000000"/>
                        </a:solidFill>
                        <a:effectLst/>
                        <a:latin typeface="Calibri"/>
                      </a:endParaRPr>
                    </a:p>
                  </a:txBody>
                  <a:tcPr marL="0" marR="0" marT="0" marB="0" anchor="b">
                    <a:solidFill>
                      <a:srgbClr val="FFFF00"/>
                    </a:solidFill>
                  </a:tcPr>
                </a:tc>
                <a:tc>
                  <a:txBody>
                    <a:bodyPr/>
                    <a:lstStyle/>
                    <a:p>
                      <a:pPr algn="ctr" fontAlgn="b"/>
                      <a:r>
                        <a:rPr lang="es-PE" sz="1100" u="none" strike="noStrike">
                          <a:effectLst/>
                        </a:rPr>
                        <a:t>2</a:t>
                      </a:r>
                      <a:endParaRPr lang="es-PE" sz="1100" b="0" i="0" u="none" strike="noStrike">
                        <a:solidFill>
                          <a:srgbClr val="000000"/>
                        </a:solidFill>
                        <a:effectLst/>
                        <a:latin typeface="Calibri"/>
                      </a:endParaRPr>
                    </a:p>
                  </a:txBody>
                  <a:tcPr marL="0" marR="0" marT="0" marB="0" anchor="b"/>
                </a:tc>
                <a:tc>
                  <a:txBody>
                    <a:bodyPr/>
                    <a:lstStyle/>
                    <a:p>
                      <a:pPr algn="ctr" fontAlgn="b"/>
                      <a:r>
                        <a:rPr lang="es-PE" sz="1100" u="none" strike="noStrike" dirty="0">
                          <a:effectLst/>
                        </a:rPr>
                        <a:t>0</a:t>
                      </a:r>
                      <a:endParaRPr lang="es-PE" sz="1100" b="0" i="0" u="none" strike="noStrike" dirty="0">
                        <a:solidFill>
                          <a:srgbClr val="000000"/>
                        </a:solidFill>
                        <a:effectLst/>
                        <a:latin typeface="Calibri"/>
                      </a:endParaRPr>
                    </a:p>
                  </a:txBody>
                  <a:tcPr marL="0" marR="0" marT="0" marB="0" anchor="b"/>
                </a:tc>
                <a:tc>
                  <a:txBody>
                    <a:bodyPr/>
                    <a:lstStyle/>
                    <a:p>
                      <a:pPr algn="ctr" fontAlgn="b"/>
                      <a:r>
                        <a:rPr lang="es-PE" sz="1100" u="none" strike="noStrike" dirty="0">
                          <a:effectLst/>
                        </a:rPr>
                        <a:t>1</a:t>
                      </a:r>
                      <a:endParaRPr lang="es-PE" sz="1100" b="0" i="0" u="none" strike="noStrike" dirty="0">
                        <a:solidFill>
                          <a:srgbClr val="000000"/>
                        </a:solidFill>
                        <a:effectLst/>
                        <a:latin typeface="Calibri"/>
                      </a:endParaRPr>
                    </a:p>
                  </a:txBody>
                  <a:tcPr marL="0" marR="0" marT="0" marB="0" anchor="b"/>
                </a:tc>
                <a:tc>
                  <a:txBody>
                    <a:bodyPr/>
                    <a:lstStyle/>
                    <a:p>
                      <a:pPr algn="ctr" fontAlgn="b"/>
                      <a:r>
                        <a:rPr lang="es-PE" sz="1100" u="none" strike="noStrike" dirty="0">
                          <a:effectLst/>
                        </a:rPr>
                        <a:t>10</a:t>
                      </a:r>
                      <a:endParaRPr lang="es-PE" sz="1100" b="0" i="0" u="none" strike="noStrike" dirty="0">
                        <a:solidFill>
                          <a:srgbClr val="000000"/>
                        </a:solidFill>
                        <a:effectLst/>
                        <a:latin typeface="Calibri"/>
                      </a:endParaRPr>
                    </a:p>
                  </a:txBody>
                  <a:tcPr marL="0" marR="0" marT="0" marB="0" anchor="b"/>
                </a:tc>
                <a:tc>
                  <a:txBody>
                    <a:bodyPr/>
                    <a:lstStyle/>
                    <a:p>
                      <a:pPr algn="ctr" fontAlgn="b"/>
                      <a:r>
                        <a:rPr lang="es-PE" sz="1100" u="none" strike="noStrike" dirty="0">
                          <a:effectLst/>
                        </a:rPr>
                        <a:t>2</a:t>
                      </a:r>
                      <a:endParaRPr lang="es-PE" sz="1100" b="0" i="0" u="none" strike="noStrike" dirty="0">
                        <a:solidFill>
                          <a:srgbClr val="000000"/>
                        </a:solidFill>
                        <a:effectLst/>
                        <a:latin typeface="Calibri"/>
                      </a:endParaRPr>
                    </a:p>
                  </a:txBody>
                  <a:tcPr marL="0" marR="0" marT="0" marB="0" anchor="b"/>
                </a:tc>
                <a:tc>
                  <a:txBody>
                    <a:bodyPr/>
                    <a:lstStyle/>
                    <a:p>
                      <a:pPr algn="ctr" fontAlgn="b"/>
                      <a:r>
                        <a:rPr lang="es-PE" sz="1100" u="none" strike="noStrike" dirty="0">
                          <a:effectLst/>
                        </a:rPr>
                        <a:t> </a:t>
                      </a:r>
                      <a:endParaRPr lang="es-PE" sz="1100" b="0" i="0" u="none" strike="noStrike" dirty="0">
                        <a:solidFill>
                          <a:srgbClr val="000000"/>
                        </a:solidFill>
                        <a:effectLst/>
                        <a:latin typeface="Calibri"/>
                      </a:endParaRPr>
                    </a:p>
                  </a:txBody>
                  <a:tcPr marL="0" marR="0" marT="0" marB="0" anchor="b"/>
                </a:tc>
                <a:tc>
                  <a:txBody>
                    <a:bodyPr/>
                    <a:lstStyle/>
                    <a:p>
                      <a:pPr algn="ctr" fontAlgn="b"/>
                      <a:r>
                        <a:rPr lang="es-PE" sz="1100" u="none" strike="noStrike" dirty="0">
                          <a:effectLst/>
                        </a:rPr>
                        <a:t> </a:t>
                      </a:r>
                      <a:endParaRPr lang="es-PE" sz="1100" b="0" i="0" u="none" strike="noStrike" dirty="0">
                        <a:solidFill>
                          <a:srgbClr val="000000"/>
                        </a:solidFill>
                        <a:effectLst/>
                        <a:latin typeface="Calibri"/>
                      </a:endParaRPr>
                    </a:p>
                  </a:txBody>
                  <a:tcPr marL="0" marR="0" marT="0" marB="0" anchor="b"/>
                </a:tc>
              </a:tr>
              <a:tr h="190500">
                <a:tc>
                  <a:txBody>
                    <a:bodyPr/>
                    <a:lstStyle/>
                    <a:p>
                      <a:pPr algn="l" fontAlgn="b"/>
                      <a:endParaRPr lang="es-PE" sz="1100" b="0" i="0" u="none" strike="noStrike">
                        <a:solidFill>
                          <a:srgbClr val="000000"/>
                        </a:solidFill>
                        <a:effectLst/>
                        <a:latin typeface="Calibri"/>
                      </a:endParaRPr>
                    </a:p>
                  </a:txBody>
                  <a:tcPr marL="0" marR="0" marT="0" marB="0" anchor="b"/>
                </a:tc>
                <a:tc>
                  <a:txBody>
                    <a:bodyPr/>
                    <a:lstStyle/>
                    <a:p>
                      <a:pPr algn="l" fontAlgn="b"/>
                      <a:endParaRPr lang="es-PE" sz="1100" b="0" i="0" u="none" strike="noStrike">
                        <a:solidFill>
                          <a:srgbClr val="000000"/>
                        </a:solidFill>
                        <a:effectLst/>
                        <a:latin typeface="Calibri"/>
                      </a:endParaRPr>
                    </a:p>
                  </a:txBody>
                  <a:tcPr marL="0" marR="0" marT="0" marB="0" anchor="b"/>
                </a:tc>
                <a:tc>
                  <a:txBody>
                    <a:bodyPr/>
                    <a:lstStyle/>
                    <a:p>
                      <a:pPr algn="l" fontAlgn="b"/>
                      <a:endParaRPr lang="es-PE" sz="1100" b="0" i="0" u="none" strike="noStrike" dirty="0">
                        <a:solidFill>
                          <a:srgbClr val="000000"/>
                        </a:solidFill>
                        <a:effectLst/>
                        <a:latin typeface="Calibri"/>
                      </a:endParaRPr>
                    </a:p>
                  </a:txBody>
                  <a:tcPr marL="0" marR="0" marT="0" marB="0" anchor="b">
                    <a:solidFill>
                      <a:srgbClr val="FFFF00"/>
                    </a:solidFill>
                  </a:tcPr>
                </a:tc>
                <a:tc>
                  <a:txBody>
                    <a:bodyPr/>
                    <a:lstStyle/>
                    <a:p>
                      <a:pPr algn="l" fontAlgn="b"/>
                      <a:endParaRPr lang="es-PE" sz="1100" b="0" i="0" u="none" strike="noStrike">
                        <a:solidFill>
                          <a:srgbClr val="000000"/>
                        </a:solidFill>
                        <a:effectLst/>
                        <a:latin typeface="Calibri"/>
                      </a:endParaRPr>
                    </a:p>
                  </a:txBody>
                  <a:tcPr marL="0" marR="0" marT="0" marB="0" anchor="b"/>
                </a:tc>
                <a:tc>
                  <a:txBody>
                    <a:bodyPr/>
                    <a:lstStyle/>
                    <a:p>
                      <a:pPr algn="l" fontAlgn="b"/>
                      <a:endParaRPr lang="es-PE" sz="1100" b="0" i="0" u="none" strike="noStrike">
                        <a:solidFill>
                          <a:srgbClr val="000000"/>
                        </a:solidFill>
                        <a:effectLst/>
                        <a:latin typeface="Calibri"/>
                      </a:endParaRPr>
                    </a:p>
                  </a:txBody>
                  <a:tcPr marL="0" marR="0" marT="0" marB="0" anchor="b"/>
                </a:tc>
                <a:tc>
                  <a:txBody>
                    <a:bodyPr/>
                    <a:lstStyle/>
                    <a:p>
                      <a:pPr algn="l" fontAlgn="b"/>
                      <a:endParaRPr lang="es-PE" sz="1100" b="0" i="0" u="none" strike="noStrike">
                        <a:solidFill>
                          <a:srgbClr val="000000"/>
                        </a:solidFill>
                        <a:effectLst/>
                        <a:latin typeface="Calibri"/>
                      </a:endParaRPr>
                    </a:p>
                  </a:txBody>
                  <a:tcPr marL="0" marR="0" marT="0" marB="0" anchor="b"/>
                </a:tc>
                <a:tc>
                  <a:txBody>
                    <a:bodyPr/>
                    <a:lstStyle/>
                    <a:p>
                      <a:pPr algn="l" fontAlgn="b"/>
                      <a:endParaRPr lang="es-PE" sz="1100" b="0" i="0" u="none" strike="noStrike">
                        <a:solidFill>
                          <a:srgbClr val="000000"/>
                        </a:solidFill>
                        <a:effectLst/>
                        <a:latin typeface="Calibri"/>
                      </a:endParaRPr>
                    </a:p>
                  </a:txBody>
                  <a:tcPr marL="0" marR="0" marT="0" marB="0" anchor="b"/>
                </a:tc>
                <a:tc>
                  <a:txBody>
                    <a:bodyPr/>
                    <a:lstStyle/>
                    <a:p>
                      <a:pPr algn="l" fontAlgn="b"/>
                      <a:endParaRPr lang="es-PE" sz="1100" b="0" i="0" u="none" strike="noStrike">
                        <a:solidFill>
                          <a:srgbClr val="000000"/>
                        </a:solidFill>
                        <a:effectLst/>
                        <a:latin typeface="Calibri"/>
                      </a:endParaRPr>
                    </a:p>
                  </a:txBody>
                  <a:tcPr marL="0" marR="0" marT="0" marB="0" anchor="b"/>
                </a:tc>
                <a:tc>
                  <a:txBody>
                    <a:bodyPr/>
                    <a:lstStyle/>
                    <a:p>
                      <a:pPr algn="l" fontAlgn="b"/>
                      <a:endParaRPr lang="es-PE" sz="1100" b="0" i="0" u="none" strike="noStrike" dirty="0">
                        <a:solidFill>
                          <a:srgbClr val="000000"/>
                        </a:solidFill>
                        <a:effectLst/>
                        <a:latin typeface="Calibri"/>
                      </a:endParaRPr>
                    </a:p>
                  </a:txBody>
                  <a:tcPr marL="0" marR="0" marT="0" marB="0" anchor="b"/>
                </a:tc>
                <a:tc>
                  <a:txBody>
                    <a:bodyPr/>
                    <a:lstStyle/>
                    <a:p>
                      <a:pPr algn="l" fontAlgn="b"/>
                      <a:endParaRPr lang="es-PE" sz="1100" b="0" i="0" u="none" strike="noStrike" dirty="0">
                        <a:solidFill>
                          <a:srgbClr val="000000"/>
                        </a:solidFill>
                        <a:effectLst/>
                        <a:latin typeface="Calibri"/>
                      </a:endParaRPr>
                    </a:p>
                  </a:txBody>
                  <a:tcPr marL="0" marR="0" marT="0" marB="0" anchor="b"/>
                </a:tc>
              </a:tr>
            </a:tbl>
          </a:graphicData>
        </a:graphic>
      </p:graphicFrame>
      <p:graphicFrame>
        <p:nvGraphicFramePr>
          <p:cNvPr id="3" name="2 Tabla"/>
          <p:cNvGraphicFramePr>
            <a:graphicFrameLocks noGrp="1"/>
          </p:cNvGraphicFramePr>
          <p:nvPr>
            <p:extLst>
              <p:ext uri="{D42A27DB-BD31-4B8C-83A1-F6EECF244321}">
                <p14:modId xmlns:p14="http://schemas.microsoft.com/office/powerpoint/2010/main" val="278491642"/>
              </p:ext>
            </p:extLst>
          </p:nvPr>
        </p:nvGraphicFramePr>
        <p:xfrm>
          <a:off x="683568" y="1844824"/>
          <a:ext cx="7023101" cy="1152525"/>
        </p:xfrm>
        <a:graphic>
          <a:graphicData uri="http://schemas.openxmlformats.org/drawingml/2006/table">
            <a:tbl>
              <a:tblPr>
                <a:tableStyleId>{BDBED569-4797-4DF1-A0F4-6AAB3CD982D8}</a:tableStyleId>
              </a:tblPr>
              <a:tblGrid>
                <a:gridCol w="787044"/>
                <a:gridCol w="418911"/>
                <a:gridCol w="923508"/>
                <a:gridCol w="390349"/>
                <a:gridCol w="714052"/>
                <a:gridCol w="714052"/>
                <a:gridCol w="752135"/>
                <a:gridCol w="1060589"/>
                <a:gridCol w="500805"/>
                <a:gridCol w="761656"/>
              </a:tblGrid>
              <a:tr h="257175">
                <a:tc>
                  <a:txBody>
                    <a:bodyPr/>
                    <a:lstStyle/>
                    <a:p>
                      <a:pPr algn="ctr" fontAlgn="b"/>
                      <a:r>
                        <a:rPr lang="es-PE" sz="1100" u="none" strike="noStrike" dirty="0">
                          <a:effectLst/>
                        </a:rPr>
                        <a:t> </a:t>
                      </a:r>
                      <a:endParaRPr lang="es-PE" sz="1100" b="0" i="0" u="none" strike="noStrike" dirty="0">
                        <a:solidFill>
                          <a:srgbClr val="000000"/>
                        </a:solidFill>
                        <a:effectLst/>
                        <a:latin typeface="Calibri"/>
                      </a:endParaRPr>
                    </a:p>
                  </a:txBody>
                  <a:tcPr marL="0" marR="0" marT="0" marB="0" anchor="b"/>
                </a:tc>
                <a:tc>
                  <a:txBody>
                    <a:bodyPr/>
                    <a:lstStyle/>
                    <a:p>
                      <a:pPr algn="ctr" fontAlgn="b"/>
                      <a:r>
                        <a:rPr lang="es-PE" sz="1100" u="none" strike="noStrike" dirty="0">
                          <a:effectLst/>
                        </a:rPr>
                        <a:t> </a:t>
                      </a:r>
                      <a:endParaRPr lang="es-PE" sz="1100" b="0" i="0" u="none" strike="noStrike" dirty="0">
                        <a:solidFill>
                          <a:srgbClr val="000000"/>
                        </a:solidFill>
                        <a:effectLst/>
                        <a:latin typeface="Calibri"/>
                      </a:endParaRPr>
                    </a:p>
                  </a:txBody>
                  <a:tcPr marL="0" marR="0" marT="0" marB="0" anchor="b"/>
                </a:tc>
                <a:tc gridSpan="2">
                  <a:txBody>
                    <a:bodyPr/>
                    <a:lstStyle/>
                    <a:p>
                      <a:pPr algn="ctr" fontAlgn="b"/>
                      <a:r>
                        <a:rPr lang="es-PE" sz="1100" u="none" strike="noStrike" dirty="0">
                          <a:effectLst/>
                        </a:rPr>
                        <a:t>primera </a:t>
                      </a:r>
                      <a:r>
                        <a:rPr lang="es-PE" sz="1100" u="none" strike="noStrike" dirty="0" smtClean="0">
                          <a:effectLst/>
                        </a:rPr>
                        <a:t>iteración </a:t>
                      </a:r>
                      <a:endParaRPr lang="es-PE" sz="1100" b="0" i="0" u="none" strike="noStrike" dirty="0">
                        <a:solidFill>
                          <a:srgbClr val="000000"/>
                        </a:solidFill>
                        <a:effectLst/>
                        <a:latin typeface="Calibri"/>
                      </a:endParaRPr>
                    </a:p>
                  </a:txBody>
                  <a:tcPr marL="0" marR="0" marT="0" marB="0" anchor="b"/>
                </a:tc>
                <a:tc hMerge="1">
                  <a:txBody>
                    <a:bodyPr/>
                    <a:lstStyle/>
                    <a:p>
                      <a:endParaRPr lang="es-PE"/>
                    </a:p>
                  </a:txBody>
                  <a:tcPr/>
                </a:tc>
                <a:tc>
                  <a:txBody>
                    <a:bodyPr/>
                    <a:lstStyle/>
                    <a:p>
                      <a:pPr algn="ctr" fontAlgn="b"/>
                      <a:r>
                        <a:rPr lang="es-PE" sz="1100" u="none" strike="noStrike">
                          <a:effectLst/>
                        </a:rPr>
                        <a:t> </a:t>
                      </a:r>
                      <a:endParaRPr lang="es-PE" sz="1100" b="0" i="0" u="none" strike="noStrike">
                        <a:solidFill>
                          <a:srgbClr val="000000"/>
                        </a:solidFill>
                        <a:effectLst/>
                        <a:latin typeface="Calibri"/>
                      </a:endParaRPr>
                    </a:p>
                  </a:txBody>
                  <a:tcPr marL="0" marR="0" marT="0" marB="0" anchor="b"/>
                </a:tc>
                <a:tc>
                  <a:txBody>
                    <a:bodyPr/>
                    <a:lstStyle/>
                    <a:p>
                      <a:pPr algn="ctr" fontAlgn="b"/>
                      <a:r>
                        <a:rPr lang="es-PE" sz="1100" u="none" strike="noStrike">
                          <a:effectLst/>
                        </a:rPr>
                        <a:t> </a:t>
                      </a:r>
                      <a:endParaRPr lang="es-PE" sz="1100" b="0" i="0" u="none" strike="noStrike">
                        <a:solidFill>
                          <a:srgbClr val="000000"/>
                        </a:solidFill>
                        <a:effectLst/>
                        <a:latin typeface="Calibri"/>
                      </a:endParaRPr>
                    </a:p>
                  </a:txBody>
                  <a:tcPr marL="0" marR="0" marT="0" marB="0" anchor="b"/>
                </a:tc>
                <a:tc>
                  <a:txBody>
                    <a:bodyPr/>
                    <a:lstStyle/>
                    <a:p>
                      <a:pPr algn="ctr" fontAlgn="b"/>
                      <a:r>
                        <a:rPr lang="es-PE" sz="1100" u="none" strike="noStrike">
                          <a:effectLst/>
                        </a:rPr>
                        <a:t> </a:t>
                      </a:r>
                      <a:endParaRPr lang="es-PE" sz="1100" b="0" i="0" u="none" strike="noStrike">
                        <a:solidFill>
                          <a:srgbClr val="000000"/>
                        </a:solidFill>
                        <a:effectLst/>
                        <a:latin typeface="Calibri"/>
                      </a:endParaRPr>
                    </a:p>
                  </a:txBody>
                  <a:tcPr marL="0" marR="0" marT="0" marB="0" anchor="b"/>
                </a:tc>
                <a:tc>
                  <a:txBody>
                    <a:bodyPr/>
                    <a:lstStyle/>
                    <a:p>
                      <a:pPr algn="ctr" fontAlgn="b"/>
                      <a:r>
                        <a:rPr lang="es-PE" sz="1100" u="none" strike="noStrike">
                          <a:effectLst/>
                        </a:rPr>
                        <a:t> </a:t>
                      </a:r>
                      <a:endParaRPr lang="es-PE" sz="1100" b="0" i="0" u="none" strike="noStrike">
                        <a:solidFill>
                          <a:srgbClr val="000000"/>
                        </a:solidFill>
                        <a:effectLst/>
                        <a:latin typeface="Calibri"/>
                      </a:endParaRPr>
                    </a:p>
                  </a:txBody>
                  <a:tcPr marL="0" marR="0" marT="0" marB="0" anchor="b"/>
                </a:tc>
                <a:tc>
                  <a:txBody>
                    <a:bodyPr/>
                    <a:lstStyle/>
                    <a:p>
                      <a:pPr algn="ctr" fontAlgn="b"/>
                      <a:r>
                        <a:rPr lang="es-PE" sz="1100" u="none" strike="noStrike">
                          <a:effectLst/>
                        </a:rPr>
                        <a:t> </a:t>
                      </a:r>
                      <a:endParaRPr lang="es-PE" sz="1100" b="0" i="0" u="none" strike="noStrike">
                        <a:solidFill>
                          <a:srgbClr val="000000"/>
                        </a:solidFill>
                        <a:effectLst/>
                        <a:latin typeface="Calibri"/>
                      </a:endParaRPr>
                    </a:p>
                  </a:txBody>
                  <a:tcPr marL="0" marR="0" marT="0" marB="0" anchor="b"/>
                </a:tc>
                <a:tc>
                  <a:txBody>
                    <a:bodyPr/>
                    <a:lstStyle/>
                    <a:p>
                      <a:pPr algn="ctr" fontAlgn="b"/>
                      <a:r>
                        <a:rPr lang="es-PE" sz="1100" u="none" strike="noStrike">
                          <a:effectLst/>
                        </a:rPr>
                        <a:t> </a:t>
                      </a:r>
                      <a:endParaRPr lang="es-PE" sz="1100" b="0" i="0" u="none" strike="noStrike">
                        <a:solidFill>
                          <a:srgbClr val="000000"/>
                        </a:solidFill>
                        <a:effectLst/>
                        <a:latin typeface="Calibri"/>
                      </a:endParaRPr>
                    </a:p>
                  </a:txBody>
                  <a:tcPr marL="0" marR="0" marT="0" marB="0" anchor="b"/>
                </a:tc>
              </a:tr>
              <a:tr h="257175">
                <a:tc>
                  <a:txBody>
                    <a:bodyPr/>
                    <a:lstStyle/>
                    <a:p>
                      <a:pPr algn="ctr" fontAlgn="b"/>
                      <a:r>
                        <a:rPr lang="es-PE" sz="1100" u="none" strike="noStrike">
                          <a:effectLst/>
                        </a:rPr>
                        <a:t> </a:t>
                      </a:r>
                      <a:endParaRPr lang="es-PE" sz="1100" b="0" i="0" u="none" strike="noStrike">
                        <a:solidFill>
                          <a:srgbClr val="000000"/>
                        </a:solidFill>
                        <a:effectLst/>
                        <a:latin typeface="Calibri"/>
                      </a:endParaRPr>
                    </a:p>
                  </a:txBody>
                  <a:tcPr marL="0" marR="0" marT="0" marB="0" anchor="b"/>
                </a:tc>
                <a:tc>
                  <a:txBody>
                    <a:bodyPr/>
                    <a:lstStyle/>
                    <a:p>
                      <a:pPr algn="ctr" fontAlgn="b"/>
                      <a:r>
                        <a:rPr lang="es-PE" sz="1100" u="none" strike="noStrike">
                          <a:effectLst/>
                        </a:rPr>
                        <a:t>Z</a:t>
                      </a:r>
                      <a:endParaRPr lang="es-PE" sz="1100" b="0" i="0" u="none" strike="noStrike">
                        <a:solidFill>
                          <a:srgbClr val="000000"/>
                        </a:solidFill>
                        <a:effectLst/>
                        <a:latin typeface="Calibri"/>
                      </a:endParaRPr>
                    </a:p>
                  </a:txBody>
                  <a:tcPr marL="0" marR="0" marT="0" marB="0" anchor="b"/>
                </a:tc>
                <a:tc>
                  <a:txBody>
                    <a:bodyPr/>
                    <a:lstStyle/>
                    <a:p>
                      <a:pPr algn="ctr" fontAlgn="b"/>
                      <a:r>
                        <a:rPr lang="es-PE" sz="1100" u="none" strike="noStrike" dirty="0">
                          <a:effectLst/>
                        </a:rPr>
                        <a:t>x1</a:t>
                      </a:r>
                      <a:endParaRPr lang="es-PE" sz="1100" b="0" i="0" u="none" strike="noStrike" dirty="0">
                        <a:solidFill>
                          <a:srgbClr val="000000"/>
                        </a:solidFill>
                        <a:effectLst/>
                        <a:latin typeface="Calibri"/>
                      </a:endParaRPr>
                    </a:p>
                  </a:txBody>
                  <a:tcPr marL="0" marR="0" marT="0" marB="0" anchor="b"/>
                </a:tc>
                <a:tc>
                  <a:txBody>
                    <a:bodyPr/>
                    <a:lstStyle/>
                    <a:p>
                      <a:pPr algn="ctr" fontAlgn="b"/>
                      <a:r>
                        <a:rPr lang="es-PE" sz="1100" u="none" strike="noStrike" dirty="0">
                          <a:effectLst/>
                        </a:rPr>
                        <a:t>x2</a:t>
                      </a:r>
                      <a:endParaRPr lang="es-PE" sz="1100" b="0" i="0" u="none" strike="noStrike" dirty="0">
                        <a:solidFill>
                          <a:srgbClr val="000000"/>
                        </a:solidFill>
                        <a:effectLst/>
                        <a:latin typeface="Calibri"/>
                      </a:endParaRPr>
                    </a:p>
                  </a:txBody>
                  <a:tcPr marL="0" marR="0" marT="0" marB="0" anchor="b"/>
                </a:tc>
                <a:tc>
                  <a:txBody>
                    <a:bodyPr/>
                    <a:lstStyle/>
                    <a:p>
                      <a:pPr algn="ctr" fontAlgn="b"/>
                      <a:r>
                        <a:rPr lang="es-PE" sz="1100" u="none" strike="noStrike" dirty="0">
                          <a:effectLst/>
                        </a:rPr>
                        <a:t>h1</a:t>
                      </a:r>
                      <a:endParaRPr lang="es-PE" sz="1100" b="0" i="0" u="none" strike="noStrike" dirty="0">
                        <a:solidFill>
                          <a:srgbClr val="000000"/>
                        </a:solidFill>
                        <a:effectLst/>
                        <a:latin typeface="Calibri"/>
                      </a:endParaRPr>
                    </a:p>
                  </a:txBody>
                  <a:tcPr marL="0" marR="0" marT="0" marB="0" anchor="b"/>
                </a:tc>
                <a:tc>
                  <a:txBody>
                    <a:bodyPr/>
                    <a:lstStyle/>
                    <a:p>
                      <a:pPr algn="ctr" fontAlgn="b"/>
                      <a:r>
                        <a:rPr lang="es-PE" sz="1100" u="none" strike="noStrike" dirty="0">
                          <a:effectLst/>
                        </a:rPr>
                        <a:t>h2</a:t>
                      </a:r>
                      <a:endParaRPr lang="es-PE" sz="1100" b="0" i="0" u="none" strike="noStrike" dirty="0">
                        <a:solidFill>
                          <a:srgbClr val="000000"/>
                        </a:solidFill>
                        <a:effectLst/>
                        <a:latin typeface="Calibri"/>
                      </a:endParaRPr>
                    </a:p>
                  </a:txBody>
                  <a:tcPr marL="0" marR="0" marT="0" marB="0" anchor="b"/>
                </a:tc>
                <a:tc>
                  <a:txBody>
                    <a:bodyPr/>
                    <a:lstStyle/>
                    <a:p>
                      <a:pPr algn="ctr" fontAlgn="b"/>
                      <a:r>
                        <a:rPr lang="es-PE" sz="1100" u="none" strike="noStrike">
                          <a:effectLst/>
                        </a:rPr>
                        <a:t>solucion</a:t>
                      </a:r>
                      <a:endParaRPr lang="es-PE" sz="1100" b="0" i="0" u="none" strike="noStrike">
                        <a:solidFill>
                          <a:srgbClr val="000000"/>
                        </a:solidFill>
                        <a:effectLst/>
                        <a:latin typeface="Calibri"/>
                      </a:endParaRPr>
                    </a:p>
                  </a:txBody>
                  <a:tcPr marL="0" marR="0" marT="0" marB="0" anchor="b"/>
                </a:tc>
                <a:tc>
                  <a:txBody>
                    <a:bodyPr/>
                    <a:lstStyle/>
                    <a:p>
                      <a:pPr algn="ctr" fontAlgn="b"/>
                      <a:r>
                        <a:rPr lang="es-PE" sz="1100" u="none" strike="noStrike">
                          <a:effectLst/>
                        </a:rPr>
                        <a:t>razon </a:t>
                      </a:r>
                      <a:endParaRPr lang="es-PE" sz="1100" b="0" i="0" u="none" strike="noStrike">
                        <a:solidFill>
                          <a:srgbClr val="000000"/>
                        </a:solidFill>
                        <a:effectLst/>
                        <a:latin typeface="Calibri"/>
                      </a:endParaRPr>
                    </a:p>
                  </a:txBody>
                  <a:tcPr marL="0" marR="0" marT="0" marB="0" anchor="b"/>
                </a:tc>
                <a:tc>
                  <a:txBody>
                    <a:bodyPr/>
                    <a:lstStyle/>
                    <a:p>
                      <a:pPr algn="ctr" fontAlgn="b"/>
                      <a:r>
                        <a:rPr lang="es-PE" sz="1100" u="none" strike="noStrike">
                          <a:effectLst/>
                        </a:rPr>
                        <a:t> </a:t>
                      </a:r>
                      <a:endParaRPr lang="es-PE" sz="1100" b="0" i="0" u="none" strike="noStrike">
                        <a:solidFill>
                          <a:srgbClr val="000000"/>
                        </a:solidFill>
                        <a:effectLst/>
                        <a:latin typeface="Calibri"/>
                      </a:endParaRPr>
                    </a:p>
                  </a:txBody>
                  <a:tcPr marL="0" marR="0" marT="0" marB="0" anchor="b"/>
                </a:tc>
                <a:tc>
                  <a:txBody>
                    <a:bodyPr/>
                    <a:lstStyle/>
                    <a:p>
                      <a:pPr algn="ctr" fontAlgn="b"/>
                      <a:r>
                        <a:rPr lang="es-PE" sz="1100" u="none" strike="noStrike">
                          <a:effectLst/>
                        </a:rPr>
                        <a:t>MINIMO</a:t>
                      </a:r>
                      <a:endParaRPr lang="es-PE" sz="1100" b="0" i="0" u="none" strike="noStrike">
                        <a:solidFill>
                          <a:srgbClr val="000000"/>
                        </a:solidFill>
                        <a:effectLst/>
                        <a:latin typeface="Calibri"/>
                      </a:endParaRPr>
                    </a:p>
                  </a:txBody>
                  <a:tcPr marL="0" marR="0" marT="0" marB="0" anchor="b"/>
                </a:tc>
              </a:tr>
              <a:tr h="257175">
                <a:tc>
                  <a:txBody>
                    <a:bodyPr/>
                    <a:lstStyle/>
                    <a:p>
                      <a:pPr algn="ctr" fontAlgn="b"/>
                      <a:r>
                        <a:rPr lang="es-PE" sz="1100" u="none" strike="noStrike">
                          <a:effectLst/>
                        </a:rPr>
                        <a:t>FO</a:t>
                      </a:r>
                      <a:endParaRPr lang="es-PE" sz="1100" b="0" i="0" u="none" strike="noStrike">
                        <a:solidFill>
                          <a:srgbClr val="000000"/>
                        </a:solidFill>
                        <a:effectLst/>
                        <a:latin typeface="Calibri"/>
                      </a:endParaRPr>
                    </a:p>
                  </a:txBody>
                  <a:tcPr marL="0" marR="0" marT="0" marB="0" anchor="b"/>
                </a:tc>
                <a:tc>
                  <a:txBody>
                    <a:bodyPr/>
                    <a:lstStyle/>
                    <a:p>
                      <a:pPr algn="ctr" fontAlgn="b"/>
                      <a:r>
                        <a:rPr lang="es-PE" sz="1100" u="none" strike="noStrike">
                          <a:effectLst/>
                        </a:rPr>
                        <a:t>1</a:t>
                      </a:r>
                      <a:endParaRPr lang="es-PE" sz="1100" b="0" i="0" u="none" strike="noStrike">
                        <a:solidFill>
                          <a:srgbClr val="000000"/>
                        </a:solidFill>
                        <a:effectLst/>
                        <a:latin typeface="Calibri"/>
                      </a:endParaRPr>
                    </a:p>
                  </a:txBody>
                  <a:tcPr marL="0" marR="0" marT="0" marB="0" anchor="b"/>
                </a:tc>
                <a:tc>
                  <a:txBody>
                    <a:bodyPr/>
                    <a:lstStyle/>
                    <a:p>
                      <a:pPr algn="ctr" fontAlgn="b"/>
                      <a:r>
                        <a:rPr lang="es-PE" sz="1100" u="none" strike="noStrike">
                          <a:effectLst/>
                        </a:rPr>
                        <a:t>0</a:t>
                      </a:r>
                      <a:endParaRPr lang="es-PE" sz="1100" b="0" i="0" u="none" strike="noStrike">
                        <a:solidFill>
                          <a:srgbClr val="000000"/>
                        </a:solidFill>
                        <a:effectLst/>
                        <a:latin typeface="Calibri"/>
                      </a:endParaRPr>
                    </a:p>
                  </a:txBody>
                  <a:tcPr marL="0" marR="0" marT="0" marB="0" anchor="b"/>
                </a:tc>
                <a:tc>
                  <a:txBody>
                    <a:bodyPr/>
                    <a:lstStyle/>
                    <a:p>
                      <a:pPr algn="ctr" fontAlgn="b"/>
                      <a:r>
                        <a:rPr lang="es-PE" sz="1100" u="none" strike="noStrike" dirty="0">
                          <a:effectLst/>
                        </a:rPr>
                        <a:t>-1</a:t>
                      </a:r>
                      <a:endParaRPr lang="es-PE" sz="1100" b="0" i="0" u="none" strike="noStrike" dirty="0">
                        <a:solidFill>
                          <a:srgbClr val="000000"/>
                        </a:solidFill>
                        <a:effectLst/>
                        <a:latin typeface="Calibri"/>
                      </a:endParaRPr>
                    </a:p>
                  </a:txBody>
                  <a:tcPr marL="0" marR="0" marT="0" marB="0" anchor="b">
                    <a:solidFill>
                      <a:srgbClr val="FFFF00"/>
                    </a:solidFill>
                  </a:tcPr>
                </a:tc>
                <a:tc>
                  <a:txBody>
                    <a:bodyPr/>
                    <a:lstStyle/>
                    <a:p>
                      <a:pPr algn="ctr" fontAlgn="b"/>
                      <a:r>
                        <a:rPr lang="es-PE" sz="1100" u="none" strike="noStrike">
                          <a:effectLst/>
                        </a:rPr>
                        <a:t>0</a:t>
                      </a:r>
                      <a:endParaRPr lang="es-PE" sz="1100" b="0" i="0" u="none" strike="noStrike">
                        <a:solidFill>
                          <a:srgbClr val="000000"/>
                        </a:solidFill>
                        <a:effectLst/>
                        <a:latin typeface="Calibri"/>
                      </a:endParaRPr>
                    </a:p>
                  </a:txBody>
                  <a:tcPr marL="0" marR="0" marT="0" marB="0" anchor="b"/>
                </a:tc>
                <a:tc>
                  <a:txBody>
                    <a:bodyPr/>
                    <a:lstStyle/>
                    <a:p>
                      <a:pPr algn="ctr" fontAlgn="b"/>
                      <a:r>
                        <a:rPr lang="es-PE" sz="1100" u="none" strike="noStrike">
                          <a:effectLst/>
                        </a:rPr>
                        <a:t>1</a:t>
                      </a:r>
                      <a:endParaRPr lang="es-PE" sz="1100" b="0" i="0" u="none" strike="noStrike">
                        <a:solidFill>
                          <a:srgbClr val="000000"/>
                        </a:solidFill>
                        <a:effectLst/>
                        <a:latin typeface="Calibri"/>
                      </a:endParaRPr>
                    </a:p>
                  </a:txBody>
                  <a:tcPr marL="0" marR="0" marT="0" marB="0" anchor="b"/>
                </a:tc>
                <a:tc>
                  <a:txBody>
                    <a:bodyPr/>
                    <a:lstStyle/>
                    <a:p>
                      <a:pPr algn="ctr" fontAlgn="b"/>
                      <a:r>
                        <a:rPr lang="es-PE" sz="1100" u="none" strike="noStrike" dirty="0">
                          <a:effectLst/>
                        </a:rPr>
                        <a:t>10</a:t>
                      </a:r>
                      <a:endParaRPr lang="es-PE" sz="1100" b="0" i="0" u="none" strike="noStrike" dirty="0">
                        <a:solidFill>
                          <a:srgbClr val="000000"/>
                        </a:solidFill>
                        <a:effectLst/>
                        <a:latin typeface="Calibri"/>
                      </a:endParaRPr>
                    </a:p>
                  </a:txBody>
                  <a:tcPr marL="0" marR="0" marT="0" marB="0" anchor="b"/>
                </a:tc>
                <a:tc>
                  <a:txBody>
                    <a:bodyPr/>
                    <a:lstStyle/>
                    <a:p>
                      <a:pPr algn="ctr" fontAlgn="b"/>
                      <a:r>
                        <a:rPr lang="es-PE" sz="1100" u="none" strike="noStrike" dirty="0">
                          <a:effectLst/>
                        </a:rPr>
                        <a:t> </a:t>
                      </a:r>
                      <a:endParaRPr lang="es-PE" sz="1100" b="0" i="0" u="none" strike="noStrike" dirty="0">
                        <a:solidFill>
                          <a:srgbClr val="000000"/>
                        </a:solidFill>
                        <a:effectLst/>
                        <a:latin typeface="Calibri"/>
                      </a:endParaRPr>
                    </a:p>
                  </a:txBody>
                  <a:tcPr marL="0" marR="0" marT="0" marB="0" anchor="b"/>
                </a:tc>
                <a:tc>
                  <a:txBody>
                    <a:bodyPr/>
                    <a:lstStyle/>
                    <a:p>
                      <a:pPr algn="ctr" fontAlgn="b"/>
                      <a:r>
                        <a:rPr lang="es-PE" sz="1100" u="none" strike="noStrike">
                          <a:effectLst/>
                        </a:rPr>
                        <a:t> </a:t>
                      </a:r>
                      <a:endParaRPr lang="es-PE" sz="1100" b="0" i="0" u="none" strike="noStrike">
                        <a:solidFill>
                          <a:srgbClr val="000000"/>
                        </a:solidFill>
                        <a:effectLst/>
                        <a:latin typeface="Calibri"/>
                      </a:endParaRPr>
                    </a:p>
                  </a:txBody>
                  <a:tcPr marL="0" marR="0" marT="0" marB="0" anchor="b"/>
                </a:tc>
                <a:tc>
                  <a:txBody>
                    <a:bodyPr/>
                    <a:lstStyle/>
                    <a:p>
                      <a:pPr algn="ctr" fontAlgn="b"/>
                      <a:r>
                        <a:rPr lang="es-PE" sz="1100" u="none" strike="noStrike">
                          <a:effectLst/>
                        </a:rPr>
                        <a:t> </a:t>
                      </a:r>
                      <a:endParaRPr lang="es-PE" sz="1100" b="0" i="0" u="none" strike="noStrike">
                        <a:solidFill>
                          <a:srgbClr val="000000"/>
                        </a:solidFill>
                        <a:effectLst/>
                        <a:latin typeface="Calibri"/>
                      </a:endParaRPr>
                    </a:p>
                  </a:txBody>
                  <a:tcPr marL="0" marR="0" marT="0" marB="0" anchor="b"/>
                </a:tc>
              </a:tr>
              <a:tr h="190500">
                <a:tc>
                  <a:txBody>
                    <a:bodyPr/>
                    <a:lstStyle/>
                    <a:p>
                      <a:pPr algn="ctr" fontAlgn="b"/>
                      <a:r>
                        <a:rPr lang="es-PE" sz="1100" u="none" strike="noStrike">
                          <a:effectLst/>
                        </a:rPr>
                        <a:t>H1</a:t>
                      </a:r>
                      <a:endParaRPr lang="es-PE" sz="1100" b="0" i="0" u="none" strike="noStrike">
                        <a:solidFill>
                          <a:srgbClr val="000000"/>
                        </a:solidFill>
                        <a:effectLst/>
                        <a:latin typeface="Calibri"/>
                      </a:endParaRPr>
                    </a:p>
                  </a:txBody>
                  <a:tcPr marL="0" marR="0" marT="0" marB="0" anchor="b"/>
                </a:tc>
                <a:tc>
                  <a:txBody>
                    <a:bodyPr/>
                    <a:lstStyle/>
                    <a:p>
                      <a:pPr algn="ctr" fontAlgn="b"/>
                      <a:r>
                        <a:rPr lang="es-PE" sz="1100" u="none" strike="noStrike">
                          <a:effectLst/>
                        </a:rPr>
                        <a:t>0</a:t>
                      </a:r>
                      <a:endParaRPr lang="es-PE" sz="1100" b="0" i="0" u="none" strike="noStrike">
                        <a:solidFill>
                          <a:srgbClr val="000000"/>
                        </a:solidFill>
                        <a:effectLst/>
                        <a:latin typeface="Calibri"/>
                      </a:endParaRPr>
                    </a:p>
                  </a:txBody>
                  <a:tcPr marL="0" marR="0" marT="0" marB="0" anchor="b"/>
                </a:tc>
                <a:tc>
                  <a:txBody>
                    <a:bodyPr/>
                    <a:lstStyle/>
                    <a:p>
                      <a:pPr algn="ctr" fontAlgn="b"/>
                      <a:r>
                        <a:rPr lang="es-PE" sz="1100" u="none" strike="noStrike">
                          <a:effectLst/>
                        </a:rPr>
                        <a:t>0</a:t>
                      </a:r>
                      <a:endParaRPr lang="es-PE" sz="1100" b="0" i="0" u="none" strike="noStrike">
                        <a:solidFill>
                          <a:srgbClr val="000000"/>
                        </a:solidFill>
                        <a:effectLst/>
                        <a:latin typeface="Calibri"/>
                      </a:endParaRPr>
                    </a:p>
                  </a:txBody>
                  <a:tcPr marL="0" marR="0" marT="0" marB="0" anchor="b"/>
                </a:tc>
                <a:tc>
                  <a:txBody>
                    <a:bodyPr/>
                    <a:lstStyle/>
                    <a:p>
                      <a:pPr algn="ctr" fontAlgn="b"/>
                      <a:r>
                        <a:rPr lang="es-PE" sz="1100" u="none" strike="noStrike" dirty="0">
                          <a:effectLst/>
                        </a:rPr>
                        <a:t>3.8</a:t>
                      </a:r>
                      <a:endParaRPr lang="es-PE" sz="1100" b="0" i="0" u="none" strike="noStrike" dirty="0">
                        <a:solidFill>
                          <a:srgbClr val="000000"/>
                        </a:solidFill>
                        <a:effectLst/>
                        <a:latin typeface="Calibri"/>
                      </a:endParaRPr>
                    </a:p>
                  </a:txBody>
                  <a:tcPr marL="0" marR="0" marT="0" marB="0" anchor="b">
                    <a:solidFill>
                      <a:srgbClr val="FFFF00"/>
                    </a:solidFill>
                  </a:tcPr>
                </a:tc>
                <a:tc>
                  <a:txBody>
                    <a:bodyPr/>
                    <a:lstStyle/>
                    <a:p>
                      <a:pPr algn="ctr" fontAlgn="b"/>
                      <a:r>
                        <a:rPr lang="es-PE" sz="1100" u="none" strike="noStrike">
                          <a:effectLst/>
                        </a:rPr>
                        <a:t>1</a:t>
                      </a:r>
                      <a:endParaRPr lang="es-PE" sz="1100" b="0" i="0" u="none" strike="noStrike">
                        <a:solidFill>
                          <a:srgbClr val="000000"/>
                        </a:solidFill>
                        <a:effectLst/>
                        <a:latin typeface="Calibri"/>
                      </a:endParaRPr>
                    </a:p>
                  </a:txBody>
                  <a:tcPr marL="0" marR="0" marT="0" marB="0" anchor="b"/>
                </a:tc>
                <a:tc>
                  <a:txBody>
                    <a:bodyPr/>
                    <a:lstStyle/>
                    <a:p>
                      <a:pPr algn="ctr" fontAlgn="b"/>
                      <a:r>
                        <a:rPr lang="es-PE" sz="1100" u="none" strike="noStrike">
                          <a:effectLst/>
                        </a:rPr>
                        <a:t>-0.6</a:t>
                      </a:r>
                      <a:endParaRPr lang="es-PE" sz="1100" b="0" i="0" u="none" strike="noStrike">
                        <a:solidFill>
                          <a:srgbClr val="000000"/>
                        </a:solidFill>
                        <a:effectLst/>
                        <a:latin typeface="Calibri"/>
                      </a:endParaRPr>
                    </a:p>
                  </a:txBody>
                  <a:tcPr marL="0" marR="0" marT="0" marB="0" anchor="b"/>
                </a:tc>
                <a:tc>
                  <a:txBody>
                    <a:bodyPr/>
                    <a:lstStyle/>
                    <a:p>
                      <a:pPr algn="ctr" fontAlgn="b"/>
                      <a:r>
                        <a:rPr lang="es-PE" sz="1100" u="none" strike="noStrike">
                          <a:effectLst/>
                        </a:rPr>
                        <a:t>9</a:t>
                      </a:r>
                      <a:endParaRPr lang="es-PE" sz="1100" b="0" i="0" u="none" strike="noStrike">
                        <a:solidFill>
                          <a:srgbClr val="000000"/>
                        </a:solidFill>
                        <a:effectLst/>
                        <a:latin typeface="Calibri"/>
                      </a:endParaRPr>
                    </a:p>
                  </a:txBody>
                  <a:tcPr marL="0" marR="0" marT="0" marB="0" anchor="b"/>
                </a:tc>
                <a:tc>
                  <a:txBody>
                    <a:bodyPr/>
                    <a:lstStyle/>
                    <a:p>
                      <a:pPr algn="ctr" fontAlgn="b"/>
                      <a:r>
                        <a:rPr lang="es-PE" sz="1100" u="none" strike="noStrike" dirty="0">
                          <a:effectLst/>
                        </a:rPr>
                        <a:t>2.36842105</a:t>
                      </a:r>
                      <a:endParaRPr lang="es-PE" sz="1100" b="0" i="0" u="none" strike="noStrike" dirty="0">
                        <a:solidFill>
                          <a:srgbClr val="000000"/>
                        </a:solidFill>
                        <a:effectLst/>
                        <a:latin typeface="Calibri"/>
                      </a:endParaRPr>
                    </a:p>
                  </a:txBody>
                  <a:tcPr marL="0" marR="0" marT="0" marB="0" anchor="b"/>
                </a:tc>
                <a:tc>
                  <a:txBody>
                    <a:bodyPr/>
                    <a:lstStyle/>
                    <a:p>
                      <a:pPr algn="ctr" fontAlgn="b"/>
                      <a:r>
                        <a:rPr lang="es-PE" sz="1100" u="none" strike="noStrike">
                          <a:effectLst/>
                        </a:rPr>
                        <a:t> </a:t>
                      </a:r>
                      <a:endParaRPr lang="es-PE" sz="1100" b="0" i="0" u="none" strike="noStrike">
                        <a:solidFill>
                          <a:srgbClr val="000000"/>
                        </a:solidFill>
                        <a:effectLst/>
                        <a:latin typeface="Calibri"/>
                      </a:endParaRPr>
                    </a:p>
                  </a:txBody>
                  <a:tcPr marL="0" marR="0" marT="0" marB="0" anchor="b"/>
                </a:tc>
                <a:tc>
                  <a:txBody>
                    <a:bodyPr/>
                    <a:lstStyle/>
                    <a:p>
                      <a:pPr algn="ctr" fontAlgn="b"/>
                      <a:r>
                        <a:rPr lang="es-PE" sz="1100" u="none" strike="noStrike">
                          <a:effectLst/>
                        </a:rPr>
                        <a:t> </a:t>
                      </a:r>
                      <a:endParaRPr lang="es-PE" sz="1100" b="0" i="0" u="none" strike="noStrike">
                        <a:solidFill>
                          <a:srgbClr val="000000"/>
                        </a:solidFill>
                        <a:effectLst/>
                        <a:latin typeface="Calibri"/>
                      </a:endParaRPr>
                    </a:p>
                  </a:txBody>
                  <a:tcPr marL="0" marR="0" marT="0" marB="0" anchor="b"/>
                </a:tc>
              </a:tr>
              <a:tr h="190500">
                <a:tc>
                  <a:txBody>
                    <a:bodyPr/>
                    <a:lstStyle/>
                    <a:p>
                      <a:pPr algn="ctr" fontAlgn="b"/>
                      <a:r>
                        <a:rPr lang="es-PE" sz="1100" u="none" strike="noStrike">
                          <a:effectLst/>
                        </a:rPr>
                        <a:t>H2</a:t>
                      </a:r>
                      <a:endParaRPr lang="es-PE" sz="1100" b="0" i="0" u="none" strike="noStrike">
                        <a:solidFill>
                          <a:srgbClr val="000000"/>
                        </a:solidFill>
                        <a:effectLst/>
                        <a:latin typeface="Calibri"/>
                      </a:endParaRPr>
                    </a:p>
                  </a:txBody>
                  <a:tcPr marL="0" marR="0" marT="0" marB="0" anchor="b"/>
                </a:tc>
                <a:tc>
                  <a:txBody>
                    <a:bodyPr/>
                    <a:lstStyle/>
                    <a:p>
                      <a:pPr algn="ctr" fontAlgn="b"/>
                      <a:r>
                        <a:rPr lang="es-PE" sz="1100" u="none" strike="noStrike">
                          <a:effectLst/>
                        </a:rPr>
                        <a:t>0</a:t>
                      </a:r>
                      <a:endParaRPr lang="es-PE" sz="1100" b="0" i="0" u="none" strike="noStrike">
                        <a:solidFill>
                          <a:srgbClr val="000000"/>
                        </a:solidFill>
                        <a:effectLst/>
                        <a:latin typeface="Calibri"/>
                      </a:endParaRPr>
                    </a:p>
                  </a:txBody>
                  <a:tcPr marL="0" marR="0" marT="0" marB="0" anchor="b"/>
                </a:tc>
                <a:tc>
                  <a:txBody>
                    <a:bodyPr/>
                    <a:lstStyle/>
                    <a:p>
                      <a:pPr algn="ctr" fontAlgn="b"/>
                      <a:r>
                        <a:rPr lang="es-PE" sz="1100" u="none" strike="noStrike" dirty="0">
                          <a:effectLst/>
                        </a:rPr>
                        <a:t>1</a:t>
                      </a:r>
                      <a:endParaRPr lang="es-PE" sz="1100" b="0" i="0" u="none" strike="noStrike" dirty="0">
                        <a:solidFill>
                          <a:srgbClr val="000000"/>
                        </a:solidFill>
                        <a:effectLst/>
                        <a:latin typeface="Calibri"/>
                      </a:endParaRPr>
                    </a:p>
                  </a:txBody>
                  <a:tcPr marL="0" marR="0" marT="0" marB="0" anchor="b">
                    <a:solidFill>
                      <a:schemeClr val="accent1">
                        <a:lumMod val="40000"/>
                        <a:lumOff val="60000"/>
                      </a:schemeClr>
                    </a:solidFill>
                  </a:tcPr>
                </a:tc>
                <a:tc>
                  <a:txBody>
                    <a:bodyPr/>
                    <a:lstStyle/>
                    <a:p>
                      <a:pPr algn="ctr" fontAlgn="b"/>
                      <a:r>
                        <a:rPr lang="es-PE" sz="1100" u="none" strike="noStrike" dirty="0">
                          <a:effectLst/>
                        </a:rPr>
                        <a:t>0.4</a:t>
                      </a:r>
                      <a:endParaRPr lang="es-PE" sz="1100" b="0" i="0" u="none" strike="noStrike" dirty="0">
                        <a:solidFill>
                          <a:srgbClr val="000000"/>
                        </a:solidFill>
                        <a:effectLst/>
                        <a:latin typeface="Calibri"/>
                      </a:endParaRPr>
                    </a:p>
                  </a:txBody>
                  <a:tcPr marL="0" marR="0" marT="0" marB="0" anchor="b">
                    <a:solidFill>
                      <a:srgbClr val="FFFF00"/>
                    </a:solidFill>
                  </a:tcPr>
                </a:tc>
                <a:tc>
                  <a:txBody>
                    <a:bodyPr/>
                    <a:lstStyle/>
                    <a:p>
                      <a:pPr algn="ctr" fontAlgn="b"/>
                      <a:r>
                        <a:rPr lang="es-PE" sz="1100" u="none" strike="noStrike">
                          <a:effectLst/>
                        </a:rPr>
                        <a:t>0</a:t>
                      </a:r>
                      <a:endParaRPr lang="es-PE" sz="1100" b="0" i="0" u="none" strike="noStrike">
                        <a:solidFill>
                          <a:srgbClr val="000000"/>
                        </a:solidFill>
                        <a:effectLst/>
                        <a:latin typeface="Calibri"/>
                      </a:endParaRPr>
                    </a:p>
                  </a:txBody>
                  <a:tcPr marL="0" marR="0" marT="0" marB="0" anchor="b"/>
                </a:tc>
                <a:tc>
                  <a:txBody>
                    <a:bodyPr/>
                    <a:lstStyle/>
                    <a:p>
                      <a:pPr algn="ctr" fontAlgn="b"/>
                      <a:r>
                        <a:rPr lang="es-PE" sz="1100" u="none" strike="noStrike">
                          <a:effectLst/>
                        </a:rPr>
                        <a:t>0.2</a:t>
                      </a:r>
                      <a:endParaRPr lang="es-PE" sz="1100" b="0" i="0" u="none" strike="noStrike">
                        <a:solidFill>
                          <a:srgbClr val="000000"/>
                        </a:solidFill>
                        <a:effectLst/>
                        <a:latin typeface="Calibri"/>
                      </a:endParaRPr>
                    </a:p>
                  </a:txBody>
                  <a:tcPr marL="0" marR="0" marT="0" marB="0" anchor="b"/>
                </a:tc>
                <a:tc>
                  <a:txBody>
                    <a:bodyPr/>
                    <a:lstStyle/>
                    <a:p>
                      <a:pPr algn="ctr" fontAlgn="b"/>
                      <a:r>
                        <a:rPr lang="es-PE" sz="1100" u="none" strike="noStrike">
                          <a:effectLst/>
                        </a:rPr>
                        <a:t>2</a:t>
                      </a:r>
                      <a:endParaRPr lang="es-PE" sz="1100" b="0" i="0" u="none" strike="noStrike">
                        <a:solidFill>
                          <a:srgbClr val="000000"/>
                        </a:solidFill>
                        <a:effectLst/>
                        <a:latin typeface="Calibri"/>
                      </a:endParaRPr>
                    </a:p>
                  </a:txBody>
                  <a:tcPr marL="0" marR="0" marT="0" marB="0" anchor="b"/>
                </a:tc>
                <a:tc>
                  <a:txBody>
                    <a:bodyPr/>
                    <a:lstStyle/>
                    <a:p>
                      <a:pPr algn="ctr" fontAlgn="b"/>
                      <a:r>
                        <a:rPr lang="es-PE" sz="1100" u="none" strike="noStrike" dirty="0">
                          <a:effectLst/>
                        </a:rPr>
                        <a:t>5</a:t>
                      </a:r>
                      <a:endParaRPr lang="es-PE" sz="1100" b="0" i="0" u="none" strike="noStrike" dirty="0">
                        <a:solidFill>
                          <a:srgbClr val="000000"/>
                        </a:solidFill>
                        <a:effectLst/>
                        <a:latin typeface="Calibri"/>
                      </a:endParaRPr>
                    </a:p>
                  </a:txBody>
                  <a:tcPr marL="0" marR="0" marT="0" marB="0" anchor="b"/>
                </a:tc>
                <a:tc>
                  <a:txBody>
                    <a:bodyPr/>
                    <a:lstStyle/>
                    <a:p>
                      <a:pPr algn="ctr" fontAlgn="b"/>
                      <a:r>
                        <a:rPr lang="es-PE" sz="1100" u="none" strike="noStrike" dirty="0">
                          <a:effectLst/>
                        </a:rPr>
                        <a:t> </a:t>
                      </a:r>
                      <a:endParaRPr lang="es-PE" sz="1100" b="0" i="0" u="none" strike="noStrike" dirty="0">
                        <a:solidFill>
                          <a:srgbClr val="000000"/>
                        </a:solidFill>
                        <a:effectLst/>
                        <a:latin typeface="Calibri"/>
                      </a:endParaRPr>
                    </a:p>
                  </a:txBody>
                  <a:tcPr marL="0" marR="0" marT="0" marB="0" anchor="b"/>
                </a:tc>
                <a:tc>
                  <a:txBody>
                    <a:bodyPr/>
                    <a:lstStyle/>
                    <a:p>
                      <a:pPr algn="ctr" fontAlgn="b"/>
                      <a:r>
                        <a:rPr lang="es-PE" sz="1100" u="none" strike="noStrike" dirty="0">
                          <a:effectLst/>
                        </a:rPr>
                        <a:t> </a:t>
                      </a:r>
                      <a:endParaRPr lang="es-PE" sz="1100" b="0" i="0" u="none" strike="noStrike" dirty="0">
                        <a:solidFill>
                          <a:srgbClr val="000000"/>
                        </a:solidFill>
                        <a:effectLst/>
                        <a:latin typeface="Calibri"/>
                      </a:endParaRPr>
                    </a:p>
                  </a:txBody>
                  <a:tcPr marL="0" marR="0" marT="0" marB="0" anchor="b"/>
                </a:tc>
              </a:tr>
            </a:tbl>
          </a:graphicData>
        </a:graphic>
      </p:graphicFrame>
      <p:graphicFrame>
        <p:nvGraphicFramePr>
          <p:cNvPr id="4" name="3 Tabla"/>
          <p:cNvGraphicFramePr>
            <a:graphicFrameLocks noGrp="1"/>
          </p:cNvGraphicFramePr>
          <p:nvPr>
            <p:extLst>
              <p:ext uri="{D42A27DB-BD31-4B8C-83A1-F6EECF244321}">
                <p14:modId xmlns:p14="http://schemas.microsoft.com/office/powerpoint/2010/main" val="3028401376"/>
              </p:ext>
            </p:extLst>
          </p:nvPr>
        </p:nvGraphicFramePr>
        <p:xfrm>
          <a:off x="683568" y="3645024"/>
          <a:ext cx="6261101" cy="952500"/>
        </p:xfrm>
        <a:graphic>
          <a:graphicData uri="http://schemas.openxmlformats.org/drawingml/2006/table">
            <a:tbl>
              <a:tblPr>
                <a:tableStyleId>{5C22544A-7EE6-4342-B048-85BDC9FD1C3A}</a:tableStyleId>
              </a:tblPr>
              <a:tblGrid>
                <a:gridCol w="787001"/>
                <a:gridCol w="418888"/>
                <a:gridCol w="923457"/>
                <a:gridCol w="390327"/>
                <a:gridCol w="936711"/>
                <a:gridCol w="936104"/>
                <a:gridCol w="864096"/>
                <a:gridCol w="504056"/>
                <a:gridCol w="500461"/>
              </a:tblGrid>
              <a:tr h="190500">
                <a:tc>
                  <a:txBody>
                    <a:bodyPr/>
                    <a:lstStyle/>
                    <a:p>
                      <a:pPr algn="l" fontAlgn="b"/>
                      <a:r>
                        <a:rPr lang="es-PE" sz="1100" u="none" strike="noStrike" dirty="0">
                          <a:effectLst/>
                        </a:rPr>
                        <a:t> </a:t>
                      </a:r>
                      <a:endParaRPr lang="es-PE" sz="1100" b="0" i="0" u="none" strike="noStrike" dirty="0">
                        <a:solidFill>
                          <a:srgbClr val="000000"/>
                        </a:solidFill>
                        <a:effectLst/>
                        <a:latin typeface="Calibri"/>
                      </a:endParaRPr>
                    </a:p>
                  </a:txBody>
                  <a:tcPr marL="0" marR="0" marT="0" marB="0" anchor="b"/>
                </a:tc>
                <a:tc>
                  <a:txBody>
                    <a:bodyPr/>
                    <a:lstStyle/>
                    <a:p>
                      <a:pPr algn="l" fontAlgn="b"/>
                      <a:r>
                        <a:rPr lang="es-PE" sz="1100" u="none" strike="noStrike">
                          <a:effectLst/>
                        </a:rPr>
                        <a:t> </a:t>
                      </a:r>
                      <a:endParaRPr lang="es-PE" sz="1100" b="0" i="0" u="none" strike="noStrike">
                        <a:solidFill>
                          <a:srgbClr val="000000"/>
                        </a:solidFill>
                        <a:effectLst/>
                        <a:latin typeface="Calibri"/>
                      </a:endParaRPr>
                    </a:p>
                  </a:txBody>
                  <a:tcPr marL="0" marR="0" marT="0" marB="0" anchor="b"/>
                </a:tc>
                <a:tc gridSpan="2">
                  <a:txBody>
                    <a:bodyPr/>
                    <a:lstStyle/>
                    <a:p>
                      <a:pPr algn="l" fontAlgn="b"/>
                      <a:r>
                        <a:rPr lang="es-PE" sz="1100" u="none" strike="noStrike">
                          <a:effectLst/>
                        </a:rPr>
                        <a:t>segunda iteracion </a:t>
                      </a:r>
                      <a:endParaRPr lang="es-PE" sz="1100" b="0" i="0" u="none" strike="noStrike">
                        <a:solidFill>
                          <a:srgbClr val="000000"/>
                        </a:solidFill>
                        <a:effectLst/>
                        <a:latin typeface="Calibri"/>
                      </a:endParaRPr>
                    </a:p>
                  </a:txBody>
                  <a:tcPr marL="0" marR="0" marT="0" marB="0" anchor="b"/>
                </a:tc>
                <a:tc hMerge="1">
                  <a:txBody>
                    <a:bodyPr/>
                    <a:lstStyle/>
                    <a:p>
                      <a:endParaRPr lang="es-PE"/>
                    </a:p>
                  </a:txBody>
                  <a:tcPr/>
                </a:tc>
                <a:tc>
                  <a:txBody>
                    <a:bodyPr/>
                    <a:lstStyle/>
                    <a:p>
                      <a:pPr algn="l" fontAlgn="b"/>
                      <a:r>
                        <a:rPr lang="es-PE" sz="1100" u="none" strike="noStrike">
                          <a:effectLst/>
                        </a:rPr>
                        <a:t> </a:t>
                      </a:r>
                      <a:endParaRPr lang="es-PE" sz="1100" b="0" i="0" u="none" strike="noStrike">
                        <a:solidFill>
                          <a:srgbClr val="000000"/>
                        </a:solidFill>
                        <a:effectLst/>
                        <a:latin typeface="Calibri"/>
                      </a:endParaRPr>
                    </a:p>
                  </a:txBody>
                  <a:tcPr marL="0" marR="0" marT="0" marB="0" anchor="b"/>
                </a:tc>
                <a:tc>
                  <a:txBody>
                    <a:bodyPr/>
                    <a:lstStyle/>
                    <a:p>
                      <a:pPr algn="l" fontAlgn="b"/>
                      <a:r>
                        <a:rPr lang="es-PE" sz="1100" u="none" strike="noStrike">
                          <a:effectLst/>
                        </a:rPr>
                        <a:t> </a:t>
                      </a:r>
                      <a:endParaRPr lang="es-PE" sz="1100" b="0" i="0" u="none" strike="noStrike">
                        <a:solidFill>
                          <a:srgbClr val="000000"/>
                        </a:solidFill>
                        <a:effectLst/>
                        <a:latin typeface="Calibri"/>
                      </a:endParaRPr>
                    </a:p>
                  </a:txBody>
                  <a:tcPr marL="0" marR="0" marT="0" marB="0" anchor="b"/>
                </a:tc>
                <a:tc>
                  <a:txBody>
                    <a:bodyPr/>
                    <a:lstStyle/>
                    <a:p>
                      <a:pPr algn="l" fontAlgn="b"/>
                      <a:r>
                        <a:rPr lang="es-PE" sz="1100" u="none" strike="noStrike">
                          <a:effectLst/>
                        </a:rPr>
                        <a:t> </a:t>
                      </a:r>
                      <a:endParaRPr lang="es-PE" sz="1100" b="0" i="0" u="none" strike="noStrike">
                        <a:solidFill>
                          <a:srgbClr val="000000"/>
                        </a:solidFill>
                        <a:effectLst/>
                        <a:latin typeface="Calibri"/>
                      </a:endParaRPr>
                    </a:p>
                  </a:txBody>
                  <a:tcPr marL="0" marR="0" marT="0" marB="0" anchor="b"/>
                </a:tc>
                <a:tc>
                  <a:txBody>
                    <a:bodyPr/>
                    <a:lstStyle/>
                    <a:p>
                      <a:pPr algn="l" fontAlgn="b"/>
                      <a:r>
                        <a:rPr lang="es-PE" sz="1100" u="none" strike="noStrike">
                          <a:effectLst/>
                        </a:rPr>
                        <a:t> </a:t>
                      </a:r>
                      <a:endParaRPr lang="es-PE" sz="1100" b="0" i="0" u="none" strike="noStrike">
                        <a:solidFill>
                          <a:srgbClr val="000000"/>
                        </a:solidFill>
                        <a:effectLst/>
                        <a:latin typeface="Calibri"/>
                      </a:endParaRPr>
                    </a:p>
                  </a:txBody>
                  <a:tcPr marL="0" marR="0" marT="0" marB="0" anchor="b"/>
                </a:tc>
                <a:tc>
                  <a:txBody>
                    <a:bodyPr/>
                    <a:lstStyle/>
                    <a:p>
                      <a:pPr algn="l" fontAlgn="b"/>
                      <a:r>
                        <a:rPr lang="es-PE" sz="1100" u="none" strike="noStrike">
                          <a:effectLst/>
                        </a:rPr>
                        <a:t> </a:t>
                      </a:r>
                      <a:endParaRPr lang="es-PE" sz="1100" b="0" i="0" u="none" strike="noStrike">
                        <a:solidFill>
                          <a:srgbClr val="000000"/>
                        </a:solidFill>
                        <a:effectLst/>
                        <a:latin typeface="Calibri"/>
                      </a:endParaRPr>
                    </a:p>
                  </a:txBody>
                  <a:tcPr marL="0" marR="0" marT="0" marB="0" anchor="b"/>
                </a:tc>
              </a:tr>
              <a:tr h="190500">
                <a:tc>
                  <a:txBody>
                    <a:bodyPr/>
                    <a:lstStyle/>
                    <a:p>
                      <a:pPr algn="l" fontAlgn="b"/>
                      <a:r>
                        <a:rPr lang="es-PE" sz="1100" u="none" strike="noStrike" dirty="0">
                          <a:effectLst/>
                        </a:rPr>
                        <a:t> </a:t>
                      </a:r>
                      <a:endParaRPr lang="es-PE" sz="1100" b="0" i="0" u="none" strike="noStrike" dirty="0">
                        <a:solidFill>
                          <a:srgbClr val="000000"/>
                        </a:solidFill>
                        <a:effectLst/>
                        <a:latin typeface="Calibri"/>
                      </a:endParaRPr>
                    </a:p>
                  </a:txBody>
                  <a:tcPr marL="0" marR="0" marT="0" marB="0" anchor="b">
                    <a:solidFill>
                      <a:schemeClr val="accent2">
                        <a:lumMod val="20000"/>
                        <a:lumOff val="80000"/>
                      </a:schemeClr>
                    </a:solidFill>
                  </a:tcPr>
                </a:tc>
                <a:tc>
                  <a:txBody>
                    <a:bodyPr/>
                    <a:lstStyle/>
                    <a:p>
                      <a:pPr algn="l" fontAlgn="b"/>
                      <a:r>
                        <a:rPr lang="es-PE" sz="1100" u="none" strike="noStrike" dirty="0">
                          <a:effectLst/>
                        </a:rPr>
                        <a:t>Z</a:t>
                      </a:r>
                      <a:endParaRPr lang="es-PE" sz="1100" b="0" i="0" u="none" strike="noStrike" dirty="0">
                        <a:solidFill>
                          <a:srgbClr val="000000"/>
                        </a:solidFill>
                        <a:effectLst/>
                        <a:latin typeface="Calibri"/>
                      </a:endParaRPr>
                    </a:p>
                  </a:txBody>
                  <a:tcPr marL="0" marR="0" marT="0" marB="0" anchor="b">
                    <a:solidFill>
                      <a:schemeClr val="accent2">
                        <a:lumMod val="20000"/>
                        <a:lumOff val="80000"/>
                      </a:schemeClr>
                    </a:solidFill>
                  </a:tcPr>
                </a:tc>
                <a:tc>
                  <a:txBody>
                    <a:bodyPr/>
                    <a:lstStyle/>
                    <a:p>
                      <a:pPr algn="l" fontAlgn="b"/>
                      <a:r>
                        <a:rPr lang="es-PE" sz="1100" u="none" strike="noStrike" dirty="0">
                          <a:effectLst/>
                        </a:rPr>
                        <a:t>x1</a:t>
                      </a:r>
                      <a:endParaRPr lang="es-PE" sz="1100" b="0" i="0" u="none" strike="noStrike" dirty="0">
                        <a:solidFill>
                          <a:srgbClr val="000000"/>
                        </a:solidFill>
                        <a:effectLst/>
                        <a:latin typeface="Calibri"/>
                      </a:endParaRPr>
                    </a:p>
                  </a:txBody>
                  <a:tcPr marL="0" marR="0" marT="0" marB="0" anchor="b">
                    <a:solidFill>
                      <a:schemeClr val="accent2">
                        <a:lumMod val="20000"/>
                        <a:lumOff val="80000"/>
                      </a:schemeClr>
                    </a:solidFill>
                  </a:tcPr>
                </a:tc>
                <a:tc>
                  <a:txBody>
                    <a:bodyPr/>
                    <a:lstStyle/>
                    <a:p>
                      <a:pPr algn="l" fontAlgn="b"/>
                      <a:r>
                        <a:rPr lang="es-PE" sz="1100" u="none" strike="noStrike" dirty="0">
                          <a:effectLst/>
                        </a:rPr>
                        <a:t>x2</a:t>
                      </a:r>
                      <a:endParaRPr lang="es-PE" sz="1100" b="0" i="0" u="none" strike="noStrike" dirty="0">
                        <a:solidFill>
                          <a:srgbClr val="000000"/>
                        </a:solidFill>
                        <a:effectLst/>
                        <a:latin typeface="Calibri"/>
                      </a:endParaRPr>
                    </a:p>
                  </a:txBody>
                  <a:tcPr marL="0" marR="0" marT="0" marB="0" anchor="b">
                    <a:solidFill>
                      <a:schemeClr val="accent2">
                        <a:lumMod val="20000"/>
                        <a:lumOff val="80000"/>
                      </a:schemeClr>
                    </a:solidFill>
                  </a:tcPr>
                </a:tc>
                <a:tc>
                  <a:txBody>
                    <a:bodyPr/>
                    <a:lstStyle/>
                    <a:p>
                      <a:pPr algn="l" fontAlgn="b"/>
                      <a:r>
                        <a:rPr lang="es-PE" sz="1100" u="none" strike="noStrike" dirty="0">
                          <a:effectLst/>
                        </a:rPr>
                        <a:t>h1</a:t>
                      </a:r>
                      <a:endParaRPr lang="es-PE" sz="1100" b="0" i="0" u="none" strike="noStrike" dirty="0">
                        <a:solidFill>
                          <a:srgbClr val="000000"/>
                        </a:solidFill>
                        <a:effectLst/>
                        <a:latin typeface="Calibri"/>
                      </a:endParaRPr>
                    </a:p>
                  </a:txBody>
                  <a:tcPr marL="0" marR="0" marT="0" marB="0" anchor="b">
                    <a:solidFill>
                      <a:schemeClr val="accent2">
                        <a:lumMod val="20000"/>
                        <a:lumOff val="80000"/>
                      </a:schemeClr>
                    </a:solidFill>
                  </a:tcPr>
                </a:tc>
                <a:tc>
                  <a:txBody>
                    <a:bodyPr/>
                    <a:lstStyle/>
                    <a:p>
                      <a:pPr algn="l" fontAlgn="b"/>
                      <a:r>
                        <a:rPr lang="es-PE" sz="1100" u="none" strike="noStrike" dirty="0">
                          <a:effectLst/>
                        </a:rPr>
                        <a:t>h2</a:t>
                      </a:r>
                      <a:endParaRPr lang="es-PE" sz="1100" b="0" i="0" u="none" strike="noStrike" dirty="0">
                        <a:solidFill>
                          <a:srgbClr val="000000"/>
                        </a:solidFill>
                        <a:effectLst/>
                        <a:latin typeface="Calibri"/>
                      </a:endParaRPr>
                    </a:p>
                  </a:txBody>
                  <a:tcPr marL="0" marR="0" marT="0" marB="0" anchor="b">
                    <a:solidFill>
                      <a:schemeClr val="accent2">
                        <a:lumMod val="20000"/>
                        <a:lumOff val="80000"/>
                      </a:schemeClr>
                    </a:solidFill>
                  </a:tcPr>
                </a:tc>
                <a:tc>
                  <a:txBody>
                    <a:bodyPr/>
                    <a:lstStyle/>
                    <a:p>
                      <a:pPr algn="l" fontAlgn="b"/>
                      <a:r>
                        <a:rPr lang="es-PE" sz="1100" u="none" strike="noStrike" dirty="0" smtClean="0">
                          <a:effectLst/>
                        </a:rPr>
                        <a:t>solución</a:t>
                      </a:r>
                      <a:endParaRPr lang="es-PE" sz="1100" b="0" i="0" u="none" strike="noStrike" dirty="0">
                        <a:solidFill>
                          <a:srgbClr val="000000"/>
                        </a:solidFill>
                        <a:effectLst/>
                        <a:latin typeface="Calibri"/>
                      </a:endParaRPr>
                    </a:p>
                  </a:txBody>
                  <a:tcPr marL="0" marR="0" marT="0" marB="0" anchor="b">
                    <a:solidFill>
                      <a:schemeClr val="accent2">
                        <a:lumMod val="20000"/>
                        <a:lumOff val="80000"/>
                      </a:schemeClr>
                    </a:solidFill>
                  </a:tcPr>
                </a:tc>
                <a:tc>
                  <a:txBody>
                    <a:bodyPr/>
                    <a:lstStyle/>
                    <a:p>
                      <a:pPr algn="l" fontAlgn="b"/>
                      <a:r>
                        <a:rPr lang="es-PE" sz="1100" u="none" strike="noStrike" dirty="0" smtClean="0">
                          <a:effectLst/>
                        </a:rPr>
                        <a:t>razón</a:t>
                      </a:r>
                      <a:endParaRPr lang="es-PE" sz="1100" b="0" i="0" u="none" strike="noStrike" dirty="0">
                        <a:solidFill>
                          <a:srgbClr val="000000"/>
                        </a:solidFill>
                        <a:effectLst/>
                        <a:latin typeface="Calibri"/>
                      </a:endParaRPr>
                    </a:p>
                  </a:txBody>
                  <a:tcPr marL="0" marR="0" marT="0" marB="0" anchor="b">
                    <a:solidFill>
                      <a:schemeClr val="accent2">
                        <a:lumMod val="20000"/>
                        <a:lumOff val="80000"/>
                      </a:schemeClr>
                    </a:solidFill>
                  </a:tcPr>
                </a:tc>
                <a:tc>
                  <a:txBody>
                    <a:bodyPr/>
                    <a:lstStyle/>
                    <a:p>
                      <a:pPr algn="l" fontAlgn="b"/>
                      <a:r>
                        <a:rPr lang="es-PE" sz="1100" u="none" strike="noStrike">
                          <a:effectLst/>
                        </a:rPr>
                        <a:t> </a:t>
                      </a:r>
                      <a:endParaRPr lang="es-PE" sz="1100" b="0" i="0" u="none" strike="noStrike">
                        <a:solidFill>
                          <a:srgbClr val="000000"/>
                        </a:solidFill>
                        <a:effectLst/>
                        <a:latin typeface="Calibri"/>
                      </a:endParaRPr>
                    </a:p>
                  </a:txBody>
                  <a:tcPr marL="0" marR="0" marT="0" marB="0" anchor="b"/>
                </a:tc>
              </a:tr>
              <a:tr h="190500">
                <a:tc>
                  <a:txBody>
                    <a:bodyPr/>
                    <a:lstStyle/>
                    <a:p>
                      <a:pPr algn="l" fontAlgn="b"/>
                      <a:r>
                        <a:rPr lang="es-PE" sz="1100" u="none" strike="noStrike">
                          <a:effectLst/>
                        </a:rPr>
                        <a:t>FO</a:t>
                      </a:r>
                      <a:endParaRPr lang="es-PE" sz="1100" b="0" i="0" u="none" strike="noStrike">
                        <a:solidFill>
                          <a:srgbClr val="000000"/>
                        </a:solidFill>
                        <a:effectLst/>
                        <a:latin typeface="Calibri"/>
                      </a:endParaRPr>
                    </a:p>
                  </a:txBody>
                  <a:tcPr marL="0" marR="0" marT="0" marB="0" anchor="b"/>
                </a:tc>
                <a:tc>
                  <a:txBody>
                    <a:bodyPr/>
                    <a:lstStyle/>
                    <a:p>
                      <a:pPr algn="r" fontAlgn="b"/>
                      <a:r>
                        <a:rPr lang="es-PE" sz="1100" u="none" strike="noStrike">
                          <a:effectLst/>
                        </a:rPr>
                        <a:t>1</a:t>
                      </a:r>
                      <a:endParaRPr lang="es-PE" sz="1100" b="0" i="0" u="none" strike="noStrike">
                        <a:solidFill>
                          <a:srgbClr val="000000"/>
                        </a:solidFill>
                        <a:effectLst/>
                        <a:latin typeface="Calibri"/>
                      </a:endParaRPr>
                    </a:p>
                  </a:txBody>
                  <a:tcPr marL="0" marR="0" marT="0" marB="0" anchor="b"/>
                </a:tc>
                <a:tc>
                  <a:txBody>
                    <a:bodyPr/>
                    <a:lstStyle/>
                    <a:p>
                      <a:pPr algn="r" fontAlgn="b"/>
                      <a:r>
                        <a:rPr lang="es-PE" sz="1100" u="none" strike="noStrike">
                          <a:effectLst/>
                        </a:rPr>
                        <a:t>0</a:t>
                      </a:r>
                      <a:endParaRPr lang="es-PE" sz="1100" b="0" i="0" u="none" strike="noStrike">
                        <a:solidFill>
                          <a:srgbClr val="000000"/>
                        </a:solidFill>
                        <a:effectLst/>
                        <a:latin typeface="Calibri"/>
                      </a:endParaRPr>
                    </a:p>
                  </a:txBody>
                  <a:tcPr marL="0" marR="0" marT="0" marB="0" anchor="b"/>
                </a:tc>
                <a:tc>
                  <a:txBody>
                    <a:bodyPr/>
                    <a:lstStyle/>
                    <a:p>
                      <a:pPr algn="r" fontAlgn="b"/>
                      <a:r>
                        <a:rPr lang="es-PE" sz="1100" u="none" strike="noStrike">
                          <a:effectLst/>
                        </a:rPr>
                        <a:t>0</a:t>
                      </a:r>
                      <a:endParaRPr lang="es-PE" sz="1100" b="0" i="0" u="none" strike="noStrike">
                        <a:solidFill>
                          <a:srgbClr val="000000"/>
                        </a:solidFill>
                        <a:effectLst/>
                        <a:latin typeface="Calibri"/>
                      </a:endParaRPr>
                    </a:p>
                  </a:txBody>
                  <a:tcPr marL="0" marR="0" marT="0" marB="0" anchor="b"/>
                </a:tc>
                <a:tc>
                  <a:txBody>
                    <a:bodyPr/>
                    <a:lstStyle/>
                    <a:p>
                      <a:pPr algn="r" fontAlgn="b"/>
                      <a:r>
                        <a:rPr lang="es-PE" sz="1100" u="none" strike="noStrike" dirty="0">
                          <a:effectLst/>
                        </a:rPr>
                        <a:t>0.26315789</a:t>
                      </a:r>
                      <a:endParaRPr lang="es-PE" sz="1100" b="0" i="0" u="none" strike="noStrike" dirty="0">
                        <a:solidFill>
                          <a:srgbClr val="000000"/>
                        </a:solidFill>
                        <a:effectLst/>
                        <a:latin typeface="Calibri"/>
                      </a:endParaRPr>
                    </a:p>
                  </a:txBody>
                  <a:tcPr marL="0" marR="0" marT="0" marB="0" anchor="b"/>
                </a:tc>
                <a:tc>
                  <a:txBody>
                    <a:bodyPr/>
                    <a:lstStyle/>
                    <a:p>
                      <a:pPr algn="r" fontAlgn="b"/>
                      <a:r>
                        <a:rPr lang="es-PE" sz="1100" u="none" strike="noStrike" dirty="0">
                          <a:effectLst/>
                        </a:rPr>
                        <a:t>0.84210526</a:t>
                      </a:r>
                      <a:endParaRPr lang="es-PE" sz="1100" b="0" i="0" u="none" strike="noStrike" dirty="0">
                        <a:solidFill>
                          <a:srgbClr val="000000"/>
                        </a:solidFill>
                        <a:effectLst/>
                        <a:latin typeface="Calibri"/>
                      </a:endParaRPr>
                    </a:p>
                  </a:txBody>
                  <a:tcPr marL="0" marR="0" marT="0" marB="0" anchor="b"/>
                </a:tc>
                <a:tc>
                  <a:txBody>
                    <a:bodyPr/>
                    <a:lstStyle/>
                    <a:p>
                      <a:pPr algn="r" fontAlgn="b"/>
                      <a:r>
                        <a:rPr lang="es-PE" sz="1100" u="none" strike="noStrike" dirty="0">
                          <a:effectLst/>
                        </a:rPr>
                        <a:t>12.3684211</a:t>
                      </a:r>
                      <a:endParaRPr lang="es-PE" sz="1100" b="0" i="0" u="none" strike="noStrike" dirty="0">
                        <a:solidFill>
                          <a:srgbClr val="000000"/>
                        </a:solidFill>
                        <a:effectLst/>
                        <a:latin typeface="Calibri"/>
                      </a:endParaRPr>
                    </a:p>
                  </a:txBody>
                  <a:tcPr marL="0" marR="0" marT="0" marB="0" anchor="b">
                    <a:solidFill>
                      <a:schemeClr val="accent4">
                        <a:lumMod val="60000"/>
                        <a:lumOff val="40000"/>
                      </a:schemeClr>
                    </a:solidFill>
                  </a:tcPr>
                </a:tc>
                <a:tc>
                  <a:txBody>
                    <a:bodyPr/>
                    <a:lstStyle/>
                    <a:p>
                      <a:pPr algn="l" fontAlgn="b"/>
                      <a:r>
                        <a:rPr lang="es-PE" sz="1100" u="none" strike="noStrike">
                          <a:effectLst/>
                        </a:rPr>
                        <a:t> </a:t>
                      </a:r>
                      <a:endParaRPr lang="es-PE" sz="1100" b="0" i="0" u="none" strike="noStrike">
                        <a:solidFill>
                          <a:srgbClr val="000000"/>
                        </a:solidFill>
                        <a:effectLst/>
                        <a:latin typeface="Calibri"/>
                      </a:endParaRPr>
                    </a:p>
                  </a:txBody>
                  <a:tcPr marL="0" marR="0" marT="0" marB="0" anchor="b"/>
                </a:tc>
                <a:tc>
                  <a:txBody>
                    <a:bodyPr/>
                    <a:lstStyle/>
                    <a:p>
                      <a:pPr algn="l" fontAlgn="b"/>
                      <a:r>
                        <a:rPr lang="es-PE" sz="1100" u="none" strike="noStrike">
                          <a:effectLst/>
                        </a:rPr>
                        <a:t> </a:t>
                      </a:r>
                      <a:endParaRPr lang="es-PE" sz="1100" b="0" i="0" u="none" strike="noStrike">
                        <a:solidFill>
                          <a:srgbClr val="000000"/>
                        </a:solidFill>
                        <a:effectLst/>
                        <a:latin typeface="Calibri"/>
                      </a:endParaRPr>
                    </a:p>
                  </a:txBody>
                  <a:tcPr marL="0" marR="0" marT="0" marB="0" anchor="b"/>
                </a:tc>
              </a:tr>
              <a:tr h="190500">
                <a:tc>
                  <a:txBody>
                    <a:bodyPr/>
                    <a:lstStyle/>
                    <a:p>
                      <a:pPr algn="l" fontAlgn="b"/>
                      <a:r>
                        <a:rPr lang="es-PE" sz="1100" u="none" strike="noStrike">
                          <a:effectLst/>
                        </a:rPr>
                        <a:t>H1</a:t>
                      </a:r>
                      <a:endParaRPr lang="es-PE" sz="1100" b="0" i="0" u="none" strike="noStrike">
                        <a:solidFill>
                          <a:srgbClr val="000000"/>
                        </a:solidFill>
                        <a:effectLst/>
                        <a:latin typeface="Calibri"/>
                      </a:endParaRPr>
                    </a:p>
                  </a:txBody>
                  <a:tcPr marL="0" marR="0" marT="0" marB="0" anchor="b"/>
                </a:tc>
                <a:tc>
                  <a:txBody>
                    <a:bodyPr/>
                    <a:lstStyle/>
                    <a:p>
                      <a:pPr algn="r" fontAlgn="b"/>
                      <a:r>
                        <a:rPr lang="es-PE" sz="1100" u="none" strike="noStrike">
                          <a:effectLst/>
                        </a:rPr>
                        <a:t>0</a:t>
                      </a:r>
                      <a:endParaRPr lang="es-PE" sz="1100" b="0" i="0" u="none" strike="noStrike">
                        <a:solidFill>
                          <a:srgbClr val="000000"/>
                        </a:solidFill>
                        <a:effectLst/>
                        <a:latin typeface="Calibri"/>
                      </a:endParaRPr>
                    </a:p>
                  </a:txBody>
                  <a:tcPr marL="0" marR="0" marT="0" marB="0" anchor="b"/>
                </a:tc>
                <a:tc>
                  <a:txBody>
                    <a:bodyPr/>
                    <a:lstStyle/>
                    <a:p>
                      <a:pPr algn="r" fontAlgn="b"/>
                      <a:r>
                        <a:rPr lang="es-PE" sz="1100" u="none" strike="noStrike">
                          <a:effectLst/>
                        </a:rPr>
                        <a:t>0</a:t>
                      </a:r>
                      <a:endParaRPr lang="es-PE" sz="1100" b="0" i="0" u="none" strike="noStrike">
                        <a:solidFill>
                          <a:srgbClr val="000000"/>
                        </a:solidFill>
                        <a:effectLst/>
                        <a:latin typeface="Calibri"/>
                      </a:endParaRPr>
                    </a:p>
                  </a:txBody>
                  <a:tcPr marL="0" marR="0" marT="0" marB="0" anchor="b"/>
                </a:tc>
                <a:tc>
                  <a:txBody>
                    <a:bodyPr/>
                    <a:lstStyle/>
                    <a:p>
                      <a:pPr algn="r" fontAlgn="b"/>
                      <a:r>
                        <a:rPr lang="es-PE" sz="1100" u="none" strike="noStrike">
                          <a:effectLst/>
                        </a:rPr>
                        <a:t>1</a:t>
                      </a:r>
                      <a:endParaRPr lang="es-PE" sz="1100" b="0" i="0" u="none" strike="noStrike">
                        <a:solidFill>
                          <a:srgbClr val="000000"/>
                        </a:solidFill>
                        <a:effectLst/>
                        <a:latin typeface="Calibri"/>
                      </a:endParaRPr>
                    </a:p>
                  </a:txBody>
                  <a:tcPr marL="0" marR="0" marT="0" marB="0" anchor="b"/>
                </a:tc>
                <a:tc>
                  <a:txBody>
                    <a:bodyPr/>
                    <a:lstStyle/>
                    <a:p>
                      <a:pPr algn="r" fontAlgn="b"/>
                      <a:r>
                        <a:rPr lang="es-PE" sz="1100" u="none" strike="noStrike">
                          <a:effectLst/>
                        </a:rPr>
                        <a:t>0.26315789</a:t>
                      </a:r>
                      <a:endParaRPr lang="es-PE" sz="1100" b="0" i="0" u="none" strike="noStrike">
                        <a:solidFill>
                          <a:srgbClr val="000000"/>
                        </a:solidFill>
                        <a:effectLst/>
                        <a:latin typeface="Calibri"/>
                      </a:endParaRPr>
                    </a:p>
                  </a:txBody>
                  <a:tcPr marL="0" marR="0" marT="0" marB="0" anchor="b"/>
                </a:tc>
                <a:tc>
                  <a:txBody>
                    <a:bodyPr/>
                    <a:lstStyle/>
                    <a:p>
                      <a:pPr algn="r" fontAlgn="b"/>
                      <a:r>
                        <a:rPr lang="es-PE" sz="1100" u="none" strike="noStrike">
                          <a:effectLst/>
                        </a:rPr>
                        <a:t>-0.1578947</a:t>
                      </a:r>
                      <a:endParaRPr lang="es-PE" sz="1100" b="0" i="0" u="none" strike="noStrike">
                        <a:solidFill>
                          <a:srgbClr val="000000"/>
                        </a:solidFill>
                        <a:effectLst/>
                        <a:latin typeface="Calibri"/>
                      </a:endParaRPr>
                    </a:p>
                  </a:txBody>
                  <a:tcPr marL="0" marR="0" marT="0" marB="0" anchor="b"/>
                </a:tc>
                <a:tc>
                  <a:txBody>
                    <a:bodyPr/>
                    <a:lstStyle/>
                    <a:p>
                      <a:pPr algn="r" fontAlgn="b"/>
                      <a:r>
                        <a:rPr lang="es-PE" sz="1100" u="none" strike="noStrike" dirty="0">
                          <a:effectLst/>
                        </a:rPr>
                        <a:t>2.36842105</a:t>
                      </a:r>
                      <a:endParaRPr lang="es-PE" sz="1100" b="0" i="0" u="none" strike="noStrike" dirty="0">
                        <a:solidFill>
                          <a:srgbClr val="000000"/>
                        </a:solidFill>
                        <a:effectLst/>
                        <a:latin typeface="Calibri"/>
                      </a:endParaRPr>
                    </a:p>
                  </a:txBody>
                  <a:tcPr marL="0" marR="0" marT="0" marB="0" anchor="b">
                    <a:solidFill>
                      <a:schemeClr val="accent4">
                        <a:lumMod val="60000"/>
                        <a:lumOff val="40000"/>
                      </a:schemeClr>
                    </a:solidFill>
                  </a:tcPr>
                </a:tc>
                <a:tc>
                  <a:txBody>
                    <a:bodyPr/>
                    <a:lstStyle/>
                    <a:p>
                      <a:pPr algn="l" fontAlgn="b"/>
                      <a:r>
                        <a:rPr lang="es-PE" sz="1100" u="none" strike="noStrike">
                          <a:effectLst/>
                        </a:rPr>
                        <a:t> </a:t>
                      </a:r>
                      <a:endParaRPr lang="es-PE" sz="1100" b="0" i="0" u="none" strike="noStrike">
                        <a:solidFill>
                          <a:srgbClr val="000000"/>
                        </a:solidFill>
                        <a:effectLst/>
                        <a:latin typeface="Calibri"/>
                      </a:endParaRPr>
                    </a:p>
                  </a:txBody>
                  <a:tcPr marL="0" marR="0" marT="0" marB="0" anchor="b"/>
                </a:tc>
                <a:tc>
                  <a:txBody>
                    <a:bodyPr/>
                    <a:lstStyle/>
                    <a:p>
                      <a:pPr algn="l" fontAlgn="b"/>
                      <a:r>
                        <a:rPr lang="es-PE" sz="1100" u="none" strike="noStrike">
                          <a:effectLst/>
                        </a:rPr>
                        <a:t> </a:t>
                      </a:r>
                      <a:endParaRPr lang="es-PE" sz="1100" b="0" i="0" u="none" strike="noStrike">
                        <a:solidFill>
                          <a:srgbClr val="000000"/>
                        </a:solidFill>
                        <a:effectLst/>
                        <a:latin typeface="Calibri"/>
                      </a:endParaRPr>
                    </a:p>
                  </a:txBody>
                  <a:tcPr marL="0" marR="0" marT="0" marB="0" anchor="b"/>
                </a:tc>
              </a:tr>
              <a:tr h="190500">
                <a:tc>
                  <a:txBody>
                    <a:bodyPr/>
                    <a:lstStyle/>
                    <a:p>
                      <a:pPr algn="l" fontAlgn="b"/>
                      <a:r>
                        <a:rPr lang="es-PE" sz="1100" u="none" strike="noStrike">
                          <a:effectLst/>
                        </a:rPr>
                        <a:t>H2</a:t>
                      </a:r>
                      <a:endParaRPr lang="es-PE" sz="1100" b="0" i="0" u="none" strike="noStrike">
                        <a:solidFill>
                          <a:srgbClr val="000000"/>
                        </a:solidFill>
                        <a:effectLst/>
                        <a:latin typeface="Calibri"/>
                      </a:endParaRPr>
                    </a:p>
                  </a:txBody>
                  <a:tcPr marL="0" marR="0" marT="0" marB="0" anchor="b"/>
                </a:tc>
                <a:tc>
                  <a:txBody>
                    <a:bodyPr/>
                    <a:lstStyle/>
                    <a:p>
                      <a:pPr algn="r" fontAlgn="b"/>
                      <a:r>
                        <a:rPr lang="es-PE" sz="1100" u="none" strike="noStrike">
                          <a:effectLst/>
                        </a:rPr>
                        <a:t>0</a:t>
                      </a:r>
                      <a:endParaRPr lang="es-PE" sz="1100" b="0" i="0" u="none" strike="noStrike">
                        <a:solidFill>
                          <a:srgbClr val="000000"/>
                        </a:solidFill>
                        <a:effectLst/>
                        <a:latin typeface="Calibri"/>
                      </a:endParaRPr>
                    </a:p>
                  </a:txBody>
                  <a:tcPr marL="0" marR="0" marT="0" marB="0" anchor="b"/>
                </a:tc>
                <a:tc>
                  <a:txBody>
                    <a:bodyPr/>
                    <a:lstStyle/>
                    <a:p>
                      <a:pPr algn="r" fontAlgn="b"/>
                      <a:r>
                        <a:rPr lang="es-PE" sz="1100" u="none" strike="noStrike">
                          <a:effectLst/>
                        </a:rPr>
                        <a:t>1</a:t>
                      </a:r>
                      <a:endParaRPr lang="es-PE" sz="1100" b="0" i="0" u="none" strike="noStrike">
                        <a:solidFill>
                          <a:srgbClr val="000000"/>
                        </a:solidFill>
                        <a:effectLst/>
                        <a:latin typeface="Calibri"/>
                      </a:endParaRPr>
                    </a:p>
                  </a:txBody>
                  <a:tcPr marL="0" marR="0" marT="0" marB="0" anchor="b"/>
                </a:tc>
                <a:tc>
                  <a:txBody>
                    <a:bodyPr/>
                    <a:lstStyle/>
                    <a:p>
                      <a:pPr algn="r" fontAlgn="b"/>
                      <a:r>
                        <a:rPr lang="es-PE" sz="1100" u="none" strike="noStrike">
                          <a:effectLst/>
                        </a:rPr>
                        <a:t>0</a:t>
                      </a:r>
                      <a:endParaRPr lang="es-PE" sz="1100" b="0" i="0" u="none" strike="noStrike">
                        <a:solidFill>
                          <a:srgbClr val="000000"/>
                        </a:solidFill>
                        <a:effectLst/>
                        <a:latin typeface="Calibri"/>
                      </a:endParaRPr>
                    </a:p>
                  </a:txBody>
                  <a:tcPr marL="0" marR="0" marT="0" marB="0" anchor="b"/>
                </a:tc>
                <a:tc>
                  <a:txBody>
                    <a:bodyPr/>
                    <a:lstStyle/>
                    <a:p>
                      <a:pPr algn="r" fontAlgn="b"/>
                      <a:r>
                        <a:rPr lang="es-PE" sz="1100" u="none" strike="noStrike">
                          <a:effectLst/>
                        </a:rPr>
                        <a:t>-0.1052632</a:t>
                      </a:r>
                      <a:endParaRPr lang="es-PE" sz="1100" b="0" i="0" u="none" strike="noStrike">
                        <a:solidFill>
                          <a:srgbClr val="000000"/>
                        </a:solidFill>
                        <a:effectLst/>
                        <a:latin typeface="Calibri"/>
                      </a:endParaRPr>
                    </a:p>
                  </a:txBody>
                  <a:tcPr marL="0" marR="0" marT="0" marB="0" anchor="b"/>
                </a:tc>
                <a:tc>
                  <a:txBody>
                    <a:bodyPr/>
                    <a:lstStyle/>
                    <a:p>
                      <a:pPr algn="r" fontAlgn="b"/>
                      <a:r>
                        <a:rPr lang="es-PE" sz="1100" u="none" strike="noStrike">
                          <a:effectLst/>
                        </a:rPr>
                        <a:t>0.26315789</a:t>
                      </a:r>
                      <a:endParaRPr lang="es-PE" sz="1100" b="0" i="0" u="none" strike="noStrike">
                        <a:solidFill>
                          <a:srgbClr val="000000"/>
                        </a:solidFill>
                        <a:effectLst/>
                        <a:latin typeface="Calibri"/>
                      </a:endParaRPr>
                    </a:p>
                  </a:txBody>
                  <a:tcPr marL="0" marR="0" marT="0" marB="0" anchor="b"/>
                </a:tc>
                <a:tc>
                  <a:txBody>
                    <a:bodyPr/>
                    <a:lstStyle/>
                    <a:p>
                      <a:pPr algn="r" fontAlgn="b"/>
                      <a:r>
                        <a:rPr lang="es-PE" sz="1100" u="none" strike="noStrike" dirty="0">
                          <a:effectLst/>
                        </a:rPr>
                        <a:t>1.05263158</a:t>
                      </a:r>
                      <a:endParaRPr lang="es-PE" sz="1100" b="0" i="0" u="none" strike="noStrike" dirty="0">
                        <a:solidFill>
                          <a:srgbClr val="000000"/>
                        </a:solidFill>
                        <a:effectLst/>
                        <a:latin typeface="Calibri"/>
                      </a:endParaRPr>
                    </a:p>
                  </a:txBody>
                  <a:tcPr marL="0" marR="0" marT="0" marB="0" anchor="b">
                    <a:solidFill>
                      <a:schemeClr val="accent4">
                        <a:lumMod val="60000"/>
                        <a:lumOff val="40000"/>
                      </a:schemeClr>
                    </a:solidFill>
                  </a:tcPr>
                </a:tc>
                <a:tc>
                  <a:txBody>
                    <a:bodyPr/>
                    <a:lstStyle/>
                    <a:p>
                      <a:pPr algn="l" fontAlgn="b"/>
                      <a:r>
                        <a:rPr lang="es-PE" sz="1100" u="none" strike="noStrike">
                          <a:effectLst/>
                        </a:rPr>
                        <a:t> </a:t>
                      </a:r>
                      <a:endParaRPr lang="es-PE" sz="1100" b="0" i="0" u="none" strike="noStrike">
                        <a:solidFill>
                          <a:srgbClr val="000000"/>
                        </a:solidFill>
                        <a:effectLst/>
                        <a:latin typeface="Calibri"/>
                      </a:endParaRPr>
                    </a:p>
                  </a:txBody>
                  <a:tcPr marL="0" marR="0" marT="0" marB="0" anchor="b"/>
                </a:tc>
                <a:tc>
                  <a:txBody>
                    <a:bodyPr/>
                    <a:lstStyle/>
                    <a:p>
                      <a:pPr algn="l" fontAlgn="b"/>
                      <a:r>
                        <a:rPr lang="es-PE" sz="1100" u="none" strike="noStrike" dirty="0">
                          <a:effectLst/>
                        </a:rPr>
                        <a:t> </a:t>
                      </a:r>
                      <a:endParaRPr lang="es-PE" sz="1100" b="0" i="0" u="none" strike="noStrike" dirty="0">
                        <a:solidFill>
                          <a:srgbClr val="000000"/>
                        </a:solidFill>
                        <a:effectLst/>
                        <a:latin typeface="Calibri"/>
                      </a:endParaRPr>
                    </a:p>
                  </a:txBody>
                  <a:tcPr marL="0" marR="0" marT="0" marB="0" anchor="b"/>
                </a:tc>
              </a:tr>
            </a:tbl>
          </a:graphicData>
        </a:graphic>
      </p:graphicFrame>
      <p:sp>
        <p:nvSpPr>
          <p:cNvPr id="5" name="4 CuadroTexto"/>
          <p:cNvSpPr txBox="1"/>
          <p:nvPr/>
        </p:nvSpPr>
        <p:spPr>
          <a:xfrm>
            <a:off x="4860032" y="5229200"/>
            <a:ext cx="1789272" cy="369332"/>
          </a:xfrm>
          <a:prstGeom prst="rect">
            <a:avLst/>
          </a:prstGeom>
          <a:solidFill>
            <a:srgbClr val="FFFF00"/>
          </a:solidFill>
        </p:spPr>
        <p:txBody>
          <a:bodyPr wrap="none" rtlCol="0">
            <a:spAutoFit/>
          </a:bodyPr>
          <a:lstStyle/>
          <a:p>
            <a:r>
              <a:rPr lang="es-PE" dirty="0" smtClean="0"/>
              <a:t>Solución optima</a:t>
            </a:r>
            <a:endParaRPr lang="es-PE" dirty="0"/>
          </a:p>
        </p:txBody>
      </p:sp>
      <p:cxnSp>
        <p:nvCxnSpPr>
          <p:cNvPr id="7" name="6 Conector recto de flecha"/>
          <p:cNvCxnSpPr/>
          <p:nvPr/>
        </p:nvCxnSpPr>
        <p:spPr>
          <a:xfrm flipH="1" flipV="1">
            <a:off x="5580112" y="4581128"/>
            <a:ext cx="288032" cy="576064"/>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93102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79512" y="280917"/>
            <a:ext cx="3864199" cy="369332"/>
          </a:xfrm>
          <a:prstGeom prst="rect">
            <a:avLst/>
          </a:prstGeom>
          <a:solidFill>
            <a:schemeClr val="accent4">
              <a:lumMod val="40000"/>
              <a:lumOff val="60000"/>
            </a:schemeClr>
          </a:solidFill>
        </p:spPr>
        <p:txBody>
          <a:bodyPr wrap="none" rtlCol="0">
            <a:spAutoFit/>
          </a:bodyPr>
          <a:lstStyle/>
          <a:p>
            <a:r>
              <a:rPr lang="es-PE" dirty="0" smtClean="0"/>
              <a:t>  Problemas de minimización simplex</a:t>
            </a:r>
            <a:endParaRPr lang="es-PE" dirty="0"/>
          </a:p>
        </p:txBody>
      </p:sp>
      <p:sp>
        <p:nvSpPr>
          <p:cNvPr id="3" name="2 CuadroTexto"/>
          <p:cNvSpPr txBox="1"/>
          <p:nvPr/>
        </p:nvSpPr>
        <p:spPr>
          <a:xfrm>
            <a:off x="179512" y="903040"/>
            <a:ext cx="8352928" cy="1477328"/>
          </a:xfrm>
          <a:prstGeom prst="rect">
            <a:avLst/>
          </a:prstGeom>
          <a:noFill/>
        </p:spPr>
        <p:txBody>
          <a:bodyPr wrap="square" rtlCol="0">
            <a:spAutoFit/>
          </a:bodyPr>
          <a:lstStyle/>
          <a:p>
            <a:r>
              <a:rPr lang="es-PE" dirty="0" smtClean="0">
                <a:solidFill>
                  <a:srgbClr val="C00000"/>
                </a:solidFill>
              </a:rPr>
              <a:t>Método de la gran M o de penalización </a:t>
            </a:r>
            <a:r>
              <a:rPr lang="es-PE" dirty="0" smtClean="0"/>
              <a:t>: significa asignar una penalización tan grande que permita y obligue a la solución optima del problema a quedar dentro de esta región factible.</a:t>
            </a:r>
          </a:p>
          <a:p>
            <a:r>
              <a:rPr lang="es-PE" dirty="0" smtClean="0"/>
              <a:t>Si </a:t>
            </a:r>
            <a:r>
              <a:rPr lang="es-PE" dirty="0"/>
              <a:t>el objetivo es </a:t>
            </a:r>
            <a:r>
              <a:rPr lang="es-PE" b="1" dirty="0">
                <a:solidFill>
                  <a:srgbClr val="C00000"/>
                </a:solidFill>
              </a:rPr>
              <a:t>minimizar l</a:t>
            </a:r>
            <a:r>
              <a:rPr lang="es-PE" dirty="0"/>
              <a:t>as variables </a:t>
            </a:r>
            <a:r>
              <a:rPr lang="es-PE" dirty="0" smtClean="0"/>
              <a:t>artificiales </a:t>
            </a:r>
            <a:r>
              <a:rPr lang="es-PE" dirty="0"/>
              <a:t>entraran con </a:t>
            </a:r>
            <a:r>
              <a:rPr lang="es-PE" i="1" dirty="0">
                <a:solidFill>
                  <a:srgbClr val="C00000"/>
                </a:solidFill>
              </a:rPr>
              <a:t>M positivo </a:t>
            </a:r>
            <a:r>
              <a:rPr lang="es-PE" dirty="0"/>
              <a:t>y si es </a:t>
            </a:r>
            <a:r>
              <a:rPr lang="es-PE" b="1" dirty="0">
                <a:solidFill>
                  <a:srgbClr val="C00000"/>
                </a:solidFill>
              </a:rPr>
              <a:t>maximizar</a:t>
            </a:r>
            <a:r>
              <a:rPr lang="es-PE" dirty="0"/>
              <a:t> las variables artificiales se usaran como </a:t>
            </a:r>
            <a:r>
              <a:rPr lang="es-PE" b="1" i="1" dirty="0">
                <a:solidFill>
                  <a:srgbClr val="C00000"/>
                </a:solidFill>
              </a:rPr>
              <a:t>-M.</a:t>
            </a:r>
            <a:r>
              <a:rPr lang="es-PE" dirty="0"/>
              <a:t> </a:t>
            </a:r>
          </a:p>
        </p:txBody>
      </p:sp>
      <p:graphicFrame>
        <p:nvGraphicFramePr>
          <p:cNvPr id="9" name="8 Tabla"/>
          <p:cNvGraphicFramePr>
            <a:graphicFrameLocks noGrp="1"/>
          </p:cNvGraphicFramePr>
          <p:nvPr>
            <p:extLst>
              <p:ext uri="{D42A27DB-BD31-4B8C-83A1-F6EECF244321}">
                <p14:modId xmlns:p14="http://schemas.microsoft.com/office/powerpoint/2010/main" val="1672091404"/>
              </p:ext>
            </p:extLst>
          </p:nvPr>
        </p:nvGraphicFramePr>
        <p:xfrm>
          <a:off x="2195736" y="2708920"/>
          <a:ext cx="4514850" cy="2908554"/>
        </p:xfrm>
        <a:graphic>
          <a:graphicData uri="http://schemas.openxmlformats.org/drawingml/2006/table">
            <a:tbl>
              <a:tblPr>
                <a:tableStyleId>{8A107856-5554-42FB-B03E-39F5DBC370BA}</a:tableStyleId>
              </a:tblPr>
              <a:tblGrid>
                <a:gridCol w="1638300"/>
                <a:gridCol w="1438275"/>
                <a:gridCol w="1438275"/>
              </a:tblGrid>
              <a:tr h="209550">
                <a:tc rowSpan="2">
                  <a:txBody>
                    <a:bodyPr/>
                    <a:lstStyle/>
                    <a:p>
                      <a:pPr>
                        <a:lnSpc>
                          <a:spcPct val="115000"/>
                        </a:lnSpc>
                        <a:spcAft>
                          <a:spcPts val="1000"/>
                        </a:spcAft>
                      </a:pPr>
                      <a:r>
                        <a:rPr lang="es-PE" sz="1100" dirty="0">
                          <a:effectLst/>
                        </a:rPr>
                        <a:t>Tipo de restricción</a:t>
                      </a:r>
                      <a:endParaRPr lang="es-PE" sz="1100" dirty="0">
                        <a:effectLst/>
                        <a:latin typeface="Calibri"/>
                        <a:ea typeface="Calibri"/>
                        <a:cs typeface="Times New Roman"/>
                      </a:endParaRPr>
                    </a:p>
                  </a:txBody>
                  <a:tcPr marL="44450" marR="44450" marT="0" marB="0">
                    <a:solidFill>
                      <a:schemeClr val="bg2">
                        <a:lumMod val="90000"/>
                      </a:schemeClr>
                    </a:solidFill>
                  </a:tcPr>
                </a:tc>
                <a:tc gridSpan="2">
                  <a:txBody>
                    <a:bodyPr/>
                    <a:lstStyle/>
                    <a:p>
                      <a:pPr>
                        <a:lnSpc>
                          <a:spcPct val="115000"/>
                        </a:lnSpc>
                        <a:spcAft>
                          <a:spcPts val="1000"/>
                        </a:spcAft>
                      </a:pPr>
                      <a:r>
                        <a:rPr lang="es-PE" sz="1100">
                          <a:effectLst/>
                        </a:rPr>
                        <a:t>Valor de la función objetivo</a:t>
                      </a:r>
                      <a:endParaRPr lang="es-PE" sz="1100">
                        <a:effectLst/>
                        <a:latin typeface="Calibri"/>
                        <a:ea typeface="Calibri"/>
                        <a:cs typeface="Times New Roman"/>
                      </a:endParaRPr>
                    </a:p>
                  </a:txBody>
                  <a:tcPr marL="44450" marR="44450" marT="0" marB="0"/>
                </a:tc>
                <a:tc hMerge="1">
                  <a:txBody>
                    <a:bodyPr/>
                    <a:lstStyle/>
                    <a:p>
                      <a:endParaRPr lang="es-PE"/>
                    </a:p>
                  </a:txBody>
                  <a:tcPr/>
                </a:tc>
              </a:tr>
              <a:tr h="133350">
                <a:tc vMerge="1">
                  <a:txBody>
                    <a:bodyPr/>
                    <a:lstStyle/>
                    <a:p>
                      <a:endParaRPr lang="es-PE"/>
                    </a:p>
                  </a:txBody>
                  <a:tcPr/>
                </a:tc>
                <a:tc>
                  <a:txBody>
                    <a:bodyPr/>
                    <a:lstStyle/>
                    <a:p>
                      <a:pPr>
                        <a:lnSpc>
                          <a:spcPct val="115000"/>
                        </a:lnSpc>
                        <a:spcAft>
                          <a:spcPts val="1000"/>
                        </a:spcAft>
                      </a:pPr>
                      <a:r>
                        <a:rPr lang="es-PE" sz="1100" dirty="0">
                          <a:effectLst/>
                        </a:rPr>
                        <a:t>Maximización</a:t>
                      </a:r>
                      <a:endParaRPr lang="es-PE" sz="1100" dirty="0">
                        <a:effectLst/>
                        <a:latin typeface="Calibri"/>
                        <a:ea typeface="Calibri"/>
                        <a:cs typeface="Times New Roman"/>
                      </a:endParaRPr>
                    </a:p>
                  </a:txBody>
                  <a:tcPr marL="44450" marR="44450" marT="0" marB="0">
                    <a:solidFill>
                      <a:schemeClr val="bg2">
                        <a:lumMod val="90000"/>
                      </a:schemeClr>
                    </a:solidFill>
                  </a:tcPr>
                </a:tc>
                <a:tc>
                  <a:txBody>
                    <a:bodyPr/>
                    <a:lstStyle/>
                    <a:p>
                      <a:pPr>
                        <a:lnSpc>
                          <a:spcPct val="115000"/>
                        </a:lnSpc>
                        <a:spcAft>
                          <a:spcPts val="1000"/>
                        </a:spcAft>
                      </a:pPr>
                      <a:r>
                        <a:rPr lang="es-PE" sz="1100" dirty="0">
                          <a:effectLst/>
                        </a:rPr>
                        <a:t>Minimización </a:t>
                      </a:r>
                      <a:endParaRPr lang="es-PE" sz="1100" dirty="0">
                        <a:effectLst/>
                        <a:latin typeface="Calibri"/>
                        <a:ea typeface="Calibri"/>
                        <a:cs typeface="Times New Roman"/>
                      </a:endParaRPr>
                    </a:p>
                  </a:txBody>
                  <a:tcPr marL="44450" marR="44450" marT="0" marB="0">
                    <a:solidFill>
                      <a:schemeClr val="bg2">
                        <a:lumMod val="90000"/>
                      </a:schemeClr>
                    </a:solidFill>
                  </a:tcPr>
                </a:tc>
              </a:tr>
              <a:tr h="266700">
                <a:tc>
                  <a:txBody>
                    <a:bodyPr/>
                    <a:lstStyle/>
                    <a:p>
                      <a:pPr>
                        <a:lnSpc>
                          <a:spcPct val="115000"/>
                        </a:lnSpc>
                        <a:spcAft>
                          <a:spcPts val="1000"/>
                        </a:spcAft>
                      </a:pPr>
                      <a:r>
                        <a:rPr lang="es-PE" sz="1100" dirty="0">
                          <a:effectLst/>
                        </a:rPr>
                        <a:t>Si ≤sumar una variable de holgura (+h)</a:t>
                      </a:r>
                      <a:endParaRPr lang="es-PE" sz="1100" dirty="0">
                        <a:effectLst/>
                        <a:latin typeface="Calibri"/>
                        <a:ea typeface="Calibri"/>
                        <a:cs typeface="Times New Roman"/>
                      </a:endParaRPr>
                    </a:p>
                  </a:txBody>
                  <a:tcPr marL="44450" marR="44450" marT="0" marB="0"/>
                </a:tc>
                <a:tc>
                  <a:txBody>
                    <a:bodyPr/>
                    <a:lstStyle/>
                    <a:p>
                      <a:pPr>
                        <a:lnSpc>
                          <a:spcPct val="115000"/>
                        </a:lnSpc>
                        <a:spcAft>
                          <a:spcPts val="1000"/>
                        </a:spcAft>
                      </a:pPr>
                      <a:r>
                        <a:rPr lang="es-PE" sz="1100">
                          <a:effectLst/>
                        </a:rPr>
                        <a:t>V. holgura con coeficiente  cero en la FO. (Oh)</a:t>
                      </a:r>
                      <a:endParaRPr lang="es-PE" sz="1100">
                        <a:effectLst/>
                        <a:latin typeface="Calibri"/>
                        <a:ea typeface="Calibri"/>
                        <a:cs typeface="Times New Roman"/>
                      </a:endParaRPr>
                    </a:p>
                  </a:txBody>
                  <a:tcPr marL="44450" marR="44450" marT="0" marB="0"/>
                </a:tc>
                <a:tc>
                  <a:txBody>
                    <a:bodyPr/>
                    <a:lstStyle/>
                    <a:p>
                      <a:pPr>
                        <a:lnSpc>
                          <a:spcPct val="115000"/>
                        </a:lnSpc>
                        <a:spcAft>
                          <a:spcPts val="1000"/>
                        </a:spcAft>
                      </a:pPr>
                      <a:r>
                        <a:rPr lang="es-PE" sz="1100" dirty="0">
                          <a:effectLst/>
                        </a:rPr>
                        <a:t>Variable de holgura con coeficiente cero en la F.O</a:t>
                      </a:r>
                      <a:endParaRPr lang="es-PE" sz="1100" dirty="0">
                        <a:effectLst/>
                        <a:latin typeface="Calibri"/>
                        <a:ea typeface="Calibri"/>
                        <a:cs typeface="Times New Roman"/>
                      </a:endParaRPr>
                    </a:p>
                  </a:txBody>
                  <a:tcPr marL="44450" marR="44450" marT="0" marB="0"/>
                </a:tc>
              </a:tr>
              <a:tr h="285750">
                <a:tc>
                  <a:txBody>
                    <a:bodyPr/>
                    <a:lstStyle/>
                    <a:p>
                      <a:pPr>
                        <a:lnSpc>
                          <a:spcPct val="115000"/>
                        </a:lnSpc>
                        <a:spcAft>
                          <a:spcPts val="1000"/>
                        </a:spcAft>
                      </a:pPr>
                      <a:r>
                        <a:rPr lang="es-PE" sz="1100">
                          <a:effectLst/>
                        </a:rPr>
                        <a:t>Si ≥necesita una variable de holgura (- h) y sumar Variable artificial (A) positiva</a:t>
                      </a:r>
                      <a:endParaRPr lang="es-PE" sz="1100">
                        <a:effectLst/>
                        <a:latin typeface="Calibri"/>
                        <a:ea typeface="Calibri"/>
                        <a:cs typeface="Times New Roman"/>
                      </a:endParaRPr>
                    </a:p>
                  </a:txBody>
                  <a:tcPr marL="44450" marR="44450" marT="0" marB="0"/>
                </a:tc>
                <a:tc>
                  <a:txBody>
                    <a:bodyPr/>
                    <a:lstStyle/>
                    <a:p>
                      <a:pPr>
                        <a:lnSpc>
                          <a:spcPct val="115000"/>
                        </a:lnSpc>
                        <a:spcAft>
                          <a:spcPts val="1000"/>
                        </a:spcAft>
                      </a:pPr>
                      <a:r>
                        <a:rPr lang="es-PE" sz="1100">
                          <a:effectLst/>
                        </a:rPr>
                        <a:t>Coeficiente cero para la variable de holgura y + M para la variable artificial (A )</a:t>
                      </a:r>
                      <a:endParaRPr lang="es-PE" sz="1100">
                        <a:effectLst/>
                        <a:latin typeface="Calibri"/>
                        <a:ea typeface="Calibri"/>
                        <a:cs typeface="Times New Roman"/>
                      </a:endParaRPr>
                    </a:p>
                  </a:txBody>
                  <a:tcPr marL="44450" marR="44450" marT="0" marB="0"/>
                </a:tc>
                <a:tc>
                  <a:txBody>
                    <a:bodyPr/>
                    <a:lstStyle/>
                    <a:p>
                      <a:pPr>
                        <a:lnSpc>
                          <a:spcPct val="115000"/>
                        </a:lnSpc>
                        <a:spcAft>
                          <a:spcPts val="1000"/>
                        </a:spcAft>
                      </a:pPr>
                      <a:r>
                        <a:rPr lang="es-PE" sz="1100">
                          <a:effectLst/>
                        </a:rPr>
                        <a:t>Coeficiente cerio para la variable de holgura y – M en la función objetiva  (A) Variable de holgura con coeficiente</a:t>
                      </a:r>
                      <a:endParaRPr lang="es-PE" sz="1100">
                        <a:effectLst/>
                        <a:latin typeface="Calibri"/>
                        <a:ea typeface="Calibri"/>
                        <a:cs typeface="Times New Roman"/>
                      </a:endParaRPr>
                    </a:p>
                  </a:txBody>
                  <a:tcPr marL="44450" marR="44450" marT="0" marB="0"/>
                </a:tc>
              </a:tr>
              <a:tr h="323850">
                <a:tc>
                  <a:txBody>
                    <a:bodyPr/>
                    <a:lstStyle/>
                    <a:p>
                      <a:pPr>
                        <a:lnSpc>
                          <a:spcPct val="115000"/>
                        </a:lnSpc>
                        <a:spcAft>
                          <a:spcPts val="1000"/>
                        </a:spcAft>
                      </a:pPr>
                      <a:r>
                        <a:rPr lang="es-PE" sz="1100">
                          <a:effectLst/>
                        </a:rPr>
                        <a:t>Si = necesita  variable artificial positiva (+A) </a:t>
                      </a:r>
                      <a:endParaRPr lang="es-PE" sz="1100">
                        <a:effectLst/>
                        <a:latin typeface="Calibri"/>
                        <a:ea typeface="Calibri"/>
                        <a:cs typeface="Times New Roman"/>
                      </a:endParaRPr>
                    </a:p>
                  </a:txBody>
                  <a:tcPr marL="44450" marR="44450" marT="0" marB="0"/>
                </a:tc>
                <a:tc>
                  <a:txBody>
                    <a:bodyPr/>
                    <a:lstStyle/>
                    <a:p>
                      <a:pPr>
                        <a:lnSpc>
                          <a:spcPct val="115000"/>
                        </a:lnSpc>
                        <a:spcAft>
                          <a:spcPts val="1000"/>
                        </a:spcAft>
                      </a:pPr>
                      <a:r>
                        <a:rPr lang="es-PE" sz="1100" dirty="0">
                          <a:effectLst/>
                        </a:rPr>
                        <a:t>Coeficiente +M en la F.O PARA </a:t>
                      </a:r>
                      <a:r>
                        <a:rPr lang="es-PE" sz="1100" dirty="0" smtClean="0">
                          <a:effectLst/>
                        </a:rPr>
                        <a:t>LA </a:t>
                      </a:r>
                      <a:r>
                        <a:rPr lang="es-PE" sz="1100" dirty="0">
                          <a:effectLst/>
                        </a:rPr>
                        <a:t>VARIABLE (A )</a:t>
                      </a:r>
                      <a:endParaRPr lang="es-PE" sz="1100" dirty="0">
                        <a:effectLst/>
                        <a:latin typeface="Calibri"/>
                        <a:ea typeface="Calibri"/>
                        <a:cs typeface="Times New Roman"/>
                      </a:endParaRPr>
                    </a:p>
                  </a:txBody>
                  <a:tcPr marL="44450" marR="44450" marT="0" marB="0"/>
                </a:tc>
                <a:tc>
                  <a:txBody>
                    <a:bodyPr/>
                    <a:lstStyle/>
                    <a:p>
                      <a:pPr>
                        <a:lnSpc>
                          <a:spcPct val="115000"/>
                        </a:lnSpc>
                        <a:spcAft>
                          <a:spcPts val="1000"/>
                        </a:spcAft>
                      </a:pPr>
                      <a:r>
                        <a:rPr lang="es-PE" sz="1100" dirty="0">
                          <a:effectLst/>
                        </a:rPr>
                        <a:t>Coeficiente – M en la función objetivo para la   para la variable artificial  (A)</a:t>
                      </a:r>
                      <a:endParaRPr lang="es-PE" sz="1100" dirty="0">
                        <a:effectLst/>
                        <a:latin typeface="Calibri"/>
                        <a:ea typeface="Calibri"/>
                        <a:cs typeface="Times New Roman"/>
                      </a:endParaRPr>
                    </a:p>
                  </a:txBody>
                  <a:tcPr marL="44450" marR="44450" marT="0" marB="0"/>
                </a:tc>
              </a:tr>
            </a:tbl>
          </a:graphicData>
        </a:graphic>
      </p:graphicFrame>
    </p:spTree>
    <p:extLst>
      <p:ext uri="{BB962C8B-B14F-4D97-AF65-F5344CB8AC3E}">
        <p14:creationId xmlns:p14="http://schemas.microsoft.com/office/powerpoint/2010/main" val="23038015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539552" y="404664"/>
            <a:ext cx="3369127" cy="369332"/>
          </a:xfrm>
          <a:prstGeom prst="rect">
            <a:avLst/>
          </a:prstGeom>
        </p:spPr>
        <p:style>
          <a:lnRef idx="1">
            <a:schemeClr val="accent4"/>
          </a:lnRef>
          <a:fillRef idx="3">
            <a:schemeClr val="accent4"/>
          </a:fillRef>
          <a:effectRef idx="2">
            <a:schemeClr val="accent4"/>
          </a:effectRef>
          <a:fontRef idx="minor">
            <a:schemeClr val="lt1"/>
          </a:fontRef>
        </p:style>
        <p:txBody>
          <a:bodyPr wrap="none" rtlCol="0">
            <a:spAutoFit/>
          </a:bodyPr>
          <a:lstStyle/>
          <a:p>
            <a:r>
              <a:rPr lang="es-PE" dirty="0" smtClean="0"/>
              <a:t>Procedimiento de minimización:</a:t>
            </a:r>
            <a:endParaRPr lang="es-PE" dirty="0"/>
          </a:p>
        </p:txBody>
      </p:sp>
      <p:sp>
        <p:nvSpPr>
          <p:cNvPr id="3" name="2 CuadroTexto"/>
          <p:cNvSpPr txBox="1"/>
          <p:nvPr/>
        </p:nvSpPr>
        <p:spPr>
          <a:xfrm>
            <a:off x="323528" y="980728"/>
            <a:ext cx="7848872" cy="4247317"/>
          </a:xfrm>
          <a:prstGeom prst="rect">
            <a:avLst/>
          </a:prstGeom>
          <a:solidFill>
            <a:schemeClr val="accent1">
              <a:lumMod val="20000"/>
              <a:lumOff val="80000"/>
            </a:schemeClr>
          </a:solidFill>
        </p:spPr>
        <p:txBody>
          <a:bodyPr wrap="square" rtlCol="0">
            <a:spAutoFit/>
          </a:bodyPr>
          <a:lstStyle/>
          <a:p>
            <a:r>
              <a:rPr lang="es-PE" dirty="0" smtClean="0"/>
              <a:t>El procedimiento para resolver un problema de minimización es similar al utilizado en la maximización, excepto por dos definiciones:</a:t>
            </a:r>
          </a:p>
          <a:p>
            <a:pPr marL="342900" indent="-342900">
              <a:buAutoNum type="arabicPeriod"/>
            </a:pPr>
            <a:r>
              <a:rPr lang="es-PE" dirty="0" smtClean="0"/>
              <a:t>El valor del coeficiente de la variable artificial en la F.O. es </a:t>
            </a:r>
            <a:r>
              <a:rPr lang="es-PE" i="1" dirty="0" smtClean="0"/>
              <a:t>–M.</a:t>
            </a:r>
          </a:p>
          <a:p>
            <a:pPr marL="342900" indent="-342900">
              <a:buAutoNum type="arabicPeriod"/>
            </a:pPr>
            <a:r>
              <a:rPr lang="es-PE" dirty="0" smtClean="0"/>
              <a:t>El criterio para escoger la variable de entrada a la base es de maximización o sea se selecciona  la fila de los coeficientes de la F.O que tenga el valor positivo mas grande.</a:t>
            </a:r>
          </a:p>
          <a:p>
            <a:pPr marL="342900" indent="-342900">
              <a:buAutoNum type="arabicPeriod"/>
            </a:pPr>
            <a:r>
              <a:rPr lang="es-PE" dirty="0" smtClean="0"/>
              <a:t>Llegamos a la solución optima cuando todos los coeficientes de la fila Z sea negativo o cero</a:t>
            </a:r>
          </a:p>
          <a:p>
            <a:endParaRPr lang="es-PE" dirty="0"/>
          </a:p>
          <a:p>
            <a:r>
              <a:rPr lang="es-PE" b="1" dirty="0" smtClean="0">
                <a:solidFill>
                  <a:srgbClr val="C00000"/>
                </a:solidFill>
                <a:latin typeface="Cambria" panose="02040503050406030204" pitchFamily="18" charset="0"/>
              </a:rPr>
              <a:t>4.   Min Z*= ∑</a:t>
            </a:r>
            <a:r>
              <a:rPr lang="es-PE" b="1" dirty="0" err="1" smtClean="0">
                <a:solidFill>
                  <a:srgbClr val="C00000"/>
                </a:solidFill>
                <a:latin typeface="Cambria" panose="02040503050406030204" pitchFamily="18" charset="0"/>
              </a:rPr>
              <a:t>C</a:t>
            </a:r>
            <a:r>
              <a:rPr lang="es-PE" b="1" baseline="-25000" dirty="0" err="1" smtClean="0">
                <a:solidFill>
                  <a:srgbClr val="C00000"/>
                </a:solidFill>
                <a:latin typeface="Cambria" panose="02040503050406030204" pitchFamily="18" charset="0"/>
              </a:rPr>
              <a:t>j</a:t>
            </a:r>
            <a:r>
              <a:rPr lang="es-PE" b="1" dirty="0" err="1" smtClean="0">
                <a:solidFill>
                  <a:srgbClr val="C00000"/>
                </a:solidFill>
                <a:latin typeface="Cambria" panose="02040503050406030204" pitchFamily="18" charset="0"/>
              </a:rPr>
              <a:t>.X</a:t>
            </a:r>
            <a:r>
              <a:rPr lang="es-PE" b="1" baseline="-25000" dirty="0" err="1" smtClean="0">
                <a:solidFill>
                  <a:srgbClr val="C00000"/>
                </a:solidFill>
                <a:latin typeface="Cambria" panose="02040503050406030204" pitchFamily="18" charset="0"/>
              </a:rPr>
              <a:t>j</a:t>
            </a:r>
            <a:r>
              <a:rPr lang="es-PE" b="1" dirty="0" smtClean="0">
                <a:solidFill>
                  <a:srgbClr val="C00000"/>
                </a:solidFill>
                <a:latin typeface="Cambria" panose="02040503050406030204" pitchFamily="18" charset="0"/>
              </a:rPr>
              <a:t>   es equivalente  Max –Z= ∑(-</a:t>
            </a:r>
            <a:r>
              <a:rPr lang="es-PE" b="1" dirty="0" err="1" smtClean="0">
                <a:solidFill>
                  <a:srgbClr val="C00000"/>
                </a:solidFill>
                <a:latin typeface="Cambria" panose="02040503050406030204" pitchFamily="18" charset="0"/>
              </a:rPr>
              <a:t>C</a:t>
            </a:r>
            <a:r>
              <a:rPr lang="es-PE" b="1" baseline="-25000" dirty="0" err="1" smtClean="0">
                <a:solidFill>
                  <a:srgbClr val="C00000"/>
                </a:solidFill>
                <a:latin typeface="Cambria" panose="02040503050406030204" pitchFamily="18" charset="0"/>
              </a:rPr>
              <a:t>j</a:t>
            </a:r>
            <a:r>
              <a:rPr lang="es-PE" b="1" dirty="0" smtClean="0">
                <a:solidFill>
                  <a:srgbClr val="C00000"/>
                </a:solidFill>
                <a:latin typeface="Cambria" panose="02040503050406030204" pitchFamily="18" charset="0"/>
              </a:rPr>
              <a:t>).</a:t>
            </a:r>
            <a:r>
              <a:rPr lang="es-PE" b="1" dirty="0" err="1" smtClean="0">
                <a:solidFill>
                  <a:srgbClr val="C00000"/>
                </a:solidFill>
                <a:latin typeface="Cambria" panose="02040503050406030204" pitchFamily="18" charset="0"/>
              </a:rPr>
              <a:t>X</a:t>
            </a:r>
            <a:r>
              <a:rPr lang="es-PE" b="1" baseline="-25000" dirty="0" err="1" smtClean="0">
                <a:solidFill>
                  <a:srgbClr val="C00000"/>
                </a:solidFill>
                <a:latin typeface="Cambria" panose="02040503050406030204" pitchFamily="18" charset="0"/>
              </a:rPr>
              <a:t>j</a:t>
            </a:r>
            <a:endParaRPr lang="es-PE" b="1" baseline="-25000" dirty="0" smtClean="0">
              <a:solidFill>
                <a:srgbClr val="C00000"/>
              </a:solidFill>
              <a:latin typeface="Cambria" panose="02040503050406030204" pitchFamily="18" charset="0"/>
            </a:endParaRPr>
          </a:p>
          <a:p>
            <a:endParaRPr lang="es-PE" dirty="0" smtClean="0"/>
          </a:p>
          <a:p>
            <a:r>
              <a:rPr lang="es-PE" dirty="0"/>
              <a:t>	</a:t>
            </a:r>
            <a:r>
              <a:rPr lang="es-PE" dirty="0" smtClean="0"/>
              <a:t>Las dos formulaciones son equivalentes por que entre mas pequeña 	es Z, mas grande es  -Z, entonces la solución que da el menor valor 	de Z dentro de la región de factibilidad, también debe dar el mayor 	valor de –Z en esta fila</a:t>
            </a:r>
            <a:endParaRPr lang="es-PE" dirty="0"/>
          </a:p>
        </p:txBody>
      </p:sp>
    </p:spTree>
    <p:extLst>
      <p:ext uri="{BB962C8B-B14F-4D97-AF65-F5344CB8AC3E}">
        <p14:creationId xmlns:p14="http://schemas.microsoft.com/office/powerpoint/2010/main" val="34030798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1.bp.blogspot.com/-KO8yQCL2i8E/VEgyzEA6BII/AAAAAAAAABE/Fbsr3DGUHOE/s1600/12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60648"/>
            <a:ext cx="8496944" cy="6358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93033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043608" y="476672"/>
            <a:ext cx="7848872" cy="6186309"/>
          </a:xfrm>
          <a:prstGeom prst="rect">
            <a:avLst/>
          </a:prstGeom>
          <a:noFill/>
        </p:spPr>
        <p:txBody>
          <a:bodyPr wrap="square" rtlCol="0">
            <a:spAutoFit/>
          </a:bodyPr>
          <a:lstStyle/>
          <a:p>
            <a:r>
              <a:rPr lang="es-PE" dirty="0" smtClean="0">
                <a:solidFill>
                  <a:srgbClr val="0070C0"/>
                </a:solidFill>
              </a:rPr>
              <a:t>Caso 1.  </a:t>
            </a:r>
          </a:p>
          <a:p>
            <a:r>
              <a:rPr lang="es-PE" dirty="0" smtClean="0"/>
              <a:t>La compañía Delta recibió una orden de una mezcla de 2000 Kg., de una mezcla de cereales y carne de res como alimento nutritivo. El cereal costo $ 30 el Kg y la carne de res $80. solamente hay 800 kg de cereal y hay que usar al menor 600 kg de carne en la mezcla. Que cantidad de cada ingrediente se deberá utilizar de tal manera que se minimice  el costo y cumplir con los requerimientos al mismo tiempo.</a:t>
            </a:r>
          </a:p>
          <a:p>
            <a:r>
              <a:rPr lang="es-PE" dirty="0" smtClean="0"/>
              <a:t>Solución:</a:t>
            </a:r>
          </a:p>
          <a:p>
            <a:r>
              <a:rPr lang="es-PE" dirty="0" smtClean="0"/>
              <a:t>Planteamiento del problema</a:t>
            </a:r>
          </a:p>
          <a:p>
            <a:r>
              <a:rPr lang="es-PE" dirty="0" smtClean="0"/>
              <a:t>X1 = kilogramo de cereal</a:t>
            </a:r>
          </a:p>
          <a:p>
            <a:r>
              <a:rPr lang="es-PE" dirty="0" smtClean="0"/>
              <a:t>X2= kilogramo de carne</a:t>
            </a:r>
          </a:p>
          <a:p>
            <a:endParaRPr lang="es-PE" dirty="0"/>
          </a:p>
          <a:p>
            <a:r>
              <a:rPr lang="es-PE" dirty="0" smtClean="0">
                <a:solidFill>
                  <a:srgbClr val="C00000"/>
                </a:solidFill>
              </a:rPr>
              <a:t>Modelo de PL en su forma canónica:</a:t>
            </a:r>
          </a:p>
          <a:p>
            <a:r>
              <a:rPr lang="es-PE" dirty="0"/>
              <a:t> </a:t>
            </a:r>
            <a:r>
              <a:rPr lang="es-PE" dirty="0" smtClean="0"/>
              <a:t>Min Z = 30x1+80x2</a:t>
            </a:r>
          </a:p>
          <a:p>
            <a:r>
              <a:rPr lang="es-PE" dirty="0" smtClean="0"/>
              <a:t>Sujeto a:</a:t>
            </a:r>
          </a:p>
          <a:p>
            <a:r>
              <a:rPr lang="es-PE" dirty="0" smtClean="0"/>
              <a:t>x1≤800</a:t>
            </a:r>
          </a:p>
          <a:p>
            <a:r>
              <a:rPr lang="es-PE" dirty="0" smtClean="0"/>
              <a:t>x≥600</a:t>
            </a:r>
          </a:p>
          <a:p>
            <a:r>
              <a:rPr lang="es-PE" dirty="0" smtClean="0"/>
              <a:t>X1+x2= 2000</a:t>
            </a:r>
          </a:p>
          <a:p>
            <a:r>
              <a:rPr lang="es-PE" dirty="0" smtClean="0"/>
              <a:t>x1≥0, x2≥0</a:t>
            </a:r>
          </a:p>
          <a:p>
            <a:endParaRPr lang="es-PE" dirty="0" smtClean="0"/>
          </a:p>
          <a:p>
            <a:endParaRPr lang="es-PE" dirty="0" smtClean="0"/>
          </a:p>
          <a:p>
            <a:endParaRPr lang="es-PE" dirty="0"/>
          </a:p>
        </p:txBody>
      </p:sp>
    </p:spTree>
    <p:extLst>
      <p:ext uri="{BB962C8B-B14F-4D97-AF65-F5344CB8AC3E}">
        <p14:creationId xmlns:p14="http://schemas.microsoft.com/office/powerpoint/2010/main" val="4027318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611561" y="476672"/>
            <a:ext cx="7920880" cy="6093976"/>
          </a:xfrm>
          <a:prstGeom prst="rect">
            <a:avLst/>
          </a:prstGeom>
          <a:noFill/>
        </p:spPr>
        <p:txBody>
          <a:bodyPr wrap="square" rtlCol="0">
            <a:spAutoFit/>
          </a:bodyPr>
          <a:lstStyle/>
          <a:p>
            <a:r>
              <a:rPr lang="es-PE" dirty="0" smtClean="0"/>
              <a:t>Preparación a su forma estándar:</a:t>
            </a:r>
          </a:p>
          <a:p>
            <a:endParaRPr lang="es-PE" dirty="0"/>
          </a:p>
          <a:p>
            <a:r>
              <a:rPr lang="es-PE" dirty="0" smtClean="0"/>
              <a:t>X1     + h1 = 800</a:t>
            </a:r>
          </a:p>
          <a:p>
            <a:r>
              <a:rPr lang="es-PE" dirty="0"/>
              <a:t> </a:t>
            </a:r>
            <a:r>
              <a:rPr lang="es-PE" dirty="0" smtClean="0"/>
              <a:t> x2    - h2+ A1 = 600</a:t>
            </a:r>
          </a:p>
          <a:p>
            <a:r>
              <a:rPr lang="es-PE" dirty="0" smtClean="0"/>
              <a:t>X1 + x2    + A2 = 2000</a:t>
            </a:r>
          </a:p>
          <a:p>
            <a:endParaRPr lang="es-PE" dirty="0"/>
          </a:p>
          <a:p>
            <a:r>
              <a:rPr lang="es-PE" dirty="0" smtClean="0"/>
              <a:t> de donde   Z = 30x</a:t>
            </a:r>
            <a:r>
              <a:rPr lang="es-PE" baseline="-25000" dirty="0" smtClean="0"/>
              <a:t>1</a:t>
            </a:r>
            <a:r>
              <a:rPr lang="es-PE" dirty="0" smtClean="0"/>
              <a:t> + 80x</a:t>
            </a:r>
            <a:r>
              <a:rPr lang="es-PE" baseline="-25000" dirty="0" smtClean="0"/>
              <a:t>2</a:t>
            </a:r>
            <a:r>
              <a:rPr lang="es-PE" dirty="0" smtClean="0"/>
              <a:t> + 0h</a:t>
            </a:r>
            <a:r>
              <a:rPr lang="es-PE" baseline="-25000" dirty="0" smtClean="0"/>
              <a:t>1</a:t>
            </a:r>
            <a:r>
              <a:rPr lang="es-PE" dirty="0" smtClean="0"/>
              <a:t> + 0h</a:t>
            </a:r>
            <a:r>
              <a:rPr lang="es-PE" baseline="-25000" dirty="0" smtClean="0"/>
              <a:t>2</a:t>
            </a:r>
            <a:r>
              <a:rPr lang="es-PE" dirty="0" smtClean="0"/>
              <a:t> - MA</a:t>
            </a:r>
            <a:r>
              <a:rPr lang="es-PE" baseline="-25000" dirty="0" smtClean="0"/>
              <a:t>1</a:t>
            </a:r>
            <a:r>
              <a:rPr lang="es-PE" dirty="0" smtClean="0"/>
              <a:t> – MA</a:t>
            </a:r>
            <a:r>
              <a:rPr lang="es-PE" baseline="-25000" dirty="0" smtClean="0"/>
              <a:t>2</a:t>
            </a:r>
          </a:p>
          <a:p>
            <a:endParaRPr lang="es-PE" baseline="-25000" dirty="0"/>
          </a:p>
          <a:p>
            <a:pPr marL="285750" indent="-285750">
              <a:buFont typeface="Arial" panose="020B0604020202020204" pitchFamily="34" charset="0"/>
              <a:buChar char="•"/>
            </a:pPr>
            <a:r>
              <a:rPr lang="es-PE" dirty="0" smtClean="0"/>
              <a:t> se acondiciona al modelo </a:t>
            </a:r>
          </a:p>
          <a:p>
            <a:pPr marL="285750" indent="-285750">
              <a:buFont typeface="Arial" panose="020B0604020202020204" pitchFamily="34" charset="0"/>
              <a:buChar char="•"/>
            </a:pPr>
            <a:r>
              <a:rPr lang="es-PE" dirty="0" smtClean="0"/>
              <a:t>Min Z* = - Max Z</a:t>
            </a:r>
          </a:p>
          <a:p>
            <a:pPr marL="285750" indent="-285750">
              <a:buFont typeface="Arial" panose="020B0604020202020204" pitchFamily="34" charset="0"/>
              <a:buChar char="•"/>
            </a:pPr>
            <a:r>
              <a:rPr lang="es-PE" dirty="0" smtClean="0"/>
              <a:t> Z =  -30x1 – 80x2 – M.A1  - MA2</a:t>
            </a:r>
          </a:p>
          <a:p>
            <a:pPr marL="285750" indent="-285750">
              <a:buFont typeface="Arial" panose="020B0604020202020204" pitchFamily="34" charset="0"/>
              <a:buChar char="•"/>
            </a:pPr>
            <a:r>
              <a:rPr lang="es-PE" baseline="-25000" dirty="0"/>
              <a:t> </a:t>
            </a:r>
            <a:r>
              <a:rPr lang="es-PE" dirty="0" smtClean="0"/>
              <a:t>Se iguala a cero</a:t>
            </a:r>
            <a:r>
              <a:rPr lang="es-PE" dirty="0" smtClean="0">
                <a:solidFill>
                  <a:srgbClr val="0070C0"/>
                </a:solidFill>
              </a:rPr>
              <a:t>:     Z + 30x1 + 80x2 + MA1 + MA2 = 0</a:t>
            </a:r>
          </a:p>
          <a:p>
            <a:pPr marL="285750" indent="-285750">
              <a:buFont typeface="Arial" panose="020B0604020202020204" pitchFamily="34" charset="0"/>
              <a:buChar char="•"/>
            </a:pPr>
            <a:endParaRPr lang="es-PE" dirty="0"/>
          </a:p>
          <a:p>
            <a:pPr marL="285750" indent="-285750">
              <a:buFont typeface="Arial" panose="020B0604020202020204" pitchFamily="34" charset="0"/>
              <a:buChar char="•"/>
            </a:pPr>
            <a:r>
              <a:rPr lang="es-PE" b="1" i="1" dirty="0" smtClean="0">
                <a:solidFill>
                  <a:srgbClr val="C00000"/>
                </a:solidFill>
              </a:rPr>
              <a:t>Procedimiento : operaciones matriciales</a:t>
            </a:r>
          </a:p>
          <a:p>
            <a:pPr marL="285750" indent="-285750">
              <a:buFont typeface="Arial" panose="020B0604020202020204" pitchFamily="34" charset="0"/>
              <a:buChar char="•"/>
            </a:pPr>
            <a:r>
              <a:rPr lang="es-PE" dirty="0" smtClean="0"/>
              <a:t>Se empieza por las variables artificiales  y se multiplica A1 y A2 por  -M y se suma la fila de la FO.</a:t>
            </a:r>
          </a:p>
          <a:p>
            <a:pPr marL="285750" indent="-285750">
              <a:buFont typeface="Arial" panose="020B0604020202020204" pitchFamily="34" charset="0"/>
              <a:buChar char="•"/>
            </a:pPr>
            <a:endParaRPr lang="es-PE" dirty="0"/>
          </a:p>
          <a:p>
            <a:pPr marL="285750" indent="-285750">
              <a:buFont typeface="Arial" panose="020B0604020202020204" pitchFamily="34" charset="0"/>
              <a:buChar char="•"/>
            </a:pPr>
            <a:r>
              <a:rPr lang="es-PE" dirty="0" smtClean="0"/>
              <a:t>A1:  - M * ( 0  1   0   -1   1   0    600)</a:t>
            </a:r>
          </a:p>
          <a:p>
            <a:pPr marL="1657350" lvl="3" indent="-285750">
              <a:buFont typeface="Arial" panose="020B0604020202020204" pitchFamily="34" charset="0"/>
              <a:buChar char="•"/>
            </a:pPr>
            <a:endParaRPr lang="es-PE" dirty="0"/>
          </a:p>
          <a:p>
            <a:pPr lvl="3"/>
            <a:r>
              <a:rPr lang="es-PE" dirty="0" smtClean="0"/>
              <a:t>0   - M          0      M    - M     0     -600M</a:t>
            </a:r>
          </a:p>
          <a:p>
            <a:pPr marL="285750" indent="-285750">
              <a:buFont typeface="Arial" panose="020B0604020202020204" pitchFamily="34" charset="0"/>
              <a:buChar char="•"/>
            </a:pPr>
            <a:r>
              <a:rPr lang="es-PE" dirty="0" smtClean="0"/>
              <a:t>(+) FO       </a:t>
            </a:r>
            <a:r>
              <a:rPr lang="es-PE" u="sng" dirty="0" smtClean="0"/>
              <a:t>30    80         0      0    + M    </a:t>
            </a:r>
            <a:r>
              <a:rPr lang="es-PE" u="sng" dirty="0" err="1" smtClean="0"/>
              <a:t>M</a:t>
            </a:r>
            <a:r>
              <a:rPr lang="es-PE" u="sng" dirty="0" smtClean="0"/>
              <a:t>      0</a:t>
            </a:r>
          </a:p>
          <a:p>
            <a:pPr marL="285750" indent="-285750">
              <a:buFont typeface="Arial" panose="020B0604020202020204" pitchFamily="34" charset="0"/>
              <a:buChar char="•"/>
            </a:pPr>
            <a:r>
              <a:rPr lang="es-PE" dirty="0" smtClean="0"/>
              <a:t>                  </a:t>
            </a:r>
            <a:r>
              <a:rPr lang="es-PE" dirty="0" smtClean="0">
                <a:solidFill>
                  <a:srgbClr val="C00000"/>
                </a:solidFill>
              </a:rPr>
              <a:t>30   80–M    0      M     0       M    -600M</a:t>
            </a:r>
            <a:endParaRPr lang="es-PE" dirty="0"/>
          </a:p>
        </p:txBody>
      </p:sp>
    </p:spTree>
    <p:extLst>
      <p:ext uri="{BB962C8B-B14F-4D97-AF65-F5344CB8AC3E}">
        <p14:creationId xmlns:p14="http://schemas.microsoft.com/office/powerpoint/2010/main" val="33960266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683568" y="188640"/>
            <a:ext cx="5591595" cy="1477328"/>
          </a:xfrm>
          <a:prstGeom prst="rect">
            <a:avLst/>
          </a:prstGeom>
          <a:noFill/>
        </p:spPr>
        <p:txBody>
          <a:bodyPr wrap="none" rtlCol="0">
            <a:spAutoFit/>
          </a:bodyPr>
          <a:lstStyle/>
          <a:p>
            <a:r>
              <a:rPr lang="es-PE" dirty="0" smtClean="0"/>
              <a:t>A2  :    - M * (  1     1     0    0    0   1   2000 )</a:t>
            </a:r>
          </a:p>
          <a:p>
            <a:r>
              <a:rPr lang="es-PE" dirty="0"/>
              <a:t> </a:t>
            </a:r>
            <a:r>
              <a:rPr lang="es-PE" dirty="0" smtClean="0"/>
              <a:t>                        -M        -M        0     0      0    -M   - 2000M</a:t>
            </a:r>
          </a:p>
          <a:p>
            <a:r>
              <a:rPr lang="es-PE" dirty="0" smtClean="0"/>
              <a:t>(+) FO </a:t>
            </a:r>
          </a:p>
          <a:p>
            <a:r>
              <a:rPr lang="es-PE" dirty="0" smtClean="0"/>
              <a:t>ANTERIOR </a:t>
            </a:r>
            <a:r>
              <a:rPr lang="es-PE" u="sng" dirty="0" smtClean="0"/>
              <a:t>:    30        80-M     0    M     0     M    - 600M</a:t>
            </a:r>
            <a:endParaRPr lang="es-PE" u="sng" dirty="0"/>
          </a:p>
          <a:p>
            <a:r>
              <a:rPr lang="es-PE" dirty="0" smtClean="0"/>
              <a:t>                        </a:t>
            </a:r>
            <a:r>
              <a:rPr lang="es-PE" dirty="0" smtClean="0">
                <a:solidFill>
                  <a:srgbClr val="FF0000"/>
                </a:solidFill>
              </a:rPr>
              <a:t>30-M    80-2M   0     M    0    0     - 2600M</a:t>
            </a:r>
            <a:endParaRPr lang="es-PE" dirty="0">
              <a:solidFill>
                <a:srgbClr val="FF0000"/>
              </a:solidFill>
            </a:endParaRPr>
          </a:p>
        </p:txBody>
      </p:sp>
      <p:graphicFrame>
        <p:nvGraphicFramePr>
          <p:cNvPr id="3" name="2 Tabla"/>
          <p:cNvGraphicFramePr>
            <a:graphicFrameLocks noGrp="1"/>
          </p:cNvGraphicFramePr>
          <p:nvPr>
            <p:extLst>
              <p:ext uri="{D42A27DB-BD31-4B8C-83A1-F6EECF244321}">
                <p14:modId xmlns:p14="http://schemas.microsoft.com/office/powerpoint/2010/main" val="1727344168"/>
              </p:ext>
            </p:extLst>
          </p:nvPr>
        </p:nvGraphicFramePr>
        <p:xfrm>
          <a:off x="683568" y="1988840"/>
          <a:ext cx="7272808" cy="4114800"/>
        </p:xfrm>
        <a:graphic>
          <a:graphicData uri="http://schemas.openxmlformats.org/drawingml/2006/table">
            <a:tbl>
              <a:tblPr/>
              <a:tblGrid>
                <a:gridCol w="831272"/>
                <a:gridCol w="812800"/>
                <a:gridCol w="781860"/>
                <a:gridCol w="814428"/>
                <a:gridCol w="576064"/>
                <a:gridCol w="720080"/>
                <a:gridCol w="576064"/>
                <a:gridCol w="720080"/>
                <a:gridCol w="1440160"/>
              </a:tblGrid>
              <a:tr h="446152">
                <a:tc rowSpan="3">
                  <a:txBody>
                    <a:bodyPr/>
                    <a:lstStyle/>
                    <a:p>
                      <a:r>
                        <a:rPr lang="es-PE" sz="1400" b="1" dirty="0" smtClean="0">
                          <a:latin typeface="Cambria" panose="02040503050406030204" pitchFamily="18" charset="0"/>
                        </a:rPr>
                        <a:t>Base</a:t>
                      </a:r>
                      <a:endParaRPr lang="es-PE" sz="1400" b="1" dirty="0">
                        <a:latin typeface="Cambria" panose="02040503050406030204" pitchFamily="18" charset="0"/>
                      </a:endParaRP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rowSpan="2">
                  <a:txBody>
                    <a:bodyPr/>
                    <a:lstStyle/>
                    <a:p>
                      <a:r>
                        <a:rPr lang="es-PE" sz="1400" b="1" dirty="0" smtClean="0">
                          <a:latin typeface="Cambria" panose="02040503050406030204" pitchFamily="18" charset="0"/>
                        </a:rPr>
                        <a:t>Valor de Z</a:t>
                      </a:r>
                      <a:endParaRPr lang="es-PE" sz="1400" b="1"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r>
                        <a:rPr lang="es-PE" sz="1400" b="1" dirty="0" smtClean="0">
                          <a:latin typeface="Cambria" panose="02040503050406030204" pitchFamily="18" charset="0"/>
                        </a:rPr>
                        <a:t>Variables de decisión</a:t>
                      </a:r>
                      <a:endParaRPr lang="es-PE" sz="1400" b="1"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PE"/>
                    </a:p>
                  </a:txBody>
                  <a:tcPr/>
                </a:tc>
                <a:tc gridSpan="4">
                  <a:txBody>
                    <a:bodyPr/>
                    <a:lstStyle/>
                    <a:p>
                      <a:r>
                        <a:rPr lang="es-PE" sz="1400" b="1" dirty="0" smtClean="0">
                          <a:latin typeface="Cambria" panose="02040503050406030204" pitchFamily="18" charset="0"/>
                        </a:rPr>
                        <a:t>Variables de holgura y artificial </a:t>
                      </a:r>
                      <a:endParaRPr lang="es-PE" sz="1400" b="1"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PE"/>
                    </a:p>
                  </a:txBody>
                  <a:tcPr/>
                </a:tc>
                <a:tc hMerge="1">
                  <a:txBody>
                    <a:bodyPr/>
                    <a:lstStyle/>
                    <a:p>
                      <a:endParaRPr lang="es-PE"/>
                    </a:p>
                  </a:txBody>
                  <a:tcPr/>
                </a:tc>
                <a:tc hMerge="1">
                  <a:txBody>
                    <a:bodyPr/>
                    <a:lstStyle/>
                    <a:p>
                      <a:endParaRPr lang="es-PE"/>
                    </a:p>
                  </a:txBody>
                  <a:tcPr/>
                </a:tc>
                <a:tc rowSpan="2">
                  <a:txBody>
                    <a:bodyPr/>
                    <a:lstStyle/>
                    <a:p>
                      <a:r>
                        <a:rPr lang="es-PE" sz="1400" b="1" dirty="0" smtClean="0">
                          <a:latin typeface="Cambria" panose="02040503050406030204" pitchFamily="18" charset="0"/>
                        </a:rPr>
                        <a:t>Solución</a:t>
                      </a:r>
                    </a:p>
                    <a:p>
                      <a:r>
                        <a:rPr lang="es-PE" sz="1400" b="1" dirty="0" err="1" smtClean="0">
                          <a:latin typeface="Cambria" panose="02040503050406030204" pitchFamily="18" charset="0"/>
                        </a:rPr>
                        <a:t>bi</a:t>
                      </a:r>
                      <a:r>
                        <a:rPr lang="es-PE" sz="1400" b="1" dirty="0" smtClean="0">
                          <a:latin typeface="Cambria" panose="02040503050406030204" pitchFamily="18" charset="0"/>
                        </a:rPr>
                        <a:t> </a:t>
                      </a:r>
                      <a:endParaRPr lang="es-PE" sz="1400" b="1"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240">
                <a:tc vMerge="1">
                  <a:txBody>
                    <a:bodyPr/>
                    <a:lstStyle/>
                    <a:p>
                      <a:endParaRPr lang="es-PE"/>
                    </a:p>
                  </a:txBody>
                  <a:tcPr/>
                </a:tc>
                <a:tc vMerge="1">
                  <a:txBody>
                    <a:bodyPr/>
                    <a:lstStyle/>
                    <a:p>
                      <a:endParaRPr lang="es-PE"/>
                    </a:p>
                  </a:txBody>
                  <a:tcPr/>
                </a:tc>
                <a:tc>
                  <a:txBody>
                    <a:bodyPr/>
                    <a:lstStyle/>
                    <a:p>
                      <a:r>
                        <a:rPr lang="es-PE" sz="1600" dirty="0" smtClean="0">
                          <a:latin typeface="Cambria" panose="02040503050406030204" pitchFamily="18" charset="0"/>
                        </a:rPr>
                        <a:t>X1   </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s-PE" sz="1600" dirty="0" smtClean="0">
                          <a:latin typeface="Cambria" panose="02040503050406030204" pitchFamily="18" charset="0"/>
                        </a:rPr>
                        <a:t>X2</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h1</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h2</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t>A1</a:t>
                      </a:r>
                      <a:endParaRPr lang="es-PE"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t>A2</a:t>
                      </a:r>
                      <a:endParaRPr lang="es-PE"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s-PE"/>
                    </a:p>
                  </a:txBody>
                  <a:tcPr/>
                </a:tc>
              </a:tr>
              <a:tr h="223520">
                <a:tc vMerge="1">
                  <a:txBody>
                    <a:bodyPr/>
                    <a:lstStyle/>
                    <a:p>
                      <a:endParaRPr lang="es-PE"/>
                    </a:p>
                  </a:txBody>
                  <a:tcPr/>
                </a:tc>
                <a:tc>
                  <a:txBody>
                    <a:bodyPr/>
                    <a:lstStyle/>
                    <a:p>
                      <a:r>
                        <a:rPr lang="es-PE" dirty="0" smtClean="0"/>
                        <a:t>1</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30 </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s-PE" dirty="0" smtClean="0"/>
                        <a:t>80</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0</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0</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+M</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+M</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0</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4019">
                <a:tc>
                  <a:txBody>
                    <a:bodyPr/>
                    <a:lstStyle/>
                    <a:p>
                      <a:r>
                        <a:rPr lang="es-PE" sz="1600" dirty="0" smtClean="0"/>
                        <a:t>h1</a:t>
                      </a:r>
                      <a:endParaRPr lang="es-PE"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0</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1</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s-PE" sz="1600" dirty="0" smtClean="0">
                          <a:latin typeface="Cambria" panose="02040503050406030204" pitchFamily="18" charset="0"/>
                        </a:rPr>
                        <a:t>0</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1</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0</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0</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0</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800</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6771">
                <a:tc>
                  <a:txBody>
                    <a:bodyPr/>
                    <a:lstStyle/>
                    <a:p>
                      <a:r>
                        <a:rPr lang="es-PE" dirty="0" smtClean="0"/>
                        <a:t>A1</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0</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s-PE" sz="1600" dirty="0" smtClean="0">
                          <a:latin typeface="Cambria" panose="02040503050406030204" pitchFamily="18" charset="0"/>
                        </a:rPr>
                        <a:t>0</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s-PE" sz="1600" dirty="0" smtClean="0">
                          <a:latin typeface="Cambria" panose="02040503050406030204" pitchFamily="18" charset="0"/>
                        </a:rPr>
                        <a:t>1</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s-PE" sz="1600" dirty="0" smtClean="0">
                          <a:latin typeface="Cambria" panose="02040503050406030204" pitchFamily="18" charset="0"/>
                        </a:rPr>
                        <a:t>0</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s-PE" sz="1600" dirty="0" smtClean="0">
                          <a:latin typeface="Cambria" panose="02040503050406030204" pitchFamily="18" charset="0"/>
                        </a:rPr>
                        <a:t>-1</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s-PE" sz="1600" dirty="0" smtClean="0">
                          <a:latin typeface="Cambria" panose="02040503050406030204" pitchFamily="18" charset="0"/>
                        </a:rPr>
                        <a:t>1</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s-PE" sz="1600" dirty="0" smtClean="0">
                          <a:latin typeface="Cambria" panose="02040503050406030204" pitchFamily="18" charset="0"/>
                        </a:rPr>
                        <a:t>0</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s-PE" sz="1600" dirty="0" smtClean="0">
                          <a:latin typeface="Cambria" panose="02040503050406030204" pitchFamily="18" charset="0"/>
                        </a:rPr>
                        <a:t>600</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174567">
                <a:tc>
                  <a:txBody>
                    <a:bodyPr/>
                    <a:lstStyle/>
                    <a:p>
                      <a:r>
                        <a:rPr lang="es-PE" dirty="0" smtClean="0"/>
                        <a:t>A2</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b="0" dirty="0" smtClean="0">
                          <a:solidFill>
                            <a:schemeClr val="tx1"/>
                          </a:solidFill>
                          <a:latin typeface="Cambria" panose="02040503050406030204" pitchFamily="18" charset="0"/>
                        </a:rPr>
                        <a:t>0</a:t>
                      </a:r>
                      <a:endParaRPr lang="es-PE" b="0" dirty="0">
                        <a:solidFill>
                          <a:schemeClr val="tx1"/>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b="0" dirty="0" smtClean="0">
                          <a:solidFill>
                            <a:schemeClr val="tx1"/>
                          </a:solidFill>
                          <a:latin typeface="Cambria" panose="02040503050406030204" pitchFamily="18" charset="0"/>
                        </a:rPr>
                        <a:t>1</a:t>
                      </a:r>
                      <a:endParaRPr lang="es-PE" b="0" dirty="0">
                        <a:solidFill>
                          <a:schemeClr val="tx1"/>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b="0" dirty="0" smtClean="0">
                          <a:solidFill>
                            <a:schemeClr val="tx1"/>
                          </a:solidFill>
                          <a:latin typeface="Cambria" panose="02040503050406030204" pitchFamily="18" charset="0"/>
                        </a:rPr>
                        <a:t>1</a:t>
                      </a:r>
                      <a:endParaRPr lang="es-PE" b="0" dirty="0">
                        <a:solidFill>
                          <a:schemeClr val="tx1"/>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s-PE" b="0" dirty="0" smtClean="0">
                          <a:solidFill>
                            <a:schemeClr val="tx1"/>
                          </a:solidFill>
                          <a:latin typeface="Cambria" panose="02040503050406030204" pitchFamily="18" charset="0"/>
                        </a:rPr>
                        <a:t>0</a:t>
                      </a:r>
                      <a:endParaRPr lang="es-PE" b="0" dirty="0">
                        <a:solidFill>
                          <a:schemeClr val="tx1"/>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b="0" dirty="0" smtClean="0">
                          <a:solidFill>
                            <a:schemeClr val="tx1"/>
                          </a:solidFill>
                          <a:latin typeface="Cambria" panose="02040503050406030204" pitchFamily="18" charset="0"/>
                        </a:rPr>
                        <a:t>0</a:t>
                      </a:r>
                      <a:endParaRPr lang="es-PE" b="0" dirty="0">
                        <a:solidFill>
                          <a:schemeClr val="tx1"/>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b="0" dirty="0" smtClean="0">
                          <a:solidFill>
                            <a:schemeClr val="tx1"/>
                          </a:solidFill>
                          <a:latin typeface="Cambria" panose="02040503050406030204" pitchFamily="18" charset="0"/>
                        </a:rPr>
                        <a:t>0</a:t>
                      </a:r>
                      <a:endParaRPr lang="es-PE" b="0" dirty="0">
                        <a:solidFill>
                          <a:schemeClr val="tx1"/>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b="0" dirty="0" smtClean="0">
                          <a:solidFill>
                            <a:schemeClr val="tx1"/>
                          </a:solidFill>
                          <a:latin typeface="Cambria" panose="02040503050406030204" pitchFamily="18" charset="0"/>
                        </a:rPr>
                        <a:t>1</a:t>
                      </a:r>
                      <a:endParaRPr lang="es-PE" b="0" dirty="0">
                        <a:solidFill>
                          <a:schemeClr val="tx1"/>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b="0" dirty="0" smtClean="0">
                          <a:solidFill>
                            <a:schemeClr val="tx1"/>
                          </a:solidFill>
                          <a:latin typeface="Cambria" panose="02040503050406030204" pitchFamily="18" charset="0"/>
                        </a:rPr>
                        <a:t>2000</a:t>
                      </a:r>
                      <a:endParaRPr lang="es-PE" b="0" dirty="0">
                        <a:solidFill>
                          <a:schemeClr val="tx1"/>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80">
                <a:tc>
                  <a:txBody>
                    <a:bodyPr/>
                    <a:lstStyle/>
                    <a:p>
                      <a:r>
                        <a:rPr lang="es-PE" dirty="0" err="1" smtClean="0"/>
                        <a:t>Zj-Cj</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1</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solidFill>
                            <a:srgbClr val="C00000"/>
                          </a:solidFill>
                          <a:latin typeface="Cambria" panose="02040503050406030204" pitchFamily="18" charset="0"/>
                        </a:rPr>
                        <a:t>30-M</a:t>
                      </a:r>
                      <a:endParaRPr lang="es-PE" sz="1600" dirty="0">
                        <a:solidFill>
                          <a:srgbClr val="C00000"/>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solidFill>
                            <a:srgbClr val="C00000"/>
                          </a:solidFill>
                          <a:latin typeface="Cambria" panose="02040503050406030204" pitchFamily="18" charset="0"/>
                        </a:rPr>
                        <a:t>80-2M</a:t>
                      </a:r>
                      <a:endParaRPr lang="es-PE" sz="1600" dirty="0">
                        <a:solidFill>
                          <a:srgbClr val="C00000"/>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s-PE" sz="1600" dirty="0" smtClean="0">
                          <a:solidFill>
                            <a:srgbClr val="C00000"/>
                          </a:solidFill>
                          <a:latin typeface="Cambria" panose="02040503050406030204" pitchFamily="18" charset="0"/>
                        </a:rPr>
                        <a:t>0</a:t>
                      </a:r>
                      <a:endParaRPr lang="es-PE" sz="1600" dirty="0">
                        <a:solidFill>
                          <a:srgbClr val="C00000"/>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solidFill>
                            <a:srgbClr val="C00000"/>
                          </a:solidFill>
                          <a:latin typeface="Cambria" panose="02040503050406030204" pitchFamily="18" charset="0"/>
                        </a:rPr>
                        <a:t>+M</a:t>
                      </a:r>
                      <a:endParaRPr lang="es-PE" sz="1600" dirty="0">
                        <a:solidFill>
                          <a:srgbClr val="C00000"/>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solidFill>
                            <a:srgbClr val="C00000"/>
                          </a:solidFill>
                          <a:latin typeface="Cambria" panose="02040503050406030204" pitchFamily="18" charset="0"/>
                        </a:rPr>
                        <a:t>0</a:t>
                      </a:r>
                      <a:endParaRPr lang="es-PE" sz="1600" dirty="0">
                        <a:solidFill>
                          <a:srgbClr val="C00000"/>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solidFill>
                            <a:srgbClr val="C00000"/>
                          </a:solidFill>
                          <a:latin typeface="Cambria" panose="02040503050406030204" pitchFamily="18" charset="0"/>
                        </a:rPr>
                        <a:t>0</a:t>
                      </a:r>
                      <a:endParaRPr lang="es-PE" sz="1600" dirty="0">
                        <a:solidFill>
                          <a:srgbClr val="C00000"/>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solidFill>
                            <a:srgbClr val="C00000"/>
                          </a:solidFill>
                          <a:latin typeface="Cambria" panose="02040503050406030204" pitchFamily="18" charset="0"/>
                        </a:rPr>
                        <a:t>-2600M</a:t>
                      </a:r>
                      <a:endParaRPr lang="es-PE" sz="1600" dirty="0">
                        <a:solidFill>
                          <a:srgbClr val="C00000"/>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80">
                <a:tc>
                  <a:txBody>
                    <a:bodyPr/>
                    <a:lstStyle/>
                    <a:p>
                      <a:r>
                        <a:rPr lang="es-PE" dirty="0" smtClean="0"/>
                        <a:t>h1</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0</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1</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s-PE" sz="1600" dirty="0" smtClean="0">
                          <a:latin typeface="Cambria" panose="02040503050406030204" pitchFamily="18" charset="0"/>
                        </a:rPr>
                        <a:t>0</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s-PE" sz="1600" dirty="0" smtClean="0">
                          <a:latin typeface="Cambria" panose="02040503050406030204" pitchFamily="18" charset="0"/>
                        </a:rPr>
                        <a:t>1</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0</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0</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0</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800</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1069">
                <a:tc>
                  <a:txBody>
                    <a:bodyPr/>
                    <a:lstStyle/>
                    <a:p>
                      <a:r>
                        <a:rPr lang="es-PE" dirty="0" smtClean="0"/>
                        <a:t>A1</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b="0" dirty="0" smtClean="0">
                          <a:solidFill>
                            <a:schemeClr val="tx1"/>
                          </a:solidFill>
                          <a:latin typeface="Cambria" panose="02040503050406030204" pitchFamily="18" charset="0"/>
                        </a:rPr>
                        <a:t>0</a:t>
                      </a:r>
                      <a:endParaRPr lang="es-PE" sz="1600" b="0" dirty="0">
                        <a:solidFill>
                          <a:schemeClr val="tx1"/>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s-PE" sz="1600" b="0" dirty="0" smtClean="0">
                          <a:solidFill>
                            <a:schemeClr val="tx1"/>
                          </a:solidFill>
                          <a:latin typeface="Cambria" panose="02040503050406030204" pitchFamily="18" charset="0"/>
                        </a:rPr>
                        <a:t>0</a:t>
                      </a:r>
                      <a:endParaRPr lang="es-PE" sz="1600" b="0" dirty="0">
                        <a:solidFill>
                          <a:schemeClr val="tx1"/>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s-PE" sz="1600" b="0" dirty="0" smtClean="0">
                          <a:solidFill>
                            <a:schemeClr val="tx1"/>
                          </a:solidFill>
                          <a:latin typeface="Cambria" panose="02040503050406030204" pitchFamily="18" charset="0"/>
                        </a:rPr>
                        <a:t>1</a:t>
                      </a:r>
                      <a:endParaRPr lang="es-PE" sz="1600" b="0" dirty="0">
                        <a:solidFill>
                          <a:schemeClr val="tx1"/>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s-PE" sz="1600" b="0" dirty="0" smtClean="0">
                          <a:solidFill>
                            <a:schemeClr val="tx1"/>
                          </a:solidFill>
                          <a:latin typeface="Cambria" panose="02040503050406030204" pitchFamily="18" charset="0"/>
                        </a:rPr>
                        <a:t>0</a:t>
                      </a:r>
                      <a:endParaRPr lang="es-PE" sz="1600" b="0" dirty="0">
                        <a:solidFill>
                          <a:schemeClr val="tx1"/>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s-PE" sz="1600" b="0" dirty="0" smtClean="0">
                          <a:solidFill>
                            <a:schemeClr val="tx1"/>
                          </a:solidFill>
                          <a:latin typeface="Cambria" panose="02040503050406030204" pitchFamily="18" charset="0"/>
                        </a:rPr>
                        <a:t>-1</a:t>
                      </a:r>
                      <a:endParaRPr lang="es-PE" sz="1600" b="0" dirty="0">
                        <a:solidFill>
                          <a:schemeClr val="tx1"/>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s-PE" sz="1600" b="0" dirty="0" smtClean="0">
                          <a:solidFill>
                            <a:schemeClr val="tx1"/>
                          </a:solidFill>
                          <a:latin typeface="Cambria" panose="02040503050406030204" pitchFamily="18" charset="0"/>
                        </a:rPr>
                        <a:t>1</a:t>
                      </a:r>
                      <a:endParaRPr lang="es-PE" sz="1600" b="0" dirty="0">
                        <a:solidFill>
                          <a:schemeClr val="tx1"/>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s-PE" sz="1600" b="0" dirty="0" smtClean="0">
                          <a:solidFill>
                            <a:schemeClr val="tx1"/>
                          </a:solidFill>
                          <a:latin typeface="Cambria" panose="02040503050406030204" pitchFamily="18" charset="0"/>
                        </a:rPr>
                        <a:t>0</a:t>
                      </a:r>
                      <a:endParaRPr lang="es-PE" sz="1600" b="0" dirty="0">
                        <a:solidFill>
                          <a:schemeClr val="tx1"/>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s-PE" sz="1600" b="0" dirty="0" smtClean="0">
                          <a:solidFill>
                            <a:schemeClr val="tx1"/>
                          </a:solidFill>
                          <a:latin typeface="Cambria" panose="02040503050406030204" pitchFamily="18" charset="0"/>
                        </a:rPr>
                        <a:t>600</a:t>
                      </a:r>
                      <a:endParaRPr lang="es-PE" sz="1600" b="0" dirty="0">
                        <a:solidFill>
                          <a:schemeClr val="tx1"/>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170873">
                <a:tc>
                  <a:txBody>
                    <a:bodyPr/>
                    <a:lstStyle/>
                    <a:p>
                      <a:r>
                        <a:rPr lang="es-PE" dirty="0" smtClean="0"/>
                        <a:t>A2</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0</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1</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1</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s-PE" sz="1600" dirty="0" smtClean="0">
                          <a:latin typeface="Cambria" panose="02040503050406030204" pitchFamily="18" charset="0"/>
                        </a:rPr>
                        <a:t>0</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0</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0</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1</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2000</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7695">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5" name="4 Conector recto de flecha"/>
          <p:cNvCxnSpPr/>
          <p:nvPr/>
        </p:nvCxnSpPr>
        <p:spPr>
          <a:xfrm flipH="1">
            <a:off x="395536" y="5157192"/>
            <a:ext cx="216024"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94889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extLst>
              <p:ext uri="{D42A27DB-BD31-4B8C-83A1-F6EECF244321}">
                <p14:modId xmlns:p14="http://schemas.microsoft.com/office/powerpoint/2010/main" val="2393977950"/>
              </p:ext>
            </p:extLst>
          </p:nvPr>
        </p:nvGraphicFramePr>
        <p:xfrm>
          <a:off x="611560" y="620688"/>
          <a:ext cx="7848872" cy="5600854"/>
        </p:xfrm>
        <a:graphic>
          <a:graphicData uri="http://schemas.openxmlformats.org/drawingml/2006/table">
            <a:tbl>
              <a:tblPr/>
              <a:tblGrid>
                <a:gridCol w="831272"/>
                <a:gridCol w="812800"/>
                <a:gridCol w="781860"/>
                <a:gridCol w="598404"/>
                <a:gridCol w="792088"/>
                <a:gridCol w="720080"/>
                <a:gridCol w="1008112"/>
                <a:gridCol w="720080"/>
                <a:gridCol w="1584176"/>
              </a:tblGrid>
              <a:tr h="446152">
                <a:tc rowSpan="3">
                  <a:txBody>
                    <a:bodyPr/>
                    <a:lstStyle/>
                    <a:p>
                      <a:r>
                        <a:rPr lang="es-PE" sz="1400" b="1" dirty="0" smtClean="0">
                          <a:latin typeface="Cambria" panose="02040503050406030204" pitchFamily="18" charset="0"/>
                        </a:rPr>
                        <a:t>Base</a:t>
                      </a:r>
                      <a:endParaRPr lang="es-PE" sz="1400" b="1" dirty="0">
                        <a:latin typeface="Cambria" panose="02040503050406030204" pitchFamily="18" charset="0"/>
                      </a:endParaRP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rowSpan="2">
                  <a:txBody>
                    <a:bodyPr/>
                    <a:lstStyle/>
                    <a:p>
                      <a:r>
                        <a:rPr lang="es-PE" sz="1400" b="1" dirty="0" smtClean="0">
                          <a:latin typeface="Cambria" panose="02040503050406030204" pitchFamily="18" charset="0"/>
                        </a:rPr>
                        <a:t>Valor de Z</a:t>
                      </a:r>
                      <a:endParaRPr lang="es-PE" sz="1400" b="1"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r>
                        <a:rPr lang="es-PE" sz="1400" b="1" dirty="0" smtClean="0">
                          <a:latin typeface="Cambria" panose="02040503050406030204" pitchFamily="18" charset="0"/>
                        </a:rPr>
                        <a:t>Variables de decisión</a:t>
                      </a:r>
                      <a:endParaRPr lang="es-PE" sz="1400" b="1"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PE"/>
                    </a:p>
                  </a:txBody>
                  <a:tcPr/>
                </a:tc>
                <a:tc gridSpan="4">
                  <a:txBody>
                    <a:bodyPr/>
                    <a:lstStyle/>
                    <a:p>
                      <a:r>
                        <a:rPr lang="es-PE" sz="1400" b="1" dirty="0" smtClean="0">
                          <a:latin typeface="Cambria" panose="02040503050406030204" pitchFamily="18" charset="0"/>
                        </a:rPr>
                        <a:t>Variables de holgura y artificial </a:t>
                      </a:r>
                      <a:endParaRPr lang="es-PE" sz="1400" b="1"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PE"/>
                    </a:p>
                  </a:txBody>
                  <a:tcPr/>
                </a:tc>
                <a:tc hMerge="1">
                  <a:txBody>
                    <a:bodyPr/>
                    <a:lstStyle/>
                    <a:p>
                      <a:endParaRPr lang="es-PE"/>
                    </a:p>
                  </a:txBody>
                  <a:tcPr/>
                </a:tc>
                <a:tc hMerge="1">
                  <a:txBody>
                    <a:bodyPr/>
                    <a:lstStyle/>
                    <a:p>
                      <a:endParaRPr lang="es-PE"/>
                    </a:p>
                  </a:txBody>
                  <a:tcPr/>
                </a:tc>
                <a:tc rowSpan="2">
                  <a:txBody>
                    <a:bodyPr/>
                    <a:lstStyle/>
                    <a:p>
                      <a:r>
                        <a:rPr lang="es-PE" sz="1400" b="1" dirty="0" smtClean="0">
                          <a:latin typeface="Cambria" panose="02040503050406030204" pitchFamily="18" charset="0"/>
                        </a:rPr>
                        <a:t>Solución</a:t>
                      </a:r>
                    </a:p>
                    <a:p>
                      <a:r>
                        <a:rPr lang="es-PE" sz="1400" b="1" dirty="0" err="1" smtClean="0">
                          <a:latin typeface="Cambria" panose="02040503050406030204" pitchFamily="18" charset="0"/>
                        </a:rPr>
                        <a:t>bi</a:t>
                      </a:r>
                      <a:r>
                        <a:rPr lang="es-PE" sz="1400" b="1" dirty="0" smtClean="0">
                          <a:latin typeface="Cambria" panose="02040503050406030204" pitchFamily="18" charset="0"/>
                        </a:rPr>
                        <a:t> </a:t>
                      </a:r>
                      <a:endParaRPr lang="es-PE" sz="1400" b="1"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r>
              <a:tr h="142240">
                <a:tc vMerge="1">
                  <a:txBody>
                    <a:bodyPr/>
                    <a:lstStyle/>
                    <a:p>
                      <a:endParaRPr lang="es-PE"/>
                    </a:p>
                  </a:txBody>
                  <a:tcPr/>
                </a:tc>
                <a:tc vMerge="1">
                  <a:txBody>
                    <a:bodyPr/>
                    <a:lstStyle/>
                    <a:p>
                      <a:endParaRPr lang="es-PE"/>
                    </a:p>
                  </a:txBody>
                  <a:tcPr/>
                </a:tc>
                <a:tc>
                  <a:txBody>
                    <a:bodyPr/>
                    <a:lstStyle/>
                    <a:p>
                      <a:r>
                        <a:rPr lang="es-PE" sz="1600" dirty="0" smtClean="0">
                          <a:latin typeface="Cambria" panose="02040503050406030204" pitchFamily="18" charset="0"/>
                        </a:rPr>
                        <a:t>X1   </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s-PE" sz="1600" dirty="0" smtClean="0">
                          <a:latin typeface="Cambria" panose="02040503050406030204" pitchFamily="18" charset="0"/>
                        </a:rPr>
                        <a:t>X2</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s-PE" sz="1600" dirty="0" smtClean="0">
                          <a:latin typeface="Cambria" panose="02040503050406030204" pitchFamily="18" charset="0"/>
                        </a:rPr>
                        <a:t>h1</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s-PE" sz="1600" dirty="0" smtClean="0">
                          <a:latin typeface="Cambria" panose="02040503050406030204" pitchFamily="18" charset="0"/>
                        </a:rPr>
                        <a:t>h2</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s-PE" sz="1600" dirty="0" smtClean="0"/>
                        <a:t>A1</a:t>
                      </a:r>
                      <a:endParaRPr lang="es-PE"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s-PE" sz="1600" dirty="0" smtClean="0"/>
                        <a:t>A2</a:t>
                      </a:r>
                      <a:endParaRPr lang="es-PE"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vMerge="1">
                  <a:txBody>
                    <a:bodyPr/>
                    <a:lstStyle/>
                    <a:p>
                      <a:endParaRPr lang="es-PE"/>
                    </a:p>
                  </a:txBody>
                  <a:tcPr/>
                </a:tc>
              </a:tr>
              <a:tr h="223520">
                <a:tc vMerge="1">
                  <a:txBody>
                    <a:bodyPr/>
                    <a:lstStyle/>
                    <a:p>
                      <a:endParaRPr lang="es-PE"/>
                    </a:p>
                  </a:txBody>
                  <a:tcPr/>
                </a:tc>
                <a:tc>
                  <a:txBody>
                    <a:bodyPr/>
                    <a:lstStyle/>
                    <a:p>
                      <a:r>
                        <a:rPr lang="es-PE" dirty="0" smtClean="0"/>
                        <a:t>1</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solidFill>
                            <a:srgbClr val="C00000"/>
                          </a:solidFill>
                          <a:latin typeface="Cambria" panose="02040503050406030204" pitchFamily="18" charset="0"/>
                        </a:rPr>
                        <a:t>30-M</a:t>
                      </a:r>
                      <a:endParaRPr lang="es-PE" sz="1600" dirty="0">
                        <a:solidFill>
                          <a:srgbClr val="C00000"/>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s-PE" sz="1600" dirty="0" smtClean="0">
                          <a:solidFill>
                            <a:srgbClr val="C00000"/>
                          </a:solidFill>
                          <a:latin typeface="Cambria" panose="02040503050406030204" pitchFamily="18" charset="0"/>
                        </a:rPr>
                        <a:t>0</a:t>
                      </a:r>
                      <a:endParaRPr lang="es-PE" sz="1600" dirty="0">
                        <a:solidFill>
                          <a:srgbClr val="C00000"/>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s-PE" sz="1600" dirty="0" smtClean="0">
                          <a:solidFill>
                            <a:srgbClr val="C00000"/>
                          </a:solidFill>
                          <a:latin typeface="Cambria" panose="02040503050406030204" pitchFamily="18" charset="0"/>
                        </a:rPr>
                        <a:t>0</a:t>
                      </a:r>
                      <a:endParaRPr lang="es-PE" sz="1600" dirty="0">
                        <a:solidFill>
                          <a:srgbClr val="C00000"/>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s-PE" sz="1600" dirty="0" smtClean="0">
                          <a:solidFill>
                            <a:srgbClr val="C00000"/>
                          </a:solidFill>
                          <a:latin typeface="Cambria" panose="02040503050406030204" pitchFamily="18" charset="0"/>
                        </a:rPr>
                        <a:t>80-M</a:t>
                      </a:r>
                      <a:endParaRPr lang="es-PE" sz="1600" dirty="0">
                        <a:solidFill>
                          <a:srgbClr val="C00000"/>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s-PE" sz="1600" dirty="0" smtClean="0">
                          <a:solidFill>
                            <a:srgbClr val="C00000"/>
                          </a:solidFill>
                          <a:latin typeface="Cambria" panose="02040503050406030204" pitchFamily="18" charset="0"/>
                        </a:rPr>
                        <a:t>-80+2M</a:t>
                      </a:r>
                      <a:endParaRPr lang="es-PE" sz="1600" dirty="0">
                        <a:solidFill>
                          <a:srgbClr val="C00000"/>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s-PE" sz="1600" dirty="0" smtClean="0">
                          <a:solidFill>
                            <a:srgbClr val="C00000"/>
                          </a:solidFill>
                          <a:latin typeface="Cambria" panose="02040503050406030204" pitchFamily="18" charset="0"/>
                        </a:rPr>
                        <a:t>0</a:t>
                      </a:r>
                      <a:endParaRPr lang="es-PE" sz="1600" dirty="0">
                        <a:solidFill>
                          <a:srgbClr val="C00000"/>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s-PE" sz="1600" dirty="0" smtClean="0">
                          <a:solidFill>
                            <a:srgbClr val="C00000"/>
                          </a:solidFill>
                          <a:latin typeface="Cambria" panose="02040503050406030204" pitchFamily="18" charset="0"/>
                        </a:rPr>
                        <a:t>1400M-48000</a:t>
                      </a:r>
                      <a:endParaRPr lang="es-PE" sz="1600" dirty="0">
                        <a:solidFill>
                          <a:srgbClr val="C00000"/>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r>
              <a:tr h="184019">
                <a:tc>
                  <a:txBody>
                    <a:bodyPr/>
                    <a:lstStyle/>
                    <a:p>
                      <a:r>
                        <a:rPr lang="es-PE" sz="1600" dirty="0" smtClean="0"/>
                        <a:t>h1</a:t>
                      </a:r>
                      <a:endParaRPr lang="es-PE"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0</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1</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r>
                        <a:rPr lang="es-PE" sz="1600" dirty="0" smtClean="0">
                          <a:latin typeface="Cambria" panose="02040503050406030204" pitchFamily="18" charset="0"/>
                        </a:rPr>
                        <a:t>0</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s-PE" sz="1600" dirty="0" smtClean="0">
                          <a:latin typeface="Cambria" panose="02040503050406030204" pitchFamily="18" charset="0"/>
                        </a:rPr>
                        <a:t>1</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s-PE" sz="1600" dirty="0" smtClean="0">
                          <a:latin typeface="Cambria" panose="02040503050406030204" pitchFamily="18" charset="0"/>
                        </a:rPr>
                        <a:t>0</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s-PE" sz="1600" dirty="0" smtClean="0">
                          <a:latin typeface="Cambria" panose="02040503050406030204" pitchFamily="18" charset="0"/>
                        </a:rPr>
                        <a:t>0</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s-PE" sz="1600" dirty="0" smtClean="0">
                          <a:latin typeface="Cambria" panose="02040503050406030204" pitchFamily="18" charset="0"/>
                        </a:rPr>
                        <a:t>0</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s-PE" sz="1600" dirty="0" smtClean="0">
                          <a:latin typeface="Cambria" panose="02040503050406030204" pitchFamily="18" charset="0"/>
                        </a:rPr>
                        <a:t>800</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136771">
                <a:tc>
                  <a:txBody>
                    <a:bodyPr/>
                    <a:lstStyle/>
                    <a:p>
                      <a:r>
                        <a:rPr lang="es-PE" dirty="0" smtClean="0"/>
                        <a:t>X2</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0</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s-PE" sz="1600" dirty="0" smtClean="0">
                          <a:latin typeface="Cambria" panose="02040503050406030204" pitchFamily="18" charset="0"/>
                        </a:rPr>
                        <a:t>0</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s-PE" sz="1600" dirty="0" smtClean="0">
                          <a:latin typeface="Cambria" panose="02040503050406030204" pitchFamily="18" charset="0"/>
                        </a:rPr>
                        <a:t>1</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s-PE" sz="1600" dirty="0" smtClean="0">
                          <a:latin typeface="Cambria" panose="02040503050406030204" pitchFamily="18" charset="0"/>
                        </a:rPr>
                        <a:t>0</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s-PE" sz="1600" dirty="0" smtClean="0">
                          <a:latin typeface="Cambria" panose="02040503050406030204" pitchFamily="18" charset="0"/>
                        </a:rPr>
                        <a:t>-1</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s-PE" sz="1600" dirty="0" smtClean="0">
                          <a:latin typeface="Cambria" panose="02040503050406030204" pitchFamily="18" charset="0"/>
                        </a:rPr>
                        <a:t>1</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s-PE" sz="1600" dirty="0" smtClean="0">
                          <a:latin typeface="Cambria" panose="02040503050406030204" pitchFamily="18" charset="0"/>
                        </a:rPr>
                        <a:t>0</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s-PE" sz="1600" dirty="0" smtClean="0">
                          <a:latin typeface="Cambria" panose="02040503050406030204" pitchFamily="18" charset="0"/>
                        </a:rPr>
                        <a:t>600</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r>
              <a:tr h="174567">
                <a:tc>
                  <a:txBody>
                    <a:bodyPr/>
                    <a:lstStyle/>
                    <a:p>
                      <a:r>
                        <a:rPr lang="es-PE" dirty="0" smtClean="0"/>
                        <a:t>A2</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b="0" dirty="0" smtClean="0">
                          <a:solidFill>
                            <a:schemeClr val="tx1"/>
                          </a:solidFill>
                          <a:latin typeface="Cambria" panose="02040503050406030204" pitchFamily="18" charset="0"/>
                        </a:rPr>
                        <a:t>0</a:t>
                      </a:r>
                      <a:endParaRPr lang="es-PE" b="0" dirty="0">
                        <a:solidFill>
                          <a:schemeClr val="tx1"/>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b="0" dirty="0" smtClean="0">
                          <a:solidFill>
                            <a:schemeClr val="tx1"/>
                          </a:solidFill>
                          <a:latin typeface="Cambria" panose="02040503050406030204" pitchFamily="18" charset="0"/>
                        </a:rPr>
                        <a:t>1</a:t>
                      </a:r>
                      <a:endParaRPr lang="es-PE" b="0" dirty="0">
                        <a:solidFill>
                          <a:schemeClr val="tx1"/>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s-PE" b="0" dirty="0" smtClean="0">
                          <a:solidFill>
                            <a:schemeClr val="tx1"/>
                          </a:solidFill>
                          <a:latin typeface="Cambria" panose="02040503050406030204" pitchFamily="18" charset="0"/>
                        </a:rPr>
                        <a:t>0</a:t>
                      </a:r>
                      <a:endParaRPr lang="es-PE" b="0" dirty="0">
                        <a:solidFill>
                          <a:schemeClr val="tx1"/>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s-PE" b="0" dirty="0" smtClean="0">
                          <a:solidFill>
                            <a:schemeClr val="tx1"/>
                          </a:solidFill>
                          <a:latin typeface="Cambria" panose="02040503050406030204" pitchFamily="18" charset="0"/>
                        </a:rPr>
                        <a:t>0</a:t>
                      </a:r>
                      <a:endParaRPr lang="es-PE" b="0" dirty="0">
                        <a:solidFill>
                          <a:schemeClr val="tx1"/>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b="0" dirty="0" smtClean="0">
                          <a:solidFill>
                            <a:schemeClr val="tx1"/>
                          </a:solidFill>
                          <a:latin typeface="Cambria" panose="02040503050406030204" pitchFamily="18" charset="0"/>
                        </a:rPr>
                        <a:t>1</a:t>
                      </a:r>
                      <a:endParaRPr lang="es-PE" b="0" dirty="0">
                        <a:solidFill>
                          <a:schemeClr val="tx1"/>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b="0" dirty="0" smtClean="0">
                          <a:solidFill>
                            <a:schemeClr val="tx1"/>
                          </a:solidFill>
                          <a:latin typeface="Cambria" panose="02040503050406030204" pitchFamily="18" charset="0"/>
                        </a:rPr>
                        <a:t>-1</a:t>
                      </a:r>
                      <a:endParaRPr lang="es-PE" b="0" dirty="0">
                        <a:solidFill>
                          <a:schemeClr val="tx1"/>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b="0" dirty="0" smtClean="0">
                          <a:solidFill>
                            <a:schemeClr val="tx1"/>
                          </a:solidFill>
                          <a:latin typeface="Cambria" panose="02040503050406030204" pitchFamily="18" charset="0"/>
                        </a:rPr>
                        <a:t>1</a:t>
                      </a:r>
                      <a:endParaRPr lang="es-PE" b="0" dirty="0">
                        <a:solidFill>
                          <a:schemeClr val="tx1"/>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b="0" dirty="0" smtClean="0">
                          <a:solidFill>
                            <a:schemeClr val="tx1"/>
                          </a:solidFill>
                          <a:latin typeface="Cambria" panose="02040503050406030204" pitchFamily="18" charset="0"/>
                        </a:rPr>
                        <a:t>1400</a:t>
                      </a:r>
                      <a:endParaRPr lang="es-PE" b="0" dirty="0">
                        <a:solidFill>
                          <a:schemeClr val="tx1"/>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80">
                <a:tc>
                  <a:txBody>
                    <a:bodyPr/>
                    <a:lstStyle/>
                    <a:p>
                      <a:r>
                        <a:rPr lang="es-PE" dirty="0" err="1" smtClean="0">
                          <a:solidFill>
                            <a:srgbClr val="002060"/>
                          </a:solidFill>
                        </a:rPr>
                        <a:t>Zj-Cj</a:t>
                      </a:r>
                      <a:endParaRPr lang="es-PE"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solidFill>
                            <a:srgbClr val="C00000"/>
                          </a:solidFill>
                          <a:latin typeface="Cambria" panose="02040503050406030204" pitchFamily="18" charset="0"/>
                        </a:rPr>
                        <a:t>1</a:t>
                      </a:r>
                      <a:endParaRPr lang="es-PE" sz="1600" dirty="0">
                        <a:solidFill>
                          <a:srgbClr val="C00000"/>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solidFill>
                            <a:srgbClr val="C00000"/>
                          </a:solidFill>
                          <a:latin typeface="Cambria" panose="02040503050406030204" pitchFamily="18" charset="0"/>
                        </a:rPr>
                        <a:t>0</a:t>
                      </a:r>
                      <a:endParaRPr lang="es-PE" sz="1600" dirty="0">
                        <a:solidFill>
                          <a:srgbClr val="C00000"/>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solidFill>
                            <a:srgbClr val="C00000"/>
                          </a:solidFill>
                          <a:latin typeface="Cambria" panose="02040503050406030204" pitchFamily="18" charset="0"/>
                        </a:rPr>
                        <a:t>0</a:t>
                      </a:r>
                      <a:endParaRPr lang="es-PE" sz="1600" dirty="0">
                        <a:solidFill>
                          <a:srgbClr val="C00000"/>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s-PE" sz="1600" dirty="0" smtClean="0">
                          <a:solidFill>
                            <a:srgbClr val="C00000"/>
                          </a:solidFill>
                          <a:latin typeface="Cambria" panose="02040503050406030204" pitchFamily="18" charset="0"/>
                        </a:rPr>
                        <a:t>-30+M</a:t>
                      </a:r>
                      <a:endParaRPr lang="es-PE" sz="1600" dirty="0">
                        <a:solidFill>
                          <a:srgbClr val="C00000"/>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solidFill>
                            <a:srgbClr val="C00000"/>
                          </a:solidFill>
                          <a:latin typeface="Cambria" panose="02040503050406030204" pitchFamily="18" charset="0"/>
                        </a:rPr>
                        <a:t>80-M</a:t>
                      </a:r>
                      <a:endParaRPr lang="es-PE" sz="1600" dirty="0">
                        <a:solidFill>
                          <a:srgbClr val="C00000"/>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s-PE" sz="1600" dirty="0" smtClean="0">
                          <a:solidFill>
                            <a:srgbClr val="C00000"/>
                          </a:solidFill>
                          <a:latin typeface="Cambria" panose="02040503050406030204" pitchFamily="18" charset="0"/>
                        </a:rPr>
                        <a:t>-80+2M</a:t>
                      </a:r>
                      <a:endParaRPr lang="es-PE" sz="1600" dirty="0">
                        <a:solidFill>
                          <a:srgbClr val="C00000"/>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solidFill>
                            <a:srgbClr val="C00000"/>
                          </a:solidFill>
                          <a:latin typeface="Cambria" panose="02040503050406030204" pitchFamily="18" charset="0"/>
                        </a:rPr>
                        <a:t>0</a:t>
                      </a:r>
                      <a:endParaRPr lang="es-PE" sz="1600" dirty="0">
                        <a:solidFill>
                          <a:srgbClr val="C00000"/>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solidFill>
                            <a:srgbClr val="C00000"/>
                          </a:solidFill>
                          <a:latin typeface="Cambria" panose="02040503050406030204" pitchFamily="18" charset="0"/>
                        </a:rPr>
                        <a:t>-600M-72000</a:t>
                      </a:r>
                      <a:endParaRPr lang="es-PE" sz="1600" dirty="0">
                        <a:solidFill>
                          <a:srgbClr val="C00000"/>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80">
                <a:tc>
                  <a:txBody>
                    <a:bodyPr/>
                    <a:lstStyle/>
                    <a:p>
                      <a:r>
                        <a:rPr lang="es-PE" dirty="0" smtClean="0"/>
                        <a:t>X1</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0</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1</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s-PE" sz="1600" dirty="0" smtClean="0">
                          <a:latin typeface="Cambria" panose="02040503050406030204" pitchFamily="18" charset="0"/>
                        </a:rPr>
                        <a:t>0</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s-PE" sz="1600" dirty="0" smtClean="0">
                          <a:latin typeface="Cambria" panose="02040503050406030204" pitchFamily="18" charset="0"/>
                        </a:rPr>
                        <a:t>1</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0</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s-PE" sz="1600" dirty="0" smtClean="0">
                          <a:latin typeface="Cambria" panose="02040503050406030204" pitchFamily="18" charset="0"/>
                        </a:rPr>
                        <a:t>0</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0</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800</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1069">
                <a:tc>
                  <a:txBody>
                    <a:bodyPr/>
                    <a:lstStyle/>
                    <a:p>
                      <a:r>
                        <a:rPr lang="es-PE" dirty="0" smtClean="0"/>
                        <a:t>X2</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b="0" dirty="0" smtClean="0">
                          <a:solidFill>
                            <a:schemeClr val="tx1"/>
                          </a:solidFill>
                          <a:latin typeface="Cambria" panose="02040503050406030204" pitchFamily="18" charset="0"/>
                        </a:rPr>
                        <a:t>0</a:t>
                      </a:r>
                      <a:endParaRPr lang="es-PE" sz="1600" b="0" dirty="0">
                        <a:solidFill>
                          <a:schemeClr val="tx1"/>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b="0" dirty="0" smtClean="0">
                          <a:solidFill>
                            <a:schemeClr val="tx1"/>
                          </a:solidFill>
                          <a:latin typeface="Cambria" panose="02040503050406030204" pitchFamily="18" charset="0"/>
                        </a:rPr>
                        <a:t>0</a:t>
                      </a:r>
                      <a:endParaRPr lang="es-PE" sz="1600" b="0" dirty="0">
                        <a:solidFill>
                          <a:schemeClr val="tx1"/>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b="0" dirty="0" smtClean="0">
                          <a:solidFill>
                            <a:schemeClr val="tx1"/>
                          </a:solidFill>
                          <a:latin typeface="Cambria" panose="02040503050406030204" pitchFamily="18" charset="0"/>
                        </a:rPr>
                        <a:t>1</a:t>
                      </a:r>
                      <a:endParaRPr lang="es-PE" sz="1600" b="0" dirty="0">
                        <a:solidFill>
                          <a:schemeClr val="tx1"/>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s-PE" sz="1600" b="0" dirty="0" smtClean="0">
                          <a:solidFill>
                            <a:schemeClr val="tx1"/>
                          </a:solidFill>
                          <a:latin typeface="Cambria" panose="02040503050406030204" pitchFamily="18" charset="0"/>
                        </a:rPr>
                        <a:t>0</a:t>
                      </a:r>
                      <a:endParaRPr lang="es-PE" sz="1600" b="0" dirty="0">
                        <a:solidFill>
                          <a:schemeClr val="tx1"/>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b="0" dirty="0" smtClean="0">
                          <a:solidFill>
                            <a:schemeClr val="tx1"/>
                          </a:solidFill>
                          <a:latin typeface="Cambria" panose="02040503050406030204" pitchFamily="18" charset="0"/>
                        </a:rPr>
                        <a:t>-1</a:t>
                      </a:r>
                      <a:endParaRPr lang="es-PE" sz="1600" b="0" dirty="0">
                        <a:solidFill>
                          <a:schemeClr val="tx1"/>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s-PE" sz="1600" b="0" dirty="0" smtClean="0">
                          <a:solidFill>
                            <a:schemeClr val="tx1"/>
                          </a:solidFill>
                          <a:latin typeface="Cambria" panose="02040503050406030204" pitchFamily="18" charset="0"/>
                        </a:rPr>
                        <a:t>1</a:t>
                      </a:r>
                      <a:endParaRPr lang="es-PE" sz="1600" b="0" dirty="0">
                        <a:solidFill>
                          <a:schemeClr val="tx1"/>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b="0" dirty="0" smtClean="0">
                          <a:solidFill>
                            <a:schemeClr val="tx1"/>
                          </a:solidFill>
                          <a:latin typeface="Cambria" panose="02040503050406030204" pitchFamily="18" charset="0"/>
                        </a:rPr>
                        <a:t>0</a:t>
                      </a:r>
                      <a:endParaRPr lang="es-PE" sz="1600" b="0" dirty="0">
                        <a:solidFill>
                          <a:schemeClr val="tx1"/>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b="0" dirty="0" smtClean="0">
                          <a:solidFill>
                            <a:schemeClr val="tx1"/>
                          </a:solidFill>
                          <a:latin typeface="Cambria" panose="02040503050406030204" pitchFamily="18" charset="0"/>
                        </a:rPr>
                        <a:t>600</a:t>
                      </a:r>
                      <a:endParaRPr lang="es-PE" sz="1600" b="0" dirty="0">
                        <a:solidFill>
                          <a:schemeClr val="tx1"/>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0873">
                <a:tc>
                  <a:txBody>
                    <a:bodyPr/>
                    <a:lstStyle/>
                    <a:p>
                      <a:r>
                        <a:rPr lang="es-PE" dirty="0" smtClean="0"/>
                        <a:t>A2</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0</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s-PE" sz="1600" dirty="0" smtClean="0">
                          <a:latin typeface="Cambria" panose="02040503050406030204" pitchFamily="18" charset="0"/>
                        </a:rPr>
                        <a:t>0</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s-PE" sz="1600" dirty="0" smtClean="0">
                          <a:latin typeface="Cambria" panose="02040503050406030204" pitchFamily="18" charset="0"/>
                        </a:rPr>
                        <a:t>0</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s-PE" sz="1600" dirty="0" smtClean="0">
                          <a:latin typeface="Cambria" panose="02040503050406030204" pitchFamily="18" charset="0"/>
                        </a:rPr>
                        <a:t>-1</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s-PE" sz="1600" dirty="0" smtClean="0">
                          <a:latin typeface="Cambria" panose="02040503050406030204" pitchFamily="18" charset="0"/>
                        </a:rPr>
                        <a:t>1</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s-PE" sz="1600" dirty="0" smtClean="0">
                          <a:latin typeface="Cambria" panose="02040503050406030204" pitchFamily="18" charset="0"/>
                        </a:rPr>
                        <a:t>-1</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s-PE" sz="1600" dirty="0" smtClean="0">
                          <a:latin typeface="Cambria" panose="02040503050406030204" pitchFamily="18" charset="0"/>
                        </a:rPr>
                        <a:t>1</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s-PE" sz="1600" dirty="0" smtClean="0">
                          <a:latin typeface="Cambria" panose="02040503050406030204" pitchFamily="18" charset="0"/>
                        </a:rPr>
                        <a:t>600</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772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dirty="0" err="1" smtClean="0"/>
                        <a:t>Zj-Cj</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1</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0</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0</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solidFill>
                            <a:srgbClr val="C00000"/>
                          </a:solidFill>
                          <a:latin typeface="Cambria" panose="02040503050406030204" pitchFamily="18" charset="0"/>
                        </a:rPr>
                        <a:t>50</a:t>
                      </a:r>
                      <a:endParaRPr lang="es-PE" sz="1600" dirty="0">
                        <a:solidFill>
                          <a:srgbClr val="C00000"/>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solidFill>
                            <a:srgbClr val="C00000"/>
                          </a:solidFill>
                          <a:latin typeface="Cambria" panose="02040503050406030204" pitchFamily="18" charset="0"/>
                        </a:rPr>
                        <a:t>0</a:t>
                      </a:r>
                      <a:endParaRPr lang="es-PE" sz="1600" dirty="0">
                        <a:solidFill>
                          <a:srgbClr val="C00000"/>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solidFill>
                            <a:srgbClr val="C00000"/>
                          </a:solidFill>
                          <a:latin typeface="Cambria" panose="02040503050406030204" pitchFamily="18" charset="0"/>
                        </a:rPr>
                        <a:t>+M</a:t>
                      </a:r>
                      <a:endParaRPr lang="es-PE" sz="1600" dirty="0">
                        <a:solidFill>
                          <a:srgbClr val="C00000"/>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solidFill>
                            <a:srgbClr val="C00000"/>
                          </a:solidFill>
                          <a:latin typeface="Cambria" panose="02040503050406030204" pitchFamily="18" charset="0"/>
                        </a:rPr>
                        <a:t>M-80</a:t>
                      </a:r>
                      <a:endParaRPr lang="es-PE" sz="1600" dirty="0">
                        <a:solidFill>
                          <a:srgbClr val="C00000"/>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solidFill>
                            <a:srgbClr val="C00000"/>
                          </a:solidFill>
                          <a:latin typeface="Cambria" panose="02040503050406030204" pitchFamily="18" charset="0"/>
                        </a:rPr>
                        <a:t>-120000</a:t>
                      </a:r>
                      <a:endParaRPr lang="es-PE" sz="1600" dirty="0">
                        <a:solidFill>
                          <a:srgbClr val="C00000"/>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7267">
                <a:tc>
                  <a:txBody>
                    <a:bodyPr/>
                    <a:lstStyle/>
                    <a:p>
                      <a:r>
                        <a:rPr lang="es-PE" dirty="0" smtClean="0"/>
                        <a:t>X1</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0</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1</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0</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1</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0</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0</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0</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800</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4032">
                <a:tc>
                  <a:txBody>
                    <a:bodyPr/>
                    <a:lstStyle/>
                    <a:p>
                      <a:r>
                        <a:rPr lang="es-PE" dirty="0" smtClean="0"/>
                        <a:t>X2</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0</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0</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1</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-1</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0</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0</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1</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1200</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6871">
                <a:tc>
                  <a:txBody>
                    <a:bodyPr/>
                    <a:lstStyle/>
                    <a:p>
                      <a:r>
                        <a:rPr lang="es-PE" dirty="0" smtClean="0"/>
                        <a:t>h2</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0</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0</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0</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-1</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1</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-1</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1</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600</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5345">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5" name="4 Conector recto de flecha"/>
          <p:cNvCxnSpPr/>
          <p:nvPr/>
        </p:nvCxnSpPr>
        <p:spPr>
          <a:xfrm flipH="1">
            <a:off x="395536" y="1988840"/>
            <a:ext cx="216024"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7" name="6 Conector recto de flecha"/>
          <p:cNvCxnSpPr/>
          <p:nvPr/>
        </p:nvCxnSpPr>
        <p:spPr>
          <a:xfrm>
            <a:off x="251520" y="2348880"/>
            <a:ext cx="360040"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9" name="8 Conector recto de flecha"/>
          <p:cNvCxnSpPr>
            <a:endCxn id="2" idx="1"/>
          </p:cNvCxnSpPr>
          <p:nvPr/>
        </p:nvCxnSpPr>
        <p:spPr>
          <a:xfrm flipV="1">
            <a:off x="395536" y="3421115"/>
            <a:ext cx="216024" cy="7885"/>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1" name="10 Conector recto de flecha"/>
          <p:cNvCxnSpPr/>
          <p:nvPr/>
        </p:nvCxnSpPr>
        <p:spPr>
          <a:xfrm flipH="1">
            <a:off x="323528" y="4149080"/>
            <a:ext cx="288032"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3" name="12 Conector recto de flecha"/>
          <p:cNvCxnSpPr/>
          <p:nvPr/>
        </p:nvCxnSpPr>
        <p:spPr>
          <a:xfrm>
            <a:off x="431540" y="5661248"/>
            <a:ext cx="252028"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44132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187624" y="548680"/>
            <a:ext cx="7488832" cy="1754326"/>
          </a:xfrm>
          <a:prstGeom prst="rect">
            <a:avLst/>
          </a:prstGeom>
          <a:noFill/>
        </p:spPr>
        <p:txBody>
          <a:bodyPr wrap="square" rtlCol="0">
            <a:spAutoFit/>
          </a:bodyPr>
          <a:lstStyle/>
          <a:p>
            <a:r>
              <a:rPr lang="es-PE" dirty="0" smtClean="0"/>
              <a:t>La solución optima cuando no existe valor negativo en la fila de la FO, por lo tanto la solución optima es:</a:t>
            </a:r>
          </a:p>
          <a:p>
            <a:endParaRPr lang="es-PE" dirty="0"/>
          </a:p>
          <a:p>
            <a:r>
              <a:rPr lang="es-PE" dirty="0" smtClean="0"/>
              <a:t>Z</a:t>
            </a:r>
            <a:r>
              <a:rPr lang="es-PE" dirty="0" smtClean="0">
                <a:latin typeface="Cambria" panose="02040503050406030204" pitchFamily="18" charset="0"/>
              </a:rPr>
              <a:t>= 30(800) + 80 (1200) = 120000</a:t>
            </a:r>
          </a:p>
          <a:p>
            <a:r>
              <a:rPr lang="es-PE" dirty="0" smtClean="0">
                <a:latin typeface="Cambria" panose="02040503050406030204" pitchFamily="18" charset="0"/>
              </a:rPr>
              <a:t>X1= 800,    X2= 1200;     h2=600;    h1=0;    A1=A2=0</a:t>
            </a:r>
          </a:p>
          <a:p>
            <a:endParaRPr lang="es-PE" dirty="0"/>
          </a:p>
        </p:txBody>
      </p:sp>
      <p:sp>
        <p:nvSpPr>
          <p:cNvPr id="3" name="2 Rectángulo"/>
          <p:cNvSpPr/>
          <p:nvPr/>
        </p:nvSpPr>
        <p:spPr>
          <a:xfrm>
            <a:off x="971600" y="2204864"/>
            <a:ext cx="4572000" cy="2308324"/>
          </a:xfrm>
          <a:prstGeom prst="rect">
            <a:avLst/>
          </a:prstGeom>
        </p:spPr>
        <p:txBody>
          <a:bodyPr>
            <a:spAutoFit/>
          </a:bodyPr>
          <a:lstStyle/>
          <a:p>
            <a:r>
              <a:rPr lang="da-DK" dirty="0"/>
              <a:t>!problema de minimizacion</a:t>
            </a:r>
          </a:p>
          <a:p>
            <a:endParaRPr lang="da-DK" dirty="0"/>
          </a:p>
          <a:p>
            <a:r>
              <a:rPr lang="da-DK" dirty="0">
                <a:solidFill>
                  <a:srgbClr val="0070C0"/>
                </a:solidFill>
              </a:rPr>
              <a:t>Min 30x1+80x2</a:t>
            </a:r>
          </a:p>
          <a:p>
            <a:r>
              <a:rPr lang="da-DK" dirty="0">
                <a:solidFill>
                  <a:srgbClr val="0070C0"/>
                </a:solidFill>
              </a:rPr>
              <a:t>st</a:t>
            </a:r>
          </a:p>
          <a:p>
            <a:r>
              <a:rPr lang="da-DK" dirty="0">
                <a:solidFill>
                  <a:srgbClr val="0070C0"/>
                </a:solidFill>
              </a:rPr>
              <a:t>x1&lt;=800</a:t>
            </a:r>
          </a:p>
          <a:p>
            <a:r>
              <a:rPr lang="da-DK" dirty="0">
                <a:solidFill>
                  <a:srgbClr val="0070C0"/>
                </a:solidFill>
              </a:rPr>
              <a:t>x2&gt;=600</a:t>
            </a:r>
          </a:p>
          <a:p>
            <a:r>
              <a:rPr lang="da-DK" dirty="0">
                <a:solidFill>
                  <a:srgbClr val="0070C0"/>
                </a:solidFill>
              </a:rPr>
              <a:t>x1+x2=2000</a:t>
            </a:r>
          </a:p>
          <a:p>
            <a:r>
              <a:rPr lang="da-DK" dirty="0">
                <a:solidFill>
                  <a:srgbClr val="0070C0"/>
                </a:solidFill>
              </a:rPr>
              <a:t>end</a:t>
            </a:r>
            <a:endParaRPr lang="es-PE" dirty="0">
              <a:solidFill>
                <a:srgbClr val="0070C0"/>
              </a:solidFill>
            </a:endParaRPr>
          </a:p>
        </p:txBody>
      </p:sp>
      <p:sp>
        <p:nvSpPr>
          <p:cNvPr id="4" name="3 Rectángulo"/>
          <p:cNvSpPr/>
          <p:nvPr/>
        </p:nvSpPr>
        <p:spPr>
          <a:xfrm>
            <a:off x="4283968" y="2081753"/>
            <a:ext cx="4572000" cy="4308872"/>
          </a:xfrm>
          <a:prstGeom prst="rect">
            <a:avLst/>
          </a:prstGeom>
          <a:solidFill>
            <a:schemeClr val="accent6">
              <a:lumMod val="20000"/>
              <a:lumOff val="80000"/>
            </a:schemeClr>
          </a:solidFill>
        </p:spPr>
        <p:txBody>
          <a:bodyPr>
            <a:spAutoFit/>
          </a:bodyPr>
          <a:lstStyle/>
          <a:p>
            <a:r>
              <a:rPr lang="en-US" dirty="0" smtClean="0"/>
              <a:t> </a:t>
            </a:r>
            <a:r>
              <a:rPr lang="en-US" sz="1600" dirty="0">
                <a:latin typeface="Cambria" panose="02040503050406030204" pitchFamily="18" charset="0"/>
              </a:rPr>
              <a:t>LP OPTIMUM FOUND AT STEP      1</a:t>
            </a:r>
          </a:p>
          <a:p>
            <a:endParaRPr lang="en-US" sz="1600" dirty="0">
              <a:latin typeface="Cambria" panose="02040503050406030204" pitchFamily="18" charset="0"/>
            </a:endParaRPr>
          </a:p>
          <a:p>
            <a:r>
              <a:rPr lang="en-US" sz="1600" dirty="0">
                <a:latin typeface="Cambria" panose="02040503050406030204" pitchFamily="18" charset="0"/>
              </a:rPr>
              <a:t>        OBJECTIVE FUNCTION VALUE</a:t>
            </a:r>
          </a:p>
          <a:p>
            <a:endParaRPr lang="en-US" sz="1600" dirty="0">
              <a:latin typeface="Cambria" panose="02040503050406030204" pitchFamily="18" charset="0"/>
            </a:endParaRPr>
          </a:p>
          <a:p>
            <a:r>
              <a:rPr lang="en-US" sz="1600" dirty="0">
                <a:latin typeface="Cambria" panose="02040503050406030204" pitchFamily="18" charset="0"/>
              </a:rPr>
              <a:t>        1)      </a:t>
            </a:r>
            <a:r>
              <a:rPr lang="en-US" sz="1600" b="1" dirty="0">
                <a:solidFill>
                  <a:srgbClr val="C00000"/>
                </a:solidFill>
                <a:latin typeface="Cambria" panose="02040503050406030204" pitchFamily="18" charset="0"/>
              </a:rPr>
              <a:t>120000.0</a:t>
            </a:r>
          </a:p>
          <a:p>
            <a:endParaRPr lang="en-US" sz="1600" dirty="0">
              <a:latin typeface="Cambria" panose="02040503050406030204" pitchFamily="18" charset="0"/>
            </a:endParaRPr>
          </a:p>
          <a:p>
            <a:r>
              <a:rPr lang="en-US" sz="1600" dirty="0">
                <a:latin typeface="Cambria" panose="02040503050406030204" pitchFamily="18" charset="0"/>
              </a:rPr>
              <a:t>  VARIABLE        VALUE          REDUCED COST</a:t>
            </a:r>
          </a:p>
          <a:p>
            <a:r>
              <a:rPr lang="en-US" sz="1600" dirty="0">
                <a:latin typeface="Cambria" panose="02040503050406030204" pitchFamily="18" charset="0"/>
              </a:rPr>
              <a:t>        X1       800.000000          0.000000</a:t>
            </a:r>
          </a:p>
          <a:p>
            <a:r>
              <a:rPr lang="en-US" sz="1600" dirty="0">
                <a:latin typeface="Cambria" panose="02040503050406030204" pitchFamily="18" charset="0"/>
              </a:rPr>
              <a:t>        X2      1200.000000          0.000000</a:t>
            </a:r>
          </a:p>
          <a:p>
            <a:endParaRPr lang="en-US" sz="1600" dirty="0">
              <a:latin typeface="Cambria" panose="02040503050406030204" pitchFamily="18" charset="0"/>
            </a:endParaRPr>
          </a:p>
          <a:p>
            <a:endParaRPr lang="en-US" sz="1600" dirty="0">
              <a:latin typeface="Cambria" panose="02040503050406030204" pitchFamily="18" charset="0"/>
            </a:endParaRPr>
          </a:p>
          <a:p>
            <a:r>
              <a:rPr lang="en-US" sz="1600" dirty="0">
                <a:latin typeface="Cambria" panose="02040503050406030204" pitchFamily="18" charset="0"/>
              </a:rPr>
              <a:t>       ROW   SLACK OR SURPLUS     DUAL PRICES</a:t>
            </a:r>
          </a:p>
          <a:p>
            <a:r>
              <a:rPr lang="en-US" sz="1600" dirty="0">
                <a:latin typeface="Cambria" panose="02040503050406030204" pitchFamily="18" charset="0"/>
              </a:rPr>
              <a:t>        2)         0.000000         50.000000</a:t>
            </a:r>
          </a:p>
          <a:p>
            <a:r>
              <a:rPr lang="en-US" sz="1600" dirty="0">
                <a:latin typeface="Cambria" panose="02040503050406030204" pitchFamily="18" charset="0"/>
              </a:rPr>
              <a:t>        3)       600.000000          0.000000</a:t>
            </a:r>
          </a:p>
          <a:p>
            <a:r>
              <a:rPr lang="en-US" sz="1600" dirty="0">
                <a:latin typeface="Cambria" panose="02040503050406030204" pitchFamily="18" charset="0"/>
              </a:rPr>
              <a:t>        4)         0.000000        -80.000000</a:t>
            </a:r>
          </a:p>
          <a:p>
            <a:endParaRPr lang="en-US" sz="1600" dirty="0">
              <a:latin typeface="Cambria" panose="02040503050406030204" pitchFamily="18" charset="0"/>
            </a:endParaRPr>
          </a:p>
          <a:p>
            <a:r>
              <a:rPr lang="en-US" sz="1600" dirty="0">
                <a:latin typeface="Cambria" panose="02040503050406030204" pitchFamily="18" charset="0"/>
              </a:rPr>
              <a:t> NO. ITERATIONS=       </a:t>
            </a:r>
            <a:r>
              <a:rPr lang="en-US" sz="1600" dirty="0" smtClean="0">
                <a:latin typeface="Cambria" panose="02040503050406030204" pitchFamily="18" charset="0"/>
              </a:rPr>
              <a:t>1</a:t>
            </a:r>
            <a:endParaRPr lang="en-US" dirty="0"/>
          </a:p>
        </p:txBody>
      </p:sp>
    </p:spTree>
    <p:extLst>
      <p:ext uri="{BB962C8B-B14F-4D97-AF65-F5344CB8AC3E}">
        <p14:creationId xmlns:p14="http://schemas.microsoft.com/office/powerpoint/2010/main" val="42586721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611560" y="404664"/>
            <a:ext cx="2507418" cy="1754326"/>
          </a:xfrm>
          <a:prstGeom prst="rect">
            <a:avLst/>
          </a:prstGeom>
          <a:solidFill>
            <a:srgbClr val="92D050"/>
          </a:solidFill>
        </p:spPr>
        <p:txBody>
          <a:bodyPr wrap="none" rtlCol="0">
            <a:spAutoFit/>
          </a:bodyPr>
          <a:lstStyle/>
          <a:p>
            <a:r>
              <a:rPr lang="es-PE" dirty="0" smtClean="0"/>
              <a:t>Caso 2</a:t>
            </a:r>
          </a:p>
          <a:p>
            <a:r>
              <a:rPr lang="es-PE" dirty="0" smtClean="0"/>
              <a:t>Max Z= 2x1 + 3x2 - 5x3</a:t>
            </a:r>
          </a:p>
          <a:p>
            <a:r>
              <a:rPr lang="es-PE" dirty="0" smtClean="0"/>
              <a:t>Sujeto a:</a:t>
            </a:r>
          </a:p>
          <a:p>
            <a:r>
              <a:rPr lang="es-PE" dirty="0" smtClean="0"/>
              <a:t>X1+x2+x3=7</a:t>
            </a:r>
          </a:p>
          <a:p>
            <a:r>
              <a:rPr lang="es-PE" dirty="0" smtClean="0"/>
              <a:t>2x1-5x2+x3≥10</a:t>
            </a:r>
          </a:p>
          <a:p>
            <a:r>
              <a:rPr lang="es-PE" dirty="0" smtClean="0"/>
              <a:t>X1,x2,x3≥0</a:t>
            </a:r>
            <a:endParaRPr lang="es-PE" dirty="0"/>
          </a:p>
        </p:txBody>
      </p:sp>
      <p:sp>
        <p:nvSpPr>
          <p:cNvPr id="3" name="2 CuadroTexto"/>
          <p:cNvSpPr txBox="1"/>
          <p:nvPr/>
        </p:nvSpPr>
        <p:spPr>
          <a:xfrm>
            <a:off x="3995936" y="908720"/>
            <a:ext cx="2482731" cy="923330"/>
          </a:xfrm>
          <a:prstGeom prst="rect">
            <a:avLst/>
          </a:prstGeom>
          <a:noFill/>
        </p:spPr>
        <p:txBody>
          <a:bodyPr wrap="none" rtlCol="0">
            <a:spAutoFit/>
          </a:bodyPr>
          <a:lstStyle/>
          <a:p>
            <a:r>
              <a:rPr lang="es-PE" dirty="0" smtClean="0">
                <a:solidFill>
                  <a:srgbClr val="C00000"/>
                </a:solidFill>
              </a:rPr>
              <a:t>Restricciones:</a:t>
            </a:r>
          </a:p>
          <a:p>
            <a:r>
              <a:rPr lang="es-PE" dirty="0" smtClean="0"/>
              <a:t>X1+x2+x3+A1=7</a:t>
            </a:r>
          </a:p>
          <a:p>
            <a:r>
              <a:rPr lang="es-PE" dirty="0" smtClean="0"/>
              <a:t>2x1-5x2+x3-h2+A2=10</a:t>
            </a:r>
            <a:endParaRPr lang="es-PE" dirty="0"/>
          </a:p>
        </p:txBody>
      </p:sp>
      <p:sp>
        <p:nvSpPr>
          <p:cNvPr id="4" name="3 CuadroTexto"/>
          <p:cNvSpPr txBox="1"/>
          <p:nvPr/>
        </p:nvSpPr>
        <p:spPr>
          <a:xfrm>
            <a:off x="1115616" y="2420888"/>
            <a:ext cx="3993401" cy="1200329"/>
          </a:xfrm>
          <a:prstGeom prst="rect">
            <a:avLst/>
          </a:prstGeom>
          <a:noFill/>
        </p:spPr>
        <p:txBody>
          <a:bodyPr wrap="none" rtlCol="0">
            <a:spAutoFit/>
          </a:bodyPr>
          <a:lstStyle/>
          <a:p>
            <a:r>
              <a:rPr lang="es-PE" dirty="0" smtClean="0">
                <a:solidFill>
                  <a:srgbClr val="C00000"/>
                </a:solidFill>
              </a:rPr>
              <a:t>Función objetivo:</a:t>
            </a:r>
          </a:p>
          <a:p>
            <a:endParaRPr lang="es-PE" dirty="0"/>
          </a:p>
          <a:p>
            <a:r>
              <a:rPr lang="es-PE" dirty="0" smtClean="0"/>
              <a:t>Max Z= 2x1+3x2-5x3 –MA1-MA2+0H2</a:t>
            </a:r>
          </a:p>
          <a:p>
            <a:r>
              <a:rPr lang="es-PE" dirty="0" smtClean="0"/>
              <a:t>Z </a:t>
            </a:r>
            <a:r>
              <a:rPr lang="es-PE" smtClean="0"/>
              <a:t>– 2X1-3X2+5X3+MA1+MA2+0H2</a:t>
            </a:r>
            <a:endParaRPr lang="es-PE" dirty="0"/>
          </a:p>
        </p:txBody>
      </p:sp>
    </p:spTree>
    <p:extLst>
      <p:ext uri="{BB962C8B-B14F-4D97-AF65-F5344CB8AC3E}">
        <p14:creationId xmlns:p14="http://schemas.microsoft.com/office/powerpoint/2010/main" val="23772389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extLst>
              <p:ext uri="{D42A27DB-BD31-4B8C-83A1-F6EECF244321}">
                <p14:modId xmlns:p14="http://schemas.microsoft.com/office/powerpoint/2010/main" val="1684246209"/>
              </p:ext>
            </p:extLst>
          </p:nvPr>
        </p:nvGraphicFramePr>
        <p:xfrm>
          <a:off x="467544" y="260648"/>
          <a:ext cx="8064896" cy="5644832"/>
        </p:xfrm>
        <a:graphic>
          <a:graphicData uri="http://schemas.openxmlformats.org/drawingml/2006/table">
            <a:tbl>
              <a:tblPr/>
              <a:tblGrid>
                <a:gridCol w="831272"/>
                <a:gridCol w="812800"/>
                <a:gridCol w="804200"/>
                <a:gridCol w="936104"/>
                <a:gridCol w="936104"/>
                <a:gridCol w="864096"/>
                <a:gridCol w="1008112"/>
                <a:gridCol w="936104"/>
                <a:gridCol w="936104"/>
              </a:tblGrid>
              <a:tr h="446152">
                <a:tc rowSpan="3">
                  <a:txBody>
                    <a:bodyPr/>
                    <a:lstStyle/>
                    <a:p>
                      <a:r>
                        <a:rPr lang="es-PE" sz="1400" b="1" dirty="0" smtClean="0">
                          <a:latin typeface="Cambria" panose="02040503050406030204" pitchFamily="18" charset="0"/>
                        </a:rPr>
                        <a:t>Base</a:t>
                      </a:r>
                      <a:endParaRPr lang="es-PE" sz="1400" b="1" dirty="0">
                        <a:latin typeface="Cambria" panose="02040503050406030204" pitchFamily="18" charset="0"/>
                      </a:endParaRP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rowSpan="2">
                  <a:txBody>
                    <a:bodyPr/>
                    <a:lstStyle/>
                    <a:p>
                      <a:r>
                        <a:rPr lang="es-PE" sz="1400" b="1" dirty="0" smtClean="0">
                          <a:latin typeface="Cambria" panose="02040503050406030204" pitchFamily="18" charset="0"/>
                        </a:rPr>
                        <a:t>Valor de Z</a:t>
                      </a:r>
                      <a:endParaRPr lang="es-PE" sz="1400" b="1"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r>
                        <a:rPr lang="es-PE" sz="1400" b="1" dirty="0" smtClean="0">
                          <a:latin typeface="Cambria" panose="02040503050406030204" pitchFamily="18" charset="0"/>
                        </a:rPr>
                        <a:t>Variables de decisión</a:t>
                      </a:r>
                      <a:endParaRPr lang="es-PE" sz="1400" b="1"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PE"/>
                    </a:p>
                  </a:txBody>
                  <a:tcPr/>
                </a:tc>
                <a:tc hMerge="1">
                  <a:txBody>
                    <a:bodyPr/>
                    <a:lstStyle/>
                    <a:p>
                      <a:endParaRPr lang="es-PE"/>
                    </a:p>
                  </a:txBody>
                  <a:tcPr/>
                </a:tc>
                <a:tc gridSpan="3">
                  <a:txBody>
                    <a:bodyPr/>
                    <a:lstStyle/>
                    <a:p>
                      <a:r>
                        <a:rPr lang="es-PE" sz="1400" b="1" dirty="0" smtClean="0">
                          <a:latin typeface="Cambria" panose="02040503050406030204" pitchFamily="18" charset="0"/>
                        </a:rPr>
                        <a:t>Variables de holgura y artificial </a:t>
                      </a:r>
                      <a:endParaRPr lang="es-PE" sz="1400" b="1"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PE"/>
                    </a:p>
                  </a:txBody>
                  <a:tcPr/>
                </a:tc>
                <a:tc hMerge="1">
                  <a:txBody>
                    <a:bodyPr/>
                    <a:lstStyle/>
                    <a:p>
                      <a:endParaRPr lang="es-PE"/>
                    </a:p>
                  </a:txBody>
                  <a:tcPr/>
                </a:tc>
                <a:tc rowSpan="2">
                  <a:txBody>
                    <a:bodyPr/>
                    <a:lstStyle/>
                    <a:p>
                      <a:r>
                        <a:rPr lang="es-PE" sz="1400" b="1" dirty="0" smtClean="0">
                          <a:latin typeface="Cambria" panose="02040503050406030204" pitchFamily="18" charset="0"/>
                        </a:rPr>
                        <a:t>Solución</a:t>
                      </a:r>
                    </a:p>
                    <a:p>
                      <a:r>
                        <a:rPr lang="es-PE" sz="1400" b="1" dirty="0" err="1" smtClean="0">
                          <a:latin typeface="Cambria" panose="02040503050406030204" pitchFamily="18" charset="0"/>
                        </a:rPr>
                        <a:t>bi</a:t>
                      </a:r>
                      <a:r>
                        <a:rPr lang="es-PE" sz="1400" b="1" dirty="0" smtClean="0">
                          <a:latin typeface="Cambria" panose="02040503050406030204" pitchFamily="18" charset="0"/>
                        </a:rPr>
                        <a:t> </a:t>
                      </a:r>
                      <a:endParaRPr lang="es-PE" sz="1400" b="1"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240">
                <a:tc vMerge="1">
                  <a:txBody>
                    <a:bodyPr/>
                    <a:lstStyle/>
                    <a:p>
                      <a:endParaRPr lang="es-PE"/>
                    </a:p>
                  </a:txBody>
                  <a:tcPr/>
                </a:tc>
                <a:tc vMerge="1">
                  <a:txBody>
                    <a:bodyPr/>
                    <a:lstStyle/>
                    <a:p>
                      <a:endParaRPr lang="es-PE"/>
                    </a:p>
                  </a:txBody>
                  <a:tcPr/>
                </a:tc>
                <a:tc>
                  <a:txBody>
                    <a:bodyPr/>
                    <a:lstStyle/>
                    <a:p>
                      <a:r>
                        <a:rPr lang="es-PE" sz="1600" dirty="0" smtClean="0">
                          <a:latin typeface="Cambria" panose="02040503050406030204" pitchFamily="18" charset="0"/>
                        </a:rPr>
                        <a:t>X1   </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s-PE" sz="1600" dirty="0" smtClean="0">
                          <a:latin typeface="Cambria" panose="02040503050406030204" pitchFamily="18" charset="0"/>
                        </a:rPr>
                        <a:t>X2</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X3</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H2</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A1</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t>A2</a:t>
                      </a:r>
                      <a:endParaRPr lang="es-PE"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s-PE"/>
                    </a:p>
                  </a:txBody>
                  <a:tcPr/>
                </a:tc>
              </a:tr>
              <a:tr h="223520">
                <a:tc vMerge="1">
                  <a:txBody>
                    <a:bodyPr/>
                    <a:lstStyle/>
                    <a:p>
                      <a:endParaRPr lang="es-PE"/>
                    </a:p>
                  </a:txBody>
                  <a:tcPr/>
                </a:tc>
                <a:tc>
                  <a:txBody>
                    <a:bodyPr/>
                    <a:lstStyle/>
                    <a:p>
                      <a:r>
                        <a:rPr lang="es-PE" dirty="0" smtClean="0"/>
                        <a:t>1</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-2</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s-PE" dirty="0" smtClean="0"/>
                        <a:t>-3</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5</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0</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M</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M</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0</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4019">
                <a:tc>
                  <a:txBody>
                    <a:bodyPr/>
                    <a:lstStyle/>
                    <a:p>
                      <a:r>
                        <a:rPr lang="es-PE" sz="1600" dirty="0" smtClean="0"/>
                        <a:t>A1</a:t>
                      </a:r>
                      <a:endParaRPr lang="es-PE"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0</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1</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s-PE" sz="1600" dirty="0" smtClean="0">
                          <a:latin typeface="Cambria" panose="02040503050406030204" pitchFamily="18" charset="0"/>
                        </a:rPr>
                        <a:t>1</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1</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1</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0</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0</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7</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6771">
                <a:tc>
                  <a:txBody>
                    <a:bodyPr/>
                    <a:lstStyle/>
                    <a:p>
                      <a:r>
                        <a:rPr lang="es-PE" dirty="0" smtClean="0"/>
                        <a:t>A2</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0</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s-PE" sz="1600" dirty="0" smtClean="0">
                          <a:latin typeface="Cambria" panose="02040503050406030204" pitchFamily="18" charset="0"/>
                        </a:rPr>
                        <a:t>2</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s-PE" sz="1600" dirty="0" smtClean="0">
                          <a:latin typeface="Cambria" panose="02040503050406030204" pitchFamily="18" charset="0"/>
                        </a:rPr>
                        <a:t>-5</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s-PE" sz="1600" dirty="0" smtClean="0">
                          <a:latin typeface="Cambria" panose="02040503050406030204" pitchFamily="18" charset="0"/>
                        </a:rPr>
                        <a:t>1</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s-PE" sz="1600" dirty="0" smtClean="0">
                          <a:latin typeface="Cambria" panose="02040503050406030204" pitchFamily="18" charset="0"/>
                        </a:rPr>
                        <a:t>-1</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s-PE" sz="1600" dirty="0" smtClean="0">
                          <a:latin typeface="Cambria" panose="02040503050406030204" pitchFamily="18" charset="0"/>
                        </a:rPr>
                        <a:t>0</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s-PE" sz="1600" dirty="0" smtClean="0">
                          <a:latin typeface="Cambria" panose="02040503050406030204" pitchFamily="18" charset="0"/>
                        </a:rPr>
                        <a:t>1</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s-PE" sz="1600" dirty="0" smtClean="0">
                          <a:latin typeface="Cambria" panose="02040503050406030204" pitchFamily="18" charset="0"/>
                        </a:rPr>
                        <a:t>10</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182880">
                <a:tc>
                  <a:txBody>
                    <a:bodyPr/>
                    <a:lstStyle/>
                    <a:p>
                      <a:r>
                        <a:rPr lang="es-PE" dirty="0" err="1" smtClean="0"/>
                        <a:t>Zj-Cj</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1</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solidFill>
                            <a:srgbClr val="C00000"/>
                          </a:solidFill>
                          <a:latin typeface="Cambria" panose="02040503050406030204" pitchFamily="18" charset="0"/>
                        </a:rPr>
                        <a:t>-2-3M</a:t>
                      </a:r>
                      <a:endParaRPr lang="es-PE" sz="1600" dirty="0">
                        <a:solidFill>
                          <a:srgbClr val="C00000"/>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s-PE" sz="1600" dirty="0" smtClean="0">
                          <a:solidFill>
                            <a:srgbClr val="C00000"/>
                          </a:solidFill>
                          <a:latin typeface="Cambria" panose="02040503050406030204" pitchFamily="18" charset="0"/>
                        </a:rPr>
                        <a:t>-3+4M</a:t>
                      </a:r>
                      <a:endParaRPr lang="es-PE" sz="1600" dirty="0">
                        <a:solidFill>
                          <a:srgbClr val="C00000"/>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s-PE" sz="1600" dirty="0" smtClean="0">
                          <a:solidFill>
                            <a:srgbClr val="C00000"/>
                          </a:solidFill>
                          <a:latin typeface="Cambria" panose="02040503050406030204" pitchFamily="18" charset="0"/>
                        </a:rPr>
                        <a:t>5-2M</a:t>
                      </a:r>
                      <a:endParaRPr lang="es-PE" sz="1600" dirty="0">
                        <a:solidFill>
                          <a:srgbClr val="C00000"/>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s-PE" sz="1600" dirty="0" smtClean="0">
                          <a:solidFill>
                            <a:srgbClr val="C00000"/>
                          </a:solidFill>
                          <a:latin typeface="Cambria" panose="02040503050406030204" pitchFamily="18" charset="0"/>
                        </a:rPr>
                        <a:t>M</a:t>
                      </a:r>
                      <a:endParaRPr lang="es-PE" sz="1600" dirty="0">
                        <a:solidFill>
                          <a:srgbClr val="C00000"/>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s-PE" sz="1600" dirty="0" smtClean="0">
                          <a:solidFill>
                            <a:srgbClr val="C00000"/>
                          </a:solidFill>
                          <a:latin typeface="Cambria" panose="02040503050406030204" pitchFamily="18" charset="0"/>
                        </a:rPr>
                        <a:t>0</a:t>
                      </a:r>
                      <a:endParaRPr lang="es-PE" sz="1600" dirty="0">
                        <a:solidFill>
                          <a:srgbClr val="C00000"/>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s-PE" sz="1600" dirty="0" smtClean="0">
                          <a:solidFill>
                            <a:srgbClr val="C00000"/>
                          </a:solidFill>
                          <a:latin typeface="Cambria" panose="02040503050406030204" pitchFamily="18" charset="0"/>
                        </a:rPr>
                        <a:t>0</a:t>
                      </a:r>
                      <a:endParaRPr lang="es-PE" sz="1600" dirty="0">
                        <a:solidFill>
                          <a:srgbClr val="C00000"/>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s-PE" sz="1600" dirty="0" smtClean="0">
                          <a:solidFill>
                            <a:srgbClr val="C00000"/>
                          </a:solidFill>
                          <a:latin typeface="Cambria" panose="02040503050406030204" pitchFamily="18" charset="0"/>
                        </a:rPr>
                        <a:t>-17M</a:t>
                      </a:r>
                      <a:endParaRPr lang="es-PE" sz="1600" dirty="0">
                        <a:solidFill>
                          <a:srgbClr val="C00000"/>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182880">
                <a:tc>
                  <a:txBody>
                    <a:bodyPr/>
                    <a:lstStyle/>
                    <a:p>
                      <a:r>
                        <a:rPr lang="es-PE" dirty="0" smtClean="0"/>
                        <a:t>A1</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0</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1</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s-PE" sz="1600" dirty="0" smtClean="0">
                          <a:latin typeface="Cambria" panose="02040503050406030204" pitchFamily="18" charset="0"/>
                        </a:rPr>
                        <a:t>1</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s-PE" sz="1600" dirty="0" smtClean="0">
                          <a:latin typeface="Cambria" panose="02040503050406030204" pitchFamily="18" charset="0"/>
                        </a:rPr>
                        <a:t>1</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s-PE" sz="1600" dirty="0" smtClean="0">
                          <a:latin typeface="Cambria" panose="02040503050406030204" pitchFamily="18" charset="0"/>
                        </a:rPr>
                        <a:t>1</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s-PE" sz="1600" dirty="0" smtClean="0">
                          <a:latin typeface="Cambria" panose="02040503050406030204" pitchFamily="18" charset="0"/>
                        </a:rPr>
                        <a:t>0</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s-PE" sz="1600" dirty="0" smtClean="0">
                          <a:latin typeface="Cambria" panose="02040503050406030204" pitchFamily="18" charset="0"/>
                        </a:rPr>
                        <a:t>0</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s-PE" sz="1600" dirty="0" smtClean="0">
                          <a:latin typeface="Cambria" panose="02040503050406030204" pitchFamily="18" charset="0"/>
                        </a:rPr>
                        <a:t>7</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241069">
                <a:tc>
                  <a:txBody>
                    <a:bodyPr/>
                    <a:lstStyle/>
                    <a:p>
                      <a:r>
                        <a:rPr lang="es-PE" dirty="0" smtClean="0"/>
                        <a:t>A2</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b="0" dirty="0" smtClean="0">
                          <a:solidFill>
                            <a:schemeClr val="tx1"/>
                          </a:solidFill>
                          <a:latin typeface="Cambria" panose="02040503050406030204" pitchFamily="18" charset="0"/>
                        </a:rPr>
                        <a:t>0</a:t>
                      </a:r>
                      <a:endParaRPr lang="es-PE" sz="1600" b="0" dirty="0">
                        <a:solidFill>
                          <a:schemeClr val="tx1"/>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s-PE" sz="1600" b="0" dirty="0" smtClean="0">
                          <a:solidFill>
                            <a:schemeClr val="tx1"/>
                          </a:solidFill>
                          <a:latin typeface="Cambria" panose="02040503050406030204" pitchFamily="18" charset="0"/>
                        </a:rPr>
                        <a:t>2</a:t>
                      </a:r>
                      <a:endParaRPr lang="es-PE" sz="1600" b="0" dirty="0">
                        <a:solidFill>
                          <a:schemeClr val="tx1"/>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s-PE" sz="1600" b="0" dirty="0" smtClean="0">
                          <a:solidFill>
                            <a:schemeClr val="tx1"/>
                          </a:solidFill>
                          <a:latin typeface="Cambria" panose="02040503050406030204" pitchFamily="18" charset="0"/>
                        </a:rPr>
                        <a:t>-5</a:t>
                      </a:r>
                      <a:endParaRPr lang="es-PE" sz="1600" b="0" dirty="0">
                        <a:solidFill>
                          <a:schemeClr val="tx1"/>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s-PE" sz="1600" b="0" dirty="0" smtClean="0">
                          <a:solidFill>
                            <a:schemeClr val="tx1"/>
                          </a:solidFill>
                          <a:latin typeface="Cambria" panose="02040503050406030204" pitchFamily="18" charset="0"/>
                        </a:rPr>
                        <a:t>1</a:t>
                      </a:r>
                      <a:endParaRPr lang="es-PE" sz="1600" b="0" dirty="0">
                        <a:solidFill>
                          <a:schemeClr val="tx1"/>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s-PE" sz="1600" b="0" dirty="0" smtClean="0">
                          <a:solidFill>
                            <a:schemeClr val="tx1"/>
                          </a:solidFill>
                          <a:latin typeface="Cambria" panose="02040503050406030204" pitchFamily="18" charset="0"/>
                        </a:rPr>
                        <a:t>-1</a:t>
                      </a:r>
                      <a:endParaRPr lang="es-PE" sz="1600" b="0" dirty="0">
                        <a:solidFill>
                          <a:schemeClr val="tx1"/>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s-PE" sz="1600" b="0" dirty="0" smtClean="0">
                          <a:solidFill>
                            <a:schemeClr val="tx1"/>
                          </a:solidFill>
                          <a:latin typeface="Cambria" panose="02040503050406030204" pitchFamily="18" charset="0"/>
                        </a:rPr>
                        <a:t>0</a:t>
                      </a:r>
                      <a:endParaRPr lang="es-PE" sz="1600" b="0" dirty="0">
                        <a:solidFill>
                          <a:schemeClr val="tx1"/>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s-PE" sz="1600" b="0" dirty="0" smtClean="0">
                          <a:solidFill>
                            <a:schemeClr val="tx1"/>
                          </a:solidFill>
                          <a:latin typeface="Cambria" panose="02040503050406030204" pitchFamily="18" charset="0"/>
                        </a:rPr>
                        <a:t>1</a:t>
                      </a:r>
                      <a:endParaRPr lang="es-PE" sz="1600" b="0" dirty="0">
                        <a:solidFill>
                          <a:schemeClr val="tx1"/>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s-PE" sz="1600" b="0" dirty="0" smtClean="0">
                          <a:solidFill>
                            <a:schemeClr val="tx1"/>
                          </a:solidFill>
                          <a:latin typeface="Cambria" panose="02040503050406030204" pitchFamily="18" charset="0"/>
                        </a:rPr>
                        <a:t>10</a:t>
                      </a:r>
                      <a:endParaRPr lang="es-PE" sz="1600" b="0" dirty="0">
                        <a:solidFill>
                          <a:schemeClr val="tx1"/>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170873">
                <a:tc>
                  <a:txBody>
                    <a:bodyPr/>
                    <a:lstStyle/>
                    <a:p>
                      <a:r>
                        <a:rPr lang="es-PE" dirty="0" err="1" smtClean="0"/>
                        <a:t>Zj-cj</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1</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s-PE" sz="1600" dirty="0" smtClean="0">
                          <a:latin typeface="Cambria" panose="02040503050406030204" pitchFamily="18" charset="0"/>
                        </a:rPr>
                        <a:t>0</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s-PE" sz="1600" dirty="0" smtClean="0">
                          <a:latin typeface="Cambria" panose="02040503050406030204" pitchFamily="18" charset="0"/>
                        </a:rPr>
                        <a:t>-8-7/2M</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s-PE" sz="1600" dirty="0" smtClean="0">
                          <a:latin typeface="Cambria" panose="02040503050406030204" pitchFamily="18" charset="0"/>
                        </a:rPr>
                        <a:t>6-M/2</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s-PE" sz="1600" dirty="0" smtClean="0">
                          <a:latin typeface="Cambria" panose="02040503050406030204" pitchFamily="18" charset="0"/>
                        </a:rPr>
                        <a:t>-1-M/2</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0</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1+3/M</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10-2M</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7200">
                <a:tc>
                  <a:txBody>
                    <a:bodyPr/>
                    <a:lstStyle/>
                    <a:p>
                      <a:r>
                        <a:rPr lang="es-PE" dirty="0" smtClean="0"/>
                        <a:t>A1</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0</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s-PE" sz="1600" dirty="0" smtClean="0">
                          <a:latin typeface="Cambria" panose="02040503050406030204" pitchFamily="18" charset="0"/>
                        </a:rPr>
                        <a:t>0</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s-PE" sz="1600" dirty="0" smtClean="0">
                          <a:latin typeface="Cambria" panose="02040503050406030204" pitchFamily="18" charset="0"/>
                        </a:rPr>
                        <a:t>7/2</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s-PE" sz="1600" dirty="0" smtClean="0">
                          <a:latin typeface="Cambria" panose="02040503050406030204" pitchFamily="18" charset="0"/>
                        </a:rPr>
                        <a:t>½</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s-PE" sz="1600" dirty="0" smtClean="0">
                          <a:latin typeface="Cambria" panose="02040503050406030204" pitchFamily="18" charset="0"/>
                        </a:rPr>
                        <a:t>½</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1</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-1/2</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2</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7200">
                <a:tc>
                  <a:txBody>
                    <a:bodyPr/>
                    <a:lstStyle/>
                    <a:p>
                      <a:r>
                        <a:rPr lang="es-PE" dirty="0" smtClean="0"/>
                        <a:t>X1</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0</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s-PE" sz="1600" dirty="0" smtClean="0">
                          <a:latin typeface="Cambria" panose="02040503050406030204" pitchFamily="18" charset="0"/>
                        </a:rPr>
                        <a:t>1</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s-PE" sz="1600" dirty="0" smtClean="0">
                          <a:latin typeface="Cambria" panose="02040503050406030204" pitchFamily="18" charset="0"/>
                        </a:rPr>
                        <a:t>-5/2</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s-PE" sz="1600" dirty="0" smtClean="0">
                          <a:latin typeface="Cambria" panose="02040503050406030204" pitchFamily="18" charset="0"/>
                        </a:rPr>
                        <a:t>½</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s-PE" sz="1600" dirty="0" smtClean="0">
                          <a:latin typeface="Cambria" panose="02040503050406030204" pitchFamily="18" charset="0"/>
                        </a:rPr>
                        <a:t>-1/2</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0</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1/2</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5</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2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600" dirty="0" err="1" smtClean="0"/>
                        <a:t>Zj-cj</a:t>
                      </a:r>
                      <a:endParaRPr lang="es-PE"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b="1" dirty="0" smtClean="0">
                          <a:solidFill>
                            <a:srgbClr val="C00000"/>
                          </a:solidFill>
                          <a:latin typeface="Cambria" panose="02040503050406030204" pitchFamily="18" charset="0"/>
                        </a:rPr>
                        <a:t>1</a:t>
                      </a:r>
                      <a:endParaRPr lang="es-PE" sz="1600" b="1" dirty="0">
                        <a:solidFill>
                          <a:srgbClr val="C00000"/>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s-PE" sz="1600" b="1" dirty="0" smtClean="0">
                          <a:solidFill>
                            <a:srgbClr val="C00000"/>
                          </a:solidFill>
                          <a:latin typeface="Cambria" panose="02040503050406030204" pitchFamily="18" charset="0"/>
                        </a:rPr>
                        <a:t>0</a:t>
                      </a:r>
                      <a:endParaRPr lang="es-PE" sz="1600" b="1" dirty="0">
                        <a:solidFill>
                          <a:srgbClr val="C00000"/>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s-PE" sz="1600" b="1" dirty="0" smtClean="0">
                          <a:solidFill>
                            <a:srgbClr val="C00000"/>
                          </a:solidFill>
                          <a:latin typeface="Cambria" panose="02040503050406030204" pitchFamily="18" charset="0"/>
                        </a:rPr>
                        <a:t>0</a:t>
                      </a:r>
                      <a:endParaRPr lang="es-PE" sz="1600" b="1" dirty="0">
                        <a:solidFill>
                          <a:srgbClr val="C00000"/>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s-PE" sz="1600" b="1" dirty="0" smtClean="0">
                          <a:solidFill>
                            <a:srgbClr val="C00000"/>
                          </a:solidFill>
                          <a:latin typeface="Cambria" panose="02040503050406030204" pitchFamily="18" charset="0"/>
                        </a:rPr>
                        <a:t>50/7</a:t>
                      </a:r>
                      <a:endParaRPr lang="es-PE" sz="1600" b="1" dirty="0">
                        <a:solidFill>
                          <a:srgbClr val="C00000"/>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s-PE" sz="1600" b="1" dirty="0" smtClean="0">
                          <a:solidFill>
                            <a:srgbClr val="C00000"/>
                          </a:solidFill>
                          <a:latin typeface="Cambria" panose="02040503050406030204" pitchFamily="18" charset="0"/>
                        </a:rPr>
                        <a:t>1/7</a:t>
                      </a:r>
                      <a:endParaRPr lang="es-PE" sz="1600" b="1" dirty="0">
                        <a:solidFill>
                          <a:srgbClr val="C00000"/>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b="1" dirty="0" smtClean="0">
                          <a:solidFill>
                            <a:srgbClr val="C00000"/>
                          </a:solidFill>
                          <a:latin typeface="Cambria" panose="02040503050406030204" pitchFamily="18" charset="0"/>
                        </a:rPr>
                        <a:t>16/7+M</a:t>
                      </a:r>
                      <a:endParaRPr lang="es-PE" sz="1600" b="1" dirty="0">
                        <a:solidFill>
                          <a:srgbClr val="C00000"/>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b="1" dirty="0" smtClean="0">
                          <a:solidFill>
                            <a:srgbClr val="C00000"/>
                          </a:solidFill>
                          <a:latin typeface="Cambria" panose="02040503050406030204" pitchFamily="18" charset="0"/>
                        </a:rPr>
                        <a:t>-1/7+M</a:t>
                      </a:r>
                      <a:endParaRPr lang="es-PE" sz="1600" b="1" dirty="0">
                        <a:solidFill>
                          <a:srgbClr val="C00000"/>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b="1" dirty="0" smtClean="0">
                          <a:solidFill>
                            <a:srgbClr val="C00000"/>
                          </a:solidFill>
                          <a:latin typeface="Cambria" panose="02040503050406030204" pitchFamily="18" charset="0"/>
                        </a:rPr>
                        <a:t>102/7</a:t>
                      </a:r>
                      <a:endParaRPr lang="es-PE" sz="1600" b="1" dirty="0">
                        <a:solidFill>
                          <a:srgbClr val="C00000"/>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80">
                <a:tc>
                  <a:txBody>
                    <a:bodyPr/>
                    <a:lstStyle/>
                    <a:p>
                      <a:r>
                        <a:rPr lang="es-PE" sz="1600" dirty="0" smtClean="0"/>
                        <a:t>X2</a:t>
                      </a:r>
                      <a:endParaRPr lang="es-PE"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0</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s-PE" sz="1600" dirty="0" smtClean="0">
                          <a:latin typeface="Cambria" panose="02040503050406030204" pitchFamily="18" charset="0"/>
                        </a:rPr>
                        <a:t>0</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s-PE" sz="1600" dirty="0" smtClean="0">
                          <a:latin typeface="Cambria" panose="02040503050406030204" pitchFamily="18" charset="0"/>
                        </a:rPr>
                        <a:t>1</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s-PE" sz="1600" dirty="0" smtClean="0">
                          <a:latin typeface="Cambria" panose="02040503050406030204" pitchFamily="18" charset="0"/>
                        </a:rPr>
                        <a:t>1/7</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s-PE" sz="1600" dirty="0" smtClean="0">
                          <a:latin typeface="Cambria" panose="02040503050406030204" pitchFamily="18" charset="0"/>
                        </a:rPr>
                        <a:t>1/7</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2/7</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-1/7</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4/7</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80">
                <a:tc>
                  <a:txBody>
                    <a:bodyPr/>
                    <a:lstStyle/>
                    <a:p>
                      <a:r>
                        <a:rPr lang="es-PE" sz="1600" dirty="0" smtClean="0"/>
                        <a:t>X1</a:t>
                      </a:r>
                      <a:endParaRPr lang="es-PE"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0</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s-PE" sz="1600" dirty="0" smtClean="0">
                          <a:latin typeface="Cambria" panose="02040503050406030204" pitchFamily="18" charset="0"/>
                        </a:rPr>
                        <a:t>1</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s-PE" sz="1600" dirty="0" smtClean="0">
                          <a:latin typeface="Cambria" panose="02040503050406030204" pitchFamily="18" charset="0"/>
                        </a:rPr>
                        <a:t>0</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s-PE" sz="1600" dirty="0" smtClean="0">
                          <a:latin typeface="Cambria" panose="02040503050406030204" pitchFamily="18" charset="0"/>
                        </a:rPr>
                        <a:t>6/7</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s-PE" sz="1600" dirty="0" smtClean="0">
                          <a:latin typeface="Cambria" panose="02040503050406030204" pitchFamily="18" charset="0"/>
                        </a:rPr>
                        <a:t>-1/7</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5/7</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1/7</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600" dirty="0" smtClean="0">
                          <a:latin typeface="Cambria" panose="02040503050406030204" pitchFamily="18" charset="0"/>
                        </a:rPr>
                        <a:t>45/7</a:t>
                      </a:r>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80">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PE" sz="16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2 CuadroTexto"/>
          <p:cNvSpPr txBox="1"/>
          <p:nvPr/>
        </p:nvSpPr>
        <p:spPr>
          <a:xfrm>
            <a:off x="1403648" y="6237312"/>
            <a:ext cx="6260047" cy="369332"/>
          </a:xfrm>
          <a:prstGeom prst="rect">
            <a:avLst/>
          </a:prstGeom>
          <a:noFill/>
        </p:spPr>
        <p:txBody>
          <a:bodyPr wrap="none" rtlCol="0">
            <a:spAutoFit/>
          </a:bodyPr>
          <a:lstStyle/>
          <a:p>
            <a:r>
              <a:rPr lang="es-PE" dirty="0" smtClean="0"/>
              <a:t>Z= 102/7	X1=45/7		X2=4/7		X3=0</a:t>
            </a:r>
            <a:endParaRPr lang="es-PE" dirty="0"/>
          </a:p>
        </p:txBody>
      </p:sp>
    </p:spTree>
    <p:extLst>
      <p:ext uri="{BB962C8B-B14F-4D97-AF65-F5344CB8AC3E}">
        <p14:creationId xmlns:p14="http://schemas.microsoft.com/office/powerpoint/2010/main" val="11763452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23528" y="332656"/>
            <a:ext cx="4572000" cy="1477328"/>
          </a:xfrm>
          <a:prstGeom prst="rect">
            <a:avLst/>
          </a:prstGeom>
        </p:spPr>
        <p:txBody>
          <a:bodyPr>
            <a:spAutoFit/>
          </a:bodyPr>
          <a:lstStyle/>
          <a:p>
            <a:r>
              <a:rPr lang="en-US" dirty="0"/>
              <a:t>Max 2x1+3x2 -5x3</a:t>
            </a:r>
          </a:p>
          <a:p>
            <a:r>
              <a:rPr lang="en-US" dirty="0" err="1"/>
              <a:t>st</a:t>
            </a:r>
            <a:endParaRPr lang="en-US" dirty="0"/>
          </a:p>
          <a:p>
            <a:r>
              <a:rPr lang="en-US" dirty="0"/>
              <a:t>X1+x2+x3=7</a:t>
            </a:r>
          </a:p>
          <a:p>
            <a:r>
              <a:rPr lang="en-US" dirty="0"/>
              <a:t>2x1-5x2+x3&gt;=10</a:t>
            </a:r>
          </a:p>
          <a:p>
            <a:r>
              <a:rPr lang="en-US" dirty="0"/>
              <a:t>end</a:t>
            </a:r>
            <a:endParaRPr lang="es-PE" dirty="0"/>
          </a:p>
        </p:txBody>
      </p:sp>
      <p:sp>
        <p:nvSpPr>
          <p:cNvPr id="3" name="2 Rectángulo"/>
          <p:cNvSpPr/>
          <p:nvPr/>
        </p:nvSpPr>
        <p:spPr>
          <a:xfrm>
            <a:off x="3563888" y="344314"/>
            <a:ext cx="4572000" cy="5078313"/>
          </a:xfrm>
          <a:prstGeom prst="rect">
            <a:avLst/>
          </a:prstGeom>
          <a:solidFill>
            <a:srgbClr val="FFFF00"/>
          </a:solidFill>
        </p:spPr>
        <p:txBody>
          <a:bodyPr>
            <a:spAutoFit/>
          </a:bodyPr>
          <a:lstStyle/>
          <a:p>
            <a:r>
              <a:rPr lang="en-US" dirty="0"/>
              <a:t>LP OPTIMUM FOUND AT STEP      2</a:t>
            </a:r>
          </a:p>
          <a:p>
            <a:endParaRPr lang="en-US" dirty="0"/>
          </a:p>
          <a:p>
            <a:r>
              <a:rPr lang="en-US" dirty="0"/>
              <a:t>        OBJECTIVE FUNCTION VALUE</a:t>
            </a:r>
          </a:p>
          <a:p>
            <a:endParaRPr lang="en-US" dirty="0"/>
          </a:p>
          <a:p>
            <a:r>
              <a:rPr lang="en-US" dirty="0"/>
              <a:t>        1</a:t>
            </a:r>
            <a:r>
              <a:rPr lang="en-US" dirty="0">
                <a:solidFill>
                  <a:srgbClr val="0070C0"/>
                </a:solidFill>
              </a:rPr>
              <a:t>)      14.57143</a:t>
            </a:r>
          </a:p>
          <a:p>
            <a:endParaRPr lang="en-US" dirty="0">
              <a:solidFill>
                <a:srgbClr val="0070C0"/>
              </a:solidFill>
            </a:endParaRPr>
          </a:p>
          <a:p>
            <a:r>
              <a:rPr lang="en-US" dirty="0"/>
              <a:t>  VARIABLE        VALUE          REDUCED COST</a:t>
            </a:r>
          </a:p>
          <a:p>
            <a:r>
              <a:rPr lang="en-US" dirty="0"/>
              <a:t>        X1         6.428571          0.000000</a:t>
            </a:r>
          </a:p>
          <a:p>
            <a:r>
              <a:rPr lang="en-US" dirty="0"/>
              <a:t>        X2         0.571429          0.000000</a:t>
            </a:r>
          </a:p>
          <a:p>
            <a:r>
              <a:rPr lang="en-US" dirty="0"/>
              <a:t>        X3         0.000000          7.142857</a:t>
            </a:r>
          </a:p>
          <a:p>
            <a:endParaRPr lang="en-US" dirty="0"/>
          </a:p>
          <a:p>
            <a:endParaRPr lang="en-US" dirty="0"/>
          </a:p>
          <a:p>
            <a:r>
              <a:rPr lang="en-US" dirty="0"/>
              <a:t>       ROW   SLACK OR SURPLUS     DUAL PRICES</a:t>
            </a:r>
          </a:p>
          <a:p>
            <a:r>
              <a:rPr lang="en-US" dirty="0"/>
              <a:t>        2)         0.000000          2.285714</a:t>
            </a:r>
          </a:p>
          <a:p>
            <a:r>
              <a:rPr lang="en-US" dirty="0"/>
              <a:t>        3)         0.000000         -0.142857</a:t>
            </a:r>
          </a:p>
          <a:p>
            <a:endParaRPr lang="en-US" dirty="0"/>
          </a:p>
          <a:p>
            <a:r>
              <a:rPr lang="en-US" dirty="0"/>
              <a:t> NO. ITERATIONS=       2</a:t>
            </a:r>
          </a:p>
        </p:txBody>
      </p:sp>
    </p:spTree>
    <p:extLst>
      <p:ext uri="{BB962C8B-B14F-4D97-AF65-F5344CB8AC3E}">
        <p14:creationId xmlns:p14="http://schemas.microsoft.com/office/powerpoint/2010/main" val="37062750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467544" y="548680"/>
            <a:ext cx="3528392" cy="46166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PE" sz="2400" dirty="0" smtClean="0">
                <a:solidFill>
                  <a:srgbClr val="FF0000"/>
                </a:solidFill>
                <a:latin typeface="Berlin Sans FB Demi" pitchFamily="34" charset="0"/>
              </a:rPr>
              <a:t>TEORÍA  DE DUALIDAD</a:t>
            </a:r>
            <a:endParaRPr lang="es-ES" sz="2400" dirty="0">
              <a:solidFill>
                <a:srgbClr val="FF0000"/>
              </a:solidFill>
              <a:latin typeface="Berlin Sans FB Demi" pitchFamily="34" charset="0"/>
            </a:endParaRPr>
          </a:p>
        </p:txBody>
      </p:sp>
      <p:sp>
        <p:nvSpPr>
          <p:cNvPr id="3" name="2 CuadroTexto"/>
          <p:cNvSpPr txBox="1"/>
          <p:nvPr/>
        </p:nvSpPr>
        <p:spPr>
          <a:xfrm>
            <a:off x="467544" y="1124745"/>
            <a:ext cx="8208912" cy="1477328"/>
          </a:xfrm>
          <a:prstGeom prst="rect">
            <a:avLst/>
          </a:prstGeom>
          <a:solidFill>
            <a:schemeClr val="bg2"/>
          </a:solidFill>
        </p:spPr>
        <p:txBody>
          <a:bodyPr wrap="square" rtlCol="0">
            <a:spAutoFit/>
          </a:bodyPr>
          <a:lstStyle/>
          <a:p>
            <a:r>
              <a:rPr lang="es-PE" dirty="0" smtClean="0"/>
              <a:t>Es una herramienta eficiente en la solución de problemas de P.L., que muestra como los análisis marginales  ( o sea el insumo)  están involucradas al buscar la solución optima</a:t>
            </a:r>
          </a:p>
          <a:p>
            <a:r>
              <a:rPr lang="es-PE" dirty="0" smtClean="0"/>
              <a:t>Dado un modelo de P.L., llamado </a:t>
            </a:r>
            <a:r>
              <a:rPr lang="es-PE" dirty="0" smtClean="0">
                <a:solidFill>
                  <a:srgbClr val="FF0000"/>
                </a:solidFill>
              </a:rPr>
              <a:t>PRIMAL</a:t>
            </a:r>
            <a:r>
              <a:rPr lang="es-PE" dirty="0" smtClean="0"/>
              <a:t> podemos usar los mismo datos para formar un modelo asociado llamado </a:t>
            </a:r>
            <a:r>
              <a:rPr lang="es-PE" dirty="0" smtClean="0">
                <a:solidFill>
                  <a:srgbClr val="FF0000"/>
                </a:solidFill>
              </a:rPr>
              <a:t>DUAL</a:t>
            </a:r>
            <a:endParaRPr lang="es-ES" dirty="0">
              <a:solidFill>
                <a:srgbClr val="FF0000"/>
              </a:solidFill>
            </a:endParaRPr>
          </a:p>
        </p:txBody>
      </p:sp>
      <p:sp>
        <p:nvSpPr>
          <p:cNvPr id="4" name="3 CuadroTexto"/>
          <p:cNvSpPr txBox="1"/>
          <p:nvPr/>
        </p:nvSpPr>
        <p:spPr>
          <a:xfrm>
            <a:off x="539552" y="2636912"/>
            <a:ext cx="8136904" cy="1754326"/>
          </a:xfrm>
          <a:prstGeom prst="rect">
            <a:avLst/>
          </a:prstGeom>
          <a:solidFill>
            <a:schemeClr val="bg1">
              <a:lumMod val="85000"/>
            </a:schemeClr>
          </a:solidFill>
        </p:spPr>
        <p:txBody>
          <a:bodyPr wrap="square" rtlCol="0">
            <a:spAutoFit/>
          </a:bodyPr>
          <a:lstStyle/>
          <a:p>
            <a:r>
              <a:rPr lang="es-ES" dirty="0" smtClean="0"/>
              <a:t>La solución óptima del problema de programación dual, proporciona la siguiente información respecto del problema de programación primal: </a:t>
            </a:r>
            <a:br>
              <a:rPr lang="es-ES" dirty="0" smtClean="0"/>
            </a:br>
            <a:r>
              <a:rPr lang="es-ES" dirty="0" smtClean="0"/>
              <a:t>1.  La solución óptima del problema dual proporciona los precios en el mercado o los beneficios de los recursos escasos asignados en el problema original. </a:t>
            </a:r>
            <a:br>
              <a:rPr lang="es-ES" dirty="0" smtClean="0"/>
            </a:br>
            <a:r>
              <a:rPr lang="es-ES" dirty="0" smtClean="0"/>
              <a:t>2.  La solución óptima del problema dual aporta la solución óptima del problema original y viceversa</a:t>
            </a:r>
            <a:endParaRPr lang="es-ES" dirty="0"/>
          </a:p>
        </p:txBody>
      </p:sp>
    </p:spTree>
    <p:extLst>
      <p:ext uri="{BB962C8B-B14F-4D97-AF65-F5344CB8AC3E}">
        <p14:creationId xmlns:p14="http://schemas.microsoft.com/office/powerpoint/2010/main" val="27170925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539552" y="332656"/>
            <a:ext cx="5328592" cy="369332"/>
          </a:xfrm>
          <a:prstGeom prst="rect">
            <a:avLst/>
          </a:prstGeom>
          <a:solidFill>
            <a:schemeClr val="bg1">
              <a:lumMod val="85000"/>
            </a:schemeClr>
          </a:solidFill>
          <a:ln>
            <a:solidFill>
              <a:schemeClr val="accent1"/>
            </a:solidFill>
          </a:ln>
        </p:spPr>
        <p:txBody>
          <a:bodyPr wrap="square">
            <a:spAutoFit/>
          </a:bodyPr>
          <a:lstStyle/>
          <a:p>
            <a:r>
              <a:rPr lang="es-ES" b="1" i="1" dirty="0" smtClean="0"/>
              <a:t>Interpretación económica del problema dual</a:t>
            </a:r>
            <a:endParaRPr lang="es-ES" dirty="0"/>
          </a:p>
        </p:txBody>
      </p:sp>
      <p:sp>
        <p:nvSpPr>
          <p:cNvPr id="3" name="2 Rectángulo"/>
          <p:cNvSpPr/>
          <p:nvPr/>
        </p:nvSpPr>
        <p:spPr>
          <a:xfrm>
            <a:off x="539552" y="908721"/>
            <a:ext cx="7488832" cy="2308324"/>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s-ES" b="1" dirty="0" smtClean="0">
                <a:solidFill>
                  <a:srgbClr val="FF0000"/>
                </a:solidFill>
              </a:rPr>
              <a:t>Precio Sombra</a:t>
            </a:r>
            <a:r>
              <a:rPr lang="es-ES" dirty="0" smtClean="0"/>
              <a:t>.- Se define como la proporción con que mejora el valor de la función objetivo a partir de la  i - </a:t>
            </a:r>
            <a:r>
              <a:rPr lang="es-ES" dirty="0" err="1" smtClean="0"/>
              <a:t>ésima</a:t>
            </a:r>
            <a:r>
              <a:rPr lang="es-ES" dirty="0" smtClean="0"/>
              <a:t>  restricción, dependiendo si se trata de maximización tiende a aumentar y a disminuir cuando es de minimización. </a:t>
            </a:r>
          </a:p>
          <a:p>
            <a:endParaRPr lang="es-ES" dirty="0" smtClean="0"/>
          </a:p>
          <a:p>
            <a:r>
              <a:rPr lang="es-ES" dirty="0" smtClean="0"/>
              <a:t>La interpretación económica de la dualidad se basa directamente en la interpretación más frecuente del problema primal .</a:t>
            </a:r>
            <a:br>
              <a:rPr lang="es-ES" dirty="0" smtClean="0"/>
            </a:br>
            <a:r>
              <a:rPr lang="es-ES" dirty="0" smtClean="0"/>
              <a:t/>
            </a:r>
            <a:br>
              <a:rPr lang="es-ES" dirty="0" smtClean="0"/>
            </a:br>
            <a:endParaRPr lang="es-ES" dirty="0"/>
          </a:p>
        </p:txBody>
      </p:sp>
      <p:sp>
        <p:nvSpPr>
          <p:cNvPr id="4" name="3 CuadroTexto"/>
          <p:cNvSpPr txBox="1"/>
          <p:nvPr/>
        </p:nvSpPr>
        <p:spPr>
          <a:xfrm>
            <a:off x="611560" y="3573016"/>
            <a:ext cx="4536504"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PE" b="1" dirty="0" smtClean="0">
                <a:solidFill>
                  <a:srgbClr val="0070C0"/>
                </a:solidFill>
              </a:rPr>
              <a:t>Definición</a:t>
            </a:r>
          </a:p>
          <a:p>
            <a:r>
              <a:rPr lang="es-PE" dirty="0" smtClean="0"/>
              <a:t>Dado el problema de programación lineal </a:t>
            </a:r>
            <a:endParaRPr lang="es-ES" dirty="0"/>
          </a:p>
        </p:txBody>
      </p:sp>
      <p:sp>
        <p:nvSpPr>
          <p:cNvPr id="5" name="4 CuadroTexto"/>
          <p:cNvSpPr txBox="1"/>
          <p:nvPr/>
        </p:nvSpPr>
        <p:spPr>
          <a:xfrm>
            <a:off x="827584" y="4293096"/>
            <a:ext cx="144016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s-PE" dirty="0" smtClean="0"/>
              <a:t>PRIMAL</a:t>
            </a:r>
            <a:endParaRPr lang="es-ES" dirty="0"/>
          </a:p>
        </p:txBody>
      </p:sp>
      <p:sp>
        <p:nvSpPr>
          <p:cNvPr id="6" name="5 Rectángulo"/>
          <p:cNvSpPr/>
          <p:nvPr/>
        </p:nvSpPr>
        <p:spPr>
          <a:xfrm>
            <a:off x="899592" y="4725144"/>
            <a:ext cx="2088232" cy="1200329"/>
          </a:xfrm>
          <a:prstGeom prst="rect">
            <a:avLst/>
          </a:prstGeom>
        </p:spPr>
        <p:txBody>
          <a:bodyPr wrap="square">
            <a:spAutoFit/>
          </a:bodyPr>
          <a:lstStyle/>
          <a:p>
            <a:r>
              <a:rPr lang="es-ES" dirty="0"/>
              <a:t>Max Z = CX</a:t>
            </a:r>
          </a:p>
          <a:p>
            <a:r>
              <a:rPr lang="es-ES" dirty="0"/>
              <a:t>Sujeto a :</a:t>
            </a:r>
          </a:p>
          <a:p>
            <a:r>
              <a:rPr lang="es-ES" dirty="0" smtClean="0"/>
              <a:t>AX </a:t>
            </a:r>
            <a:r>
              <a:rPr lang="es-ES" dirty="0" smtClean="0">
                <a:latin typeface="Times New Roman"/>
                <a:cs typeface="Times New Roman"/>
              </a:rPr>
              <a:t>≤</a:t>
            </a:r>
            <a:r>
              <a:rPr lang="es-ES" dirty="0" smtClean="0"/>
              <a:t> </a:t>
            </a:r>
            <a:r>
              <a:rPr lang="es-ES" dirty="0"/>
              <a:t>b</a:t>
            </a:r>
          </a:p>
          <a:p>
            <a:r>
              <a:rPr lang="es-ES" dirty="0" smtClean="0"/>
              <a:t>X </a:t>
            </a:r>
            <a:r>
              <a:rPr lang="es-ES" dirty="0">
                <a:latin typeface="Times New Roman"/>
                <a:cs typeface="Times New Roman"/>
              </a:rPr>
              <a:t>≥</a:t>
            </a:r>
            <a:r>
              <a:rPr lang="es-ES" dirty="0" smtClean="0"/>
              <a:t> </a:t>
            </a:r>
            <a:r>
              <a:rPr lang="es-ES" dirty="0"/>
              <a:t>0</a:t>
            </a:r>
          </a:p>
        </p:txBody>
      </p:sp>
      <p:sp>
        <p:nvSpPr>
          <p:cNvPr id="7" name="6 CuadroTexto"/>
          <p:cNvSpPr txBox="1"/>
          <p:nvPr/>
        </p:nvSpPr>
        <p:spPr>
          <a:xfrm>
            <a:off x="5148064" y="4365104"/>
            <a:ext cx="1440160"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PE" dirty="0" smtClean="0"/>
              <a:t>DUAL</a:t>
            </a:r>
            <a:endParaRPr lang="es-ES" dirty="0"/>
          </a:p>
        </p:txBody>
      </p:sp>
      <p:sp>
        <p:nvSpPr>
          <p:cNvPr id="8" name="7 Rectángulo"/>
          <p:cNvSpPr/>
          <p:nvPr/>
        </p:nvSpPr>
        <p:spPr>
          <a:xfrm>
            <a:off x="5436096" y="4797152"/>
            <a:ext cx="1728192" cy="1200329"/>
          </a:xfrm>
          <a:prstGeom prst="rect">
            <a:avLst/>
          </a:prstGeom>
        </p:spPr>
        <p:txBody>
          <a:bodyPr wrap="square">
            <a:spAutoFit/>
          </a:bodyPr>
          <a:lstStyle/>
          <a:p>
            <a:r>
              <a:rPr lang="es-ES" dirty="0"/>
              <a:t>Min Z = </a:t>
            </a:r>
            <a:r>
              <a:rPr lang="es-ES" dirty="0" err="1"/>
              <a:t>b</a:t>
            </a:r>
            <a:r>
              <a:rPr lang="es-ES" baseline="30000" dirty="0" err="1"/>
              <a:t>t</a:t>
            </a:r>
            <a:r>
              <a:rPr lang="es-ES" dirty="0"/>
              <a:t> </a:t>
            </a:r>
            <a:r>
              <a:rPr lang="es-ES" dirty="0" smtClean="0"/>
              <a:t>Y</a:t>
            </a:r>
            <a:endParaRPr lang="es-ES" dirty="0"/>
          </a:p>
          <a:p>
            <a:r>
              <a:rPr lang="es-ES" dirty="0"/>
              <a:t>Sujeto a :</a:t>
            </a:r>
          </a:p>
          <a:p>
            <a:r>
              <a:rPr lang="es-ES" dirty="0" smtClean="0"/>
              <a:t>A</a:t>
            </a:r>
            <a:r>
              <a:rPr lang="es-ES" baseline="30000" dirty="0" smtClean="0"/>
              <a:t>t </a:t>
            </a:r>
            <a:r>
              <a:rPr lang="es-ES" dirty="0"/>
              <a:t>Y</a:t>
            </a:r>
            <a:r>
              <a:rPr lang="es-ES" dirty="0" smtClean="0"/>
              <a:t> </a:t>
            </a:r>
            <a:r>
              <a:rPr lang="es-ES" dirty="0" smtClean="0">
                <a:latin typeface="Times New Roman"/>
                <a:cs typeface="Times New Roman"/>
              </a:rPr>
              <a:t>≥ </a:t>
            </a:r>
            <a:r>
              <a:rPr lang="es-ES" dirty="0" err="1" smtClean="0"/>
              <a:t>C</a:t>
            </a:r>
            <a:r>
              <a:rPr lang="es-ES" baseline="30000" dirty="0" err="1" smtClean="0"/>
              <a:t>t</a:t>
            </a:r>
            <a:endParaRPr lang="es-ES" baseline="30000" dirty="0"/>
          </a:p>
          <a:p>
            <a:r>
              <a:rPr lang="es-ES" dirty="0" smtClean="0"/>
              <a:t>Y </a:t>
            </a:r>
            <a:r>
              <a:rPr lang="es-ES" baseline="30000" dirty="0" smtClean="0">
                <a:latin typeface="Times New Roman"/>
                <a:cs typeface="Times New Roman"/>
              </a:rPr>
              <a:t>≥ 0</a:t>
            </a:r>
            <a:endParaRPr lang="es-ES" dirty="0"/>
          </a:p>
        </p:txBody>
      </p:sp>
    </p:spTree>
    <p:extLst>
      <p:ext uri="{BB962C8B-B14F-4D97-AF65-F5344CB8AC3E}">
        <p14:creationId xmlns:p14="http://schemas.microsoft.com/office/powerpoint/2010/main" val="13108334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1 Rectángulo"/>
          <p:cNvSpPr/>
          <p:nvPr/>
        </p:nvSpPr>
        <p:spPr>
          <a:xfrm>
            <a:off x="539552" y="332656"/>
            <a:ext cx="8136904" cy="4708981"/>
          </a:xfrm>
          <a:prstGeom prst="rect">
            <a:avLst/>
          </a:prstGeom>
        </p:spPr>
        <p:txBody>
          <a:bodyPr wrap="square">
            <a:spAutoFit/>
          </a:bodyPr>
          <a:lstStyle/>
          <a:p>
            <a:pPr lvl="0"/>
            <a:r>
              <a:rPr lang="es-PE" sz="2400" b="1" dirty="0" smtClean="0">
                <a:solidFill>
                  <a:srgbClr val="FF0000"/>
                </a:solidFill>
                <a:latin typeface="Calibri" panose="020F0502020204030204" pitchFamily="34" charset="0"/>
              </a:rPr>
              <a:t>Método simplex</a:t>
            </a:r>
          </a:p>
          <a:p>
            <a:pPr lvl="0"/>
            <a:r>
              <a:rPr lang="es-PE" sz="2400" b="1" dirty="0" smtClean="0">
                <a:latin typeface="Calibri" panose="020F0502020204030204" pitchFamily="34" charset="0"/>
              </a:rPr>
              <a:t>Es </a:t>
            </a:r>
            <a:r>
              <a:rPr lang="es-PE" sz="2400" b="1" dirty="0">
                <a:latin typeface="Calibri" panose="020F0502020204030204" pitchFamily="34" charset="0"/>
              </a:rPr>
              <a:t>un algoritmo iterativo para resolver eficientemente problemas de programación lineal .</a:t>
            </a:r>
            <a:endParaRPr lang="es-PE" sz="2400" dirty="0">
              <a:latin typeface="Calibri" panose="020F0502020204030204" pitchFamily="34" charset="0"/>
            </a:endParaRPr>
          </a:p>
          <a:p>
            <a:pPr lvl="0"/>
            <a:r>
              <a:rPr lang="es-PE" sz="2400" b="1" dirty="0">
                <a:latin typeface="Calibri" panose="020F0502020204030204" pitchFamily="34" charset="0"/>
              </a:rPr>
              <a:t> El método simplex comienza con una solución básica factible y esta diseñada para buscar en forma eficiente  nuevas soluciones que mejoren el valor de la función objetivo </a:t>
            </a:r>
            <a:endParaRPr lang="es-PE" sz="2400" dirty="0">
              <a:latin typeface="Calibri" panose="020F0502020204030204" pitchFamily="34" charset="0"/>
            </a:endParaRPr>
          </a:p>
          <a:p>
            <a:pPr lvl="0"/>
            <a:endParaRPr lang="es-ES" b="1" dirty="0" smtClean="0"/>
          </a:p>
          <a:p>
            <a:pPr lvl="0"/>
            <a:endParaRPr lang="es-ES" b="1" dirty="0">
              <a:latin typeface="Calibri" panose="020F0502020204030204" pitchFamily="34" charset="0"/>
            </a:endParaRPr>
          </a:p>
          <a:p>
            <a:pPr lvl="0"/>
            <a:r>
              <a:rPr lang="es-PE" sz="2000" b="1" dirty="0" smtClean="0">
                <a:solidFill>
                  <a:srgbClr val="FF0000"/>
                </a:solidFill>
                <a:latin typeface="Calibri" panose="020F0502020204030204" pitchFamily="34" charset="0"/>
              </a:rPr>
              <a:t>VARIABLE  </a:t>
            </a:r>
            <a:r>
              <a:rPr lang="es-PE" sz="2000" b="1" dirty="0">
                <a:solidFill>
                  <a:srgbClr val="FF0000"/>
                </a:solidFill>
                <a:latin typeface="Calibri" panose="020F0502020204030204" pitchFamily="34" charset="0"/>
              </a:rPr>
              <a:t>DE </a:t>
            </a:r>
            <a:r>
              <a:rPr lang="es-PE" sz="2000" b="1" dirty="0" smtClean="0">
                <a:solidFill>
                  <a:srgbClr val="FF0000"/>
                </a:solidFill>
                <a:latin typeface="Calibri" panose="020F0502020204030204" pitchFamily="34" charset="0"/>
              </a:rPr>
              <a:t>HOLGURA (o </a:t>
            </a:r>
            <a:r>
              <a:rPr lang="es-PE" sz="2000" b="1" dirty="0" err="1" smtClean="0">
                <a:solidFill>
                  <a:srgbClr val="FF0000"/>
                </a:solidFill>
                <a:latin typeface="Calibri" panose="020F0502020204030204" pitchFamily="34" charset="0"/>
              </a:rPr>
              <a:t>slack</a:t>
            </a:r>
            <a:r>
              <a:rPr lang="es-PE" sz="2000" b="1" dirty="0" smtClean="0">
                <a:solidFill>
                  <a:srgbClr val="FF0000"/>
                </a:solidFill>
                <a:latin typeface="Calibri" panose="020F0502020204030204" pitchFamily="34" charset="0"/>
              </a:rPr>
              <a:t>) </a:t>
            </a:r>
            <a:r>
              <a:rPr lang="es-PE" sz="2000" b="1" dirty="0" smtClean="0">
                <a:latin typeface="Calibri" panose="020F0502020204030204" pitchFamily="34" charset="0"/>
              </a:rPr>
              <a:t>.- </a:t>
            </a:r>
            <a:r>
              <a:rPr lang="es-PE" sz="2000" b="1" dirty="0">
                <a:latin typeface="Calibri" panose="020F0502020204030204" pitchFamily="34" charset="0"/>
              </a:rPr>
              <a:t>variable que permite convertir una desigualdad en </a:t>
            </a:r>
            <a:r>
              <a:rPr lang="es-PE" sz="2000" b="1" dirty="0" smtClean="0">
                <a:latin typeface="Calibri" panose="020F0502020204030204" pitchFamily="34" charset="0"/>
              </a:rPr>
              <a:t>igualdad o la variable que se debe sumar  a uno de los miembros de las restricciones  para que ambos miembros sean iguales.</a:t>
            </a:r>
          </a:p>
          <a:p>
            <a:pPr lvl="0"/>
            <a:endParaRPr lang="es-PE" sz="2000" dirty="0">
              <a:latin typeface="Calibri" panose="020F0502020204030204" pitchFamily="34" charset="0"/>
            </a:endParaRPr>
          </a:p>
          <a:p>
            <a:pPr lvl="0"/>
            <a:r>
              <a:rPr lang="es-PE" sz="2000" b="1" dirty="0">
                <a:solidFill>
                  <a:srgbClr val="FF0000"/>
                </a:solidFill>
                <a:latin typeface="Calibri" panose="020F0502020204030204" pitchFamily="34" charset="0"/>
              </a:rPr>
              <a:t>VARIABLE ARTIFICIAL</a:t>
            </a:r>
            <a:r>
              <a:rPr lang="es-PE" sz="2000" b="1" dirty="0">
                <a:latin typeface="Calibri" panose="020F0502020204030204" pitchFamily="34" charset="0"/>
              </a:rPr>
              <a:t>.- cuando la variable de holgura no proporciona coeficientes positivos en la matriz de identidad</a:t>
            </a:r>
            <a:endParaRPr lang="es-PE" sz="2000" dirty="0">
              <a:latin typeface="Calibri" panose="020F0502020204030204" pitchFamily="34" charset="0"/>
            </a:endParaRPr>
          </a:p>
        </p:txBody>
      </p:sp>
    </p:spTree>
    <p:extLst>
      <p:ext uri="{BB962C8B-B14F-4D97-AF65-F5344CB8AC3E}">
        <p14:creationId xmlns:p14="http://schemas.microsoft.com/office/powerpoint/2010/main" val="2295382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302851" y="600418"/>
            <a:ext cx="144016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s-PE" dirty="0" smtClean="0"/>
              <a:t>PRIMAL</a:t>
            </a:r>
            <a:endParaRPr lang="es-ES" dirty="0"/>
          </a:p>
        </p:txBody>
      </p:sp>
      <p:sp>
        <p:nvSpPr>
          <p:cNvPr id="3" name="2 Rectángulo"/>
          <p:cNvSpPr/>
          <p:nvPr/>
        </p:nvSpPr>
        <p:spPr>
          <a:xfrm>
            <a:off x="1403648" y="1196752"/>
            <a:ext cx="1656184" cy="1200329"/>
          </a:xfrm>
          <a:prstGeom prst="rect">
            <a:avLst/>
          </a:prstGeom>
        </p:spPr>
        <p:txBody>
          <a:bodyPr wrap="square">
            <a:spAutoFit/>
          </a:bodyPr>
          <a:lstStyle/>
          <a:p>
            <a:r>
              <a:rPr lang="es-ES" dirty="0" smtClean="0"/>
              <a:t>Min Z = CX</a:t>
            </a:r>
          </a:p>
          <a:p>
            <a:r>
              <a:rPr lang="es-ES" dirty="0" smtClean="0"/>
              <a:t>Sujeto a :</a:t>
            </a:r>
          </a:p>
          <a:p>
            <a:r>
              <a:rPr lang="es-ES" dirty="0" smtClean="0"/>
              <a:t>A</a:t>
            </a:r>
            <a:r>
              <a:rPr lang="es-ES" baseline="30000" dirty="0" smtClean="0"/>
              <a:t>t </a:t>
            </a:r>
            <a:r>
              <a:rPr lang="es-ES" dirty="0" smtClean="0"/>
              <a:t>X   </a:t>
            </a:r>
            <a:r>
              <a:rPr lang="es-ES" dirty="0" smtClean="0">
                <a:latin typeface="Times New Roman"/>
                <a:cs typeface="Times New Roman"/>
              </a:rPr>
              <a:t>≥ </a:t>
            </a:r>
            <a:r>
              <a:rPr lang="es-ES" dirty="0" smtClean="0"/>
              <a:t>b</a:t>
            </a:r>
            <a:endParaRPr lang="es-ES" baseline="30000" dirty="0" smtClean="0"/>
          </a:p>
          <a:p>
            <a:r>
              <a:rPr lang="es-ES" dirty="0" smtClean="0"/>
              <a:t>X  </a:t>
            </a:r>
            <a:r>
              <a:rPr lang="es-ES" baseline="30000" dirty="0" smtClean="0">
                <a:latin typeface="Times New Roman"/>
                <a:cs typeface="Times New Roman"/>
              </a:rPr>
              <a:t>≥ 0</a:t>
            </a:r>
            <a:endParaRPr lang="es-ES" dirty="0"/>
          </a:p>
        </p:txBody>
      </p:sp>
      <p:sp>
        <p:nvSpPr>
          <p:cNvPr id="4" name="3 CuadroTexto"/>
          <p:cNvSpPr txBox="1"/>
          <p:nvPr/>
        </p:nvSpPr>
        <p:spPr>
          <a:xfrm>
            <a:off x="5220072" y="620688"/>
            <a:ext cx="1440160"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PE" dirty="0" smtClean="0"/>
              <a:t>DUAL</a:t>
            </a:r>
            <a:endParaRPr lang="es-ES" dirty="0"/>
          </a:p>
        </p:txBody>
      </p:sp>
      <p:sp>
        <p:nvSpPr>
          <p:cNvPr id="5" name="4 Rectángulo"/>
          <p:cNvSpPr/>
          <p:nvPr/>
        </p:nvSpPr>
        <p:spPr>
          <a:xfrm>
            <a:off x="5364088" y="1196752"/>
            <a:ext cx="1440160" cy="1200329"/>
          </a:xfrm>
          <a:prstGeom prst="rect">
            <a:avLst/>
          </a:prstGeom>
        </p:spPr>
        <p:txBody>
          <a:bodyPr wrap="square">
            <a:spAutoFit/>
          </a:bodyPr>
          <a:lstStyle/>
          <a:p>
            <a:r>
              <a:rPr lang="es-ES" dirty="0" smtClean="0"/>
              <a:t>Max Z = </a:t>
            </a:r>
            <a:r>
              <a:rPr lang="es-ES" dirty="0" err="1" smtClean="0"/>
              <a:t>b</a:t>
            </a:r>
            <a:r>
              <a:rPr lang="es-ES" baseline="30000" dirty="0" err="1" smtClean="0"/>
              <a:t>t</a:t>
            </a:r>
            <a:r>
              <a:rPr lang="es-ES" dirty="0" err="1" smtClean="0"/>
              <a:t>Y</a:t>
            </a:r>
            <a:endParaRPr lang="es-ES" dirty="0" smtClean="0"/>
          </a:p>
          <a:p>
            <a:r>
              <a:rPr lang="es-ES" dirty="0" smtClean="0"/>
              <a:t>Sujeto a :</a:t>
            </a:r>
          </a:p>
          <a:p>
            <a:r>
              <a:rPr lang="es-ES" dirty="0" err="1" smtClean="0"/>
              <a:t>A</a:t>
            </a:r>
            <a:r>
              <a:rPr lang="es-ES" baseline="30000" dirty="0" err="1" smtClean="0"/>
              <a:t>t</a:t>
            </a:r>
            <a:r>
              <a:rPr lang="es-ES" dirty="0" err="1" smtClean="0"/>
              <a:t>y</a:t>
            </a:r>
            <a:r>
              <a:rPr lang="es-ES" dirty="0" smtClean="0"/>
              <a:t> </a:t>
            </a:r>
            <a:r>
              <a:rPr lang="es-ES" dirty="0" smtClean="0">
                <a:latin typeface="Times New Roman"/>
                <a:cs typeface="Times New Roman"/>
              </a:rPr>
              <a:t>≤</a:t>
            </a:r>
            <a:r>
              <a:rPr lang="es-ES" dirty="0" smtClean="0"/>
              <a:t> b</a:t>
            </a:r>
          </a:p>
          <a:p>
            <a:r>
              <a:rPr lang="es-ES" dirty="0" smtClean="0"/>
              <a:t>X </a:t>
            </a:r>
            <a:r>
              <a:rPr lang="es-ES" dirty="0" smtClean="0">
                <a:latin typeface="Times New Roman"/>
                <a:cs typeface="Times New Roman"/>
              </a:rPr>
              <a:t>≥</a:t>
            </a:r>
            <a:r>
              <a:rPr lang="es-ES" dirty="0" smtClean="0"/>
              <a:t> 0</a:t>
            </a:r>
            <a:endParaRPr lang="es-ES" dirty="0"/>
          </a:p>
        </p:txBody>
      </p:sp>
      <p:sp>
        <p:nvSpPr>
          <p:cNvPr id="6" name="5 CuadroTexto"/>
          <p:cNvSpPr txBox="1"/>
          <p:nvPr/>
        </p:nvSpPr>
        <p:spPr>
          <a:xfrm>
            <a:off x="1547664" y="2852936"/>
            <a:ext cx="144016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s-PE" dirty="0" smtClean="0"/>
              <a:t>PRIMAL</a:t>
            </a:r>
            <a:endParaRPr lang="es-ES" dirty="0"/>
          </a:p>
        </p:txBody>
      </p:sp>
      <p:sp>
        <p:nvSpPr>
          <p:cNvPr id="7" name="6 CuadroTexto"/>
          <p:cNvSpPr txBox="1"/>
          <p:nvPr/>
        </p:nvSpPr>
        <p:spPr>
          <a:xfrm>
            <a:off x="611560" y="3501008"/>
            <a:ext cx="3816424" cy="2893100"/>
          </a:xfrm>
          <a:prstGeom prst="rect">
            <a:avLst/>
          </a:prstGeom>
          <a:solidFill>
            <a:schemeClr val="accent2">
              <a:lumMod val="20000"/>
              <a:lumOff val="80000"/>
            </a:schemeClr>
          </a:solidFill>
          <a:ln>
            <a:solidFill>
              <a:schemeClr val="accent1"/>
            </a:solidFill>
          </a:ln>
        </p:spPr>
        <p:txBody>
          <a:bodyPr wrap="square" rtlCol="0">
            <a:spAutoFit/>
          </a:bodyPr>
          <a:lstStyle/>
          <a:p>
            <a:r>
              <a:rPr lang="es-PE" sz="1600" dirty="0" smtClean="0">
                <a:latin typeface="Calibri" pitchFamily="34" charset="0"/>
              </a:rPr>
              <a:t>Problema de maximización</a:t>
            </a:r>
          </a:p>
          <a:p>
            <a:r>
              <a:rPr lang="es-PE" sz="1600" dirty="0" smtClean="0">
                <a:latin typeface="Calibri" pitchFamily="34" charset="0"/>
              </a:rPr>
              <a:t>Los coeficiente de la F.O</a:t>
            </a:r>
          </a:p>
          <a:p>
            <a:r>
              <a:rPr lang="es-PE" sz="1600" dirty="0" smtClean="0">
                <a:latin typeface="Calibri" pitchFamily="34" charset="0"/>
              </a:rPr>
              <a:t>Coeficiente del vector  disponibilidades</a:t>
            </a:r>
          </a:p>
          <a:p>
            <a:r>
              <a:rPr lang="es-PE" sz="1600" dirty="0" smtClean="0">
                <a:latin typeface="Calibri" pitchFamily="34" charset="0"/>
              </a:rPr>
              <a:t>Coeficiente de las restricciones</a:t>
            </a:r>
          </a:p>
          <a:p>
            <a:r>
              <a:rPr lang="es-PE" sz="1600" dirty="0" smtClean="0">
                <a:latin typeface="Calibri" pitchFamily="34" charset="0"/>
              </a:rPr>
              <a:t>Una variable no restringida en signo</a:t>
            </a:r>
          </a:p>
          <a:p>
            <a:r>
              <a:rPr lang="es-PE" sz="1600" dirty="0" smtClean="0">
                <a:latin typeface="Calibri" pitchFamily="34" charset="0"/>
              </a:rPr>
              <a:t>Una restricción  </a:t>
            </a:r>
            <a:r>
              <a:rPr lang="es-PE" sz="1600" dirty="0" smtClean="0">
                <a:latin typeface="Calibri" pitchFamily="34" charset="0"/>
                <a:cs typeface="Times New Roman"/>
              </a:rPr>
              <a:t>≤ 0</a:t>
            </a:r>
          </a:p>
          <a:p>
            <a:r>
              <a:rPr lang="es-PE" sz="1600" dirty="0" smtClean="0">
                <a:latin typeface="Calibri" pitchFamily="34" charset="0"/>
                <a:cs typeface="Times New Roman"/>
              </a:rPr>
              <a:t>Una restricción  ≥ 0</a:t>
            </a:r>
            <a:r>
              <a:rPr lang="es-PE" sz="1600" dirty="0" smtClean="0">
                <a:latin typeface="Calibri" pitchFamily="34" charset="0"/>
              </a:rPr>
              <a:t>	</a:t>
            </a:r>
          </a:p>
          <a:p>
            <a:r>
              <a:rPr lang="es-PE" sz="1600" dirty="0" smtClean="0">
                <a:latin typeface="Calibri" pitchFamily="34" charset="0"/>
              </a:rPr>
              <a:t>Una igualdad   =</a:t>
            </a:r>
          </a:p>
          <a:p>
            <a:r>
              <a:rPr lang="es-PE" sz="1600" dirty="0" smtClean="0">
                <a:latin typeface="Calibri" pitchFamily="34" charset="0"/>
              </a:rPr>
              <a:t>Una variable no negativa</a:t>
            </a:r>
            <a:r>
              <a:rPr lang="es-PE" dirty="0" smtClean="0">
                <a:latin typeface="Calibri" pitchFamily="34" charset="0"/>
              </a:rPr>
              <a:t> </a:t>
            </a:r>
          </a:p>
          <a:p>
            <a:r>
              <a:rPr lang="es-PE" dirty="0" smtClean="0">
                <a:latin typeface="Calibri" pitchFamily="34" charset="0"/>
              </a:rPr>
              <a:t>Una variable no positiva</a:t>
            </a:r>
            <a:r>
              <a:rPr lang="es-PE" dirty="0" smtClean="0"/>
              <a:t>                                                        	</a:t>
            </a:r>
            <a:endParaRPr lang="es-ES" dirty="0"/>
          </a:p>
        </p:txBody>
      </p:sp>
      <p:sp>
        <p:nvSpPr>
          <p:cNvPr id="8" name="7 CuadroTexto"/>
          <p:cNvSpPr txBox="1"/>
          <p:nvPr/>
        </p:nvSpPr>
        <p:spPr>
          <a:xfrm>
            <a:off x="5508104" y="2852936"/>
            <a:ext cx="1440160"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PE" dirty="0" smtClean="0"/>
              <a:t>DUAL</a:t>
            </a:r>
            <a:endParaRPr lang="es-ES" dirty="0"/>
          </a:p>
        </p:txBody>
      </p:sp>
      <p:sp>
        <p:nvSpPr>
          <p:cNvPr id="9" name="8 CuadroTexto"/>
          <p:cNvSpPr txBox="1"/>
          <p:nvPr/>
        </p:nvSpPr>
        <p:spPr>
          <a:xfrm>
            <a:off x="4572000" y="3501008"/>
            <a:ext cx="4176464" cy="2585323"/>
          </a:xfrm>
          <a:prstGeom prst="rect">
            <a:avLst/>
          </a:prstGeom>
          <a:solidFill>
            <a:schemeClr val="accent4">
              <a:lumMod val="40000"/>
              <a:lumOff val="60000"/>
            </a:schemeClr>
          </a:solidFill>
          <a:ln>
            <a:solidFill>
              <a:schemeClr val="accent2">
                <a:lumMod val="75000"/>
              </a:schemeClr>
            </a:solidFill>
          </a:ln>
        </p:spPr>
        <p:txBody>
          <a:bodyPr wrap="square" rtlCol="0">
            <a:spAutoFit/>
          </a:bodyPr>
          <a:lstStyle/>
          <a:p>
            <a:r>
              <a:rPr lang="es-PE" sz="1600" dirty="0" smtClean="0">
                <a:latin typeface="Calibri" pitchFamily="34" charset="0"/>
              </a:rPr>
              <a:t>Problema de minimización</a:t>
            </a:r>
          </a:p>
          <a:p>
            <a:r>
              <a:rPr lang="es-PE" sz="1600" dirty="0" smtClean="0">
                <a:latin typeface="Calibri" pitchFamily="34" charset="0"/>
              </a:rPr>
              <a:t>Los coeficiente del vector de disponibilidades</a:t>
            </a:r>
          </a:p>
          <a:p>
            <a:r>
              <a:rPr lang="es-PE" sz="1600" dirty="0" smtClean="0">
                <a:latin typeface="Calibri" pitchFamily="34" charset="0"/>
              </a:rPr>
              <a:t>Coeficiente de la F.O</a:t>
            </a:r>
          </a:p>
          <a:p>
            <a:r>
              <a:rPr lang="es-PE" sz="1600" dirty="0" smtClean="0">
                <a:latin typeface="Calibri" pitchFamily="34" charset="0"/>
              </a:rPr>
              <a:t>Matriz de coeficiente tecnológico</a:t>
            </a:r>
          </a:p>
          <a:p>
            <a:r>
              <a:rPr lang="es-PE" sz="1600" dirty="0" smtClean="0">
                <a:latin typeface="Calibri" pitchFamily="34" charset="0"/>
              </a:rPr>
              <a:t>Una igualdad</a:t>
            </a:r>
          </a:p>
          <a:p>
            <a:r>
              <a:rPr lang="es-PE" sz="1600" dirty="0" smtClean="0">
                <a:latin typeface="Calibri" pitchFamily="34" charset="0"/>
              </a:rPr>
              <a:t>Una variable no negativa</a:t>
            </a:r>
          </a:p>
          <a:p>
            <a:r>
              <a:rPr lang="es-PE" sz="1600" dirty="0" smtClean="0">
                <a:latin typeface="Calibri" pitchFamily="34" charset="0"/>
              </a:rPr>
              <a:t>Una  variable no positiva</a:t>
            </a:r>
          </a:p>
          <a:p>
            <a:r>
              <a:rPr lang="es-PE" sz="1600" dirty="0" smtClean="0">
                <a:latin typeface="Calibri" pitchFamily="34" charset="0"/>
                <a:cs typeface="Times New Roman"/>
              </a:rPr>
              <a:t>Una variable no restringida en signo</a:t>
            </a:r>
          </a:p>
          <a:p>
            <a:r>
              <a:rPr lang="es-PE" sz="1600" dirty="0" smtClean="0">
                <a:latin typeface="Calibri" pitchFamily="34" charset="0"/>
                <a:cs typeface="Times New Roman"/>
              </a:rPr>
              <a:t>Una  restricción  ≥ 0</a:t>
            </a:r>
            <a:r>
              <a:rPr lang="es-PE" sz="1600" dirty="0" smtClean="0">
                <a:latin typeface="Calibri" pitchFamily="34" charset="0"/>
              </a:rPr>
              <a:t>	</a:t>
            </a:r>
          </a:p>
          <a:p>
            <a:r>
              <a:rPr lang="es-PE" sz="1600" dirty="0" smtClean="0">
                <a:latin typeface="Calibri" pitchFamily="34" charset="0"/>
              </a:rPr>
              <a:t>Una restricción  </a:t>
            </a:r>
            <a:r>
              <a:rPr lang="es-PE" sz="1600" dirty="0" smtClean="0">
                <a:latin typeface="Calibri" pitchFamily="34" charset="0"/>
                <a:cs typeface="Times New Roman"/>
              </a:rPr>
              <a:t>≤ 0</a:t>
            </a:r>
            <a:r>
              <a:rPr lang="es-PE" dirty="0" smtClean="0">
                <a:latin typeface="Calibri" pitchFamily="34" charset="0"/>
              </a:rPr>
              <a:t>	</a:t>
            </a:r>
            <a:endParaRPr lang="es-ES" dirty="0">
              <a:latin typeface="Calibri" pitchFamily="34" charset="0"/>
            </a:endParaRPr>
          </a:p>
        </p:txBody>
      </p:sp>
      <p:cxnSp>
        <p:nvCxnSpPr>
          <p:cNvPr id="11" name="10 Conector recto de flecha"/>
          <p:cNvCxnSpPr/>
          <p:nvPr/>
        </p:nvCxnSpPr>
        <p:spPr>
          <a:xfrm>
            <a:off x="3203848" y="3717032"/>
            <a:ext cx="1368152"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3" name="12 Conector recto de flecha"/>
          <p:cNvCxnSpPr/>
          <p:nvPr/>
        </p:nvCxnSpPr>
        <p:spPr>
          <a:xfrm>
            <a:off x="3275856" y="3933056"/>
            <a:ext cx="1368152"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5" name="14 Conector recto de flecha"/>
          <p:cNvCxnSpPr/>
          <p:nvPr/>
        </p:nvCxnSpPr>
        <p:spPr>
          <a:xfrm>
            <a:off x="4067944" y="4149080"/>
            <a:ext cx="504056"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7" name="16 Conector recto de flecha"/>
          <p:cNvCxnSpPr/>
          <p:nvPr/>
        </p:nvCxnSpPr>
        <p:spPr>
          <a:xfrm>
            <a:off x="3275856" y="4437112"/>
            <a:ext cx="1368152"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9" name="18 Conector recto de flecha"/>
          <p:cNvCxnSpPr/>
          <p:nvPr/>
        </p:nvCxnSpPr>
        <p:spPr>
          <a:xfrm>
            <a:off x="3707904" y="4725144"/>
            <a:ext cx="936104"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1" name="20 Conector recto de flecha"/>
          <p:cNvCxnSpPr/>
          <p:nvPr/>
        </p:nvCxnSpPr>
        <p:spPr>
          <a:xfrm>
            <a:off x="2483768" y="4947558"/>
            <a:ext cx="2088232"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3" name="22 Conector recto de flecha"/>
          <p:cNvCxnSpPr/>
          <p:nvPr/>
        </p:nvCxnSpPr>
        <p:spPr>
          <a:xfrm>
            <a:off x="3059832" y="5949280"/>
            <a:ext cx="1512168"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5" name="24 Conector recto de flecha"/>
          <p:cNvCxnSpPr/>
          <p:nvPr/>
        </p:nvCxnSpPr>
        <p:spPr>
          <a:xfrm>
            <a:off x="2915816" y="5661248"/>
            <a:ext cx="1656184"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7" name="26 Conector recto de flecha"/>
          <p:cNvCxnSpPr/>
          <p:nvPr/>
        </p:nvCxnSpPr>
        <p:spPr>
          <a:xfrm>
            <a:off x="2267744" y="5445224"/>
            <a:ext cx="2304256"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9" name="28 Conector recto de flecha"/>
          <p:cNvCxnSpPr/>
          <p:nvPr/>
        </p:nvCxnSpPr>
        <p:spPr>
          <a:xfrm>
            <a:off x="2339752" y="5157192"/>
            <a:ext cx="2304256"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2956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23948" y="262552"/>
            <a:ext cx="7632428" cy="923330"/>
          </a:xfrm>
          <a:prstGeom prst="rect">
            <a:avLst/>
          </a:prstGeom>
          <a:solidFill>
            <a:schemeClr val="accent6">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es-PE" altLang="es-PE" sz="1800" b="0" i="0" u="none" strike="noStrike" cap="none" normalizeH="0" baseline="0" dirty="0" smtClean="0">
                <a:ln>
                  <a:noFill/>
                </a:ln>
                <a:solidFill>
                  <a:schemeClr val="tx1"/>
                </a:solidFill>
                <a:effectLst/>
                <a:latin typeface="Arial" charset="0"/>
                <a:cs typeface="Arial" charset="0"/>
              </a:rPr>
              <a:t>En general las </a:t>
            </a:r>
            <a:r>
              <a:rPr kumimoji="0" lang="es-PE" altLang="es-PE" sz="1800" b="1" i="0" u="none" strike="noStrike" cap="none" normalizeH="0" baseline="0" dirty="0" smtClean="0">
                <a:ln>
                  <a:noFill/>
                </a:ln>
                <a:solidFill>
                  <a:schemeClr val="tx1"/>
                </a:solidFill>
                <a:effectLst/>
                <a:latin typeface="Arial" charset="0"/>
                <a:cs typeface="Arial" charset="0"/>
                <a:hlinkClick r:id="rId2"/>
              </a:rPr>
              <a:t>relaciones de dualidad</a:t>
            </a:r>
            <a:r>
              <a:rPr kumimoji="0" lang="es-PE" altLang="es-PE" sz="1800" b="0" i="0" u="none" strike="noStrike" cap="none" normalizeH="0" baseline="0" dirty="0" smtClean="0">
                <a:ln>
                  <a:noFill/>
                </a:ln>
                <a:solidFill>
                  <a:schemeClr val="tx1"/>
                </a:solidFill>
                <a:effectLst/>
                <a:latin typeface="Arial" charset="0"/>
                <a:cs typeface="Arial" charset="0"/>
              </a:rPr>
              <a:t> en el </a:t>
            </a:r>
            <a:r>
              <a:rPr lang="es-PE" altLang="es-PE" dirty="0" smtClean="0">
                <a:latin typeface="Arial" charset="0"/>
                <a:cs typeface="Arial" charset="0"/>
              </a:rPr>
              <a:t>sentido </a:t>
            </a:r>
            <a:r>
              <a:rPr lang="es-PE" altLang="es-PE" dirty="0">
                <a:latin typeface="Arial" charset="0"/>
                <a:cs typeface="Arial" charset="0"/>
              </a:rPr>
              <a:t>de las igualdades y desigualdades se comporta según la tabla de TUCKER, presentada a continuación. </a:t>
            </a:r>
            <a:endParaRPr kumimoji="0" lang="es-PE" altLang="es-PE" sz="12800" b="0" i="0" u="none" strike="noStrike" cap="none" normalizeH="0" baseline="0" dirty="0" smtClean="0">
              <a:ln>
                <a:noFill/>
              </a:ln>
              <a:solidFill>
                <a:schemeClr val="tx1"/>
              </a:solidFill>
              <a:effectLst/>
              <a:latin typeface="Arial" charset="0"/>
              <a:cs typeface="Arial" charset="0"/>
            </a:endParaRPr>
          </a:p>
        </p:txBody>
      </p:sp>
      <p:pic>
        <p:nvPicPr>
          <p:cNvPr id="4" name="cc-m-imagesubtitle-image-2963737413" descr="Dualidad en programación lineal">
            <a:hlinkClick r:id="rId3" tooltip="&quot;Tabla de TUCKER&quot;"/>
          </p:cNvPr>
          <p:cNvPicPr/>
          <p:nvPr/>
        </p:nvPicPr>
        <p:blipFill>
          <a:blip r:embed="rId4">
            <a:extLst>
              <a:ext uri="{28A0092B-C50C-407E-A947-70E740481C1C}">
                <a14:useLocalDpi xmlns:a14="http://schemas.microsoft.com/office/drawing/2010/main" val="0"/>
              </a:ext>
            </a:extLst>
          </a:blip>
          <a:srcRect/>
          <a:stretch>
            <a:fillRect/>
          </a:stretch>
        </p:blipFill>
        <p:spPr bwMode="auto">
          <a:xfrm>
            <a:off x="2123728" y="1412776"/>
            <a:ext cx="3888432" cy="2088232"/>
          </a:xfrm>
          <a:prstGeom prst="rect">
            <a:avLst/>
          </a:prstGeom>
          <a:noFill/>
          <a:ln>
            <a:noFill/>
          </a:ln>
        </p:spPr>
      </p:pic>
      <p:pic>
        <p:nvPicPr>
          <p:cNvPr id="5" name="4 Imagen"/>
          <p:cNvPicPr/>
          <p:nvPr/>
        </p:nvPicPr>
        <p:blipFill rotWithShape="1">
          <a:blip r:embed="rId5"/>
          <a:srcRect l="16171" t="4459" r="12128" b="31328"/>
          <a:stretch/>
        </p:blipFill>
        <p:spPr bwMode="auto">
          <a:xfrm>
            <a:off x="2127847" y="3645024"/>
            <a:ext cx="4024630" cy="28829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93179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395536" y="323364"/>
            <a:ext cx="2808312" cy="369332"/>
          </a:xfrm>
          <a:prstGeom prst="rect">
            <a:avLst/>
          </a:prstGeom>
          <a:solidFill>
            <a:schemeClr val="accent1">
              <a:lumMod val="40000"/>
              <a:lumOff val="60000"/>
            </a:schemeClr>
          </a:solidFill>
          <a:ln>
            <a:solidFill>
              <a:schemeClr val="accent3"/>
            </a:solidFill>
          </a:ln>
        </p:spPr>
        <p:txBody>
          <a:bodyPr wrap="square" rtlCol="0">
            <a:spAutoFit/>
          </a:bodyPr>
          <a:lstStyle/>
          <a:p>
            <a:r>
              <a:rPr lang="es-PE" b="1" dirty="0" smtClean="0"/>
              <a:t>Caso 1 -  dualidad</a:t>
            </a:r>
            <a:endParaRPr lang="es-ES" b="1" dirty="0"/>
          </a:p>
        </p:txBody>
      </p:sp>
      <p:sp>
        <p:nvSpPr>
          <p:cNvPr id="3" name="2 CuadroTexto"/>
          <p:cNvSpPr txBox="1"/>
          <p:nvPr/>
        </p:nvSpPr>
        <p:spPr>
          <a:xfrm>
            <a:off x="1763688" y="1268760"/>
            <a:ext cx="1152128" cy="369332"/>
          </a:xfrm>
          <a:prstGeom prst="rect">
            <a:avLst/>
          </a:prstGeom>
          <a:ln/>
        </p:spPr>
        <p:style>
          <a:lnRef idx="3">
            <a:schemeClr val="lt1"/>
          </a:lnRef>
          <a:fillRef idx="1">
            <a:schemeClr val="accent3"/>
          </a:fillRef>
          <a:effectRef idx="1">
            <a:schemeClr val="accent3"/>
          </a:effectRef>
          <a:fontRef idx="minor">
            <a:schemeClr val="lt1"/>
          </a:fontRef>
        </p:style>
        <p:txBody>
          <a:bodyPr wrap="square" rtlCol="0">
            <a:spAutoFit/>
          </a:bodyPr>
          <a:lstStyle/>
          <a:p>
            <a:r>
              <a:rPr lang="es-PE" dirty="0" smtClean="0"/>
              <a:t>Primal </a:t>
            </a:r>
            <a:endParaRPr lang="es-ES" dirty="0"/>
          </a:p>
        </p:txBody>
      </p:sp>
      <p:sp>
        <p:nvSpPr>
          <p:cNvPr id="4" name="3 CuadroTexto"/>
          <p:cNvSpPr txBox="1"/>
          <p:nvPr/>
        </p:nvSpPr>
        <p:spPr>
          <a:xfrm>
            <a:off x="4788024" y="1268760"/>
            <a:ext cx="1656184" cy="369332"/>
          </a:xfrm>
          <a:prstGeom prst="rect">
            <a:avLst/>
          </a:prstGeom>
          <a:ln/>
        </p:spPr>
        <p:style>
          <a:lnRef idx="3">
            <a:schemeClr val="lt1"/>
          </a:lnRef>
          <a:fillRef idx="1">
            <a:schemeClr val="accent4"/>
          </a:fillRef>
          <a:effectRef idx="1">
            <a:schemeClr val="accent4"/>
          </a:effectRef>
          <a:fontRef idx="minor">
            <a:schemeClr val="lt1"/>
          </a:fontRef>
        </p:style>
        <p:txBody>
          <a:bodyPr wrap="square" rtlCol="0">
            <a:spAutoFit/>
          </a:bodyPr>
          <a:lstStyle/>
          <a:p>
            <a:r>
              <a:rPr lang="es-PE" dirty="0" smtClean="0"/>
              <a:t>Dual</a:t>
            </a:r>
            <a:endParaRPr lang="es-ES" dirty="0"/>
          </a:p>
        </p:txBody>
      </p:sp>
      <p:sp>
        <p:nvSpPr>
          <p:cNvPr id="5" name="4 CuadroTexto"/>
          <p:cNvSpPr txBox="1"/>
          <p:nvPr/>
        </p:nvSpPr>
        <p:spPr>
          <a:xfrm>
            <a:off x="1403648" y="1772816"/>
            <a:ext cx="1885581" cy="1477328"/>
          </a:xfrm>
          <a:prstGeom prst="rect">
            <a:avLst/>
          </a:prstGeom>
          <a:noFill/>
        </p:spPr>
        <p:txBody>
          <a:bodyPr wrap="none" rtlCol="0">
            <a:spAutoFit/>
          </a:bodyPr>
          <a:lstStyle/>
          <a:p>
            <a:r>
              <a:rPr lang="es-PE" dirty="0" smtClean="0"/>
              <a:t>Max  Z = 5x1 + 3x2</a:t>
            </a:r>
          </a:p>
          <a:p>
            <a:r>
              <a:rPr lang="es-PE" dirty="0" smtClean="0"/>
              <a:t>Sujeto a:</a:t>
            </a:r>
          </a:p>
          <a:p>
            <a:r>
              <a:rPr lang="es-PE" dirty="0" smtClean="0"/>
              <a:t>3x1+ 5x2 </a:t>
            </a:r>
            <a:r>
              <a:rPr lang="es-PE" dirty="0" smtClean="0">
                <a:latin typeface="Times New Roman"/>
                <a:cs typeface="Times New Roman"/>
              </a:rPr>
              <a:t>≤ 15</a:t>
            </a:r>
          </a:p>
          <a:p>
            <a:r>
              <a:rPr lang="es-PE" dirty="0" smtClean="0">
                <a:latin typeface="+mj-lt"/>
                <a:cs typeface="Times New Roman"/>
              </a:rPr>
              <a:t>5x1 + 2x2 ≤ 10</a:t>
            </a:r>
          </a:p>
          <a:p>
            <a:r>
              <a:rPr lang="es-PE" dirty="0" smtClean="0">
                <a:latin typeface="+mj-lt"/>
                <a:cs typeface="Times New Roman"/>
              </a:rPr>
              <a:t>X1, x2 ≥ 0</a:t>
            </a:r>
            <a:endParaRPr lang="es-ES" dirty="0">
              <a:latin typeface="+mj-lt"/>
            </a:endParaRPr>
          </a:p>
        </p:txBody>
      </p:sp>
      <p:sp>
        <p:nvSpPr>
          <p:cNvPr id="6" name="5 CuadroTexto"/>
          <p:cNvSpPr txBox="1"/>
          <p:nvPr/>
        </p:nvSpPr>
        <p:spPr>
          <a:xfrm>
            <a:off x="1403648" y="3573016"/>
            <a:ext cx="2088232" cy="369332"/>
          </a:xfrm>
          <a:prstGeom prst="rect">
            <a:avLst/>
          </a:prstGeom>
          <a:solidFill>
            <a:srgbClr val="92D050"/>
          </a:solidFill>
        </p:spPr>
        <p:txBody>
          <a:bodyPr wrap="square" rtlCol="0">
            <a:spAutoFit/>
          </a:bodyPr>
          <a:lstStyle/>
          <a:p>
            <a:r>
              <a:rPr lang="es-PE" dirty="0" smtClean="0"/>
              <a:t>El problema Dual:</a:t>
            </a:r>
            <a:endParaRPr lang="es-ES" dirty="0"/>
          </a:p>
        </p:txBody>
      </p:sp>
      <p:sp>
        <p:nvSpPr>
          <p:cNvPr id="7" name="6 CuadroTexto"/>
          <p:cNvSpPr txBox="1"/>
          <p:nvPr/>
        </p:nvSpPr>
        <p:spPr>
          <a:xfrm>
            <a:off x="1259632" y="4509120"/>
            <a:ext cx="2520280" cy="1477328"/>
          </a:xfrm>
          <a:prstGeom prst="rect">
            <a:avLst/>
          </a:prstGeom>
          <a:noFill/>
        </p:spPr>
        <p:txBody>
          <a:bodyPr wrap="square" rtlCol="0">
            <a:spAutoFit/>
          </a:bodyPr>
          <a:lstStyle/>
          <a:p>
            <a:r>
              <a:rPr lang="es-PE" dirty="0" smtClean="0"/>
              <a:t>Min W =  15y1 + 10y2</a:t>
            </a:r>
          </a:p>
          <a:p>
            <a:r>
              <a:rPr lang="es-PE" dirty="0" smtClean="0"/>
              <a:t>Sujeto a:</a:t>
            </a:r>
          </a:p>
          <a:p>
            <a:r>
              <a:rPr lang="es-PE" dirty="0" smtClean="0"/>
              <a:t>3y1 + 5y2 </a:t>
            </a:r>
            <a:r>
              <a:rPr lang="es-PE" dirty="0" smtClean="0">
                <a:latin typeface="Times New Roman"/>
                <a:cs typeface="Times New Roman"/>
              </a:rPr>
              <a:t>≥ 5</a:t>
            </a:r>
          </a:p>
          <a:p>
            <a:r>
              <a:rPr lang="es-PE" dirty="0" smtClean="0">
                <a:latin typeface="+mj-lt"/>
                <a:cs typeface="Times New Roman"/>
              </a:rPr>
              <a:t>5y1 + 2y2 ≥ 3</a:t>
            </a:r>
          </a:p>
          <a:p>
            <a:r>
              <a:rPr lang="es-PE" dirty="0" smtClean="0">
                <a:latin typeface="+mj-lt"/>
                <a:cs typeface="Times New Roman"/>
              </a:rPr>
              <a:t>Y1, y2 ≥  0</a:t>
            </a:r>
            <a:endParaRPr lang="es-ES" dirty="0">
              <a:latin typeface="+mj-lt"/>
            </a:endParaRPr>
          </a:p>
        </p:txBody>
      </p:sp>
      <p:sp>
        <p:nvSpPr>
          <p:cNvPr id="8" name="7 CuadroTexto"/>
          <p:cNvSpPr txBox="1"/>
          <p:nvPr/>
        </p:nvSpPr>
        <p:spPr>
          <a:xfrm>
            <a:off x="4139952" y="3212976"/>
            <a:ext cx="1368152" cy="369332"/>
          </a:xfrm>
          <a:prstGeom prst="rect">
            <a:avLst/>
          </a:prstGeom>
          <a:noFill/>
        </p:spPr>
        <p:txBody>
          <a:bodyPr wrap="square" rtlCol="0">
            <a:spAutoFit/>
          </a:bodyPr>
          <a:lstStyle/>
          <a:p>
            <a:r>
              <a:rPr lang="es-PE" dirty="0" smtClean="0"/>
              <a:t>C = ( 5     3 )</a:t>
            </a:r>
            <a:endParaRPr lang="es-ES" dirty="0"/>
          </a:p>
        </p:txBody>
      </p:sp>
      <p:sp>
        <p:nvSpPr>
          <p:cNvPr id="9" name="8 CuadroTexto"/>
          <p:cNvSpPr txBox="1"/>
          <p:nvPr/>
        </p:nvSpPr>
        <p:spPr>
          <a:xfrm>
            <a:off x="6012160" y="3397642"/>
            <a:ext cx="1080120" cy="646331"/>
          </a:xfrm>
          <a:prstGeom prst="rect">
            <a:avLst/>
          </a:prstGeom>
          <a:noFill/>
        </p:spPr>
        <p:txBody>
          <a:bodyPr wrap="square" rtlCol="0">
            <a:spAutoFit/>
          </a:bodyPr>
          <a:lstStyle/>
          <a:p>
            <a:r>
              <a:rPr lang="es-PE" dirty="0" err="1" smtClean="0"/>
              <a:t>C</a:t>
            </a:r>
            <a:r>
              <a:rPr lang="es-PE" baseline="30000" dirty="0" err="1" smtClean="0"/>
              <a:t>t</a:t>
            </a:r>
            <a:r>
              <a:rPr lang="es-PE" baseline="30000" dirty="0" smtClean="0"/>
              <a:t> </a:t>
            </a:r>
            <a:r>
              <a:rPr lang="es-PE" dirty="0" smtClean="0"/>
              <a:t>=   5</a:t>
            </a:r>
          </a:p>
          <a:p>
            <a:r>
              <a:rPr lang="es-PE" dirty="0"/>
              <a:t> </a:t>
            </a:r>
            <a:r>
              <a:rPr lang="es-PE" dirty="0" smtClean="0"/>
              <a:t>         3</a:t>
            </a:r>
            <a:endParaRPr lang="es-ES" dirty="0"/>
          </a:p>
        </p:txBody>
      </p:sp>
      <p:sp>
        <p:nvSpPr>
          <p:cNvPr id="10" name="9 CuadroTexto"/>
          <p:cNvSpPr txBox="1"/>
          <p:nvPr/>
        </p:nvSpPr>
        <p:spPr>
          <a:xfrm>
            <a:off x="4139952" y="4149080"/>
            <a:ext cx="1476164" cy="646331"/>
          </a:xfrm>
          <a:prstGeom prst="rect">
            <a:avLst/>
          </a:prstGeom>
          <a:noFill/>
        </p:spPr>
        <p:txBody>
          <a:bodyPr wrap="square" rtlCol="0">
            <a:spAutoFit/>
          </a:bodyPr>
          <a:lstStyle/>
          <a:p>
            <a:r>
              <a:rPr lang="es-PE" dirty="0" smtClean="0"/>
              <a:t>A =    3     5</a:t>
            </a:r>
          </a:p>
          <a:p>
            <a:r>
              <a:rPr lang="es-PE" dirty="0"/>
              <a:t> </a:t>
            </a:r>
            <a:r>
              <a:rPr lang="es-PE" dirty="0" smtClean="0"/>
              <a:t>          5    2</a:t>
            </a:r>
            <a:endParaRPr lang="es-ES" dirty="0"/>
          </a:p>
        </p:txBody>
      </p:sp>
      <p:sp>
        <p:nvSpPr>
          <p:cNvPr id="11" name="10 CuadroTexto"/>
          <p:cNvSpPr txBox="1"/>
          <p:nvPr/>
        </p:nvSpPr>
        <p:spPr>
          <a:xfrm>
            <a:off x="6012160" y="4365104"/>
            <a:ext cx="1584176" cy="646331"/>
          </a:xfrm>
          <a:prstGeom prst="rect">
            <a:avLst/>
          </a:prstGeom>
          <a:noFill/>
        </p:spPr>
        <p:txBody>
          <a:bodyPr wrap="square" rtlCol="0">
            <a:spAutoFit/>
          </a:bodyPr>
          <a:lstStyle/>
          <a:p>
            <a:r>
              <a:rPr lang="es-PE" dirty="0" smtClean="0"/>
              <a:t>A</a:t>
            </a:r>
            <a:r>
              <a:rPr lang="es-PE" baseline="30000" dirty="0" smtClean="0"/>
              <a:t>t</a:t>
            </a:r>
            <a:r>
              <a:rPr lang="es-PE" dirty="0" smtClean="0"/>
              <a:t> =  3         5</a:t>
            </a:r>
          </a:p>
          <a:p>
            <a:r>
              <a:rPr lang="es-PE" dirty="0"/>
              <a:t> </a:t>
            </a:r>
            <a:r>
              <a:rPr lang="es-PE" dirty="0" smtClean="0"/>
              <a:t>        5         2</a:t>
            </a:r>
            <a:endParaRPr lang="es-ES" dirty="0"/>
          </a:p>
        </p:txBody>
      </p:sp>
      <p:sp>
        <p:nvSpPr>
          <p:cNvPr id="12" name="11 CuadroTexto"/>
          <p:cNvSpPr txBox="1"/>
          <p:nvPr/>
        </p:nvSpPr>
        <p:spPr>
          <a:xfrm>
            <a:off x="4175956" y="2066364"/>
            <a:ext cx="1944216" cy="646331"/>
          </a:xfrm>
          <a:prstGeom prst="rect">
            <a:avLst/>
          </a:prstGeom>
          <a:noFill/>
        </p:spPr>
        <p:txBody>
          <a:bodyPr wrap="square" rtlCol="0">
            <a:spAutoFit/>
          </a:bodyPr>
          <a:lstStyle/>
          <a:p>
            <a:r>
              <a:rPr lang="es-PE" dirty="0" smtClean="0"/>
              <a:t>B =     15</a:t>
            </a:r>
          </a:p>
          <a:p>
            <a:r>
              <a:rPr lang="es-PE" dirty="0"/>
              <a:t> </a:t>
            </a:r>
            <a:r>
              <a:rPr lang="es-PE" dirty="0" smtClean="0"/>
              <a:t>          10  </a:t>
            </a:r>
            <a:endParaRPr lang="es-ES" dirty="0"/>
          </a:p>
        </p:txBody>
      </p:sp>
      <p:sp>
        <p:nvSpPr>
          <p:cNvPr id="13" name="12 CuadroTexto"/>
          <p:cNvSpPr txBox="1"/>
          <p:nvPr/>
        </p:nvSpPr>
        <p:spPr>
          <a:xfrm>
            <a:off x="6012160" y="2204864"/>
            <a:ext cx="2160240" cy="369332"/>
          </a:xfrm>
          <a:prstGeom prst="rect">
            <a:avLst/>
          </a:prstGeom>
          <a:noFill/>
        </p:spPr>
        <p:txBody>
          <a:bodyPr wrap="square" rtlCol="0">
            <a:spAutoFit/>
          </a:bodyPr>
          <a:lstStyle/>
          <a:p>
            <a:r>
              <a:rPr lang="es-PE" dirty="0" err="1" smtClean="0"/>
              <a:t>B</a:t>
            </a:r>
            <a:r>
              <a:rPr lang="es-PE" baseline="30000" dirty="0" err="1" smtClean="0"/>
              <a:t>t</a:t>
            </a:r>
            <a:r>
              <a:rPr lang="es-PE" baseline="30000" dirty="0" smtClean="0"/>
              <a:t> </a:t>
            </a:r>
            <a:r>
              <a:rPr lang="es-PE" dirty="0" smtClean="0"/>
              <a:t>=  ( 15     10    )</a:t>
            </a:r>
            <a:endParaRPr lang="es-ES" dirty="0"/>
          </a:p>
        </p:txBody>
      </p:sp>
      <p:sp>
        <p:nvSpPr>
          <p:cNvPr id="14" name="13 Abrir llave"/>
          <p:cNvSpPr/>
          <p:nvPr/>
        </p:nvSpPr>
        <p:spPr>
          <a:xfrm>
            <a:off x="4788024" y="2066364"/>
            <a:ext cx="90010" cy="64633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15" name="14 Cerrar llave"/>
          <p:cNvSpPr/>
          <p:nvPr/>
        </p:nvSpPr>
        <p:spPr>
          <a:xfrm>
            <a:off x="5148064" y="2066364"/>
            <a:ext cx="216024" cy="64633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16" name="15 Abrir llave"/>
          <p:cNvSpPr/>
          <p:nvPr/>
        </p:nvSpPr>
        <p:spPr>
          <a:xfrm>
            <a:off x="6552220" y="3501008"/>
            <a:ext cx="45719" cy="44134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17" name="16 Cerrar llave"/>
          <p:cNvSpPr/>
          <p:nvPr/>
        </p:nvSpPr>
        <p:spPr>
          <a:xfrm>
            <a:off x="6804248" y="3501008"/>
            <a:ext cx="144016" cy="44134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18" name="17 Abrir llave"/>
          <p:cNvSpPr/>
          <p:nvPr/>
        </p:nvSpPr>
        <p:spPr>
          <a:xfrm>
            <a:off x="6575079" y="4365104"/>
            <a:ext cx="45719" cy="79208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19" name="18 Cerrar llave"/>
          <p:cNvSpPr/>
          <p:nvPr/>
        </p:nvSpPr>
        <p:spPr>
          <a:xfrm>
            <a:off x="7380312" y="4365104"/>
            <a:ext cx="216024" cy="79208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20" name="19 Abrir llave"/>
          <p:cNvSpPr/>
          <p:nvPr/>
        </p:nvSpPr>
        <p:spPr>
          <a:xfrm>
            <a:off x="4716016" y="4149080"/>
            <a:ext cx="72008" cy="64633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21" name="20 Cerrar llave"/>
          <p:cNvSpPr/>
          <p:nvPr/>
        </p:nvSpPr>
        <p:spPr>
          <a:xfrm>
            <a:off x="5256076" y="4149080"/>
            <a:ext cx="252028" cy="72008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Tree>
    <p:extLst>
      <p:ext uri="{BB962C8B-B14F-4D97-AF65-F5344CB8AC3E}">
        <p14:creationId xmlns:p14="http://schemas.microsoft.com/office/powerpoint/2010/main" val="4318752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683568" y="764704"/>
            <a:ext cx="4572000" cy="1754326"/>
          </a:xfrm>
          <a:prstGeom prst="rect">
            <a:avLst/>
          </a:prstGeom>
          <a:ln>
            <a:solidFill>
              <a:srgbClr val="00B050"/>
            </a:solidFill>
          </a:ln>
        </p:spPr>
        <p:txBody>
          <a:bodyPr>
            <a:spAutoFit/>
          </a:bodyPr>
          <a:lstStyle/>
          <a:p>
            <a:r>
              <a:rPr lang="es-ES" dirty="0" err="1"/>
              <a:t>max</a:t>
            </a:r>
            <a:r>
              <a:rPr lang="es-ES" dirty="0"/>
              <a:t> 800</a:t>
            </a:r>
            <a:r>
              <a:rPr lang="es-ES" i="1" dirty="0"/>
              <a:t>x1 + 600x2</a:t>
            </a:r>
          </a:p>
          <a:p>
            <a:r>
              <a:rPr lang="es-ES" i="1" dirty="0" smtClean="0"/>
              <a:t>Sujeto a: </a:t>
            </a:r>
          </a:p>
          <a:p>
            <a:r>
              <a:rPr lang="es-ES" i="1" dirty="0" smtClean="0"/>
              <a:t>15x1 </a:t>
            </a:r>
            <a:r>
              <a:rPr lang="es-ES" i="1" dirty="0"/>
              <a:t>+ 5x2 </a:t>
            </a:r>
            <a:r>
              <a:rPr lang="es-ES" i="1" dirty="0" smtClean="0">
                <a:latin typeface="Times New Roman"/>
                <a:cs typeface="Times New Roman"/>
              </a:rPr>
              <a:t>≤</a:t>
            </a:r>
            <a:r>
              <a:rPr lang="es-ES" i="1" dirty="0" smtClean="0"/>
              <a:t> </a:t>
            </a:r>
            <a:r>
              <a:rPr lang="es-ES" i="1" dirty="0"/>
              <a:t>600</a:t>
            </a:r>
          </a:p>
          <a:p>
            <a:r>
              <a:rPr lang="es-ES" dirty="0"/>
              <a:t>7</a:t>
            </a:r>
            <a:r>
              <a:rPr lang="es-ES" i="1" dirty="0"/>
              <a:t>x1 + 14x2 </a:t>
            </a:r>
            <a:r>
              <a:rPr lang="es-ES" i="1" dirty="0" smtClean="0">
                <a:latin typeface="Times New Roman"/>
                <a:cs typeface="Times New Roman"/>
              </a:rPr>
              <a:t>≤</a:t>
            </a:r>
            <a:r>
              <a:rPr lang="es-ES" i="1" dirty="0" smtClean="0"/>
              <a:t> </a:t>
            </a:r>
            <a:r>
              <a:rPr lang="es-ES" i="1" dirty="0"/>
              <a:t>630</a:t>
            </a:r>
          </a:p>
          <a:p>
            <a:r>
              <a:rPr lang="es-ES" dirty="0"/>
              <a:t>0</a:t>
            </a:r>
            <a:r>
              <a:rPr lang="es-ES" i="1" dirty="0"/>
              <a:t>, 3x1 + 0, 3x2 </a:t>
            </a:r>
            <a:r>
              <a:rPr lang="es-ES" i="1" dirty="0" smtClean="0">
                <a:latin typeface="Times New Roman"/>
                <a:cs typeface="Times New Roman"/>
              </a:rPr>
              <a:t>≤</a:t>
            </a:r>
            <a:r>
              <a:rPr lang="es-ES" i="1" dirty="0" smtClean="0"/>
              <a:t>15</a:t>
            </a:r>
            <a:endParaRPr lang="es-ES" i="1" dirty="0"/>
          </a:p>
          <a:p>
            <a:r>
              <a:rPr lang="es-ES" i="1" dirty="0"/>
              <a:t>xi </a:t>
            </a:r>
            <a:r>
              <a:rPr lang="es-ES" i="1" dirty="0" smtClean="0">
                <a:latin typeface="Times New Roman"/>
                <a:cs typeface="Times New Roman"/>
              </a:rPr>
              <a:t>≥</a:t>
            </a:r>
            <a:r>
              <a:rPr lang="es-ES" i="1" dirty="0" smtClean="0"/>
              <a:t> </a:t>
            </a:r>
            <a:r>
              <a:rPr lang="es-ES" i="1" dirty="0"/>
              <a:t>0</a:t>
            </a:r>
            <a:endParaRPr lang="es-ES" dirty="0"/>
          </a:p>
        </p:txBody>
      </p:sp>
      <p:sp>
        <p:nvSpPr>
          <p:cNvPr id="3" name="2 CuadroTexto"/>
          <p:cNvSpPr txBox="1"/>
          <p:nvPr/>
        </p:nvSpPr>
        <p:spPr>
          <a:xfrm>
            <a:off x="1043608" y="2996952"/>
            <a:ext cx="3672408" cy="1754326"/>
          </a:xfrm>
          <a:prstGeom prst="rect">
            <a:avLst/>
          </a:prstGeom>
          <a:noFill/>
          <a:ln>
            <a:solidFill>
              <a:schemeClr val="accent4"/>
            </a:solidFill>
          </a:ln>
        </p:spPr>
        <p:txBody>
          <a:bodyPr wrap="square" rtlCol="0">
            <a:spAutoFit/>
          </a:bodyPr>
          <a:lstStyle/>
          <a:p>
            <a:r>
              <a:rPr lang="es-PE" dirty="0" smtClean="0"/>
              <a:t>Min Z =  19x1+18x2</a:t>
            </a:r>
          </a:p>
          <a:p>
            <a:r>
              <a:rPr lang="es-PE" dirty="0" smtClean="0"/>
              <a:t>Sujeto a :</a:t>
            </a:r>
          </a:p>
          <a:p>
            <a:r>
              <a:rPr lang="es-PE" dirty="0" smtClean="0"/>
              <a:t>X1 + 5x2 </a:t>
            </a:r>
            <a:r>
              <a:rPr lang="es-PE" dirty="0" smtClean="0">
                <a:latin typeface="Times New Roman"/>
                <a:cs typeface="Times New Roman"/>
              </a:rPr>
              <a:t>≥ 100</a:t>
            </a:r>
          </a:p>
          <a:p>
            <a:r>
              <a:rPr lang="es-PE" dirty="0" smtClean="0">
                <a:cs typeface="Times New Roman"/>
              </a:rPr>
              <a:t>X1+ 3x2 ≥ 200</a:t>
            </a:r>
          </a:p>
          <a:p>
            <a:r>
              <a:rPr lang="es-PE" dirty="0" smtClean="0">
                <a:cs typeface="Times New Roman"/>
              </a:rPr>
              <a:t>X1 ≥ 50</a:t>
            </a:r>
          </a:p>
          <a:p>
            <a:r>
              <a:rPr lang="es-PE" dirty="0">
                <a:cs typeface="Times New Roman"/>
              </a:rPr>
              <a:t> </a:t>
            </a:r>
            <a:r>
              <a:rPr lang="es-PE" dirty="0" smtClean="0">
                <a:cs typeface="Times New Roman"/>
              </a:rPr>
              <a:t>x2 ≥ 35</a:t>
            </a:r>
            <a:endParaRPr lang="es-ES" dirty="0"/>
          </a:p>
        </p:txBody>
      </p:sp>
      <p:sp>
        <p:nvSpPr>
          <p:cNvPr id="4" name="3 CuadroTexto"/>
          <p:cNvSpPr txBox="1"/>
          <p:nvPr/>
        </p:nvSpPr>
        <p:spPr>
          <a:xfrm>
            <a:off x="1907704" y="188640"/>
            <a:ext cx="1334020" cy="369332"/>
          </a:xfrm>
          <a:prstGeom prst="rect">
            <a:avLst/>
          </a:prstGeom>
          <a:solidFill>
            <a:srgbClr val="92D050"/>
          </a:solidFill>
        </p:spPr>
        <p:txBody>
          <a:bodyPr wrap="none" rtlCol="0">
            <a:spAutoFit/>
          </a:bodyPr>
          <a:lstStyle/>
          <a:p>
            <a:r>
              <a:rPr lang="es-PE" dirty="0" smtClean="0"/>
              <a:t>EJERCICIOS</a:t>
            </a:r>
            <a:endParaRPr lang="es-PE" dirty="0"/>
          </a:p>
        </p:txBody>
      </p:sp>
    </p:spTree>
    <p:extLst>
      <p:ext uri="{BB962C8B-B14F-4D97-AF65-F5344CB8AC3E}">
        <p14:creationId xmlns:p14="http://schemas.microsoft.com/office/powerpoint/2010/main" val="324579875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5868144" y="188640"/>
            <a:ext cx="2880320" cy="369332"/>
          </a:xfrm>
          <a:prstGeom prst="rect">
            <a:avLst/>
          </a:prstGeom>
          <a:solidFill>
            <a:srgbClr val="92D050"/>
          </a:solidFill>
          <a:ln>
            <a:solidFill>
              <a:schemeClr val="accent2">
                <a:lumMod val="75000"/>
              </a:schemeClr>
            </a:solidFill>
          </a:ln>
        </p:spPr>
        <p:txBody>
          <a:bodyPr wrap="square" rtlCol="0">
            <a:spAutoFit/>
          </a:bodyPr>
          <a:lstStyle/>
          <a:p>
            <a:r>
              <a:rPr lang="es-PE" dirty="0" smtClean="0">
                <a:solidFill>
                  <a:srgbClr val="FF0000"/>
                </a:solidFill>
              </a:rPr>
              <a:t>Usando el programa LINDO</a:t>
            </a:r>
            <a:endParaRPr lang="es-ES" dirty="0">
              <a:solidFill>
                <a:srgbClr val="FF0000"/>
              </a:solidFill>
            </a:endParaRPr>
          </a:p>
        </p:txBody>
      </p:sp>
      <p:sp>
        <p:nvSpPr>
          <p:cNvPr id="3" name="2 Rectángulo"/>
          <p:cNvSpPr/>
          <p:nvPr/>
        </p:nvSpPr>
        <p:spPr>
          <a:xfrm>
            <a:off x="252603" y="235603"/>
            <a:ext cx="4247389" cy="5909310"/>
          </a:xfrm>
          <a:prstGeom prst="rect">
            <a:avLst/>
          </a:prstGeom>
          <a:solidFill>
            <a:schemeClr val="accent2">
              <a:lumMod val="20000"/>
              <a:lumOff val="80000"/>
            </a:schemeClr>
          </a:solidFill>
          <a:ln>
            <a:solidFill>
              <a:schemeClr val="accent3"/>
            </a:solidFill>
          </a:ln>
        </p:spPr>
        <p:txBody>
          <a:bodyPr wrap="square">
            <a:spAutoFit/>
          </a:bodyPr>
          <a:lstStyle/>
          <a:p>
            <a:r>
              <a:rPr lang="en-US" sz="1400" dirty="0" smtClean="0">
                <a:latin typeface="Arial Narrow" panose="020B0606020202030204" pitchFamily="34" charset="0"/>
              </a:rPr>
              <a:t>P OPTIMUM FOUND AT STEP      0</a:t>
            </a:r>
          </a:p>
          <a:p>
            <a:endParaRPr lang="en-US" sz="1400" dirty="0" smtClean="0">
              <a:latin typeface="Arial Narrow" panose="020B0606020202030204" pitchFamily="34" charset="0"/>
            </a:endParaRPr>
          </a:p>
          <a:p>
            <a:r>
              <a:rPr lang="en-US" sz="1400" dirty="0" smtClean="0">
                <a:latin typeface="Arial Narrow" panose="020B0606020202030204" pitchFamily="34" charset="0"/>
              </a:rPr>
              <a:t>        OBJECTIVE FUNCTION VALUE</a:t>
            </a:r>
          </a:p>
          <a:p>
            <a:endParaRPr lang="en-US" sz="1400" dirty="0" smtClean="0">
              <a:latin typeface="Arial Narrow" panose="020B0606020202030204" pitchFamily="34" charset="0"/>
            </a:endParaRPr>
          </a:p>
          <a:p>
            <a:r>
              <a:rPr lang="en-US" sz="1400" dirty="0" smtClean="0">
                <a:latin typeface="Arial Narrow" panose="020B0606020202030204" pitchFamily="34" charset="0"/>
              </a:rPr>
              <a:t>        </a:t>
            </a:r>
            <a:r>
              <a:rPr lang="en-US" sz="1400" dirty="0" smtClean="0">
                <a:solidFill>
                  <a:srgbClr val="FF0000"/>
                </a:solidFill>
                <a:latin typeface="Arial Narrow" panose="020B0606020202030204" pitchFamily="34" charset="0"/>
              </a:rPr>
              <a:t>1)      12.36842</a:t>
            </a:r>
          </a:p>
          <a:p>
            <a:endParaRPr lang="en-US" sz="1400" dirty="0" smtClean="0">
              <a:latin typeface="Arial Narrow" panose="020B0606020202030204" pitchFamily="34" charset="0"/>
            </a:endParaRPr>
          </a:p>
          <a:p>
            <a:r>
              <a:rPr lang="en-US" sz="1400" dirty="0" smtClean="0">
                <a:latin typeface="Arial Narrow" panose="020B0606020202030204" pitchFamily="34" charset="0"/>
              </a:rPr>
              <a:t>  VARIABLE        VALUE          REDUCED COST</a:t>
            </a:r>
          </a:p>
          <a:p>
            <a:r>
              <a:rPr lang="en-US" sz="1400" dirty="0" smtClean="0">
                <a:latin typeface="Arial Narrow" panose="020B0606020202030204" pitchFamily="34" charset="0"/>
              </a:rPr>
              <a:t>        X1         1.052632          0.000000</a:t>
            </a:r>
          </a:p>
          <a:p>
            <a:r>
              <a:rPr lang="en-US" sz="1400" dirty="0" smtClean="0">
                <a:latin typeface="Arial Narrow" panose="020B0606020202030204" pitchFamily="34" charset="0"/>
              </a:rPr>
              <a:t>        X2         2.368421          0.000000</a:t>
            </a:r>
          </a:p>
          <a:p>
            <a:endParaRPr lang="en-US" sz="1400" dirty="0" smtClean="0">
              <a:latin typeface="Arial Narrow" panose="020B0606020202030204" pitchFamily="34" charset="0"/>
            </a:endParaRPr>
          </a:p>
          <a:p>
            <a:endParaRPr lang="en-US" sz="1400" dirty="0" smtClean="0">
              <a:latin typeface="Arial Narrow" panose="020B0606020202030204" pitchFamily="34" charset="0"/>
            </a:endParaRPr>
          </a:p>
          <a:p>
            <a:r>
              <a:rPr lang="en-US" sz="1400" dirty="0" smtClean="0">
                <a:latin typeface="Arial Narrow" panose="020B0606020202030204" pitchFamily="34" charset="0"/>
              </a:rPr>
              <a:t>       ROW   SLACK OR SURPLUS     DUAL PRICES</a:t>
            </a:r>
          </a:p>
          <a:p>
            <a:r>
              <a:rPr lang="en-US" sz="1400" dirty="0" smtClean="0">
                <a:latin typeface="Arial Narrow" panose="020B0606020202030204" pitchFamily="34" charset="0"/>
              </a:rPr>
              <a:t>        2)         0.000000          0.263158</a:t>
            </a:r>
          </a:p>
          <a:p>
            <a:r>
              <a:rPr lang="en-US" sz="1400" dirty="0" smtClean="0">
                <a:latin typeface="Arial Narrow" panose="020B0606020202030204" pitchFamily="34" charset="0"/>
              </a:rPr>
              <a:t>        3)         0.000000          0.842105</a:t>
            </a:r>
          </a:p>
          <a:p>
            <a:endParaRPr lang="en-US" sz="1400" dirty="0" smtClean="0">
              <a:latin typeface="Arial Narrow" panose="020B0606020202030204" pitchFamily="34" charset="0"/>
            </a:endParaRPr>
          </a:p>
          <a:p>
            <a:r>
              <a:rPr lang="en-US" sz="1400" dirty="0" smtClean="0">
                <a:latin typeface="Arial Narrow" panose="020B0606020202030204" pitchFamily="34" charset="0"/>
              </a:rPr>
              <a:t> NO. ITERATIONS=       0</a:t>
            </a:r>
          </a:p>
          <a:p>
            <a:endParaRPr lang="en-US" sz="1400" dirty="0" smtClean="0">
              <a:latin typeface="Arial Narrow" panose="020B0606020202030204" pitchFamily="34" charset="0"/>
            </a:endParaRPr>
          </a:p>
          <a:p>
            <a:endParaRPr lang="en-US" sz="1400" dirty="0" smtClean="0">
              <a:latin typeface="Arial Narrow" panose="020B0606020202030204" pitchFamily="34" charset="0"/>
            </a:endParaRPr>
          </a:p>
          <a:p>
            <a:r>
              <a:rPr lang="en-US" sz="1400" dirty="0" smtClean="0">
                <a:latin typeface="Arial Narrow" panose="020B0606020202030204" pitchFamily="34" charset="0"/>
              </a:rPr>
              <a:t> THE TABLEAU</a:t>
            </a:r>
          </a:p>
          <a:p>
            <a:endParaRPr lang="en-US" sz="1400" dirty="0" smtClean="0">
              <a:latin typeface="Arial Narrow" panose="020B0606020202030204" pitchFamily="34" charset="0"/>
            </a:endParaRPr>
          </a:p>
          <a:p>
            <a:r>
              <a:rPr lang="en-US" sz="1400" dirty="0" smtClean="0">
                <a:latin typeface="Arial Narrow" panose="020B0606020202030204" pitchFamily="34" charset="0"/>
              </a:rPr>
              <a:t>      ROW  (BASIS)         X1        X2  SLK    2  SLK    3</a:t>
            </a:r>
          </a:p>
          <a:p>
            <a:r>
              <a:rPr lang="en-US" sz="1400" dirty="0" smtClean="0">
                <a:latin typeface="Arial Narrow" panose="020B0606020202030204" pitchFamily="34" charset="0"/>
              </a:rPr>
              <a:t>        1 ART           0.000     0.000     0.263     0.842    </a:t>
            </a:r>
            <a:r>
              <a:rPr lang="en-US" sz="1400" dirty="0" smtClean="0">
                <a:solidFill>
                  <a:srgbClr val="FF0000"/>
                </a:solidFill>
                <a:latin typeface="Arial Narrow" panose="020B0606020202030204" pitchFamily="34" charset="0"/>
              </a:rPr>
              <a:t>12.368</a:t>
            </a:r>
          </a:p>
          <a:p>
            <a:r>
              <a:rPr lang="en-US" sz="1400" dirty="0" smtClean="0">
                <a:latin typeface="Arial Narrow" panose="020B0606020202030204" pitchFamily="34" charset="0"/>
              </a:rPr>
              <a:t>        2       X1      1.000     0.000    -0.105     0.263     1.053</a:t>
            </a:r>
          </a:p>
          <a:p>
            <a:r>
              <a:rPr lang="en-US" sz="1400" dirty="0" smtClean="0">
                <a:latin typeface="Arial Narrow" panose="020B0606020202030204" pitchFamily="34" charset="0"/>
              </a:rPr>
              <a:t>        3       X2      0.000     1.000     0.263    -0.158     2.368</a:t>
            </a:r>
          </a:p>
          <a:p>
            <a:r>
              <a:rPr lang="en-US" sz="1400" dirty="0" smtClean="0">
                <a:latin typeface="Arial Narrow" panose="020B0606020202030204" pitchFamily="34" charset="0"/>
              </a:rPr>
              <a:t> ART      </a:t>
            </a:r>
            <a:r>
              <a:rPr lang="en-US" sz="1400" dirty="0" err="1" smtClean="0">
                <a:latin typeface="Arial Narrow" panose="020B0606020202030204" pitchFamily="34" charset="0"/>
              </a:rPr>
              <a:t>ART</a:t>
            </a:r>
            <a:r>
              <a:rPr lang="en-US" sz="1400" dirty="0" smtClean="0">
                <a:latin typeface="Arial Narrow" panose="020B0606020202030204" pitchFamily="34" charset="0"/>
              </a:rPr>
              <a:t>           0.000     0.000     0.263     0.842     0.000</a:t>
            </a:r>
          </a:p>
          <a:p>
            <a:endParaRPr lang="en-US" sz="1400" dirty="0">
              <a:latin typeface="Cambria" panose="02040503050406030204" pitchFamily="18" charset="0"/>
            </a:endParaRPr>
          </a:p>
        </p:txBody>
      </p:sp>
      <p:sp>
        <p:nvSpPr>
          <p:cNvPr id="4" name="3 Rectángulo"/>
          <p:cNvSpPr/>
          <p:nvPr/>
        </p:nvSpPr>
        <p:spPr>
          <a:xfrm>
            <a:off x="4716016" y="629981"/>
            <a:ext cx="4188334" cy="5262979"/>
          </a:xfrm>
          <a:prstGeom prst="rect">
            <a:avLst/>
          </a:prstGeom>
          <a:solidFill>
            <a:schemeClr val="accent1">
              <a:lumMod val="20000"/>
              <a:lumOff val="80000"/>
            </a:schemeClr>
          </a:solidFill>
          <a:ln>
            <a:solidFill>
              <a:schemeClr val="accent2">
                <a:lumMod val="75000"/>
              </a:schemeClr>
            </a:solidFill>
          </a:ln>
        </p:spPr>
        <p:txBody>
          <a:bodyPr wrap="square">
            <a:spAutoFit/>
          </a:bodyPr>
          <a:lstStyle/>
          <a:p>
            <a:r>
              <a:rPr lang="en-US" sz="1400" dirty="0" smtClean="0">
                <a:latin typeface="Arial Narrow" panose="020B0606020202030204" pitchFamily="34" charset="0"/>
              </a:rPr>
              <a:t>LP OPTIMUM FOUND AT STEP      2</a:t>
            </a:r>
          </a:p>
          <a:p>
            <a:endParaRPr lang="en-US" sz="1400" dirty="0" smtClean="0">
              <a:latin typeface="Arial Narrow" panose="020B0606020202030204" pitchFamily="34" charset="0"/>
            </a:endParaRPr>
          </a:p>
          <a:p>
            <a:r>
              <a:rPr lang="en-US" sz="1400" dirty="0" smtClean="0">
                <a:latin typeface="Arial Narrow" panose="020B0606020202030204" pitchFamily="34" charset="0"/>
              </a:rPr>
              <a:t>        OBJECTIVE FUNCTION VALUE</a:t>
            </a:r>
          </a:p>
          <a:p>
            <a:endParaRPr lang="en-US" sz="1400" dirty="0" smtClean="0">
              <a:latin typeface="Arial Narrow" panose="020B0606020202030204" pitchFamily="34" charset="0"/>
            </a:endParaRPr>
          </a:p>
          <a:p>
            <a:r>
              <a:rPr lang="en-US" sz="1400" dirty="0" smtClean="0">
                <a:solidFill>
                  <a:srgbClr val="FF0000"/>
                </a:solidFill>
                <a:latin typeface="Arial Narrow" panose="020B0606020202030204" pitchFamily="34" charset="0"/>
              </a:rPr>
              <a:t>        1)      12.36842</a:t>
            </a:r>
          </a:p>
          <a:p>
            <a:endParaRPr lang="en-US" sz="1400" dirty="0" smtClean="0">
              <a:latin typeface="Arial Narrow" panose="020B0606020202030204" pitchFamily="34" charset="0"/>
            </a:endParaRPr>
          </a:p>
          <a:p>
            <a:r>
              <a:rPr lang="en-US" sz="1400" dirty="0" smtClean="0">
                <a:latin typeface="Arial Narrow" panose="020B0606020202030204" pitchFamily="34" charset="0"/>
              </a:rPr>
              <a:t>  VARIABLE        VALUE          REDUCED COST</a:t>
            </a:r>
          </a:p>
          <a:p>
            <a:r>
              <a:rPr lang="en-US" sz="1400" dirty="0" smtClean="0">
                <a:latin typeface="Arial Narrow" panose="020B0606020202030204" pitchFamily="34" charset="0"/>
              </a:rPr>
              <a:t>        Y1         0.263158          0.000000</a:t>
            </a:r>
          </a:p>
          <a:p>
            <a:r>
              <a:rPr lang="en-US" sz="1400" dirty="0" smtClean="0">
                <a:latin typeface="Arial Narrow" panose="020B0606020202030204" pitchFamily="34" charset="0"/>
              </a:rPr>
              <a:t>        Y2         0.842105          0.000000</a:t>
            </a:r>
          </a:p>
          <a:p>
            <a:endParaRPr lang="en-US" sz="1400" dirty="0" smtClean="0">
              <a:latin typeface="Arial Narrow" panose="020B0606020202030204" pitchFamily="34" charset="0"/>
            </a:endParaRPr>
          </a:p>
          <a:p>
            <a:endParaRPr lang="en-US" sz="1400" dirty="0" smtClean="0">
              <a:latin typeface="Arial Narrow" panose="020B0606020202030204" pitchFamily="34" charset="0"/>
            </a:endParaRPr>
          </a:p>
          <a:p>
            <a:r>
              <a:rPr lang="en-US" sz="1400" dirty="0" smtClean="0">
                <a:latin typeface="Arial Narrow" panose="020B0606020202030204" pitchFamily="34" charset="0"/>
              </a:rPr>
              <a:t>       ROW   SLACK OR SURPLUS     DUAL PRICES</a:t>
            </a:r>
          </a:p>
          <a:p>
            <a:r>
              <a:rPr lang="en-US" sz="1400" dirty="0" smtClean="0">
                <a:latin typeface="Arial Narrow" panose="020B0606020202030204" pitchFamily="34" charset="0"/>
              </a:rPr>
              <a:t>        2)         0.000000         -1.052632</a:t>
            </a:r>
          </a:p>
          <a:p>
            <a:r>
              <a:rPr lang="en-US" sz="1400" dirty="0" smtClean="0">
                <a:latin typeface="Arial Narrow" panose="020B0606020202030204" pitchFamily="34" charset="0"/>
              </a:rPr>
              <a:t>        3)         0.000000         -2.368421</a:t>
            </a:r>
          </a:p>
          <a:p>
            <a:endParaRPr lang="en-US" sz="1400" dirty="0" smtClean="0">
              <a:latin typeface="Arial Narrow" panose="020B0606020202030204" pitchFamily="34" charset="0"/>
            </a:endParaRPr>
          </a:p>
          <a:p>
            <a:r>
              <a:rPr lang="en-US" sz="1400" dirty="0" smtClean="0">
                <a:latin typeface="Arial Narrow" panose="020B0606020202030204" pitchFamily="34" charset="0"/>
              </a:rPr>
              <a:t> NO. ITERATIONS=       2</a:t>
            </a:r>
          </a:p>
          <a:p>
            <a:endParaRPr lang="en-US" sz="1400" dirty="0" smtClean="0">
              <a:latin typeface="Arial Narrow" panose="020B0606020202030204" pitchFamily="34" charset="0"/>
            </a:endParaRPr>
          </a:p>
          <a:p>
            <a:endParaRPr lang="en-US" sz="1400" dirty="0" smtClean="0">
              <a:latin typeface="Arial Narrow" panose="020B0606020202030204" pitchFamily="34" charset="0"/>
            </a:endParaRPr>
          </a:p>
          <a:p>
            <a:r>
              <a:rPr lang="en-US" sz="1400" dirty="0" smtClean="0">
                <a:latin typeface="Arial Narrow" panose="020B0606020202030204" pitchFamily="34" charset="0"/>
              </a:rPr>
              <a:t> THE TABLEAU</a:t>
            </a:r>
          </a:p>
          <a:p>
            <a:endParaRPr lang="en-US" sz="1400" dirty="0" smtClean="0">
              <a:latin typeface="Arial Narrow" panose="020B0606020202030204" pitchFamily="34" charset="0"/>
            </a:endParaRPr>
          </a:p>
          <a:p>
            <a:r>
              <a:rPr lang="en-US" sz="1400" dirty="0" smtClean="0">
                <a:latin typeface="Arial Narrow" panose="020B0606020202030204" pitchFamily="34" charset="0"/>
              </a:rPr>
              <a:t>      ROW  (BASIS)         Y1        Y2  SLK    2  SLK    3</a:t>
            </a:r>
          </a:p>
          <a:p>
            <a:r>
              <a:rPr lang="en-US" sz="1400" dirty="0" smtClean="0">
                <a:latin typeface="Arial Narrow" panose="020B0606020202030204" pitchFamily="34" charset="0"/>
              </a:rPr>
              <a:t>        1 ART           0.000     0.000     1.053     2.368  </a:t>
            </a:r>
            <a:r>
              <a:rPr lang="en-US" sz="1400" dirty="0" smtClean="0">
                <a:solidFill>
                  <a:srgbClr val="FF0000"/>
                </a:solidFill>
                <a:latin typeface="Arial Narrow" panose="020B0606020202030204" pitchFamily="34" charset="0"/>
              </a:rPr>
              <a:t> -12.368</a:t>
            </a:r>
          </a:p>
          <a:p>
            <a:r>
              <a:rPr lang="en-US" sz="1400" dirty="0" smtClean="0">
                <a:latin typeface="Arial Narrow" panose="020B0606020202030204" pitchFamily="34" charset="0"/>
              </a:rPr>
              <a:t>        2       Y1      1.000     0.000     0.105    -0.263     0.263</a:t>
            </a:r>
          </a:p>
          <a:p>
            <a:r>
              <a:rPr lang="en-US" sz="1400" dirty="0" smtClean="0">
                <a:latin typeface="Arial Narrow" panose="020B0606020202030204" pitchFamily="34" charset="0"/>
              </a:rPr>
              <a:t>        3       Y2      0.000     1.000    -0.263     0.158     0.842</a:t>
            </a:r>
            <a:endParaRPr lang="en-US" sz="1400" dirty="0">
              <a:latin typeface="Arial Narrow" panose="020B0606020202030204" pitchFamily="34" charset="0"/>
            </a:endParaRPr>
          </a:p>
        </p:txBody>
      </p:sp>
    </p:spTree>
    <p:extLst>
      <p:ext uri="{BB962C8B-B14F-4D97-AF65-F5344CB8AC3E}">
        <p14:creationId xmlns:p14="http://schemas.microsoft.com/office/powerpoint/2010/main" val="12790083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899592" y="404664"/>
            <a:ext cx="3672408" cy="3139321"/>
          </a:xfrm>
          <a:prstGeom prst="rect">
            <a:avLst/>
          </a:prstGeom>
        </p:spPr>
        <p:txBody>
          <a:bodyPr wrap="square">
            <a:spAutoFit/>
          </a:bodyPr>
          <a:lstStyle/>
          <a:p>
            <a:r>
              <a:rPr lang="es-ES" dirty="0"/>
              <a:t>Dado el siguiente modelo primal</a:t>
            </a:r>
            <a:r>
              <a:rPr lang="es-ES" dirty="0" smtClean="0"/>
              <a:t>, y dual  </a:t>
            </a:r>
            <a:endParaRPr lang="es-PE" dirty="0"/>
          </a:p>
          <a:p>
            <a:r>
              <a:rPr lang="es-ES" dirty="0"/>
              <a:t>  </a:t>
            </a:r>
            <a:endParaRPr lang="es-PE" dirty="0"/>
          </a:p>
          <a:p>
            <a:r>
              <a:rPr lang="en-US" dirty="0"/>
              <a:t>Z</a:t>
            </a:r>
            <a:r>
              <a:rPr lang="en-US" baseline="-25000" dirty="0"/>
              <a:t>MAX</a:t>
            </a:r>
            <a:r>
              <a:rPr lang="en-US" dirty="0"/>
              <a:t> = 40X1 + 18X2 </a:t>
            </a:r>
            <a:r>
              <a:rPr lang="en-US" dirty="0" smtClean="0"/>
              <a:t>             </a:t>
            </a:r>
            <a:endParaRPr lang="es-PE" dirty="0"/>
          </a:p>
          <a:p>
            <a:r>
              <a:rPr lang="en-US" dirty="0"/>
              <a:t>  </a:t>
            </a:r>
            <a:endParaRPr lang="es-PE" dirty="0"/>
          </a:p>
          <a:p>
            <a:r>
              <a:rPr lang="en-US" dirty="0"/>
              <a:t>16X1 + 2X2 ≤ 700 </a:t>
            </a:r>
            <a:endParaRPr lang="es-PE" dirty="0"/>
          </a:p>
          <a:p>
            <a:r>
              <a:rPr lang="en-US" dirty="0"/>
              <a:t>6X1 + 3X2 ≤ 612 </a:t>
            </a:r>
            <a:endParaRPr lang="es-PE" dirty="0"/>
          </a:p>
          <a:p>
            <a:r>
              <a:rPr lang="es-ES" dirty="0"/>
              <a:t>X1 ≤ 80 </a:t>
            </a:r>
            <a:endParaRPr lang="es-PE" dirty="0"/>
          </a:p>
          <a:p>
            <a:r>
              <a:rPr lang="es-ES" dirty="0"/>
              <a:t>X2 ≤   120 </a:t>
            </a:r>
            <a:endParaRPr lang="es-ES" dirty="0" smtClean="0"/>
          </a:p>
          <a:p>
            <a:r>
              <a:rPr lang="es-ES" dirty="0" smtClean="0"/>
              <a:t>xj≥0</a:t>
            </a:r>
            <a:endParaRPr lang="es-PE" dirty="0"/>
          </a:p>
          <a:p>
            <a:r>
              <a:rPr lang="es-ES" dirty="0"/>
              <a:t> </a:t>
            </a:r>
            <a:endParaRPr lang="es-PE" dirty="0"/>
          </a:p>
        </p:txBody>
      </p:sp>
      <p:sp>
        <p:nvSpPr>
          <p:cNvPr id="4" name="3 CuadroTexto"/>
          <p:cNvSpPr txBox="1"/>
          <p:nvPr/>
        </p:nvSpPr>
        <p:spPr>
          <a:xfrm>
            <a:off x="1043608" y="3359319"/>
            <a:ext cx="1784463" cy="369332"/>
          </a:xfrm>
          <a:prstGeom prst="rect">
            <a:avLst/>
          </a:prstGeom>
          <a:solidFill>
            <a:schemeClr val="accent4">
              <a:lumMod val="40000"/>
              <a:lumOff val="60000"/>
            </a:schemeClr>
          </a:solidFill>
        </p:spPr>
        <p:txBody>
          <a:bodyPr wrap="none" rtlCol="0">
            <a:spAutoFit/>
          </a:bodyPr>
          <a:lstStyle/>
          <a:p>
            <a:r>
              <a:rPr lang="es-PE" dirty="0" smtClean="0"/>
              <a:t>Solución primal </a:t>
            </a:r>
            <a:endParaRPr lang="es-PE" dirty="0"/>
          </a:p>
        </p:txBody>
      </p:sp>
      <p:sp>
        <p:nvSpPr>
          <p:cNvPr id="5" name="4 Rectángulo"/>
          <p:cNvSpPr/>
          <p:nvPr/>
        </p:nvSpPr>
        <p:spPr>
          <a:xfrm>
            <a:off x="1115616" y="4221088"/>
            <a:ext cx="4572000" cy="1754326"/>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r>
              <a:rPr lang="en-US" dirty="0"/>
              <a:t>Z</a:t>
            </a:r>
            <a:r>
              <a:rPr lang="en-US" baseline="-25000" dirty="0"/>
              <a:t>MAX</a:t>
            </a:r>
            <a:r>
              <a:rPr lang="en-US" dirty="0"/>
              <a:t> -</a:t>
            </a:r>
            <a:r>
              <a:rPr lang="en-US" dirty="0" smtClean="0"/>
              <a:t>40X1 - </a:t>
            </a:r>
            <a:r>
              <a:rPr lang="en-US" dirty="0"/>
              <a:t>18X2  </a:t>
            </a:r>
            <a:r>
              <a:rPr lang="en-US" dirty="0" smtClean="0"/>
              <a:t>+0h1+0h2+0h3+0h4 =0            </a:t>
            </a:r>
            <a:endParaRPr lang="es-PE" dirty="0"/>
          </a:p>
          <a:p>
            <a:r>
              <a:rPr lang="en-US" dirty="0"/>
              <a:t>  </a:t>
            </a:r>
            <a:endParaRPr lang="es-PE" dirty="0"/>
          </a:p>
          <a:p>
            <a:r>
              <a:rPr lang="en-US" dirty="0"/>
              <a:t>16X1 + </a:t>
            </a:r>
            <a:r>
              <a:rPr lang="en-US" dirty="0" smtClean="0"/>
              <a:t>2X2 +h1 = </a:t>
            </a:r>
            <a:r>
              <a:rPr lang="en-US" dirty="0"/>
              <a:t>700 </a:t>
            </a:r>
            <a:endParaRPr lang="es-PE" dirty="0"/>
          </a:p>
          <a:p>
            <a:r>
              <a:rPr lang="en-US" dirty="0"/>
              <a:t>6X1 + 3X2 </a:t>
            </a:r>
            <a:r>
              <a:rPr lang="en-US" dirty="0" smtClean="0"/>
              <a:t>+h2 = 612 </a:t>
            </a:r>
            <a:endParaRPr lang="es-PE" dirty="0"/>
          </a:p>
          <a:p>
            <a:r>
              <a:rPr lang="es-ES" dirty="0"/>
              <a:t>X1 </a:t>
            </a:r>
            <a:r>
              <a:rPr lang="es-ES" dirty="0" smtClean="0"/>
              <a:t>+h3 =80 </a:t>
            </a:r>
            <a:endParaRPr lang="es-PE" dirty="0"/>
          </a:p>
          <a:p>
            <a:r>
              <a:rPr lang="es-ES" dirty="0"/>
              <a:t>X2 </a:t>
            </a:r>
            <a:r>
              <a:rPr lang="es-ES" dirty="0" smtClean="0"/>
              <a:t>+h4= 120 </a:t>
            </a:r>
            <a:endParaRPr lang="es-ES" dirty="0"/>
          </a:p>
        </p:txBody>
      </p:sp>
    </p:spTree>
    <p:extLst>
      <p:ext uri="{BB962C8B-B14F-4D97-AF65-F5344CB8AC3E}">
        <p14:creationId xmlns:p14="http://schemas.microsoft.com/office/powerpoint/2010/main" val="36865225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150" y="332656"/>
            <a:ext cx="7172325"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 name="2 Tabla"/>
          <p:cNvGraphicFramePr>
            <a:graphicFrameLocks noGrp="1"/>
          </p:cNvGraphicFramePr>
          <p:nvPr>
            <p:extLst>
              <p:ext uri="{D42A27DB-BD31-4B8C-83A1-F6EECF244321}">
                <p14:modId xmlns:p14="http://schemas.microsoft.com/office/powerpoint/2010/main" val="1437214738"/>
              </p:ext>
            </p:extLst>
          </p:nvPr>
        </p:nvGraphicFramePr>
        <p:xfrm>
          <a:off x="755576" y="5301208"/>
          <a:ext cx="3024335" cy="1000125"/>
        </p:xfrm>
        <a:graphic>
          <a:graphicData uri="http://schemas.openxmlformats.org/drawingml/2006/table">
            <a:tbl>
              <a:tblPr>
                <a:tableStyleId>{5C22544A-7EE6-4342-B048-85BDC9FD1C3A}</a:tableStyleId>
              </a:tblPr>
              <a:tblGrid>
                <a:gridCol w="604867"/>
                <a:gridCol w="259229"/>
                <a:gridCol w="345638"/>
                <a:gridCol w="604867"/>
                <a:gridCol w="604867"/>
                <a:gridCol w="604867"/>
              </a:tblGrid>
              <a:tr h="200025">
                <a:tc gridSpan="3">
                  <a:txBody>
                    <a:bodyPr/>
                    <a:lstStyle/>
                    <a:p>
                      <a:pPr algn="l" fontAlgn="ctr"/>
                      <a:r>
                        <a:rPr lang="es-ES" sz="1200" u="none" strike="noStrike" dirty="0">
                          <a:effectLst/>
                        </a:rPr>
                        <a:t>X1 = 28,75 </a:t>
                      </a:r>
                      <a:endParaRPr lang="es-PE" sz="1200" b="1" i="0" u="none" strike="noStrike" dirty="0">
                        <a:solidFill>
                          <a:srgbClr val="45403D"/>
                        </a:solidFill>
                        <a:effectLst/>
                        <a:latin typeface="Arimo"/>
                      </a:endParaRPr>
                    </a:p>
                  </a:txBody>
                  <a:tcPr marL="9525" marR="9525" marT="9525" marB="0" anchor="ctr"/>
                </a:tc>
                <a:tc hMerge="1">
                  <a:txBody>
                    <a:bodyPr/>
                    <a:lstStyle/>
                    <a:p>
                      <a:endParaRPr lang="es-PE"/>
                    </a:p>
                  </a:txBody>
                  <a:tcPr/>
                </a:tc>
                <a:tc hMerge="1">
                  <a:txBody>
                    <a:bodyPr/>
                    <a:lstStyle/>
                    <a:p>
                      <a:endParaRPr lang="es-PE"/>
                    </a:p>
                  </a:txBody>
                  <a:tcPr/>
                </a:tc>
                <a:tc gridSpan="3">
                  <a:txBody>
                    <a:bodyPr/>
                    <a:lstStyle/>
                    <a:p>
                      <a:pPr algn="l" fontAlgn="ctr"/>
                      <a:r>
                        <a:rPr lang="es-ES" sz="1200" b="1" i="0" u="none" strike="noStrike" dirty="0">
                          <a:solidFill>
                            <a:srgbClr val="45403D"/>
                          </a:solidFill>
                          <a:effectLst/>
                          <a:latin typeface="Arimo"/>
                        </a:rPr>
                        <a:t>Función objetivo = 3310 </a:t>
                      </a:r>
                    </a:p>
                  </a:txBody>
                  <a:tcPr marL="9525" marR="9525" marT="9525" marB="0" anchor="ctr"/>
                </a:tc>
                <a:tc hMerge="1">
                  <a:txBody>
                    <a:bodyPr/>
                    <a:lstStyle/>
                    <a:p>
                      <a:endParaRPr lang="es-PE"/>
                    </a:p>
                  </a:txBody>
                  <a:tcPr/>
                </a:tc>
                <a:tc hMerge="1">
                  <a:txBody>
                    <a:bodyPr/>
                    <a:lstStyle/>
                    <a:p>
                      <a:endParaRPr lang="es-PE"/>
                    </a:p>
                  </a:txBody>
                  <a:tcPr/>
                </a:tc>
              </a:tr>
              <a:tr h="200025">
                <a:tc gridSpan="2">
                  <a:txBody>
                    <a:bodyPr/>
                    <a:lstStyle/>
                    <a:p>
                      <a:pPr algn="l" fontAlgn="ctr"/>
                      <a:r>
                        <a:rPr lang="es-ES" sz="1200" u="none" strike="noStrike">
                          <a:effectLst/>
                        </a:rPr>
                        <a:t>X2 = 120 </a:t>
                      </a:r>
                      <a:endParaRPr lang="es-PE" sz="1200" b="1" i="0" u="none" strike="noStrike">
                        <a:solidFill>
                          <a:srgbClr val="45403D"/>
                        </a:solidFill>
                        <a:effectLst/>
                        <a:latin typeface="Arimo"/>
                      </a:endParaRPr>
                    </a:p>
                  </a:txBody>
                  <a:tcPr marL="9525" marR="9525" marT="9525" marB="0" anchor="ctr"/>
                </a:tc>
                <a:tc hMerge="1">
                  <a:txBody>
                    <a:bodyPr/>
                    <a:lstStyle/>
                    <a:p>
                      <a:pPr algn="l" fontAlgn="b"/>
                      <a:endParaRPr lang="es-PE" sz="1100" b="1" i="0" u="none" strike="noStrike">
                        <a:solidFill>
                          <a:srgbClr val="000000"/>
                        </a:solidFill>
                        <a:effectLst/>
                        <a:latin typeface="Calibri"/>
                      </a:endParaRPr>
                    </a:p>
                  </a:txBody>
                  <a:tcPr marL="9525" marR="9525" marT="9525" marB="0" anchor="b"/>
                </a:tc>
                <a:tc>
                  <a:txBody>
                    <a:bodyPr/>
                    <a:lstStyle/>
                    <a:p>
                      <a:pPr algn="l" fontAlgn="b"/>
                      <a:r>
                        <a:rPr lang="es-PE" sz="1100" u="none" strike="noStrike">
                          <a:effectLst/>
                        </a:rPr>
                        <a:t> </a:t>
                      </a:r>
                      <a:endParaRPr lang="es-PE" sz="1100" b="1" i="0" u="none" strike="noStrike">
                        <a:solidFill>
                          <a:srgbClr val="000000"/>
                        </a:solidFill>
                        <a:effectLst/>
                        <a:latin typeface="Calibri"/>
                      </a:endParaRPr>
                    </a:p>
                  </a:txBody>
                  <a:tcPr marL="9525" marR="9525" marT="9525" marB="0" anchor="b"/>
                </a:tc>
                <a:tc>
                  <a:txBody>
                    <a:bodyPr/>
                    <a:lstStyle/>
                    <a:p>
                      <a:pPr algn="l" fontAlgn="b"/>
                      <a:r>
                        <a:rPr lang="es-PE" sz="1100" u="none" strike="noStrike">
                          <a:effectLst/>
                        </a:rPr>
                        <a:t> </a:t>
                      </a:r>
                      <a:endParaRPr lang="es-PE" sz="1100" b="1" i="0" u="none" strike="noStrike">
                        <a:solidFill>
                          <a:srgbClr val="000000"/>
                        </a:solidFill>
                        <a:effectLst/>
                        <a:latin typeface="Calibri"/>
                      </a:endParaRPr>
                    </a:p>
                  </a:txBody>
                  <a:tcPr marL="9525" marR="9525" marT="9525" marB="0" anchor="b"/>
                </a:tc>
                <a:tc>
                  <a:txBody>
                    <a:bodyPr/>
                    <a:lstStyle/>
                    <a:p>
                      <a:pPr algn="l" fontAlgn="b"/>
                      <a:endParaRPr lang="es-PE" sz="1100" b="1" i="0" u="none" strike="noStrike" dirty="0">
                        <a:solidFill>
                          <a:srgbClr val="000000"/>
                        </a:solidFill>
                        <a:effectLst/>
                        <a:latin typeface="Calibri"/>
                      </a:endParaRPr>
                    </a:p>
                  </a:txBody>
                  <a:tcPr marL="9525" marR="9525" marT="9525" marB="0" anchor="b"/>
                </a:tc>
                <a:tc>
                  <a:txBody>
                    <a:bodyPr/>
                    <a:lstStyle/>
                    <a:p>
                      <a:pPr algn="l" fontAlgn="b"/>
                      <a:endParaRPr lang="es-PE" sz="1100" b="1" i="0" u="none" strike="noStrike">
                        <a:solidFill>
                          <a:srgbClr val="000000"/>
                        </a:solidFill>
                        <a:effectLst/>
                        <a:latin typeface="Calibri"/>
                      </a:endParaRPr>
                    </a:p>
                  </a:txBody>
                  <a:tcPr marL="9525" marR="9525" marT="9525" marB="0" anchor="b"/>
                </a:tc>
              </a:tr>
              <a:tr h="200025">
                <a:tc gridSpan="2">
                  <a:txBody>
                    <a:bodyPr/>
                    <a:lstStyle/>
                    <a:p>
                      <a:pPr algn="l" fontAlgn="ctr"/>
                      <a:r>
                        <a:rPr lang="es-ES" sz="1200" u="none" strike="noStrike">
                          <a:effectLst/>
                        </a:rPr>
                        <a:t>h2 = 79.5 </a:t>
                      </a:r>
                      <a:endParaRPr lang="es-PE" sz="1200" b="1" i="0" u="none" strike="noStrike">
                        <a:solidFill>
                          <a:srgbClr val="45403D"/>
                        </a:solidFill>
                        <a:effectLst/>
                        <a:latin typeface="Arimo"/>
                      </a:endParaRPr>
                    </a:p>
                  </a:txBody>
                  <a:tcPr marL="9525" marR="9525" marT="9525" marB="0" anchor="ctr"/>
                </a:tc>
                <a:tc hMerge="1">
                  <a:txBody>
                    <a:bodyPr/>
                    <a:lstStyle/>
                    <a:p>
                      <a:pPr algn="l" fontAlgn="b"/>
                      <a:endParaRPr lang="es-PE" sz="1100" b="1" i="0" u="none" strike="noStrike">
                        <a:solidFill>
                          <a:srgbClr val="000000"/>
                        </a:solidFill>
                        <a:effectLst/>
                        <a:latin typeface="Calibri"/>
                      </a:endParaRPr>
                    </a:p>
                  </a:txBody>
                  <a:tcPr marL="9525" marR="9525" marT="9525" marB="0" anchor="b"/>
                </a:tc>
                <a:tc>
                  <a:txBody>
                    <a:bodyPr/>
                    <a:lstStyle/>
                    <a:p>
                      <a:pPr algn="l" fontAlgn="b"/>
                      <a:r>
                        <a:rPr lang="es-PE" sz="1100" u="none" strike="noStrike">
                          <a:effectLst/>
                        </a:rPr>
                        <a:t> </a:t>
                      </a:r>
                      <a:endParaRPr lang="es-PE" sz="1100" b="1" i="0" u="none" strike="noStrike">
                        <a:solidFill>
                          <a:srgbClr val="000000"/>
                        </a:solidFill>
                        <a:effectLst/>
                        <a:latin typeface="Calibri"/>
                      </a:endParaRPr>
                    </a:p>
                  </a:txBody>
                  <a:tcPr marL="9525" marR="9525" marT="9525" marB="0" anchor="b"/>
                </a:tc>
                <a:tc>
                  <a:txBody>
                    <a:bodyPr/>
                    <a:lstStyle/>
                    <a:p>
                      <a:pPr algn="l" fontAlgn="b"/>
                      <a:r>
                        <a:rPr lang="es-PE" sz="1100" u="none" strike="noStrike">
                          <a:effectLst/>
                        </a:rPr>
                        <a:t> </a:t>
                      </a:r>
                      <a:endParaRPr lang="es-PE" sz="1100" b="1" i="0" u="none" strike="noStrike">
                        <a:solidFill>
                          <a:srgbClr val="000000"/>
                        </a:solidFill>
                        <a:effectLst/>
                        <a:latin typeface="Calibri"/>
                      </a:endParaRPr>
                    </a:p>
                  </a:txBody>
                  <a:tcPr marL="9525" marR="9525" marT="9525" marB="0" anchor="b"/>
                </a:tc>
                <a:tc>
                  <a:txBody>
                    <a:bodyPr/>
                    <a:lstStyle/>
                    <a:p>
                      <a:pPr algn="l" fontAlgn="b"/>
                      <a:endParaRPr lang="es-PE" sz="1100" b="1" i="0" u="none" strike="noStrike">
                        <a:solidFill>
                          <a:srgbClr val="000000"/>
                        </a:solidFill>
                        <a:effectLst/>
                        <a:latin typeface="Calibri"/>
                      </a:endParaRPr>
                    </a:p>
                  </a:txBody>
                  <a:tcPr marL="9525" marR="9525" marT="9525" marB="0" anchor="b"/>
                </a:tc>
                <a:tc>
                  <a:txBody>
                    <a:bodyPr/>
                    <a:lstStyle/>
                    <a:p>
                      <a:pPr algn="l" fontAlgn="b"/>
                      <a:endParaRPr lang="es-PE" sz="1100" b="1" i="0" u="none" strike="noStrike">
                        <a:solidFill>
                          <a:srgbClr val="000000"/>
                        </a:solidFill>
                        <a:effectLst/>
                        <a:latin typeface="Calibri"/>
                      </a:endParaRPr>
                    </a:p>
                  </a:txBody>
                  <a:tcPr marL="9525" marR="9525" marT="9525" marB="0" anchor="b"/>
                </a:tc>
              </a:tr>
              <a:tr h="200025">
                <a:tc gridSpan="3">
                  <a:txBody>
                    <a:bodyPr/>
                    <a:lstStyle/>
                    <a:p>
                      <a:pPr algn="l" fontAlgn="ctr"/>
                      <a:r>
                        <a:rPr lang="es-ES" sz="1200" u="none" strike="noStrike" dirty="0">
                          <a:effectLst/>
                        </a:rPr>
                        <a:t>h3 = </a:t>
                      </a:r>
                      <a:r>
                        <a:rPr lang="es-ES" sz="1200" u="none" strike="noStrike" dirty="0" smtClean="0">
                          <a:effectLst/>
                        </a:rPr>
                        <a:t>61.25 </a:t>
                      </a:r>
                      <a:endParaRPr lang="es-PE" sz="1200" b="1" i="0" u="none" strike="noStrike" dirty="0">
                        <a:solidFill>
                          <a:srgbClr val="45403D"/>
                        </a:solidFill>
                        <a:effectLst/>
                        <a:latin typeface="Arimo"/>
                      </a:endParaRPr>
                    </a:p>
                  </a:txBody>
                  <a:tcPr marL="9525" marR="9525" marT="9525" marB="0" anchor="ctr"/>
                </a:tc>
                <a:tc hMerge="1">
                  <a:txBody>
                    <a:bodyPr/>
                    <a:lstStyle/>
                    <a:p>
                      <a:endParaRPr lang="es-PE"/>
                    </a:p>
                  </a:txBody>
                  <a:tcPr/>
                </a:tc>
                <a:tc hMerge="1">
                  <a:txBody>
                    <a:bodyPr/>
                    <a:lstStyle/>
                    <a:p>
                      <a:endParaRPr lang="es-PE"/>
                    </a:p>
                  </a:txBody>
                  <a:tcPr/>
                </a:tc>
                <a:tc>
                  <a:txBody>
                    <a:bodyPr/>
                    <a:lstStyle/>
                    <a:p>
                      <a:pPr algn="l" fontAlgn="b"/>
                      <a:r>
                        <a:rPr lang="es-PE" sz="1100" u="none" strike="noStrike">
                          <a:effectLst/>
                        </a:rPr>
                        <a:t> </a:t>
                      </a:r>
                      <a:endParaRPr lang="es-PE" sz="1100" b="1" i="0" u="none" strike="noStrike">
                        <a:solidFill>
                          <a:srgbClr val="000000"/>
                        </a:solidFill>
                        <a:effectLst/>
                        <a:latin typeface="Calibri"/>
                      </a:endParaRPr>
                    </a:p>
                  </a:txBody>
                  <a:tcPr marL="9525" marR="9525" marT="9525" marB="0" anchor="b"/>
                </a:tc>
                <a:tc>
                  <a:txBody>
                    <a:bodyPr/>
                    <a:lstStyle/>
                    <a:p>
                      <a:pPr algn="l" fontAlgn="b"/>
                      <a:endParaRPr lang="es-PE" sz="1100" b="1" i="0" u="none" strike="noStrike">
                        <a:solidFill>
                          <a:srgbClr val="000000"/>
                        </a:solidFill>
                        <a:effectLst/>
                        <a:latin typeface="Calibri"/>
                      </a:endParaRPr>
                    </a:p>
                  </a:txBody>
                  <a:tcPr marL="9525" marR="9525" marT="9525" marB="0" anchor="b"/>
                </a:tc>
                <a:tc>
                  <a:txBody>
                    <a:bodyPr/>
                    <a:lstStyle/>
                    <a:p>
                      <a:pPr algn="l" fontAlgn="b"/>
                      <a:endParaRPr lang="es-PE" sz="1100" b="1" i="0" u="none" strike="noStrike">
                        <a:solidFill>
                          <a:srgbClr val="000000"/>
                        </a:solidFill>
                        <a:effectLst/>
                        <a:latin typeface="Calibri"/>
                      </a:endParaRPr>
                    </a:p>
                  </a:txBody>
                  <a:tcPr marL="9525" marR="9525" marT="9525" marB="0" anchor="b"/>
                </a:tc>
              </a:tr>
              <a:tr h="200025">
                <a:tc>
                  <a:txBody>
                    <a:bodyPr/>
                    <a:lstStyle/>
                    <a:p>
                      <a:pPr algn="l" fontAlgn="ctr"/>
                      <a:r>
                        <a:rPr lang="es-ES" sz="1200" u="none" strike="noStrike">
                          <a:effectLst/>
                        </a:rPr>
                        <a:t>  </a:t>
                      </a:r>
                      <a:endParaRPr lang="es-PE" sz="1200" b="1" i="0" u="none" strike="noStrike">
                        <a:solidFill>
                          <a:srgbClr val="45403D"/>
                        </a:solidFill>
                        <a:effectLst/>
                        <a:latin typeface="Arimo"/>
                      </a:endParaRPr>
                    </a:p>
                  </a:txBody>
                  <a:tcPr marL="9525" marR="9525" marT="9525" marB="0" anchor="ctr"/>
                </a:tc>
                <a:tc gridSpan="2">
                  <a:txBody>
                    <a:bodyPr/>
                    <a:lstStyle/>
                    <a:p>
                      <a:pPr algn="l" fontAlgn="b"/>
                      <a:r>
                        <a:rPr lang="es-PE" sz="1100" u="none" strike="noStrike">
                          <a:effectLst/>
                        </a:rPr>
                        <a:t> </a:t>
                      </a:r>
                      <a:endParaRPr lang="es-PE" sz="1100" b="1" i="0" u="none" strike="noStrike">
                        <a:solidFill>
                          <a:srgbClr val="000000"/>
                        </a:solidFill>
                        <a:effectLst/>
                        <a:latin typeface="Calibri"/>
                      </a:endParaRPr>
                    </a:p>
                  </a:txBody>
                  <a:tcPr marL="9525" marR="9525" marT="9525" marB="0" anchor="b"/>
                </a:tc>
                <a:tc hMerge="1">
                  <a:txBody>
                    <a:bodyPr/>
                    <a:lstStyle/>
                    <a:p>
                      <a:endParaRPr lang="es-PE"/>
                    </a:p>
                  </a:txBody>
                  <a:tcPr/>
                </a:tc>
                <a:tc>
                  <a:txBody>
                    <a:bodyPr/>
                    <a:lstStyle/>
                    <a:p>
                      <a:pPr algn="l" fontAlgn="b"/>
                      <a:r>
                        <a:rPr lang="es-PE" sz="1100" u="none" strike="noStrike" dirty="0">
                          <a:effectLst/>
                        </a:rPr>
                        <a:t> </a:t>
                      </a:r>
                      <a:endParaRPr lang="es-PE" sz="1100" b="1" i="0" u="none" strike="noStrike" dirty="0">
                        <a:solidFill>
                          <a:srgbClr val="000000"/>
                        </a:solidFill>
                        <a:effectLst/>
                        <a:latin typeface="Calibri"/>
                      </a:endParaRPr>
                    </a:p>
                  </a:txBody>
                  <a:tcPr marL="9525" marR="9525" marT="9525" marB="0" anchor="b"/>
                </a:tc>
                <a:tc>
                  <a:txBody>
                    <a:bodyPr/>
                    <a:lstStyle/>
                    <a:p>
                      <a:pPr algn="l" fontAlgn="b"/>
                      <a:endParaRPr lang="es-PE" sz="1100" b="1" i="0" u="none" strike="noStrike" dirty="0">
                        <a:solidFill>
                          <a:srgbClr val="000000"/>
                        </a:solidFill>
                        <a:effectLst/>
                        <a:latin typeface="Calibri"/>
                      </a:endParaRPr>
                    </a:p>
                  </a:txBody>
                  <a:tcPr marL="9525" marR="9525" marT="9525" marB="0" anchor="b"/>
                </a:tc>
                <a:tc>
                  <a:txBody>
                    <a:bodyPr/>
                    <a:lstStyle/>
                    <a:p>
                      <a:pPr algn="l" fontAlgn="b"/>
                      <a:endParaRPr lang="es-PE" sz="1100" b="1"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476297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683568" y="548680"/>
            <a:ext cx="8136904" cy="4247317"/>
          </a:xfrm>
          <a:prstGeom prst="rect">
            <a:avLst/>
          </a:prstGeom>
          <a:solidFill>
            <a:schemeClr val="accent6">
              <a:lumMod val="20000"/>
              <a:lumOff val="80000"/>
            </a:schemeClr>
          </a:solidFill>
        </p:spPr>
        <p:txBody>
          <a:bodyPr wrap="square">
            <a:spAutoFit/>
          </a:bodyPr>
          <a:lstStyle/>
          <a:p>
            <a:r>
              <a:rPr lang="es-ES" dirty="0" smtClean="0"/>
              <a:t>Por dualidad El </a:t>
            </a:r>
            <a:r>
              <a:rPr lang="es-ES" dirty="0"/>
              <a:t>modelo queda de la siguiente forma: </a:t>
            </a:r>
            <a:endParaRPr lang="es-PE" dirty="0"/>
          </a:p>
          <a:p>
            <a:r>
              <a:rPr lang="es-ES" dirty="0"/>
              <a:t>  </a:t>
            </a:r>
            <a:endParaRPr lang="es-PE" dirty="0"/>
          </a:p>
          <a:p>
            <a:r>
              <a:rPr lang="es-ES" dirty="0"/>
              <a:t>Z</a:t>
            </a:r>
            <a:r>
              <a:rPr lang="es-ES" baseline="-25000" dirty="0"/>
              <a:t>MIN</a:t>
            </a:r>
            <a:r>
              <a:rPr lang="es-ES" dirty="0"/>
              <a:t> = 700y1 + 612y2 + 80y3 + 120y4 </a:t>
            </a:r>
            <a:endParaRPr lang="es-PE" dirty="0"/>
          </a:p>
          <a:p>
            <a:r>
              <a:rPr lang="es-ES" dirty="0"/>
              <a:t>  </a:t>
            </a:r>
            <a:r>
              <a:rPr lang="es-ES" dirty="0" err="1" smtClean="0"/>
              <a:t>sa</a:t>
            </a:r>
            <a:r>
              <a:rPr lang="es-ES" dirty="0" smtClean="0"/>
              <a:t>:</a:t>
            </a:r>
            <a:endParaRPr lang="es-PE" dirty="0"/>
          </a:p>
          <a:p>
            <a:r>
              <a:rPr lang="es-ES" dirty="0"/>
              <a:t>16y1 + 6y2 + y3 ≥ 40 </a:t>
            </a:r>
            <a:endParaRPr lang="es-PE" dirty="0"/>
          </a:p>
          <a:p>
            <a:r>
              <a:rPr lang="es-ES" dirty="0"/>
              <a:t>2y1 + 3y2 + y4 ≥ 18 </a:t>
            </a:r>
            <a:endParaRPr lang="es-PE" dirty="0"/>
          </a:p>
          <a:p>
            <a:r>
              <a:rPr lang="es-ES" dirty="0"/>
              <a:t>y1;y4 ≥ 0 </a:t>
            </a:r>
            <a:endParaRPr lang="es-ES" dirty="0" smtClean="0"/>
          </a:p>
          <a:p>
            <a:endParaRPr lang="es-ES" dirty="0"/>
          </a:p>
          <a:p>
            <a:r>
              <a:rPr lang="es-ES" dirty="0" smtClean="0"/>
              <a:t>Aplicando el procedimiento del algoritmo simplex, para casos de minimización , tendríamos las siguientes restricciones:</a:t>
            </a:r>
          </a:p>
          <a:p>
            <a:endParaRPr lang="es-ES" dirty="0"/>
          </a:p>
          <a:p>
            <a:r>
              <a:rPr lang="es-ES" dirty="0"/>
              <a:t>16y1 + 6y2 + </a:t>
            </a:r>
            <a:r>
              <a:rPr lang="es-ES" dirty="0" smtClean="0"/>
              <a:t>y3 –h1+A1 = </a:t>
            </a:r>
            <a:r>
              <a:rPr lang="es-ES" dirty="0"/>
              <a:t>40 </a:t>
            </a:r>
            <a:endParaRPr lang="es-PE" dirty="0"/>
          </a:p>
          <a:p>
            <a:r>
              <a:rPr lang="es-ES" dirty="0"/>
              <a:t>2y1 + 3y2 + y4 </a:t>
            </a:r>
            <a:r>
              <a:rPr lang="es-ES" dirty="0" smtClean="0"/>
              <a:t>–h2+A2= 18</a:t>
            </a:r>
          </a:p>
          <a:p>
            <a:endParaRPr lang="es-PE" dirty="0" smtClean="0"/>
          </a:p>
          <a:p>
            <a:r>
              <a:rPr lang="es-PE" dirty="0" smtClean="0"/>
              <a:t>La función  objetivo:</a:t>
            </a:r>
            <a:endParaRPr lang="es-PE" dirty="0"/>
          </a:p>
        </p:txBody>
      </p:sp>
      <p:sp>
        <p:nvSpPr>
          <p:cNvPr id="3" name="2 Rectángulo"/>
          <p:cNvSpPr/>
          <p:nvPr/>
        </p:nvSpPr>
        <p:spPr>
          <a:xfrm>
            <a:off x="2699792" y="4365104"/>
            <a:ext cx="6192688" cy="369332"/>
          </a:xfrm>
          <a:prstGeom prst="rect">
            <a:avLst/>
          </a:prstGeom>
        </p:spPr>
        <p:txBody>
          <a:bodyPr wrap="square">
            <a:spAutoFit/>
          </a:bodyPr>
          <a:lstStyle/>
          <a:p>
            <a:r>
              <a:rPr lang="en-US" dirty="0"/>
              <a:t>(-</a:t>
            </a:r>
            <a:r>
              <a:rPr lang="en-US" sz="1600" dirty="0"/>
              <a:t>Z)</a:t>
            </a:r>
            <a:r>
              <a:rPr lang="en-US" sz="1600" baseline="-25000" dirty="0"/>
              <a:t>MAX</a:t>
            </a:r>
            <a:r>
              <a:rPr lang="en-US" sz="1600" dirty="0"/>
              <a:t> = -</a:t>
            </a:r>
            <a:r>
              <a:rPr lang="en-US" sz="1600" dirty="0" smtClean="0"/>
              <a:t>700y1 – 612y2 – 80y3 – 120y4 </a:t>
            </a:r>
            <a:r>
              <a:rPr lang="en-US" sz="1600" dirty="0"/>
              <a:t>+ </a:t>
            </a:r>
            <a:r>
              <a:rPr lang="en-US" sz="1600" dirty="0" smtClean="0"/>
              <a:t>0h1 </a:t>
            </a:r>
            <a:r>
              <a:rPr lang="en-US" sz="1600" dirty="0"/>
              <a:t>+ </a:t>
            </a:r>
            <a:r>
              <a:rPr lang="en-US" sz="1600" dirty="0" smtClean="0"/>
              <a:t>0h2 </a:t>
            </a:r>
            <a:r>
              <a:rPr lang="en-US" sz="1600" dirty="0"/>
              <a:t>- MA1 - MA2 </a:t>
            </a:r>
            <a:endParaRPr lang="es-PE" sz="1600" dirty="0"/>
          </a:p>
        </p:txBody>
      </p:sp>
    </p:spTree>
    <p:extLst>
      <p:ext uri="{BB962C8B-B14F-4D97-AF65-F5344CB8AC3E}">
        <p14:creationId xmlns:p14="http://schemas.microsoft.com/office/powerpoint/2010/main" val="135513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7 Tabla"/>
          <p:cNvGraphicFramePr>
            <a:graphicFrameLocks noGrp="1"/>
          </p:cNvGraphicFramePr>
          <p:nvPr>
            <p:extLst>
              <p:ext uri="{D42A27DB-BD31-4B8C-83A1-F6EECF244321}">
                <p14:modId xmlns:p14="http://schemas.microsoft.com/office/powerpoint/2010/main" val="3248200945"/>
              </p:ext>
            </p:extLst>
          </p:nvPr>
        </p:nvGraphicFramePr>
        <p:xfrm>
          <a:off x="631107" y="620688"/>
          <a:ext cx="7397277" cy="3627882"/>
        </p:xfrm>
        <a:graphic>
          <a:graphicData uri="http://schemas.openxmlformats.org/drawingml/2006/table">
            <a:tbl>
              <a:tblPr firstRow="1" firstCol="1" bandRow="1">
                <a:tableStyleId>{5C22544A-7EE6-4342-B048-85BDC9FD1C3A}</a:tableStyleId>
              </a:tblPr>
              <a:tblGrid>
                <a:gridCol w="483235"/>
                <a:gridCol w="721354"/>
                <a:gridCol w="792088"/>
                <a:gridCol w="720080"/>
                <a:gridCol w="792088"/>
                <a:gridCol w="576064"/>
                <a:gridCol w="648072"/>
                <a:gridCol w="432048"/>
                <a:gridCol w="701536"/>
                <a:gridCol w="450592"/>
                <a:gridCol w="1080120"/>
              </a:tblGrid>
              <a:tr h="264160">
                <a:tc>
                  <a:txBody>
                    <a:bodyPr/>
                    <a:lstStyle/>
                    <a:p>
                      <a:pPr>
                        <a:lnSpc>
                          <a:spcPct val="115000"/>
                        </a:lnSpc>
                        <a:spcAft>
                          <a:spcPts val="0"/>
                        </a:spcAft>
                      </a:pPr>
                      <a:r>
                        <a:rPr lang="es-PE" sz="1100" dirty="0">
                          <a:effectLst/>
                        </a:rPr>
                        <a:t>Base</a:t>
                      </a:r>
                      <a:endParaRPr lang="es-PE" sz="1100" dirty="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Valor de Z</a:t>
                      </a:r>
                      <a:endParaRPr lang="es-PE" sz="1100">
                        <a:effectLst/>
                        <a:latin typeface="Calibri"/>
                        <a:ea typeface="Calibri"/>
                        <a:cs typeface="Times New Roman"/>
                      </a:endParaRPr>
                    </a:p>
                  </a:txBody>
                  <a:tcPr marL="68580" marR="68580" marT="0" marB="0"/>
                </a:tc>
                <a:tc gridSpan="4">
                  <a:txBody>
                    <a:bodyPr/>
                    <a:lstStyle/>
                    <a:p>
                      <a:pPr algn="ctr">
                        <a:lnSpc>
                          <a:spcPct val="115000"/>
                        </a:lnSpc>
                        <a:spcAft>
                          <a:spcPts val="0"/>
                        </a:spcAft>
                      </a:pPr>
                      <a:r>
                        <a:rPr lang="es-PE" sz="1100" dirty="0">
                          <a:effectLst/>
                        </a:rPr>
                        <a:t>Variable Decisión        </a:t>
                      </a:r>
                    </a:p>
                    <a:p>
                      <a:pPr>
                        <a:lnSpc>
                          <a:spcPct val="115000"/>
                        </a:lnSpc>
                        <a:spcAft>
                          <a:spcPts val="0"/>
                        </a:spcAft>
                      </a:pPr>
                      <a:r>
                        <a:rPr lang="es-PE" sz="1100" dirty="0">
                          <a:effectLst/>
                        </a:rPr>
                        <a:t> </a:t>
                      </a:r>
                    </a:p>
                    <a:p>
                      <a:pPr>
                        <a:lnSpc>
                          <a:spcPct val="115000"/>
                        </a:lnSpc>
                        <a:spcAft>
                          <a:spcPts val="0"/>
                        </a:spcAft>
                      </a:pPr>
                      <a:r>
                        <a:rPr lang="es-PE" sz="1100" dirty="0">
                          <a:effectLst/>
                        </a:rPr>
                        <a:t> </a:t>
                      </a:r>
                      <a:endParaRPr lang="es-PE" sz="1100" dirty="0">
                        <a:effectLst/>
                        <a:latin typeface="Calibri"/>
                        <a:ea typeface="Calibri"/>
                        <a:cs typeface="Times New Roman"/>
                      </a:endParaRPr>
                    </a:p>
                  </a:txBody>
                  <a:tcPr marL="68580" marR="68580" marT="0" marB="0"/>
                </a:tc>
                <a:tc hMerge="1">
                  <a:txBody>
                    <a:bodyPr/>
                    <a:lstStyle/>
                    <a:p>
                      <a:endParaRPr lang="es-PE"/>
                    </a:p>
                  </a:txBody>
                  <a:tcPr/>
                </a:tc>
                <a:tc hMerge="1">
                  <a:txBody>
                    <a:bodyPr/>
                    <a:lstStyle/>
                    <a:p>
                      <a:endParaRPr lang="es-PE"/>
                    </a:p>
                  </a:txBody>
                  <a:tcPr/>
                </a:tc>
                <a:tc hMerge="1">
                  <a:txBody>
                    <a:bodyPr/>
                    <a:lstStyle/>
                    <a:p>
                      <a:endParaRPr lang="es-PE"/>
                    </a:p>
                  </a:txBody>
                  <a:tcPr/>
                </a:tc>
                <a:tc gridSpan="2">
                  <a:txBody>
                    <a:bodyPr/>
                    <a:lstStyle/>
                    <a:p>
                      <a:pPr>
                        <a:lnSpc>
                          <a:spcPct val="115000"/>
                        </a:lnSpc>
                        <a:spcAft>
                          <a:spcPts val="0"/>
                        </a:spcAft>
                      </a:pPr>
                      <a:r>
                        <a:rPr lang="es-PE" sz="1100">
                          <a:effectLst/>
                        </a:rPr>
                        <a:t>Variables de holgura </a:t>
                      </a:r>
                      <a:endParaRPr lang="es-PE" sz="1100">
                        <a:effectLst/>
                        <a:latin typeface="Calibri"/>
                        <a:ea typeface="Calibri"/>
                        <a:cs typeface="Times New Roman"/>
                      </a:endParaRPr>
                    </a:p>
                  </a:txBody>
                  <a:tcPr marL="68580" marR="68580" marT="0" marB="0"/>
                </a:tc>
                <a:tc hMerge="1">
                  <a:txBody>
                    <a:bodyPr/>
                    <a:lstStyle/>
                    <a:p>
                      <a:endParaRPr lang="es-PE"/>
                    </a:p>
                  </a:txBody>
                  <a:tcPr/>
                </a:tc>
                <a:tc gridSpan="2">
                  <a:txBody>
                    <a:bodyPr/>
                    <a:lstStyle/>
                    <a:p>
                      <a:pPr>
                        <a:lnSpc>
                          <a:spcPct val="115000"/>
                        </a:lnSpc>
                        <a:spcAft>
                          <a:spcPts val="0"/>
                        </a:spcAft>
                      </a:pPr>
                      <a:r>
                        <a:rPr lang="es-PE" sz="1100">
                          <a:effectLst/>
                        </a:rPr>
                        <a:t>Variables  artificiales </a:t>
                      </a:r>
                      <a:endParaRPr lang="es-PE" sz="1100">
                        <a:effectLst/>
                        <a:latin typeface="Calibri"/>
                        <a:ea typeface="Calibri"/>
                        <a:cs typeface="Times New Roman"/>
                      </a:endParaRPr>
                    </a:p>
                  </a:txBody>
                  <a:tcPr marL="68580" marR="68580" marT="0" marB="0"/>
                </a:tc>
                <a:tc hMerge="1">
                  <a:txBody>
                    <a:bodyPr/>
                    <a:lstStyle/>
                    <a:p>
                      <a:endParaRPr lang="es-PE"/>
                    </a:p>
                  </a:txBody>
                  <a:tcPr/>
                </a:tc>
                <a:tc>
                  <a:txBody>
                    <a:bodyPr/>
                    <a:lstStyle/>
                    <a:p>
                      <a:pPr>
                        <a:lnSpc>
                          <a:spcPct val="115000"/>
                        </a:lnSpc>
                        <a:spcAft>
                          <a:spcPts val="0"/>
                        </a:spcAft>
                      </a:pPr>
                      <a:r>
                        <a:rPr lang="es-PE" sz="1100">
                          <a:effectLst/>
                        </a:rPr>
                        <a:t>SOLUCION </a:t>
                      </a:r>
                      <a:endParaRPr lang="es-PE" sz="1100">
                        <a:effectLst/>
                        <a:latin typeface="Calibri"/>
                        <a:ea typeface="Calibri"/>
                        <a:cs typeface="Times New Roman"/>
                      </a:endParaRPr>
                    </a:p>
                  </a:txBody>
                  <a:tcPr marL="68580" marR="68580" marT="0" marB="0"/>
                </a:tc>
              </a:tr>
              <a:tr h="190500">
                <a:tc>
                  <a:txBody>
                    <a:bodyPr/>
                    <a:lstStyle/>
                    <a:p>
                      <a:pPr>
                        <a:lnSpc>
                          <a:spcPct val="115000"/>
                        </a:lnSpc>
                        <a:spcAft>
                          <a:spcPts val="0"/>
                        </a:spcAft>
                      </a:pPr>
                      <a:r>
                        <a:rPr lang="es-PE" sz="1100">
                          <a:effectLst/>
                        </a:rPr>
                        <a:t> </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 </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y1</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y2</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y3</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y4</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h1</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dirty="0" smtClean="0">
                          <a:effectLst/>
                        </a:rPr>
                        <a:t>h2</a:t>
                      </a:r>
                      <a:endParaRPr lang="es-PE" sz="1100" dirty="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A1</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A2</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dirty="0" err="1" smtClean="0">
                          <a:effectLst/>
                        </a:rPr>
                        <a:t>bi</a:t>
                      </a:r>
                      <a:endParaRPr lang="es-PE" sz="1100" dirty="0">
                        <a:effectLst/>
                        <a:latin typeface="Calibri"/>
                        <a:ea typeface="Calibri"/>
                        <a:cs typeface="Times New Roman"/>
                      </a:endParaRPr>
                    </a:p>
                  </a:txBody>
                  <a:tcPr marL="68580" marR="68580" marT="0" marB="0"/>
                </a:tc>
              </a:tr>
              <a:tr h="190500">
                <a:tc>
                  <a:txBody>
                    <a:bodyPr/>
                    <a:lstStyle/>
                    <a:p>
                      <a:pPr>
                        <a:lnSpc>
                          <a:spcPct val="115000"/>
                        </a:lnSpc>
                        <a:spcAft>
                          <a:spcPts val="0"/>
                        </a:spcAft>
                      </a:pPr>
                      <a:r>
                        <a:rPr lang="es-PE" sz="1100">
                          <a:effectLst/>
                        </a:rPr>
                        <a:t> </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1</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-700</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-612</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-80</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-120</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0</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0</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M</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M</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0</a:t>
                      </a:r>
                      <a:endParaRPr lang="es-PE" sz="1100">
                        <a:effectLst/>
                        <a:latin typeface="Calibri"/>
                        <a:ea typeface="Calibri"/>
                        <a:cs typeface="Times New Roman"/>
                      </a:endParaRPr>
                    </a:p>
                  </a:txBody>
                  <a:tcPr marL="68580" marR="68580" marT="0" marB="0"/>
                </a:tc>
              </a:tr>
              <a:tr h="190500">
                <a:tc>
                  <a:txBody>
                    <a:bodyPr/>
                    <a:lstStyle/>
                    <a:p>
                      <a:pPr>
                        <a:lnSpc>
                          <a:spcPct val="115000"/>
                        </a:lnSpc>
                        <a:spcAft>
                          <a:spcPts val="0"/>
                        </a:spcAft>
                      </a:pPr>
                      <a:r>
                        <a:rPr lang="es-PE" sz="1100">
                          <a:effectLst/>
                        </a:rPr>
                        <a:t>A1</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0</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16</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2</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1</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0</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-1</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0</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1</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0</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40</a:t>
                      </a:r>
                      <a:endParaRPr lang="es-PE" sz="1100">
                        <a:effectLst/>
                        <a:latin typeface="Calibri"/>
                        <a:ea typeface="Calibri"/>
                        <a:cs typeface="Times New Roman"/>
                      </a:endParaRPr>
                    </a:p>
                  </a:txBody>
                  <a:tcPr marL="68580" marR="68580" marT="0" marB="0"/>
                </a:tc>
              </a:tr>
              <a:tr h="190500">
                <a:tc>
                  <a:txBody>
                    <a:bodyPr/>
                    <a:lstStyle/>
                    <a:p>
                      <a:pPr>
                        <a:lnSpc>
                          <a:spcPct val="115000"/>
                        </a:lnSpc>
                        <a:spcAft>
                          <a:spcPts val="0"/>
                        </a:spcAft>
                      </a:pPr>
                      <a:r>
                        <a:rPr lang="es-PE" sz="1100">
                          <a:effectLst/>
                        </a:rPr>
                        <a:t>A2</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0</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2</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3</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0</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1</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0</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-1</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0</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1</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18</a:t>
                      </a:r>
                      <a:endParaRPr lang="es-PE" sz="1100">
                        <a:effectLst/>
                        <a:latin typeface="Calibri"/>
                        <a:ea typeface="Calibri"/>
                        <a:cs typeface="Times New Roman"/>
                      </a:endParaRPr>
                    </a:p>
                  </a:txBody>
                  <a:tcPr marL="68580" marR="68580" marT="0" marB="0"/>
                </a:tc>
              </a:tr>
              <a:tr h="190500">
                <a:tc>
                  <a:txBody>
                    <a:bodyPr/>
                    <a:lstStyle/>
                    <a:p>
                      <a:pPr>
                        <a:lnSpc>
                          <a:spcPct val="115000"/>
                        </a:lnSpc>
                        <a:spcAft>
                          <a:spcPts val="0"/>
                        </a:spcAft>
                      </a:pPr>
                      <a:r>
                        <a:rPr lang="es-PE" sz="1100">
                          <a:effectLst/>
                        </a:rPr>
                        <a:t>ZJ-CJ</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1</a:t>
                      </a:r>
                    </a:p>
                    <a:p>
                      <a:pPr>
                        <a:lnSpc>
                          <a:spcPct val="115000"/>
                        </a:lnSpc>
                        <a:spcAft>
                          <a:spcPts val="0"/>
                        </a:spcAft>
                      </a:pPr>
                      <a:r>
                        <a:rPr lang="es-PE" sz="1100">
                          <a:effectLst/>
                        </a:rPr>
                        <a:t> </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 -700-18M</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 -612-5M</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-80-M</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-120-M</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M</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M</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0</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0</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-58M</a:t>
                      </a:r>
                      <a:endParaRPr lang="es-PE" sz="1100">
                        <a:effectLst/>
                        <a:latin typeface="Calibri"/>
                        <a:ea typeface="Calibri"/>
                        <a:cs typeface="Times New Roman"/>
                      </a:endParaRPr>
                    </a:p>
                  </a:txBody>
                  <a:tcPr marL="68580" marR="68580" marT="0" marB="0"/>
                </a:tc>
              </a:tr>
              <a:tr h="190500">
                <a:tc>
                  <a:txBody>
                    <a:bodyPr/>
                    <a:lstStyle/>
                    <a:p>
                      <a:pPr>
                        <a:lnSpc>
                          <a:spcPct val="115000"/>
                        </a:lnSpc>
                        <a:spcAft>
                          <a:spcPts val="0"/>
                        </a:spcAft>
                      </a:pPr>
                      <a:r>
                        <a:rPr lang="es-PE" sz="1100">
                          <a:effectLst/>
                        </a:rPr>
                        <a:t>A1</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0</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16</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2</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1</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0</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-1</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0</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1</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0</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40</a:t>
                      </a:r>
                      <a:endParaRPr lang="es-PE" sz="1100">
                        <a:effectLst/>
                        <a:latin typeface="Calibri"/>
                        <a:ea typeface="Calibri"/>
                        <a:cs typeface="Times New Roman"/>
                      </a:endParaRPr>
                    </a:p>
                  </a:txBody>
                  <a:tcPr marL="68580" marR="68580" marT="0" marB="0"/>
                </a:tc>
              </a:tr>
              <a:tr h="190500">
                <a:tc>
                  <a:txBody>
                    <a:bodyPr/>
                    <a:lstStyle/>
                    <a:p>
                      <a:pPr>
                        <a:lnSpc>
                          <a:spcPct val="115000"/>
                        </a:lnSpc>
                        <a:spcAft>
                          <a:spcPts val="0"/>
                        </a:spcAft>
                      </a:pPr>
                      <a:r>
                        <a:rPr lang="es-PE" sz="1100">
                          <a:effectLst/>
                        </a:rPr>
                        <a:t>A2</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0</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2</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3</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0</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1</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0</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-1</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0</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1</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18</a:t>
                      </a:r>
                      <a:endParaRPr lang="es-PE" sz="1100">
                        <a:effectLst/>
                        <a:latin typeface="Calibri"/>
                        <a:ea typeface="Calibri"/>
                        <a:cs typeface="Times New Roman"/>
                      </a:endParaRPr>
                    </a:p>
                  </a:txBody>
                  <a:tcPr marL="68580" marR="68580" marT="0" marB="0"/>
                </a:tc>
              </a:tr>
              <a:tr h="190500">
                <a:tc>
                  <a:txBody>
                    <a:bodyPr/>
                    <a:lstStyle/>
                    <a:p>
                      <a:pPr>
                        <a:lnSpc>
                          <a:spcPct val="115000"/>
                        </a:lnSpc>
                        <a:spcAft>
                          <a:spcPts val="0"/>
                        </a:spcAft>
                      </a:pPr>
                      <a:r>
                        <a:rPr lang="es-PE" sz="1100">
                          <a:effectLst/>
                        </a:rPr>
                        <a:t> </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000" dirty="0">
                          <a:effectLst/>
                        </a:rPr>
                        <a:t>Continuar</a:t>
                      </a:r>
                      <a:endParaRPr lang="es-PE" sz="1000" dirty="0">
                        <a:effectLst/>
                        <a:latin typeface="Calibri"/>
                        <a:ea typeface="Calibri"/>
                        <a:cs typeface="Times New Roman"/>
                      </a:endParaRPr>
                    </a:p>
                  </a:txBody>
                  <a:tcPr marL="68580" marR="68580" marT="0" marB="0"/>
                </a:tc>
                <a:tc>
                  <a:txBody>
                    <a:bodyPr/>
                    <a:lstStyle/>
                    <a:p>
                      <a:pPr>
                        <a:lnSpc>
                          <a:spcPct val="115000"/>
                        </a:lnSpc>
                        <a:spcAft>
                          <a:spcPts val="0"/>
                        </a:spcAft>
                      </a:pPr>
                      <a:r>
                        <a:rPr lang="es-PE" sz="1000" dirty="0">
                          <a:effectLst/>
                        </a:rPr>
                        <a:t> </a:t>
                      </a:r>
                      <a:r>
                        <a:rPr lang="es-PE" sz="1000" dirty="0" smtClean="0">
                          <a:effectLst/>
                        </a:rPr>
                        <a:t>continuar</a:t>
                      </a:r>
                      <a:endParaRPr lang="es-PE" sz="1000" dirty="0">
                        <a:effectLst/>
                        <a:latin typeface="Calibri"/>
                        <a:ea typeface="Calibri"/>
                        <a:cs typeface="Times New Roman"/>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s-PE" sz="1000" dirty="0">
                          <a:effectLst/>
                        </a:rPr>
                        <a:t> </a:t>
                      </a:r>
                      <a:r>
                        <a:rPr lang="es-PE" sz="1000" dirty="0" smtClean="0">
                          <a:effectLst/>
                        </a:rPr>
                        <a:t>continuar</a:t>
                      </a:r>
                      <a:endParaRPr lang="es-PE" sz="1000" dirty="0" smtClean="0">
                        <a:effectLst/>
                        <a:latin typeface="Calibri"/>
                        <a:ea typeface="Calibri"/>
                        <a:cs typeface="Times New Roman"/>
                      </a:endParaRPr>
                    </a:p>
                    <a:p>
                      <a:pPr>
                        <a:lnSpc>
                          <a:spcPct val="115000"/>
                        </a:lnSpc>
                        <a:spcAft>
                          <a:spcPts val="0"/>
                        </a:spcAft>
                      </a:pPr>
                      <a:endParaRPr lang="es-PE" sz="1000" dirty="0">
                        <a:effectLst/>
                        <a:latin typeface="Calibri"/>
                        <a:ea typeface="Calibri"/>
                        <a:cs typeface="Times New Roman"/>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s-PE" sz="1000" dirty="0">
                          <a:effectLst/>
                        </a:rPr>
                        <a:t> </a:t>
                      </a:r>
                      <a:r>
                        <a:rPr lang="es-PE" sz="1000" dirty="0" smtClean="0">
                          <a:effectLst/>
                        </a:rPr>
                        <a:t>continuar</a:t>
                      </a:r>
                      <a:endParaRPr lang="es-PE" sz="1000" dirty="0" smtClean="0">
                        <a:effectLst/>
                        <a:latin typeface="Calibri"/>
                        <a:ea typeface="Calibri"/>
                        <a:cs typeface="Times New Roman"/>
                      </a:endParaRPr>
                    </a:p>
                    <a:p>
                      <a:pPr>
                        <a:lnSpc>
                          <a:spcPct val="115000"/>
                        </a:lnSpc>
                        <a:spcAft>
                          <a:spcPts val="0"/>
                        </a:spcAft>
                      </a:pPr>
                      <a:endParaRPr lang="es-PE" sz="1000" dirty="0">
                        <a:effectLst/>
                        <a:latin typeface="Calibri"/>
                        <a:ea typeface="Calibri"/>
                        <a:cs typeface="Times New Roman"/>
                      </a:endParaRPr>
                    </a:p>
                  </a:txBody>
                  <a:tcPr marL="68580" marR="68580" marT="0" marB="0"/>
                </a:tc>
                <a:tc>
                  <a:txBody>
                    <a:bodyPr/>
                    <a:lstStyle/>
                    <a:p>
                      <a:pPr>
                        <a:lnSpc>
                          <a:spcPct val="115000"/>
                        </a:lnSpc>
                        <a:spcAft>
                          <a:spcPts val="0"/>
                        </a:spcAft>
                      </a:pPr>
                      <a:r>
                        <a:rPr lang="es-PE" sz="1000" dirty="0">
                          <a:effectLst/>
                        </a:rPr>
                        <a:t> </a:t>
                      </a:r>
                      <a:endParaRPr lang="es-PE" sz="1000" dirty="0">
                        <a:effectLst/>
                        <a:latin typeface="Calibri"/>
                        <a:ea typeface="Calibri"/>
                        <a:cs typeface="Times New Roman"/>
                      </a:endParaRPr>
                    </a:p>
                  </a:txBody>
                  <a:tcPr marL="68580" marR="68580" marT="0" marB="0"/>
                </a:tc>
                <a:tc>
                  <a:txBody>
                    <a:bodyPr/>
                    <a:lstStyle/>
                    <a:p>
                      <a:pPr>
                        <a:lnSpc>
                          <a:spcPct val="115000"/>
                        </a:lnSpc>
                        <a:spcAft>
                          <a:spcPts val="0"/>
                        </a:spcAft>
                      </a:pPr>
                      <a:r>
                        <a:rPr lang="es-PE" sz="1000" dirty="0">
                          <a:effectLst/>
                        </a:rPr>
                        <a:t> </a:t>
                      </a:r>
                      <a:endParaRPr lang="es-PE" sz="1000" dirty="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 </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 </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 </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dirty="0">
                          <a:effectLst/>
                        </a:rPr>
                        <a:t> </a:t>
                      </a:r>
                      <a:r>
                        <a:rPr lang="es-PE" sz="1100" dirty="0" smtClean="0">
                          <a:effectLst/>
                        </a:rPr>
                        <a:t>CONTINUAR</a:t>
                      </a:r>
                      <a:endParaRPr lang="es-PE" sz="1100" dirty="0">
                        <a:effectLst/>
                        <a:latin typeface="Calibri"/>
                        <a:ea typeface="Calibri"/>
                        <a:cs typeface="Times New Roman"/>
                      </a:endParaRPr>
                    </a:p>
                  </a:txBody>
                  <a:tcPr marL="68580" marR="68580" marT="0" marB="0"/>
                </a:tc>
              </a:tr>
              <a:tr h="190500">
                <a:tc>
                  <a:txBody>
                    <a:bodyPr/>
                    <a:lstStyle/>
                    <a:p>
                      <a:pPr>
                        <a:lnSpc>
                          <a:spcPct val="115000"/>
                        </a:lnSpc>
                        <a:spcAft>
                          <a:spcPts val="0"/>
                        </a:spcAft>
                      </a:pPr>
                      <a:r>
                        <a:rPr lang="es-PE" sz="1100">
                          <a:effectLst/>
                        </a:rPr>
                        <a:t> </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 </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 </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 </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 </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 </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 </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 </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 </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 </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 </a:t>
                      </a:r>
                      <a:endParaRPr lang="es-PE" sz="1100">
                        <a:effectLst/>
                        <a:latin typeface="Calibri"/>
                        <a:ea typeface="Calibri"/>
                        <a:cs typeface="Times New Roman"/>
                      </a:endParaRPr>
                    </a:p>
                  </a:txBody>
                  <a:tcPr marL="68580" marR="68580" marT="0" marB="0"/>
                </a:tc>
              </a:tr>
              <a:tr h="190500">
                <a:tc>
                  <a:txBody>
                    <a:bodyPr/>
                    <a:lstStyle/>
                    <a:p>
                      <a:pPr>
                        <a:lnSpc>
                          <a:spcPct val="115000"/>
                        </a:lnSpc>
                        <a:spcAft>
                          <a:spcPts val="0"/>
                        </a:spcAft>
                      </a:pPr>
                      <a:r>
                        <a:rPr lang="es-PE" sz="1100">
                          <a:effectLst/>
                        </a:rPr>
                        <a:t> </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 </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 </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 </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 </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 </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 </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 </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 </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 </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 </a:t>
                      </a:r>
                      <a:endParaRPr lang="es-PE" sz="1100">
                        <a:effectLst/>
                        <a:latin typeface="Calibri"/>
                        <a:ea typeface="Calibri"/>
                        <a:cs typeface="Times New Roman"/>
                      </a:endParaRPr>
                    </a:p>
                  </a:txBody>
                  <a:tcPr marL="68580" marR="68580" marT="0" marB="0"/>
                </a:tc>
              </a:tr>
              <a:tr h="190500">
                <a:tc>
                  <a:txBody>
                    <a:bodyPr/>
                    <a:lstStyle/>
                    <a:p>
                      <a:pPr>
                        <a:lnSpc>
                          <a:spcPct val="115000"/>
                        </a:lnSpc>
                        <a:spcAft>
                          <a:spcPts val="0"/>
                        </a:spcAft>
                      </a:pPr>
                      <a:r>
                        <a:rPr lang="es-PE" sz="1100">
                          <a:effectLst/>
                        </a:rPr>
                        <a:t>Zj-cj</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 </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dirty="0">
                          <a:effectLst/>
                        </a:rPr>
                        <a:t> </a:t>
                      </a:r>
                      <a:endParaRPr lang="es-PE" sz="1100" dirty="0">
                        <a:effectLst/>
                        <a:latin typeface="Calibri"/>
                        <a:ea typeface="Calibri"/>
                        <a:cs typeface="Times New Roman"/>
                      </a:endParaRPr>
                    </a:p>
                  </a:txBody>
                  <a:tcPr marL="68580" marR="68580" marT="0" marB="0"/>
                </a:tc>
                <a:tc>
                  <a:txBody>
                    <a:bodyPr/>
                    <a:lstStyle/>
                    <a:p>
                      <a:pPr>
                        <a:lnSpc>
                          <a:spcPct val="115000"/>
                        </a:lnSpc>
                        <a:spcAft>
                          <a:spcPts val="0"/>
                        </a:spcAft>
                      </a:pPr>
                      <a:r>
                        <a:rPr lang="es-PE" sz="1100" dirty="0">
                          <a:effectLst/>
                        </a:rPr>
                        <a:t> </a:t>
                      </a:r>
                      <a:endParaRPr lang="es-PE" sz="1100" dirty="0">
                        <a:effectLst/>
                        <a:latin typeface="Calibri"/>
                        <a:ea typeface="Calibri"/>
                        <a:cs typeface="Times New Roman"/>
                      </a:endParaRPr>
                    </a:p>
                  </a:txBody>
                  <a:tcPr marL="68580" marR="68580" marT="0" marB="0"/>
                </a:tc>
                <a:tc>
                  <a:txBody>
                    <a:bodyPr/>
                    <a:lstStyle/>
                    <a:p>
                      <a:pPr>
                        <a:lnSpc>
                          <a:spcPct val="115000"/>
                        </a:lnSpc>
                        <a:spcAft>
                          <a:spcPts val="0"/>
                        </a:spcAft>
                      </a:pPr>
                      <a:r>
                        <a:rPr lang="es-PE" sz="1100" dirty="0">
                          <a:effectLst/>
                        </a:rPr>
                        <a:t> </a:t>
                      </a:r>
                      <a:endParaRPr lang="es-PE" sz="1100" dirty="0">
                        <a:effectLst/>
                        <a:latin typeface="Calibri"/>
                        <a:ea typeface="Calibri"/>
                        <a:cs typeface="Times New Roman"/>
                      </a:endParaRPr>
                    </a:p>
                  </a:txBody>
                  <a:tcPr marL="68580" marR="68580" marT="0" marB="0"/>
                </a:tc>
                <a:tc>
                  <a:txBody>
                    <a:bodyPr/>
                    <a:lstStyle/>
                    <a:p>
                      <a:pPr>
                        <a:lnSpc>
                          <a:spcPct val="115000"/>
                        </a:lnSpc>
                        <a:spcAft>
                          <a:spcPts val="0"/>
                        </a:spcAft>
                      </a:pPr>
                      <a:r>
                        <a:rPr lang="es-PE" sz="1100" dirty="0">
                          <a:effectLst/>
                        </a:rPr>
                        <a:t> </a:t>
                      </a:r>
                      <a:endParaRPr lang="es-PE" sz="1100" dirty="0">
                        <a:effectLst/>
                        <a:latin typeface="Calibri"/>
                        <a:ea typeface="Calibri"/>
                        <a:cs typeface="Times New Roman"/>
                      </a:endParaRPr>
                    </a:p>
                  </a:txBody>
                  <a:tcPr marL="68580" marR="68580" marT="0" marB="0"/>
                </a:tc>
                <a:tc>
                  <a:txBody>
                    <a:bodyPr/>
                    <a:lstStyle/>
                    <a:p>
                      <a:pPr>
                        <a:lnSpc>
                          <a:spcPct val="115000"/>
                        </a:lnSpc>
                        <a:spcAft>
                          <a:spcPts val="0"/>
                        </a:spcAft>
                      </a:pPr>
                      <a:r>
                        <a:rPr lang="es-PE" sz="1100" dirty="0">
                          <a:effectLst/>
                        </a:rPr>
                        <a:t> </a:t>
                      </a:r>
                      <a:endParaRPr lang="es-PE" sz="1100" dirty="0">
                        <a:effectLst/>
                        <a:latin typeface="Calibri"/>
                        <a:ea typeface="Calibri"/>
                        <a:cs typeface="Times New Roman"/>
                      </a:endParaRPr>
                    </a:p>
                  </a:txBody>
                  <a:tcPr marL="68580" marR="68580" marT="0" marB="0"/>
                </a:tc>
                <a:tc>
                  <a:txBody>
                    <a:bodyPr/>
                    <a:lstStyle/>
                    <a:p>
                      <a:pPr>
                        <a:lnSpc>
                          <a:spcPct val="115000"/>
                        </a:lnSpc>
                        <a:spcAft>
                          <a:spcPts val="0"/>
                        </a:spcAft>
                      </a:pPr>
                      <a:r>
                        <a:rPr lang="es-PE" sz="1100" dirty="0">
                          <a:effectLst/>
                        </a:rPr>
                        <a:t> </a:t>
                      </a:r>
                      <a:endParaRPr lang="es-PE" sz="1100" dirty="0">
                        <a:effectLst/>
                        <a:latin typeface="Calibri"/>
                        <a:ea typeface="Calibri"/>
                        <a:cs typeface="Times New Roman"/>
                      </a:endParaRPr>
                    </a:p>
                  </a:txBody>
                  <a:tcPr marL="68580" marR="68580" marT="0" marB="0"/>
                </a:tc>
                <a:tc>
                  <a:txBody>
                    <a:bodyPr/>
                    <a:lstStyle/>
                    <a:p>
                      <a:pPr>
                        <a:lnSpc>
                          <a:spcPct val="115000"/>
                        </a:lnSpc>
                        <a:spcAft>
                          <a:spcPts val="0"/>
                        </a:spcAft>
                      </a:pPr>
                      <a:r>
                        <a:rPr lang="es-PE" sz="1100" dirty="0">
                          <a:effectLst/>
                        </a:rPr>
                        <a:t> </a:t>
                      </a:r>
                      <a:endParaRPr lang="es-PE" sz="1100" dirty="0">
                        <a:effectLst/>
                        <a:latin typeface="Calibri"/>
                        <a:ea typeface="Calibri"/>
                        <a:cs typeface="Times New Roman"/>
                      </a:endParaRPr>
                    </a:p>
                  </a:txBody>
                  <a:tcPr marL="68580" marR="68580" marT="0" marB="0"/>
                </a:tc>
                <a:tc>
                  <a:txBody>
                    <a:bodyPr/>
                    <a:lstStyle/>
                    <a:p>
                      <a:pPr>
                        <a:lnSpc>
                          <a:spcPct val="115000"/>
                        </a:lnSpc>
                        <a:spcAft>
                          <a:spcPts val="0"/>
                        </a:spcAft>
                      </a:pPr>
                      <a:r>
                        <a:rPr lang="es-PE" sz="1100" dirty="0">
                          <a:effectLst/>
                        </a:rPr>
                        <a:t> </a:t>
                      </a:r>
                      <a:endParaRPr lang="es-PE" sz="1100" dirty="0">
                        <a:effectLst/>
                        <a:latin typeface="Calibri"/>
                        <a:ea typeface="Calibri"/>
                        <a:cs typeface="Times New Roman"/>
                      </a:endParaRPr>
                    </a:p>
                  </a:txBody>
                  <a:tcPr marL="68580" marR="68580" marT="0" marB="0"/>
                </a:tc>
                <a:tc>
                  <a:txBody>
                    <a:bodyPr/>
                    <a:lstStyle/>
                    <a:p>
                      <a:pPr>
                        <a:lnSpc>
                          <a:spcPct val="115000"/>
                        </a:lnSpc>
                        <a:spcAft>
                          <a:spcPts val="0"/>
                        </a:spcAft>
                      </a:pPr>
                      <a:r>
                        <a:rPr lang="es-PE" sz="1100" dirty="0" smtClean="0">
                          <a:effectLst/>
                        </a:rPr>
                        <a:t>-3310</a:t>
                      </a:r>
                      <a:endParaRPr lang="es-PE" sz="1100" dirty="0">
                        <a:effectLst/>
                        <a:latin typeface="Calibri"/>
                        <a:ea typeface="Calibri"/>
                        <a:cs typeface="Times New Roman"/>
                      </a:endParaRPr>
                    </a:p>
                  </a:txBody>
                  <a:tcPr marL="68580" marR="68580" marT="0" marB="0">
                    <a:solidFill>
                      <a:schemeClr val="bg2">
                        <a:lumMod val="75000"/>
                      </a:schemeClr>
                    </a:solidFill>
                  </a:tcPr>
                </a:tc>
              </a:tr>
              <a:tr h="190500">
                <a:tc>
                  <a:txBody>
                    <a:bodyPr/>
                    <a:lstStyle/>
                    <a:p>
                      <a:pPr>
                        <a:lnSpc>
                          <a:spcPct val="115000"/>
                        </a:lnSpc>
                        <a:spcAft>
                          <a:spcPts val="0"/>
                        </a:spcAft>
                      </a:pPr>
                      <a:r>
                        <a:rPr lang="es-PE" sz="1100">
                          <a:effectLst/>
                        </a:rPr>
                        <a:t>y1</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0</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1</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dirty="0">
                          <a:effectLst/>
                        </a:rPr>
                        <a:t>0.375</a:t>
                      </a:r>
                      <a:endParaRPr lang="es-PE" sz="1100" dirty="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0.0625</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0</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-0.0625</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0</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0.0625</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0</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dirty="0">
                          <a:effectLst/>
                        </a:rPr>
                        <a:t>2.5</a:t>
                      </a:r>
                      <a:endParaRPr lang="es-PE" sz="1100" dirty="0">
                        <a:effectLst/>
                        <a:latin typeface="Calibri"/>
                        <a:ea typeface="Calibri"/>
                        <a:cs typeface="Times New Roman"/>
                      </a:endParaRPr>
                    </a:p>
                  </a:txBody>
                  <a:tcPr marL="68580" marR="68580" marT="0" marB="0">
                    <a:solidFill>
                      <a:schemeClr val="bg2">
                        <a:lumMod val="75000"/>
                      </a:schemeClr>
                    </a:solidFill>
                  </a:tcPr>
                </a:tc>
              </a:tr>
              <a:tr h="190500">
                <a:tc>
                  <a:txBody>
                    <a:bodyPr/>
                    <a:lstStyle/>
                    <a:p>
                      <a:pPr>
                        <a:lnSpc>
                          <a:spcPct val="115000"/>
                        </a:lnSpc>
                        <a:spcAft>
                          <a:spcPts val="0"/>
                        </a:spcAft>
                      </a:pPr>
                      <a:r>
                        <a:rPr lang="es-PE" sz="1100">
                          <a:effectLst/>
                        </a:rPr>
                        <a:t>y4</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0</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0</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2.25</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-0.125</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1</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0.125</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-1</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-0.125</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1</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dirty="0">
                          <a:effectLst/>
                        </a:rPr>
                        <a:t>13</a:t>
                      </a:r>
                      <a:endParaRPr lang="es-PE" sz="1100" dirty="0">
                        <a:effectLst/>
                        <a:latin typeface="Calibri"/>
                        <a:ea typeface="Calibri"/>
                        <a:cs typeface="Times New Roman"/>
                      </a:endParaRPr>
                    </a:p>
                  </a:txBody>
                  <a:tcPr marL="68580" marR="68580" marT="0" marB="0">
                    <a:solidFill>
                      <a:schemeClr val="bg2">
                        <a:lumMod val="75000"/>
                      </a:schemeClr>
                    </a:solidFill>
                  </a:tcPr>
                </a:tc>
              </a:tr>
              <a:tr h="190500">
                <a:tc>
                  <a:txBody>
                    <a:bodyPr/>
                    <a:lstStyle/>
                    <a:p>
                      <a:pPr>
                        <a:lnSpc>
                          <a:spcPct val="115000"/>
                        </a:lnSpc>
                        <a:spcAft>
                          <a:spcPts val="0"/>
                        </a:spcAft>
                      </a:pPr>
                      <a:r>
                        <a:rPr lang="es-PE" sz="1100">
                          <a:effectLst/>
                        </a:rPr>
                        <a:t> </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 </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 </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 </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 </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 </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 </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 </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 </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a:effectLst/>
                        </a:rPr>
                        <a:t> </a:t>
                      </a:r>
                      <a:endParaRPr lang="es-PE" sz="1100">
                        <a:effectLst/>
                        <a:latin typeface="Calibri"/>
                        <a:ea typeface="Calibri"/>
                        <a:cs typeface="Times New Roman"/>
                      </a:endParaRPr>
                    </a:p>
                  </a:txBody>
                  <a:tcPr marL="68580" marR="68580" marT="0" marB="0"/>
                </a:tc>
                <a:tc>
                  <a:txBody>
                    <a:bodyPr/>
                    <a:lstStyle/>
                    <a:p>
                      <a:pPr>
                        <a:lnSpc>
                          <a:spcPct val="115000"/>
                        </a:lnSpc>
                        <a:spcAft>
                          <a:spcPts val="0"/>
                        </a:spcAft>
                      </a:pPr>
                      <a:r>
                        <a:rPr lang="es-PE" sz="1100" dirty="0">
                          <a:effectLst/>
                        </a:rPr>
                        <a:t> </a:t>
                      </a:r>
                      <a:endParaRPr lang="es-PE" sz="1100" dirty="0">
                        <a:effectLst/>
                        <a:latin typeface="Calibri"/>
                        <a:ea typeface="Calibri"/>
                        <a:cs typeface="Times New Roman"/>
                      </a:endParaRPr>
                    </a:p>
                  </a:txBody>
                  <a:tcPr marL="68580" marR="68580" marT="0" marB="0">
                    <a:solidFill>
                      <a:schemeClr val="bg2">
                        <a:lumMod val="75000"/>
                      </a:schemeClr>
                    </a:solidFill>
                  </a:tcPr>
                </a:tc>
              </a:tr>
            </a:tbl>
          </a:graphicData>
        </a:graphic>
      </p:graphicFrame>
      <p:sp>
        <p:nvSpPr>
          <p:cNvPr id="9" name="8 Rectángulo"/>
          <p:cNvSpPr/>
          <p:nvPr/>
        </p:nvSpPr>
        <p:spPr>
          <a:xfrm>
            <a:off x="611560" y="4869160"/>
            <a:ext cx="3168352" cy="1477328"/>
          </a:xfrm>
          <a:prstGeom prst="rect">
            <a:avLst/>
          </a:prstGeom>
          <a:solidFill>
            <a:schemeClr val="accent4">
              <a:lumMod val="40000"/>
              <a:lumOff val="60000"/>
            </a:schemeClr>
          </a:solidFill>
        </p:spPr>
        <p:txBody>
          <a:bodyPr wrap="square">
            <a:spAutoFit/>
          </a:bodyPr>
          <a:lstStyle/>
          <a:p>
            <a:r>
              <a:rPr lang="es-ES" dirty="0"/>
              <a:t>(-Z)</a:t>
            </a:r>
            <a:r>
              <a:rPr lang="es-ES" dirty="0" err="1"/>
              <a:t>max</a:t>
            </a:r>
            <a:r>
              <a:rPr lang="es-ES" dirty="0"/>
              <a:t> = -3310   *           (-1) </a:t>
            </a:r>
            <a:endParaRPr lang="es-PE" dirty="0"/>
          </a:p>
          <a:p>
            <a:r>
              <a:rPr lang="es-ES" dirty="0" err="1"/>
              <a:t>Zmax</a:t>
            </a:r>
            <a:r>
              <a:rPr lang="es-ES" dirty="0"/>
              <a:t> = 3310 </a:t>
            </a:r>
            <a:endParaRPr lang="es-ES" dirty="0" smtClean="0"/>
          </a:p>
          <a:p>
            <a:r>
              <a:rPr lang="es-ES" dirty="0" smtClean="0"/>
              <a:t>Y1=2.5</a:t>
            </a:r>
          </a:p>
          <a:p>
            <a:r>
              <a:rPr lang="es-ES" dirty="0" smtClean="0"/>
              <a:t>Y4=13</a:t>
            </a:r>
          </a:p>
          <a:p>
            <a:endParaRPr lang="es-PE" dirty="0"/>
          </a:p>
        </p:txBody>
      </p:sp>
    </p:spTree>
    <p:extLst>
      <p:ext uri="{BB962C8B-B14F-4D97-AF65-F5344CB8AC3E}">
        <p14:creationId xmlns:p14="http://schemas.microsoft.com/office/powerpoint/2010/main" val="322368016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79512" y="751344"/>
            <a:ext cx="4320480" cy="4647426"/>
          </a:xfrm>
          <a:prstGeom prst="rect">
            <a:avLst/>
          </a:prstGeom>
          <a:solidFill>
            <a:schemeClr val="accent1">
              <a:lumMod val="40000"/>
              <a:lumOff val="60000"/>
            </a:schemeClr>
          </a:solidFill>
        </p:spPr>
        <p:txBody>
          <a:bodyPr wrap="square">
            <a:spAutoFit/>
          </a:bodyPr>
          <a:lstStyle/>
          <a:p>
            <a:r>
              <a:rPr lang="en-US" dirty="0"/>
              <a:t>LP OPTIMUM FOUND AT STEP      2</a:t>
            </a:r>
          </a:p>
          <a:p>
            <a:endParaRPr lang="en-US" dirty="0"/>
          </a:p>
          <a:p>
            <a:r>
              <a:rPr lang="en-US" sz="1600" dirty="0"/>
              <a:t>        OBJECTIVE FUNCTION VALUE</a:t>
            </a:r>
          </a:p>
          <a:p>
            <a:endParaRPr lang="en-US" sz="1600" dirty="0"/>
          </a:p>
          <a:p>
            <a:r>
              <a:rPr lang="en-US" sz="1600" dirty="0"/>
              <a:t>        1)      3310.000</a:t>
            </a:r>
          </a:p>
          <a:p>
            <a:endParaRPr lang="en-US" sz="1600" dirty="0"/>
          </a:p>
          <a:p>
            <a:r>
              <a:rPr lang="en-US" sz="1600" dirty="0"/>
              <a:t>  VARIABLE        VALUE          REDUCED COST</a:t>
            </a:r>
          </a:p>
          <a:p>
            <a:r>
              <a:rPr lang="en-US" sz="1600" dirty="0"/>
              <a:t>        X1        28.750000          0.000000</a:t>
            </a:r>
          </a:p>
          <a:p>
            <a:r>
              <a:rPr lang="en-US" sz="1600" dirty="0"/>
              <a:t>        X2       120.000000          0.000000</a:t>
            </a:r>
          </a:p>
          <a:p>
            <a:endParaRPr lang="en-US" sz="1600" dirty="0"/>
          </a:p>
          <a:p>
            <a:endParaRPr lang="en-US" sz="1600" dirty="0"/>
          </a:p>
          <a:p>
            <a:r>
              <a:rPr lang="en-US" sz="1600" dirty="0"/>
              <a:t>       ROW   SLACK OR SURPLUS     DUAL PRICES</a:t>
            </a:r>
          </a:p>
          <a:p>
            <a:r>
              <a:rPr lang="en-US" sz="1600" dirty="0"/>
              <a:t>        2)         0.000000          2.500000</a:t>
            </a:r>
          </a:p>
          <a:p>
            <a:r>
              <a:rPr lang="en-US" sz="1600" dirty="0"/>
              <a:t>        3)        79.500000          0.000000</a:t>
            </a:r>
          </a:p>
          <a:p>
            <a:r>
              <a:rPr lang="en-US" sz="1600" dirty="0"/>
              <a:t>        4)        51.250000          0.000000</a:t>
            </a:r>
          </a:p>
          <a:p>
            <a:r>
              <a:rPr lang="en-US" sz="1600" dirty="0"/>
              <a:t>        5)         0.000000         13.000000</a:t>
            </a:r>
          </a:p>
          <a:p>
            <a:endParaRPr lang="en-US" dirty="0"/>
          </a:p>
          <a:p>
            <a:r>
              <a:rPr lang="en-US" dirty="0"/>
              <a:t> NO. ITERATIONS=       2</a:t>
            </a:r>
            <a:endParaRPr lang="es-PE" dirty="0"/>
          </a:p>
        </p:txBody>
      </p:sp>
      <p:sp>
        <p:nvSpPr>
          <p:cNvPr id="3" name="2 Rectángulo"/>
          <p:cNvSpPr/>
          <p:nvPr/>
        </p:nvSpPr>
        <p:spPr>
          <a:xfrm>
            <a:off x="4753191" y="742197"/>
            <a:ext cx="4139289" cy="4832092"/>
          </a:xfrm>
          <a:prstGeom prst="rect">
            <a:avLst/>
          </a:prstGeom>
          <a:solidFill>
            <a:schemeClr val="accent6">
              <a:lumMod val="20000"/>
              <a:lumOff val="80000"/>
            </a:schemeClr>
          </a:solidFill>
        </p:spPr>
        <p:txBody>
          <a:bodyPr wrap="square">
            <a:spAutoFit/>
          </a:bodyPr>
          <a:lstStyle/>
          <a:p>
            <a:r>
              <a:rPr lang="en-US" dirty="0"/>
              <a:t> LP OPTIMUM FOUND AT STEP      2</a:t>
            </a:r>
          </a:p>
          <a:p>
            <a:endParaRPr lang="en-US" dirty="0"/>
          </a:p>
          <a:p>
            <a:r>
              <a:rPr lang="en-US" sz="1600" dirty="0"/>
              <a:t>        OBJECTIVE FUNCTION VALUE</a:t>
            </a:r>
          </a:p>
          <a:p>
            <a:endParaRPr lang="en-US" sz="1600" dirty="0"/>
          </a:p>
          <a:p>
            <a:r>
              <a:rPr lang="en-US" sz="1600" dirty="0"/>
              <a:t>        1)      3310.000</a:t>
            </a:r>
          </a:p>
          <a:p>
            <a:endParaRPr lang="en-US" sz="1600" dirty="0"/>
          </a:p>
          <a:p>
            <a:r>
              <a:rPr lang="en-US" sz="1600" dirty="0"/>
              <a:t>  VARIABLE        VALUE          REDUCED COST</a:t>
            </a:r>
          </a:p>
          <a:p>
            <a:r>
              <a:rPr lang="en-US" sz="1600" dirty="0"/>
              <a:t>        Y1         2.500000          0.000000</a:t>
            </a:r>
          </a:p>
          <a:p>
            <a:r>
              <a:rPr lang="en-US" sz="1600" dirty="0"/>
              <a:t>        Y2         0.000000         79.500000</a:t>
            </a:r>
          </a:p>
          <a:p>
            <a:r>
              <a:rPr lang="en-US" sz="1600" dirty="0"/>
              <a:t>        Y3         0.000000         51.250000</a:t>
            </a:r>
          </a:p>
          <a:p>
            <a:r>
              <a:rPr lang="en-US" sz="1600" dirty="0"/>
              <a:t>        Y4        13.000000          0.000000</a:t>
            </a:r>
          </a:p>
          <a:p>
            <a:endParaRPr lang="en-US" sz="1600" dirty="0"/>
          </a:p>
          <a:p>
            <a:endParaRPr lang="en-US" sz="1600" dirty="0"/>
          </a:p>
          <a:p>
            <a:r>
              <a:rPr lang="en-US" sz="1600" dirty="0"/>
              <a:t>       ROW   SLACK OR SURPLUS     DUAL PRICES</a:t>
            </a:r>
          </a:p>
          <a:p>
            <a:r>
              <a:rPr lang="en-US" sz="1600" dirty="0"/>
              <a:t>        2)         0.000000        -28.750000</a:t>
            </a:r>
          </a:p>
          <a:p>
            <a:r>
              <a:rPr lang="en-US" sz="1600" dirty="0"/>
              <a:t>        3)         0.000000       -120.000000</a:t>
            </a:r>
          </a:p>
          <a:p>
            <a:endParaRPr lang="en-US" sz="1600" dirty="0"/>
          </a:p>
          <a:p>
            <a:r>
              <a:rPr lang="en-US" sz="1600" dirty="0"/>
              <a:t> NO. ITERATIONS=       2</a:t>
            </a:r>
            <a:endParaRPr lang="es-PE" sz="1600" dirty="0"/>
          </a:p>
        </p:txBody>
      </p:sp>
    </p:spTree>
    <p:extLst>
      <p:ext uri="{BB962C8B-B14F-4D97-AF65-F5344CB8AC3E}">
        <p14:creationId xmlns:p14="http://schemas.microsoft.com/office/powerpoint/2010/main" val="11837754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395536" y="188640"/>
            <a:ext cx="7920880" cy="1292662"/>
          </a:xfrm>
          <a:prstGeom prst="rect">
            <a:avLst/>
          </a:prstGeom>
          <a:solidFill>
            <a:schemeClr val="accent1">
              <a:lumMod val="20000"/>
              <a:lumOff val="80000"/>
            </a:schemeClr>
          </a:solidFill>
        </p:spPr>
        <p:txBody>
          <a:bodyPr wrap="square" rtlCol="0">
            <a:spAutoFit/>
          </a:bodyPr>
          <a:lstStyle/>
          <a:p>
            <a:r>
              <a:rPr lang="es-PE" b="1" dirty="0" smtClean="0">
                <a:solidFill>
                  <a:srgbClr val="FF0000"/>
                </a:solidFill>
              </a:rPr>
              <a:t>Notación: </a:t>
            </a:r>
          </a:p>
          <a:p>
            <a:r>
              <a:rPr lang="es-PE" sz="2000" dirty="0" smtClean="0"/>
              <a:t>Si las </a:t>
            </a:r>
            <a:r>
              <a:rPr lang="es-PE" sz="2000" b="1" dirty="0" smtClean="0">
                <a:solidFill>
                  <a:srgbClr val="FF0000"/>
                </a:solidFill>
              </a:rPr>
              <a:t>m</a:t>
            </a:r>
            <a:r>
              <a:rPr lang="es-PE" sz="2000" dirty="0" smtClean="0"/>
              <a:t>  ecuaciones producen una solución única, entonces las</a:t>
            </a:r>
            <a:r>
              <a:rPr lang="es-PE" sz="2000" b="1" dirty="0" smtClean="0">
                <a:solidFill>
                  <a:srgbClr val="FF0000"/>
                </a:solidFill>
              </a:rPr>
              <a:t> m </a:t>
            </a:r>
            <a:r>
              <a:rPr lang="es-PE" sz="2000" dirty="0" smtClean="0"/>
              <a:t>variables asociadas se laman </a:t>
            </a:r>
            <a:r>
              <a:rPr lang="es-PE" sz="2000" b="1" dirty="0" smtClean="0">
                <a:solidFill>
                  <a:srgbClr val="C00000"/>
                </a:solidFill>
              </a:rPr>
              <a:t>variables básicas </a:t>
            </a:r>
            <a:r>
              <a:rPr lang="es-PE" sz="2000" dirty="0" smtClean="0"/>
              <a:t>y las </a:t>
            </a:r>
            <a:r>
              <a:rPr lang="es-PE" sz="2000" b="1" dirty="0" smtClean="0">
                <a:solidFill>
                  <a:srgbClr val="C00000"/>
                </a:solidFill>
              </a:rPr>
              <a:t>n-m</a:t>
            </a:r>
            <a:r>
              <a:rPr lang="es-PE" sz="2000" dirty="0" smtClean="0"/>
              <a:t> variables restantes se conocen como </a:t>
            </a:r>
            <a:r>
              <a:rPr lang="es-PE" sz="2000" b="1" dirty="0" smtClean="0">
                <a:solidFill>
                  <a:srgbClr val="C00000"/>
                </a:solidFill>
              </a:rPr>
              <a:t>variables no básicas</a:t>
            </a:r>
            <a:endParaRPr lang="es-PE" sz="2000" b="1" dirty="0">
              <a:solidFill>
                <a:srgbClr val="C00000"/>
              </a:solidFill>
            </a:endParaRPr>
          </a:p>
        </p:txBody>
      </p:sp>
      <p:sp>
        <p:nvSpPr>
          <p:cNvPr id="3" name="2 Rectángulo"/>
          <p:cNvSpPr/>
          <p:nvPr/>
        </p:nvSpPr>
        <p:spPr>
          <a:xfrm>
            <a:off x="395536" y="1628800"/>
            <a:ext cx="7920880" cy="4832092"/>
          </a:xfrm>
          <a:prstGeom prst="rect">
            <a:avLst/>
          </a:prstGeom>
        </p:spPr>
        <p:txBody>
          <a:bodyPr wrap="square">
            <a:spAutoFit/>
          </a:bodyPr>
          <a:lstStyle/>
          <a:p>
            <a:r>
              <a:rPr lang="es-PE" b="1" dirty="0">
                <a:solidFill>
                  <a:schemeClr val="accent2"/>
                </a:solidFill>
                <a:latin typeface="Calibri" panose="020F0502020204030204" pitchFamily="34" charset="0"/>
              </a:rPr>
              <a:t>El Algoritmo Simplex</a:t>
            </a:r>
          </a:p>
          <a:p>
            <a:pPr>
              <a:lnSpc>
                <a:spcPct val="150000"/>
              </a:lnSpc>
            </a:pPr>
            <a:r>
              <a:rPr lang="es-PE" sz="2000" dirty="0">
                <a:latin typeface="Calibri" panose="020F0502020204030204" pitchFamily="34" charset="0"/>
              </a:rPr>
              <a:t>El algoritmo Simplex sigue los siguientes pasos:</a:t>
            </a:r>
          </a:p>
          <a:p>
            <a:r>
              <a:rPr lang="es-PE" sz="2000" b="1" dirty="0">
                <a:solidFill>
                  <a:schemeClr val="accent2"/>
                </a:solidFill>
                <a:latin typeface="Calibri" panose="020F0502020204030204" pitchFamily="34" charset="0"/>
              </a:rPr>
              <a:t>Paso </a:t>
            </a:r>
            <a:r>
              <a:rPr lang="es-PE" sz="2000" b="1" dirty="0" smtClean="0">
                <a:solidFill>
                  <a:schemeClr val="accent2"/>
                </a:solidFill>
                <a:latin typeface="Calibri" panose="020F0502020204030204" pitchFamily="34" charset="0"/>
              </a:rPr>
              <a:t>1:</a:t>
            </a:r>
            <a:r>
              <a:rPr lang="es-PE" sz="2000" dirty="0" smtClean="0">
                <a:latin typeface="Calibri" panose="020F0502020204030204" pitchFamily="34" charset="0"/>
              </a:rPr>
              <a:t> </a:t>
            </a:r>
            <a:r>
              <a:rPr lang="es-PE" sz="2000" dirty="0" smtClean="0">
                <a:latin typeface="Cambria" panose="02040503050406030204" pitchFamily="18" charset="0"/>
              </a:rPr>
              <a:t>Convertir </a:t>
            </a:r>
            <a:r>
              <a:rPr lang="es-PE" sz="2000" dirty="0">
                <a:latin typeface="Cambria" panose="02040503050406030204" pitchFamily="18" charset="0"/>
              </a:rPr>
              <a:t>las desigualdades en igualdades al sumarles una variable </a:t>
            </a:r>
            <a:r>
              <a:rPr lang="es-PE" sz="2000" dirty="0" smtClean="0">
                <a:latin typeface="Cambria" panose="02040503050406030204" pitchFamily="18" charset="0"/>
              </a:rPr>
              <a:t>de holgura </a:t>
            </a:r>
            <a:r>
              <a:rPr lang="es-PE" sz="2000" b="1" i="1" dirty="0">
                <a:solidFill>
                  <a:srgbClr val="C00000"/>
                </a:solidFill>
                <a:latin typeface="Cambria" panose="02040503050406030204" pitchFamily="18" charset="0"/>
              </a:rPr>
              <a:t>hi </a:t>
            </a:r>
            <a:r>
              <a:rPr lang="es-PE" sz="2000" dirty="0">
                <a:latin typeface="Cambria" panose="02040503050406030204" pitchFamily="18" charset="0"/>
              </a:rPr>
              <a:t>. Esta variable representa la cantidad que le falta a la desigualdad </a:t>
            </a:r>
            <a:r>
              <a:rPr lang="es-PE" sz="2000" dirty="0" smtClean="0">
                <a:latin typeface="Cambria" panose="02040503050406030204" pitchFamily="18" charset="0"/>
              </a:rPr>
              <a:t>para ser </a:t>
            </a:r>
            <a:r>
              <a:rPr lang="es-PE" sz="2000" dirty="0">
                <a:latin typeface="Cambria" panose="02040503050406030204" pitchFamily="18" charset="0"/>
              </a:rPr>
              <a:t>igualdad. Las variables de holgura siempre son positivas</a:t>
            </a:r>
            <a:r>
              <a:rPr lang="es-PE" sz="2000" dirty="0" smtClean="0">
                <a:latin typeface="Cambria" panose="02040503050406030204" pitchFamily="18" charset="0"/>
              </a:rPr>
              <a:t>.</a:t>
            </a:r>
          </a:p>
          <a:p>
            <a:endParaRPr lang="es-PE" sz="2000" dirty="0">
              <a:latin typeface="Calibri" panose="020F0502020204030204" pitchFamily="34" charset="0"/>
            </a:endParaRPr>
          </a:p>
          <a:p>
            <a:pPr algn="ctr"/>
            <a:r>
              <a:rPr lang="es-PE" sz="2000" i="1" dirty="0"/>
              <a:t>a</a:t>
            </a:r>
            <a:r>
              <a:rPr lang="es-PE" sz="2000" i="1" baseline="-25000" dirty="0"/>
              <a:t>11</a:t>
            </a:r>
            <a:r>
              <a:rPr lang="es-PE" sz="2000" i="1" dirty="0"/>
              <a:t> x</a:t>
            </a:r>
            <a:r>
              <a:rPr lang="es-PE" sz="2000" i="1" baseline="-25000" dirty="0"/>
              <a:t>1 </a:t>
            </a:r>
            <a:r>
              <a:rPr lang="es-PE" sz="2000" dirty="0"/>
              <a:t>+ </a:t>
            </a:r>
            <a:r>
              <a:rPr lang="es-PE" sz="2000" i="1" dirty="0"/>
              <a:t>a</a:t>
            </a:r>
            <a:r>
              <a:rPr lang="es-PE" sz="2000" i="1" baseline="-25000" dirty="0"/>
              <a:t>12</a:t>
            </a:r>
            <a:r>
              <a:rPr lang="es-PE" sz="2000" i="1" dirty="0"/>
              <a:t> x</a:t>
            </a:r>
            <a:r>
              <a:rPr lang="es-PE" sz="2000" i="1" baseline="-25000" dirty="0"/>
              <a:t>2</a:t>
            </a:r>
            <a:r>
              <a:rPr lang="es-PE" sz="2000" i="1" dirty="0"/>
              <a:t> </a:t>
            </a:r>
            <a:r>
              <a:rPr lang="es-PE" sz="2000" dirty="0"/>
              <a:t>+….+ </a:t>
            </a:r>
            <a:r>
              <a:rPr lang="es-PE" sz="2000" i="1" dirty="0"/>
              <a:t>a</a:t>
            </a:r>
            <a:r>
              <a:rPr lang="es-PE" sz="2000" i="1" baseline="-25000" dirty="0"/>
              <a:t>1n</a:t>
            </a:r>
            <a:r>
              <a:rPr lang="es-PE" sz="2000" i="1" dirty="0"/>
              <a:t> </a:t>
            </a:r>
            <a:r>
              <a:rPr lang="es-PE" sz="2000" i="1" dirty="0" err="1"/>
              <a:t>x</a:t>
            </a:r>
            <a:r>
              <a:rPr lang="es-PE" sz="2000" i="1" baseline="-25000" dirty="0" err="1"/>
              <a:t>n</a:t>
            </a:r>
            <a:r>
              <a:rPr lang="es-PE" sz="2000" i="1" dirty="0"/>
              <a:t> </a:t>
            </a:r>
            <a:r>
              <a:rPr lang="es-PE" sz="2000" dirty="0"/>
              <a:t>+ </a:t>
            </a:r>
            <a:r>
              <a:rPr lang="es-PE" sz="2000" i="1" dirty="0"/>
              <a:t>h</a:t>
            </a:r>
            <a:r>
              <a:rPr lang="es-PE" sz="2000" i="1" baseline="-25000" dirty="0"/>
              <a:t>1</a:t>
            </a:r>
            <a:r>
              <a:rPr lang="es-PE" sz="2000" i="1" dirty="0"/>
              <a:t> </a:t>
            </a:r>
            <a:r>
              <a:rPr lang="es-PE" sz="2000" dirty="0"/>
              <a:t>= </a:t>
            </a:r>
            <a:r>
              <a:rPr lang="es-PE" sz="2000" i="1" dirty="0"/>
              <a:t>b</a:t>
            </a:r>
            <a:r>
              <a:rPr lang="es-PE" sz="2000" i="1" baseline="-25000" dirty="0"/>
              <a:t>1</a:t>
            </a:r>
            <a:endParaRPr lang="es-PE" sz="2000" dirty="0"/>
          </a:p>
          <a:p>
            <a:pPr algn="ctr"/>
            <a:r>
              <a:rPr lang="es-PE" sz="2000" i="1" dirty="0"/>
              <a:t>a</a:t>
            </a:r>
            <a:r>
              <a:rPr lang="es-PE" sz="2000" i="1" baseline="-25000" dirty="0"/>
              <a:t>21</a:t>
            </a:r>
            <a:r>
              <a:rPr lang="es-PE" sz="2000" i="1" dirty="0"/>
              <a:t> x</a:t>
            </a:r>
            <a:r>
              <a:rPr lang="es-PE" sz="2000" i="1" baseline="-25000" dirty="0"/>
              <a:t>1</a:t>
            </a:r>
            <a:r>
              <a:rPr lang="es-PE" sz="2000" i="1" dirty="0"/>
              <a:t> </a:t>
            </a:r>
            <a:r>
              <a:rPr lang="es-PE" sz="2000" dirty="0"/>
              <a:t>+ </a:t>
            </a:r>
            <a:r>
              <a:rPr lang="es-PE" sz="2000" i="1" dirty="0"/>
              <a:t>a</a:t>
            </a:r>
            <a:r>
              <a:rPr lang="es-PE" sz="2000" i="1" baseline="-25000" dirty="0"/>
              <a:t>22 </a:t>
            </a:r>
            <a:r>
              <a:rPr lang="es-PE" sz="2000" i="1" dirty="0"/>
              <a:t>x</a:t>
            </a:r>
            <a:r>
              <a:rPr lang="es-PE" sz="2000" i="1" baseline="-25000" dirty="0"/>
              <a:t>2</a:t>
            </a:r>
            <a:r>
              <a:rPr lang="es-PE" sz="2000" i="1" dirty="0"/>
              <a:t> </a:t>
            </a:r>
            <a:r>
              <a:rPr lang="es-PE" sz="2000" dirty="0"/>
              <a:t>+…..+ </a:t>
            </a:r>
            <a:r>
              <a:rPr lang="es-PE" sz="2000" i="1" dirty="0"/>
              <a:t>a</a:t>
            </a:r>
            <a:r>
              <a:rPr lang="es-PE" sz="2000" i="1" baseline="-25000" dirty="0"/>
              <a:t>2n</a:t>
            </a:r>
            <a:r>
              <a:rPr lang="es-PE" sz="2000" i="1" dirty="0"/>
              <a:t> </a:t>
            </a:r>
            <a:r>
              <a:rPr lang="es-PE" sz="2000" i="1" dirty="0" err="1"/>
              <a:t>xn</a:t>
            </a:r>
            <a:r>
              <a:rPr lang="es-PE" sz="2000" i="1" dirty="0"/>
              <a:t> </a:t>
            </a:r>
            <a:r>
              <a:rPr lang="es-PE" sz="2000" dirty="0"/>
              <a:t>+ </a:t>
            </a:r>
            <a:r>
              <a:rPr lang="es-PE" sz="2000" i="1" dirty="0"/>
              <a:t>h</a:t>
            </a:r>
            <a:r>
              <a:rPr lang="es-PE" sz="2000" i="1" baseline="-25000" dirty="0"/>
              <a:t>2</a:t>
            </a:r>
            <a:r>
              <a:rPr lang="es-PE" sz="2000" i="1" dirty="0"/>
              <a:t> </a:t>
            </a:r>
            <a:r>
              <a:rPr lang="es-PE" sz="2000" dirty="0"/>
              <a:t>= </a:t>
            </a:r>
            <a:r>
              <a:rPr lang="es-PE" sz="2000" i="1" dirty="0"/>
              <a:t>b</a:t>
            </a:r>
            <a:r>
              <a:rPr lang="es-PE" sz="2000" i="1" baseline="-25000" dirty="0"/>
              <a:t>2</a:t>
            </a:r>
            <a:endParaRPr lang="es-PE" sz="2000" dirty="0"/>
          </a:p>
          <a:p>
            <a:pPr algn="ctr"/>
            <a:r>
              <a:rPr lang="es-PE" sz="2000" dirty="0" smtClean="0"/>
              <a:t>.</a:t>
            </a:r>
            <a:endParaRPr lang="es-PE" sz="2000" dirty="0"/>
          </a:p>
          <a:p>
            <a:pPr algn="ctr"/>
            <a:r>
              <a:rPr lang="es-PE" sz="2000" dirty="0"/>
              <a:t>.</a:t>
            </a:r>
          </a:p>
          <a:p>
            <a:pPr algn="ctr"/>
            <a:r>
              <a:rPr lang="es-PE" sz="2000" dirty="0"/>
              <a:t>.</a:t>
            </a:r>
          </a:p>
          <a:p>
            <a:pPr algn="ctr"/>
            <a:r>
              <a:rPr lang="es-PE" sz="2000" dirty="0"/>
              <a:t>.</a:t>
            </a:r>
          </a:p>
          <a:p>
            <a:pPr algn="ctr"/>
            <a:r>
              <a:rPr lang="en-US" sz="2000" i="1" dirty="0"/>
              <a:t>a</a:t>
            </a:r>
            <a:r>
              <a:rPr lang="en-US" sz="2000" i="1" baseline="-25000" dirty="0"/>
              <a:t>m1</a:t>
            </a:r>
            <a:r>
              <a:rPr lang="en-US" sz="2000" i="1" dirty="0"/>
              <a:t>x</a:t>
            </a:r>
            <a:r>
              <a:rPr lang="en-US" sz="2000" i="1" baseline="-25000" dirty="0"/>
              <a:t>1</a:t>
            </a:r>
            <a:r>
              <a:rPr lang="en-US" sz="2000" dirty="0"/>
              <a:t>+ </a:t>
            </a:r>
            <a:r>
              <a:rPr lang="en-US" sz="2000" i="1" dirty="0"/>
              <a:t>a</a:t>
            </a:r>
            <a:r>
              <a:rPr lang="en-US" sz="2000" i="1" baseline="-25000" dirty="0"/>
              <a:t>m2</a:t>
            </a:r>
            <a:r>
              <a:rPr lang="en-US" sz="2000" i="1" dirty="0"/>
              <a:t> x</a:t>
            </a:r>
            <a:r>
              <a:rPr lang="en-US" sz="2000" i="1" baseline="-25000" dirty="0"/>
              <a:t>2</a:t>
            </a:r>
            <a:r>
              <a:rPr lang="en-US" sz="2000" i="1" dirty="0"/>
              <a:t> </a:t>
            </a:r>
            <a:r>
              <a:rPr lang="en-US" sz="2000" dirty="0"/>
              <a:t>+…..+ </a:t>
            </a:r>
            <a:r>
              <a:rPr lang="en-US" sz="2000" i="1" dirty="0" err="1"/>
              <a:t>a</a:t>
            </a:r>
            <a:r>
              <a:rPr lang="en-US" sz="2000" i="1" baseline="-25000" dirty="0" err="1"/>
              <a:t>mn</a:t>
            </a:r>
            <a:r>
              <a:rPr lang="en-US" sz="2000" i="1" dirty="0"/>
              <a:t> </a:t>
            </a:r>
            <a:r>
              <a:rPr lang="en-US" sz="2000" i="1" dirty="0" err="1"/>
              <a:t>x</a:t>
            </a:r>
            <a:r>
              <a:rPr lang="en-US" sz="2000" i="1" baseline="-25000" dirty="0" err="1"/>
              <a:t>n</a:t>
            </a:r>
            <a:r>
              <a:rPr lang="en-US" sz="2000" i="1" dirty="0"/>
              <a:t> </a:t>
            </a:r>
            <a:r>
              <a:rPr lang="en-US" sz="2000" dirty="0"/>
              <a:t>+ </a:t>
            </a:r>
            <a:r>
              <a:rPr lang="en-US" sz="2000" i="1" dirty="0" err="1"/>
              <a:t>h</a:t>
            </a:r>
            <a:r>
              <a:rPr lang="en-US" sz="2000" i="1" baseline="-25000" dirty="0" err="1"/>
              <a:t>m</a:t>
            </a:r>
            <a:r>
              <a:rPr lang="en-US" sz="2000" i="1" dirty="0"/>
              <a:t> </a:t>
            </a:r>
            <a:r>
              <a:rPr lang="en-US" sz="2000" dirty="0"/>
              <a:t>= </a:t>
            </a:r>
            <a:r>
              <a:rPr lang="en-US" sz="2000" i="1" dirty="0" err="1" smtClean="0"/>
              <a:t>b</a:t>
            </a:r>
            <a:r>
              <a:rPr lang="en-US" sz="2000" i="1" baseline="-25000" dirty="0" err="1" smtClean="0"/>
              <a:t>m</a:t>
            </a:r>
            <a:endParaRPr lang="es-PE" sz="2000" dirty="0" smtClean="0">
              <a:latin typeface="Calibri" panose="020F0502020204030204" pitchFamily="34" charset="0"/>
            </a:endParaRPr>
          </a:p>
          <a:p>
            <a:endParaRPr lang="es-PE" sz="2000" dirty="0">
              <a:latin typeface="Calibri" panose="020F0502020204030204" pitchFamily="34" charset="0"/>
            </a:endParaRPr>
          </a:p>
        </p:txBody>
      </p:sp>
    </p:spTree>
    <p:extLst>
      <p:ext uri="{BB962C8B-B14F-4D97-AF65-F5344CB8AC3E}">
        <p14:creationId xmlns:p14="http://schemas.microsoft.com/office/powerpoint/2010/main" val="14998875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67544" y="334542"/>
            <a:ext cx="8352928" cy="6278642"/>
          </a:xfrm>
          <a:prstGeom prst="rect">
            <a:avLst/>
          </a:prstGeom>
          <a:noFill/>
        </p:spPr>
        <p:txBody>
          <a:bodyPr wrap="square" rtlCol="0">
            <a:spAutoFit/>
          </a:bodyPr>
          <a:lstStyle/>
          <a:p>
            <a:r>
              <a:rPr lang="es-PE" dirty="0">
                <a:solidFill>
                  <a:schemeClr val="accent2"/>
                </a:solidFill>
              </a:rPr>
              <a:t>Paso 2</a:t>
            </a:r>
            <a:r>
              <a:rPr lang="es-PE" dirty="0"/>
              <a:t>. </a:t>
            </a:r>
            <a:r>
              <a:rPr lang="es-PE" sz="2000" dirty="0">
                <a:latin typeface="Calibri" panose="020F0502020204030204" pitchFamily="34" charset="0"/>
              </a:rPr>
              <a:t>Escribir la función objetivo como una igualdad a cero sumando las</a:t>
            </a:r>
          </a:p>
          <a:p>
            <a:r>
              <a:rPr lang="es-PE" sz="2000" dirty="0">
                <a:latin typeface="Calibri" panose="020F0502020204030204" pitchFamily="34" charset="0"/>
              </a:rPr>
              <a:t>variables de holgura </a:t>
            </a:r>
            <a:r>
              <a:rPr lang="es-PE" sz="2000" i="1" dirty="0" smtClean="0">
                <a:latin typeface="Calibri" panose="020F0502020204030204" pitchFamily="34" charset="0"/>
              </a:rPr>
              <a:t>h</a:t>
            </a:r>
            <a:r>
              <a:rPr lang="es-PE" sz="2000" i="1" baseline="-25000" dirty="0" smtClean="0">
                <a:latin typeface="Calibri" panose="020F0502020204030204" pitchFamily="34" charset="0"/>
              </a:rPr>
              <a:t>i</a:t>
            </a:r>
            <a:r>
              <a:rPr lang="es-PE" sz="2000" i="1" dirty="0" smtClean="0">
                <a:latin typeface="Calibri" panose="020F0502020204030204" pitchFamily="34" charset="0"/>
              </a:rPr>
              <a:t> </a:t>
            </a:r>
            <a:r>
              <a:rPr lang="es-PE" sz="2000" dirty="0">
                <a:latin typeface="Calibri" panose="020F0502020204030204" pitchFamily="34" charset="0"/>
              </a:rPr>
              <a:t>con coeficiente cero y conservando positivo el </a:t>
            </a:r>
            <a:r>
              <a:rPr lang="es-PE" sz="2000" dirty="0" smtClean="0">
                <a:latin typeface="Calibri" panose="020F0502020204030204" pitchFamily="34" charset="0"/>
              </a:rPr>
              <a:t>coeficiente de </a:t>
            </a:r>
            <a:r>
              <a:rPr lang="es-PE" sz="2000" i="1" dirty="0" err="1">
                <a:latin typeface="Calibri" panose="020F0502020204030204" pitchFamily="34" charset="0"/>
              </a:rPr>
              <a:t>Z</a:t>
            </a:r>
            <a:r>
              <a:rPr lang="es-PE" sz="2000" baseline="-25000" dirty="0" err="1">
                <a:latin typeface="Calibri" panose="020F0502020204030204" pitchFamily="34" charset="0"/>
              </a:rPr>
              <a:t>max</a:t>
            </a:r>
            <a:r>
              <a:rPr lang="es-PE" sz="2000" dirty="0">
                <a:latin typeface="Calibri" panose="020F0502020204030204" pitchFamily="34" charset="0"/>
              </a:rPr>
              <a:t> , es decir:</a:t>
            </a:r>
          </a:p>
          <a:p>
            <a:endParaRPr lang="pt-BR" dirty="0" smtClean="0"/>
          </a:p>
          <a:p>
            <a:r>
              <a:rPr lang="pt-BR" dirty="0"/>
              <a:t>	</a:t>
            </a:r>
            <a:r>
              <a:rPr lang="pt-BR" dirty="0" smtClean="0">
                <a:solidFill>
                  <a:srgbClr val="002060"/>
                </a:solidFill>
              </a:rPr>
              <a:t> </a:t>
            </a:r>
            <a:r>
              <a:rPr lang="pt-BR" i="1" dirty="0" err="1" smtClean="0">
                <a:solidFill>
                  <a:srgbClr val="002060"/>
                </a:solidFill>
              </a:rPr>
              <a:t>Z</a:t>
            </a:r>
            <a:r>
              <a:rPr lang="pt-BR" baseline="-25000" dirty="0" err="1" smtClean="0">
                <a:solidFill>
                  <a:srgbClr val="002060"/>
                </a:solidFill>
              </a:rPr>
              <a:t>max</a:t>
            </a:r>
            <a:r>
              <a:rPr lang="pt-BR" i="1" dirty="0" smtClean="0">
                <a:solidFill>
                  <a:srgbClr val="002060"/>
                </a:solidFill>
              </a:rPr>
              <a:t> </a:t>
            </a:r>
            <a:r>
              <a:rPr lang="pt-BR" dirty="0" smtClean="0">
                <a:solidFill>
                  <a:srgbClr val="002060"/>
                </a:solidFill>
              </a:rPr>
              <a:t>− </a:t>
            </a:r>
            <a:r>
              <a:rPr lang="pt-BR" i="1" dirty="0" smtClean="0">
                <a:solidFill>
                  <a:srgbClr val="002060"/>
                </a:solidFill>
              </a:rPr>
              <a:t>C</a:t>
            </a:r>
            <a:r>
              <a:rPr lang="pt-BR" baseline="-25000" dirty="0" smtClean="0">
                <a:solidFill>
                  <a:srgbClr val="002060"/>
                </a:solidFill>
              </a:rPr>
              <a:t>1</a:t>
            </a:r>
            <a:r>
              <a:rPr lang="pt-BR" dirty="0" smtClean="0">
                <a:solidFill>
                  <a:srgbClr val="002060"/>
                </a:solidFill>
              </a:rPr>
              <a:t> </a:t>
            </a:r>
            <a:r>
              <a:rPr lang="pt-BR" i="1" dirty="0" smtClean="0">
                <a:solidFill>
                  <a:srgbClr val="002060"/>
                </a:solidFill>
              </a:rPr>
              <a:t>x</a:t>
            </a:r>
            <a:r>
              <a:rPr lang="pt-BR" baseline="-25000" dirty="0" smtClean="0">
                <a:solidFill>
                  <a:srgbClr val="002060"/>
                </a:solidFill>
              </a:rPr>
              <a:t>1</a:t>
            </a:r>
            <a:r>
              <a:rPr lang="pt-BR" dirty="0" smtClean="0">
                <a:solidFill>
                  <a:srgbClr val="002060"/>
                </a:solidFill>
              </a:rPr>
              <a:t>− </a:t>
            </a:r>
            <a:r>
              <a:rPr lang="pt-BR" i="1" dirty="0" smtClean="0">
                <a:solidFill>
                  <a:srgbClr val="002060"/>
                </a:solidFill>
              </a:rPr>
              <a:t>C</a:t>
            </a:r>
            <a:r>
              <a:rPr lang="pt-BR" baseline="-25000" dirty="0" smtClean="0">
                <a:solidFill>
                  <a:srgbClr val="002060"/>
                </a:solidFill>
              </a:rPr>
              <a:t>2</a:t>
            </a:r>
            <a:r>
              <a:rPr lang="pt-BR" dirty="0" smtClean="0">
                <a:solidFill>
                  <a:srgbClr val="002060"/>
                </a:solidFill>
              </a:rPr>
              <a:t> </a:t>
            </a:r>
            <a:r>
              <a:rPr lang="pt-BR" i="1" dirty="0" smtClean="0">
                <a:solidFill>
                  <a:srgbClr val="002060"/>
                </a:solidFill>
              </a:rPr>
              <a:t>x</a:t>
            </a:r>
            <a:r>
              <a:rPr lang="pt-BR" baseline="-25000" dirty="0" smtClean="0">
                <a:solidFill>
                  <a:srgbClr val="002060"/>
                </a:solidFill>
              </a:rPr>
              <a:t>2</a:t>
            </a:r>
            <a:r>
              <a:rPr lang="pt-BR" dirty="0" smtClean="0">
                <a:solidFill>
                  <a:srgbClr val="002060"/>
                </a:solidFill>
              </a:rPr>
              <a:t> - ........ - </a:t>
            </a:r>
            <a:r>
              <a:rPr lang="pt-BR" i="1" dirty="0" err="1" smtClean="0">
                <a:solidFill>
                  <a:srgbClr val="002060"/>
                </a:solidFill>
              </a:rPr>
              <a:t>C</a:t>
            </a:r>
            <a:r>
              <a:rPr lang="pt-BR" i="1" baseline="-25000" dirty="0" err="1" smtClean="0">
                <a:solidFill>
                  <a:srgbClr val="002060"/>
                </a:solidFill>
              </a:rPr>
              <a:t>n</a:t>
            </a:r>
            <a:r>
              <a:rPr lang="pt-BR" i="1" dirty="0" err="1" smtClean="0">
                <a:solidFill>
                  <a:srgbClr val="002060"/>
                </a:solidFill>
              </a:rPr>
              <a:t>x</a:t>
            </a:r>
            <a:r>
              <a:rPr lang="pt-BR" i="1" baseline="-25000" dirty="0" err="1" smtClean="0">
                <a:solidFill>
                  <a:srgbClr val="002060"/>
                </a:solidFill>
              </a:rPr>
              <a:t>n</a:t>
            </a:r>
            <a:r>
              <a:rPr lang="pt-BR" i="1" dirty="0" smtClean="0">
                <a:solidFill>
                  <a:srgbClr val="002060"/>
                </a:solidFill>
              </a:rPr>
              <a:t> </a:t>
            </a:r>
            <a:r>
              <a:rPr lang="pt-BR" dirty="0" smtClean="0">
                <a:solidFill>
                  <a:srgbClr val="002060"/>
                </a:solidFill>
              </a:rPr>
              <a:t>+ 0</a:t>
            </a:r>
            <a:r>
              <a:rPr lang="pt-BR" i="1" dirty="0" smtClean="0">
                <a:solidFill>
                  <a:srgbClr val="002060"/>
                </a:solidFill>
              </a:rPr>
              <a:t>h</a:t>
            </a:r>
            <a:r>
              <a:rPr lang="pt-BR" baseline="-25000" dirty="0" smtClean="0">
                <a:solidFill>
                  <a:srgbClr val="002060"/>
                </a:solidFill>
              </a:rPr>
              <a:t>1</a:t>
            </a:r>
            <a:r>
              <a:rPr lang="pt-BR" i="1" dirty="0" smtClean="0">
                <a:solidFill>
                  <a:srgbClr val="002060"/>
                </a:solidFill>
              </a:rPr>
              <a:t> </a:t>
            </a:r>
            <a:r>
              <a:rPr lang="pt-BR" dirty="0" smtClean="0">
                <a:solidFill>
                  <a:srgbClr val="002060"/>
                </a:solidFill>
              </a:rPr>
              <a:t>+ 0</a:t>
            </a:r>
            <a:r>
              <a:rPr lang="pt-BR" i="1" dirty="0" smtClean="0">
                <a:solidFill>
                  <a:srgbClr val="002060"/>
                </a:solidFill>
              </a:rPr>
              <a:t>h</a:t>
            </a:r>
            <a:r>
              <a:rPr lang="pt-BR" baseline="-25000" dirty="0" smtClean="0">
                <a:solidFill>
                  <a:srgbClr val="002060"/>
                </a:solidFill>
              </a:rPr>
              <a:t>2</a:t>
            </a:r>
            <a:r>
              <a:rPr lang="pt-BR" i="1" dirty="0" smtClean="0">
                <a:solidFill>
                  <a:srgbClr val="002060"/>
                </a:solidFill>
              </a:rPr>
              <a:t> </a:t>
            </a:r>
            <a:r>
              <a:rPr lang="pt-BR" dirty="0" smtClean="0">
                <a:solidFill>
                  <a:srgbClr val="002060"/>
                </a:solidFill>
              </a:rPr>
              <a:t>+ .....+ 0</a:t>
            </a:r>
            <a:r>
              <a:rPr lang="pt-BR" i="1" dirty="0" smtClean="0">
                <a:solidFill>
                  <a:srgbClr val="002060"/>
                </a:solidFill>
              </a:rPr>
              <a:t>h</a:t>
            </a:r>
            <a:r>
              <a:rPr lang="pt-BR" i="1" baseline="-25000" dirty="0" smtClean="0">
                <a:solidFill>
                  <a:srgbClr val="002060"/>
                </a:solidFill>
              </a:rPr>
              <a:t>m </a:t>
            </a:r>
            <a:r>
              <a:rPr lang="pt-BR" dirty="0" smtClean="0">
                <a:solidFill>
                  <a:srgbClr val="002060"/>
                </a:solidFill>
              </a:rPr>
              <a:t>= 0</a:t>
            </a:r>
          </a:p>
          <a:p>
            <a:endParaRPr lang="pt-BR" dirty="0"/>
          </a:p>
          <a:p>
            <a:r>
              <a:rPr lang="es-PE" dirty="0">
                <a:solidFill>
                  <a:srgbClr val="C00000"/>
                </a:solidFill>
              </a:rPr>
              <a:t>Paso 3</a:t>
            </a:r>
            <a:r>
              <a:rPr lang="es-PE" dirty="0"/>
              <a:t>. </a:t>
            </a:r>
            <a:r>
              <a:rPr lang="es-PE" dirty="0">
                <a:latin typeface="Calibri" panose="020F0502020204030204" pitchFamily="34" charset="0"/>
              </a:rPr>
              <a:t>Formar la tabla </a:t>
            </a:r>
            <a:r>
              <a:rPr lang="es-PE" dirty="0" err="1">
                <a:latin typeface="Calibri" panose="020F0502020204030204" pitchFamily="34" charset="0"/>
              </a:rPr>
              <a:t>símplex</a:t>
            </a:r>
            <a:r>
              <a:rPr lang="es-PE" dirty="0">
                <a:latin typeface="Calibri" panose="020F0502020204030204" pitchFamily="34" charset="0"/>
              </a:rPr>
              <a:t> o tabla inicial.</a:t>
            </a:r>
            <a:endParaRPr lang="pt-BR" dirty="0" smtClean="0">
              <a:solidFill>
                <a:srgbClr val="7030A0"/>
              </a:solidFill>
              <a:latin typeface="Calibri" panose="020F0502020204030204" pitchFamily="34" charset="0"/>
            </a:endParaRPr>
          </a:p>
          <a:p>
            <a:r>
              <a:rPr lang="es-PE" dirty="0">
                <a:latin typeface="Calibri" panose="020F0502020204030204" pitchFamily="34" charset="0"/>
              </a:rPr>
              <a:t>Se construye una tabla como la que se muestra a continuación</a:t>
            </a:r>
            <a:r>
              <a:rPr lang="es-PE" dirty="0" smtClean="0">
                <a:latin typeface="Calibri" panose="020F0502020204030204" pitchFamily="34" charset="0"/>
              </a:rPr>
              <a:t>:</a:t>
            </a:r>
          </a:p>
          <a:p>
            <a:endParaRPr lang="es-PE" dirty="0">
              <a:latin typeface="Calibri" panose="020F0502020204030204" pitchFamily="34" charset="0"/>
            </a:endParaRPr>
          </a:p>
          <a:p>
            <a:endParaRPr lang="es-PE" dirty="0" smtClean="0">
              <a:latin typeface="Calibri" panose="020F0502020204030204" pitchFamily="34" charset="0"/>
            </a:endParaRPr>
          </a:p>
          <a:p>
            <a:endParaRPr lang="es-PE" dirty="0">
              <a:latin typeface="Calibri" panose="020F0502020204030204" pitchFamily="34" charset="0"/>
            </a:endParaRPr>
          </a:p>
          <a:p>
            <a:endParaRPr lang="es-PE" dirty="0" smtClean="0">
              <a:latin typeface="Calibri" panose="020F0502020204030204" pitchFamily="34" charset="0"/>
            </a:endParaRPr>
          </a:p>
          <a:p>
            <a:endParaRPr lang="es-PE" dirty="0">
              <a:latin typeface="Calibri" panose="020F0502020204030204" pitchFamily="34" charset="0"/>
            </a:endParaRPr>
          </a:p>
          <a:p>
            <a:endParaRPr lang="es-PE" dirty="0" smtClean="0">
              <a:latin typeface="Calibri" panose="020F0502020204030204" pitchFamily="34" charset="0"/>
            </a:endParaRPr>
          </a:p>
          <a:p>
            <a:endParaRPr lang="es-PE" dirty="0">
              <a:latin typeface="Calibri" panose="020F0502020204030204" pitchFamily="34" charset="0"/>
            </a:endParaRPr>
          </a:p>
          <a:p>
            <a:endParaRPr lang="es-PE" dirty="0" smtClean="0">
              <a:latin typeface="Calibri" panose="020F0502020204030204" pitchFamily="34" charset="0"/>
            </a:endParaRPr>
          </a:p>
          <a:p>
            <a:r>
              <a:rPr lang="es-PE" dirty="0"/>
              <a:t>En la primera celda escribimos la etiqueta “Variables básicas”, en la siguiente</a:t>
            </a:r>
          </a:p>
          <a:p>
            <a:r>
              <a:rPr lang="es-PE" dirty="0"/>
              <a:t>la etiqueta “Z”, después de esta celda se escriben los nombres de las variables</a:t>
            </a:r>
          </a:p>
          <a:p>
            <a:r>
              <a:rPr lang="es-PE" dirty="0"/>
              <a:t>originales del modelo, seguidas de las variables de holgura. En la última</a:t>
            </a:r>
          </a:p>
          <a:p>
            <a:r>
              <a:rPr lang="es-PE" dirty="0"/>
              <a:t>celda se coloca la etiqueta “Solución”.</a:t>
            </a:r>
            <a:endParaRPr lang="es-PE" dirty="0">
              <a:latin typeface="Calibri" panose="020F0502020204030204" pitchFamily="34" charset="0"/>
            </a:endParaRPr>
          </a:p>
          <a:p>
            <a:endParaRPr lang="es-PE" dirty="0" smtClean="0">
              <a:latin typeface="Calibri" panose="020F0502020204030204" pitchFamily="34" charset="0"/>
            </a:endParaRPr>
          </a:p>
          <a:p>
            <a:endParaRPr lang="es-PE" dirty="0">
              <a:latin typeface="Calibri" panose="020F0502020204030204" pitchFamily="34" charset="0"/>
            </a:endParaRPr>
          </a:p>
        </p:txBody>
      </p:sp>
      <p:graphicFrame>
        <p:nvGraphicFramePr>
          <p:cNvPr id="5" name="4 Tabla"/>
          <p:cNvGraphicFramePr>
            <a:graphicFrameLocks noGrp="1"/>
          </p:cNvGraphicFramePr>
          <p:nvPr>
            <p:extLst>
              <p:ext uri="{D42A27DB-BD31-4B8C-83A1-F6EECF244321}">
                <p14:modId xmlns:p14="http://schemas.microsoft.com/office/powerpoint/2010/main" val="476741345"/>
              </p:ext>
            </p:extLst>
          </p:nvPr>
        </p:nvGraphicFramePr>
        <p:xfrm>
          <a:off x="1835696" y="2845562"/>
          <a:ext cx="4824536" cy="1761732"/>
        </p:xfrm>
        <a:graphic>
          <a:graphicData uri="http://schemas.openxmlformats.org/drawingml/2006/table">
            <a:tbl>
              <a:tblPr/>
              <a:tblGrid>
                <a:gridCol w="1039072"/>
                <a:gridCol w="297129"/>
                <a:gridCol w="1112071"/>
                <a:gridCol w="1440160"/>
                <a:gridCol w="936104"/>
              </a:tblGrid>
              <a:tr h="493383">
                <a:tc rowSpan="2">
                  <a:txBody>
                    <a:bodyPr/>
                    <a:lstStyle/>
                    <a:p>
                      <a:pPr>
                        <a:lnSpc>
                          <a:spcPct val="115000"/>
                        </a:lnSpc>
                        <a:spcAft>
                          <a:spcPts val="0"/>
                        </a:spcAft>
                      </a:pPr>
                      <a:r>
                        <a:rPr lang="es-PE" sz="1400" b="1" dirty="0">
                          <a:solidFill>
                            <a:srgbClr val="002060"/>
                          </a:solidFill>
                          <a:effectLst/>
                          <a:latin typeface="Cambria"/>
                          <a:ea typeface="CalistoMT-Identity-H"/>
                          <a:cs typeface="CalistoMT-Identity-H"/>
                        </a:rPr>
                        <a:t>Variables básicas</a:t>
                      </a:r>
                      <a:endParaRPr lang="es-PE" sz="1400" b="1" dirty="0">
                        <a:solidFill>
                          <a:srgbClr val="002060"/>
                        </a:solidFill>
                        <a:effectLst/>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rowSpan="2">
                  <a:txBody>
                    <a:bodyPr/>
                    <a:lstStyle/>
                    <a:p>
                      <a:pPr>
                        <a:lnSpc>
                          <a:spcPct val="115000"/>
                        </a:lnSpc>
                        <a:spcAft>
                          <a:spcPts val="0"/>
                        </a:spcAft>
                      </a:pPr>
                      <a:r>
                        <a:rPr lang="es-PE" sz="1200" dirty="0">
                          <a:solidFill>
                            <a:srgbClr val="002060"/>
                          </a:solidFill>
                          <a:effectLst/>
                          <a:latin typeface="CalistoMT-Identity-H"/>
                          <a:ea typeface="Calibri"/>
                          <a:cs typeface="CalistoMT-Identity-H"/>
                        </a:rPr>
                        <a:t>Z</a:t>
                      </a:r>
                      <a:endParaRPr lang="es-PE" sz="1100" dirty="0">
                        <a:solidFill>
                          <a:srgbClr val="002060"/>
                        </a:solidFill>
                        <a:effectLst/>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nSpc>
                          <a:spcPct val="115000"/>
                        </a:lnSpc>
                        <a:spcAft>
                          <a:spcPts val="0"/>
                        </a:spcAft>
                      </a:pPr>
                      <a:r>
                        <a:rPr lang="es-PE" sz="1400" b="1" dirty="0">
                          <a:solidFill>
                            <a:srgbClr val="002060"/>
                          </a:solidFill>
                          <a:effectLst/>
                          <a:latin typeface="Cambria"/>
                          <a:ea typeface="CalistoMT-Identity-H"/>
                          <a:cs typeface="CalistoMT-Identity-H"/>
                        </a:rPr>
                        <a:t>Variables de decisión </a:t>
                      </a:r>
                      <a:endParaRPr lang="es-PE" sz="1400" b="1" dirty="0" smtClean="0">
                        <a:solidFill>
                          <a:srgbClr val="002060"/>
                        </a:solidFill>
                        <a:effectLst/>
                        <a:latin typeface="Cambria"/>
                        <a:ea typeface="CalistoMT-Identity-H"/>
                        <a:cs typeface="CalistoMT-Identity-H"/>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nSpc>
                          <a:spcPct val="115000"/>
                        </a:lnSpc>
                        <a:spcAft>
                          <a:spcPts val="0"/>
                        </a:spcAft>
                      </a:pPr>
                      <a:r>
                        <a:rPr lang="es-PE" sz="1400" b="1" dirty="0">
                          <a:solidFill>
                            <a:srgbClr val="002060"/>
                          </a:solidFill>
                          <a:effectLst/>
                          <a:latin typeface="Cambria"/>
                          <a:ea typeface="CalistoMT-Identity-H"/>
                          <a:cs typeface="CalistoMT-Identity-H"/>
                        </a:rPr>
                        <a:t>Variables de holgura </a:t>
                      </a:r>
                      <a:endParaRPr lang="es-PE" sz="1400" b="1" dirty="0" smtClean="0">
                        <a:solidFill>
                          <a:srgbClr val="002060"/>
                        </a:solidFill>
                        <a:effectLst/>
                        <a:latin typeface="Cambria"/>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rowSpan="2">
                  <a:txBody>
                    <a:bodyPr/>
                    <a:lstStyle/>
                    <a:p>
                      <a:pPr>
                        <a:lnSpc>
                          <a:spcPct val="115000"/>
                        </a:lnSpc>
                        <a:spcAft>
                          <a:spcPts val="0"/>
                        </a:spcAft>
                      </a:pPr>
                      <a:r>
                        <a:rPr lang="es-PE" sz="1400" b="1" dirty="0">
                          <a:solidFill>
                            <a:srgbClr val="002060"/>
                          </a:solidFill>
                          <a:effectLst/>
                          <a:latin typeface="Cambria"/>
                          <a:ea typeface="CalistoMT-Identity-H"/>
                          <a:cs typeface="CalistoMT-Identity-H"/>
                        </a:rPr>
                        <a:t>Solución</a:t>
                      </a:r>
                      <a:r>
                        <a:rPr lang="es-PE" sz="1400" dirty="0">
                          <a:solidFill>
                            <a:srgbClr val="002060"/>
                          </a:solidFill>
                          <a:effectLst/>
                          <a:latin typeface="Cambria"/>
                          <a:ea typeface="CalistoMT-Identity-H"/>
                          <a:cs typeface="CalistoMT-Identity-H"/>
                        </a:rPr>
                        <a:t> </a:t>
                      </a:r>
                      <a:endParaRPr lang="es-PE" sz="1400" dirty="0">
                        <a:solidFill>
                          <a:srgbClr val="002060"/>
                        </a:solidFill>
                        <a:effectLst/>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r>
              <a:tr h="242709">
                <a:tc vMerge="1">
                  <a:txBody>
                    <a:bodyPr/>
                    <a:lstStyle/>
                    <a:p>
                      <a:endParaRPr lang="es-PE"/>
                    </a:p>
                  </a:txBody>
                  <a:tcPr/>
                </a:tc>
                <a:tc vMerge="1">
                  <a:txBody>
                    <a:bodyPr/>
                    <a:lstStyle/>
                    <a:p>
                      <a:endParaRPr lang="es-PE"/>
                    </a:p>
                  </a:txBody>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s-PE" sz="1400" b="1" dirty="0" smtClean="0">
                          <a:solidFill>
                            <a:srgbClr val="002060"/>
                          </a:solidFill>
                          <a:effectLst/>
                          <a:latin typeface="Cambria"/>
                          <a:ea typeface="Calibri"/>
                          <a:cs typeface="Times New Roman"/>
                        </a:rPr>
                        <a:t>x</a:t>
                      </a:r>
                      <a:r>
                        <a:rPr lang="es-PE" sz="1400" b="1" baseline="-25000" dirty="0" smtClean="0">
                          <a:solidFill>
                            <a:srgbClr val="002060"/>
                          </a:solidFill>
                          <a:effectLst/>
                          <a:latin typeface="Cambria"/>
                          <a:ea typeface="Calibri"/>
                          <a:cs typeface="Times New Roman"/>
                        </a:rPr>
                        <a:t>1</a:t>
                      </a:r>
                      <a:r>
                        <a:rPr lang="es-PE" sz="1400" b="1" dirty="0" smtClean="0">
                          <a:solidFill>
                            <a:srgbClr val="002060"/>
                          </a:solidFill>
                          <a:effectLst/>
                          <a:latin typeface="Cambria"/>
                          <a:ea typeface="Calibri"/>
                          <a:cs typeface="Times New Roman"/>
                        </a:rPr>
                        <a:t> x</a:t>
                      </a:r>
                      <a:r>
                        <a:rPr lang="es-PE" sz="1400" b="1" baseline="-25000" dirty="0" smtClean="0">
                          <a:solidFill>
                            <a:srgbClr val="002060"/>
                          </a:solidFill>
                          <a:effectLst/>
                          <a:latin typeface="Cambria"/>
                          <a:ea typeface="Calibri"/>
                          <a:cs typeface="Times New Roman"/>
                        </a:rPr>
                        <a:t>2 </a:t>
                      </a:r>
                      <a:r>
                        <a:rPr lang="es-PE" sz="1400" b="1" dirty="0" smtClean="0">
                          <a:solidFill>
                            <a:srgbClr val="002060"/>
                          </a:solidFill>
                          <a:effectLst/>
                          <a:latin typeface="Cambria"/>
                          <a:ea typeface="Calibri"/>
                          <a:cs typeface="Times New Roman"/>
                        </a:rPr>
                        <a:t>…….</a:t>
                      </a:r>
                      <a:r>
                        <a:rPr lang="es-PE" sz="1400" b="1" dirty="0" err="1" smtClean="0">
                          <a:solidFill>
                            <a:srgbClr val="002060"/>
                          </a:solidFill>
                          <a:effectLst/>
                          <a:latin typeface="Cambria"/>
                          <a:ea typeface="Calibri"/>
                          <a:cs typeface="Times New Roman"/>
                        </a:rPr>
                        <a:t>x</a:t>
                      </a:r>
                      <a:r>
                        <a:rPr lang="es-PE" sz="1400" b="1" baseline="-25000" dirty="0" err="1" smtClean="0">
                          <a:solidFill>
                            <a:srgbClr val="002060"/>
                          </a:solidFill>
                          <a:effectLst/>
                          <a:latin typeface="Cambria"/>
                          <a:ea typeface="Calibri"/>
                          <a:cs typeface="Times New Roman"/>
                        </a:rPr>
                        <a:t>n</a:t>
                      </a:r>
                      <a:endParaRPr lang="es-PE" sz="1400" b="1" baseline="-25000" dirty="0" smtClean="0">
                        <a:solidFill>
                          <a:srgbClr val="002060"/>
                        </a:solidFill>
                        <a:effectLst/>
                        <a:latin typeface="Calibri"/>
                        <a:ea typeface="Calibri"/>
                        <a:cs typeface="Times New Roman"/>
                      </a:endParaRPr>
                    </a:p>
                    <a:p>
                      <a:pPr>
                        <a:lnSpc>
                          <a:spcPct val="115000"/>
                        </a:lnSpc>
                        <a:spcAft>
                          <a:spcPts val="0"/>
                        </a:spcAft>
                      </a:pPr>
                      <a:endParaRPr lang="es-PE" sz="1400" b="1" baseline="-25000" dirty="0">
                        <a:solidFill>
                          <a:srgbClr val="002060"/>
                        </a:solidFill>
                        <a:effectLst/>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s-PE" sz="1400" b="1" dirty="0" smtClean="0">
                          <a:solidFill>
                            <a:srgbClr val="002060"/>
                          </a:solidFill>
                          <a:effectLst/>
                          <a:latin typeface="Cambria"/>
                          <a:ea typeface="Calibri"/>
                          <a:cs typeface="Times New Roman"/>
                        </a:rPr>
                        <a:t>h</a:t>
                      </a:r>
                      <a:r>
                        <a:rPr lang="es-PE" sz="1400" b="1" baseline="-25000" dirty="0" smtClean="0">
                          <a:solidFill>
                            <a:srgbClr val="002060"/>
                          </a:solidFill>
                          <a:effectLst/>
                          <a:latin typeface="Cambria"/>
                          <a:ea typeface="Calibri"/>
                          <a:cs typeface="Times New Roman"/>
                        </a:rPr>
                        <a:t>1,</a:t>
                      </a:r>
                      <a:r>
                        <a:rPr lang="es-PE" sz="1400" b="1" dirty="0" smtClean="0">
                          <a:solidFill>
                            <a:srgbClr val="002060"/>
                          </a:solidFill>
                          <a:effectLst/>
                          <a:latin typeface="Cambria"/>
                          <a:ea typeface="Calibri"/>
                          <a:cs typeface="Times New Roman"/>
                        </a:rPr>
                        <a:t>  h</a:t>
                      </a:r>
                      <a:r>
                        <a:rPr lang="es-PE" sz="1400" b="1" baseline="-25000" dirty="0" smtClean="0">
                          <a:solidFill>
                            <a:srgbClr val="002060"/>
                          </a:solidFill>
                          <a:effectLst/>
                          <a:latin typeface="Cambria"/>
                          <a:ea typeface="Calibri"/>
                          <a:cs typeface="Times New Roman"/>
                        </a:rPr>
                        <a:t>2</a:t>
                      </a:r>
                      <a:r>
                        <a:rPr lang="es-PE" sz="1400" b="1" dirty="0" smtClean="0">
                          <a:solidFill>
                            <a:srgbClr val="002060"/>
                          </a:solidFill>
                          <a:effectLst/>
                          <a:latin typeface="Cambria"/>
                          <a:ea typeface="Calibri"/>
                          <a:cs typeface="Times New Roman"/>
                        </a:rPr>
                        <a:t> ………..h</a:t>
                      </a:r>
                      <a:r>
                        <a:rPr lang="es-PE" sz="1400" b="1" baseline="-25000" dirty="0" smtClean="0">
                          <a:solidFill>
                            <a:srgbClr val="002060"/>
                          </a:solidFill>
                          <a:effectLst/>
                          <a:latin typeface="Cambria"/>
                          <a:ea typeface="Calibri"/>
                          <a:cs typeface="Times New Roman"/>
                        </a:rPr>
                        <a:t>m</a:t>
                      </a:r>
                      <a:endParaRPr lang="es-PE" sz="1400" b="1" baseline="-25000" dirty="0" smtClean="0">
                        <a:solidFill>
                          <a:srgbClr val="002060"/>
                        </a:solidFill>
                        <a:effectLst/>
                        <a:latin typeface="Calibri"/>
                        <a:ea typeface="Calibri"/>
                        <a:cs typeface="Times New Roman"/>
                      </a:endParaRPr>
                    </a:p>
                    <a:p>
                      <a:pPr>
                        <a:lnSpc>
                          <a:spcPct val="115000"/>
                        </a:lnSpc>
                        <a:spcAft>
                          <a:spcPts val="0"/>
                        </a:spcAft>
                      </a:pPr>
                      <a:endParaRPr lang="es-PE" sz="1400" b="1" baseline="-25000" dirty="0">
                        <a:solidFill>
                          <a:srgbClr val="002060"/>
                        </a:solidFill>
                        <a:effectLst/>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vMerge="1">
                  <a:txBody>
                    <a:bodyPr/>
                    <a:lstStyle/>
                    <a:p>
                      <a:endParaRPr lang="es-PE"/>
                    </a:p>
                  </a:txBody>
                  <a:tcPr/>
                </a:tc>
              </a:tr>
              <a:tr h="287163">
                <a:tc>
                  <a:txBody>
                    <a:bodyPr/>
                    <a:lstStyle/>
                    <a:p>
                      <a:pPr>
                        <a:lnSpc>
                          <a:spcPct val="115000"/>
                        </a:lnSpc>
                        <a:spcAft>
                          <a:spcPts val="0"/>
                        </a:spcAft>
                      </a:pPr>
                      <a:r>
                        <a:rPr lang="es-PE" sz="1100">
                          <a:effectLst/>
                          <a:latin typeface="Cambria"/>
                          <a:ea typeface="CalistoMT-Identity-H"/>
                          <a:cs typeface="CalistoMT-Identity-H"/>
                        </a:rPr>
                        <a:t> </a:t>
                      </a:r>
                      <a:endParaRPr lang="es-PE" sz="1100">
                        <a:effectLst/>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PE" sz="1200">
                          <a:effectLst/>
                          <a:latin typeface="CalistoMT-Identity-H"/>
                          <a:ea typeface="Calibri"/>
                          <a:cs typeface="CalistoMT-Identity-H"/>
                        </a:rPr>
                        <a:t> </a:t>
                      </a:r>
                      <a:endParaRPr lang="es-PE" sz="1100">
                        <a:effectLst/>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PE" sz="1200">
                          <a:effectLst/>
                          <a:latin typeface="CalistoMT-Identity-H"/>
                          <a:ea typeface="Calibri"/>
                          <a:cs typeface="CalistoMT-Identity-H"/>
                        </a:rPr>
                        <a:t> </a:t>
                      </a:r>
                      <a:endParaRPr lang="es-PE" sz="1100">
                        <a:effectLst/>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PE" sz="1200" dirty="0">
                          <a:effectLst/>
                          <a:latin typeface="CalistoMT-Identity-H"/>
                          <a:ea typeface="Calibri"/>
                          <a:cs typeface="CalistoMT-Identity-H"/>
                        </a:rPr>
                        <a:t> </a:t>
                      </a:r>
                      <a:endParaRPr lang="es-PE" sz="1100" dirty="0">
                        <a:effectLst/>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PE" sz="1200">
                          <a:effectLst/>
                          <a:latin typeface="CalistoMT-Identity-H"/>
                          <a:ea typeface="Calibri"/>
                          <a:cs typeface="CalistoMT-Identity-H"/>
                        </a:rPr>
                        <a:t> </a:t>
                      </a:r>
                      <a:endParaRPr lang="es-PE" sz="1100">
                        <a:effectLst/>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2246">
                <a:tc>
                  <a:txBody>
                    <a:bodyPr/>
                    <a:lstStyle/>
                    <a:p>
                      <a:pPr>
                        <a:lnSpc>
                          <a:spcPct val="115000"/>
                        </a:lnSpc>
                        <a:spcAft>
                          <a:spcPts val="0"/>
                        </a:spcAft>
                      </a:pPr>
                      <a:r>
                        <a:rPr lang="es-PE" sz="1200" dirty="0">
                          <a:effectLst/>
                          <a:latin typeface="CalistoMT-Identity-H"/>
                          <a:ea typeface="Calibri"/>
                          <a:cs typeface="CalistoMT-Identity-H"/>
                        </a:rPr>
                        <a:t> </a:t>
                      </a:r>
                      <a:endParaRPr lang="es-PE" sz="1100" dirty="0">
                        <a:effectLst/>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PE" sz="1200">
                          <a:effectLst/>
                          <a:latin typeface="CalistoMT-Identity-H"/>
                          <a:ea typeface="Calibri"/>
                          <a:cs typeface="CalistoMT-Identity-H"/>
                        </a:rPr>
                        <a:t> </a:t>
                      </a:r>
                      <a:endParaRPr lang="es-PE" sz="1100">
                        <a:effectLst/>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PE" sz="1200">
                          <a:effectLst/>
                          <a:latin typeface="CalistoMT-Identity-H"/>
                          <a:ea typeface="Calibri"/>
                          <a:cs typeface="CalistoMT-Identity-H"/>
                        </a:rPr>
                        <a:t> </a:t>
                      </a:r>
                      <a:endParaRPr lang="es-PE" sz="1100">
                        <a:effectLst/>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PE" sz="1200" dirty="0">
                          <a:effectLst/>
                          <a:latin typeface="CalistoMT-Identity-H"/>
                          <a:ea typeface="Calibri"/>
                          <a:cs typeface="CalistoMT-Identity-H"/>
                        </a:rPr>
                        <a:t> </a:t>
                      </a:r>
                      <a:endParaRPr lang="es-PE" sz="1100" dirty="0">
                        <a:effectLst/>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PE" sz="1200" dirty="0">
                          <a:effectLst/>
                          <a:latin typeface="CalistoMT-Identity-H"/>
                          <a:ea typeface="Calibri"/>
                          <a:cs typeface="CalistoMT-Identity-H"/>
                        </a:rPr>
                        <a:t> </a:t>
                      </a:r>
                      <a:endParaRPr lang="es-PE" sz="1100" dirty="0">
                        <a:effectLst/>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1502280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323528" y="260648"/>
            <a:ext cx="8568952" cy="3416320"/>
          </a:xfrm>
          <a:prstGeom prst="rect">
            <a:avLst/>
          </a:prstGeom>
        </p:spPr>
        <p:txBody>
          <a:bodyPr wrap="square">
            <a:spAutoFit/>
          </a:bodyPr>
          <a:lstStyle/>
          <a:p>
            <a:r>
              <a:rPr lang="es-PE" dirty="0">
                <a:solidFill>
                  <a:schemeClr val="accent2">
                    <a:lumMod val="75000"/>
                  </a:schemeClr>
                </a:solidFill>
                <a:latin typeface="Calibri" panose="020F0502020204030204" pitchFamily="34" charset="0"/>
              </a:rPr>
              <a:t>El segundo renglón </a:t>
            </a:r>
            <a:r>
              <a:rPr lang="es-PE" dirty="0">
                <a:latin typeface="Calibri" panose="020F0502020204030204" pitchFamily="34" charset="0"/>
              </a:rPr>
              <a:t>contiene los </a:t>
            </a:r>
            <a:r>
              <a:rPr lang="es-PE" dirty="0" smtClean="0">
                <a:latin typeface="Calibri" panose="020F0502020204030204" pitchFamily="34" charset="0"/>
              </a:rPr>
              <a:t>coeficientes</a:t>
            </a:r>
            <a:r>
              <a:rPr lang="es-PE" dirty="0">
                <a:latin typeface="Calibri" panose="020F0502020204030204" pitchFamily="34" charset="0"/>
              </a:rPr>
              <a:t>, correspondientes a cada variable</a:t>
            </a:r>
          </a:p>
          <a:p>
            <a:r>
              <a:rPr lang="es-PE" dirty="0">
                <a:latin typeface="Calibri" panose="020F0502020204030204" pitchFamily="34" charset="0"/>
              </a:rPr>
              <a:t>original, de la función objetivo escrita como se obtuvo en el Paso 2 y con el </a:t>
            </a:r>
            <a:r>
              <a:rPr lang="es-PE" dirty="0" smtClean="0">
                <a:latin typeface="Calibri" panose="020F0502020204030204" pitchFamily="34" charset="0"/>
              </a:rPr>
              <a:t>coeficiente </a:t>
            </a:r>
            <a:r>
              <a:rPr lang="es-PE" dirty="0">
                <a:latin typeface="Calibri" panose="020F0502020204030204" pitchFamily="34" charset="0"/>
              </a:rPr>
              <a:t>cero para todas las variables de holgura y la “Solución</a:t>
            </a:r>
            <a:r>
              <a:rPr lang="es-PE" dirty="0" smtClean="0">
                <a:latin typeface="Calibri" panose="020F0502020204030204" pitchFamily="34" charset="0"/>
              </a:rPr>
              <a:t>”.</a:t>
            </a:r>
          </a:p>
          <a:p>
            <a:endParaRPr lang="es-PE" dirty="0"/>
          </a:p>
          <a:p>
            <a:endParaRPr lang="es-PE" dirty="0" smtClean="0"/>
          </a:p>
          <a:p>
            <a:endParaRPr lang="es-PE" dirty="0"/>
          </a:p>
          <a:p>
            <a:endParaRPr lang="es-PE" dirty="0" smtClean="0"/>
          </a:p>
          <a:p>
            <a:endParaRPr lang="es-PE" dirty="0"/>
          </a:p>
          <a:p>
            <a:endParaRPr lang="es-PE" dirty="0" smtClean="0"/>
          </a:p>
          <a:p>
            <a:endParaRPr lang="es-PE" dirty="0"/>
          </a:p>
          <a:p>
            <a:endParaRPr lang="es-PE" dirty="0" smtClean="0"/>
          </a:p>
          <a:p>
            <a:endParaRPr lang="es-PE"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412776"/>
            <a:ext cx="4829175" cy="181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CuadroTexto"/>
          <p:cNvSpPr txBox="1"/>
          <p:nvPr/>
        </p:nvSpPr>
        <p:spPr>
          <a:xfrm>
            <a:off x="2195736" y="2368020"/>
            <a:ext cx="280846" cy="369332"/>
          </a:xfrm>
          <a:prstGeom prst="rect">
            <a:avLst/>
          </a:prstGeom>
          <a:noFill/>
        </p:spPr>
        <p:txBody>
          <a:bodyPr wrap="none" rtlCol="0">
            <a:spAutoFit/>
          </a:bodyPr>
          <a:lstStyle/>
          <a:p>
            <a:r>
              <a:rPr lang="es-PE" dirty="0" smtClean="0"/>
              <a:t>z</a:t>
            </a:r>
            <a:endParaRPr lang="es-PE" dirty="0"/>
          </a:p>
        </p:txBody>
      </p:sp>
      <p:sp>
        <p:nvSpPr>
          <p:cNvPr id="5" name="4 CuadroTexto"/>
          <p:cNvSpPr txBox="1"/>
          <p:nvPr/>
        </p:nvSpPr>
        <p:spPr>
          <a:xfrm>
            <a:off x="3213656" y="2331376"/>
            <a:ext cx="1108635" cy="307777"/>
          </a:xfrm>
          <a:prstGeom prst="rect">
            <a:avLst/>
          </a:prstGeom>
          <a:noFill/>
        </p:spPr>
        <p:txBody>
          <a:bodyPr wrap="square" rtlCol="0">
            <a:spAutoFit/>
          </a:bodyPr>
          <a:lstStyle/>
          <a:p>
            <a:r>
              <a:rPr lang="es-PE" sz="1400" dirty="0" smtClean="0">
                <a:latin typeface="Cambria" panose="02040503050406030204" pitchFamily="18" charset="0"/>
              </a:rPr>
              <a:t>-</a:t>
            </a:r>
            <a:r>
              <a:rPr lang="es-PE" sz="1400" b="1" dirty="0" smtClean="0">
                <a:solidFill>
                  <a:srgbClr val="002060"/>
                </a:solidFill>
                <a:latin typeface="Cambria" panose="02040503050406030204" pitchFamily="18" charset="0"/>
              </a:rPr>
              <a:t>c</a:t>
            </a:r>
            <a:r>
              <a:rPr lang="es-PE" sz="1400" b="1" baseline="-25000" dirty="0" smtClean="0">
                <a:solidFill>
                  <a:srgbClr val="002060"/>
                </a:solidFill>
                <a:latin typeface="Cambria" panose="02040503050406030204" pitchFamily="18" charset="0"/>
              </a:rPr>
              <a:t>1</a:t>
            </a:r>
            <a:r>
              <a:rPr lang="es-PE" sz="1400" b="1" dirty="0" smtClean="0">
                <a:solidFill>
                  <a:srgbClr val="002060"/>
                </a:solidFill>
                <a:latin typeface="Cambria" panose="02040503050406030204" pitchFamily="18" charset="0"/>
              </a:rPr>
              <a:t>-c</a:t>
            </a:r>
            <a:r>
              <a:rPr lang="es-PE" sz="1400" b="1" baseline="-25000" dirty="0" smtClean="0">
                <a:solidFill>
                  <a:srgbClr val="002060"/>
                </a:solidFill>
                <a:latin typeface="Cambria" panose="02040503050406030204" pitchFamily="18" charset="0"/>
              </a:rPr>
              <a:t>2</a:t>
            </a:r>
            <a:r>
              <a:rPr lang="es-PE" sz="1400" b="1" dirty="0" smtClean="0">
                <a:solidFill>
                  <a:srgbClr val="002060"/>
                </a:solidFill>
                <a:latin typeface="Cambria" panose="02040503050406030204" pitchFamily="18" charset="0"/>
              </a:rPr>
              <a:t>-...-</a:t>
            </a:r>
            <a:r>
              <a:rPr lang="es-PE" sz="1400" b="1" dirty="0" err="1" smtClean="0">
                <a:solidFill>
                  <a:srgbClr val="002060"/>
                </a:solidFill>
                <a:latin typeface="Cambria" panose="02040503050406030204" pitchFamily="18" charset="0"/>
              </a:rPr>
              <a:t>c</a:t>
            </a:r>
            <a:r>
              <a:rPr lang="es-PE" sz="1400" b="1" baseline="-25000" dirty="0" err="1" smtClean="0">
                <a:solidFill>
                  <a:srgbClr val="002060"/>
                </a:solidFill>
                <a:latin typeface="Cambria" panose="02040503050406030204" pitchFamily="18" charset="0"/>
              </a:rPr>
              <a:t>n</a:t>
            </a:r>
            <a:endParaRPr lang="es-PE" sz="1400" b="1" baseline="-25000" dirty="0">
              <a:solidFill>
                <a:srgbClr val="002060"/>
              </a:solidFill>
              <a:latin typeface="Cambria" panose="02040503050406030204" pitchFamily="18" charset="0"/>
            </a:endParaRPr>
          </a:p>
        </p:txBody>
      </p:sp>
      <p:sp>
        <p:nvSpPr>
          <p:cNvPr id="6" name="5 CuadroTexto"/>
          <p:cNvSpPr txBox="1"/>
          <p:nvPr/>
        </p:nvSpPr>
        <p:spPr>
          <a:xfrm>
            <a:off x="4362145" y="2348865"/>
            <a:ext cx="1255472" cy="307777"/>
          </a:xfrm>
          <a:prstGeom prst="rect">
            <a:avLst/>
          </a:prstGeom>
          <a:noFill/>
        </p:spPr>
        <p:txBody>
          <a:bodyPr wrap="none" rtlCol="0">
            <a:spAutoFit/>
          </a:bodyPr>
          <a:lstStyle/>
          <a:p>
            <a:r>
              <a:rPr lang="es-PE" sz="1400" b="1" dirty="0" smtClean="0">
                <a:solidFill>
                  <a:srgbClr val="002060"/>
                </a:solidFill>
              </a:rPr>
              <a:t>0  0 ………..…0</a:t>
            </a:r>
            <a:endParaRPr lang="es-PE" sz="1400" b="1" dirty="0">
              <a:solidFill>
                <a:srgbClr val="002060"/>
              </a:solidFill>
            </a:endParaRPr>
          </a:p>
        </p:txBody>
      </p:sp>
      <p:sp>
        <p:nvSpPr>
          <p:cNvPr id="7" name="6 CuadroTexto"/>
          <p:cNvSpPr txBox="1"/>
          <p:nvPr/>
        </p:nvSpPr>
        <p:spPr>
          <a:xfrm>
            <a:off x="5937720" y="2348864"/>
            <a:ext cx="290464" cy="307777"/>
          </a:xfrm>
          <a:prstGeom prst="rect">
            <a:avLst/>
          </a:prstGeom>
          <a:noFill/>
        </p:spPr>
        <p:txBody>
          <a:bodyPr wrap="none" rtlCol="0">
            <a:spAutoFit/>
          </a:bodyPr>
          <a:lstStyle/>
          <a:p>
            <a:r>
              <a:rPr lang="es-PE" sz="1400" b="1" dirty="0" smtClean="0">
                <a:solidFill>
                  <a:srgbClr val="002060"/>
                </a:solidFill>
              </a:rPr>
              <a:t>0</a:t>
            </a:r>
            <a:endParaRPr lang="es-PE" sz="1400" b="1" dirty="0">
              <a:solidFill>
                <a:srgbClr val="002060"/>
              </a:solidFill>
            </a:endParaRPr>
          </a:p>
        </p:txBody>
      </p:sp>
      <p:sp>
        <p:nvSpPr>
          <p:cNvPr id="8" name="7 Rectángulo"/>
          <p:cNvSpPr/>
          <p:nvPr/>
        </p:nvSpPr>
        <p:spPr>
          <a:xfrm>
            <a:off x="324418" y="3501008"/>
            <a:ext cx="8352037" cy="1477328"/>
          </a:xfrm>
          <a:prstGeom prst="rect">
            <a:avLst/>
          </a:prstGeom>
          <a:solidFill>
            <a:schemeClr val="accent3">
              <a:lumMod val="20000"/>
              <a:lumOff val="80000"/>
            </a:schemeClr>
          </a:solidFill>
        </p:spPr>
        <p:txBody>
          <a:bodyPr wrap="square">
            <a:spAutoFit/>
          </a:bodyPr>
          <a:lstStyle/>
          <a:p>
            <a:r>
              <a:rPr lang="es-PE" dirty="0">
                <a:latin typeface="Calibri" panose="020F0502020204030204" pitchFamily="34" charset="0"/>
              </a:rPr>
              <a:t>En la primera columna y a partir del </a:t>
            </a:r>
            <a:r>
              <a:rPr lang="es-PE" b="1" dirty="0">
                <a:solidFill>
                  <a:schemeClr val="accent4">
                    <a:lumMod val="75000"/>
                  </a:schemeClr>
                </a:solidFill>
                <a:latin typeface="Calibri" panose="020F0502020204030204" pitchFamily="34" charset="0"/>
              </a:rPr>
              <a:t>tercer renglón </a:t>
            </a:r>
            <a:r>
              <a:rPr lang="es-PE" dirty="0">
                <a:latin typeface="Calibri" panose="020F0502020204030204" pitchFamily="34" charset="0"/>
              </a:rPr>
              <a:t>se enlistan </a:t>
            </a:r>
            <a:r>
              <a:rPr lang="es-PE" dirty="0" smtClean="0">
                <a:latin typeface="Calibri" panose="020F0502020204030204" pitchFamily="34" charset="0"/>
              </a:rPr>
              <a:t>verticalmente todas </a:t>
            </a:r>
            <a:r>
              <a:rPr lang="es-PE" dirty="0">
                <a:latin typeface="Calibri" panose="020F0502020204030204" pitchFamily="34" charset="0"/>
              </a:rPr>
              <a:t>las variables de holgura empleadas. También a partir del tercer renglón y después de la primera celda del mismo, se colocan los </a:t>
            </a:r>
            <a:r>
              <a:rPr lang="es-PE" dirty="0" smtClean="0">
                <a:latin typeface="Calibri" panose="020F0502020204030204" pitchFamily="34" charset="0"/>
              </a:rPr>
              <a:t>coeficientes </a:t>
            </a:r>
            <a:r>
              <a:rPr lang="es-PE" dirty="0">
                <a:latin typeface="Calibri" panose="020F0502020204030204" pitchFamily="34" charset="0"/>
              </a:rPr>
              <a:t>de cada </a:t>
            </a:r>
            <a:r>
              <a:rPr lang="es-PE" dirty="0" smtClean="0">
                <a:latin typeface="Calibri" panose="020F0502020204030204" pitchFamily="34" charset="0"/>
              </a:rPr>
              <a:t>una de </a:t>
            </a:r>
            <a:r>
              <a:rPr lang="es-PE" dirty="0">
                <a:latin typeface="Calibri" panose="020F0502020204030204" pitchFamily="34" charset="0"/>
              </a:rPr>
              <a:t>las restricciones en la columna de la variable correspondiente (esto </a:t>
            </a:r>
            <a:r>
              <a:rPr lang="es-PE" dirty="0" smtClean="0">
                <a:latin typeface="Calibri" panose="020F0502020204030204" pitchFamily="34" charset="0"/>
              </a:rPr>
              <a:t>genera los </a:t>
            </a:r>
            <a:r>
              <a:rPr lang="es-PE" dirty="0">
                <a:latin typeface="Calibri" panose="020F0502020204030204" pitchFamily="34" charset="0"/>
              </a:rPr>
              <a:t>componentes de una matriz identidad en las variables de holgura).</a:t>
            </a:r>
          </a:p>
        </p:txBody>
      </p:sp>
      <p:sp>
        <p:nvSpPr>
          <p:cNvPr id="9" name="8 CuadroTexto"/>
          <p:cNvSpPr txBox="1"/>
          <p:nvPr/>
        </p:nvSpPr>
        <p:spPr>
          <a:xfrm>
            <a:off x="5937720" y="1772816"/>
            <a:ext cx="346570" cy="369332"/>
          </a:xfrm>
          <a:prstGeom prst="rect">
            <a:avLst/>
          </a:prstGeom>
          <a:noFill/>
        </p:spPr>
        <p:txBody>
          <a:bodyPr wrap="none" rtlCol="0">
            <a:spAutoFit/>
          </a:bodyPr>
          <a:lstStyle/>
          <a:p>
            <a:r>
              <a:rPr lang="es-PE" dirty="0" err="1" smtClean="0">
                <a:solidFill>
                  <a:srgbClr val="002060"/>
                </a:solidFill>
              </a:rPr>
              <a:t>b</a:t>
            </a:r>
            <a:r>
              <a:rPr lang="es-PE" baseline="-25000" dirty="0" err="1" smtClean="0">
                <a:solidFill>
                  <a:srgbClr val="002060"/>
                </a:solidFill>
              </a:rPr>
              <a:t>i</a:t>
            </a:r>
            <a:endParaRPr lang="es-PE" baseline="-25000" dirty="0">
              <a:solidFill>
                <a:srgbClr val="002060"/>
              </a:solidFill>
            </a:endParaRPr>
          </a:p>
        </p:txBody>
      </p:sp>
    </p:spTree>
    <p:extLst>
      <p:ext uri="{BB962C8B-B14F-4D97-AF65-F5344CB8AC3E}">
        <p14:creationId xmlns:p14="http://schemas.microsoft.com/office/powerpoint/2010/main" val="30062014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5 Tabla"/>
          <p:cNvGraphicFramePr>
            <a:graphicFrameLocks noGrp="1"/>
          </p:cNvGraphicFramePr>
          <p:nvPr>
            <p:extLst>
              <p:ext uri="{D42A27DB-BD31-4B8C-83A1-F6EECF244321}">
                <p14:modId xmlns:p14="http://schemas.microsoft.com/office/powerpoint/2010/main" val="3963177070"/>
              </p:ext>
            </p:extLst>
          </p:nvPr>
        </p:nvGraphicFramePr>
        <p:xfrm>
          <a:off x="1475656" y="692696"/>
          <a:ext cx="5616624" cy="2356913"/>
        </p:xfrm>
        <a:graphic>
          <a:graphicData uri="http://schemas.openxmlformats.org/drawingml/2006/table">
            <a:tbl>
              <a:tblPr/>
              <a:tblGrid>
                <a:gridCol w="1080120"/>
                <a:gridCol w="504055"/>
                <a:gridCol w="1512169"/>
                <a:gridCol w="1512168"/>
                <a:gridCol w="1008112"/>
              </a:tblGrid>
              <a:tr h="176595">
                <a:tc rowSpan="2">
                  <a:txBody>
                    <a:bodyPr/>
                    <a:lstStyle/>
                    <a:p>
                      <a:pPr>
                        <a:lnSpc>
                          <a:spcPct val="115000"/>
                        </a:lnSpc>
                        <a:spcAft>
                          <a:spcPts val="0"/>
                        </a:spcAft>
                      </a:pPr>
                      <a:r>
                        <a:rPr lang="es-PE" sz="1400" b="1" dirty="0">
                          <a:solidFill>
                            <a:srgbClr val="002060"/>
                          </a:solidFill>
                          <a:effectLst/>
                          <a:latin typeface="Cambria"/>
                          <a:ea typeface="CalistoMT-Identity-H"/>
                          <a:cs typeface="CalistoMT-Identity-H"/>
                        </a:rPr>
                        <a:t>Variables básicas</a:t>
                      </a:r>
                      <a:endParaRPr lang="es-PE" sz="1400" b="1" dirty="0">
                        <a:solidFill>
                          <a:srgbClr val="002060"/>
                        </a:solidFill>
                        <a:effectLst/>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rowSpan="2">
                  <a:txBody>
                    <a:bodyPr/>
                    <a:lstStyle/>
                    <a:p>
                      <a:pPr>
                        <a:lnSpc>
                          <a:spcPct val="115000"/>
                        </a:lnSpc>
                        <a:spcAft>
                          <a:spcPts val="0"/>
                        </a:spcAft>
                      </a:pPr>
                      <a:endParaRPr lang="es-PE" sz="1200" b="0" dirty="0" smtClean="0">
                        <a:solidFill>
                          <a:srgbClr val="002060"/>
                        </a:solidFill>
                        <a:effectLst/>
                        <a:latin typeface="Cambria" panose="02040503050406030204" pitchFamily="18" charset="0"/>
                        <a:ea typeface="Calibri"/>
                        <a:cs typeface="CalistoMT-Identity-H"/>
                      </a:endParaRPr>
                    </a:p>
                    <a:p>
                      <a:pPr>
                        <a:lnSpc>
                          <a:spcPct val="115000"/>
                        </a:lnSpc>
                        <a:spcAft>
                          <a:spcPts val="0"/>
                        </a:spcAft>
                      </a:pPr>
                      <a:r>
                        <a:rPr lang="es-PE" sz="1400" b="1" dirty="0" smtClean="0">
                          <a:solidFill>
                            <a:srgbClr val="002060"/>
                          </a:solidFill>
                          <a:effectLst/>
                          <a:latin typeface="Cambria" panose="02040503050406030204" pitchFamily="18" charset="0"/>
                          <a:ea typeface="Calibri"/>
                          <a:cs typeface="CalistoMT-Identity-H"/>
                        </a:rPr>
                        <a:t>Z</a:t>
                      </a:r>
                      <a:endParaRPr lang="es-PE" sz="1400" b="1" dirty="0">
                        <a:solidFill>
                          <a:srgbClr val="002060"/>
                        </a:solidFill>
                        <a:effectLst/>
                        <a:latin typeface="Cambria" panose="02040503050406030204" pitchFamily="18" charset="0"/>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nSpc>
                          <a:spcPct val="115000"/>
                        </a:lnSpc>
                        <a:spcAft>
                          <a:spcPts val="0"/>
                        </a:spcAft>
                      </a:pPr>
                      <a:r>
                        <a:rPr lang="es-PE" sz="1400" b="1" dirty="0">
                          <a:solidFill>
                            <a:srgbClr val="002060"/>
                          </a:solidFill>
                          <a:effectLst/>
                          <a:latin typeface="Cambria"/>
                          <a:ea typeface="CalistoMT-Identity-H"/>
                          <a:cs typeface="CalistoMT-Identity-H"/>
                        </a:rPr>
                        <a:t>Variables de decisión </a:t>
                      </a:r>
                      <a:endParaRPr lang="es-PE" sz="1400" b="1" dirty="0" smtClean="0">
                        <a:solidFill>
                          <a:srgbClr val="002060"/>
                        </a:solidFill>
                        <a:effectLst/>
                        <a:latin typeface="Cambria"/>
                        <a:ea typeface="CalistoMT-Identity-H"/>
                        <a:cs typeface="CalistoMT-Identity-H"/>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nSpc>
                          <a:spcPct val="115000"/>
                        </a:lnSpc>
                        <a:spcAft>
                          <a:spcPts val="0"/>
                        </a:spcAft>
                      </a:pPr>
                      <a:r>
                        <a:rPr lang="es-PE" sz="1400" b="1" dirty="0">
                          <a:solidFill>
                            <a:srgbClr val="002060"/>
                          </a:solidFill>
                          <a:effectLst/>
                          <a:latin typeface="Cambria"/>
                          <a:ea typeface="CalistoMT-Identity-H"/>
                          <a:cs typeface="CalistoMT-Identity-H"/>
                        </a:rPr>
                        <a:t>Variables de holgura </a:t>
                      </a:r>
                      <a:endParaRPr lang="es-PE" sz="1400" b="1" dirty="0" smtClean="0">
                        <a:solidFill>
                          <a:srgbClr val="002060"/>
                        </a:solidFill>
                        <a:effectLst/>
                        <a:latin typeface="Cambria"/>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rowSpan="2">
                  <a:txBody>
                    <a:bodyPr/>
                    <a:lstStyle/>
                    <a:p>
                      <a:pPr>
                        <a:lnSpc>
                          <a:spcPct val="115000"/>
                        </a:lnSpc>
                        <a:spcAft>
                          <a:spcPts val="0"/>
                        </a:spcAft>
                      </a:pPr>
                      <a:r>
                        <a:rPr lang="es-PE" sz="1400" b="1" dirty="0">
                          <a:solidFill>
                            <a:srgbClr val="002060"/>
                          </a:solidFill>
                          <a:effectLst/>
                          <a:latin typeface="Cambria"/>
                          <a:ea typeface="CalistoMT-Identity-H"/>
                          <a:cs typeface="CalistoMT-Identity-H"/>
                        </a:rPr>
                        <a:t>Solución</a:t>
                      </a:r>
                      <a:r>
                        <a:rPr lang="es-PE" sz="1400" dirty="0">
                          <a:solidFill>
                            <a:srgbClr val="002060"/>
                          </a:solidFill>
                          <a:effectLst/>
                          <a:latin typeface="Cambria"/>
                          <a:ea typeface="CalistoMT-Identity-H"/>
                          <a:cs typeface="CalistoMT-Identity-H"/>
                        </a:rPr>
                        <a:t> </a:t>
                      </a:r>
                      <a:endParaRPr lang="es-PE" sz="1400" dirty="0">
                        <a:solidFill>
                          <a:srgbClr val="002060"/>
                        </a:solidFill>
                        <a:effectLst/>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r>
              <a:tr h="150078">
                <a:tc vMerge="1">
                  <a:txBody>
                    <a:bodyPr/>
                    <a:lstStyle/>
                    <a:p>
                      <a:endParaRPr lang="es-PE"/>
                    </a:p>
                  </a:txBody>
                  <a:tcPr/>
                </a:tc>
                <a:tc vMerge="1">
                  <a:txBody>
                    <a:bodyPr/>
                    <a:lstStyle/>
                    <a:p>
                      <a:endParaRPr lang="es-PE"/>
                    </a:p>
                  </a:txBody>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s-PE" sz="1400" b="1" dirty="0" smtClean="0">
                          <a:solidFill>
                            <a:srgbClr val="002060"/>
                          </a:solidFill>
                          <a:effectLst/>
                          <a:latin typeface="Cambria"/>
                          <a:ea typeface="Calibri"/>
                          <a:cs typeface="Times New Roman"/>
                        </a:rPr>
                        <a:t>x</a:t>
                      </a:r>
                      <a:r>
                        <a:rPr lang="es-PE" sz="1400" b="1" baseline="-25000" dirty="0" smtClean="0">
                          <a:solidFill>
                            <a:srgbClr val="002060"/>
                          </a:solidFill>
                          <a:effectLst/>
                          <a:latin typeface="Cambria"/>
                          <a:ea typeface="Calibri"/>
                          <a:cs typeface="Times New Roman"/>
                        </a:rPr>
                        <a:t>1</a:t>
                      </a:r>
                      <a:r>
                        <a:rPr lang="es-PE" sz="1400" b="1" dirty="0" smtClean="0">
                          <a:solidFill>
                            <a:srgbClr val="002060"/>
                          </a:solidFill>
                          <a:effectLst/>
                          <a:latin typeface="Cambria"/>
                          <a:ea typeface="Calibri"/>
                          <a:cs typeface="Times New Roman"/>
                        </a:rPr>
                        <a:t> x</a:t>
                      </a:r>
                      <a:r>
                        <a:rPr lang="es-PE" sz="1400" b="1" baseline="-25000" dirty="0" smtClean="0">
                          <a:solidFill>
                            <a:srgbClr val="002060"/>
                          </a:solidFill>
                          <a:effectLst/>
                          <a:latin typeface="Cambria"/>
                          <a:ea typeface="Calibri"/>
                          <a:cs typeface="Times New Roman"/>
                        </a:rPr>
                        <a:t>2 </a:t>
                      </a:r>
                      <a:r>
                        <a:rPr lang="es-PE" sz="1400" b="1" dirty="0" smtClean="0">
                          <a:solidFill>
                            <a:srgbClr val="002060"/>
                          </a:solidFill>
                          <a:effectLst/>
                          <a:latin typeface="Cambria"/>
                          <a:ea typeface="Calibri"/>
                          <a:cs typeface="Times New Roman"/>
                        </a:rPr>
                        <a:t>………..….</a:t>
                      </a:r>
                      <a:r>
                        <a:rPr lang="es-PE" sz="1400" b="1" dirty="0" err="1" smtClean="0">
                          <a:solidFill>
                            <a:srgbClr val="002060"/>
                          </a:solidFill>
                          <a:effectLst/>
                          <a:latin typeface="Cambria"/>
                          <a:ea typeface="Calibri"/>
                          <a:cs typeface="Times New Roman"/>
                        </a:rPr>
                        <a:t>x</a:t>
                      </a:r>
                      <a:r>
                        <a:rPr lang="es-PE" sz="1400" b="1" baseline="-25000" dirty="0" err="1" smtClean="0">
                          <a:solidFill>
                            <a:srgbClr val="002060"/>
                          </a:solidFill>
                          <a:effectLst/>
                          <a:latin typeface="Cambria"/>
                          <a:ea typeface="Calibri"/>
                          <a:cs typeface="Times New Roman"/>
                        </a:rPr>
                        <a:t>n</a:t>
                      </a:r>
                      <a:endParaRPr lang="es-PE" sz="1400" b="1" baseline="-25000" dirty="0" smtClean="0">
                        <a:solidFill>
                          <a:srgbClr val="002060"/>
                        </a:solidFill>
                        <a:effectLst/>
                        <a:latin typeface="Calibri"/>
                        <a:ea typeface="Calibri"/>
                        <a:cs typeface="Times New Roman"/>
                      </a:endParaRPr>
                    </a:p>
                    <a:p>
                      <a:pPr>
                        <a:lnSpc>
                          <a:spcPct val="115000"/>
                        </a:lnSpc>
                        <a:spcAft>
                          <a:spcPts val="0"/>
                        </a:spcAft>
                      </a:pPr>
                      <a:endParaRPr lang="es-PE" sz="1400" b="1" baseline="-25000" dirty="0">
                        <a:solidFill>
                          <a:srgbClr val="002060"/>
                        </a:solidFill>
                        <a:effectLst/>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s-PE" sz="1400" b="1" dirty="0" smtClean="0">
                          <a:solidFill>
                            <a:srgbClr val="002060"/>
                          </a:solidFill>
                          <a:effectLst/>
                          <a:latin typeface="Cambria"/>
                          <a:ea typeface="Calibri"/>
                          <a:cs typeface="Times New Roman"/>
                        </a:rPr>
                        <a:t>h</a:t>
                      </a:r>
                      <a:r>
                        <a:rPr lang="es-PE" sz="1400" b="1" baseline="-25000" dirty="0" smtClean="0">
                          <a:solidFill>
                            <a:srgbClr val="002060"/>
                          </a:solidFill>
                          <a:effectLst/>
                          <a:latin typeface="Cambria"/>
                          <a:ea typeface="Calibri"/>
                          <a:cs typeface="Times New Roman"/>
                        </a:rPr>
                        <a:t>1,</a:t>
                      </a:r>
                      <a:r>
                        <a:rPr lang="es-PE" sz="1400" b="1" dirty="0" smtClean="0">
                          <a:solidFill>
                            <a:srgbClr val="002060"/>
                          </a:solidFill>
                          <a:effectLst/>
                          <a:latin typeface="Cambria"/>
                          <a:ea typeface="Calibri"/>
                          <a:cs typeface="Times New Roman"/>
                        </a:rPr>
                        <a:t>  h</a:t>
                      </a:r>
                      <a:r>
                        <a:rPr lang="es-PE" sz="1400" b="1" baseline="-25000" dirty="0" smtClean="0">
                          <a:solidFill>
                            <a:srgbClr val="002060"/>
                          </a:solidFill>
                          <a:effectLst/>
                          <a:latin typeface="Cambria"/>
                          <a:ea typeface="Calibri"/>
                          <a:cs typeface="Times New Roman"/>
                        </a:rPr>
                        <a:t>2</a:t>
                      </a:r>
                      <a:r>
                        <a:rPr lang="es-PE" sz="1400" b="1" dirty="0" smtClean="0">
                          <a:solidFill>
                            <a:srgbClr val="002060"/>
                          </a:solidFill>
                          <a:effectLst/>
                          <a:latin typeface="Cambria"/>
                          <a:ea typeface="Calibri"/>
                          <a:cs typeface="Times New Roman"/>
                        </a:rPr>
                        <a:t> ………..h</a:t>
                      </a:r>
                      <a:r>
                        <a:rPr lang="es-PE" sz="1400" b="1" baseline="-25000" dirty="0" smtClean="0">
                          <a:solidFill>
                            <a:srgbClr val="002060"/>
                          </a:solidFill>
                          <a:effectLst/>
                          <a:latin typeface="Cambria"/>
                          <a:ea typeface="Calibri"/>
                          <a:cs typeface="Times New Roman"/>
                        </a:rPr>
                        <a:t>m</a:t>
                      </a:r>
                      <a:endParaRPr lang="es-PE" sz="1400" b="1" baseline="-25000" dirty="0" smtClean="0">
                        <a:solidFill>
                          <a:srgbClr val="002060"/>
                        </a:solidFill>
                        <a:effectLst/>
                        <a:latin typeface="Calibri"/>
                        <a:ea typeface="Calibri"/>
                        <a:cs typeface="Times New Roman"/>
                      </a:endParaRPr>
                    </a:p>
                    <a:p>
                      <a:pPr>
                        <a:lnSpc>
                          <a:spcPct val="115000"/>
                        </a:lnSpc>
                        <a:spcAft>
                          <a:spcPts val="0"/>
                        </a:spcAft>
                      </a:pPr>
                      <a:endParaRPr lang="es-PE" sz="1400" b="1" baseline="-25000" dirty="0">
                        <a:solidFill>
                          <a:srgbClr val="002060"/>
                        </a:solidFill>
                        <a:effectLst/>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vMerge="1">
                  <a:txBody>
                    <a:bodyPr/>
                    <a:lstStyle/>
                    <a:p>
                      <a:endParaRPr lang="es-PE"/>
                    </a:p>
                  </a:txBody>
                  <a:tcPr/>
                </a:tc>
              </a:tr>
              <a:tr h="283003">
                <a:tc>
                  <a:txBody>
                    <a:bodyPr/>
                    <a:lstStyle/>
                    <a:p>
                      <a:pPr>
                        <a:lnSpc>
                          <a:spcPct val="115000"/>
                        </a:lnSpc>
                        <a:spcAft>
                          <a:spcPts val="0"/>
                        </a:spcAft>
                      </a:pPr>
                      <a:r>
                        <a:rPr lang="es-PE" sz="1400" b="1" dirty="0">
                          <a:solidFill>
                            <a:srgbClr val="002060"/>
                          </a:solidFill>
                          <a:effectLst/>
                          <a:latin typeface="Cambria"/>
                          <a:ea typeface="CalistoMT-Identity-H"/>
                          <a:cs typeface="CalistoMT-Identity-H"/>
                        </a:rPr>
                        <a:t> </a:t>
                      </a:r>
                      <a:r>
                        <a:rPr lang="es-PE" sz="1400" b="1" dirty="0" smtClean="0">
                          <a:solidFill>
                            <a:srgbClr val="002060"/>
                          </a:solidFill>
                          <a:effectLst/>
                          <a:latin typeface="Cambria"/>
                          <a:ea typeface="CalistoMT-Identity-H"/>
                          <a:cs typeface="CalistoMT-Identity-H"/>
                        </a:rPr>
                        <a:t>BASE</a:t>
                      </a:r>
                      <a:endParaRPr lang="es-PE" sz="1400" b="1" dirty="0">
                        <a:solidFill>
                          <a:srgbClr val="002060"/>
                        </a:solidFill>
                        <a:effectLst/>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PE" sz="1200" dirty="0">
                          <a:effectLst/>
                          <a:latin typeface="CalistoMT-Identity-H"/>
                          <a:ea typeface="Calibri"/>
                          <a:cs typeface="CalistoMT-Identity-H"/>
                        </a:rPr>
                        <a:t> </a:t>
                      </a:r>
                      <a:r>
                        <a:rPr lang="es-PE" sz="1200" dirty="0" smtClean="0">
                          <a:effectLst/>
                          <a:latin typeface="CalistoMT-Identity-H"/>
                          <a:ea typeface="Calibri"/>
                          <a:cs typeface="CalistoMT-Identity-H"/>
                        </a:rPr>
                        <a:t>1</a:t>
                      </a:r>
                      <a:endParaRPr lang="es-PE" sz="1100" dirty="0">
                        <a:effectLst/>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PE" sz="1200" b="1" dirty="0">
                          <a:solidFill>
                            <a:srgbClr val="002060"/>
                          </a:solidFill>
                          <a:effectLst/>
                          <a:latin typeface="CalistoMT-Identity-H"/>
                          <a:ea typeface="Calibri"/>
                          <a:cs typeface="CalistoMT-Identity-H"/>
                        </a:rPr>
                        <a:t> </a:t>
                      </a:r>
                      <a:r>
                        <a:rPr lang="es-PE" sz="1400" b="1" dirty="0" smtClean="0">
                          <a:solidFill>
                            <a:srgbClr val="002060"/>
                          </a:solidFill>
                          <a:effectLst/>
                          <a:latin typeface="Cambria" panose="02040503050406030204" pitchFamily="18" charset="0"/>
                          <a:ea typeface="Calibri"/>
                          <a:cs typeface="CalistoMT-Identity-H"/>
                        </a:rPr>
                        <a:t>-c</a:t>
                      </a:r>
                      <a:r>
                        <a:rPr lang="es-PE" sz="1400" b="1" baseline="-25000" dirty="0" smtClean="0">
                          <a:solidFill>
                            <a:srgbClr val="002060"/>
                          </a:solidFill>
                          <a:effectLst/>
                          <a:latin typeface="Cambria" panose="02040503050406030204" pitchFamily="18" charset="0"/>
                          <a:ea typeface="Calibri"/>
                          <a:cs typeface="CalistoMT-Identity-H"/>
                        </a:rPr>
                        <a:t>1 </a:t>
                      </a:r>
                      <a:r>
                        <a:rPr lang="es-PE" sz="1400" b="1" dirty="0" smtClean="0">
                          <a:solidFill>
                            <a:srgbClr val="002060"/>
                          </a:solidFill>
                          <a:effectLst/>
                          <a:latin typeface="Cambria" panose="02040503050406030204" pitchFamily="18" charset="0"/>
                          <a:ea typeface="Calibri"/>
                          <a:cs typeface="CalistoMT-Identity-H"/>
                        </a:rPr>
                        <a:t>–c</a:t>
                      </a:r>
                      <a:r>
                        <a:rPr lang="es-PE" sz="1400" b="1" baseline="-25000" dirty="0" smtClean="0">
                          <a:solidFill>
                            <a:srgbClr val="002060"/>
                          </a:solidFill>
                          <a:effectLst/>
                          <a:latin typeface="Cambria" panose="02040503050406030204" pitchFamily="18" charset="0"/>
                          <a:ea typeface="Calibri"/>
                          <a:cs typeface="CalistoMT-Identity-H"/>
                        </a:rPr>
                        <a:t>2</a:t>
                      </a:r>
                      <a:r>
                        <a:rPr lang="es-PE" sz="1400" b="1" dirty="0" smtClean="0">
                          <a:solidFill>
                            <a:srgbClr val="002060"/>
                          </a:solidFill>
                          <a:effectLst/>
                          <a:latin typeface="Cambria" panose="02040503050406030204" pitchFamily="18" charset="0"/>
                          <a:ea typeface="Calibri"/>
                          <a:cs typeface="CalistoMT-Identity-H"/>
                        </a:rPr>
                        <a:t>- ……..-</a:t>
                      </a:r>
                      <a:r>
                        <a:rPr lang="es-PE" sz="1400" b="1" dirty="0" err="1" smtClean="0">
                          <a:solidFill>
                            <a:srgbClr val="002060"/>
                          </a:solidFill>
                          <a:effectLst/>
                          <a:latin typeface="Cambria" panose="02040503050406030204" pitchFamily="18" charset="0"/>
                          <a:ea typeface="Calibri"/>
                          <a:cs typeface="CalistoMT-Identity-H"/>
                        </a:rPr>
                        <a:t>c</a:t>
                      </a:r>
                      <a:r>
                        <a:rPr lang="es-PE" sz="1400" b="1" baseline="-25000" dirty="0" err="1" smtClean="0">
                          <a:solidFill>
                            <a:srgbClr val="002060"/>
                          </a:solidFill>
                          <a:effectLst/>
                          <a:latin typeface="Cambria" panose="02040503050406030204" pitchFamily="18" charset="0"/>
                          <a:ea typeface="Calibri"/>
                          <a:cs typeface="CalistoMT-Identity-H"/>
                        </a:rPr>
                        <a:t>n</a:t>
                      </a:r>
                      <a:endParaRPr lang="es-PE" sz="1400" b="1" baseline="-25000" dirty="0">
                        <a:solidFill>
                          <a:srgbClr val="002060"/>
                        </a:solidFill>
                        <a:effectLst/>
                        <a:latin typeface="Cambria" panose="02040503050406030204" pitchFamily="18" charset="0"/>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PE" sz="1200" b="1" dirty="0">
                          <a:solidFill>
                            <a:srgbClr val="002060"/>
                          </a:solidFill>
                          <a:effectLst/>
                          <a:latin typeface="CalistoMT-Identity-H"/>
                          <a:ea typeface="Calibri"/>
                          <a:cs typeface="CalistoMT-Identity-H"/>
                        </a:rPr>
                        <a:t> </a:t>
                      </a:r>
                      <a:r>
                        <a:rPr lang="es-PE" sz="1200" b="1" dirty="0" smtClean="0">
                          <a:solidFill>
                            <a:srgbClr val="002060"/>
                          </a:solidFill>
                          <a:effectLst/>
                          <a:latin typeface="CalistoMT-Identity-H"/>
                          <a:ea typeface="Calibri"/>
                          <a:cs typeface="CalistoMT-Identity-H"/>
                        </a:rPr>
                        <a:t>0    0    ……….0</a:t>
                      </a:r>
                      <a:endParaRPr lang="es-PE" sz="1100" b="1" dirty="0">
                        <a:solidFill>
                          <a:srgbClr val="002060"/>
                        </a:solidFill>
                        <a:effectLst/>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PE" sz="1200" dirty="0">
                          <a:effectLst/>
                          <a:latin typeface="CalistoMT-Identity-H"/>
                          <a:ea typeface="Calibri"/>
                          <a:cs typeface="CalistoMT-Identity-H"/>
                        </a:rPr>
                        <a:t> </a:t>
                      </a:r>
                      <a:r>
                        <a:rPr lang="es-PE" sz="1200" b="1" dirty="0" smtClean="0">
                          <a:solidFill>
                            <a:srgbClr val="002060"/>
                          </a:solidFill>
                          <a:effectLst/>
                          <a:latin typeface="CalistoMT-Identity-H"/>
                          <a:ea typeface="Calibri"/>
                          <a:cs typeface="CalistoMT-Identity-H"/>
                        </a:rPr>
                        <a:t>0</a:t>
                      </a:r>
                      <a:endParaRPr lang="es-PE" sz="1100" b="1" dirty="0">
                        <a:solidFill>
                          <a:srgbClr val="002060"/>
                        </a:solidFill>
                        <a:effectLst/>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3457">
                <a:tc>
                  <a:txBody>
                    <a:bodyPr/>
                    <a:lstStyle/>
                    <a:p>
                      <a:pPr algn="ctr">
                        <a:lnSpc>
                          <a:spcPct val="115000"/>
                        </a:lnSpc>
                        <a:spcAft>
                          <a:spcPts val="0"/>
                        </a:spcAft>
                      </a:pPr>
                      <a:r>
                        <a:rPr lang="es-PE" sz="1400" b="1" dirty="0" smtClean="0">
                          <a:solidFill>
                            <a:srgbClr val="002060"/>
                          </a:solidFill>
                          <a:effectLst/>
                          <a:latin typeface="CalistoMT-Identity-H"/>
                          <a:ea typeface="Calibri"/>
                          <a:cs typeface="CalistoMT-Identity-H"/>
                        </a:rPr>
                        <a:t>h</a:t>
                      </a:r>
                      <a:r>
                        <a:rPr lang="es-PE" sz="1400" b="1" baseline="-25000" dirty="0" smtClean="0">
                          <a:solidFill>
                            <a:srgbClr val="002060"/>
                          </a:solidFill>
                          <a:effectLst/>
                          <a:latin typeface="CalistoMT-Identity-H"/>
                          <a:ea typeface="Calibri"/>
                          <a:cs typeface="CalistoMT-Identity-H"/>
                        </a:rPr>
                        <a:t>1</a:t>
                      </a:r>
                    </a:p>
                    <a:p>
                      <a:pPr algn="ctr">
                        <a:lnSpc>
                          <a:spcPct val="115000"/>
                        </a:lnSpc>
                        <a:spcAft>
                          <a:spcPts val="0"/>
                        </a:spcAft>
                      </a:pPr>
                      <a:r>
                        <a:rPr lang="es-PE" sz="1400" b="1" dirty="0" smtClean="0">
                          <a:solidFill>
                            <a:srgbClr val="002060"/>
                          </a:solidFill>
                          <a:effectLst/>
                          <a:latin typeface="CalistoMT-Identity-H"/>
                          <a:ea typeface="Calibri"/>
                          <a:cs typeface="CalistoMT-Identity-H"/>
                        </a:rPr>
                        <a:t>h</a:t>
                      </a:r>
                      <a:r>
                        <a:rPr lang="es-PE" sz="1400" b="1" baseline="-25000" dirty="0" smtClean="0">
                          <a:solidFill>
                            <a:srgbClr val="002060"/>
                          </a:solidFill>
                          <a:effectLst/>
                          <a:latin typeface="CalistoMT-Identity-H"/>
                          <a:ea typeface="Calibri"/>
                          <a:cs typeface="CalistoMT-Identity-H"/>
                        </a:rPr>
                        <a:t>2</a:t>
                      </a:r>
                    </a:p>
                    <a:p>
                      <a:pPr algn="ctr">
                        <a:lnSpc>
                          <a:spcPct val="115000"/>
                        </a:lnSpc>
                        <a:spcAft>
                          <a:spcPts val="0"/>
                        </a:spcAft>
                      </a:pPr>
                      <a:r>
                        <a:rPr lang="es-PE" sz="1400" b="1" dirty="0" smtClean="0">
                          <a:solidFill>
                            <a:srgbClr val="002060"/>
                          </a:solidFill>
                          <a:effectLst/>
                          <a:latin typeface="CalistoMT-Identity-H"/>
                          <a:ea typeface="Calibri"/>
                          <a:cs typeface="CalistoMT-Identity-H"/>
                        </a:rPr>
                        <a:t>...</a:t>
                      </a:r>
                    </a:p>
                    <a:p>
                      <a:pPr algn="ctr">
                        <a:lnSpc>
                          <a:spcPct val="115000"/>
                        </a:lnSpc>
                        <a:spcAft>
                          <a:spcPts val="0"/>
                        </a:spcAft>
                      </a:pPr>
                      <a:r>
                        <a:rPr lang="es-PE" sz="1400" b="1" dirty="0" smtClean="0">
                          <a:solidFill>
                            <a:srgbClr val="002060"/>
                          </a:solidFill>
                          <a:effectLst/>
                          <a:latin typeface="CalistoMT-Identity-H"/>
                          <a:ea typeface="Calibri"/>
                          <a:cs typeface="CalistoMT-Identity-H"/>
                        </a:rPr>
                        <a:t> h</a:t>
                      </a:r>
                      <a:r>
                        <a:rPr lang="es-PE" sz="1400" b="1" baseline="-25000" dirty="0" smtClean="0">
                          <a:solidFill>
                            <a:srgbClr val="002060"/>
                          </a:solidFill>
                          <a:effectLst/>
                          <a:latin typeface="CalistoMT-Identity-H"/>
                          <a:ea typeface="Calibri"/>
                          <a:cs typeface="CalistoMT-Identity-H"/>
                        </a:rPr>
                        <a:t>m</a:t>
                      </a:r>
                      <a:r>
                        <a:rPr lang="es-PE" sz="1400" b="1" dirty="0" smtClean="0">
                          <a:solidFill>
                            <a:srgbClr val="002060"/>
                          </a:solidFill>
                          <a:effectLst/>
                          <a:latin typeface="CalistoMT-Identity-H"/>
                          <a:ea typeface="Calibri"/>
                          <a:cs typeface="CalistoMT-Identity-H"/>
                        </a:rPr>
                        <a:t>.</a:t>
                      </a:r>
                      <a:endParaRPr lang="es-PE" sz="1400" b="1" dirty="0">
                        <a:solidFill>
                          <a:srgbClr val="002060"/>
                        </a:solidFill>
                        <a:effectLst/>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PE" sz="1200" dirty="0">
                          <a:effectLst/>
                          <a:latin typeface="CalistoMT-Identity-H"/>
                          <a:ea typeface="Calibri"/>
                          <a:cs typeface="CalistoMT-Identity-H"/>
                        </a:rPr>
                        <a:t> </a:t>
                      </a:r>
                      <a:r>
                        <a:rPr lang="es-PE" sz="1200" dirty="0" smtClean="0">
                          <a:effectLst/>
                          <a:latin typeface="CalistoMT-Identity-H"/>
                          <a:ea typeface="Calibri"/>
                          <a:cs typeface="CalistoMT-Identity-H"/>
                        </a:rPr>
                        <a:t>0</a:t>
                      </a:r>
                    </a:p>
                    <a:p>
                      <a:pPr>
                        <a:lnSpc>
                          <a:spcPct val="115000"/>
                        </a:lnSpc>
                        <a:spcAft>
                          <a:spcPts val="0"/>
                        </a:spcAft>
                      </a:pPr>
                      <a:r>
                        <a:rPr lang="es-PE" sz="1200" dirty="0" smtClean="0">
                          <a:effectLst/>
                          <a:latin typeface="CalistoMT-Identity-H"/>
                          <a:ea typeface="Calibri"/>
                          <a:cs typeface="Times New Roman"/>
                        </a:rPr>
                        <a:t> 0</a:t>
                      </a:r>
                    </a:p>
                    <a:p>
                      <a:pPr>
                        <a:lnSpc>
                          <a:spcPct val="115000"/>
                        </a:lnSpc>
                        <a:spcAft>
                          <a:spcPts val="0"/>
                        </a:spcAft>
                      </a:pPr>
                      <a:r>
                        <a:rPr lang="es-PE" sz="1200" dirty="0" smtClean="0">
                          <a:effectLst/>
                          <a:latin typeface="CalistoMT-Identity-H"/>
                          <a:ea typeface="Calibri"/>
                          <a:cs typeface="Times New Roman"/>
                        </a:rPr>
                        <a:t>…</a:t>
                      </a:r>
                    </a:p>
                    <a:p>
                      <a:pPr>
                        <a:lnSpc>
                          <a:spcPct val="115000"/>
                        </a:lnSpc>
                        <a:spcAft>
                          <a:spcPts val="0"/>
                        </a:spcAft>
                      </a:pPr>
                      <a:endParaRPr lang="es-PE" sz="1200" dirty="0" smtClean="0">
                        <a:effectLst/>
                        <a:latin typeface="CalistoMT-Identity-H"/>
                        <a:ea typeface="Calibri"/>
                        <a:cs typeface="Times New Roman"/>
                      </a:endParaRPr>
                    </a:p>
                    <a:p>
                      <a:pPr>
                        <a:lnSpc>
                          <a:spcPct val="115000"/>
                        </a:lnSpc>
                        <a:spcAft>
                          <a:spcPts val="0"/>
                        </a:spcAft>
                      </a:pPr>
                      <a:r>
                        <a:rPr lang="es-PE" sz="1200" dirty="0" smtClean="0">
                          <a:effectLst/>
                          <a:latin typeface="CalistoMT-Identity-H"/>
                          <a:ea typeface="Calibri"/>
                          <a:cs typeface="Times New Roman"/>
                        </a:rPr>
                        <a:t> 0</a:t>
                      </a:r>
                      <a:endParaRPr lang="es-PE" sz="1100" dirty="0">
                        <a:effectLst/>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PE" sz="1200" b="1" dirty="0">
                          <a:solidFill>
                            <a:srgbClr val="002060"/>
                          </a:solidFill>
                          <a:effectLst/>
                          <a:latin typeface="CalistoMT-Identity-H"/>
                          <a:ea typeface="Calibri"/>
                          <a:cs typeface="CalistoMT-Identity-H"/>
                        </a:rPr>
                        <a:t> </a:t>
                      </a:r>
                      <a:r>
                        <a:rPr lang="es-PE" sz="1400" b="1" dirty="0" smtClean="0">
                          <a:solidFill>
                            <a:srgbClr val="002060"/>
                          </a:solidFill>
                          <a:effectLst/>
                          <a:latin typeface="Cambria" panose="02040503050406030204" pitchFamily="18" charset="0"/>
                          <a:ea typeface="Calibri"/>
                          <a:cs typeface="CalistoMT-Identity-H"/>
                        </a:rPr>
                        <a:t>a</a:t>
                      </a:r>
                      <a:r>
                        <a:rPr lang="es-PE" sz="1400" b="1" baseline="-25000" dirty="0" smtClean="0">
                          <a:solidFill>
                            <a:srgbClr val="002060"/>
                          </a:solidFill>
                          <a:effectLst/>
                          <a:latin typeface="Cambria" panose="02040503050406030204" pitchFamily="18" charset="0"/>
                          <a:ea typeface="Calibri"/>
                          <a:cs typeface="CalistoMT-Identity-H"/>
                        </a:rPr>
                        <a:t>11</a:t>
                      </a:r>
                      <a:r>
                        <a:rPr lang="es-PE" sz="1400" b="1" dirty="0" smtClean="0">
                          <a:solidFill>
                            <a:srgbClr val="002060"/>
                          </a:solidFill>
                          <a:effectLst/>
                          <a:latin typeface="Cambria" panose="02040503050406030204" pitchFamily="18" charset="0"/>
                          <a:ea typeface="Calibri"/>
                          <a:cs typeface="CalistoMT-Identity-H"/>
                        </a:rPr>
                        <a:t> a</a:t>
                      </a:r>
                      <a:r>
                        <a:rPr lang="es-PE" sz="1400" b="1" baseline="-25000" dirty="0" smtClean="0">
                          <a:solidFill>
                            <a:srgbClr val="002060"/>
                          </a:solidFill>
                          <a:effectLst/>
                          <a:latin typeface="Cambria" panose="02040503050406030204" pitchFamily="18" charset="0"/>
                          <a:ea typeface="Calibri"/>
                          <a:cs typeface="CalistoMT-Identity-H"/>
                        </a:rPr>
                        <a:t>12 </a:t>
                      </a:r>
                      <a:r>
                        <a:rPr lang="es-PE" sz="1400" b="1" dirty="0" smtClean="0">
                          <a:solidFill>
                            <a:srgbClr val="002060"/>
                          </a:solidFill>
                          <a:effectLst/>
                          <a:latin typeface="Cambria" panose="02040503050406030204" pitchFamily="18" charset="0"/>
                          <a:ea typeface="Calibri"/>
                          <a:cs typeface="CalistoMT-Identity-H"/>
                        </a:rPr>
                        <a:t>…….. a</a:t>
                      </a:r>
                      <a:r>
                        <a:rPr lang="es-PE" sz="1400" b="1" baseline="-25000" dirty="0" smtClean="0">
                          <a:solidFill>
                            <a:srgbClr val="002060"/>
                          </a:solidFill>
                          <a:effectLst/>
                          <a:latin typeface="Cambria" panose="02040503050406030204" pitchFamily="18" charset="0"/>
                          <a:ea typeface="Calibri"/>
                          <a:cs typeface="CalistoMT-Identity-H"/>
                        </a:rPr>
                        <a:t>1n</a:t>
                      </a:r>
                    </a:p>
                    <a:p>
                      <a:pPr>
                        <a:lnSpc>
                          <a:spcPct val="115000"/>
                        </a:lnSpc>
                        <a:spcAft>
                          <a:spcPts val="0"/>
                        </a:spcAft>
                      </a:pPr>
                      <a:r>
                        <a:rPr lang="es-PE" sz="1400" b="1" dirty="0" smtClean="0">
                          <a:solidFill>
                            <a:srgbClr val="002060"/>
                          </a:solidFill>
                          <a:effectLst/>
                          <a:latin typeface="Cambria" panose="02040503050406030204" pitchFamily="18" charset="0"/>
                          <a:ea typeface="Calibri"/>
                          <a:cs typeface="Times New Roman"/>
                        </a:rPr>
                        <a:t> a</a:t>
                      </a:r>
                      <a:r>
                        <a:rPr lang="es-PE" sz="1400" b="1" baseline="-25000" dirty="0" smtClean="0">
                          <a:solidFill>
                            <a:srgbClr val="002060"/>
                          </a:solidFill>
                          <a:effectLst/>
                          <a:latin typeface="Cambria" panose="02040503050406030204" pitchFamily="18" charset="0"/>
                          <a:ea typeface="Calibri"/>
                          <a:cs typeface="Times New Roman"/>
                        </a:rPr>
                        <a:t>21 </a:t>
                      </a:r>
                      <a:r>
                        <a:rPr lang="es-PE" sz="1400" b="1" dirty="0" smtClean="0">
                          <a:solidFill>
                            <a:srgbClr val="002060"/>
                          </a:solidFill>
                          <a:effectLst/>
                          <a:latin typeface="Cambria" panose="02040503050406030204" pitchFamily="18" charset="0"/>
                          <a:ea typeface="Calibri"/>
                          <a:cs typeface="Times New Roman"/>
                        </a:rPr>
                        <a:t> a</a:t>
                      </a:r>
                      <a:r>
                        <a:rPr lang="es-PE" sz="1400" b="1" baseline="-25000" dirty="0" smtClean="0">
                          <a:solidFill>
                            <a:srgbClr val="002060"/>
                          </a:solidFill>
                          <a:effectLst/>
                          <a:latin typeface="Cambria" panose="02040503050406030204" pitchFamily="18" charset="0"/>
                          <a:ea typeface="Calibri"/>
                          <a:cs typeface="Times New Roman"/>
                        </a:rPr>
                        <a:t>22 </a:t>
                      </a:r>
                      <a:r>
                        <a:rPr lang="es-PE" sz="1400" b="1" dirty="0" smtClean="0">
                          <a:solidFill>
                            <a:srgbClr val="002060"/>
                          </a:solidFill>
                          <a:effectLst/>
                          <a:latin typeface="Cambria" panose="02040503050406030204" pitchFamily="18" charset="0"/>
                          <a:ea typeface="Calibri"/>
                          <a:cs typeface="Times New Roman"/>
                        </a:rPr>
                        <a:t>……. a</a:t>
                      </a:r>
                      <a:r>
                        <a:rPr lang="es-PE" sz="1400" b="1" baseline="-25000" dirty="0" smtClean="0">
                          <a:solidFill>
                            <a:srgbClr val="002060"/>
                          </a:solidFill>
                          <a:effectLst/>
                          <a:latin typeface="Cambria" panose="02040503050406030204" pitchFamily="18" charset="0"/>
                          <a:ea typeface="Calibri"/>
                          <a:cs typeface="Times New Roman"/>
                        </a:rPr>
                        <a:t>2n</a:t>
                      </a:r>
                    </a:p>
                    <a:p>
                      <a:pPr>
                        <a:lnSpc>
                          <a:spcPct val="115000"/>
                        </a:lnSpc>
                        <a:spcAft>
                          <a:spcPts val="0"/>
                        </a:spcAft>
                      </a:pPr>
                      <a:r>
                        <a:rPr lang="es-PE" sz="1200" b="1" dirty="0" smtClean="0">
                          <a:solidFill>
                            <a:srgbClr val="002060"/>
                          </a:solidFill>
                          <a:effectLst/>
                          <a:latin typeface="CalistoMT-Identity-H"/>
                          <a:ea typeface="Calibri"/>
                          <a:cs typeface="Times New Roman"/>
                        </a:rPr>
                        <a:t>  </a:t>
                      </a:r>
                      <a:r>
                        <a:rPr lang="es-PE" sz="1400" b="1" dirty="0" smtClean="0">
                          <a:solidFill>
                            <a:srgbClr val="002060"/>
                          </a:solidFill>
                          <a:effectLst/>
                          <a:latin typeface="Cambria" panose="02040503050406030204" pitchFamily="18" charset="0"/>
                          <a:ea typeface="Calibri"/>
                          <a:cs typeface="Times New Roman"/>
                        </a:rPr>
                        <a:t>…………………</a:t>
                      </a:r>
                    </a:p>
                    <a:p>
                      <a:pPr>
                        <a:lnSpc>
                          <a:spcPct val="115000"/>
                        </a:lnSpc>
                        <a:spcAft>
                          <a:spcPts val="0"/>
                        </a:spcAft>
                      </a:pPr>
                      <a:r>
                        <a:rPr lang="es-PE" sz="1400" b="1" dirty="0" smtClean="0">
                          <a:solidFill>
                            <a:srgbClr val="002060"/>
                          </a:solidFill>
                          <a:effectLst/>
                          <a:latin typeface="Cambria" panose="02040503050406030204" pitchFamily="18" charset="0"/>
                          <a:ea typeface="Calibri"/>
                          <a:cs typeface="Times New Roman"/>
                        </a:rPr>
                        <a:t> a</a:t>
                      </a:r>
                      <a:r>
                        <a:rPr lang="es-PE" sz="1400" b="1" baseline="-25000" dirty="0" smtClean="0">
                          <a:solidFill>
                            <a:srgbClr val="002060"/>
                          </a:solidFill>
                          <a:effectLst/>
                          <a:latin typeface="Cambria" panose="02040503050406030204" pitchFamily="18" charset="0"/>
                          <a:ea typeface="Calibri"/>
                          <a:cs typeface="Times New Roman"/>
                        </a:rPr>
                        <a:t>m1</a:t>
                      </a:r>
                      <a:r>
                        <a:rPr lang="es-PE" sz="1400" b="1" dirty="0" smtClean="0">
                          <a:solidFill>
                            <a:srgbClr val="002060"/>
                          </a:solidFill>
                          <a:effectLst/>
                          <a:latin typeface="Cambria" panose="02040503050406030204" pitchFamily="18" charset="0"/>
                          <a:ea typeface="Calibri"/>
                          <a:cs typeface="Times New Roman"/>
                        </a:rPr>
                        <a:t> </a:t>
                      </a:r>
                      <a:r>
                        <a:rPr lang="es-PE" sz="1400" b="1" baseline="0" dirty="0" smtClean="0">
                          <a:solidFill>
                            <a:srgbClr val="002060"/>
                          </a:solidFill>
                          <a:effectLst/>
                          <a:latin typeface="Cambria" panose="02040503050406030204" pitchFamily="18" charset="0"/>
                          <a:ea typeface="Calibri"/>
                          <a:cs typeface="Times New Roman"/>
                        </a:rPr>
                        <a:t> a</a:t>
                      </a:r>
                      <a:r>
                        <a:rPr lang="es-PE" sz="1400" b="1" baseline="-25000" dirty="0" smtClean="0">
                          <a:solidFill>
                            <a:srgbClr val="002060"/>
                          </a:solidFill>
                          <a:effectLst/>
                          <a:latin typeface="Cambria" panose="02040503050406030204" pitchFamily="18" charset="0"/>
                          <a:ea typeface="Calibri"/>
                          <a:cs typeface="Times New Roman"/>
                        </a:rPr>
                        <a:t>m2</a:t>
                      </a:r>
                      <a:r>
                        <a:rPr lang="es-PE" sz="1400" b="1" baseline="0" dirty="0" smtClean="0">
                          <a:solidFill>
                            <a:srgbClr val="002060"/>
                          </a:solidFill>
                          <a:effectLst/>
                          <a:latin typeface="Cambria" panose="02040503050406030204" pitchFamily="18" charset="0"/>
                          <a:ea typeface="Calibri"/>
                          <a:cs typeface="Times New Roman"/>
                        </a:rPr>
                        <a:t>….</a:t>
                      </a:r>
                      <a:r>
                        <a:rPr lang="es-PE" sz="1400" b="1" dirty="0" smtClean="0">
                          <a:solidFill>
                            <a:srgbClr val="002060"/>
                          </a:solidFill>
                          <a:effectLst/>
                          <a:latin typeface="Cambria" panose="02040503050406030204" pitchFamily="18" charset="0"/>
                          <a:ea typeface="Calibri"/>
                          <a:cs typeface="Times New Roman"/>
                        </a:rPr>
                        <a:t>….  </a:t>
                      </a:r>
                      <a:r>
                        <a:rPr lang="es-PE" sz="1400" b="1" dirty="0" err="1" smtClean="0">
                          <a:solidFill>
                            <a:srgbClr val="002060"/>
                          </a:solidFill>
                          <a:effectLst/>
                          <a:latin typeface="Cambria" panose="02040503050406030204" pitchFamily="18" charset="0"/>
                          <a:ea typeface="Calibri"/>
                          <a:cs typeface="Times New Roman"/>
                        </a:rPr>
                        <a:t>a</a:t>
                      </a:r>
                      <a:r>
                        <a:rPr lang="es-PE" sz="1400" b="1" baseline="-25000" dirty="0" err="1" smtClean="0">
                          <a:solidFill>
                            <a:srgbClr val="002060"/>
                          </a:solidFill>
                          <a:effectLst/>
                          <a:latin typeface="Cambria" panose="02040503050406030204" pitchFamily="18" charset="0"/>
                          <a:ea typeface="Calibri"/>
                          <a:cs typeface="Times New Roman"/>
                        </a:rPr>
                        <a:t>mn</a:t>
                      </a:r>
                      <a:endParaRPr lang="es-PE" sz="1400" b="1" baseline="-25000" dirty="0" smtClean="0">
                        <a:solidFill>
                          <a:srgbClr val="002060"/>
                        </a:solidFill>
                        <a:effectLst/>
                        <a:latin typeface="Cambria" panose="02040503050406030204" pitchFamily="18" charset="0"/>
                        <a:ea typeface="Calibri"/>
                        <a:cs typeface="Times New Roman"/>
                      </a:endParaRPr>
                    </a:p>
                    <a:p>
                      <a:pPr>
                        <a:lnSpc>
                          <a:spcPct val="115000"/>
                        </a:lnSpc>
                        <a:spcAft>
                          <a:spcPts val="0"/>
                        </a:spcAft>
                      </a:pPr>
                      <a:endParaRPr lang="es-PE" sz="1100" b="1" dirty="0">
                        <a:solidFill>
                          <a:srgbClr val="002060"/>
                        </a:solidFill>
                        <a:effectLst/>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PE" sz="1200" b="1" dirty="0">
                          <a:solidFill>
                            <a:srgbClr val="002060"/>
                          </a:solidFill>
                          <a:effectLst/>
                          <a:latin typeface="CalistoMT-Identity-H"/>
                          <a:ea typeface="Calibri"/>
                          <a:cs typeface="CalistoMT-Identity-H"/>
                        </a:rPr>
                        <a:t> </a:t>
                      </a:r>
                      <a:r>
                        <a:rPr lang="es-PE" sz="1400" b="1" dirty="0" smtClean="0">
                          <a:solidFill>
                            <a:srgbClr val="002060"/>
                          </a:solidFill>
                          <a:effectLst/>
                          <a:latin typeface="Cambria" panose="02040503050406030204" pitchFamily="18" charset="0"/>
                          <a:ea typeface="Calibri"/>
                          <a:cs typeface="CalistoMT-Identity-H"/>
                        </a:rPr>
                        <a:t>1  0  ………      0</a:t>
                      </a:r>
                    </a:p>
                    <a:p>
                      <a:pPr>
                        <a:lnSpc>
                          <a:spcPct val="115000"/>
                        </a:lnSpc>
                        <a:spcAft>
                          <a:spcPts val="0"/>
                        </a:spcAft>
                      </a:pPr>
                      <a:r>
                        <a:rPr lang="es-PE" sz="1400" b="1" dirty="0" smtClean="0">
                          <a:solidFill>
                            <a:srgbClr val="002060"/>
                          </a:solidFill>
                          <a:effectLst/>
                          <a:latin typeface="Cambria" panose="02040503050406030204" pitchFamily="18" charset="0"/>
                          <a:ea typeface="Calibri"/>
                          <a:cs typeface="Times New Roman"/>
                        </a:rPr>
                        <a:t>  0  1  ………     0</a:t>
                      </a:r>
                    </a:p>
                    <a:p>
                      <a:pPr>
                        <a:lnSpc>
                          <a:spcPct val="115000"/>
                        </a:lnSpc>
                        <a:spcAft>
                          <a:spcPts val="0"/>
                        </a:spcAft>
                      </a:pPr>
                      <a:r>
                        <a:rPr lang="es-PE" sz="1400" b="1" dirty="0" smtClean="0">
                          <a:solidFill>
                            <a:srgbClr val="002060"/>
                          </a:solidFill>
                          <a:effectLst/>
                          <a:latin typeface="Cambria" panose="02040503050406030204" pitchFamily="18" charset="0"/>
                          <a:ea typeface="Calibri"/>
                          <a:cs typeface="Times New Roman"/>
                        </a:rPr>
                        <a:t>  ……  …….   …….</a:t>
                      </a:r>
                    </a:p>
                    <a:p>
                      <a:pPr>
                        <a:lnSpc>
                          <a:spcPct val="115000"/>
                        </a:lnSpc>
                        <a:spcAft>
                          <a:spcPts val="0"/>
                        </a:spcAft>
                      </a:pPr>
                      <a:r>
                        <a:rPr lang="es-PE" sz="1400" b="1" dirty="0" smtClean="0">
                          <a:solidFill>
                            <a:srgbClr val="002060"/>
                          </a:solidFill>
                          <a:effectLst/>
                          <a:latin typeface="Cambria" panose="02040503050406030204" pitchFamily="18" charset="0"/>
                          <a:ea typeface="Calibri"/>
                          <a:cs typeface="Times New Roman"/>
                        </a:rPr>
                        <a:t>  0  0 ………..    1</a:t>
                      </a:r>
                      <a:endParaRPr lang="es-PE" sz="1400" b="1" dirty="0">
                        <a:solidFill>
                          <a:srgbClr val="002060"/>
                        </a:solidFill>
                        <a:effectLst/>
                        <a:latin typeface="Cambria" panose="02040503050406030204" pitchFamily="18" charset="0"/>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PE" sz="1200" dirty="0">
                          <a:effectLst/>
                          <a:latin typeface="CalistoMT-Identity-H"/>
                          <a:ea typeface="Calibri"/>
                          <a:cs typeface="CalistoMT-Identity-H"/>
                        </a:rPr>
                        <a:t> </a:t>
                      </a:r>
                      <a:endParaRPr lang="es-PE" sz="1100" dirty="0">
                        <a:effectLst/>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6 Rectángulo"/>
          <p:cNvSpPr/>
          <p:nvPr/>
        </p:nvSpPr>
        <p:spPr>
          <a:xfrm>
            <a:off x="467544" y="3403983"/>
            <a:ext cx="8208912" cy="1200329"/>
          </a:xfrm>
          <a:prstGeom prst="rect">
            <a:avLst/>
          </a:prstGeom>
          <a:solidFill>
            <a:schemeClr val="accent4">
              <a:lumMod val="20000"/>
              <a:lumOff val="80000"/>
            </a:schemeClr>
          </a:solidFill>
        </p:spPr>
        <p:txBody>
          <a:bodyPr wrap="square">
            <a:spAutoFit/>
          </a:bodyPr>
          <a:lstStyle/>
          <a:p>
            <a:r>
              <a:rPr lang="es-PE" dirty="0">
                <a:latin typeface="Calibri" panose="020F0502020204030204" pitchFamily="34" charset="0"/>
              </a:rPr>
              <a:t>En la columna solución se colocan los términos independientes y además</a:t>
            </a:r>
          </a:p>
          <a:p>
            <a:r>
              <a:rPr lang="es-PE" dirty="0">
                <a:latin typeface="Calibri" panose="020F0502020204030204" pitchFamily="34" charset="0"/>
              </a:rPr>
              <a:t>identificamos un elemento </a:t>
            </a:r>
            <a:r>
              <a:rPr lang="es-PE" b="1" dirty="0">
                <a:solidFill>
                  <a:srgbClr val="C00000"/>
                </a:solidFill>
                <a:latin typeface="Calibri" panose="020F0502020204030204" pitchFamily="34" charset="0"/>
              </a:rPr>
              <a:t>pivote</a:t>
            </a:r>
            <a:r>
              <a:rPr lang="es-PE" dirty="0">
                <a:latin typeface="Calibri" panose="020F0502020204030204" pitchFamily="34" charset="0"/>
              </a:rPr>
              <a:t> en la celda en la que se intersectan el renglón</a:t>
            </a:r>
          </a:p>
          <a:p>
            <a:r>
              <a:rPr lang="es-PE" dirty="0">
                <a:latin typeface="Calibri" panose="020F0502020204030204" pitchFamily="34" charset="0"/>
              </a:rPr>
              <a:t>de </a:t>
            </a:r>
            <a:r>
              <a:rPr lang="es-PE" i="1" dirty="0">
                <a:latin typeface="Calibri" panose="020F0502020204030204" pitchFamily="34" charset="0"/>
              </a:rPr>
              <a:t>h</a:t>
            </a:r>
            <a:r>
              <a:rPr lang="es-PE" dirty="0">
                <a:latin typeface="Calibri" panose="020F0502020204030204" pitchFamily="34" charset="0"/>
              </a:rPr>
              <a:t>1 con la columna de </a:t>
            </a:r>
            <a:r>
              <a:rPr lang="es-PE" i="1" dirty="0">
                <a:latin typeface="Calibri" panose="020F0502020204030204" pitchFamily="34" charset="0"/>
              </a:rPr>
              <a:t>h</a:t>
            </a:r>
            <a:r>
              <a:rPr lang="es-PE" dirty="0">
                <a:latin typeface="Calibri" panose="020F0502020204030204" pitchFamily="34" charset="0"/>
              </a:rPr>
              <a:t>1 . Se asocia el valor de la columna solución con la</a:t>
            </a:r>
          </a:p>
          <a:p>
            <a:r>
              <a:rPr lang="es-PE" dirty="0">
                <a:latin typeface="Calibri" panose="020F0502020204030204" pitchFamily="34" charset="0"/>
              </a:rPr>
              <a:t>variable del mismo renglón de la columna de variables básicas, esto es </a:t>
            </a:r>
            <a:r>
              <a:rPr lang="es-PE" i="1" dirty="0">
                <a:latin typeface="Calibri" panose="020F0502020204030204" pitchFamily="34" charset="0"/>
              </a:rPr>
              <a:t>h</a:t>
            </a:r>
            <a:r>
              <a:rPr lang="es-PE" dirty="0">
                <a:latin typeface="Calibri" panose="020F0502020204030204" pitchFamily="34" charset="0"/>
              </a:rPr>
              <a:t>1 = </a:t>
            </a:r>
            <a:r>
              <a:rPr lang="es-PE" i="1" dirty="0">
                <a:latin typeface="Calibri" panose="020F0502020204030204" pitchFamily="34" charset="0"/>
              </a:rPr>
              <a:t>b</a:t>
            </a:r>
            <a:r>
              <a:rPr lang="es-PE" dirty="0">
                <a:latin typeface="Calibri" panose="020F0502020204030204" pitchFamily="34" charset="0"/>
              </a:rPr>
              <a:t>1 .</a:t>
            </a:r>
          </a:p>
        </p:txBody>
      </p:sp>
    </p:spTree>
    <p:extLst>
      <p:ext uri="{BB962C8B-B14F-4D97-AF65-F5344CB8AC3E}">
        <p14:creationId xmlns:p14="http://schemas.microsoft.com/office/powerpoint/2010/main" val="35765356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4788024" y="1052736"/>
            <a:ext cx="288032" cy="1872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 name="3 Rectángulo"/>
          <p:cNvSpPr/>
          <p:nvPr/>
        </p:nvSpPr>
        <p:spPr>
          <a:xfrm>
            <a:off x="1835696" y="1772816"/>
            <a:ext cx="5328592"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7 Rectángulo"/>
          <p:cNvSpPr/>
          <p:nvPr/>
        </p:nvSpPr>
        <p:spPr>
          <a:xfrm>
            <a:off x="4788024" y="1052736"/>
            <a:ext cx="288032" cy="360040"/>
          </a:xfrm>
          <a:prstGeom prst="rect">
            <a:avLst/>
          </a:prstGeom>
          <a:solidFill>
            <a:srgbClr val="FFC000"/>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aphicFrame>
        <p:nvGraphicFramePr>
          <p:cNvPr id="3" name="2 Tabla"/>
          <p:cNvGraphicFramePr>
            <a:graphicFrameLocks noGrp="1"/>
          </p:cNvGraphicFramePr>
          <p:nvPr>
            <p:extLst>
              <p:ext uri="{D42A27DB-BD31-4B8C-83A1-F6EECF244321}">
                <p14:modId xmlns:p14="http://schemas.microsoft.com/office/powerpoint/2010/main" val="2483566114"/>
              </p:ext>
            </p:extLst>
          </p:nvPr>
        </p:nvGraphicFramePr>
        <p:xfrm>
          <a:off x="1691680" y="548680"/>
          <a:ext cx="5616624" cy="2442249"/>
        </p:xfrm>
        <a:graphic>
          <a:graphicData uri="http://schemas.openxmlformats.org/drawingml/2006/table">
            <a:tbl>
              <a:tblPr/>
              <a:tblGrid>
                <a:gridCol w="1080120"/>
                <a:gridCol w="504055"/>
                <a:gridCol w="1512169"/>
                <a:gridCol w="1512168"/>
                <a:gridCol w="1008112"/>
              </a:tblGrid>
              <a:tr h="576064">
                <a:tc rowSpan="2">
                  <a:txBody>
                    <a:bodyPr/>
                    <a:lstStyle/>
                    <a:p>
                      <a:pPr>
                        <a:lnSpc>
                          <a:spcPct val="115000"/>
                        </a:lnSpc>
                        <a:spcAft>
                          <a:spcPts val="0"/>
                        </a:spcAft>
                      </a:pPr>
                      <a:r>
                        <a:rPr lang="es-PE" sz="1400" b="1" dirty="0">
                          <a:solidFill>
                            <a:srgbClr val="002060"/>
                          </a:solidFill>
                          <a:effectLst/>
                          <a:latin typeface="Cambria"/>
                          <a:ea typeface="CalistoMT-Identity-H"/>
                          <a:cs typeface="CalistoMT-Identity-H"/>
                        </a:rPr>
                        <a:t>Variables básicas</a:t>
                      </a:r>
                      <a:endParaRPr lang="es-PE" sz="1400" b="1" dirty="0">
                        <a:solidFill>
                          <a:srgbClr val="002060"/>
                        </a:solidFill>
                        <a:effectLst/>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rowSpan="2">
                  <a:txBody>
                    <a:bodyPr/>
                    <a:lstStyle/>
                    <a:p>
                      <a:pPr>
                        <a:lnSpc>
                          <a:spcPct val="115000"/>
                        </a:lnSpc>
                        <a:spcAft>
                          <a:spcPts val="0"/>
                        </a:spcAft>
                      </a:pPr>
                      <a:endParaRPr lang="es-PE" sz="1200" b="0" dirty="0" smtClean="0">
                        <a:solidFill>
                          <a:srgbClr val="002060"/>
                        </a:solidFill>
                        <a:effectLst/>
                        <a:latin typeface="Cambria" panose="02040503050406030204" pitchFamily="18" charset="0"/>
                        <a:ea typeface="Calibri"/>
                        <a:cs typeface="CalistoMT-Identity-H"/>
                      </a:endParaRPr>
                    </a:p>
                    <a:p>
                      <a:pPr>
                        <a:lnSpc>
                          <a:spcPct val="115000"/>
                        </a:lnSpc>
                        <a:spcAft>
                          <a:spcPts val="0"/>
                        </a:spcAft>
                      </a:pPr>
                      <a:r>
                        <a:rPr lang="es-PE" sz="1400" b="1" dirty="0" smtClean="0">
                          <a:solidFill>
                            <a:srgbClr val="002060"/>
                          </a:solidFill>
                          <a:effectLst/>
                          <a:latin typeface="Cambria" panose="02040503050406030204" pitchFamily="18" charset="0"/>
                          <a:ea typeface="Calibri"/>
                          <a:cs typeface="CalistoMT-Identity-H"/>
                        </a:rPr>
                        <a:t>Z</a:t>
                      </a:r>
                      <a:endParaRPr lang="es-PE" sz="1400" b="1" dirty="0">
                        <a:solidFill>
                          <a:srgbClr val="002060"/>
                        </a:solidFill>
                        <a:effectLst/>
                        <a:latin typeface="Cambria" panose="02040503050406030204" pitchFamily="18" charset="0"/>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nSpc>
                          <a:spcPct val="115000"/>
                        </a:lnSpc>
                        <a:spcAft>
                          <a:spcPts val="0"/>
                        </a:spcAft>
                      </a:pPr>
                      <a:r>
                        <a:rPr lang="es-PE" sz="1400" b="1" dirty="0">
                          <a:solidFill>
                            <a:srgbClr val="002060"/>
                          </a:solidFill>
                          <a:effectLst/>
                          <a:latin typeface="Cambria"/>
                          <a:ea typeface="CalistoMT-Identity-H"/>
                          <a:cs typeface="CalistoMT-Identity-H"/>
                        </a:rPr>
                        <a:t>Variables de decisión </a:t>
                      </a:r>
                      <a:endParaRPr lang="es-PE" sz="1400" b="1" dirty="0" smtClean="0">
                        <a:solidFill>
                          <a:srgbClr val="002060"/>
                        </a:solidFill>
                        <a:effectLst/>
                        <a:latin typeface="Cambria"/>
                        <a:ea typeface="CalistoMT-Identity-H"/>
                        <a:cs typeface="CalistoMT-Identity-H"/>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nSpc>
                          <a:spcPct val="115000"/>
                        </a:lnSpc>
                        <a:spcAft>
                          <a:spcPts val="0"/>
                        </a:spcAft>
                      </a:pPr>
                      <a:r>
                        <a:rPr lang="es-PE" sz="1400" b="1" dirty="0">
                          <a:solidFill>
                            <a:srgbClr val="002060"/>
                          </a:solidFill>
                          <a:effectLst/>
                          <a:latin typeface="Cambria"/>
                          <a:ea typeface="CalistoMT-Identity-H"/>
                          <a:cs typeface="CalistoMT-Identity-H"/>
                        </a:rPr>
                        <a:t>Variables de holgura </a:t>
                      </a:r>
                      <a:endParaRPr lang="es-PE" sz="1400" b="1" dirty="0" smtClean="0">
                        <a:solidFill>
                          <a:srgbClr val="002060"/>
                        </a:solidFill>
                        <a:effectLst/>
                        <a:latin typeface="Cambria"/>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rowSpan="2">
                  <a:txBody>
                    <a:bodyPr/>
                    <a:lstStyle/>
                    <a:p>
                      <a:pPr>
                        <a:lnSpc>
                          <a:spcPct val="115000"/>
                        </a:lnSpc>
                        <a:spcAft>
                          <a:spcPts val="0"/>
                        </a:spcAft>
                      </a:pPr>
                      <a:r>
                        <a:rPr lang="es-PE" sz="1400" b="1" dirty="0">
                          <a:solidFill>
                            <a:srgbClr val="002060"/>
                          </a:solidFill>
                          <a:effectLst/>
                          <a:latin typeface="Cambria"/>
                          <a:ea typeface="CalistoMT-Identity-H"/>
                          <a:cs typeface="CalistoMT-Identity-H"/>
                        </a:rPr>
                        <a:t>Solución</a:t>
                      </a:r>
                      <a:r>
                        <a:rPr lang="es-PE" sz="1400" dirty="0">
                          <a:solidFill>
                            <a:srgbClr val="002060"/>
                          </a:solidFill>
                          <a:effectLst/>
                          <a:latin typeface="Cambria"/>
                          <a:ea typeface="CalistoMT-Identity-H"/>
                          <a:cs typeface="CalistoMT-Identity-H"/>
                        </a:rPr>
                        <a:t> </a:t>
                      </a:r>
                      <a:endParaRPr lang="es-PE" sz="1400" dirty="0">
                        <a:solidFill>
                          <a:srgbClr val="002060"/>
                        </a:solidFill>
                        <a:effectLst/>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r>
              <a:tr h="288032">
                <a:tc vMerge="1">
                  <a:txBody>
                    <a:bodyPr/>
                    <a:lstStyle/>
                    <a:p>
                      <a:endParaRPr lang="es-PE"/>
                    </a:p>
                  </a:txBody>
                  <a:tcPr/>
                </a:tc>
                <a:tc vMerge="1">
                  <a:txBody>
                    <a:bodyPr/>
                    <a:lstStyle/>
                    <a:p>
                      <a:endParaRPr lang="es-PE"/>
                    </a:p>
                  </a:txBody>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s-PE" sz="1400" b="1" dirty="0" smtClean="0">
                          <a:solidFill>
                            <a:srgbClr val="002060"/>
                          </a:solidFill>
                          <a:effectLst/>
                          <a:latin typeface="Cambria"/>
                          <a:ea typeface="Calibri"/>
                          <a:cs typeface="Times New Roman"/>
                        </a:rPr>
                        <a:t>x</a:t>
                      </a:r>
                      <a:r>
                        <a:rPr lang="es-PE" sz="1400" b="1" baseline="-25000" dirty="0" smtClean="0">
                          <a:solidFill>
                            <a:srgbClr val="002060"/>
                          </a:solidFill>
                          <a:effectLst/>
                          <a:latin typeface="Cambria"/>
                          <a:ea typeface="Calibri"/>
                          <a:cs typeface="Times New Roman"/>
                        </a:rPr>
                        <a:t>1</a:t>
                      </a:r>
                      <a:r>
                        <a:rPr lang="es-PE" sz="1400" b="1" dirty="0" smtClean="0">
                          <a:solidFill>
                            <a:srgbClr val="002060"/>
                          </a:solidFill>
                          <a:effectLst/>
                          <a:latin typeface="Cambria"/>
                          <a:ea typeface="Calibri"/>
                          <a:cs typeface="Times New Roman"/>
                        </a:rPr>
                        <a:t> x</a:t>
                      </a:r>
                      <a:r>
                        <a:rPr lang="es-PE" sz="1400" b="1" baseline="-25000" dirty="0" smtClean="0">
                          <a:solidFill>
                            <a:srgbClr val="002060"/>
                          </a:solidFill>
                          <a:effectLst/>
                          <a:latin typeface="Cambria"/>
                          <a:ea typeface="Calibri"/>
                          <a:cs typeface="Times New Roman"/>
                        </a:rPr>
                        <a:t>2 </a:t>
                      </a:r>
                      <a:r>
                        <a:rPr lang="es-PE" sz="1400" b="1" dirty="0" smtClean="0">
                          <a:solidFill>
                            <a:srgbClr val="002060"/>
                          </a:solidFill>
                          <a:effectLst/>
                          <a:latin typeface="Cambria"/>
                          <a:ea typeface="Calibri"/>
                          <a:cs typeface="Times New Roman"/>
                        </a:rPr>
                        <a:t>………..….</a:t>
                      </a:r>
                      <a:r>
                        <a:rPr lang="es-PE" sz="1400" b="1" dirty="0" err="1" smtClean="0">
                          <a:solidFill>
                            <a:srgbClr val="002060"/>
                          </a:solidFill>
                          <a:effectLst/>
                          <a:latin typeface="Cambria"/>
                          <a:ea typeface="Calibri"/>
                          <a:cs typeface="Times New Roman"/>
                        </a:rPr>
                        <a:t>x</a:t>
                      </a:r>
                      <a:r>
                        <a:rPr lang="es-PE" sz="1400" b="1" baseline="-25000" dirty="0" err="1" smtClean="0">
                          <a:solidFill>
                            <a:srgbClr val="002060"/>
                          </a:solidFill>
                          <a:effectLst/>
                          <a:latin typeface="Cambria"/>
                          <a:ea typeface="Calibri"/>
                          <a:cs typeface="Times New Roman"/>
                        </a:rPr>
                        <a:t>n</a:t>
                      </a:r>
                      <a:endParaRPr lang="es-PE" sz="1400" b="1" baseline="-25000" dirty="0" smtClean="0">
                        <a:solidFill>
                          <a:srgbClr val="002060"/>
                        </a:solidFill>
                        <a:effectLst/>
                        <a:latin typeface="Calibri"/>
                        <a:ea typeface="Calibri"/>
                        <a:cs typeface="Times New Roman"/>
                      </a:endParaRPr>
                    </a:p>
                    <a:p>
                      <a:pPr>
                        <a:lnSpc>
                          <a:spcPct val="115000"/>
                        </a:lnSpc>
                        <a:spcAft>
                          <a:spcPts val="0"/>
                        </a:spcAft>
                      </a:pPr>
                      <a:endParaRPr lang="es-PE" sz="1400" b="1" baseline="-25000" dirty="0">
                        <a:solidFill>
                          <a:srgbClr val="002060"/>
                        </a:solidFill>
                        <a:effectLst/>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s-PE" sz="1400" b="1" dirty="0" smtClean="0">
                          <a:solidFill>
                            <a:srgbClr val="C00000"/>
                          </a:solidFill>
                          <a:effectLst/>
                          <a:latin typeface="Cambria"/>
                          <a:ea typeface="Calibri"/>
                          <a:cs typeface="Times New Roman"/>
                        </a:rPr>
                        <a:t>h</a:t>
                      </a:r>
                      <a:r>
                        <a:rPr lang="es-PE" sz="1400" b="1" baseline="-25000" dirty="0" smtClean="0">
                          <a:solidFill>
                            <a:srgbClr val="C00000"/>
                          </a:solidFill>
                          <a:effectLst/>
                          <a:latin typeface="Cambria"/>
                          <a:ea typeface="Calibri"/>
                          <a:cs typeface="Times New Roman"/>
                        </a:rPr>
                        <a:t>1</a:t>
                      </a:r>
                      <a:r>
                        <a:rPr lang="es-PE" sz="1400" b="1" baseline="-25000" dirty="0" smtClean="0">
                          <a:solidFill>
                            <a:srgbClr val="002060"/>
                          </a:solidFill>
                          <a:effectLst/>
                          <a:latin typeface="Cambria"/>
                          <a:ea typeface="Calibri"/>
                          <a:cs typeface="Times New Roman"/>
                        </a:rPr>
                        <a:t>,</a:t>
                      </a:r>
                      <a:r>
                        <a:rPr lang="es-PE" sz="1400" b="1" dirty="0" smtClean="0">
                          <a:solidFill>
                            <a:srgbClr val="002060"/>
                          </a:solidFill>
                          <a:effectLst/>
                          <a:latin typeface="Cambria"/>
                          <a:ea typeface="Calibri"/>
                          <a:cs typeface="Times New Roman"/>
                        </a:rPr>
                        <a:t>   h</a:t>
                      </a:r>
                      <a:r>
                        <a:rPr lang="es-PE" sz="1400" b="1" baseline="-25000" dirty="0" smtClean="0">
                          <a:solidFill>
                            <a:srgbClr val="002060"/>
                          </a:solidFill>
                          <a:effectLst/>
                          <a:latin typeface="Cambria"/>
                          <a:ea typeface="Calibri"/>
                          <a:cs typeface="Times New Roman"/>
                        </a:rPr>
                        <a:t>2</a:t>
                      </a:r>
                      <a:r>
                        <a:rPr lang="es-PE" sz="1400" b="1" dirty="0" smtClean="0">
                          <a:solidFill>
                            <a:srgbClr val="002060"/>
                          </a:solidFill>
                          <a:effectLst/>
                          <a:latin typeface="Cambria"/>
                          <a:ea typeface="Calibri"/>
                          <a:cs typeface="Times New Roman"/>
                        </a:rPr>
                        <a:t> ………..h</a:t>
                      </a:r>
                      <a:r>
                        <a:rPr lang="es-PE" sz="1400" b="1" baseline="-25000" dirty="0" smtClean="0">
                          <a:solidFill>
                            <a:srgbClr val="002060"/>
                          </a:solidFill>
                          <a:effectLst/>
                          <a:latin typeface="Cambria"/>
                          <a:ea typeface="Calibri"/>
                          <a:cs typeface="Times New Roman"/>
                        </a:rPr>
                        <a:t>m</a:t>
                      </a:r>
                      <a:endParaRPr lang="es-PE" sz="1400" b="1" baseline="-25000" dirty="0" smtClean="0">
                        <a:solidFill>
                          <a:srgbClr val="002060"/>
                        </a:solidFill>
                        <a:effectLst/>
                        <a:latin typeface="Calibri"/>
                        <a:ea typeface="Calibri"/>
                        <a:cs typeface="Times New Roman"/>
                      </a:endParaRPr>
                    </a:p>
                    <a:p>
                      <a:pPr>
                        <a:lnSpc>
                          <a:spcPct val="115000"/>
                        </a:lnSpc>
                        <a:spcAft>
                          <a:spcPts val="0"/>
                        </a:spcAft>
                      </a:pPr>
                      <a:endParaRPr lang="es-PE" sz="1400" b="1" baseline="-25000" dirty="0">
                        <a:solidFill>
                          <a:srgbClr val="002060"/>
                        </a:solidFill>
                        <a:effectLst/>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vMerge="1">
                  <a:txBody>
                    <a:bodyPr/>
                    <a:lstStyle/>
                    <a:p>
                      <a:endParaRPr lang="es-PE"/>
                    </a:p>
                  </a:txBody>
                  <a:tcPr/>
                </a:tc>
              </a:tr>
              <a:tr h="283003">
                <a:tc>
                  <a:txBody>
                    <a:bodyPr/>
                    <a:lstStyle/>
                    <a:p>
                      <a:pPr>
                        <a:lnSpc>
                          <a:spcPct val="115000"/>
                        </a:lnSpc>
                        <a:spcAft>
                          <a:spcPts val="0"/>
                        </a:spcAft>
                      </a:pPr>
                      <a:r>
                        <a:rPr lang="es-PE" sz="1400" b="1" dirty="0">
                          <a:solidFill>
                            <a:srgbClr val="002060"/>
                          </a:solidFill>
                          <a:effectLst/>
                          <a:latin typeface="Cambria"/>
                          <a:ea typeface="CalistoMT-Identity-H"/>
                          <a:cs typeface="CalistoMT-Identity-H"/>
                        </a:rPr>
                        <a:t> </a:t>
                      </a:r>
                      <a:r>
                        <a:rPr lang="es-PE" sz="1400" b="1" dirty="0" smtClean="0">
                          <a:solidFill>
                            <a:srgbClr val="002060"/>
                          </a:solidFill>
                          <a:effectLst/>
                          <a:latin typeface="Cambria"/>
                          <a:ea typeface="CalistoMT-Identity-H"/>
                          <a:cs typeface="CalistoMT-Identity-H"/>
                        </a:rPr>
                        <a:t>BASE</a:t>
                      </a:r>
                      <a:endParaRPr lang="es-PE" sz="1400" b="1" dirty="0">
                        <a:solidFill>
                          <a:srgbClr val="002060"/>
                        </a:solidFill>
                        <a:effectLst/>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PE" sz="1400" b="1" dirty="0">
                          <a:solidFill>
                            <a:srgbClr val="002060"/>
                          </a:solidFill>
                          <a:effectLst/>
                          <a:latin typeface="CalistoMT-Identity-H"/>
                          <a:ea typeface="Calibri"/>
                          <a:cs typeface="CalistoMT-Identity-H"/>
                        </a:rPr>
                        <a:t> </a:t>
                      </a:r>
                      <a:r>
                        <a:rPr lang="es-PE" sz="1400" b="1" dirty="0" smtClean="0">
                          <a:solidFill>
                            <a:srgbClr val="002060"/>
                          </a:solidFill>
                          <a:effectLst/>
                          <a:latin typeface="CalistoMT-Identity-H"/>
                          <a:ea typeface="Calibri"/>
                          <a:cs typeface="CalistoMT-Identity-H"/>
                        </a:rPr>
                        <a:t>1</a:t>
                      </a:r>
                      <a:endParaRPr lang="es-PE" sz="1400" b="1" dirty="0">
                        <a:solidFill>
                          <a:srgbClr val="002060"/>
                        </a:solidFill>
                        <a:effectLst/>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PE" sz="1200" b="1" dirty="0">
                          <a:solidFill>
                            <a:srgbClr val="002060"/>
                          </a:solidFill>
                          <a:effectLst/>
                          <a:latin typeface="CalistoMT-Identity-H"/>
                          <a:ea typeface="Calibri"/>
                          <a:cs typeface="CalistoMT-Identity-H"/>
                        </a:rPr>
                        <a:t> </a:t>
                      </a:r>
                      <a:r>
                        <a:rPr lang="es-PE" sz="1400" b="1" dirty="0" smtClean="0">
                          <a:solidFill>
                            <a:srgbClr val="002060"/>
                          </a:solidFill>
                          <a:effectLst/>
                          <a:latin typeface="Cambria" panose="02040503050406030204" pitchFamily="18" charset="0"/>
                          <a:ea typeface="Calibri"/>
                          <a:cs typeface="CalistoMT-Identity-H"/>
                        </a:rPr>
                        <a:t>-c</a:t>
                      </a:r>
                      <a:r>
                        <a:rPr lang="es-PE" sz="1400" b="1" baseline="-25000" dirty="0" smtClean="0">
                          <a:solidFill>
                            <a:srgbClr val="002060"/>
                          </a:solidFill>
                          <a:effectLst/>
                          <a:latin typeface="Cambria" panose="02040503050406030204" pitchFamily="18" charset="0"/>
                          <a:ea typeface="Calibri"/>
                          <a:cs typeface="CalistoMT-Identity-H"/>
                        </a:rPr>
                        <a:t>1 </a:t>
                      </a:r>
                      <a:r>
                        <a:rPr lang="es-PE" sz="1400" b="1" dirty="0" smtClean="0">
                          <a:solidFill>
                            <a:srgbClr val="002060"/>
                          </a:solidFill>
                          <a:effectLst/>
                          <a:latin typeface="Cambria" panose="02040503050406030204" pitchFamily="18" charset="0"/>
                          <a:ea typeface="Calibri"/>
                          <a:cs typeface="CalistoMT-Identity-H"/>
                        </a:rPr>
                        <a:t>–c</a:t>
                      </a:r>
                      <a:r>
                        <a:rPr lang="es-PE" sz="1400" b="1" baseline="-25000" dirty="0" smtClean="0">
                          <a:solidFill>
                            <a:srgbClr val="002060"/>
                          </a:solidFill>
                          <a:effectLst/>
                          <a:latin typeface="Cambria" panose="02040503050406030204" pitchFamily="18" charset="0"/>
                          <a:ea typeface="Calibri"/>
                          <a:cs typeface="CalistoMT-Identity-H"/>
                        </a:rPr>
                        <a:t>2</a:t>
                      </a:r>
                      <a:r>
                        <a:rPr lang="es-PE" sz="1400" b="1" dirty="0" smtClean="0">
                          <a:solidFill>
                            <a:srgbClr val="002060"/>
                          </a:solidFill>
                          <a:effectLst/>
                          <a:latin typeface="Cambria" panose="02040503050406030204" pitchFamily="18" charset="0"/>
                          <a:ea typeface="Calibri"/>
                          <a:cs typeface="CalistoMT-Identity-H"/>
                        </a:rPr>
                        <a:t>- ……..-</a:t>
                      </a:r>
                      <a:r>
                        <a:rPr lang="es-PE" sz="1400" b="1" dirty="0" err="1" smtClean="0">
                          <a:solidFill>
                            <a:srgbClr val="002060"/>
                          </a:solidFill>
                          <a:effectLst/>
                          <a:latin typeface="Cambria" panose="02040503050406030204" pitchFamily="18" charset="0"/>
                          <a:ea typeface="Calibri"/>
                          <a:cs typeface="CalistoMT-Identity-H"/>
                        </a:rPr>
                        <a:t>c</a:t>
                      </a:r>
                      <a:r>
                        <a:rPr lang="es-PE" sz="1400" b="1" baseline="-25000" dirty="0" err="1" smtClean="0">
                          <a:solidFill>
                            <a:srgbClr val="002060"/>
                          </a:solidFill>
                          <a:effectLst/>
                          <a:latin typeface="Cambria" panose="02040503050406030204" pitchFamily="18" charset="0"/>
                          <a:ea typeface="Calibri"/>
                          <a:cs typeface="CalistoMT-Identity-H"/>
                        </a:rPr>
                        <a:t>n</a:t>
                      </a:r>
                      <a:endParaRPr lang="es-PE" sz="1400" b="1" baseline="-25000" dirty="0">
                        <a:solidFill>
                          <a:srgbClr val="002060"/>
                        </a:solidFill>
                        <a:effectLst/>
                        <a:latin typeface="Cambria" panose="02040503050406030204" pitchFamily="18" charset="0"/>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PE" sz="1200" b="1" dirty="0">
                          <a:solidFill>
                            <a:srgbClr val="002060"/>
                          </a:solidFill>
                          <a:effectLst/>
                          <a:latin typeface="CalistoMT-Identity-H"/>
                          <a:ea typeface="Calibri"/>
                          <a:cs typeface="CalistoMT-Identity-H"/>
                        </a:rPr>
                        <a:t> </a:t>
                      </a:r>
                      <a:r>
                        <a:rPr lang="es-PE" sz="1200" b="1" dirty="0" smtClean="0">
                          <a:solidFill>
                            <a:srgbClr val="002060"/>
                          </a:solidFill>
                          <a:effectLst/>
                          <a:latin typeface="CalistoMT-Identity-H"/>
                          <a:ea typeface="Calibri"/>
                          <a:cs typeface="CalistoMT-Identity-H"/>
                        </a:rPr>
                        <a:t>0     0    ……….0</a:t>
                      </a:r>
                      <a:endParaRPr lang="es-PE" sz="1100" b="1" dirty="0">
                        <a:solidFill>
                          <a:srgbClr val="002060"/>
                        </a:solidFill>
                        <a:effectLst/>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PE" sz="1200" dirty="0">
                          <a:effectLst/>
                          <a:latin typeface="CalistoMT-Identity-H"/>
                          <a:ea typeface="Calibri"/>
                          <a:cs typeface="CalistoMT-Identity-H"/>
                        </a:rPr>
                        <a:t> </a:t>
                      </a:r>
                      <a:r>
                        <a:rPr lang="es-PE" sz="1200" b="1" dirty="0" smtClean="0">
                          <a:solidFill>
                            <a:srgbClr val="002060"/>
                          </a:solidFill>
                          <a:effectLst/>
                          <a:latin typeface="CalistoMT-Identity-H"/>
                          <a:ea typeface="Calibri"/>
                          <a:cs typeface="CalistoMT-Identity-H"/>
                        </a:rPr>
                        <a:t>0</a:t>
                      </a:r>
                      <a:endParaRPr lang="es-PE" sz="1100" b="1" dirty="0">
                        <a:solidFill>
                          <a:srgbClr val="002060"/>
                        </a:solidFill>
                        <a:effectLst/>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3457">
                <a:tc>
                  <a:txBody>
                    <a:bodyPr/>
                    <a:lstStyle/>
                    <a:p>
                      <a:pPr algn="ctr">
                        <a:lnSpc>
                          <a:spcPct val="115000"/>
                        </a:lnSpc>
                        <a:spcAft>
                          <a:spcPts val="0"/>
                        </a:spcAft>
                      </a:pPr>
                      <a:r>
                        <a:rPr lang="es-PE" sz="1400" b="1" dirty="0" smtClean="0">
                          <a:solidFill>
                            <a:srgbClr val="002060"/>
                          </a:solidFill>
                          <a:effectLst/>
                          <a:latin typeface="CalistoMT-Identity-H"/>
                          <a:ea typeface="Calibri"/>
                          <a:cs typeface="CalistoMT-Identity-H"/>
                        </a:rPr>
                        <a:t>h</a:t>
                      </a:r>
                      <a:r>
                        <a:rPr lang="es-PE" sz="1400" b="1" baseline="-25000" dirty="0" smtClean="0">
                          <a:solidFill>
                            <a:srgbClr val="002060"/>
                          </a:solidFill>
                          <a:effectLst/>
                          <a:latin typeface="CalistoMT-Identity-H"/>
                          <a:ea typeface="Calibri"/>
                          <a:cs typeface="CalistoMT-Identity-H"/>
                        </a:rPr>
                        <a:t>1</a:t>
                      </a:r>
                    </a:p>
                    <a:p>
                      <a:pPr algn="ctr">
                        <a:lnSpc>
                          <a:spcPct val="115000"/>
                        </a:lnSpc>
                        <a:spcAft>
                          <a:spcPts val="0"/>
                        </a:spcAft>
                      </a:pPr>
                      <a:r>
                        <a:rPr lang="es-PE" sz="1400" b="1" dirty="0" smtClean="0">
                          <a:solidFill>
                            <a:srgbClr val="002060"/>
                          </a:solidFill>
                          <a:effectLst/>
                          <a:latin typeface="CalistoMT-Identity-H"/>
                          <a:ea typeface="Calibri"/>
                          <a:cs typeface="CalistoMT-Identity-H"/>
                        </a:rPr>
                        <a:t>h</a:t>
                      </a:r>
                      <a:r>
                        <a:rPr lang="es-PE" sz="1400" b="1" baseline="-25000" dirty="0" smtClean="0">
                          <a:solidFill>
                            <a:srgbClr val="002060"/>
                          </a:solidFill>
                          <a:effectLst/>
                          <a:latin typeface="CalistoMT-Identity-H"/>
                          <a:ea typeface="Calibri"/>
                          <a:cs typeface="CalistoMT-Identity-H"/>
                        </a:rPr>
                        <a:t>2</a:t>
                      </a:r>
                    </a:p>
                    <a:p>
                      <a:pPr algn="ctr">
                        <a:lnSpc>
                          <a:spcPct val="115000"/>
                        </a:lnSpc>
                        <a:spcAft>
                          <a:spcPts val="0"/>
                        </a:spcAft>
                      </a:pPr>
                      <a:r>
                        <a:rPr lang="es-PE" sz="1400" b="1" dirty="0" smtClean="0">
                          <a:solidFill>
                            <a:srgbClr val="002060"/>
                          </a:solidFill>
                          <a:effectLst/>
                          <a:latin typeface="CalistoMT-Identity-H"/>
                          <a:ea typeface="Calibri"/>
                          <a:cs typeface="CalistoMT-Identity-H"/>
                        </a:rPr>
                        <a:t>...</a:t>
                      </a:r>
                    </a:p>
                    <a:p>
                      <a:pPr algn="ctr">
                        <a:lnSpc>
                          <a:spcPct val="115000"/>
                        </a:lnSpc>
                        <a:spcAft>
                          <a:spcPts val="0"/>
                        </a:spcAft>
                      </a:pPr>
                      <a:r>
                        <a:rPr lang="es-PE" sz="1400" b="1" dirty="0" smtClean="0">
                          <a:solidFill>
                            <a:srgbClr val="002060"/>
                          </a:solidFill>
                          <a:effectLst/>
                          <a:latin typeface="CalistoMT-Identity-H"/>
                          <a:ea typeface="Calibri"/>
                          <a:cs typeface="CalistoMT-Identity-H"/>
                        </a:rPr>
                        <a:t> h</a:t>
                      </a:r>
                      <a:r>
                        <a:rPr lang="es-PE" sz="1400" b="1" baseline="-25000" dirty="0" smtClean="0">
                          <a:solidFill>
                            <a:srgbClr val="002060"/>
                          </a:solidFill>
                          <a:effectLst/>
                          <a:latin typeface="CalistoMT-Identity-H"/>
                          <a:ea typeface="Calibri"/>
                          <a:cs typeface="CalistoMT-Identity-H"/>
                        </a:rPr>
                        <a:t>m</a:t>
                      </a:r>
                      <a:r>
                        <a:rPr lang="es-PE" sz="1400" b="1" dirty="0" smtClean="0">
                          <a:solidFill>
                            <a:srgbClr val="002060"/>
                          </a:solidFill>
                          <a:effectLst/>
                          <a:latin typeface="CalistoMT-Identity-H"/>
                          <a:ea typeface="Calibri"/>
                          <a:cs typeface="CalistoMT-Identity-H"/>
                        </a:rPr>
                        <a:t>.</a:t>
                      </a:r>
                      <a:endParaRPr lang="es-PE" sz="1400" b="1" dirty="0">
                        <a:solidFill>
                          <a:srgbClr val="002060"/>
                        </a:solidFill>
                        <a:effectLst/>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PE" sz="1400" b="1" dirty="0">
                          <a:solidFill>
                            <a:srgbClr val="002060"/>
                          </a:solidFill>
                          <a:effectLst/>
                          <a:latin typeface="CalistoMT-Identity-H"/>
                          <a:ea typeface="Calibri"/>
                          <a:cs typeface="CalistoMT-Identity-H"/>
                        </a:rPr>
                        <a:t> </a:t>
                      </a:r>
                      <a:r>
                        <a:rPr lang="es-PE" sz="1400" b="1" dirty="0" smtClean="0">
                          <a:solidFill>
                            <a:srgbClr val="002060"/>
                          </a:solidFill>
                          <a:effectLst/>
                          <a:latin typeface="CalistoMT-Identity-H"/>
                          <a:ea typeface="Calibri"/>
                          <a:cs typeface="CalistoMT-Identity-H"/>
                        </a:rPr>
                        <a:t>0</a:t>
                      </a:r>
                    </a:p>
                    <a:p>
                      <a:pPr>
                        <a:lnSpc>
                          <a:spcPct val="115000"/>
                        </a:lnSpc>
                        <a:spcAft>
                          <a:spcPts val="0"/>
                        </a:spcAft>
                      </a:pPr>
                      <a:r>
                        <a:rPr lang="es-PE" sz="1400" b="1" dirty="0" smtClean="0">
                          <a:solidFill>
                            <a:srgbClr val="002060"/>
                          </a:solidFill>
                          <a:effectLst/>
                          <a:latin typeface="CalistoMT-Identity-H"/>
                          <a:ea typeface="Calibri"/>
                          <a:cs typeface="Times New Roman"/>
                        </a:rPr>
                        <a:t> 0</a:t>
                      </a:r>
                    </a:p>
                    <a:p>
                      <a:pPr>
                        <a:lnSpc>
                          <a:spcPct val="115000"/>
                        </a:lnSpc>
                        <a:spcAft>
                          <a:spcPts val="0"/>
                        </a:spcAft>
                      </a:pPr>
                      <a:r>
                        <a:rPr lang="es-PE" sz="1400" b="1" dirty="0" smtClean="0">
                          <a:solidFill>
                            <a:srgbClr val="002060"/>
                          </a:solidFill>
                          <a:effectLst/>
                          <a:latin typeface="CalistoMT-Identity-H"/>
                          <a:ea typeface="Calibri"/>
                          <a:cs typeface="Times New Roman"/>
                        </a:rPr>
                        <a:t>…</a:t>
                      </a:r>
                    </a:p>
                    <a:p>
                      <a:pPr>
                        <a:lnSpc>
                          <a:spcPct val="115000"/>
                        </a:lnSpc>
                        <a:spcAft>
                          <a:spcPts val="0"/>
                        </a:spcAft>
                      </a:pPr>
                      <a:r>
                        <a:rPr lang="es-PE" sz="1400" b="1" dirty="0" smtClean="0">
                          <a:solidFill>
                            <a:srgbClr val="002060"/>
                          </a:solidFill>
                          <a:effectLst/>
                          <a:latin typeface="CalistoMT-Identity-H"/>
                          <a:ea typeface="Calibri"/>
                          <a:cs typeface="Times New Roman"/>
                        </a:rPr>
                        <a:t> 0</a:t>
                      </a:r>
                      <a:endParaRPr lang="es-PE" sz="1400" b="1" dirty="0">
                        <a:solidFill>
                          <a:srgbClr val="002060"/>
                        </a:solidFill>
                        <a:effectLst/>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PE" sz="1200" b="1" dirty="0">
                          <a:solidFill>
                            <a:srgbClr val="002060"/>
                          </a:solidFill>
                          <a:effectLst/>
                          <a:latin typeface="CalistoMT-Identity-H"/>
                          <a:ea typeface="Calibri"/>
                          <a:cs typeface="CalistoMT-Identity-H"/>
                        </a:rPr>
                        <a:t> </a:t>
                      </a:r>
                      <a:r>
                        <a:rPr lang="es-PE" sz="1400" b="1" dirty="0" smtClean="0">
                          <a:solidFill>
                            <a:srgbClr val="002060"/>
                          </a:solidFill>
                          <a:effectLst/>
                          <a:latin typeface="Cambria" panose="02040503050406030204" pitchFamily="18" charset="0"/>
                          <a:ea typeface="Calibri"/>
                          <a:cs typeface="CalistoMT-Identity-H"/>
                        </a:rPr>
                        <a:t>a</a:t>
                      </a:r>
                      <a:r>
                        <a:rPr lang="es-PE" sz="1400" b="1" baseline="-25000" dirty="0" smtClean="0">
                          <a:solidFill>
                            <a:srgbClr val="002060"/>
                          </a:solidFill>
                          <a:effectLst/>
                          <a:latin typeface="Cambria" panose="02040503050406030204" pitchFamily="18" charset="0"/>
                          <a:ea typeface="Calibri"/>
                          <a:cs typeface="CalistoMT-Identity-H"/>
                        </a:rPr>
                        <a:t>11</a:t>
                      </a:r>
                      <a:r>
                        <a:rPr lang="es-PE" sz="1400" b="1" dirty="0" smtClean="0">
                          <a:solidFill>
                            <a:srgbClr val="002060"/>
                          </a:solidFill>
                          <a:effectLst/>
                          <a:latin typeface="Cambria" panose="02040503050406030204" pitchFamily="18" charset="0"/>
                          <a:ea typeface="Calibri"/>
                          <a:cs typeface="CalistoMT-Identity-H"/>
                        </a:rPr>
                        <a:t> a</a:t>
                      </a:r>
                      <a:r>
                        <a:rPr lang="es-PE" sz="1400" b="1" baseline="-25000" dirty="0" smtClean="0">
                          <a:solidFill>
                            <a:srgbClr val="002060"/>
                          </a:solidFill>
                          <a:effectLst/>
                          <a:latin typeface="Cambria" panose="02040503050406030204" pitchFamily="18" charset="0"/>
                          <a:ea typeface="Calibri"/>
                          <a:cs typeface="CalistoMT-Identity-H"/>
                        </a:rPr>
                        <a:t>12 </a:t>
                      </a:r>
                      <a:r>
                        <a:rPr lang="es-PE" sz="1400" b="1" dirty="0" smtClean="0">
                          <a:solidFill>
                            <a:srgbClr val="002060"/>
                          </a:solidFill>
                          <a:effectLst/>
                          <a:latin typeface="Cambria" panose="02040503050406030204" pitchFamily="18" charset="0"/>
                          <a:ea typeface="Calibri"/>
                          <a:cs typeface="CalistoMT-Identity-H"/>
                        </a:rPr>
                        <a:t>…….. a</a:t>
                      </a:r>
                      <a:r>
                        <a:rPr lang="es-PE" sz="1400" b="1" baseline="-25000" dirty="0" smtClean="0">
                          <a:solidFill>
                            <a:srgbClr val="002060"/>
                          </a:solidFill>
                          <a:effectLst/>
                          <a:latin typeface="Cambria" panose="02040503050406030204" pitchFamily="18" charset="0"/>
                          <a:ea typeface="Calibri"/>
                          <a:cs typeface="CalistoMT-Identity-H"/>
                        </a:rPr>
                        <a:t>1n</a:t>
                      </a:r>
                    </a:p>
                    <a:p>
                      <a:pPr>
                        <a:lnSpc>
                          <a:spcPct val="115000"/>
                        </a:lnSpc>
                        <a:spcAft>
                          <a:spcPts val="0"/>
                        </a:spcAft>
                      </a:pPr>
                      <a:r>
                        <a:rPr lang="es-PE" sz="1400" b="1" dirty="0" smtClean="0">
                          <a:solidFill>
                            <a:srgbClr val="002060"/>
                          </a:solidFill>
                          <a:effectLst/>
                          <a:latin typeface="Cambria" panose="02040503050406030204" pitchFamily="18" charset="0"/>
                          <a:ea typeface="Calibri"/>
                          <a:cs typeface="Times New Roman"/>
                        </a:rPr>
                        <a:t> a</a:t>
                      </a:r>
                      <a:r>
                        <a:rPr lang="es-PE" sz="1400" b="1" baseline="-25000" dirty="0" smtClean="0">
                          <a:solidFill>
                            <a:srgbClr val="002060"/>
                          </a:solidFill>
                          <a:effectLst/>
                          <a:latin typeface="Cambria" panose="02040503050406030204" pitchFamily="18" charset="0"/>
                          <a:ea typeface="Calibri"/>
                          <a:cs typeface="Times New Roman"/>
                        </a:rPr>
                        <a:t>21 </a:t>
                      </a:r>
                      <a:r>
                        <a:rPr lang="es-PE" sz="1400" b="1" dirty="0" smtClean="0">
                          <a:solidFill>
                            <a:srgbClr val="002060"/>
                          </a:solidFill>
                          <a:effectLst/>
                          <a:latin typeface="Cambria" panose="02040503050406030204" pitchFamily="18" charset="0"/>
                          <a:ea typeface="Calibri"/>
                          <a:cs typeface="Times New Roman"/>
                        </a:rPr>
                        <a:t> a</a:t>
                      </a:r>
                      <a:r>
                        <a:rPr lang="es-PE" sz="1400" b="1" baseline="-25000" dirty="0" smtClean="0">
                          <a:solidFill>
                            <a:srgbClr val="002060"/>
                          </a:solidFill>
                          <a:effectLst/>
                          <a:latin typeface="Cambria" panose="02040503050406030204" pitchFamily="18" charset="0"/>
                          <a:ea typeface="Calibri"/>
                          <a:cs typeface="Times New Roman"/>
                        </a:rPr>
                        <a:t>22 </a:t>
                      </a:r>
                      <a:r>
                        <a:rPr lang="es-PE" sz="1400" b="1" dirty="0" smtClean="0">
                          <a:solidFill>
                            <a:srgbClr val="002060"/>
                          </a:solidFill>
                          <a:effectLst/>
                          <a:latin typeface="Cambria" panose="02040503050406030204" pitchFamily="18" charset="0"/>
                          <a:ea typeface="Calibri"/>
                          <a:cs typeface="Times New Roman"/>
                        </a:rPr>
                        <a:t>……. a</a:t>
                      </a:r>
                      <a:r>
                        <a:rPr lang="es-PE" sz="1400" b="1" baseline="-25000" dirty="0" smtClean="0">
                          <a:solidFill>
                            <a:srgbClr val="002060"/>
                          </a:solidFill>
                          <a:effectLst/>
                          <a:latin typeface="Cambria" panose="02040503050406030204" pitchFamily="18" charset="0"/>
                          <a:ea typeface="Calibri"/>
                          <a:cs typeface="Times New Roman"/>
                        </a:rPr>
                        <a:t>2n</a:t>
                      </a:r>
                    </a:p>
                    <a:p>
                      <a:pPr>
                        <a:lnSpc>
                          <a:spcPct val="115000"/>
                        </a:lnSpc>
                        <a:spcAft>
                          <a:spcPts val="0"/>
                        </a:spcAft>
                      </a:pPr>
                      <a:r>
                        <a:rPr lang="es-PE" sz="1200" b="1" dirty="0" smtClean="0">
                          <a:solidFill>
                            <a:srgbClr val="002060"/>
                          </a:solidFill>
                          <a:effectLst/>
                          <a:latin typeface="CalistoMT-Identity-H"/>
                          <a:ea typeface="Calibri"/>
                          <a:cs typeface="Times New Roman"/>
                        </a:rPr>
                        <a:t>  </a:t>
                      </a:r>
                      <a:r>
                        <a:rPr lang="es-PE" sz="1400" b="1" dirty="0" smtClean="0">
                          <a:solidFill>
                            <a:srgbClr val="002060"/>
                          </a:solidFill>
                          <a:effectLst/>
                          <a:latin typeface="Cambria" panose="02040503050406030204" pitchFamily="18" charset="0"/>
                          <a:ea typeface="Calibri"/>
                          <a:cs typeface="Times New Roman"/>
                        </a:rPr>
                        <a:t>…………………</a:t>
                      </a:r>
                    </a:p>
                    <a:p>
                      <a:pPr>
                        <a:lnSpc>
                          <a:spcPct val="115000"/>
                        </a:lnSpc>
                        <a:spcAft>
                          <a:spcPts val="0"/>
                        </a:spcAft>
                      </a:pPr>
                      <a:r>
                        <a:rPr lang="es-PE" sz="1400" b="1" dirty="0" smtClean="0">
                          <a:solidFill>
                            <a:srgbClr val="002060"/>
                          </a:solidFill>
                          <a:effectLst/>
                          <a:latin typeface="Cambria" panose="02040503050406030204" pitchFamily="18" charset="0"/>
                          <a:ea typeface="Calibri"/>
                          <a:cs typeface="Times New Roman"/>
                        </a:rPr>
                        <a:t> a</a:t>
                      </a:r>
                      <a:r>
                        <a:rPr lang="es-PE" sz="1400" b="1" baseline="-25000" dirty="0" smtClean="0">
                          <a:solidFill>
                            <a:srgbClr val="002060"/>
                          </a:solidFill>
                          <a:effectLst/>
                          <a:latin typeface="Cambria" panose="02040503050406030204" pitchFamily="18" charset="0"/>
                          <a:ea typeface="Calibri"/>
                          <a:cs typeface="Times New Roman"/>
                        </a:rPr>
                        <a:t>m1</a:t>
                      </a:r>
                      <a:r>
                        <a:rPr lang="es-PE" sz="1400" b="1" dirty="0" smtClean="0">
                          <a:solidFill>
                            <a:srgbClr val="002060"/>
                          </a:solidFill>
                          <a:effectLst/>
                          <a:latin typeface="Cambria" panose="02040503050406030204" pitchFamily="18" charset="0"/>
                          <a:ea typeface="Calibri"/>
                          <a:cs typeface="Times New Roman"/>
                        </a:rPr>
                        <a:t> </a:t>
                      </a:r>
                      <a:r>
                        <a:rPr lang="es-PE" sz="1400" b="1" baseline="0" dirty="0" smtClean="0">
                          <a:solidFill>
                            <a:srgbClr val="002060"/>
                          </a:solidFill>
                          <a:effectLst/>
                          <a:latin typeface="Cambria" panose="02040503050406030204" pitchFamily="18" charset="0"/>
                          <a:ea typeface="Calibri"/>
                          <a:cs typeface="Times New Roman"/>
                        </a:rPr>
                        <a:t> a</a:t>
                      </a:r>
                      <a:r>
                        <a:rPr lang="es-PE" sz="1400" b="1" baseline="-25000" dirty="0" smtClean="0">
                          <a:solidFill>
                            <a:srgbClr val="002060"/>
                          </a:solidFill>
                          <a:effectLst/>
                          <a:latin typeface="Cambria" panose="02040503050406030204" pitchFamily="18" charset="0"/>
                          <a:ea typeface="Calibri"/>
                          <a:cs typeface="Times New Roman"/>
                        </a:rPr>
                        <a:t>m2</a:t>
                      </a:r>
                      <a:r>
                        <a:rPr lang="es-PE" sz="1400" b="1" baseline="0" dirty="0" smtClean="0">
                          <a:solidFill>
                            <a:srgbClr val="002060"/>
                          </a:solidFill>
                          <a:effectLst/>
                          <a:latin typeface="Cambria" panose="02040503050406030204" pitchFamily="18" charset="0"/>
                          <a:ea typeface="Calibri"/>
                          <a:cs typeface="Times New Roman"/>
                        </a:rPr>
                        <a:t>….</a:t>
                      </a:r>
                      <a:r>
                        <a:rPr lang="es-PE" sz="1400" b="1" dirty="0" smtClean="0">
                          <a:solidFill>
                            <a:srgbClr val="002060"/>
                          </a:solidFill>
                          <a:effectLst/>
                          <a:latin typeface="Cambria" panose="02040503050406030204" pitchFamily="18" charset="0"/>
                          <a:ea typeface="Calibri"/>
                          <a:cs typeface="Times New Roman"/>
                        </a:rPr>
                        <a:t>….  </a:t>
                      </a:r>
                      <a:r>
                        <a:rPr lang="es-PE" sz="1400" b="1" dirty="0" err="1" smtClean="0">
                          <a:solidFill>
                            <a:srgbClr val="002060"/>
                          </a:solidFill>
                          <a:effectLst/>
                          <a:latin typeface="Cambria" panose="02040503050406030204" pitchFamily="18" charset="0"/>
                          <a:ea typeface="Calibri"/>
                          <a:cs typeface="Times New Roman"/>
                        </a:rPr>
                        <a:t>a</a:t>
                      </a:r>
                      <a:r>
                        <a:rPr lang="es-PE" sz="1400" b="1" baseline="-25000" dirty="0" err="1" smtClean="0">
                          <a:solidFill>
                            <a:srgbClr val="002060"/>
                          </a:solidFill>
                          <a:effectLst/>
                          <a:latin typeface="Cambria" panose="02040503050406030204" pitchFamily="18" charset="0"/>
                          <a:ea typeface="Calibri"/>
                          <a:cs typeface="Times New Roman"/>
                        </a:rPr>
                        <a:t>mn</a:t>
                      </a:r>
                      <a:endParaRPr lang="es-PE" sz="1400" b="1" baseline="-25000" dirty="0" smtClean="0">
                        <a:solidFill>
                          <a:srgbClr val="002060"/>
                        </a:solidFill>
                        <a:effectLst/>
                        <a:latin typeface="Cambria" panose="02040503050406030204" pitchFamily="18" charset="0"/>
                        <a:ea typeface="Calibri"/>
                        <a:cs typeface="Times New Roman"/>
                      </a:endParaRPr>
                    </a:p>
                    <a:p>
                      <a:pPr>
                        <a:lnSpc>
                          <a:spcPct val="115000"/>
                        </a:lnSpc>
                        <a:spcAft>
                          <a:spcPts val="0"/>
                        </a:spcAft>
                      </a:pPr>
                      <a:endParaRPr lang="es-PE" sz="1100" b="1" dirty="0">
                        <a:solidFill>
                          <a:srgbClr val="002060"/>
                        </a:solidFill>
                        <a:effectLst/>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PE" sz="1200" b="1" dirty="0">
                          <a:solidFill>
                            <a:srgbClr val="002060"/>
                          </a:solidFill>
                          <a:effectLst/>
                          <a:latin typeface="CalistoMT-Identity-H"/>
                          <a:ea typeface="Calibri"/>
                          <a:cs typeface="CalistoMT-Identity-H"/>
                        </a:rPr>
                        <a:t> </a:t>
                      </a:r>
                      <a:r>
                        <a:rPr lang="es-PE" sz="1400" b="1" dirty="0" smtClean="0">
                          <a:solidFill>
                            <a:srgbClr val="002060"/>
                          </a:solidFill>
                          <a:effectLst/>
                          <a:latin typeface="Cambria" panose="02040503050406030204" pitchFamily="18" charset="0"/>
                          <a:ea typeface="Calibri"/>
                          <a:cs typeface="CalistoMT-Identity-H"/>
                        </a:rPr>
                        <a:t>1    0  ………      0</a:t>
                      </a:r>
                    </a:p>
                    <a:p>
                      <a:pPr>
                        <a:lnSpc>
                          <a:spcPct val="115000"/>
                        </a:lnSpc>
                        <a:spcAft>
                          <a:spcPts val="0"/>
                        </a:spcAft>
                      </a:pPr>
                      <a:r>
                        <a:rPr lang="es-PE" sz="1400" b="1" dirty="0" smtClean="0">
                          <a:solidFill>
                            <a:srgbClr val="002060"/>
                          </a:solidFill>
                          <a:effectLst/>
                          <a:latin typeface="Cambria" panose="02040503050406030204" pitchFamily="18" charset="0"/>
                          <a:ea typeface="Calibri"/>
                          <a:cs typeface="Times New Roman"/>
                        </a:rPr>
                        <a:t>  0    1  ………     0</a:t>
                      </a:r>
                    </a:p>
                    <a:p>
                      <a:pPr>
                        <a:lnSpc>
                          <a:spcPct val="115000"/>
                        </a:lnSpc>
                        <a:spcAft>
                          <a:spcPts val="0"/>
                        </a:spcAft>
                      </a:pPr>
                      <a:r>
                        <a:rPr lang="es-PE" sz="1400" b="1" dirty="0" smtClean="0">
                          <a:solidFill>
                            <a:srgbClr val="002060"/>
                          </a:solidFill>
                          <a:effectLst/>
                          <a:latin typeface="Cambria" panose="02040503050406030204" pitchFamily="18" charset="0"/>
                          <a:ea typeface="Calibri"/>
                          <a:cs typeface="Times New Roman"/>
                        </a:rPr>
                        <a:t>  ……  …….   …….</a:t>
                      </a:r>
                    </a:p>
                    <a:p>
                      <a:pPr>
                        <a:lnSpc>
                          <a:spcPct val="115000"/>
                        </a:lnSpc>
                        <a:spcAft>
                          <a:spcPts val="0"/>
                        </a:spcAft>
                      </a:pPr>
                      <a:r>
                        <a:rPr lang="es-PE" sz="1400" b="1" dirty="0" smtClean="0">
                          <a:solidFill>
                            <a:srgbClr val="002060"/>
                          </a:solidFill>
                          <a:effectLst/>
                          <a:latin typeface="Cambria" panose="02040503050406030204" pitchFamily="18" charset="0"/>
                          <a:ea typeface="Calibri"/>
                          <a:cs typeface="Times New Roman"/>
                        </a:rPr>
                        <a:t>  0    0 ………..    1</a:t>
                      </a:r>
                      <a:endParaRPr lang="es-PE" sz="1400" b="1" dirty="0">
                        <a:solidFill>
                          <a:srgbClr val="002060"/>
                        </a:solidFill>
                        <a:effectLst/>
                        <a:latin typeface="Cambria" panose="02040503050406030204" pitchFamily="18" charset="0"/>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PE" sz="1200" dirty="0">
                          <a:effectLst/>
                          <a:latin typeface="CalistoMT-Identity-H"/>
                          <a:ea typeface="Calibri"/>
                          <a:cs typeface="CalistoMT-Identity-H"/>
                        </a:rPr>
                        <a:t> </a:t>
                      </a:r>
                      <a:r>
                        <a:rPr lang="es-PE" sz="1400" b="1" dirty="0" smtClean="0">
                          <a:solidFill>
                            <a:srgbClr val="002060"/>
                          </a:solidFill>
                          <a:effectLst/>
                          <a:latin typeface="Cambria" panose="02040503050406030204" pitchFamily="18" charset="0"/>
                          <a:ea typeface="Calibri"/>
                          <a:cs typeface="CalistoMT-Identity-H"/>
                        </a:rPr>
                        <a:t>b</a:t>
                      </a:r>
                      <a:r>
                        <a:rPr lang="es-PE" sz="1400" b="1" baseline="-25000" dirty="0" smtClean="0">
                          <a:solidFill>
                            <a:srgbClr val="002060"/>
                          </a:solidFill>
                          <a:effectLst/>
                          <a:latin typeface="Cambria" panose="02040503050406030204" pitchFamily="18" charset="0"/>
                          <a:ea typeface="Calibri"/>
                          <a:cs typeface="CalistoMT-Identity-H"/>
                        </a:rPr>
                        <a:t>1</a:t>
                      </a:r>
                    </a:p>
                    <a:p>
                      <a:pPr>
                        <a:lnSpc>
                          <a:spcPct val="115000"/>
                        </a:lnSpc>
                        <a:spcAft>
                          <a:spcPts val="0"/>
                        </a:spcAft>
                      </a:pPr>
                      <a:r>
                        <a:rPr lang="es-PE" sz="1400" b="1" dirty="0" smtClean="0">
                          <a:solidFill>
                            <a:srgbClr val="002060"/>
                          </a:solidFill>
                          <a:effectLst/>
                          <a:latin typeface="Cambria" panose="02040503050406030204" pitchFamily="18" charset="0"/>
                          <a:ea typeface="Calibri"/>
                          <a:cs typeface="Times New Roman"/>
                        </a:rPr>
                        <a:t> b</a:t>
                      </a:r>
                      <a:r>
                        <a:rPr lang="es-PE" sz="1400" b="1" baseline="-25000" dirty="0" smtClean="0">
                          <a:solidFill>
                            <a:srgbClr val="002060"/>
                          </a:solidFill>
                          <a:effectLst/>
                          <a:latin typeface="Cambria" panose="02040503050406030204" pitchFamily="18" charset="0"/>
                          <a:ea typeface="Calibri"/>
                          <a:cs typeface="Times New Roman"/>
                        </a:rPr>
                        <a:t>2</a:t>
                      </a:r>
                    </a:p>
                    <a:p>
                      <a:pPr>
                        <a:lnSpc>
                          <a:spcPct val="115000"/>
                        </a:lnSpc>
                        <a:spcAft>
                          <a:spcPts val="0"/>
                        </a:spcAft>
                      </a:pPr>
                      <a:r>
                        <a:rPr lang="es-PE" sz="1400" b="1" dirty="0" smtClean="0">
                          <a:solidFill>
                            <a:srgbClr val="002060"/>
                          </a:solidFill>
                          <a:effectLst/>
                          <a:latin typeface="Cambria" panose="02040503050406030204" pitchFamily="18" charset="0"/>
                          <a:ea typeface="Calibri"/>
                          <a:cs typeface="Times New Roman"/>
                        </a:rPr>
                        <a:t>……</a:t>
                      </a:r>
                    </a:p>
                    <a:p>
                      <a:pPr>
                        <a:lnSpc>
                          <a:spcPct val="115000"/>
                        </a:lnSpc>
                        <a:spcAft>
                          <a:spcPts val="0"/>
                        </a:spcAft>
                      </a:pPr>
                      <a:r>
                        <a:rPr lang="es-PE" sz="1400" b="1" dirty="0" smtClean="0">
                          <a:solidFill>
                            <a:srgbClr val="002060"/>
                          </a:solidFill>
                          <a:effectLst/>
                          <a:latin typeface="Cambria" panose="02040503050406030204" pitchFamily="18" charset="0"/>
                          <a:ea typeface="Calibri"/>
                          <a:cs typeface="Times New Roman"/>
                        </a:rPr>
                        <a:t> </a:t>
                      </a:r>
                      <a:r>
                        <a:rPr lang="es-PE" sz="1400" b="1" dirty="0" err="1" smtClean="0">
                          <a:solidFill>
                            <a:srgbClr val="002060"/>
                          </a:solidFill>
                          <a:effectLst/>
                          <a:latin typeface="Cambria" panose="02040503050406030204" pitchFamily="18" charset="0"/>
                          <a:ea typeface="Calibri"/>
                          <a:cs typeface="Times New Roman"/>
                        </a:rPr>
                        <a:t>b</a:t>
                      </a:r>
                      <a:r>
                        <a:rPr lang="es-PE" sz="1400" b="1" baseline="-25000" dirty="0" err="1" smtClean="0">
                          <a:solidFill>
                            <a:srgbClr val="002060"/>
                          </a:solidFill>
                          <a:effectLst/>
                          <a:latin typeface="Cambria" panose="02040503050406030204" pitchFamily="18" charset="0"/>
                          <a:ea typeface="Calibri"/>
                          <a:cs typeface="Times New Roman"/>
                        </a:rPr>
                        <a:t>m</a:t>
                      </a:r>
                      <a:endParaRPr lang="es-PE" sz="1400" b="1" baseline="-25000" dirty="0">
                        <a:solidFill>
                          <a:srgbClr val="002060"/>
                        </a:solidFill>
                        <a:effectLst/>
                        <a:latin typeface="Cambria" panose="02040503050406030204" pitchFamily="18" charset="0"/>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9" name="8 Rectángulo"/>
          <p:cNvSpPr/>
          <p:nvPr/>
        </p:nvSpPr>
        <p:spPr>
          <a:xfrm>
            <a:off x="611560" y="3164681"/>
            <a:ext cx="7992888" cy="2862322"/>
          </a:xfrm>
          <a:prstGeom prst="rect">
            <a:avLst/>
          </a:prstGeom>
        </p:spPr>
        <p:txBody>
          <a:bodyPr wrap="square">
            <a:spAutoFit/>
          </a:bodyPr>
          <a:lstStyle/>
          <a:p>
            <a:r>
              <a:rPr lang="es-PE" dirty="0">
                <a:latin typeface="Calibri" panose="020F0502020204030204" pitchFamily="34" charset="0"/>
              </a:rPr>
              <a:t>De manera similar para todas las variables y para </a:t>
            </a:r>
            <a:r>
              <a:rPr lang="es-PE" i="1" dirty="0">
                <a:latin typeface="Calibri" panose="020F0502020204030204" pitchFamily="34" charset="0"/>
              </a:rPr>
              <a:t>Z</a:t>
            </a:r>
            <a:r>
              <a:rPr lang="es-PE" dirty="0">
                <a:latin typeface="Calibri" panose="020F0502020204030204" pitchFamily="34" charset="0"/>
              </a:rPr>
              <a:t>:</a:t>
            </a:r>
          </a:p>
          <a:p>
            <a:pPr algn="ctr"/>
            <a:r>
              <a:rPr lang="es-PE" b="1" i="1" dirty="0">
                <a:solidFill>
                  <a:srgbClr val="C00000"/>
                </a:solidFill>
                <a:latin typeface="Cambria" panose="02040503050406030204" pitchFamily="18" charset="0"/>
              </a:rPr>
              <a:t>Z </a:t>
            </a:r>
            <a:r>
              <a:rPr lang="es-PE" b="1" dirty="0">
                <a:solidFill>
                  <a:srgbClr val="C00000"/>
                </a:solidFill>
                <a:latin typeface="Cambria" panose="02040503050406030204" pitchFamily="18" charset="0"/>
              </a:rPr>
              <a:t>= 0</a:t>
            </a:r>
          </a:p>
          <a:p>
            <a:pPr algn="ctr"/>
            <a:r>
              <a:rPr lang="es-PE" b="1" i="1" dirty="0" smtClean="0">
                <a:solidFill>
                  <a:srgbClr val="C00000"/>
                </a:solidFill>
                <a:latin typeface="Cambria" panose="02040503050406030204" pitchFamily="18" charset="0"/>
              </a:rPr>
              <a:t>h</a:t>
            </a:r>
            <a:r>
              <a:rPr lang="es-PE" b="1" baseline="-25000" dirty="0" smtClean="0">
                <a:solidFill>
                  <a:srgbClr val="C00000"/>
                </a:solidFill>
                <a:latin typeface="Cambria" panose="02040503050406030204" pitchFamily="18" charset="0"/>
              </a:rPr>
              <a:t>1</a:t>
            </a:r>
            <a:r>
              <a:rPr lang="es-PE" b="1" dirty="0" smtClean="0">
                <a:solidFill>
                  <a:srgbClr val="C00000"/>
                </a:solidFill>
                <a:latin typeface="Cambria" panose="02040503050406030204" pitchFamily="18" charset="0"/>
              </a:rPr>
              <a:t> </a:t>
            </a:r>
            <a:r>
              <a:rPr lang="es-PE" b="1" dirty="0">
                <a:solidFill>
                  <a:srgbClr val="C00000"/>
                </a:solidFill>
                <a:latin typeface="Cambria" panose="02040503050406030204" pitchFamily="18" charset="0"/>
              </a:rPr>
              <a:t>=</a:t>
            </a:r>
            <a:r>
              <a:rPr lang="es-PE" b="1" i="1" dirty="0" smtClean="0">
                <a:solidFill>
                  <a:srgbClr val="C00000"/>
                </a:solidFill>
                <a:latin typeface="Cambria" panose="02040503050406030204" pitchFamily="18" charset="0"/>
              </a:rPr>
              <a:t>b</a:t>
            </a:r>
            <a:r>
              <a:rPr lang="es-PE" b="1" baseline="-25000" dirty="0" smtClean="0">
                <a:solidFill>
                  <a:srgbClr val="C00000"/>
                </a:solidFill>
                <a:latin typeface="Cambria" panose="02040503050406030204" pitchFamily="18" charset="0"/>
              </a:rPr>
              <a:t>1</a:t>
            </a:r>
            <a:endParaRPr lang="es-PE" b="1" baseline="-25000" dirty="0">
              <a:solidFill>
                <a:srgbClr val="C00000"/>
              </a:solidFill>
              <a:latin typeface="Cambria" panose="02040503050406030204" pitchFamily="18" charset="0"/>
            </a:endParaRPr>
          </a:p>
          <a:p>
            <a:pPr algn="ctr"/>
            <a:r>
              <a:rPr lang="es-PE" b="1" i="1" dirty="0" smtClean="0">
                <a:solidFill>
                  <a:srgbClr val="C00000"/>
                </a:solidFill>
                <a:latin typeface="Cambria" panose="02040503050406030204" pitchFamily="18" charset="0"/>
              </a:rPr>
              <a:t>h</a:t>
            </a:r>
            <a:r>
              <a:rPr lang="es-PE" b="1" baseline="-25000" dirty="0" smtClean="0">
                <a:solidFill>
                  <a:srgbClr val="C00000"/>
                </a:solidFill>
                <a:latin typeface="Cambria" panose="02040503050406030204" pitchFamily="18" charset="0"/>
              </a:rPr>
              <a:t>2</a:t>
            </a:r>
            <a:r>
              <a:rPr lang="es-PE" b="1" dirty="0">
                <a:solidFill>
                  <a:srgbClr val="C00000"/>
                </a:solidFill>
                <a:latin typeface="Cambria" panose="02040503050406030204" pitchFamily="18" charset="0"/>
              </a:rPr>
              <a:t>= </a:t>
            </a:r>
            <a:r>
              <a:rPr lang="es-PE" b="1" dirty="0" smtClean="0">
                <a:solidFill>
                  <a:srgbClr val="C00000"/>
                </a:solidFill>
                <a:latin typeface="Cambria" panose="02040503050406030204" pitchFamily="18" charset="0"/>
              </a:rPr>
              <a:t> </a:t>
            </a:r>
            <a:r>
              <a:rPr lang="es-PE" b="1" i="1" dirty="0">
                <a:solidFill>
                  <a:srgbClr val="C00000"/>
                </a:solidFill>
                <a:latin typeface="Cambria" panose="02040503050406030204" pitchFamily="18" charset="0"/>
              </a:rPr>
              <a:t>b</a:t>
            </a:r>
            <a:r>
              <a:rPr lang="es-PE" b="1" baseline="-25000" dirty="0">
                <a:solidFill>
                  <a:srgbClr val="C00000"/>
                </a:solidFill>
                <a:latin typeface="Cambria" panose="02040503050406030204" pitchFamily="18" charset="0"/>
              </a:rPr>
              <a:t>2</a:t>
            </a:r>
          </a:p>
          <a:p>
            <a:pPr algn="ctr"/>
            <a:r>
              <a:rPr lang="es-PE" b="1" dirty="0">
                <a:solidFill>
                  <a:srgbClr val="C00000"/>
                </a:solidFill>
                <a:latin typeface="Cambria" panose="02040503050406030204" pitchFamily="18" charset="0"/>
              </a:rPr>
              <a:t>...</a:t>
            </a:r>
          </a:p>
          <a:p>
            <a:pPr algn="ctr"/>
            <a:r>
              <a:rPr lang="es-PE" b="1" i="1" dirty="0" smtClean="0">
                <a:solidFill>
                  <a:srgbClr val="C00000"/>
                </a:solidFill>
                <a:latin typeface="Cambria" panose="02040503050406030204" pitchFamily="18" charset="0"/>
              </a:rPr>
              <a:t>h</a:t>
            </a:r>
            <a:r>
              <a:rPr lang="es-PE" b="1" i="1" baseline="-25000" dirty="0" smtClean="0">
                <a:solidFill>
                  <a:srgbClr val="C00000"/>
                </a:solidFill>
                <a:latin typeface="Cambria" panose="02040503050406030204" pitchFamily="18" charset="0"/>
              </a:rPr>
              <a:t>m</a:t>
            </a:r>
            <a:r>
              <a:rPr lang="es-PE" b="1" i="1" dirty="0" smtClean="0">
                <a:solidFill>
                  <a:srgbClr val="C00000"/>
                </a:solidFill>
                <a:latin typeface="Cambria" panose="02040503050406030204" pitchFamily="18" charset="0"/>
              </a:rPr>
              <a:t> </a:t>
            </a:r>
            <a:r>
              <a:rPr lang="es-PE" b="1" dirty="0">
                <a:solidFill>
                  <a:srgbClr val="C00000"/>
                </a:solidFill>
                <a:latin typeface="Cambria" panose="02040503050406030204" pitchFamily="18" charset="0"/>
              </a:rPr>
              <a:t>=</a:t>
            </a:r>
            <a:r>
              <a:rPr lang="es-PE" b="1" i="1" dirty="0" err="1" smtClean="0">
                <a:solidFill>
                  <a:srgbClr val="C00000"/>
                </a:solidFill>
                <a:latin typeface="Cambria" panose="02040503050406030204" pitchFamily="18" charset="0"/>
              </a:rPr>
              <a:t>b</a:t>
            </a:r>
            <a:r>
              <a:rPr lang="es-PE" b="1" i="1" baseline="-25000" dirty="0" err="1">
                <a:solidFill>
                  <a:srgbClr val="C00000"/>
                </a:solidFill>
                <a:latin typeface="Cambria" panose="02040503050406030204" pitchFamily="18" charset="0"/>
              </a:rPr>
              <a:t>m</a:t>
            </a:r>
            <a:endParaRPr lang="es-PE" b="1" baseline="-25000" dirty="0">
              <a:solidFill>
                <a:srgbClr val="C00000"/>
              </a:solidFill>
              <a:latin typeface="Cambria" panose="02040503050406030204" pitchFamily="18" charset="0"/>
            </a:endParaRPr>
          </a:p>
          <a:p>
            <a:r>
              <a:rPr lang="es-PE" dirty="0">
                <a:latin typeface="Calibri" panose="020F0502020204030204" pitchFamily="34" charset="0"/>
              </a:rPr>
              <a:t>Ésta es la primera solución.</a:t>
            </a:r>
          </a:p>
          <a:p>
            <a:r>
              <a:rPr lang="es-PE" dirty="0">
                <a:latin typeface="Calibri" panose="020F0502020204030204" pitchFamily="34" charset="0"/>
              </a:rPr>
              <a:t>Con la tabla inicial </a:t>
            </a:r>
            <a:r>
              <a:rPr lang="es-PE" dirty="0" err="1">
                <a:latin typeface="Calibri" panose="020F0502020204030204" pitchFamily="34" charset="0"/>
              </a:rPr>
              <a:t>símplex</a:t>
            </a:r>
            <a:r>
              <a:rPr lang="es-PE" dirty="0">
                <a:latin typeface="Calibri" panose="020F0502020204030204" pitchFamily="34" charset="0"/>
              </a:rPr>
              <a:t> asociada al modelo de PL se continúa para </a:t>
            </a:r>
            <a:r>
              <a:rPr lang="es-PE" dirty="0" smtClean="0">
                <a:latin typeface="Calibri" panose="020F0502020204030204" pitchFamily="34" charset="0"/>
              </a:rPr>
              <a:t>encontrar la </a:t>
            </a:r>
            <a:r>
              <a:rPr lang="es-PE" dirty="0">
                <a:latin typeface="Calibri" panose="020F0502020204030204" pitchFamily="34" charset="0"/>
              </a:rPr>
              <a:t>solución óptima (si es que existe) o bien se determina que el problema no </a:t>
            </a:r>
            <a:r>
              <a:rPr lang="es-PE" dirty="0" smtClean="0">
                <a:latin typeface="Calibri" panose="020F0502020204030204" pitchFamily="34" charset="0"/>
              </a:rPr>
              <a:t>tiene solución </a:t>
            </a:r>
            <a:r>
              <a:rPr lang="es-PE" dirty="0">
                <a:latin typeface="Calibri" panose="020F0502020204030204" pitchFamily="34" charset="0"/>
              </a:rPr>
              <a:t>óptima.</a:t>
            </a:r>
          </a:p>
        </p:txBody>
      </p:sp>
    </p:spTree>
    <p:extLst>
      <p:ext uri="{BB962C8B-B14F-4D97-AF65-F5344CB8AC3E}">
        <p14:creationId xmlns:p14="http://schemas.microsoft.com/office/powerpoint/2010/main" val="11119902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467544" y="404664"/>
            <a:ext cx="8136904" cy="5601533"/>
          </a:xfrm>
          <a:prstGeom prst="rect">
            <a:avLst/>
          </a:prstGeom>
        </p:spPr>
        <p:txBody>
          <a:bodyPr wrap="square">
            <a:spAutoFit/>
          </a:bodyPr>
          <a:lstStyle/>
          <a:p>
            <a:r>
              <a:rPr lang="es-PE" sz="2000" b="1" dirty="0">
                <a:solidFill>
                  <a:srgbClr val="C00000"/>
                </a:solidFill>
                <a:latin typeface="Calibri" panose="020F0502020204030204" pitchFamily="34" charset="0"/>
              </a:rPr>
              <a:t>Paso 4</a:t>
            </a:r>
            <a:r>
              <a:rPr lang="es-PE" sz="2000" dirty="0">
                <a:latin typeface="Calibri" panose="020F0502020204030204" pitchFamily="34" charset="0"/>
              </a:rPr>
              <a:t>. </a:t>
            </a:r>
            <a:r>
              <a:rPr lang="es-PE" sz="2000" dirty="0" smtClean="0">
                <a:latin typeface="Calibri" panose="020F0502020204030204" pitchFamily="34" charset="0"/>
              </a:rPr>
              <a:t>Verificamos </a:t>
            </a:r>
            <a:r>
              <a:rPr lang="es-PE" sz="2000" dirty="0">
                <a:latin typeface="Calibri" panose="020F0502020204030204" pitchFamily="34" charset="0"/>
              </a:rPr>
              <a:t>si todos los </a:t>
            </a:r>
            <a:r>
              <a:rPr lang="es-PE" sz="2000" dirty="0" smtClean="0">
                <a:latin typeface="Calibri" panose="020F0502020204030204" pitchFamily="34" charset="0"/>
              </a:rPr>
              <a:t>coeficientes </a:t>
            </a:r>
            <a:r>
              <a:rPr lang="es-PE" sz="2000" dirty="0">
                <a:latin typeface="Calibri" panose="020F0502020204030204" pitchFamily="34" charset="0"/>
              </a:rPr>
              <a:t>asociados al renglón de Z son </a:t>
            </a:r>
            <a:r>
              <a:rPr lang="es-PE" sz="2000" dirty="0" smtClean="0">
                <a:latin typeface="Calibri" panose="020F0502020204030204" pitchFamily="34" charset="0"/>
              </a:rPr>
              <a:t>mayores o </a:t>
            </a:r>
            <a:r>
              <a:rPr lang="es-PE" sz="2000" dirty="0">
                <a:latin typeface="Calibri" panose="020F0502020204030204" pitchFamily="34" charset="0"/>
              </a:rPr>
              <a:t>iguales a cero. Si es así, entonces la solución en la tabla es la óptima y el </a:t>
            </a:r>
            <a:r>
              <a:rPr lang="es-PE" sz="2000" dirty="0" smtClean="0">
                <a:latin typeface="Calibri" panose="020F0502020204030204" pitchFamily="34" charset="0"/>
              </a:rPr>
              <a:t>proceso termina</a:t>
            </a:r>
            <a:r>
              <a:rPr lang="es-PE" sz="2000" dirty="0">
                <a:latin typeface="Calibri" panose="020F0502020204030204" pitchFamily="34" charset="0"/>
              </a:rPr>
              <a:t>. Si no es así, se continúa</a:t>
            </a:r>
            <a:r>
              <a:rPr lang="es-PE" sz="2000" dirty="0" smtClean="0">
                <a:latin typeface="Calibri" panose="020F0502020204030204" pitchFamily="34" charset="0"/>
              </a:rPr>
              <a:t>.</a:t>
            </a:r>
          </a:p>
          <a:p>
            <a:endParaRPr lang="es-PE" sz="2000" dirty="0">
              <a:latin typeface="Calibri" panose="020F0502020204030204" pitchFamily="34" charset="0"/>
            </a:endParaRPr>
          </a:p>
          <a:p>
            <a:r>
              <a:rPr lang="es-PE" sz="2000" b="1" dirty="0">
                <a:solidFill>
                  <a:srgbClr val="C00000"/>
                </a:solidFill>
                <a:latin typeface="Calibri" panose="020F0502020204030204" pitchFamily="34" charset="0"/>
              </a:rPr>
              <a:t>Paso 5</a:t>
            </a:r>
            <a:r>
              <a:rPr lang="es-PE" sz="2000" dirty="0">
                <a:latin typeface="Calibri" panose="020F0502020204030204" pitchFamily="34" charset="0"/>
              </a:rPr>
              <a:t>. De los </a:t>
            </a:r>
            <a:r>
              <a:rPr lang="es-PE" sz="2000" dirty="0" smtClean="0">
                <a:latin typeface="Calibri" panose="020F0502020204030204" pitchFamily="34" charset="0"/>
              </a:rPr>
              <a:t>coeficientes </a:t>
            </a:r>
            <a:r>
              <a:rPr lang="es-PE" sz="2000" dirty="0">
                <a:latin typeface="Calibri" panose="020F0502020204030204" pitchFamily="34" charset="0"/>
              </a:rPr>
              <a:t>del renglón </a:t>
            </a:r>
            <a:r>
              <a:rPr lang="es-PE" sz="2000" i="1" dirty="0">
                <a:latin typeface="Calibri" panose="020F0502020204030204" pitchFamily="34" charset="0"/>
              </a:rPr>
              <a:t>Z </a:t>
            </a:r>
            <a:r>
              <a:rPr lang="es-PE" sz="2000" dirty="0">
                <a:latin typeface="Calibri" panose="020F0502020204030204" pitchFamily="34" charset="0"/>
              </a:rPr>
              <a:t>se toma el </a:t>
            </a:r>
            <a:r>
              <a:rPr lang="es-PE" sz="2000" b="1" dirty="0">
                <a:solidFill>
                  <a:srgbClr val="FF0000"/>
                </a:solidFill>
                <a:latin typeface="Calibri" panose="020F0502020204030204" pitchFamily="34" charset="0"/>
              </a:rPr>
              <a:t>que tenga el mayor valor</a:t>
            </a:r>
          </a:p>
          <a:p>
            <a:r>
              <a:rPr lang="es-PE" sz="2000" b="1" dirty="0">
                <a:solidFill>
                  <a:srgbClr val="FF0000"/>
                </a:solidFill>
                <a:latin typeface="Calibri" panose="020F0502020204030204" pitchFamily="34" charset="0"/>
              </a:rPr>
              <a:t>negativo (número menor</a:t>
            </a:r>
            <a:r>
              <a:rPr lang="es-PE" sz="2000" dirty="0">
                <a:latin typeface="Calibri" panose="020F0502020204030204" pitchFamily="34" charset="0"/>
              </a:rPr>
              <a:t>) y se selecciona toda la columna. La variable de </a:t>
            </a:r>
            <a:r>
              <a:rPr lang="es-PE" sz="2000" dirty="0" smtClean="0">
                <a:latin typeface="Calibri" panose="020F0502020204030204" pitchFamily="34" charset="0"/>
              </a:rPr>
              <a:t>esta columna </a:t>
            </a:r>
            <a:r>
              <a:rPr lang="es-PE" sz="2000" dirty="0">
                <a:latin typeface="Calibri" panose="020F0502020204030204" pitchFamily="34" charset="0"/>
              </a:rPr>
              <a:t>es la que entra al sistema (pasa a ser básica</a:t>
            </a:r>
            <a:r>
              <a:rPr lang="es-PE" sz="2000" dirty="0" smtClean="0">
                <a:latin typeface="Calibri" panose="020F0502020204030204" pitchFamily="34" charset="0"/>
              </a:rPr>
              <a:t>).</a:t>
            </a:r>
          </a:p>
          <a:p>
            <a:endParaRPr lang="es-PE" sz="2000" dirty="0">
              <a:latin typeface="Calibri" panose="020F0502020204030204" pitchFamily="34" charset="0"/>
            </a:endParaRPr>
          </a:p>
          <a:p>
            <a:r>
              <a:rPr lang="es-PE" sz="2000" b="1" dirty="0">
                <a:solidFill>
                  <a:srgbClr val="C00000"/>
                </a:solidFill>
                <a:latin typeface="Calibri" panose="020F0502020204030204" pitchFamily="34" charset="0"/>
              </a:rPr>
              <a:t>Paso 6</a:t>
            </a:r>
            <a:r>
              <a:rPr lang="es-PE" sz="2000" dirty="0">
                <a:latin typeface="Calibri" panose="020F0502020204030204" pitchFamily="34" charset="0"/>
              </a:rPr>
              <a:t>. Se divide el término de la columna </a:t>
            </a:r>
            <a:r>
              <a:rPr lang="es-PE" sz="2000" b="1" dirty="0">
                <a:solidFill>
                  <a:srgbClr val="FF0000"/>
                </a:solidFill>
                <a:latin typeface="Calibri" panose="020F0502020204030204" pitchFamily="34" charset="0"/>
              </a:rPr>
              <a:t>“Solución</a:t>
            </a:r>
            <a:r>
              <a:rPr lang="es-PE" sz="2000" dirty="0">
                <a:latin typeface="Calibri" panose="020F0502020204030204" pitchFamily="34" charset="0"/>
              </a:rPr>
              <a:t>” entre el elemento</a:t>
            </a:r>
          </a:p>
          <a:p>
            <a:r>
              <a:rPr lang="es-PE" sz="2000" dirty="0">
                <a:latin typeface="Calibri" panose="020F0502020204030204" pitchFamily="34" charset="0"/>
              </a:rPr>
              <a:t>correspondiente de la columna seleccionada en el punto anterior, y de los</a:t>
            </a:r>
          </a:p>
          <a:p>
            <a:r>
              <a:rPr lang="es-PE" sz="2000" dirty="0">
                <a:latin typeface="Calibri" panose="020F0502020204030204" pitchFamily="34" charset="0"/>
              </a:rPr>
              <a:t>resultados de la división se selecciona el menor valor positivo y todo el </a:t>
            </a:r>
            <a:r>
              <a:rPr lang="es-PE" sz="2000" dirty="0" smtClean="0">
                <a:latin typeface="Calibri" panose="020F0502020204030204" pitchFamily="34" charset="0"/>
              </a:rPr>
              <a:t>renglón asociado </a:t>
            </a:r>
            <a:r>
              <a:rPr lang="es-PE" sz="2000" dirty="0">
                <a:latin typeface="Calibri" panose="020F0502020204030204" pitchFamily="34" charset="0"/>
              </a:rPr>
              <a:t>a este valor. Ésta es la variable que sale de la base (pasa a ser no básica).</a:t>
            </a:r>
          </a:p>
          <a:p>
            <a:endParaRPr lang="es-PE" sz="2000" dirty="0" smtClean="0">
              <a:latin typeface="Calibri" panose="020F0502020204030204" pitchFamily="34" charset="0"/>
            </a:endParaRPr>
          </a:p>
          <a:p>
            <a:r>
              <a:rPr lang="es-PE" sz="2000" b="1" dirty="0" smtClean="0">
                <a:solidFill>
                  <a:srgbClr val="002060"/>
                </a:solidFill>
                <a:latin typeface="Calibri" panose="020F0502020204030204" pitchFamily="34" charset="0"/>
              </a:rPr>
              <a:t>Nota</a:t>
            </a:r>
            <a:r>
              <a:rPr lang="es-PE" sz="2000" dirty="0">
                <a:latin typeface="Calibri" panose="020F0502020204030204" pitchFamily="34" charset="0"/>
              </a:rPr>
              <a:t>: </a:t>
            </a:r>
            <a:r>
              <a:rPr lang="es-PE" sz="2000" b="1" i="1" dirty="0">
                <a:solidFill>
                  <a:srgbClr val="FF0000"/>
                </a:solidFill>
                <a:latin typeface="Calibri" panose="020F0502020204030204" pitchFamily="34" charset="0"/>
              </a:rPr>
              <a:t>Las divisiones entre cero o entre números negativos no se toman en</a:t>
            </a:r>
          </a:p>
          <a:p>
            <a:r>
              <a:rPr lang="es-PE" sz="2000" b="1" i="1" dirty="0">
                <a:solidFill>
                  <a:srgbClr val="FF0000"/>
                </a:solidFill>
                <a:latin typeface="Calibri" panose="020F0502020204030204" pitchFamily="34" charset="0"/>
              </a:rPr>
              <a:t>cuenta. Si todas son negativas o indeterminadas el problema no tiene </a:t>
            </a:r>
            <a:r>
              <a:rPr lang="es-PE" sz="2000" b="1" i="1" dirty="0" smtClean="0">
                <a:solidFill>
                  <a:srgbClr val="FF0000"/>
                </a:solidFill>
                <a:latin typeface="Calibri" panose="020F0502020204030204" pitchFamily="34" charset="0"/>
              </a:rPr>
              <a:t>solución y el </a:t>
            </a:r>
            <a:r>
              <a:rPr lang="es-PE" sz="2000" b="1" i="1" dirty="0">
                <a:solidFill>
                  <a:srgbClr val="FF0000"/>
                </a:solidFill>
                <a:latin typeface="Calibri" panose="020F0502020204030204" pitchFamily="34" charset="0"/>
              </a:rPr>
              <a:t>proceso termina.</a:t>
            </a:r>
          </a:p>
          <a:p>
            <a:endParaRPr lang="es-PE" dirty="0" smtClean="0"/>
          </a:p>
        </p:txBody>
      </p:sp>
    </p:spTree>
    <p:extLst>
      <p:ext uri="{BB962C8B-B14F-4D97-AF65-F5344CB8AC3E}">
        <p14:creationId xmlns:p14="http://schemas.microsoft.com/office/powerpoint/2010/main" val="80366018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adrícula">
  <a:themeElements>
    <a:clrScheme name="Chincheta">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Cuadrícula">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Cuadrícula">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Grid</Template>
  <TotalTime>1374</TotalTime>
  <Words>3932</Words>
  <Application>Microsoft Office PowerPoint</Application>
  <PresentationFormat>Presentación en pantalla (4:3)</PresentationFormat>
  <Paragraphs>1346</Paragraphs>
  <Slides>39</Slides>
  <Notes>1</Notes>
  <HiddenSlides>0</HiddenSlides>
  <MMClips>0</MMClips>
  <ScaleCrop>false</ScaleCrop>
  <HeadingPairs>
    <vt:vector size="4" baseType="variant">
      <vt:variant>
        <vt:lpstr>Tema</vt:lpstr>
      </vt:variant>
      <vt:variant>
        <vt:i4>2</vt:i4>
      </vt:variant>
      <vt:variant>
        <vt:lpstr>Títulos de diapositiva</vt:lpstr>
      </vt:variant>
      <vt:variant>
        <vt:i4>39</vt:i4>
      </vt:variant>
    </vt:vector>
  </HeadingPairs>
  <TitlesOfParts>
    <vt:vector size="41" baseType="lpstr">
      <vt:lpstr>Cuadrícula</vt:lpstr>
      <vt:lpstr>Office Theme</vt:lpstr>
      <vt:lpstr>EL Método Simplex Y  Teoría de la Dualidad</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Algoritmo del Método simplex</dc:title>
  <dc:creator>JOSE</dc:creator>
  <cp:lastModifiedBy>Jose</cp:lastModifiedBy>
  <cp:revision>67</cp:revision>
  <dcterms:created xsi:type="dcterms:W3CDTF">2015-04-16T05:50:34Z</dcterms:created>
  <dcterms:modified xsi:type="dcterms:W3CDTF">2017-08-19T22:56:21Z</dcterms:modified>
</cp:coreProperties>
</file>