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6" r:id="rId2"/>
  </p:sldMasterIdLst>
  <p:notesMasterIdLst>
    <p:notesMasterId r:id="rId22"/>
  </p:notesMasterIdLst>
  <p:sldIdLst>
    <p:sldId id="277" r:id="rId3"/>
    <p:sldId id="278" r:id="rId4"/>
    <p:sldId id="257" r:id="rId5"/>
    <p:sldId id="258" r:id="rId6"/>
    <p:sldId id="272" r:id="rId7"/>
    <p:sldId id="273" r:id="rId8"/>
    <p:sldId id="259" r:id="rId9"/>
    <p:sldId id="260" r:id="rId10"/>
    <p:sldId id="261" r:id="rId11"/>
    <p:sldId id="270" r:id="rId12"/>
    <p:sldId id="27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 type="screen4x3"/>
  <p:notesSz cx="6781800" cy="90678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E913E7-C056-42FE-ADF3-68BCF03DC931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18D7E69B-F585-4838-B720-68F91C294D4D}">
      <dgm:prSet phldrT="[Texto]" custT="1"/>
      <dgm:spPr>
        <a:solidFill>
          <a:srgbClr val="FF99FF">
            <a:alpha val="40000"/>
          </a:srgbClr>
        </a:solidFill>
      </dgm:spPr>
      <dgm:t>
        <a:bodyPr/>
        <a:lstStyle/>
        <a:p>
          <a:r>
            <a:rPr lang="es-PE" sz="2000" b="1" dirty="0" smtClean="0">
              <a:solidFill>
                <a:srgbClr val="7030A0"/>
              </a:solidFill>
            </a:rPr>
            <a:t>Analizar los aspectos sensibles del modelo de P.L. para determinar cambios de los parámetro  en estudio</a:t>
          </a:r>
          <a:endParaRPr lang="es-PE" sz="2000" b="1" dirty="0">
            <a:solidFill>
              <a:srgbClr val="7030A0"/>
            </a:solidFill>
          </a:endParaRPr>
        </a:p>
      </dgm:t>
    </dgm:pt>
    <dgm:pt modelId="{38F03942-9431-409C-98E6-76CDE07F68CE}" type="parTrans" cxnId="{89553155-5B58-477B-9C1D-F79D16056BE3}">
      <dgm:prSet/>
      <dgm:spPr/>
      <dgm:t>
        <a:bodyPr/>
        <a:lstStyle/>
        <a:p>
          <a:endParaRPr lang="es-PE"/>
        </a:p>
      </dgm:t>
    </dgm:pt>
    <dgm:pt modelId="{90BCFDED-CF85-4036-9840-5D9B31D66D65}" type="sibTrans" cxnId="{89553155-5B58-477B-9C1D-F79D16056BE3}">
      <dgm:prSet/>
      <dgm:spPr/>
      <dgm:t>
        <a:bodyPr/>
        <a:lstStyle/>
        <a:p>
          <a:endParaRPr lang="es-PE"/>
        </a:p>
      </dgm:t>
    </dgm:pt>
    <dgm:pt modelId="{240BFA0B-07BD-459D-8A9A-6BF3D5C74F11}">
      <dgm:prSet phldrT="[Texto]" custT="1"/>
      <dgm:spPr>
        <a:solidFill>
          <a:schemeClr val="accent6">
            <a:lumMod val="40000"/>
            <a:lumOff val="60000"/>
            <a:alpha val="40000"/>
          </a:schemeClr>
        </a:solidFill>
      </dgm:spPr>
      <dgm:t>
        <a:bodyPr/>
        <a:lstStyle/>
        <a:p>
          <a:r>
            <a:rPr lang="es-PE" sz="2000" b="1" dirty="0" smtClean="0">
              <a:solidFill>
                <a:srgbClr val="0070C0"/>
              </a:solidFill>
            </a:rPr>
            <a:t>Desarrollar casos para analizar de que manera puede afectar la solución esperado en el proceso de optimización</a:t>
          </a:r>
          <a:endParaRPr lang="es-PE" sz="2000" b="1" dirty="0">
            <a:solidFill>
              <a:srgbClr val="0070C0"/>
            </a:solidFill>
          </a:endParaRPr>
        </a:p>
      </dgm:t>
    </dgm:pt>
    <dgm:pt modelId="{DFEF0AA2-2D7C-4995-874E-2DF46C3F3413}" type="parTrans" cxnId="{290F980E-8183-43E7-BBC7-D33E6329D3BC}">
      <dgm:prSet/>
      <dgm:spPr/>
      <dgm:t>
        <a:bodyPr/>
        <a:lstStyle/>
        <a:p>
          <a:endParaRPr lang="es-PE"/>
        </a:p>
      </dgm:t>
    </dgm:pt>
    <dgm:pt modelId="{E9E1AA7A-2E6B-4F95-90C8-E2B93C5EC4C0}" type="sibTrans" cxnId="{290F980E-8183-43E7-BBC7-D33E6329D3BC}">
      <dgm:prSet/>
      <dgm:spPr/>
      <dgm:t>
        <a:bodyPr/>
        <a:lstStyle/>
        <a:p>
          <a:endParaRPr lang="es-PE"/>
        </a:p>
      </dgm:t>
    </dgm:pt>
    <dgm:pt modelId="{DBD91D2E-2B09-4C06-990D-6D048AB35776}" type="pres">
      <dgm:prSet presAssocID="{65E913E7-C056-42FE-ADF3-68BCF03DC931}" presName="Name0" presStyleCnt="0">
        <dgm:presLayoutVars>
          <dgm:dir/>
          <dgm:resizeHandles val="exact"/>
        </dgm:presLayoutVars>
      </dgm:prSet>
      <dgm:spPr/>
    </dgm:pt>
    <dgm:pt modelId="{88864233-AEAC-4C07-AAD1-7EA8D7C694B7}" type="pres">
      <dgm:prSet presAssocID="{18D7E69B-F585-4838-B720-68F91C294D4D}" presName="composite" presStyleCnt="0"/>
      <dgm:spPr/>
    </dgm:pt>
    <dgm:pt modelId="{F7C877E4-1EE8-47BC-954D-DC8AF7197752}" type="pres">
      <dgm:prSet presAssocID="{18D7E69B-F585-4838-B720-68F91C294D4D}" presName="rect1" presStyleLbl="tr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1F70F3D-80C6-4C62-9C07-F5E65BDFD0FD}" type="pres">
      <dgm:prSet presAssocID="{18D7E69B-F585-4838-B720-68F91C294D4D}" presName="rect2" presStyleLbl="fgImgPlace1" presStyleIdx="0" presStyleCnt="2" custScaleX="122178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194814DF-5A7A-4C5C-AF16-F9521C9CA094}" type="pres">
      <dgm:prSet presAssocID="{90BCFDED-CF85-4036-9840-5D9B31D66D65}" presName="sibTrans" presStyleCnt="0"/>
      <dgm:spPr/>
    </dgm:pt>
    <dgm:pt modelId="{C345557D-D163-4F5A-B105-E10912042F68}" type="pres">
      <dgm:prSet presAssocID="{240BFA0B-07BD-459D-8A9A-6BF3D5C74F11}" presName="composite" presStyleCnt="0"/>
      <dgm:spPr/>
    </dgm:pt>
    <dgm:pt modelId="{6393FA72-98D6-4A68-A08F-4EE80B2F6A28}" type="pres">
      <dgm:prSet presAssocID="{240BFA0B-07BD-459D-8A9A-6BF3D5C74F11}" presName="rect1" presStyleLbl="tr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C8DDCEF-CE07-45E0-8BC0-6464DA1C8303}" type="pres">
      <dgm:prSet presAssocID="{240BFA0B-07BD-459D-8A9A-6BF3D5C74F11}" presName="rect2" presStyleLbl="fgImgPlace1" presStyleIdx="1" presStyleCnt="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4301D30F-6861-4749-92A2-2BFC2E895B53}" type="presOf" srcId="{65E913E7-C056-42FE-ADF3-68BCF03DC931}" destId="{DBD91D2E-2B09-4C06-990D-6D048AB35776}" srcOrd="0" destOrd="0" presId="urn:microsoft.com/office/officeart/2008/layout/PictureStrips"/>
    <dgm:cxn modelId="{89553155-5B58-477B-9C1D-F79D16056BE3}" srcId="{65E913E7-C056-42FE-ADF3-68BCF03DC931}" destId="{18D7E69B-F585-4838-B720-68F91C294D4D}" srcOrd="0" destOrd="0" parTransId="{38F03942-9431-409C-98E6-76CDE07F68CE}" sibTransId="{90BCFDED-CF85-4036-9840-5D9B31D66D65}"/>
    <dgm:cxn modelId="{41BA3938-8678-453D-B483-6A357F6311EB}" type="presOf" srcId="{240BFA0B-07BD-459D-8A9A-6BF3D5C74F11}" destId="{6393FA72-98D6-4A68-A08F-4EE80B2F6A28}" srcOrd="0" destOrd="0" presId="urn:microsoft.com/office/officeart/2008/layout/PictureStrips"/>
    <dgm:cxn modelId="{290F980E-8183-43E7-BBC7-D33E6329D3BC}" srcId="{65E913E7-C056-42FE-ADF3-68BCF03DC931}" destId="{240BFA0B-07BD-459D-8A9A-6BF3D5C74F11}" srcOrd="1" destOrd="0" parTransId="{DFEF0AA2-2D7C-4995-874E-2DF46C3F3413}" sibTransId="{E9E1AA7A-2E6B-4F95-90C8-E2B93C5EC4C0}"/>
    <dgm:cxn modelId="{AB614310-73EF-4DB2-BC24-CF31C0268D07}" type="presOf" srcId="{18D7E69B-F585-4838-B720-68F91C294D4D}" destId="{F7C877E4-1EE8-47BC-954D-DC8AF7197752}" srcOrd="0" destOrd="0" presId="urn:microsoft.com/office/officeart/2008/layout/PictureStrips"/>
    <dgm:cxn modelId="{7F1D46E7-125A-40A8-96A8-CF5CA8C50861}" type="presParOf" srcId="{DBD91D2E-2B09-4C06-990D-6D048AB35776}" destId="{88864233-AEAC-4C07-AAD1-7EA8D7C694B7}" srcOrd="0" destOrd="0" presId="urn:microsoft.com/office/officeart/2008/layout/PictureStrips"/>
    <dgm:cxn modelId="{E07B7B23-ECE7-4B39-BC57-414C6F35A1B8}" type="presParOf" srcId="{88864233-AEAC-4C07-AAD1-7EA8D7C694B7}" destId="{F7C877E4-1EE8-47BC-954D-DC8AF7197752}" srcOrd="0" destOrd="0" presId="urn:microsoft.com/office/officeart/2008/layout/PictureStrips"/>
    <dgm:cxn modelId="{02D17BB8-BADB-45B6-B90D-2C7B085E9294}" type="presParOf" srcId="{88864233-AEAC-4C07-AAD1-7EA8D7C694B7}" destId="{31F70F3D-80C6-4C62-9C07-F5E65BDFD0FD}" srcOrd="1" destOrd="0" presId="urn:microsoft.com/office/officeart/2008/layout/PictureStrips"/>
    <dgm:cxn modelId="{9413A133-6542-4BE9-B7C0-F5BD6372CD7D}" type="presParOf" srcId="{DBD91D2E-2B09-4C06-990D-6D048AB35776}" destId="{194814DF-5A7A-4C5C-AF16-F9521C9CA094}" srcOrd="1" destOrd="0" presId="urn:microsoft.com/office/officeart/2008/layout/PictureStrips"/>
    <dgm:cxn modelId="{283BC7EE-3292-4D99-868F-32F9D49B67FE}" type="presParOf" srcId="{DBD91D2E-2B09-4C06-990D-6D048AB35776}" destId="{C345557D-D163-4F5A-B105-E10912042F68}" srcOrd="2" destOrd="0" presId="urn:microsoft.com/office/officeart/2008/layout/PictureStrips"/>
    <dgm:cxn modelId="{A1E8E58A-C852-4836-8229-569709F3AA81}" type="presParOf" srcId="{C345557D-D163-4F5A-B105-E10912042F68}" destId="{6393FA72-98D6-4A68-A08F-4EE80B2F6A28}" srcOrd="0" destOrd="0" presId="urn:microsoft.com/office/officeart/2008/layout/PictureStrips"/>
    <dgm:cxn modelId="{2EE8A8FE-A1D8-410D-A03D-4ED4CB9D5453}" type="presParOf" srcId="{C345557D-D163-4F5A-B105-E10912042F68}" destId="{5C8DDCEF-CE07-45E0-8BC0-6464DA1C8303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877E4-1EE8-47BC-954D-DC8AF7197752}">
      <dsp:nvSpPr>
        <dsp:cNvPr id="0" name=""/>
        <dsp:cNvSpPr/>
      </dsp:nvSpPr>
      <dsp:spPr>
        <a:xfrm>
          <a:off x="629774" y="321351"/>
          <a:ext cx="5177790" cy="1618059"/>
        </a:xfrm>
        <a:prstGeom prst="rect">
          <a:avLst/>
        </a:prstGeom>
        <a:solidFill>
          <a:srgbClr val="FF99FF">
            <a:alpha val="40000"/>
          </a:srgb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966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solidFill>
                <a:srgbClr val="7030A0"/>
              </a:solidFill>
            </a:rPr>
            <a:t>Analizar los aspectos sensibles del modelo de P.L. para determinar cambios de los parámetro  en estudio</a:t>
          </a:r>
          <a:endParaRPr lang="es-PE" sz="2000" b="1" kern="1200" dirty="0">
            <a:solidFill>
              <a:srgbClr val="7030A0"/>
            </a:solidFill>
          </a:endParaRPr>
        </a:p>
      </dsp:txBody>
      <dsp:txXfrm>
        <a:off x="629774" y="321351"/>
        <a:ext cx="5177790" cy="1618059"/>
      </dsp:txXfrm>
    </dsp:sp>
    <dsp:sp modelId="{31F70F3D-80C6-4C62-9C07-F5E65BDFD0FD}">
      <dsp:nvSpPr>
        <dsp:cNvPr id="0" name=""/>
        <dsp:cNvSpPr/>
      </dsp:nvSpPr>
      <dsp:spPr>
        <a:xfrm>
          <a:off x="288435" y="87631"/>
          <a:ext cx="1383838" cy="1698962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93FA72-98D6-4A68-A08F-4EE80B2F6A28}">
      <dsp:nvSpPr>
        <dsp:cNvPr id="0" name=""/>
        <dsp:cNvSpPr/>
      </dsp:nvSpPr>
      <dsp:spPr>
        <a:xfrm>
          <a:off x="566975" y="2358308"/>
          <a:ext cx="5177790" cy="1618059"/>
        </a:xfrm>
        <a:prstGeom prst="rect">
          <a:avLst/>
        </a:prstGeom>
        <a:solidFill>
          <a:schemeClr val="accent6">
            <a:lumMod val="40000"/>
            <a:lumOff val="60000"/>
            <a:alpha val="4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966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solidFill>
                <a:srgbClr val="0070C0"/>
              </a:solidFill>
            </a:rPr>
            <a:t>Desarrollar casos para analizar de que manera puede afectar la solución esperado en el proceso de optimización</a:t>
          </a:r>
          <a:endParaRPr lang="es-PE" sz="2000" b="1" kern="1200" dirty="0">
            <a:solidFill>
              <a:srgbClr val="0070C0"/>
            </a:solidFill>
          </a:endParaRPr>
        </a:p>
      </dsp:txBody>
      <dsp:txXfrm>
        <a:off x="566975" y="2358308"/>
        <a:ext cx="5177790" cy="1618059"/>
      </dsp:txXfrm>
    </dsp:sp>
    <dsp:sp modelId="{5C8DDCEF-CE07-45E0-8BC0-6464DA1C8303}">
      <dsp:nvSpPr>
        <dsp:cNvPr id="0" name=""/>
        <dsp:cNvSpPr/>
      </dsp:nvSpPr>
      <dsp:spPr>
        <a:xfrm>
          <a:off x="351234" y="2124588"/>
          <a:ext cx="1132641" cy="1698962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540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540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5A205-00EF-4639-A5CA-C27F00AE87EF}" type="datetimeFigureOut">
              <a:rPr lang="es-PE" smtClean="0"/>
              <a:t>18/08/2017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23950" y="679450"/>
            <a:ext cx="4533900" cy="3400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7863" y="4306888"/>
            <a:ext cx="5426075" cy="40814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12188"/>
            <a:ext cx="2938463" cy="4540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1750" y="8612188"/>
            <a:ext cx="2938463" cy="4540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D51B1-1460-4517-89DD-08443D7F68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3897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30300" y="680085"/>
            <a:ext cx="4521200" cy="34004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>
                <a:solidFill>
                  <a:prstClr val="black"/>
                </a:solidFill>
              </a:rPr>
              <a:pPr/>
              <a:t>1</a:t>
            </a:fld>
            <a:endParaRPr lang="es-ES_trad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3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D51B1-1460-4517-89DD-08443D7F6823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5087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4B8-362D-4CCE-B0C9-6FBBE6146392}" type="datetimeFigureOut">
              <a:rPr lang="es-PE" smtClean="0"/>
              <a:t>18/08/2017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0DA4F62-C02B-4D0A-8680-80FAD989BC7C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4B8-362D-4CCE-B0C9-6FBBE6146392}" type="datetimeFigureOut">
              <a:rPr lang="es-PE" smtClean="0"/>
              <a:t>18/08/2017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4F62-C02B-4D0A-8680-80FAD989BC7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4B8-362D-4CCE-B0C9-6FBBE6146392}" type="datetimeFigureOut">
              <a:rPr lang="es-PE" smtClean="0"/>
              <a:t>18/08/2017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4F62-C02B-4D0A-8680-80FAD989BC7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18/08/2017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865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18/08/2017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326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18/08/2017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034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18/08/2017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511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18/08/2017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820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18/08/2017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508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18/08/2017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03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18/08/2017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208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4B8-362D-4CCE-B0C9-6FBBE6146392}" type="datetimeFigureOut">
              <a:rPr lang="es-PE" smtClean="0"/>
              <a:t>18/08/2017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4F62-C02B-4D0A-8680-80FAD989BC7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18/08/2017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8731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18/08/2017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42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18/08/2017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873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4B8-362D-4CCE-B0C9-6FBBE6146392}" type="datetimeFigureOut">
              <a:rPr lang="es-PE" smtClean="0"/>
              <a:t>18/08/2017</a:t>
            </a:fld>
            <a:endParaRPr lang="es-PE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4F62-C02B-4D0A-8680-80FAD989BC7C}" type="slidenum">
              <a:rPr lang="es-PE" smtClean="0"/>
              <a:t>‹Nº›</a:t>
            </a:fld>
            <a:endParaRPr lang="es-P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4B8-362D-4CCE-B0C9-6FBBE6146392}" type="datetimeFigureOut">
              <a:rPr lang="es-PE" smtClean="0"/>
              <a:t>18/08/2017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4F62-C02B-4D0A-8680-80FAD989BC7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4B8-362D-4CCE-B0C9-6FBBE6146392}" type="datetimeFigureOut">
              <a:rPr lang="es-PE" smtClean="0"/>
              <a:t>18/08/2017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4F62-C02B-4D0A-8680-80FAD989BC7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4B8-362D-4CCE-B0C9-6FBBE6146392}" type="datetimeFigureOut">
              <a:rPr lang="es-PE" smtClean="0"/>
              <a:t>18/08/2017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4F62-C02B-4D0A-8680-80FAD989BC7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4B8-362D-4CCE-B0C9-6FBBE6146392}" type="datetimeFigureOut">
              <a:rPr lang="es-PE" smtClean="0"/>
              <a:t>18/08/2017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4F62-C02B-4D0A-8680-80FAD989BC7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4B8-362D-4CCE-B0C9-6FBBE6146392}" type="datetimeFigureOut">
              <a:rPr lang="es-PE" smtClean="0"/>
              <a:t>18/08/2017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4F62-C02B-4D0A-8680-80FAD989BC7C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4B8-362D-4CCE-B0C9-6FBBE6146392}" type="datetimeFigureOut">
              <a:rPr lang="es-PE" smtClean="0"/>
              <a:t>18/08/2017</a:t>
            </a:fld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4F62-C02B-4D0A-8680-80FAD989BC7C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F5994B8-362D-4CCE-B0C9-6FBBE6146392}" type="datetimeFigureOut">
              <a:rPr lang="es-PE" smtClean="0"/>
              <a:t>18/08/2017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0DA4F62-C02B-4D0A-8680-80FAD989BC7C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547D-DE66-3646-86ED-203D8A1448EF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18/08/2017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E486B-8585-DC43-A980-14CA28B9973C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1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55976" y="1844824"/>
            <a:ext cx="3528111" cy="2505085"/>
          </a:xfrm>
        </p:spPr>
        <p:txBody>
          <a:bodyPr anchor="ctr">
            <a:noAutofit/>
          </a:bodyPr>
          <a:lstStyle/>
          <a:p>
            <a:r>
              <a:rPr lang="es-ES" sz="3600" b="1" dirty="0" smtClean="0">
                <a:solidFill>
                  <a:srgbClr val="FFC000"/>
                </a:solidFill>
                <a:latin typeface="Century Gothic" charset="0"/>
                <a:ea typeface="Century Gothic" charset="0"/>
                <a:cs typeface="Century Gothic" charset="0"/>
              </a:rPr>
              <a:t>Análisis  de Sensibilidad </a:t>
            </a:r>
            <a:br>
              <a:rPr lang="es-ES" sz="3600" b="1" dirty="0" smtClean="0">
                <a:solidFill>
                  <a:srgbClr val="FFC000"/>
                </a:solidFill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s-ES" sz="36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Postoptimal </a:t>
            </a:r>
            <a:endParaRPr lang="es-ES_tradnl" sz="36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6810" y="6042326"/>
            <a:ext cx="7920318" cy="296128"/>
          </a:xfrm>
        </p:spPr>
        <p:txBody>
          <a:bodyPr/>
          <a:lstStyle/>
          <a:p>
            <a:pPr algn="r"/>
            <a:r>
              <a:rPr lang="es-ES" sz="1400" dirty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Dirección de Calidad Educativa</a:t>
            </a:r>
          </a:p>
          <a:p>
            <a:endParaRPr lang="es-ES_tradnl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172260" y="1700808"/>
            <a:ext cx="2323072" cy="3939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5000" dirty="0" smtClean="0">
                <a:solidFill>
                  <a:srgbClr val="92D050"/>
                </a:solidFill>
                <a:latin typeface="Arial Black" pitchFamily="34" charset="0"/>
              </a:rPr>
              <a:t>6</a:t>
            </a:r>
            <a:endParaRPr lang="es-PE" sz="25000" dirty="0">
              <a:solidFill>
                <a:srgbClr val="92D050"/>
              </a:solidFill>
              <a:latin typeface="Arial Black" pitchFamily="34" charset="0"/>
            </a:endParaRPr>
          </a:p>
        </p:txBody>
      </p:sp>
      <p:pic>
        <p:nvPicPr>
          <p:cNvPr id="1026" name="Picture 2" descr="Resultado de imagen para analisis de sensibilidad y riesg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34" r="60429"/>
          <a:stretch/>
        </p:blipFill>
        <p:spPr bwMode="auto">
          <a:xfrm>
            <a:off x="6660232" y="4164764"/>
            <a:ext cx="1929798" cy="195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55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69642"/>
              </p:ext>
            </p:extLst>
          </p:nvPr>
        </p:nvGraphicFramePr>
        <p:xfrm>
          <a:off x="303307" y="404664"/>
          <a:ext cx="7437044" cy="4368717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0348"/>
                <a:gridCol w="451393"/>
                <a:gridCol w="1066930"/>
                <a:gridCol w="1118225"/>
                <a:gridCol w="957501"/>
                <a:gridCol w="766001"/>
                <a:gridCol w="574501"/>
                <a:gridCol w="820715"/>
                <a:gridCol w="820715"/>
                <a:gridCol w="820715"/>
              </a:tblGrid>
              <a:tr h="117216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Microsoft Excel 14.0 Informe de respuestas</a:t>
                      </a:r>
                      <a:endParaRPr lang="es-PE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</a:tr>
              <a:tr h="14947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Hoja de cálculo: [Libro1]Hoja1</a:t>
                      </a:r>
                      <a:endParaRPr lang="es-PE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</a:tr>
              <a:tr h="14947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Informe creado: 20/01/2016 07:35:03 p.m.</a:t>
                      </a:r>
                      <a:endParaRPr lang="es-PE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</a:tr>
              <a:tr h="149472">
                <a:tc gridSpan="9"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Resultado: Solver encontró una solución. Se cumplen todas las restricciones y condiciones óptimas.</a:t>
                      </a:r>
                      <a:endParaRPr lang="es-P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</a:tr>
              <a:tr h="14947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Motor de Solver</a:t>
                      </a:r>
                      <a:endParaRPr lang="es-P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</a:tr>
              <a:tr h="149472">
                <a:tc>
                  <a:txBody>
                    <a:bodyPr/>
                    <a:lstStyle/>
                    <a:p>
                      <a:pPr algn="l" fontAlgn="b"/>
                      <a:endParaRPr lang="es-P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Motor: Simplex LP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</a:tr>
              <a:tr h="149472">
                <a:tc>
                  <a:txBody>
                    <a:bodyPr/>
                    <a:lstStyle/>
                    <a:p>
                      <a:pPr algn="l" fontAlgn="b"/>
                      <a:endParaRPr lang="es-P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Tiempo de la solución: 0 segundos.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</a:tr>
              <a:tr h="149472">
                <a:tc>
                  <a:txBody>
                    <a:bodyPr/>
                    <a:lstStyle/>
                    <a:p>
                      <a:pPr algn="l" fontAlgn="b"/>
                      <a:endParaRPr lang="es-P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Iteraciones: 2 Subproblemas: 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</a:tr>
              <a:tr h="14947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Opciones de Solver</a:t>
                      </a:r>
                      <a:endParaRPr lang="es-PE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</a:tr>
              <a:tr h="149472"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Tiempo máximo Ilimitado,  Iteraciones Ilimitado, Precision 0.000001, Usar escala automática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</a:tr>
              <a:tr h="270545"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 gridSpan="9"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Máximo de subproblemas Ilimitado, Máximo de soluciones de enteros Ilimitado, Tolerancia de enteros 1%, Asumir no negativo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49472"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</a:tr>
              <a:tr h="149472"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</a:tr>
              <a:tr h="156946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Celda objetivo (Máx.)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</a:tr>
              <a:tr h="156946"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u="none" strike="noStrike">
                          <a:effectLst/>
                        </a:rPr>
                        <a:t>Celda</a:t>
                      </a:r>
                      <a:endParaRPr lang="es-PE" sz="900" b="1" i="0" u="none" strike="noStrike">
                        <a:solidFill>
                          <a:srgbClr val="00008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u="none" strike="noStrike">
                          <a:effectLst/>
                        </a:rPr>
                        <a:t>Nombre</a:t>
                      </a:r>
                      <a:endParaRPr lang="es-PE" sz="900" b="1" i="0" u="none" strike="noStrike">
                        <a:solidFill>
                          <a:srgbClr val="00008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u="none" strike="noStrike" dirty="0">
                          <a:effectLst/>
                        </a:rPr>
                        <a:t>Valor original</a:t>
                      </a:r>
                      <a:endParaRPr lang="es-PE" sz="900" b="1" i="0" u="none" strike="noStrike" dirty="0">
                        <a:solidFill>
                          <a:srgbClr val="00008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1" u="none" strike="noStrike" dirty="0">
                          <a:effectLst/>
                        </a:rPr>
                        <a:t>Valor final</a:t>
                      </a:r>
                      <a:endParaRPr lang="es-PE" sz="900" b="1" i="0" u="none" strike="noStrike" dirty="0">
                        <a:solidFill>
                          <a:srgbClr val="00008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</a:tr>
              <a:tr h="156946"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$E$5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FUNC OBJETIVO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u="none" strike="noStrike" dirty="0">
                          <a:effectLst/>
                        </a:rPr>
                        <a:t>132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u="none" strike="noStrike" dirty="0">
                          <a:effectLst/>
                        </a:rPr>
                        <a:t>132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</a:tr>
              <a:tr h="149472"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</a:tr>
              <a:tr h="149472"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</a:tr>
              <a:tr h="156946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Celdas de variables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</a:tr>
              <a:tr h="156946"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u="none" strike="noStrike">
                          <a:effectLst/>
                        </a:rPr>
                        <a:t>Celda</a:t>
                      </a:r>
                      <a:endParaRPr lang="es-PE" sz="900" b="1" i="0" u="none" strike="noStrike">
                        <a:solidFill>
                          <a:srgbClr val="00008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u="none" strike="noStrike">
                          <a:effectLst/>
                        </a:rPr>
                        <a:t>Nombre</a:t>
                      </a:r>
                      <a:endParaRPr lang="es-PE" sz="900" b="1" i="0" u="none" strike="noStrike">
                        <a:solidFill>
                          <a:srgbClr val="00008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u="none" strike="noStrike" dirty="0">
                          <a:effectLst/>
                        </a:rPr>
                        <a:t>Valor original</a:t>
                      </a:r>
                      <a:endParaRPr lang="es-PE" sz="900" b="1" i="0" u="none" strike="noStrike" dirty="0">
                        <a:solidFill>
                          <a:srgbClr val="00008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1" u="none" strike="noStrike" dirty="0">
                          <a:effectLst/>
                        </a:rPr>
                        <a:t>Valor final</a:t>
                      </a:r>
                      <a:endParaRPr lang="es-PE" sz="900" b="1" i="0" u="none" strike="noStrike" dirty="0">
                        <a:solidFill>
                          <a:srgbClr val="00008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u="none" strike="noStrike">
                          <a:effectLst/>
                        </a:rPr>
                        <a:t>Entero</a:t>
                      </a:r>
                      <a:endParaRPr lang="es-PE" sz="900" b="1" i="0" u="none" strike="noStrike">
                        <a:solidFill>
                          <a:srgbClr val="00008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</a:tr>
              <a:tr h="149472"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$B$5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x1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u="none" strike="noStrike" dirty="0">
                          <a:effectLst/>
                        </a:rPr>
                        <a:t>12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u="none" strike="noStrike" dirty="0">
                          <a:effectLst/>
                        </a:rPr>
                        <a:t>12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 dirty="0">
                          <a:effectLst/>
                        </a:rPr>
                        <a:t>Continuar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</a:tr>
              <a:tr h="156946"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$C$5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x2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u="none" strike="noStrike" dirty="0">
                          <a:effectLst/>
                        </a:rPr>
                        <a:t>6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u="none" strike="noStrike" dirty="0">
                          <a:effectLst/>
                        </a:rPr>
                        <a:t>6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 dirty="0">
                          <a:effectLst/>
                        </a:rPr>
                        <a:t>Continuar</a:t>
                      </a:r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</a:tr>
              <a:tr h="149472"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</a:tr>
              <a:tr h="149472"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</a:tr>
              <a:tr h="156946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Restricciones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</a:tr>
              <a:tr h="156946"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u="none" strike="noStrike">
                          <a:effectLst/>
                        </a:rPr>
                        <a:t>Celda</a:t>
                      </a:r>
                      <a:endParaRPr lang="es-PE" sz="900" b="1" i="0" u="none" strike="noStrike">
                        <a:solidFill>
                          <a:srgbClr val="00008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u="none" strike="noStrike">
                          <a:effectLst/>
                        </a:rPr>
                        <a:t>Nombre</a:t>
                      </a:r>
                      <a:endParaRPr lang="es-PE" sz="900" b="1" i="0" u="none" strike="noStrike">
                        <a:solidFill>
                          <a:srgbClr val="00008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u="none" strike="noStrike">
                          <a:effectLst/>
                        </a:rPr>
                        <a:t>Valor de la celda</a:t>
                      </a:r>
                      <a:endParaRPr lang="es-PE" sz="900" b="1" i="0" u="none" strike="noStrike">
                        <a:solidFill>
                          <a:srgbClr val="00008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u="none" strike="noStrike">
                          <a:effectLst/>
                        </a:rPr>
                        <a:t>Fórmula</a:t>
                      </a:r>
                      <a:endParaRPr lang="es-PE" sz="900" b="1" i="0" u="none" strike="noStrike">
                        <a:solidFill>
                          <a:srgbClr val="00008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u="none" strike="noStrike">
                          <a:effectLst/>
                        </a:rPr>
                        <a:t>Estado</a:t>
                      </a:r>
                      <a:endParaRPr lang="es-PE" sz="900" b="1" i="0" u="none" strike="noStrike">
                        <a:solidFill>
                          <a:srgbClr val="00008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u="none" strike="noStrike">
                          <a:effectLst/>
                        </a:rPr>
                        <a:t>Demora</a:t>
                      </a:r>
                      <a:endParaRPr lang="es-PE" sz="900" b="1" i="0" u="none" strike="noStrike">
                        <a:solidFill>
                          <a:srgbClr val="00008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</a:tr>
              <a:tr h="149472"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$D$9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Total L.I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60</a:t>
                      </a:r>
                      <a:endParaRPr lang="es-PE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$D$9&lt;=$F$9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Vinculante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</a:tr>
              <a:tr h="156946"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$D$10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Total L.I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48</a:t>
                      </a:r>
                      <a:endParaRPr lang="es-PE" sz="9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$D$10&lt;=$F$10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u="none" strike="noStrike">
                          <a:effectLst/>
                        </a:rPr>
                        <a:t>Vinculante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900" u="none" strike="noStrike">
                          <a:effectLst/>
                        </a:rPr>
                        <a:t>0</a:t>
                      </a:r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74" marR="7474" marT="747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231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64704"/>
            <a:ext cx="5768975" cy="360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6372200" y="1268760"/>
            <a:ext cx="2376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B (</a:t>
            </a:r>
            <a:r>
              <a:rPr lang="es-PE" sz="1600" dirty="0" smtClean="0">
                <a:latin typeface="Cambria" panose="02040503050406030204" pitchFamily="18" charset="0"/>
              </a:rPr>
              <a:t>x1 y X2</a:t>
            </a:r>
            <a:r>
              <a:rPr lang="es-PE" dirty="0" smtClean="0"/>
              <a:t>)</a:t>
            </a:r>
          </a:p>
          <a:p>
            <a:endParaRPr lang="es-PE" dirty="0"/>
          </a:p>
          <a:p>
            <a:r>
              <a:rPr lang="es-PE" sz="1600" dirty="0" smtClean="0">
                <a:latin typeface="Cambria" panose="02040503050406030204" pitchFamily="18" charset="0"/>
              </a:rPr>
              <a:t>-5≤ ∆C1≤ 4</a:t>
            </a:r>
          </a:p>
          <a:p>
            <a:r>
              <a:rPr lang="es-PE" sz="1400" dirty="0" smtClean="0">
                <a:latin typeface="Cambria" panose="02040503050406030204" pitchFamily="18" charset="0"/>
              </a:rPr>
              <a:t>C1 = 8          ∆C1 = 8-12= -4</a:t>
            </a:r>
          </a:p>
          <a:p>
            <a:r>
              <a:rPr lang="es-PE" sz="1400" dirty="0" smtClean="0">
                <a:latin typeface="Cambria" panose="02040503050406030204" pitchFamily="18" charset="0"/>
              </a:rPr>
              <a:t>Z1 = Z + ∆C1 = 132 - 4*12</a:t>
            </a:r>
          </a:p>
          <a:p>
            <a:r>
              <a:rPr lang="es-PE" sz="1400" dirty="0" smtClean="0">
                <a:latin typeface="Cambria" panose="02040503050406030204" pitchFamily="18" charset="0"/>
              </a:rPr>
              <a:t>= 84</a:t>
            </a:r>
            <a:endParaRPr lang="es-PE" sz="1400" dirty="0">
              <a:latin typeface="Cambria" panose="02040503050406030204" pitchFamily="18" charset="0"/>
            </a:endParaRPr>
          </a:p>
          <a:p>
            <a:r>
              <a:rPr lang="es-PE" sz="1400" dirty="0" smtClean="0">
                <a:latin typeface="Cambria" panose="02040503050406030204" pitchFamily="18" charset="0"/>
              </a:rPr>
              <a:t>-2≤ ∆C2 ≤ 10</a:t>
            </a:r>
          </a:p>
          <a:p>
            <a:endParaRPr lang="es-PE" sz="1400" dirty="0">
              <a:latin typeface="Cambria" panose="02040503050406030204" pitchFamily="18" charset="0"/>
            </a:endParaRPr>
          </a:p>
          <a:p>
            <a:r>
              <a:rPr lang="es-PE" sz="1400" dirty="0" smtClean="0">
                <a:latin typeface="Cambria" panose="02040503050406030204" pitchFamily="18" charset="0"/>
              </a:rPr>
              <a:t>C2 =6          ∆C2 = 6 – 9= -3</a:t>
            </a:r>
          </a:p>
          <a:p>
            <a:r>
              <a:rPr lang="es-PE" sz="1400" dirty="0" smtClean="0">
                <a:latin typeface="Cambria" panose="02040503050406030204" pitchFamily="18" charset="0"/>
              </a:rPr>
              <a:t>Z2 = Z +∆C2 = 132-3*6= 114</a:t>
            </a:r>
          </a:p>
          <a:p>
            <a:endParaRPr lang="es-PE" sz="1400" dirty="0">
              <a:latin typeface="Cambria" panose="02040503050406030204" pitchFamily="18" charset="0"/>
            </a:endParaRPr>
          </a:p>
          <a:p>
            <a:r>
              <a:rPr lang="es-PE" sz="1400" dirty="0" smtClean="0">
                <a:latin typeface="Cambria" panose="02040503050406030204" pitchFamily="18" charset="0"/>
              </a:rPr>
              <a:t>Z1 + Z2 = 84  + 114 = 198</a:t>
            </a:r>
          </a:p>
          <a:p>
            <a:r>
              <a:rPr lang="es-PE" sz="1400" dirty="0" smtClean="0">
                <a:latin typeface="Cambria" panose="02040503050406030204" pitchFamily="18" charset="0"/>
              </a:rPr>
              <a:t> </a:t>
            </a:r>
            <a:endParaRPr lang="es-PE" sz="1400" dirty="0">
              <a:latin typeface="Cambria" panose="02040503050406030204" pitchFamily="18" charset="0"/>
            </a:endParaRPr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7020272" y="2204864"/>
            <a:ext cx="288032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6973634" y="3284984"/>
            <a:ext cx="288032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648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15616" y="548680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4(1    0     1/3      -1/6      12)</a:t>
            </a:r>
          </a:p>
          <a:p>
            <a:r>
              <a:rPr lang="es-PE" dirty="0" smtClean="0"/>
              <a:t>3( 0   1    -1/6       1/3        6)</a:t>
            </a:r>
            <a:endParaRPr lang="es-PE" dirty="0"/>
          </a:p>
        </p:txBody>
      </p:sp>
      <p:sp>
        <p:nvSpPr>
          <p:cNvPr id="4" name="3 Flecha derecha"/>
          <p:cNvSpPr/>
          <p:nvPr/>
        </p:nvSpPr>
        <p:spPr>
          <a:xfrm>
            <a:off x="4427984" y="54868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4 CuadroTexto"/>
          <p:cNvSpPr txBox="1"/>
          <p:nvPr/>
        </p:nvSpPr>
        <p:spPr>
          <a:xfrm>
            <a:off x="5364088" y="548680"/>
            <a:ext cx="2707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4"/>
            </a:pPr>
            <a:r>
              <a:rPr lang="es-PE" dirty="0" smtClean="0">
                <a:latin typeface="Cambria" panose="02040503050406030204" pitchFamily="18" charset="0"/>
              </a:rPr>
              <a:t>  0     4/3      -4/6      48</a:t>
            </a:r>
          </a:p>
          <a:p>
            <a:r>
              <a:rPr lang="es-PE" dirty="0" smtClean="0">
                <a:latin typeface="Cambria" panose="02040503050406030204" pitchFamily="18" charset="0"/>
              </a:rPr>
              <a:t> 0     3    -3/6         1         18</a:t>
            </a:r>
            <a:endParaRPr lang="es-PE" dirty="0">
              <a:latin typeface="Cambria" panose="02040503050406030204" pitchFamily="18" charset="0"/>
            </a:endParaRPr>
          </a:p>
        </p:txBody>
      </p:sp>
      <p:sp>
        <p:nvSpPr>
          <p:cNvPr id="6" name="5 Flecha derecha"/>
          <p:cNvSpPr/>
          <p:nvPr/>
        </p:nvSpPr>
        <p:spPr>
          <a:xfrm>
            <a:off x="4427984" y="980728"/>
            <a:ext cx="504056" cy="214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8" name="7 Conector recto"/>
          <p:cNvCxnSpPr/>
          <p:nvPr/>
        </p:nvCxnSpPr>
        <p:spPr>
          <a:xfrm>
            <a:off x="5364088" y="1195011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5364088" y="1340768"/>
            <a:ext cx="2837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4"/>
            </a:pPr>
            <a:r>
              <a:rPr lang="es-PE" dirty="0" smtClean="0">
                <a:latin typeface="Cambria" panose="02040503050406030204" pitchFamily="18" charset="0"/>
              </a:rPr>
              <a:t>  3      5/6      1/3       66</a:t>
            </a:r>
          </a:p>
          <a:p>
            <a:r>
              <a:rPr lang="es-PE" dirty="0" smtClean="0">
                <a:latin typeface="Cambria" panose="02040503050406030204" pitchFamily="18" charset="0"/>
              </a:rPr>
              <a:t>-4    -3     15/6      1         132</a:t>
            </a:r>
            <a:endParaRPr lang="es-PE" dirty="0">
              <a:latin typeface="Cambria" panose="02040503050406030204" pitchFamily="18" charset="0"/>
            </a:endParaRPr>
          </a:p>
        </p:txBody>
      </p:sp>
      <p:cxnSp>
        <p:nvCxnSpPr>
          <p:cNvPr id="11" name="10 Conector recto"/>
          <p:cNvCxnSpPr/>
          <p:nvPr/>
        </p:nvCxnSpPr>
        <p:spPr>
          <a:xfrm>
            <a:off x="5436096" y="2060848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456711" y="2080777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latin typeface="Cambria" panose="02040503050406030204" pitchFamily="18" charset="0"/>
              </a:rPr>
              <a:t>0    0     10/3     4/3      198</a:t>
            </a:r>
            <a:endParaRPr lang="es-PE" dirty="0">
              <a:latin typeface="Cambria" panose="02040503050406030204" pitchFamily="18" charset="0"/>
            </a:endParaRPr>
          </a:p>
        </p:txBody>
      </p:sp>
      <p:graphicFrame>
        <p:nvGraphicFramePr>
          <p:cNvPr id="13" name="1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612564"/>
              </p:ext>
            </p:extLst>
          </p:nvPr>
        </p:nvGraphicFramePr>
        <p:xfrm>
          <a:off x="1469442" y="2636912"/>
          <a:ext cx="5917084" cy="16459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2508"/>
                <a:gridCol w="576064"/>
                <a:gridCol w="855827"/>
                <a:gridCol w="944373"/>
                <a:gridCol w="720080"/>
                <a:gridCol w="864096"/>
                <a:gridCol w="1224136"/>
              </a:tblGrid>
              <a:tr h="532872">
                <a:tc rowSpan="2"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Base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Z</a:t>
                      </a:r>
                    </a:p>
                    <a:p>
                      <a:endParaRPr lang="es-PE" sz="1600" dirty="0" smtClean="0">
                        <a:latin typeface="Cambria" panose="02040503050406030204" pitchFamily="18" charset="0"/>
                      </a:endParaRPr>
                    </a:p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Cambria" panose="02040503050406030204" pitchFamily="18" charset="0"/>
                        </a:rPr>
                        <a:t>X1</a:t>
                      </a:r>
                      <a:endParaRPr lang="es-PE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Cambria" panose="02040503050406030204" pitchFamily="18" charset="0"/>
                        </a:rPr>
                        <a:t>X2</a:t>
                      </a:r>
                      <a:endParaRPr lang="es-PE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Cambria" panose="02040503050406030204" pitchFamily="18" charset="0"/>
                        </a:rPr>
                        <a:t>h1</a:t>
                      </a:r>
                      <a:endParaRPr lang="es-PE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aseline="0" dirty="0" smtClean="0">
                          <a:latin typeface="Cambria" panose="02040503050406030204" pitchFamily="18" charset="0"/>
                        </a:rPr>
                        <a:t>h2</a:t>
                      </a:r>
                      <a:endParaRPr lang="es-PE" dirty="0" smtClean="0">
                        <a:latin typeface="Cambria" panose="02040503050406030204" pitchFamily="18" charset="0"/>
                      </a:endParaRPr>
                    </a:p>
                    <a:p>
                      <a:endParaRPr lang="es-PE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Solución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9124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10/3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4/3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198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5253"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X1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1/3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-1/6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12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253"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X2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-1/6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1/3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6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4" name="13 CuadroTexto"/>
          <p:cNvSpPr txBox="1"/>
          <p:nvPr/>
        </p:nvSpPr>
        <p:spPr>
          <a:xfrm>
            <a:off x="7740352" y="3212976"/>
            <a:ext cx="914033" cy="92333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s-PE" dirty="0" smtClean="0">
                <a:latin typeface="Cambria" panose="02040503050406030204" pitchFamily="18" charset="0"/>
              </a:rPr>
              <a:t>Z= 198</a:t>
            </a:r>
          </a:p>
          <a:p>
            <a:r>
              <a:rPr lang="es-PE" dirty="0" smtClean="0">
                <a:latin typeface="Cambria" panose="02040503050406030204" pitchFamily="18" charset="0"/>
              </a:rPr>
              <a:t>X1 =12</a:t>
            </a:r>
          </a:p>
          <a:p>
            <a:r>
              <a:rPr lang="es-PE" dirty="0" smtClean="0">
                <a:latin typeface="Cambria" panose="02040503050406030204" pitchFamily="18" charset="0"/>
              </a:rPr>
              <a:t>X2 = 6</a:t>
            </a:r>
            <a:endParaRPr lang="es-PE" dirty="0">
              <a:latin typeface="Cambria" panose="02040503050406030204" pitchFamily="18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827584" y="4869160"/>
            <a:ext cx="3365858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rgbClr val="7030A0"/>
                </a:solidFill>
                <a:latin typeface="Cambria" panose="02040503050406030204" pitchFamily="18" charset="0"/>
              </a:rPr>
              <a:t>Adición de una nueva variable</a:t>
            </a:r>
            <a:endParaRPr lang="es-PE" b="1" dirty="0">
              <a:solidFill>
                <a:srgbClr val="7030A0"/>
              </a:solidFill>
              <a:latin typeface="Cambria" panose="02040503050406030204" pitchFamily="18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827584" y="5445224"/>
            <a:ext cx="7826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latin typeface="Cambria" panose="02040503050406030204" pitchFamily="18" charset="0"/>
              </a:rPr>
              <a:t>La adición de una nueva variable puede afectar únicamente la </a:t>
            </a:r>
            <a:r>
              <a:rPr lang="es-PE" dirty="0" err="1" smtClean="0">
                <a:latin typeface="Cambria" panose="02040503050406030204" pitchFamily="18" charset="0"/>
              </a:rPr>
              <a:t>optimalidad</a:t>
            </a:r>
            <a:r>
              <a:rPr lang="es-PE" dirty="0" smtClean="0">
                <a:latin typeface="Cambria" panose="02040503050406030204" pitchFamily="18" charset="0"/>
              </a:rPr>
              <a:t> del problema,  y la nueva variable puede afectar en la BASE, si únicamente mejora el valor de la solución optima. De otra forma la nueva variable pasa a ser una   variable  NO BASICA.</a:t>
            </a:r>
            <a:endParaRPr lang="es-PE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79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11560" y="476672"/>
            <a:ext cx="4904356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latin typeface="Cambria" panose="02040503050406030204" pitchFamily="18" charset="0"/>
              </a:rPr>
              <a:t>Expresión  general de la fila Z*</a:t>
            </a:r>
          </a:p>
          <a:p>
            <a:r>
              <a:rPr lang="es-PE" dirty="0">
                <a:latin typeface="Cambria" panose="02040503050406030204" pitchFamily="18" charset="0"/>
              </a:rPr>
              <a:t>	</a:t>
            </a:r>
            <a:endParaRPr lang="es-PE" dirty="0" smtClean="0">
              <a:latin typeface="Cambria" panose="02040503050406030204" pitchFamily="18" charset="0"/>
            </a:endParaRPr>
          </a:p>
          <a:p>
            <a:r>
              <a:rPr lang="es-PE" dirty="0">
                <a:latin typeface="Cambria" panose="02040503050406030204" pitchFamily="18" charset="0"/>
              </a:rPr>
              <a:t>	</a:t>
            </a:r>
            <a:r>
              <a:rPr lang="es-PE" dirty="0" smtClean="0">
                <a:latin typeface="Cambria" panose="02040503050406030204" pitchFamily="18" charset="0"/>
              </a:rPr>
              <a:t>	(H*</a:t>
            </a:r>
            <a:r>
              <a:rPr lang="es-PE" baseline="-25000" dirty="0" smtClean="0">
                <a:latin typeface="Cambria" panose="02040503050406030204" pitchFamily="18" charset="0"/>
              </a:rPr>
              <a:t>i</a:t>
            </a:r>
            <a:r>
              <a:rPr lang="es-PE" dirty="0" smtClean="0">
                <a:latin typeface="Cambria" panose="02040503050406030204" pitchFamily="18" charset="0"/>
              </a:rPr>
              <a:t> )x (X*</a:t>
            </a:r>
            <a:r>
              <a:rPr lang="es-PE" baseline="-25000" dirty="0" smtClean="0">
                <a:latin typeface="Cambria" panose="02040503050406030204" pitchFamily="18" charset="0"/>
              </a:rPr>
              <a:t>j</a:t>
            </a:r>
            <a:r>
              <a:rPr lang="es-PE" dirty="0" smtClean="0">
                <a:latin typeface="Cambria" panose="02040503050406030204" pitchFamily="18" charset="0"/>
              </a:rPr>
              <a:t> )   - C*</a:t>
            </a:r>
            <a:r>
              <a:rPr lang="es-PE" baseline="-25000" dirty="0" smtClean="0">
                <a:latin typeface="Cambria" panose="02040503050406030204" pitchFamily="18" charset="0"/>
              </a:rPr>
              <a:t>j</a:t>
            </a:r>
            <a:r>
              <a:rPr lang="es-PE" dirty="0" smtClean="0">
                <a:latin typeface="Cambria" panose="02040503050406030204" pitchFamily="18" charset="0"/>
              </a:rPr>
              <a:t> </a:t>
            </a:r>
          </a:p>
          <a:p>
            <a:endParaRPr lang="es-PE" dirty="0" smtClean="0">
              <a:latin typeface="Cambria" panose="02040503050406030204" pitchFamily="18" charset="0"/>
            </a:endParaRPr>
          </a:p>
          <a:p>
            <a:r>
              <a:rPr lang="es-PE" sz="1200" dirty="0" smtClean="0">
                <a:latin typeface="Cambria" panose="02040503050406030204" pitchFamily="18" charset="0"/>
              </a:rPr>
              <a:t>Vector de los 	    	vector de coeficiente	     Precio de 	</a:t>
            </a:r>
          </a:p>
          <a:p>
            <a:r>
              <a:rPr lang="es-PE" sz="1200" dirty="0" smtClean="0">
                <a:latin typeface="Cambria" panose="02040503050406030204" pitchFamily="18" charset="0"/>
              </a:rPr>
              <a:t>Coeficientes de 	 de la nueva 	 	     venta o costo</a:t>
            </a:r>
          </a:p>
          <a:p>
            <a:r>
              <a:rPr lang="es-PE" sz="1200" dirty="0" smtClean="0">
                <a:latin typeface="Cambria" panose="02040503050406030204" pitchFamily="18" charset="0"/>
              </a:rPr>
              <a:t>Fila de la F.O.	                </a:t>
            </a:r>
            <a:r>
              <a:rPr lang="es-PE" sz="1400" dirty="0" smtClean="0">
                <a:latin typeface="Cambria" panose="02040503050406030204" pitchFamily="18" charset="0"/>
              </a:rPr>
              <a:t>x</a:t>
            </a:r>
            <a:r>
              <a:rPr lang="es-PE" sz="1200" dirty="0" smtClean="0">
                <a:latin typeface="Cambria" panose="02040503050406030204" pitchFamily="18" charset="0"/>
              </a:rPr>
              <a:t>   	 variable	</a:t>
            </a:r>
            <a:r>
              <a:rPr lang="es-PE" sz="1600" dirty="0" smtClean="0">
                <a:latin typeface="Cambria" panose="02040503050406030204" pitchFamily="18" charset="0"/>
              </a:rPr>
              <a:t>                 - </a:t>
            </a:r>
            <a:r>
              <a:rPr lang="es-PE" sz="1200" dirty="0" smtClean="0">
                <a:latin typeface="Cambria" panose="02040503050406030204" pitchFamily="18" charset="0"/>
              </a:rPr>
              <a:t>	      de la nueva </a:t>
            </a:r>
          </a:p>
          <a:p>
            <a:r>
              <a:rPr lang="es-PE" sz="1200" dirty="0" smtClean="0">
                <a:latin typeface="Cambria" panose="02040503050406030204" pitchFamily="18" charset="0"/>
              </a:rPr>
              <a:t>De la tabla				       variable</a:t>
            </a:r>
          </a:p>
          <a:p>
            <a:r>
              <a:rPr lang="es-PE" sz="1200" dirty="0" smtClean="0">
                <a:latin typeface="Cambria" panose="02040503050406030204" pitchFamily="18" charset="0"/>
              </a:rPr>
              <a:t>Final (v. no básica) </a:t>
            </a:r>
            <a:endParaRPr lang="es-PE" sz="1200" dirty="0">
              <a:latin typeface="Cambria" panose="02040503050406030204" pitchFamily="18" charset="0"/>
            </a:endParaRPr>
          </a:p>
        </p:txBody>
      </p:sp>
      <p:sp>
        <p:nvSpPr>
          <p:cNvPr id="4" name="3 Abrir corchete"/>
          <p:cNvSpPr/>
          <p:nvPr/>
        </p:nvSpPr>
        <p:spPr>
          <a:xfrm>
            <a:off x="539552" y="1538501"/>
            <a:ext cx="144016" cy="106182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4 Cerrar corchete"/>
          <p:cNvSpPr/>
          <p:nvPr/>
        </p:nvSpPr>
        <p:spPr>
          <a:xfrm>
            <a:off x="1835696" y="1628800"/>
            <a:ext cx="144016" cy="97153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5 Abrir corchete"/>
          <p:cNvSpPr/>
          <p:nvPr/>
        </p:nvSpPr>
        <p:spPr>
          <a:xfrm>
            <a:off x="2411760" y="1628800"/>
            <a:ext cx="72008" cy="86409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6 Cerrar corchete"/>
          <p:cNvSpPr/>
          <p:nvPr/>
        </p:nvSpPr>
        <p:spPr>
          <a:xfrm>
            <a:off x="3923928" y="1628800"/>
            <a:ext cx="144016" cy="86409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7 Abrir corchete"/>
          <p:cNvSpPr/>
          <p:nvPr/>
        </p:nvSpPr>
        <p:spPr>
          <a:xfrm>
            <a:off x="4427984" y="1628800"/>
            <a:ext cx="72008" cy="86409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8 Cerrar corchete"/>
          <p:cNvSpPr/>
          <p:nvPr/>
        </p:nvSpPr>
        <p:spPr>
          <a:xfrm>
            <a:off x="5364088" y="1538501"/>
            <a:ext cx="151828" cy="95439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1691680" y="1268760"/>
            <a:ext cx="720080" cy="26974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4427984" y="1403630"/>
            <a:ext cx="432048" cy="16564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3419872" y="1403630"/>
            <a:ext cx="0" cy="16564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539552" y="3823593"/>
            <a:ext cx="59220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 smtClean="0">
                <a:latin typeface="Cambria" panose="02040503050406030204" pitchFamily="18" charset="0"/>
              </a:rPr>
              <a:t>Coeficiente  tecnológico        	 Coeficiente  de la	coeficiente de</a:t>
            </a:r>
          </a:p>
          <a:p>
            <a:r>
              <a:rPr lang="es-PE" sz="1400" dirty="0" smtClean="0">
                <a:latin typeface="Cambria" panose="02040503050406030204" pitchFamily="18" charset="0"/>
              </a:rPr>
              <a:t>De la variable	         =	nueva variable          x	utilización de</a:t>
            </a:r>
          </a:p>
          <a:p>
            <a:r>
              <a:rPr lang="es-PE" sz="1400" dirty="0">
                <a:latin typeface="Cambria" panose="02040503050406030204" pitchFamily="18" charset="0"/>
              </a:rPr>
              <a:t>	</a:t>
            </a:r>
            <a:r>
              <a:rPr lang="es-PE" sz="1400" dirty="0" smtClean="0">
                <a:latin typeface="Cambria" panose="02040503050406030204" pitchFamily="18" charset="0"/>
              </a:rPr>
              <a:t>				recursos de la </a:t>
            </a:r>
          </a:p>
          <a:p>
            <a:r>
              <a:rPr lang="es-PE" sz="1400" dirty="0">
                <a:latin typeface="Cambria" panose="02040503050406030204" pitchFamily="18" charset="0"/>
              </a:rPr>
              <a:t>	</a:t>
            </a:r>
            <a:r>
              <a:rPr lang="es-PE" sz="1400" dirty="0" smtClean="0">
                <a:latin typeface="Cambria" panose="02040503050406030204" pitchFamily="18" charset="0"/>
              </a:rPr>
              <a:t>				nueva variable</a:t>
            </a:r>
            <a:endParaRPr lang="es-PE" sz="1400" dirty="0">
              <a:latin typeface="Cambria" panose="02040503050406030204" pitchFamily="18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403648" y="3212976"/>
            <a:ext cx="2983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latin typeface="Cambria" panose="02040503050406030204" pitchFamily="18" charset="0"/>
              </a:rPr>
              <a:t>	</a:t>
            </a:r>
            <a:r>
              <a:rPr lang="es-PE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X  =    A*</a:t>
            </a:r>
            <a:r>
              <a:rPr lang="es-PE" b="1" baseline="-25000" dirty="0" err="1" smtClean="0">
                <a:solidFill>
                  <a:srgbClr val="0070C0"/>
                </a:solidFill>
                <a:latin typeface="Cambria" panose="02040503050406030204" pitchFamily="18" charset="0"/>
              </a:rPr>
              <a:t>ij</a:t>
            </a:r>
            <a:r>
              <a:rPr lang="es-PE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  x     X*</a:t>
            </a:r>
            <a:r>
              <a:rPr lang="es-PE" b="1" baseline="-250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j+1</a:t>
            </a:r>
            <a:endParaRPr lang="es-PE" b="1" baseline="-25000" dirty="0">
              <a:solidFill>
                <a:srgbClr val="0070C0"/>
              </a:solidFill>
              <a:latin typeface="Cambria" panose="02040503050406030204" pitchFamily="18" charset="0"/>
            </a:endParaRPr>
          </a:p>
        </p:txBody>
      </p:sp>
      <p:cxnSp>
        <p:nvCxnSpPr>
          <p:cNvPr id="19" name="18 Conector recto de flecha"/>
          <p:cNvCxnSpPr/>
          <p:nvPr/>
        </p:nvCxnSpPr>
        <p:spPr>
          <a:xfrm flipV="1">
            <a:off x="1403648" y="3501008"/>
            <a:ext cx="936104" cy="3225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 flipH="1" flipV="1">
            <a:off x="3063738" y="3501008"/>
            <a:ext cx="572158" cy="32258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 flipH="1" flipV="1">
            <a:off x="4211960" y="3582308"/>
            <a:ext cx="1152128" cy="3507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Abrir corchete"/>
          <p:cNvSpPr/>
          <p:nvPr/>
        </p:nvSpPr>
        <p:spPr>
          <a:xfrm>
            <a:off x="539552" y="3861048"/>
            <a:ext cx="72008" cy="504056"/>
          </a:xfrm>
          <a:prstGeom prst="leftBracket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24 Cerrar corchete"/>
          <p:cNvSpPr/>
          <p:nvPr/>
        </p:nvSpPr>
        <p:spPr>
          <a:xfrm>
            <a:off x="2447764" y="3933056"/>
            <a:ext cx="108012" cy="432048"/>
          </a:xfrm>
          <a:prstGeom prst="rightBracket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25 Abrir corchete"/>
          <p:cNvSpPr/>
          <p:nvPr/>
        </p:nvSpPr>
        <p:spPr>
          <a:xfrm>
            <a:off x="3275856" y="3861048"/>
            <a:ext cx="73961" cy="648072"/>
          </a:xfrm>
          <a:prstGeom prst="leftBracket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26 Cerrar corchete"/>
          <p:cNvSpPr/>
          <p:nvPr/>
        </p:nvSpPr>
        <p:spPr>
          <a:xfrm>
            <a:off x="4644008" y="3861048"/>
            <a:ext cx="144016" cy="648072"/>
          </a:xfrm>
          <a:prstGeom prst="rightBracket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27 Abrir corchete"/>
          <p:cNvSpPr/>
          <p:nvPr/>
        </p:nvSpPr>
        <p:spPr>
          <a:xfrm>
            <a:off x="5148064" y="3933056"/>
            <a:ext cx="45719" cy="844644"/>
          </a:xfrm>
          <a:prstGeom prst="leftBracket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28 Cerrar corchete"/>
          <p:cNvSpPr/>
          <p:nvPr/>
        </p:nvSpPr>
        <p:spPr>
          <a:xfrm>
            <a:off x="6372200" y="3933056"/>
            <a:ext cx="45719" cy="84464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30 CuadroTexto"/>
          <p:cNvSpPr txBox="1"/>
          <p:nvPr/>
        </p:nvSpPr>
        <p:spPr>
          <a:xfrm>
            <a:off x="575557" y="5157192"/>
            <a:ext cx="8244916" cy="110799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PE" sz="1600" b="1" dirty="0" smtClean="0">
                <a:solidFill>
                  <a:srgbClr val="0070C0"/>
                </a:solidFill>
              </a:rPr>
              <a:t>Ejemplo: Caso anterior</a:t>
            </a:r>
          </a:p>
          <a:p>
            <a:r>
              <a:rPr lang="es-PE" sz="1600" dirty="0" smtClean="0">
                <a:latin typeface="Cambria" panose="02040503050406030204" pitchFamily="18" charset="0"/>
              </a:rPr>
              <a:t>Supongamos que la compañía esta pensando en producir un producto que se venderá en $ 9, y para el que se necesitaran 3 horas de ensamblaje y 3  horas de culminación. Al gerente le interesa saber el efecto de esta nueva producción y su ganancia.</a:t>
            </a:r>
            <a:endParaRPr lang="es-PE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65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16365" y="404663"/>
            <a:ext cx="26352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latin typeface="Cambria" panose="02040503050406030204" pitchFamily="18" charset="0"/>
              </a:rPr>
              <a:t>Dado el modelo anterior:</a:t>
            </a:r>
          </a:p>
          <a:p>
            <a:endParaRPr lang="es-PE" dirty="0"/>
          </a:p>
          <a:p>
            <a:r>
              <a:rPr lang="es-PE" dirty="0" smtClean="0">
                <a:latin typeface="Cambria" panose="02040503050406030204" pitchFamily="18" charset="0"/>
              </a:rPr>
              <a:t>Max Z = 8x1 + 6x2</a:t>
            </a:r>
          </a:p>
          <a:p>
            <a:r>
              <a:rPr lang="es-PE" dirty="0" err="1" smtClean="0">
                <a:latin typeface="Cambria" panose="02040503050406030204" pitchFamily="18" charset="0"/>
              </a:rPr>
              <a:t>s.a</a:t>
            </a:r>
            <a:r>
              <a:rPr lang="es-PE" dirty="0" smtClean="0">
                <a:latin typeface="Cambria" panose="02040503050406030204" pitchFamily="18" charset="0"/>
              </a:rPr>
              <a:t>:</a:t>
            </a:r>
          </a:p>
          <a:p>
            <a:r>
              <a:rPr lang="es-PE" dirty="0" smtClean="0">
                <a:latin typeface="Cambria" panose="02040503050406030204" pitchFamily="18" charset="0"/>
              </a:rPr>
              <a:t>4x1+ 2x2 ≤ 60</a:t>
            </a:r>
          </a:p>
          <a:p>
            <a:r>
              <a:rPr lang="es-PE" dirty="0" smtClean="0">
                <a:latin typeface="Cambria" panose="02040503050406030204" pitchFamily="18" charset="0"/>
              </a:rPr>
              <a:t>2x1 + 4x2 ≤ 48</a:t>
            </a:r>
          </a:p>
          <a:p>
            <a:r>
              <a:rPr lang="es-PE" dirty="0" smtClean="0">
                <a:latin typeface="Cambria" panose="02040503050406030204" pitchFamily="18" charset="0"/>
              </a:rPr>
              <a:t>xj≥0</a:t>
            </a:r>
            <a:endParaRPr lang="es-PE" dirty="0"/>
          </a:p>
        </p:txBody>
      </p:sp>
      <p:sp>
        <p:nvSpPr>
          <p:cNvPr id="3" name="2 Rectángulo"/>
          <p:cNvSpPr/>
          <p:nvPr/>
        </p:nvSpPr>
        <p:spPr>
          <a:xfrm>
            <a:off x="3635896" y="90872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dirty="0" smtClean="0">
                <a:latin typeface="Cambria" panose="02040503050406030204" pitchFamily="18" charset="0"/>
              </a:rPr>
              <a:t>Max Z = 8x1 + 6x2 +  </a:t>
            </a:r>
            <a:r>
              <a:rPr lang="es-PE" dirty="0" smtClean="0">
                <a:solidFill>
                  <a:srgbClr val="C00000"/>
                </a:solidFill>
                <a:latin typeface="Cambria" panose="02040503050406030204" pitchFamily="18" charset="0"/>
              </a:rPr>
              <a:t>9x3</a:t>
            </a:r>
          </a:p>
          <a:p>
            <a:r>
              <a:rPr lang="es-PE" dirty="0" err="1" smtClean="0">
                <a:latin typeface="Cambria" panose="02040503050406030204" pitchFamily="18" charset="0"/>
              </a:rPr>
              <a:t>s.a</a:t>
            </a:r>
            <a:r>
              <a:rPr lang="es-PE" dirty="0" smtClean="0">
                <a:latin typeface="Cambria" panose="02040503050406030204" pitchFamily="18" charset="0"/>
              </a:rPr>
              <a:t>:</a:t>
            </a:r>
          </a:p>
          <a:p>
            <a:r>
              <a:rPr lang="es-PE" dirty="0" smtClean="0">
                <a:latin typeface="Cambria" panose="02040503050406030204" pitchFamily="18" charset="0"/>
              </a:rPr>
              <a:t>4x1+ 2x2  </a:t>
            </a:r>
            <a:r>
              <a:rPr lang="es-PE" dirty="0" smtClean="0">
                <a:solidFill>
                  <a:srgbClr val="C00000"/>
                </a:solidFill>
                <a:latin typeface="Cambria" panose="02040503050406030204" pitchFamily="18" charset="0"/>
              </a:rPr>
              <a:t>+   3x3 </a:t>
            </a:r>
            <a:r>
              <a:rPr lang="es-PE" dirty="0" smtClean="0">
                <a:latin typeface="Cambria" panose="02040503050406030204" pitchFamily="18" charset="0"/>
              </a:rPr>
              <a:t>≤ 60</a:t>
            </a:r>
          </a:p>
          <a:p>
            <a:r>
              <a:rPr lang="es-PE" dirty="0" smtClean="0">
                <a:latin typeface="Cambria" panose="02040503050406030204" pitchFamily="18" charset="0"/>
              </a:rPr>
              <a:t>2x1 + 4x2   </a:t>
            </a:r>
            <a:r>
              <a:rPr lang="es-PE" dirty="0" smtClean="0">
                <a:solidFill>
                  <a:srgbClr val="C00000"/>
                </a:solidFill>
                <a:latin typeface="Cambria" panose="02040503050406030204" pitchFamily="18" charset="0"/>
              </a:rPr>
              <a:t>+  3x3 </a:t>
            </a:r>
            <a:r>
              <a:rPr lang="es-PE" dirty="0" smtClean="0">
                <a:latin typeface="Cambria" panose="02040503050406030204" pitchFamily="18" charset="0"/>
              </a:rPr>
              <a:t>≤ 48</a:t>
            </a:r>
          </a:p>
          <a:p>
            <a:r>
              <a:rPr lang="es-PE" dirty="0" smtClean="0">
                <a:latin typeface="Cambria" panose="02040503050406030204" pitchFamily="18" charset="0"/>
              </a:rPr>
              <a:t>xj≥0</a:t>
            </a:r>
            <a:endParaRPr lang="es-PE" dirty="0"/>
          </a:p>
        </p:txBody>
      </p:sp>
      <p:sp>
        <p:nvSpPr>
          <p:cNvPr id="4" name="3 CuadroTexto"/>
          <p:cNvSpPr txBox="1"/>
          <p:nvPr/>
        </p:nvSpPr>
        <p:spPr>
          <a:xfrm>
            <a:off x="3923928" y="570166"/>
            <a:ext cx="1173719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s-PE" sz="1600" dirty="0" smtClean="0">
                <a:latin typeface="Cambria" panose="02040503050406030204" pitchFamily="18" charset="0"/>
              </a:rPr>
              <a:t>Caso actual</a:t>
            </a:r>
            <a:endParaRPr lang="es-PE" sz="1600" dirty="0">
              <a:latin typeface="Cambria" panose="02040503050406030204" pitchFamily="18" charset="0"/>
            </a:endParaRPr>
          </a:p>
        </p:txBody>
      </p:sp>
      <p:sp>
        <p:nvSpPr>
          <p:cNvPr id="5" name="4 Flecha derecha"/>
          <p:cNvSpPr/>
          <p:nvPr/>
        </p:nvSpPr>
        <p:spPr>
          <a:xfrm>
            <a:off x="2987824" y="1647384"/>
            <a:ext cx="432048" cy="197440"/>
          </a:xfrm>
          <a:prstGeom prst="right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610342"/>
              </p:ext>
            </p:extLst>
          </p:nvPr>
        </p:nvGraphicFramePr>
        <p:xfrm>
          <a:off x="899592" y="2996952"/>
          <a:ext cx="5917084" cy="16459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2508"/>
                <a:gridCol w="576064"/>
                <a:gridCol w="855827"/>
                <a:gridCol w="944373"/>
                <a:gridCol w="720080"/>
                <a:gridCol w="864096"/>
                <a:gridCol w="1224136"/>
              </a:tblGrid>
              <a:tr h="532872">
                <a:tc rowSpan="2"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Base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Z</a:t>
                      </a:r>
                    </a:p>
                    <a:p>
                      <a:endParaRPr lang="es-PE" sz="1600" dirty="0" smtClean="0">
                        <a:latin typeface="Cambria" panose="02040503050406030204" pitchFamily="18" charset="0"/>
                      </a:endParaRPr>
                    </a:p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Cambria" panose="02040503050406030204" pitchFamily="18" charset="0"/>
                        </a:rPr>
                        <a:t>X1</a:t>
                      </a:r>
                      <a:endParaRPr lang="es-PE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Cambria" panose="02040503050406030204" pitchFamily="18" charset="0"/>
                        </a:rPr>
                        <a:t>X2</a:t>
                      </a:r>
                      <a:endParaRPr lang="es-PE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Cambria" panose="02040503050406030204" pitchFamily="18" charset="0"/>
                        </a:rPr>
                        <a:t>h1</a:t>
                      </a:r>
                      <a:endParaRPr lang="es-PE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aseline="0" dirty="0" smtClean="0">
                          <a:latin typeface="Cambria" panose="02040503050406030204" pitchFamily="18" charset="0"/>
                        </a:rPr>
                        <a:t>h2</a:t>
                      </a:r>
                      <a:endParaRPr lang="es-PE" dirty="0" smtClean="0">
                        <a:latin typeface="Cambria" panose="02040503050406030204" pitchFamily="18" charset="0"/>
                      </a:endParaRPr>
                    </a:p>
                    <a:p>
                      <a:endParaRPr lang="es-PE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Solución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9124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5/3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2/3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132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5253"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X1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1/3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-1/6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12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253"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X2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-1/6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1/3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6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827584" y="4900518"/>
            <a:ext cx="35654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La solución</a:t>
            </a:r>
            <a:r>
              <a:rPr lang="es-PE" dirty="0" smtClean="0"/>
              <a:t>:     </a:t>
            </a:r>
            <a:r>
              <a:rPr lang="es-PE" dirty="0" smtClean="0">
                <a:latin typeface="Cambria" panose="02040503050406030204" pitchFamily="18" charset="0"/>
              </a:rPr>
              <a:t>(H*</a:t>
            </a:r>
            <a:r>
              <a:rPr lang="es-PE" baseline="-25000" dirty="0" smtClean="0">
                <a:latin typeface="Cambria" panose="02040503050406030204" pitchFamily="18" charset="0"/>
              </a:rPr>
              <a:t>i</a:t>
            </a:r>
            <a:r>
              <a:rPr lang="es-PE" dirty="0" smtClean="0">
                <a:latin typeface="Cambria" panose="02040503050406030204" pitchFamily="18" charset="0"/>
              </a:rPr>
              <a:t> )x (X*</a:t>
            </a:r>
            <a:r>
              <a:rPr lang="es-PE" baseline="-25000" dirty="0" smtClean="0">
                <a:latin typeface="Cambria" panose="02040503050406030204" pitchFamily="18" charset="0"/>
              </a:rPr>
              <a:t>j</a:t>
            </a:r>
            <a:r>
              <a:rPr lang="es-PE" dirty="0" smtClean="0">
                <a:latin typeface="Cambria" panose="02040503050406030204" pitchFamily="18" charset="0"/>
              </a:rPr>
              <a:t> )   - C*</a:t>
            </a:r>
            <a:r>
              <a:rPr lang="es-PE" baseline="-25000" dirty="0" smtClean="0">
                <a:latin typeface="Cambria" panose="02040503050406030204" pitchFamily="18" charset="0"/>
              </a:rPr>
              <a:t>j</a:t>
            </a:r>
            <a:r>
              <a:rPr lang="es-PE" dirty="0" smtClean="0">
                <a:latin typeface="Cambria" panose="02040503050406030204" pitchFamily="18" charset="0"/>
              </a:rPr>
              <a:t> </a:t>
            </a:r>
          </a:p>
          <a:p>
            <a:endParaRPr lang="es-PE" dirty="0" smtClean="0"/>
          </a:p>
          <a:p>
            <a:r>
              <a:rPr lang="es-PE" dirty="0" smtClean="0"/>
              <a:t>   </a:t>
            </a:r>
            <a:r>
              <a:rPr lang="es-PE" dirty="0" smtClean="0">
                <a:latin typeface="Cambria" panose="02040503050406030204" pitchFamily="18" charset="0"/>
              </a:rPr>
              <a:t>5/3        2/3     3       -   9  =   - 2</a:t>
            </a:r>
          </a:p>
          <a:p>
            <a:r>
              <a:rPr lang="es-PE" dirty="0">
                <a:latin typeface="Cambria" panose="02040503050406030204" pitchFamily="18" charset="0"/>
              </a:rPr>
              <a:t>	 </a:t>
            </a:r>
            <a:r>
              <a:rPr lang="es-PE" dirty="0" smtClean="0">
                <a:latin typeface="Cambria" panose="02040503050406030204" pitchFamily="18" charset="0"/>
              </a:rPr>
              <a:t>             3 </a:t>
            </a:r>
            <a:endParaRPr lang="es-PE" dirty="0">
              <a:latin typeface="Cambria" panose="02040503050406030204" pitchFamily="18" charset="0"/>
            </a:endParaRPr>
          </a:p>
        </p:txBody>
      </p:sp>
      <p:sp>
        <p:nvSpPr>
          <p:cNvPr id="8" name="7 Abrir corchete"/>
          <p:cNvSpPr/>
          <p:nvPr/>
        </p:nvSpPr>
        <p:spPr>
          <a:xfrm>
            <a:off x="1043608" y="5500682"/>
            <a:ext cx="45719" cy="304582"/>
          </a:xfrm>
          <a:prstGeom prst="leftBracke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8 Cerrar corchete"/>
          <p:cNvSpPr/>
          <p:nvPr/>
        </p:nvSpPr>
        <p:spPr>
          <a:xfrm>
            <a:off x="2123728" y="5500682"/>
            <a:ext cx="144016" cy="304582"/>
          </a:xfrm>
          <a:prstGeom prst="rightBracke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9 Abrir corchete"/>
          <p:cNvSpPr/>
          <p:nvPr/>
        </p:nvSpPr>
        <p:spPr>
          <a:xfrm>
            <a:off x="2463609" y="5500682"/>
            <a:ext cx="45719" cy="600165"/>
          </a:xfrm>
          <a:prstGeom prst="leftBracke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10 Cerrar corchete"/>
          <p:cNvSpPr/>
          <p:nvPr/>
        </p:nvSpPr>
        <p:spPr>
          <a:xfrm>
            <a:off x="2699792" y="5500682"/>
            <a:ext cx="72008" cy="600165"/>
          </a:xfrm>
          <a:prstGeom prst="rightBracke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11 CuadroTexto"/>
          <p:cNvSpPr txBox="1"/>
          <p:nvPr/>
        </p:nvSpPr>
        <p:spPr>
          <a:xfrm>
            <a:off x="4644008" y="5013176"/>
            <a:ext cx="4254883" cy="132343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s-PE" sz="1600" dirty="0" smtClean="0">
                <a:latin typeface="Cambria" panose="02040503050406030204" pitchFamily="18" charset="0"/>
              </a:rPr>
              <a:t>Como se observa el coeficiente X3, en la fila de </a:t>
            </a:r>
          </a:p>
          <a:p>
            <a:r>
              <a:rPr lang="es-PE" sz="1600" dirty="0" smtClean="0">
                <a:latin typeface="Cambria" panose="02040503050406030204" pitchFamily="18" charset="0"/>
              </a:rPr>
              <a:t>la F.O. no es positiva. Indica que hay que </a:t>
            </a:r>
          </a:p>
          <a:p>
            <a:r>
              <a:rPr lang="es-PE" sz="1600" dirty="0" smtClean="0">
                <a:latin typeface="Cambria" panose="02040503050406030204" pitchFamily="18" charset="0"/>
              </a:rPr>
              <a:t>producir X3, es decir   entra a la Base y saldrá</a:t>
            </a:r>
          </a:p>
          <a:p>
            <a:r>
              <a:rPr lang="es-PE" sz="1600" dirty="0" smtClean="0">
                <a:latin typeface="Cambria" panose="02040503050406030204" pitchFamily="18" charset="0"/>
              </a:rPr>
              <a:t>una Variable. Para ello,  se debe encontrar los</a:t>
            </a:r>
          </a:p>
          <a:p>
            <a:r>
              <a:rPr lang="es-PE" sz="1600" dirty="0" smtClean="0">
                <a:latin typeface="Cambria" panose="02040503050406030204" pitchFamily="18" charset="0"/>
              </a:rPr>
              <a:t>coeficientes tecnológicos de X3 en la tabla.</a:t>
            </a:r>
            <a:endParaRPr lang="es-PE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5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25792" y="311994"/>
            <a:ext cx="331693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>
                <a:latin typeface="Cambria" panose="02040503050406030204" pitchFamily="18" charset="0"/>
              </a:rPr>
              <a:t>Asi</a:t>
            </a:r>
            <a:r>
              <a:rPr lang="es-PE" dirty="0" smtClean="0">
                <a:latin typeface="Cambria" panose="02040503050406030204" pitchFamily="18" charset="0"/>
              </a:rPr>
              <a:t>:</a:t>
            </a:r>
            <a:r>
              <a:rPr lang="es-PE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      X  =    A*</a:t>
            </a:r>
            <a:r>
              <a:rPr lang="es-PE" b="1" baseline="-25000" dirty="0" err="1" smtClean="0">
                <a:solidFill>
                  <a:srgbClr val="0070C0"/>
                </a:solidFill>
                <a:latin typeface="Cambria" panose="02040503050406030204" pitchFamily="18" charset="0"/>
              </a:rPr>
              <a:t>ij</a:t>
            </a:r>
            <a:r>
              <a:rPr lang="es-PE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  x     X*</a:t>
            </a:r>
            <a:r>
              <a:rPr lang="es-PE" b="1" baseline="-250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j+1</a:t>
            </a:r>
          </a:p>
          <a:p>
            <a:endParaRPr lang="es-PE" dirty="0" smtClean="0">
              <a:latin typeface="Cambria" panose="02040503050406030204" pitchFamily="18" charset="0"/>
            </a:endParaRPr>
          </a:p>
          <a:p>
            <a:r>
              <a:rPr lang="es-PE" sz="1600" dirty="0" smtClean="0">
                <a:latin typeface="Cambria" panose="02040503050406030204" pitchFamily="18" charset="0"/>
              </a:rPr>
              <a:t>                 1/3       -1/6         3      =  1/2</a:t>
            </a:r>
            <a:endParaRPr lang="es-PE" sz="1600" dirty="0">
              <a:latin typeface="Cambria" panose="02040503050406030204" pitchFamily="18" charset="0"/>
            </a:endParaRPr>
          </a:p>
          <a:p>
            <a:r>
              <a:rPr lang="es-PE" sz="1600" dirty="0" smtClean="0">
                <a:latin typeface="Cambria" panose="02040503050406030204" pitchFamily="18" charset="0"/>
              </a:rPr>
              <a:t>  x =        -1/6         1/3         3          1/2</a:t>
            </a:r>
            <a:endParaRPr lang="es-PE" sz="1600" dirty="0">
              <a:latin typeface="Cambria" panose="02040503050406030204" pitchFamily="18" charset="0"/>
            </a:endParaRPr>
          </a:p>
        </p:txBody>
      </p:sp>
      <p:sp>
        <p:nvSpPr>
          <p:cNvPr id="3" name="2 Abrir corchete"/>
          <p:cNvSpPr/>
          <p:nvPr/>
        </p:nvSpPr>
        <p:spPr>
          <a:xfrm>
            <a:off x="1259632" y="921494"/>
            <a:ext cx="72008" cy="56329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3 Cerrar corchete"/>
          <p:cNvSpPr/>
          <p:nvPr/>
        </p:nvSpPr>
        <p:spPr>
          <a:xfrm>
            <a:off x="2483768" y="849486"/>
            <a:ext cx="45719" cy="56329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4 Abrir corchete"/>
          <p:cNvSpPr/>
          <p:nvPr/>
        </p:nvSpPr>
        <p:spPr>
          <a:xfrm>
            <a:off x="2699792" y="900926"/>
            <a:ext cx="108012" cy="51185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5 Cerrar corchete"/>
          <p:cNvSpPr/>
          <p:nvPr/>
        </p:nvSpPr>
        <p:spPr>
          <a:xfrm>
            <a:off x="3059832" y="900926"/>
            <a:ext cx="45719" cy="51185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6 Abrir corchete"/>
          <p:cNvSpPr/>
          <p:nvPr/>
        </p:nvSpPr>
        <p:spPr>
          <a:xfrm>
            <a:off x="3347864" y="849486"/>
            <a:ext cx="72008" cy="56329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7 Cerrar corchete"/>
          <p:cNvSpPr/>
          <p:nvPr/>
        </p:nvSpPr>
        <p:spPr>
          <a:xfrm>
            <a:off x="3707904" y="849486"/>
            <a:ext cx="72008" cy="56329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 </a:t>
            </a:r>
            <a:endParaRPr lang="es-PE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970291"/>
              </p:ext>
            </p:extLst>
          </p:nvPr>
        </p:nvGraphicFramePr>
        <p:xfrm>
          <a:off x="884183" y="1988840"/>
          <a:ext cx="5917085" cy="16459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2508"/>
                <a:gridCol w="576064"/>
                <a:gridCol w="651053"/>
                <a:gridCol w="576064"/>
                <a:gridCol w="573084"/>
                <a:gridCol w="720080"/>
                <a:gridCol w="864096"/>
                <a:gridCol w="1224136"/>
              </a:tblGrid>
              <a:tr h="532872">
                <a:tc rowSpan="2"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Base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Z</a:t>
                      </a:r>
                    </a:p>
                    <a:p>
                      <a:endParaRPr lang="es-PE" sz="1600" dirty="0" smtClean="0">
                        <a:latin typeface="Cambria" panose="02040503050406030204" pitchFamily="18" charset="0"/>
                      </a:endParaRPr>
                    </a:p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Cambria" panose="02040503050406030204" pitchFamily="18" charset="0"/>
                        </a:rPr>
                        <a:t>X1</a:t>
                      </a:r>
                      <a:endParaRPr lang="es-PE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Cambria" panose="02040503050406030204" pitchFamily="18" charset="0"/>
                        </a:rPr>
                        <a:t>X2</a:t>
                      </a:r>
                      <a:endParaRPr lang="es-PE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</a:rPr>
                        <a:t>X3</a:t>
                      </a:r>
                      <a:endParaRPr lang="es-PE" dirty="0">
                        <a:solidFill>
                          <a:srgbClr val="C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Cambria" panose="02040503050406030204" pitchFamily="18" charset="0"/>
                        </a:rPr>
                        <a:t>h1</a:t>
                      </a:r>
                      <a:endParaRPr lang="es-PE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aseline="0" dirty="0" smtClean="0">
                          <a:latin typeface="Cambria" panose="02040503050406030204" pitchFamily="18" charset="0"/>
                        </a:rPr>
                        <a:t>h2</a:t>
                      </a:r>
                      <a:endParaRPr lang="es-PE" dirty="0" smtClean="0">
                        <a:latin typeface="Cambria" panose="02040503050406030204" pitchFamily="18" charset="0"/>
                      </a:endParaRPr>
                    </a:p>
                    <a:p>
                      <a:endParaRPr lang="es-PE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Solución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9124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</a:rPr>
                        <a:t>-2</a:t>
                      </a:r>
                      <a:endParaRPr lang="es-PE" sz="1600" dirty="0">
                        <a:solidFill>
                          <a:srgbClr val="C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5/3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2/3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132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5253"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X1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</a:rPr>
                        <a:t>1/2</a:t>
                      </a:r>
                      <a:endParaRPr lang="es-PE" sz="1600" dirty="0">
                        <a:solidFill>
                          <a:srgbClr val="C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1/3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-1/6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12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253"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X2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</a:rPr>
                        <a:t>1/2</a:t>
                      </a:r>
                      <a:endParaRPr lang="es-PE" sz="1600" dirty="0">
                        <a:solidFill>
                          <a:srgbClr val="C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-1/6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1/3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6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414361"/>
              </p:ext>
            </p:extLst>
          </p:nvPr>
        </p:nvGraphicFramePr>
        <p:xfrm>
          <a:off x="884184" y="4077072"/>
          <a:ext cx="5917084" cy="16459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2508"/>
                <a:gridCol w="576064"/>
                <a:gridCol w="651052"/>
                <a:gridCol w="576064"/>
                <a:gridCol w="573084"/>
                <a:gridCol w="720080"/>
                <a:gridCol w="864096"/>
                <a:gridCol w="1224136"/>
              </a:tblGrid>
              <a:tr h="532872">
                <a:tc rowSpan="2"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Base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Z</a:t>
                      </a:r>
                    </a:p>
                    <a:p>
                      <a:endParaRPr lang="es-PE" sz="1600" dirty="0" smtClean="0">
                        <a:latin typeface="Cambria" panose="02040503050406030204" pitchFamily="18" charset="0"/>
                      </a:endParaRPr>
                    </a:p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Cambria" panose="02040503050406030204" pitchFamily="18" charset="0"/>
                        </a:rPr>
                        <a:t>X1</a:t>
                      </a:r>
                      <a:endParaRPr lang="es-PE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Cambria" panose="02040503050406030204" pitchFamily="18" charset="0"/>
                        </a:rPr>
                        <a:t>X2</a:t>
                      </a:r>
                      <a:endParaRPr lang="es-PE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Cambria" panose="02040503050406030204" pitchFamily="18" charset="0"/>
                        </a:rPr>
                        <a:t>X3</a:t>
                      </a:r>
                      <a:endParaRPr lang="es-PE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Cambria" panose="02040503050406030204" pitchFamily="18" charset="0"/>
                        </a:rPr>
                        <a:t>h1</a:t>
                      </a:r>
                      <a:endParaRPr lang="es-PE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aseline="0" dirty="0" smtClean="0">
                          <a:latin typeface="Cambria" panose="02040503050406030204" pitchFamily="18" charset="0"/>
                        </a:rPr>
                        <a:t>h2</a:t>
                      </a:r>
                      <a:endParaRPr lang="es-PE" dirty="0" smtClean="0">
                        <a:latin typeface="Cambria" panose="02040503050406030204" pitchFamily="18" charset="0"/>
                      </a:endParaRPr>
                    </a:p>
                    <a:p>
                      <a:endParaRPr lang="es-PE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Solución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79124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4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2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156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5253"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X1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-1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1/2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-1/3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6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253"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X3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2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-1/3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2/3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12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7164288" y="4365104"/>
            <a:ext cx="93166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dirty="0" smtClean="0">
                <a:latin typeface="Cambria" panose="02040503050406030204" pitchFamily="18" charset="0"/>
              </a:rPr>
              <a:t>Z = 156</a:t>
            </a:r>
          </a:p>
          <a:p>
            <a:r>
              <a:rPr lang="es-PE" dirty="0" smtClean="0">
                <a:latin typeface="Cambria" panose="02040503050406030204" pitchFamily="18" charset="0"/>
              </a:rPr>
              <a:t>X1 = 6</a:t>
            </a:r>
          </a:p>
          <a:p>
            <a:r>
              <a:rPr lang="es-PE" dirty="0" smtClean="0">
                <a:latin typeface="Cambria" panose="02040503050406030204" pitchFamily="18" charset="0"/>
              </a:rPr>
              <a:t>X3 = 12</a:t>
            </a:r>
            <a:endParaRPr lang="es-PE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01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9552" y="476672"/>
            <a:ext cx="6336704" cy="369332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PE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PE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Incorporación de una nueva </a:t>
            </a:r>
            <a:r>
              <a:rPr lang="es-PE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restricción</a:t>
            </a:r>
            <a:r>
              <a:rPr lang="es-PE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539551" y="1124744"/>
            <a:ext cx="8280921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PE" dirty="0" smtClean="0">
                <a:latin typeface="Cambria" panose="02040503050406030204" pitchFamily="18" charset="0"/>
              </a:rPr>
              <a:t>Crear una nueva restricción posiblemente afectara la factibilidad de la solución optima actual, entonces será necesario  evaluar la solución  actual y verificar si satisface la nueva restricción.  En caso contrario se incorpora la nueva restricción a la tabla final simplex del escenario base. </a:t>
            </a:r>
            <a:endParaRPr lang="es-PE" dirty="0">
              <a:latin typeface="Cambria" panose="02040503050406030204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39552" y="2636912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rgbClr val="00B050"/>
                </a:solidFill>
              </a:rPr>
              <a:t>Ejemplo: caso </a:t>
            </a:r>
            <a:r>
              <a:rPr lang="es-PE" dirty="0" smtClean="0"/>
              <a:t>.</a:t>
            </a:r>
          </a:p>
          <a:p>
            <a:r>
              <a:rPr lang="es-PE" dirty="0" smtClean="0">
                <a:latin typeface="Cambria" panose="02040503050406030204" pitchFamily="18" charset="0"/>
              </a:rPr>
              <a:t>Consideremos el modelo del caso  del problema anterior . Supóngase que la capacidad del departamento de arte es de 40 horas semanales y dedica  3 horas a cada mesa; 4 horas a cada silla y 2 horas a cada escritorio, tal como se indica:</a:t>
            </a:r>
            <a:endParaRPr lang="es-PE" dirty="0">
              <a:latin typeface="Cambria" panose="02040503050406030204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43608" y="4149080"/>
            <a:ext cx="25699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latin typeface="Cambria" panose="02040503050406030204" pitchFamily="18" charset="0"/>
              </a:rPr>
              <a:t>Max Z = 8x1 + 6x2 + 9x3</a:t>
            </a:r>
          </a:p>
          <a:p>
            <a:r>
              <a:rPr lang="es-PE" dirty="0" smtClean="0">
                <a:latin typeface="Cambria" panose="02040503050406030204" pitchFamily="18" charset="0"/>
              </a:rPr>
              <a:t>Sujeto a:</a:t>
            </a:r>
          </a:p>
          <a:p>
            <a:r>
              <a:rPr lang="es-PE" dirty="0" smtClean="0">
                <a:latin typeface="Cambria" panose="02040503050406030204" pitchFamily="18" charset="0"/>
              </a:rPr>
              <a:t>4x1+ 2x2 + 3x3  ≤ 60</a:t>
            </a:r>
          </a:p>
          <a:p>
            <a:r>
              <a:rPr lang="es-PE" dirty="0" smtClean="0">
                <a:latin typeface="Cambria" panose="02040503050406030204" pitchFamily="18" charset="0"/>
              </a:rPr>
              <a:t>2x1 + 4x2 + 3x3  ≤ 48</a:t>
            </a:r>
          </a:p>
          <a:p>
            <a:r>
              <a:rPr lang="es-PE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3x1 +  4x2 + 2x3 ≤ 40</a:t>
            </a:r>
          </a:p>
          <a:p>
            <a:r>
              <a:rPr lang="es-PE" dirty="0" err="1" smtClean="0">
                <a:latin typeface="Cambria" panose="02040503050406030204" pitchFamily="18" charset="0"/>
              </a:rPr>
              <a:t>Xj</a:t>
            </a:r>
            <a:r>
              <a:rPr lang="es-PE" dirty="0" smtClean="0">
                <a:latin typeface="Cambria" panose="02040503050406030204" pitchFamily="18" charset="0"/>
              </a:rPr>
              <a:t>≥ 0</a:t>
            </a:r>
            <a:endParaRPr lang="es-PE" dirty="0">
              <a:latin typeface="Cambria" panose="02040503050406030204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83568" y="6157525"/>
            <a:ext cx="686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latin typeface="Cambria" panose="02040503050406030204" pitchFamily="18" charset="0"/>
              </a:rPr>
              <a:t>Realizando las operaciones en la tabla simplex, los resultados son:</a:t>
            </a:r>
            <a:endParaRPr lang="es-PE" dirty="0">
              <a:latin typeface="Cambria" panose="02040503050406030204" pitchFamily="18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788024" y="4077072"/>
            <a:ext cx="396044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600" dirty="0">
                <a:latin typeface="Cambria" panose="02040503050406030204" pitchFamily="18" charset="0"/>
              </a:rPr>
              <a:t>Max Z = 8x1 + 6x2 + </a:t>
            </a:r>
            <a:r>
              <a:rPr lang="es-PE" sz="1600" dirty="0" smtClean="0">
                <a:latin typeface="Cambria" panose="02040503050406030204" pitchFamily="18" charset="0"/>
              </a:rPr>
              <a:t>9x3 +0h1 +0h2+ 0h3</a:t>
            </a:r>
            <a:endParaRPr lang="es-PE" sz="1600" dirty="0">
              <a:latin typeface="Cambria" panose="02040503050406030204" pitchFamily="18" charset="0"/>
            </a:endParaRPr>
          </a:p>
          <a:p>
            <a:r>
              <a:rPr lang="es-PE" sz="1600" dirty="0">
                <a:latin typeface="Cambria" panose="02040503050406030204" pitchFamily="18" charset="0"/>
              </a:rPr>
              <a:t>Sujeto a:</a:t>
            </a:r>
          </a:p>
          <a:p>
            <a:r>
              <a:rPr lang="es-PE" sz="1600" dirty="0">
                <a:latin typeface="Cambria" panose="02040503050406030204" pitchFamily="18" charset="0"/>
              </a:rPr>
              <a:t>4x1+ 2x2 + 3x3 </a:t>
            </a:r>
            <a:r>
              <a:rPr lang="es-PE" sz="1600" dirty="0" smtClean="0">
                <a:latin typeface="Cambria" panose="02040503050406030204" pitchFamily="18" charset="0"/>
              </a:rPr>
              <a:t>+ h1 = </a:t>
            </a:r>
            <a:r>
              <a:rPr lang="es-PE" sz="1600" dirty="0">
                <a:latin typeface="Cambria" panose="02040503050406030204" pitchFamily="18" charset="0"/>
              </a:rPr>
              <a:t>60</a:t>
            </a:r>
          </a:p>
          <a:p>
            <a:r>
              <a:rPr lang="es-PE" sz="1600" dirty="0">
                <a:latin typeface="Cambria" panose="02040503050406030204" pitchFamily="18" charset="0"/>
              </a:rPr>
              <a:t>2x1 + 4x2 + 3x3  </a:t>
            </a:r>
            <a:r>
              <a:rPr lang="es-PE" sz="1600" dirty="0" smtClean="0">
                <a:latin typeface="Cambria" panose="02040503050406030204" pitchFamily="18" charset="0"/>
              </a:rPr>
              <a:t>+ h2 =  </a:t>
            </a:r>
            <a:r>
              <a:rPr lang="es-PE" sz="1600" dirty="0">
                <a:latin typeface="Cambria" panose="02040503050406030204" pitchFamily="18" charset="0"/>
              </a:rPr>
              <a:t>48</a:t>
            </a:r>
          </a:p>
          <a:p>
            <a:r>
              <a:rPr lang="es-PE" sz="1600" b="1" dirty="0">
                <a:solidFill>
                  <a:srgbClr val="C00000"/>
                </a:solidFill>
                <a:latin typeface="Cambria" panose="02040503050406030204" pitchFamily="18" charset="0"/>
              </a:rPr>
              <a:t>3x1 +  4x2 + 2x3 </a:t>
            </a:r>
            <a:r>
              <a:rPr lang="es-PE" sz="1600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 + h3 = 40</a:t>
            </a:r>
            <a:endParaRPr lang="es-PE" sz="1600" b="1" dirty="0">
              <a:solidFill>
                <a:srgbClr val="C00000"/>
              </a:solidFill>
              <a:latin typeface="Cambria" panose="02040503050406030204" pitchFamily="18" charset="0"/>
            </a:endParaRPr>
          </a:p>
          <a:p>
            <a:r>
              <a:rPr lang="es-PE" dirty="0" err="1">
                <a:latin typeface="Cambria" panose="02040503050406030204" pitchFamily="18" charset="0"/>
              </a:rPr>
              <a:t>Xj</a:t>
            </a:r>
            <a:r>
              <a:rPr lang="es-PE" dirty="0">
                <a:latin typeface="Cambria" panose="02040503050406030204" pitchFamily="18" charset="0"/>
              </a:rPr>
              <a:t>≥ 0</a:t>
            </a:r>
          </a:p>
        </p:txBody>
      </p:sp>
      <p:sp>
        <p:nvSpPr>
          <p:cNvPr id="9" name="8 Flecha derecha"/>
          <p:cNvSpPr/>
          <p:nvPr/>
        </p:nvSpPr>
        <p:spPr>
          <a:xfrm>
            <a:off x="3851920" y="4877291"/>
            <a:ext cx="648072" cy="35190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4220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667431"/>
              </p:ext>
            </p:extLst>
          </p:nvPr>
        </p:nvGraphicFramePr>
        <p:xfrm>
          <a:off x="611560" y="548680"/>
          <a:ext cx="5917084" cy="206347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2508"/>
                <a:gridCol w="576064"/>
                <a:gridCol w="651052"/>
                <a:gridCol w="576064"/>
                <a:gridCol w="573084"/>
                <a:gridCol w="635644"/>
                <a:gridCol w="720080"/>
                <a:gridCol w="504056"/>
                <a:gridCol w="948532"/>
              </a:tblGrid>
              <a:tr h="532872">
                <a:tc rowSpan="2"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Base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Z</a:t>
                      </a:r>
                    </a:p>
                    <a:p>
                      <a:endParaRPr lang="es-PE" sz="1600" dirty="0" smtClean="0">
                        <a:latin typeface="Cambria" panose="02040503050406030204" pitchFamily="18" charset="0"/>
                      </a:endParaRPr>
                    </a:p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Cambria" panose="02040503050406030204" pitchFamily="18" charset="0"/>
                        </a:rPr>
                        <a:t>X1</a:t>
                      </a:r>
                      <a:endParaRPr lang="es-PE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Cambria" panose="02040503050406030204" pitchFamily="18" charset="0"/>
                        </a:rPr>
                        <a:t>X2</a:t>
                      </a:r>
                      <a:endParaRPr lang="es-PE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Cambria" panose="02040503050406030204" pitchFamily="18" charset="0"/>
                        </a:rPr>
                        <a:t>X3</a:t>
                      </a:r>
                      <a:endParaRPr lang="es-PE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Cambria" panose="02040503050406030204" pitchFamily="18" charset="0"/>
                        </a:rPr>
                        <a:t>h1</a:t>
                      </a:r>
                      <a:endParaRPr lang="es-PE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aseline="0" dirty="0" smtClean="0">
                          <a:latin typeface="Cambria" panose="02040503050406030204" pitchFamily="18" charset="0"/>
                        </a:rPr>
                        <a:t>h2</a:t>
                      </a:r>
                      <a:endParaRPr lang="es-PE" dirty="0" smtClean="0">
                        <a:latin typeface="Cambria" panose="02040503050406030204" pitchFamily="18" charset="0"/>
                      </a:endParaRPr>
                    </a:p>
                    <a:p>
                      <a:endParaRPr lang="es-PE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Cambria" panose="02040503050406030204" pitchFamily="18" charset="0"/>
                        </a:rPr>
                        <a:t>h3</a:t>
                      </a:r>
                      <a:endParaRPr lang="es-PE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Solución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79124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4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2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156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5253"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X1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-1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1/2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-1/3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6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552"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X3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2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-1/3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2/3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12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s-PE" sz="1600" b="1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</a:rPr>
                        <a:t>h3</a:t>
                      </a:r>
                      <a:endParaRPr lang="es-PE" sz="1600" b="1" dirty="0">
                        <a:solidFill>
                          <a:srgbClr val="C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b="1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es-PE" sz="1600" b="1" dirty="0">
                        <a:solidFill>
                          <a:srgbClr val="C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b="1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</a:rPr>
                        <a:t>3</a:t>
                      </a:r>
                      <a:endParaRPr lang="es-PE" sz="1600" b="1" dirty="0">
                        <a:solidFill>
                          <a:srgbClr val="C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b="1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</a:rPr>
                        <a:t>4</a:t>
                      </a:r>
                      <a:endParaRPr lang="es-PE" sz="1600" b="1" dirty="0">
                        <a:solidFill>
                          <a:srgbClr val="C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b="1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</a:rPr>
                        <a:t>2</a:t>
                      </a:r>
                      <a:endParaRPr lang="es-PE" sz="1600" b="1" dirty="0">
                        <a:solidFill>
                          <a:srgbClr val="C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b="1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es-PE" sz="1600" b="1" dirty="0">
                        <a:solidFill>
                          <a:srgbClr val="C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b="1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es-PE" sz="1600" b="1" dirty="0">
                        <a:solidFill>
                          <a:srgbClr val="C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b="1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</a:rPr>
                        <a:t>1</a:t>
                      </a:r>
                      <a:endParaRPr lang="es-PE" sz="1600" b="1" dirty="0">
                        <a:solidFill>
                          <a:srgbClr val="C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b="1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</a:rPr>
                        <a:t>40</a:t>
                      </a:r>
                      <a:endParaRPr lang="es-PE" sz="1600" b="1" dirty="0">
                        <a:solidFill>
                          <a:srgbClr val="C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539552" y="2996952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latin typeface="Cambria" panose="02040503050406030204" pitchFamily="18" charset="0"/>
              </a:rPr>
              <a:t>Debemos reestructurar el vector  </a:t>
            </a:r>
            <a:r>
              <a:rPr lang="es-PE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h3</a:t>
            </a:r>
            <a:r>
              <a:rPr lang="es-PE" dirty="0" smtClean="0">
                <a:latin typeface="Cambria" panose="02040503050406030204" pitchFamily="18" charset="0"/>
              </a:rPr>
              <a:t> con operaciones matriciales, por que los coeficiente  de las variables básicas (X1, X3) deben ser cero.</a:t>
            </a:r>
          </a:p>
          <a:p>
            <a:r>
              <a:rPr lang="es-PE" dirty="0" smtClean="0">
                <a:latin typeface="Cambria" panose="02040503050406030204" pitchFamily="18" charset="0"/>
              </a:rPr>
              <a:t>	-3( 1      -1      0       ½       -1/3       0       6)    </a:t>
            </a:r>
            <a:endParaRPr lang="es-PE" dirty="0">
              <a:latin typeface="Cambria" panose="02040503050406030204" pitchFamily="18" charset="0"/>
            </a:endParaRPr>
          </a:p>
          <a:p>
            <a:r>
              <a:rPr lang="es-PE" dirty="0" smtClean="0">
                <a:latin typeface="Cambria" panose="02040503050406030204" pitchFamily="18" charset="0"/>
              </a:rPr>
              <a:t>	</a:t>
            </a:r>
            <a:r>
              <a:rPr lang="es-PE" u="sng" dirty="0" smtClean="0">
                <a:latin typeface="Cambria" panose="02040503050406030204" pitchFamily="18" charset="0"/>
              </a:rPr>
              <a:t>-2 ( 0      2       1    -1/3       2/3      0      12)</a:t>
            </a:r>
          </a:p>
          <a:p>
            <a:r>
              <a:rPr lang="es-PE" dirty="0" smtClean="0">
                <a:latin typeface="Cambria" panose="02040503050406030204" pitchFamily="18" charset="0"/>
              </a:rPr>
              <a:t>	      -3    -1     -2     -5/6     -1/3       0     -42</a:t>
            </a:r>
          </a:p>
          <a:p>
            <a:r>
              <a:rPr lang="es-PE" dirty="0">
                <a:latin typeface="Cambria" panose="02040503050406030204" pitchFamily="18" charset="0"/>
              </a:rPr>
              <a:t>	</a:t>
            </a:r>
            <a:r>
              <a:rPr lang="es-PE" dirty="0" smtClean="0">
                <a:latin typeface="Cambria" panose="02040503050406030204" pitchFamily="18" charset="0"/>
              </a:rPr>
              <a:t>       3     4        2        0           0          1       40</a:t>
            </a:r>
          </a:p>
          <a:p>
            <a:r>
              <a:rPr lang="es-PE" dirty="0" smtClean="0">
                <a:latin typeface="Cambria" panose="02040503050406030204" pitchFamily="18" charset="0"/>
              </a:rPr>
              <a:t>	       0     3       0      -5/6     -1/3       1       -2</a:t>
            </a:r>
            <a:endParaRPr lang="es-PE" dirty="0">
              <a:latin typeface="Cambria" panose="02040503050406030204" pitchFamily="18" charset="0"/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1547664" y="4653136"/>
            <a:ext cx="4032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1187624" y="5445224"/>
            <a:ext cx="298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latin typeface="Cambria" panose="02040503050406030204" pitchFamily="18" charset="0"/>
              </a:rPr>
              <a:t>Así la tabla modificada será: </a:t>
            </a:r>
            <a:endParaRPr lang="es-PE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845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176132"/>
              </p:ext>
            </p:extLst>
          </p:nvPr>
        </p:nvGraphicFramePr>
        <p:xfrm>
          <a:off x="611560" y="548680"/>
          <a:ext cx="5917084" cy="206347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2508"/>
                <a:gridCol w="576064"/>
                <a:gridCol w="651052"/>
                <a:gridCol w="576064"/>
                <a:gridCol w="573084"/>
                <a:gridCol w="635644"/>
                <a:gridCol w="720080"/>
                <a:gridCol w="504056"/>
                <a:gridCol w="948532"/>
              </a:tblGrid>
              <a:tr h="532872">
                <a:tc rowSpan="2"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Base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Z</a:t>
                      </a:r>
                    </a:p>
                    <a:p>
                      <a:endParaRPr lang="es-PE" sz="1600" dirty="0" smtClean="0">
                        <a:latin typeface="Cambria" panose="02040503050406030204" pitchFamily="18" charset="0"/>
                      </a:endParaRPr>
                    </a:p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Cambria" panose="02040503050406030204" pitchFamily="18" charset="0"/>
                        </a:rPr>
                        <a:t>X1</a:t>
                      </a:r>
                      <a:endParaRPr lang="es-PE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Cambria" panose="02040503050406030204" pitchFamily="18" charset="0"/>
                        </a:rPr>
                        <a:t>X2</a:t>
                      </a:r>
                      <a:endParaRPr lang="es-PE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Cambria" panose="02040503050406030204" pitchFamily="18" charset="0"/>
                        </a:rPr>
                        <a:t>X3</a:t>
                      </a:r>
                      <a:endParaRPr lang="es-PE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Cambria" panose="02040503050406030204" pitchFamily="18" charset="0"/>
                        </a:rPr>
                        <a:t>h1</a:t>
                      </a:r>
                      <a:endParaRPr lang="es-PE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aseline="0" dirty="0" smtClean="0">
                          <a:latin typeface="Cambria" panose="02040503050406030204" pitchFamily="18" charset="0"/>
                        </a:rPr>
                        <a:t>h2</a:t>
                      </a:r>
                      <a:endParaRPr lang="es-PE" dirty="0" smtClean="0">
                        <a:latin typeface="Cambria" panose="02040503050406030204" pitchFamily="18" charset="0"/>
                      </a:endParaRPr>
                    </a:p>
                    <a:p>
                      <a:endParaRPr lang="es-PE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Cambria" panose="02040503050406030204" pitchFamily="18" charset="0"/>
                        </a:rPr>
                        <a:t>h3</a:t>
                      </a:r>
                      <a:endParaRPr lang="es-PE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Solución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79124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4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2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156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5253"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X1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-1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1/2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-1/3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6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552"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X3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2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-1/3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2/3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12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s-PE" sz="1600" b="1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</a:rPr>
                        <a:t>h3</a:t>
                      </a:r>
                      <a:endParaRPr lang="es-PE" sz="1600" b="1" dirty="0">
                        <a:solidFill>
                          <a:srgbClr val="C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b="1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es-PE" sz="1600" b="1" dirty="0">
                        <a:solidFill>
                          <a:srgbClr val="C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b="1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es-PE" sz="1600" b="1" dirty="0">
                        <a:solidFill>
                          <a:srgbClr val="C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b="1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</a:rPr>
                        <a:t>3</a:t>
                      </a:r>
                      <a:endParaRPr lang="es-PE" sz="1600" b="1" dirty="0">
                        <a:solidFill>
                          <a:srgbClr val="C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b="1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es-PE" sz="1600" b="1" dirty="0">
                        <a:solidFill>
                          <a:srgbClr val="C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b="1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</a:rPr>
                        <a:t>-5/6</a:t>
                      </a:r>
                      <a:endParaRPr lang="es-PE" sz="1600" b="1" dirty="0">
                        <a:solidFill>
                          <a:srgbClr val="C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b="1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</a:rPr>
                        <a:t>-1/3</a:t>
                      </a:r>
                      <a:endParaRPr lang="es-PE" sz="1600" b="1" dirty="0">
                        <a:solidFill>
                          <a:srgbClr val="C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b="1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</a:rPr>
                        <a:t>1</a:t>
                      </a:r>
                      <a:endParaRPr lang="es-PE" sz="1600" b="1" dirty="0">
                        <a:solidFill>
                          <a:srgbClr val="C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b="1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</a:rPr>
                        <a:t>-2</a:t>
                      </a:r>
                      <a:endParaRPr lang="es-PE" sz="1600" b="1" dirty="0">
                        <a:solidFill>
                          <a:srgbClr val="C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539553" y="3068960"/>
            <a:ext cx="8280920" cy="107721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s-PE" sz="1600" dirty="0" smtClean="0">
                <a:latin typeface="Cambria" panose="02040503050406030204" pitchFamily="18" charset="0"/>
              </a:rPr>
              <a:t>Como una variable básica tiene solución negativa, la solución no es factible, luego aplicando  el proceso </a:t>
            </a:r>
            <a:r>
              <a:rPr lang="es-PE" sz="1600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DUAL SIMPLEX </a:t>
            </a:r>
            <a:r>
              <a:rPr lang="es-PE" sz="1600" dirty="0" smtClean="0">
                <a:latin typeface="Cambria" panose="02040503050406030204" pitchFamily="18" charset="0"/>
              </a:rPr>
              <a:t>de la base  h3, h1 y h2 por tener coeficiente negativo; pues con coeficiente negativo de h3 dan una razón positiva.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Cambria" panose="02040503050406030204" pitchFamily="18" charset="0"/>
              </a:rPr>
              <a:t>Escogemos la razón positiva mas pequeña, entonces la tabla será:</a:t>
            </a:r>
            <a:endParaRPr lang="es-PE" sz="1600" dirty="0">
              <a:latin typeface="Cambria" panose="02040503050406030204" pitchFamily="18" charset="0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78738"/>
              </p:ext>
            </p:extLst>
          </p:nvPr>
        </p:nvGraphicFramePr>
        <p:xfrm>
          <a:off x="1331640" y="4293096"/>
          <a:ext cx="6264696" cy="206347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2508"/>
                <a:gridCol w="576064"/>
                <a:gridCol w="651052"/>
                <a:gridCol w="776680"/>
                <a:gridCol w="504056"/>
                <a:gridCol w="648072"/>
                <a:gridCol w="720080"/>
                <a:gridCol w="648072"/>
                <a:gridCol w="1008112"/>
              </a:tblGrid>
              <a:tr h="532872">
                <a:tc rowSpan="2"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Base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Z</a:t>
                      </a:r>
                    </a:p>
                    <a:p>
                      <a:endParaRPr lang="es-PE" sz="1600" dirty="0" smtClean="0">
                        <a:latin typeface="Cambria" panose="02040503050406030204" pitchFamily="18" charset="0"/>
                      </a:endParaRPr>
                    </a:p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Cambria" panose="02040503050406030204" pitchFamily="18" charset="0"/>
                        </a:rPr>
                        <a:t>X1</a:t>
                      </a:r>
                      <a:endParaRPr lang="es-PE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Cambria" panose="02040503050406030204" pitchFamily="18" charset="0"/>
                        </a:rPr>
                        <a:t>X2</a:t>
                      </a:r>
                      <a:endParaRPr lang="es-PE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Cambria" panose="02040503050406030204" pitchFamily="18" charset="0"/>
                        </a:rPr>
                        <a:t>X3</a:t>
                      </a:r>
                      <a:endParaRPr lang="es-PE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Cambria" panose="02040503050406030204" pitchFamily="18" charset="0"/>
                        </a:rPr>
                        <a:t>h1</a:t>
                      </a:r>
                      <a:endParaRPr lang="es-PE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aseline="0" dirty="0" smtClean="0">
                          <a:latin typeface="Cambria" panose="02040503050406030204" pitchFamily="18" charset="0"/>
                        </a:rPr>
                        <a:t>h2</a:t>
                      </a:r>
                      <a:endParaRPr lang="es-PE" dirty="0" smtClean="0">
                        <a:latin typeface="Cambria" panose="02040503050406030204" pitchFamily="18" charset="0"/>
                      </a:endParaRPr>
                    </a:p>
                    <a:p>
                      <a:endParaRPr lang="es-PE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Cambria" panose="02040503050406030204" pitchFamily="18" charset="0"/>
                        </a:rPr>
                        <a:t>h3</a:t>
                      </a:r>
                      <a:endParaRPr lang="es-PE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Solución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79124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7.6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8/5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6/5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153.6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05253"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X1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0.8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-3/15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6/10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4.8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552"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X3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4/5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4/5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12.8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s-PE" sz="1600" b="1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</a:rPr>
                        <a:t>h3</a:t>
                      </a:r>
                      <a:endParaRPr lang="es-PE" sz="1600" b="1" dirty="0">
                        <a:solidFill>
                          <a:srgbClr val="C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b="1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es-PE" sz="1600" b="1" dirty="0">
                        <a:solidFill>
                          <a:srgbClr val="C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b="1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es-PE" sz="1600" b="1" dirty="0">
                        <a:solidFill>
                          <a:srgbClr val="C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b="1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</a:rPr>
                        <a:t>-18/5</a:t>
                      </a:r>
                      <a:endParaRPr lang="es-PE" sz="1600" b="1" dirty="0">
                        <a:solidFill>
                          <a:srgbClr val="C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b="1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es-PE" sz="1600" b="1" dirty="0">
                        <a:solidFill>
                          <a:srgbClr val="C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b="1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</a:rPr>
                        <a:t>1</a:t>
                      </a:r>
                      <a:endParaRPr lang="es-PE" sz="1600" b="1" dirty="0">
                        <a:solidFill>
                          <a:srgbClr val="C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b="1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</a:rPr>
                        <a:t>6/15</a:t>
                      </a:r>
                      <a:endParaRPr lang="es-PE" sz="1600" b="1" dirty="0">
                        <a:solidFill>
                          <a:srgbClr val="C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b="1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</a:rPr>
                        <a:t>-6/5</a:t>
                      </a:r>
                      <a:endParaRPr lang="es-PE" sz="1600" b="1" dirty="0">
                        <a:solidFill>
                          <a:srgbClr val="C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b="1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</a:rPr>
                        <a:t>2.4</a:t>
                      </a:r>
                      <a:endParaRPr lang="es-PE" sz="1600" b="1" dirty="0">
                        <a:solidFill>
                          <a:srgbClr val="C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7092280" y="980728"/>
            <a:ext cx="1872208" cy="132343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s-PE" sz="1600" b="1" dirty="0" smtClean="0">
                <a:latin typeface="Cambria" panose="02040503050406030204" pitchFamily="18" charset="0"/>
              </a:rPr>
              <a:t>Utilizando el </a:t>
            </a:r>
            <a:r>
              <a:rPr lang="es-PE" sz="1600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Dual simplex</a:t>
            </a:r>
          </a:p>
          <a:p>
            <a:endParaRPr lang="es-PE" sz="1600" b="1" dirty="0">
              <a:latin typeface="Cambria" panose="02040503050406030204" pitchFamily="18" charset="0"/>
            </a:endParaRPr>
          </a:p>
          <a:p>
            <a:r>
              <a:rPr lang="es-PE" sz="1600" dirty="0" smtClean="0">
                <a:latin typeface="Cambria" panose="02040503050406030204" pitchFamily="18" charset="0"/>
              </a:rPr>
              <a:t>1/-5/6 =</a:t>
            </a:r>
            <a:r>
              <a:rPr lang="es-PE" sz="1600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1.2</a:t>
            </a:r>
          </a:p>
          <a:p>
            <a:r>
              <a:rPr lang="es-PE" sz="1600" dirty="0" smtClean="0">
                <a:latin typeface="Cambria" panose="02040503050406030204" pitchFamily="18" charset="0"/>
              </a:rPr>
              <a:t>2/-1/3 = 6</a:t>
            </a:r>
            <a:endParaRPr lang="es-PE" sz="1600" dirty="0">
              <a:latin typeface="Cambria" panose="02040503050406030204" pitchFamily="18" charset="0"/>
            </a:endParaRPr>
          </a:p>
        </p:txBody>
      </p:sp>
      <p:cxnSp>
        <p:nvCxnSpPr>
          <p:cNvPr id="7" name="6 Conector recto de flecha"/>
          <p:cNvCxnSpPr/>
          <p:nvPr/>
        </p:nvCxnSpPr>
        <p:spPr>
          <a:xfrm flipH="1" flipV="1">
            <a:off x="4067944" y="2636912"/>
            <a:ext cx="720080" cy="288032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4716016" y="2780928"/>
            <a:ext cx="1781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Componente Pivote</a:t>
            </a:r>
            <a:endParaRPr lang="es-PE" sz="1400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337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476672"/>
            <a:ext cx="4193777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dirty="0" smtClean="0">
                <a:latin typeface="Cambria" panose="02040503050406030204" pitchFamily="18" charset="0"/>
              </a:rPr>
              <a:t>La solución optima será:</a:t>
            </a:r>
          </a:p>
          <a:p>
            <a:endParaRPr lang="es-PE" dirty="0">
              <a:latin typeface="Cambria" panose="02040503050406030204" pitchFamily="18" charset="0"/>
            </a:endParaRPr>
          </a:p>
          <a:p>
            <a:r>
              <a:rPr lang="es-PE" dirty="0" smtClean="0">
                <a:latin typeface="Cambria" panose="02040503050406030204" pitchFamily="18" charset="0"/>
              </a:rPr>
              <a:t>Z= 153.6	     x1 = 4.8    x3 = 12.8    h1= 2.4</a:t>
            </a:r>
          </a:p>
          <a:p>
            <a:r>
              <a:rPr lang="es-PE" dirty="0">
                <a:latin typeface="Cambria" panose="02040503050406030204" pitchFamily="18" charset="0"/>
              </a:rPr>
              <a:t>	 </a:t>
            </a:r>
            <a:r>
              <a:rPr lang="es-PE" dirty="0" smtClean="0">
                <a:latin typeface="Cambria" panose="02040503050406030204" pitchFamily="18" charset="0"/>
              </a:rPr>
              <a:t>    x2 = 0</a:t>
            </a:r>
            <a:endParaRPr lang="es-PE" dirty="0">
              <a:latin typeface="Cambria" panose="02040503050406030204" pitchFamily="18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076056" y="615171"/>
            <a:ext cx="3634328" cy="83099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s-PE" sz="1600" dirty="0" smtClean="0">
                <a:latin typeface="Cambria" panose="02040503050406030204" pitchFamily="18" charset="0"/>
              </a:rPr>
              <a:t>Max Z =  8x1 + 6x2 + 9x3</a:t>
            </a:r>
          </a:p>
          <a:p>
            <a:r>
              <a:rPr lang="es-PE" sz="1600" dirty="0">
                <a:latin typeface="Cambria" panose="02040503050406030204" pitchFamily="18" charset="0"/>
              </a:rPr>
              <a:t> </a:t>
            </a:r>
            <a:r>
              <a:rPr lang="es-PE" sz="1600" dirty="0" smtClean="0">
                <a:latin typeface="Cambria" panose="02040503050406030204" pitchFamily="18" charset="0"/>
              </a:rPr>
              <a:t>            </a:t>
            </a:r>
          </a:p>
          <a:p>
            <a:r>
              <a:rPr lang="es-PE" sz="1600" dirty="0">
                <a:latin typeface="Cambria" panose="02040503050406030204" pitchFamily="18" charset="0"/>
              </a:rPr>
              <a:t> </a:t>
            </a:r>
            <a:r>
              <a:rPr lang="es-PE" sz="1600" dirty="0" smtClean="0">
                <a:latin typeface="Cambria" panose="02040503050406030204" pitchFamily="18" charset="0"/>
              </a:rPr>
              <a:t>                8(4.8) + 6(0) + 9(12.8) = 153.6</a:t>
            </a:r>
            <a:endParaRPr lang="es-PE" sz="1600" dirty="0">
              <a:latin typeface="Cambria" panose="02040503050406030204" pitchFamily="18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755576" y="1916832"/>
            <a:ext cx="727280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</a:rPr>
              <a:t>P OPTIMUM FOUND AT STEP      2</a:t>
            </a:r>
          </a:p>
          <a:p>
            <a:r>
              <a:rPr lang="en-US" sz="1400" dirty="0" smtClean="0">
                <a:latin typeface="Cambria" panose="02040503050406030204" pitchFamily="18" charset="0"/>
              </a:rPr>
              <a:t>        </a:t>
            </a:r>
            <a:r>
              <a:rPr lang="en-US" sz="1400" dirty="0">
                <a:latin typeface="Cambria" panose="02040503050406030204" pitchFamily="18" charset="0"/>
              </a:rPr>
              <a:t>OBJECTIVE FUNCTION VALUE</a:t>
            </a:r>
          </a:p>
          <a:p>
            <a:r>
              <a:rPr lang="en-US" sz="1400" dirty="0" smtClean="0">
                <a:latin typeface="Cambria" panose="02040503050406030204" pitchFamily="18" charset="0"/>
              </a:rPr>
              <a:t>        </a:t>
            </a:r>
            <a:r>
              <a:rPr lang="en-US" sz="1400" dirty="0">
                <a:latin typeface="Cambria" panose="02040503050406030204" pitchFamily="18" charset="0"/>
              </a:rPr>
              <a:t>1)      </a:t>
            </a:r>
            <a:r>
              <a:rPr lang="en-US" sz="1400" b="1" dirty="0">
                <a:solidFill>
                  <a:srgbClr val="FF0000"/>
                </a:solidFill>
                <a:latin typeface="Cambria" panose="02040503050406030204" pitchFamily="18" charset="0"/>
              </a:rPr>
              <a:t>153.6000</a:t>
            </a:r>
          </a:p>
          <a:p>
            <a:r>
              <a:rPr lang="en-US" sz="1400" dirty="0" smtClean="0">
                <a:latin typeface="Cambria" panose="02040503050406030204" pitchFamily="18" charset="0"/>
              </a:rPr>
              <a:t>  </a:t>
            </a:r>
            <a:r>
              <a:rPr lang="en-US" sz="1400" dirty="0">
                <a:latin typeface="Cambria" panose="02040503050406030204" pitchFamily="18" charset="0"/>
              </a:rPr>
              <a:t>VARIABLE        VALUE          REDUCED COST</a:t>
            </a:r>
          </a:p>
          <a:p>
            <a:r>
              <a:rPr lang="en-US" sz="1400" dirty="0">
                <a:latin typeface="Cambria" panose="02040503050406030204" pitchFamily="18" charset="0"/>
              </a:rPr>
              <a:t>        </a:t>
            </a:r>
            <a:r>
              <a:rPr lang="en-US" sz="1400" dirty="0">
                <a:solidFill>
                  <a:srgbClr val="0070C0"/>
                </a:solidFill>
                <a:latin typeface="Cambria" panose="02040503050406030204" pitchFamily="18" charset="0"/>
              </a:rPr>
              <a:t>X1         4.800000          </a:t>
            </a:r>
            <a:r>
              <a:rPr lang="en-US" sz="1400" dirty="0">
                <a:latin typeface="Cambria" panose="02040503050406030204" pitchFamily="18" charset="0"/>
              </a:rPr>
              <a:t>0.000000</a:t>
            </a:r>
          </a:p>
          <a:p>
            <a:r>
              <a:rPr lang="en-US" sz="1400" dirty="0">
                <a:latin typeface="Cambria" panose="02040503050406030204" pitchFamily="18" charset="0"/>
              </a:rPr>
              <a:t>        </a:t>
            </a:r>
            <a:r>
              <a:rPr lang="en-US" sz="1400" dirty="0">
                <a:solidFill>
                  <a:srgbClr val="0070C0"/>
                </a:solidFill>
                <a:latin typeface="Cambria" panose="02040503050406030204" pitchFamily="18" charset="0"/>
              </a:rPr>
              <a:t>X2         0.000000          </a:t>
            </a:r>
            <a:r>
              <a:rPr lang="en-US" sz="1400" dirty="0">
                <a:latin typeface="Cambria" panose="02040503050406030204" pitchFamily="18" charset="0"/>
              </a:rPr>
              <a:t>7.600000</a:t>
            </a:r>
          </a:p>
          <a:p>
            <a:r>
              <a:rPr lang="en-US" sz="1400" dirty="0">
                <a:solidFill>
                  <a:srgbClr val="0070C0"/>
                </a:solidFill>
                <a:latin typeface="Cambria" panose="02040503050406030204" pitchFamily="18" charset="0"/>
              </a:rPr>
              <a:t>        X3        12.800000          </a:t>
            </a:r>
            <a:r>
              <a:rPr lang="en-US" sz="1400" dirty="0">
                <a:latin typeface="Cambria" panose="02040503050406030204" pitchFamily="18" charset="0"/>
              </a:rPr>
              <a:t>0.000000</a:t>
            </a:r>
          </a:p>
          <a:p>
            <a:endParaRPr lang="en-US" sz="1400" dirty="0">
              <a:latin typeface="Cambria" panose="02040503050406030204" pitchFamily="18" charset="0"/>
            </a:endParaRPr>
          </a:p>
          <a:p>
            <a:r>
              <a:rPr lang="en-US" sz="1400" dirty="0">
                <a:latin typeface="Cambria" panose="02040503050406030204" pitchFamily="18" charset="0"/>
              </a:rPr>
              <a:t>       ROW   SLACK OR SURPLUS     DUAL PRICES</a:t>
            </a:r>
          </a:p>
          <a:p>
            <a:r>
              <a:rPr lang="en-US" sz="1400" dirty="0">
                <a:latin typeface="Cambria" panose="02040503050406030204" pitchFamily="18" charset="0"/>
              </a:rPr>
              <a:t>        2)         2.400000          0.000000</a:t>
            </a:r>
          </a:p>
          <a:p>
            <a:r>
              <a:rPr lang="en-US" sz="1400" dirty="0">
                <a:latin typeface="Cambria" panose="02040503050406030204" pitchFamily="18" charset="0"/>
              </a:rPr>
              <a:t>        3)         0.000000          2.200000</a:t>
            </a:r>
          </a:p>
          <a:p>
            <a:r>
              <a:rPr lang="en-US" sz="1400" dirty="0">
                <a:latin typeface="Cambria" panose="02040503050406030204" pitchFamily="18" charset="0"/>
              </a:rPr>
              <a:t>        4)         0.000000          1.200000</a:t>
            </a:r>
          </a:p>
          <a:p>
            <a:endParaRPr lang="en-US" sz="1400" dirty="0">
              <a:latin typeface="Cambria" panose="02040503050406030204" pitchFamily="18" charset="0"/>
            </a:endParaRPr>
          </a:p>
          <a:p>
            <a:r>
              <a:rPr lang="en-US" sz="1400" dirty="0">
                <a:latin typeface="Cambria" panose="02040503050406030204" pitchFamily="18" charset="0"/>
              </a:rPr>
              <a:t> NO. ITERATIONS=       2</a:t>
            </a:r>
          </a:p>
          <a:p>
            <a:r>
              <a:rPr lang="en-US" sz="1400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ambria" panose="02040503050406030204" pitchFamily="18" charset="0"/>
              </a:rPr>
              <a:t>THE TABLEAU</a:t>
            </a:r>
          </a:p>
          <a:p>
            <a:endParaRPr lang="en-US" sz="1400" dirty="0">
              <a:latin typeface="Cambria" panose="02040503050406030204" pitchFamily="18" charset="0"/>
            </a:endParaRPr>
          </a:p>
          <a:p>
            <a:r>
              <a:rPr lang="en-US" sz="1400" dirty="0">
                <a:latin typeface="Cambria" panose="02040503050406030204" pitchFamily="18" charset="0"/>
              </a:rPr>
              <a:t>      ROW  (BASIS)         X1        X2        X3  SLK    2  SLK    3</a:t>
            </a:r>
          </a:p>
          <a:p>
            <a:r>
              <a:rPr lang="en-US" sz="1400" dirty="0">
                <a:latin typeface="Cambria" panose="02040503050406030204" pitchFamily="18" charset="0"/>
              </a:rPr>
              <a:t>        1 ART           0.000     7.600     0.000     0.000     2.200</a:t>
            </a:r>
          </a:p>
          <a:p>
            <a:r>
              <a:rPr lang="en-US" sz="1400" dirty="0">
                <a:latin typeface="Cambria" panose="02040503050406030204" pitchFamily="18" charset="0"/>
              </a:rPr>
              <a:t>        2 SLK    2      0.000    -3.600     0.000     1.000    -0.200</a:t>
            </a:r>
          </a:p>
          <a:p>
            <a:r>
              <a:rPr lang="en-US" sz="1400" dirty="0">
                <a:latin typeface="Cambria" panose="02040503050406030204" pitchFamily="18" charset="0"/>
              </a:rPr>
              <a:t>        3       X3      0.000     0.800     1.000     0.000     0.600</a:t>
            </a:r>
          </a:p>
          <a:p>
            <a:r>
              <a:rPr lang="en-US" sz="1400" dirty="0">
                <a:latin typeface="Cambria" panose="02040503050406030204" pitchFamily="18" charset="0"/>
              </a:rPr>
              <a:t>        4       X1      1.000     0.800     0.000     0.000    -</a:t>
            </a:r>
            <a:r>
              <a:rPr lang="en-US" sz="1400" dirty="0" smtClean="0">
                <a:latin typeface="Cambria" panose="02040503050406030204" pitchFamily="18" charset="0"/>
              </a:rPr>
              <a:t>0.400      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5796136" y="5301208"/>
            <a:ext cx="28083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</a:rPr>
              <a:t>ROW   SLK    4</a:t>
            </a:r>
          </a:p>
          <a:p>
            <a:r>
              <a:rPr lang="en-US" sz="1400" dirty="0">
                <a:latin typeface="Cambria" panose="02040503050406030204" pitchFamily="18" charset="0"/>
              </a:rPr>
              <a:t>        1     1.200   153.600</a:t>
            </a:r>
          </a:p>
          <a:p>
            <a:r>
              <a:rPr lang="en-US" sz="1400" dirty="0">
                <a:latin typeface="Cambria" panose="02040503050406030204" pitchFamily="18" charset="0"/>
              </a:rPr>
              <a:t>        2    -1.200     2.400</a:t>
            </a:r>
          </a:p>
          <a:p>
            <a:r>
              <a:rPr lang="en-US" sz="1400" dirty="0">
                <a:latin typeface="Cambria" panose="02040503050406030204" pitchFamily="18" charset="0"/>
              </a:rPr>
              <a:t>        3    -0.400    12.800</a:t>
            </a:r>
          </a:p>
          <a:p>
            <a:r>
              <a:rPr lang="en-US" sz="1400" dirty="0">
                <a:latin typeface="Cambria" panose="02040503050406030204" pitchFamily="18" charset="0"/>
              </a:rPr>
              <a:t>        4     0.600     4.800</a:t>
            </a:r>
          </a:p>
        </p:txBody>
      </p:sp>
    </p:spTree>
    <p:extLst>
      <p:ext uri="{BB962C8B-B14F-4D97-AF65-F5344CB8AC3E}">
        <p14:creationId xmlns:p14="http://schemas.microsoft.com/office/powerpoint/2010/main" val="266077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46106" y="647110"/>
            <a:ext cx="3527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 smtClean="0">
                <a:solidFill>
                  <a:srgbClr val="7030A0"/>
                </a:solidFill>
              </a:rPr>
              <a:t>Propósito de la sesión </a:t>
            </a:r>
            <a:endParaRPr lang="es-PE" sz="2800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04340954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96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539552" y="980728"/>
            <a:ext cx="59766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análisis de sensibilidad es una de las partes más importantes en la programación lineal, sobretodo para la toma de decisiones; pues permite </a:t>
            </a:r>
            <a:r>
              <a:rPr lang="es-ES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determinar cuando una solución sigue siendo óptima, dados algunos cambios ya sea en el entorno del problema, en la empresa </a:t>
            </a:r>
            <a:endParaRPr lang="es-PE" sz="16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2" descr="http://4.bp.blogspot.com/_T1wDnVdJFIg/Sl0eaiyGULI/AAAAAAAAAC8/ZaY1LsToe60/s200/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468" y="1009920"/>
            <a:ext cx="19050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611560" y="2996952"/>
            <a:ext cx="8097688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</a:t>
            </a:r>
            <a:r>
              <a:rPr lang="es-ES" sz="16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análisis de sensibilidad o </a:t>
            </a:r>
            <a:r>
              <a:rPr lang="es-ES" sz="1600" b="1" dirty="0" err="1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postoptimal</a:t>
            </a:r>
            <a:r>
              <a:rPr lang="es-E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tiene por objetivo identificar el impacto que resulta en los resultados del problema original luego de determinadas variaciones en los parámetros, variables o restricciones del modelo, sin que esto pase por resolver el problema nuevamente. </a:t>
            </a:r>
            <a:endParaRPr lang="es-PE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560" y="4221088"/>
            <a:ext cx="8097688" cy="206210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PE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Utilizando este análisis podemos responder a preguntas como las siguientes</a:t>
            </a:r>
          </a:p>
          <a:p>
            <a:r>
              <a:rPr lang="es-PE" sz="16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Cambio 1:  </a:t>
            </a:r>
            <a:r>
              <a:rPr lang="es-PE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Cambio del coeficiente en la función objetivo de una variable no básica. </a:t>
            </a:r>
          </a:p>
          <a:p>
            <a:r>
              <a:rPr lang="es-PE" sz="16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Cambio </a:t>
            </a:r>
            <a:r>
              <a:rPr lang="es-PE" sz="16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2:  </a:t>
            </a:r>
            <a:r>
              <a:rPr lang="es-PE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Cambio del coeficiente en la función objetivo de una variable básica.</a:t>
            </a:r>
          </a:p>
          <a:p>
            <a:r>
              <a:rPr lang="es-PE" sz="16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Cambio 3: </a:t>
            </a:r>
            <a:r>
              <a:rPr lang="es-PE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PE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Cambio del coeficiente del lado derecho de una restricción. </a:t>
            </a:r>
          </a:p>
          <a:p>
            <a:r>
              <a:rPr lang="es-PE" sz="16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Cambio </a:t>
            </a:r>
            <a:r>
              <a:rPr lang="es-PE" sz="16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4:  </a:t>
            </a:r>
            <a:r>
              <a:rPr lang="es-PE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Incorporación de una nueva variable.</a:t>
            </a:r>
          </a:p>
          <a:p>
            <a:r>
              <a:rPr lang="es-PE" sz="16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Cambio 5: </a:t>
            </a:r>
            <a:r>
              <a:rPr lang="es-PE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PE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Incorporación de una nueva restricción.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39552" y="404664"/>
            <a:ext cx="6530955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PE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ANÁLISIS DE SENSIBILIDAD  o  POSTOPTIMAL</a:t>
            </a:r>
            <a:endParaRPr lang="es-PE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58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5536" y="476672"/>
            <a:ext cx="561662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b="1" dirty="0"/>
              <a:t>Cambio en el "lado derecho" de las restricciones</a:t>
            </a:r>
            <a:endParaRPr lang="es-PE" dirty="0"/>
          </a:p>
        </p:txBody>
      </p:sp>
      <p:sp>
        <p:nvSpPr>
          <p:cNvPr id="3" name="2 Rectángulo"/>
          <p:cNvSpPr/>
          <p:nvPr/>
        </p:nvSpPr>
        <p:spPr>
          <a:xfrm>
            <a:off x="375452" y="980728"/>
            <a:ext cx="84317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</a:t>
            </a:r>
            <a:r>
              <a:rPr lang="es-PE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variación </a:t>
            </a:r>
            <a:r>
              <a:rPr lang="es-P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 coeficiente del lado derecho de una </a:t>
            </a:r>
            <a:r>
              <a:rPr lang="es-PE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restricción </a:t>
            </a:r>
            <a:r>
              <a:rPr lang="es-P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modifica la </a:t>
            </a:r>
            <a:r>
              <a:rPr lang="es-PE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región </a:t>
            </a:r>
            <a:r>
              <a:rPr lang="es-P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factible del problema, por lo tanto puede afectar la </a:t>
            </a:r>
            <a:r>
              <a:rPr lang="es-PE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optimalidad</a:t>
            </a:r>
            <a:r>
              <a:rPr lang="es-P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la </a:t>
            </a:r>
            <a:r>
              <a:rPr lang="es-PE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solución optima </a:t>
            </a:r>
            <a:r>
              <a:rPr lang="es-P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 la </a:t>
            </a:r>
            <a:r>
              <a:rPr lang="es-PE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condición </a:t>
            </a:r>
            <a:r>
              <a:rPr lang="es-P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las restricciones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429592" y="2039399"/>
            <a:ext cx="524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Cuando el vector de valores </a:t>
            </a:r>
            <a:r>
              <a:rPr lang="es-PE" sz="16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s-PE" sz="1600" i="1" baseline="-25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s-PE" sz="16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PE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cambia de </a:t>
            </a:r>
            <a:r>
              <a:rPr lang="es-PE" sz="1600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 </a:t>
            </a:r>
            <a:r>
              <a:rPr lang="es-PE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endParaRPr lang="es-P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211687"/>
              </p:ext>
            </p:extLst>
          </p:nvPr>
        </p:nvGraphicFramePr>
        <p:xfrm>
          <a:off x="5508104" y="2084365"/>
          <a:ext cx="127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Ecuación" r:id="rId3" imgW="126720" imgH="190440" progId="Equation.3">
                  <p:embed/>
                </p:oleObj>
              </mc:Choice>
              <mc:Fallback>
                <p:oleObj name="Ecuación" r:id="rId3" imgW="126720" imgH="190440" progId="Equation.3">
                  <p:embed/>
                  <p:pic>
                    <p:nvPicPr>
                      <p:cNvPr id="0" name="6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2084365"/>
                        <a:ext cx="1270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668397" y="2408731"/>
            <a:ext cx="20217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latin typeface="Cambria" panose="02040503050406030204" pitchFamily="18" charset="0"/>
              </a:rPr>
              <a:t>Ejemplo: </a:t>
            </a:r>
          </a:p>
          <a:p>
            <a:r>
              <a:rPr lang="es-PE" dirty="0" smtClean="0">
                <a:latin typeface="Cambria" panose="02040503050406030204" pitchFamily="18" charset="0"/>
              </a:rPr>
              <a:t>Max  Z= 8x1 + 6x2</a:t>
            </a:r>
          </a:p>
          <a:p>
            <a:r>
              <a:rPr lang="es-PE" dirty="0" smtClean="0">
                <a:latin typeface="Cambria" panose="02040503050406030204" pitchFamily="18" charset="0"/>
              </a:rPr>
              <a:t>Sujeto a:</a:t>
            </a:r>
          </a:p>
          <a:p>
            <a:r>
              <a:rPr lang="es-PE" dirty="0" smtClean="0">
                <a:latin typeface="Cambria" panose="02040503050406030204" pitchFamily="18" charset="0"/>
              </a:rPr>
              <a:t>4x1 + 2x2 ≤ 60</a:t>
            </a:r>
          </a:p>
          <a:p>
            <a:r>
              <a:rPr lang="es-PE" dirty="0" smtClean="0">
                <a:latin typeface="Cambria" panose="02040503050406030204" pitchFamily="18" charset="0"/>
              </a:rPr>
              <a:t>2x1 + 4x2 ≤ 48</a:t>
            </a:r>
          </a:p>
          <a:p>
            <a:r>
              <a:rPr lang="es-PE" dirty="0" smtClean="0">
                <a:latin typeface="Cambria" panose="02040503050406030204" pitchFamily="18" charset="0"/>
              </a:rPr>
              <a:t>xi≥0</a:t>
            </a:r>
            <a:endParaRPr lang="es-PE" dirty="0">
              <a:latin typeface="Cambria" panose="02040503050406030204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47191" y="2913910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Para </a:t>
            </a:r>
          </a:p>
          <a:p>
            <a:r>
              <a:rPr lang="es-PE" dirty="0"/>
              <a:t>b =      60</a:t>
            </a:r>
          </a:p>
          <a:p>
            <a:r>
              <a:rPr lang="es-PE" dirty="0"/>
              <a:t>            48</a:t>
            </a:r>
          </a:p>
          <a:p>
            <a:r>
              <a:rPr lang="es-PE" dirty="0" smtClean="0"/>
              <a:t> </a:t>
            </a:r>
            <a:endParaRPr lang="es-PE" dirty="0"/>
          </a:p>
        </p:txBody>
      </p:sp>
      <p:graphicFrame>
        <p:nvGraphicFramePr>
          <p:cNvPr id="8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845228"/>
              </p:ext>
            </p:extLst>
          </p:nvPr>
        </p:nvGraphicFramePr>
        <p:xfrm>
          <a:off x="6443663" y="2852738"/>
          <a:ext cx="1192212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Ecuación" r:id="rId5" imgW="545760" imgH="457200" progId="Equation.3">
                  <p:embed/>
                </p:oleObj>
              </mc:Choice>
              <mc:Fallback>
                <p:oleObj name="Ecuación" r:id="rId5" imgW="545760" imgH="457200" progId="Equation.3">
                  <p:embed/>
                  <p:pic>
                    <p:nvPicPr>
                      <p:cNvPr id="0" name="1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2852738"/>
                        <a:ext cx="1192212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7668344" y="3103802"/>
            <a:ext cx="1166538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PE" sz="1400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Nuevo valor</a:t>
            </a:r>
            <a:endParaRPr lang="es-PE" sz="1400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699726" y="4114239"/>
            <a:ext cx="7004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latin typeface="Calibri" panose="020F0502020204030204" pitchFamily="34" charset="0"/>
              </a:rPr>
              <a:t>La solución optima actual:   </a:t>
            </a:r>
            <a:r>
              <a:rPr lang="es-PE" i="1" dirty="0" smtClean="0">
                <a:latin typeface="Calibri" panose="020F0502020204030204" pitchFamily="34" charset="0"/>
              </a:rPr>
              <a:t>Z </a:t>
            </a:r>
            <a:r>
              <a:rPr lang="es-PE" dirty="0" smtClean="0">
                <a:latin typeface="Calibri" panose="020F0502020204030204" pitchFamily="34" charset="0"/>
              </a:rPr>
              <a:t>= 132      X1 = 12     X2 = 6     h1 = 0     h2 = 0</a:t>
            </a:r>
            <a:endParaRPr lang="es-PE" dirty="0">
              <a:latin typeface="Calibri" panose="020F050202020403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827583" y="4499828"/>
            <a:ext cx="690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latin typeface="Cambria" panose="02040503050406030204" pitchFamily="18" charset="0"/>
              </a:rPr>
              <a:t>Para resolver el problema utilizamos la tabla final del problema</a:t>
            </a:r>
            <a:endParaRPr lang="es-PE" b="1" dirty="0">
              <a:latin typeface="Cambria" panose="02040503050406030204" pitchFamily="18" charset="0"/>
            </a:endParaRPr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299469"/>
              </p:ext>
            </p:extLst>
          </p:nvPr>
        </p:nvGraphicFramePr>
        <p:xfrm>
          <a:off x="1374000" y="4941168"/>
          <a:ext cx="5917084" cy="16459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2508"/>
                <a:gridCol w="576064"/>
                <a:gridCol w="855827"/>
                <a:gridCol w="944373"/>
                <a:gridCol w="720080"/>
                <a:gridCol w="864096"/>
                <a:gridCol w="1224136"/>
              </a:tblGrid>
              <a:tr h="532872">
                <a:tc rowSpan="2"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Base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Z</a:t>
                      </a:r>
                    </a:p>
                    <a:p>
                      <a:endParaRPr lang="es-PE" sz="1600" dirty="0" smtClean="0">
                        <a:latin typeface="Cambria" panose="02040503050406030204" pitchFamily="18" charset="0"/>
                      </a:endParaRPr>
                    </a:p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Cambria" panose="02040503050406030204" pitchFamily="18" charset="0"/>
                        </a:rPr>
                        <a:t>X1</a:t>
                      </a:r>
                      <a:endParaRPr lang="es-PE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Cambria" panose="02040503050406030204" pitchFamily="18" charset="0"/>
                        </a:rPr>
                        <a:t>X2</a:t>
                      </a:r>
                      <a:endParaRPr lang="es-PE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Cambria" panose="02040503050406030204" pitchFamily="18" charset="0"/>
                        </a:rPr>
                        <a:t>h1</a:t>
                      </a:r>
                      <a:endParaRPr lang="es-PE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aseline="0" dirty="0" smtClean="0">
                          <a:latin typeface="Cambria" panose="02040503050406030204" pitchFamily="18" charset="0"/>
                        </a:rPr>
                        <a:t>h2</a:t>
                      </a:r>
                      <a:endParaRPr lang="es-PE" dirty="0" smtClean="0">
                        <a:latin typeface="Cambria" panose="02040503050406030204" pitchFamily="18" charset="0"/>
                      </a:endParaRPr>
                    </a:p>
                    <a:p>
                      <a:endParaRPr lang="es-PE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Solución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9124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5/3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2/3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132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5253"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X1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1/3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-1/6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12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253"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X2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-1/6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1/3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6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3" name="12 Abrir corchete"/>
          <p:cNvSpPr/>
          <p:nvPr/>
        </p:nvSpPr>
        <p:spPr>
          <a:xfrm>
            <a:off x="4216482" y="3257690"/>
            <a:ext cx="72008" cy="48779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13 Cerrar corchete"/>
          <p:cNvSpPr/>
          <p:nvPr/>
        </p:nvSpPr>
        <p:spPr>
          <a:xfrm>
            <a:off x="4732044" y="3270177"/>
            <a:ext cx="90010" cy="487794"/>
          </a:xfrm>
          <a:prstGeom prst="rightBracke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433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11561" y="548680"/>
            <a:ext cx="813690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>
                <a:latin typeface="Cambria" panose="02040503050406030204" pitchFamily="18" charset="0"/>
              </a:rPr>
              <a:t>a)Si el cambio hecho al termino independiente pertenece a una restricción activa es decir h=0, entonces el valor de la F.O. y punto optima cambian:</a:t>
            </a:r>
          </a:p>
          <a:p>
            <a:endParaRPr lang="es-PE" sz="1600" dirty="0">
              <a:latin typeface="Cambria" panose="02040503050406030204" pitchFamily="18" charset="0"/>
            </a:endParaRPr>
          </a:p>
          <a:p>
            <a:r>
              <a:rPr lang="es-PE" sz="1600" dirty="0" smtClean="0">
                <a:latin typeface="Cambria" panose="02040503050406030204" pitchFamily="18" charset="0"/>
              </a:rPr>
              <a:t>	</a:t>
            </a:r>
            <a:r>
              <a:rPr lang="es-PE" sz="1600" dirty="0" err="1" smtClean="0">
                <a:latin typeface="Cambria" panose="02040503050406030204" pitchFamily="18" charset="0"/>
              </a:rPr>
              <a:t>bi</a:t>
            </a:r>
            <a:r>
              <a:rPr lang="es-PE" sz="1600" dirty="0" smtClean="0">
                <a:latin typeface="Cambria" panose="02040503050406030204" pitchFamily="18" charset="0"/>
              </a:rPr>
              <a:t>     b*</a:t>
            </a:r>
            <a:r>
              <a:rPr lang="es-PE" sz="1600" baseline="-25000" dirty="0" smtClean="0">
                <a:latin typeface="Cambria" panose="02040503050406030204" pitchFamily="18" charset="0"/>
              </a:rPr>
              <a:t>i </a:t>
            </a:r>
            <a:r>
              <a:rPr lang="es-PE" sz="1600" dirty="0" smtClean="0">
                <a:latin typeface="Cambria" panose="02040503050406030204" pitchFamily="18" charset="0"/>
              </a:rPr>
              <a:t>  donde i</a:t>
            </a:r>
            <a:r>
              <a:rPr lang="az-Cyrl-AZ" sz="1600" dirty="0" smtClean="0">
                <a:latin typeface="Cambria" panose="02040503050406030204" pitchFamily="18" charset="0"/>
              </a:rPr>
              <a:t>є</a:t>
            </a:r>
            <a:r>
              <a:rPr lang="es-PE" sz="1600" dirty="0" smtClean="0">
                <a:latin typeface="Cambria" panose="02040503050406030204" pitchFamily="18" charset="0"/>
              </a:rPr>
              <a:t>RA (restricción activa) (h=o)</a:t>
            </a:r>
          </a:p>
          <a:p>
            <a:endParaRPr lang="es-PE" sz="1600" dirty="0">
              <a:latin typeface="Cambria" panose="02040503050406030204" pitchFamily="18" charset="0"/>
            </a:endParaRPr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 smtClean="0"/>
          </a:p>
          <a:p>
            <a:r>
              <a:rPr lang="es-PE" sz="1600" dirty="0" smtClean="0">
                <a:latin typeface="Cambria" panose="02040503050406030204" pitchFamily="18" charset="0"/>
              </a:rPr>
              <a:t>b) Si el cambio hecho al termino independiente  pertenece a una restricción no activa, es decir h&gt;0, entonces el valor de la F.O. y el punto optimo se mantienen.</a:t>
            </a:r>
          </a:p>
          <a:p>
            <a:endParaRPr lang="es-PE" sz="1600" dirty="0">
              <a:latin typeface="Cambria" panose="02040503050406030204" pitchFamily="18" charset="0"/>
            </a:endParaRPr>
          </a:p>
          <a:p>
            <a:r>
              <a:rPr lang="es-PE" dirty="0" smtClean="0">
                <a:latin typeface="Cambria" panose="02040503050406030204" pitchFamily="18" charset="0"/>
              </a:rPr>
              <a:t>	</a:t>
            </a:r>
            <a:r>
              <a:rPr lang="es-PE" dirty="0" err="1" smtClean="0">
                <a:latin typeface="Cambria" panose="02040503050406030204" pitchFamily="18" charset="0"/>
              </a:rPr>
              <a:t>bi</a:t>
            </a:r>
            <a:r>
              <a:rPr lang="es-PE" dirty="0" smtClean="0">
                <a:latin typeface="Cambria" panose="02040503050406030204" pitchFamily="18" charset="0"/>
              </a:rPr>
              <a:t>     </a:t>
            </a:r>
            <a:r>
              <a:rPr lang="es-PE" dirty="0">
                <a:latin typeface="Cambria" panose="02040503050406030204" pitchFamily="18" charset="0"/>
              </a:rPr>
              <a:t>b*</a:t>
            </a:r>
            <a:r>
              <a:rPr lang="es-PE" baseline="-25000" dirty="0">
                <a:latin typeface="Cambria" panose="02040503050406030204" pitchFamily="18" charset="0"/>
              </a:rPr>
              <a:t>i </a:t>
            </a:r>
            <a:r>
              <a:rPr lang="es-PE" dirty="0">
                <a:latin typeface="Cambria" panose="02040503050406030204" pitchFamily="18" charset="0"/>
              </a:rPr>
              <a:t>  donde i</a:t>
            </a:r>
            <a:r>
              <a:rPr lang="az-Cyrl-AZ" dirty="0">
                <a:latin typeface="Cambria" panose="02040503050406030204" pitchFamily="18" charset="0"/>
              </a:rPr>
              <a:t>є</a:t>
            </a:r>
            <a:r>
              <a:rPr lang="es-PE" dirty="0" smtClean="0">
                <a:latin typeface="Cambria" panose="02040503050406030204" pitchFamily="18" charset="0"/>
              </a:rPr>
              <a:t>RNA </a:t>
            </a:r>
            <a:r>
              <a:rPr lang="es-PE" dirty="0">
                <a:latin typeface="Cambria" panose="02040503050406030204" pitchFamily="18" charset="0"/>
              </a:rPr>
              <a:t>(restricción </a:t>
            </a:r>
            <a:r>
              <a:rPr lang="es-PE" dirty="0" smtClean="0">
                <a:latin typeface="Cambria" panose="02040503050406030204" pitchFamily="18" charset="0"/>
              </a:rPr>
              <a:t>no activa</a:t>
            </a:r>
            <a:r>
              <a:rPr lang="es-PE" dirty="0">
                <a:latin typeface="Cambria" panose="02040503050406030204" pitchFamily="18" charset="0"/>
              </a:rPr>
              <a:t>) (</a:t>
            </a:r>
            <a:r>
              <a:rPr lang="es-PE" dirty="0" smtClean="0">
                <a:latin typeface="Cambria" panose="02040503050406030204" pitchFamily="18" charset="0"/>
              </a:rPr>
              <a:t>h&gt;o)</a:t>
            </a:r>
          </a:p>
          <a:p>
            <a:r>
              <a:rPr lang="es-PE" dirty="0">
                <a:latin typeface="Cambria" panose="02040503050406030204" pitchFamily="18" charset="0"/>
              </a:rPr>
              <a:t>	</a:t>
            </a:r>
            <a:r>
              <a:rPr lang="es-PE" dirty="0" smtClean="0">
                <a:latin typeface="Cambria" panose="02040503050406030204" pitchFamily="18" charset="0"/>
              </a:rPr>
              <a:t>X* = X el punto optimo no cambia</a:t>
            </a:r>
          </a:p>
          <a:p>
            <a:r>
              <a:rPr lang="es-PE" dirty="0">
                <a:latin typeface="Cambria" panose="02040503050406030204" pitchFamily="18" charset="0"/>
              </a:rPr>
              <a:t>	</a:t>
            </a:r>
            <a:r>
              <a:rPr lang="es-PE" dirty="0" smtClean="0">
                <a:latin typeface="Cambria" panose="02040503050406030204" pitchFamily="18" charset="0"/>
              </a:rPr>
              <a:t>Z1 = Z</a:t>
            </a:r>
          </a:p>
          <a:p>
            <a:endParaRPr lang="es-PE" dirty="0">
              <a:latin typeface="Cambria" panose="02040503050406030204" pitchFamily="18" charset="0"/>
            </a:endParaRPr>
          </a:p>
          <a:p>
            <a:endParaRPr lang="es-PE" dirty="0" smtClean="0">
              <a:latin typeface="Cambria" panose="02040503050406030204" pitchFamily="18" charset="0"/>
            </a:endParaRPr>
          </a:p>
          <a:p>
            <a:endParaRPr lang="es-PE" dirty="0">
              <a:latin typeface="Cambria" panose="02040503050406030204" pitchFamily="18" charset="0"/>
            </a:endParaRPr>
          </a:p>
          <a:p>
            <a:endParaRPr lang="es-PE" dirty="0">
              <a:latin typeface="Cambria" panose="02040503050406030204" pitchFamily="18" charset="0"/>
            </a:endParaRPr>
          </a:p>
          <a:p>
            <a:endParaRPr lang="es-PE" dirty="0"/>
          </a:p>
        </p:txBody>
      </p:sp>
      <p:cxnSp>
        <p:nvCxnSpPr>
          <p:cNvPr id="4" name="3 Conector recto de flecha"/>
          <p:cNvCxnSpPr/>
          <p:nvPr/>
        </p:nvCxnSpPr>
        <p:spPr>
          <a:xfrm>
            <a:off x="1799692" y="1484784"/>
            <a:ext cx="216024" cy="0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243955"/>
              </p:ext>
            </p:extLst>
          </p:nvPr>
        </p:nvGraphicFramePr>
        <p:xfrm>
          <a:off x="1786249" y="1760083"/>
          <a:ext cx="3041584" cy="959318"/>
        </p:xfrm>
        <a:graphic>
          <a:graphicData uri="http://schemas.openxmlformats.org/drawingml/2006/table">
            <a:tbl>
              <a:tblPr/>
              <a:tblGrid>
                <a:gridCol w="1520792"/>
                <a:gridCol w="1520792"/>
              </a:tblGrid>
              <a:tr h="259882">
                <a:tc>
                  <a:txBody>
                    <a:bodyPr/>
                    <a:lstStyle/>
                    <a:p>
                      <a:r>
                        <a:rPr lang="es-PE" sz="1400" dirty="0" smtClean="0">
                          <a:latin typeface="Cambria" panose="02040503050406030204" pitchFamily="18" charset="0"/>
                        </a:rPr>
                        <a:t>Max</a:t>
                      </a:r>
                      <a:endParaRPr lang="es-PE" sz="14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400" dirty="0" smtClean="0">
                          <a:latin typeface="Cambria" panose="02040503050406030204" pitchFamily="18" charset="0"/>
                        </a:rPr>
                        <a:t>Min</a:t>
                      </a:r>
                      <a:endParaRPr lang="es-PE" sz="14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54518">
                <a:tc>
                  <a:txBody>
                    <a:bodyPr/>
                    <a:lstStyle/>
                    <a:p>
                      <a:r>
                        <a:rPr lang="es-PE" sz="1400" dirty="0" smtClean="0">
                          <a:latin typeface="Cambria" panose="02040503050406030204" pitchFamily="18" charset="0"/>
                        </a:rPr>
                        <a:t>Z1 = Z + ∆</a:t>
                      </a:r>
                      <a:r>
                        <a:rPr lang="es-PE" sz="1400" dirty="0" err="1" smtClean="0">
                          <a:latin typeface="Cambria" panose="02040503050406030204" pitchFamily="18" charset="0"/>
                        </a:rPr>
                        <a:t>bi</a:t>
                      </a:r>
                      <a:r>
                        <a:rPr lang="es-PE" sz="1400" dirty="0" smtClean="0">
                          <a:latin typeface="Cambria" panose="02040503050406030204" pitchFamily="18" charset="0"/>
                        </a:rPr>
                        <a:t>*</a:t>
                      </a:r>
                      <a:r>
                        <a:rPr lang="es-PE" sz="1400" dirty="0" err="1" smtClean="0">
                          <a:latin typeface="Cambria" panose="02040503050406030204" pitchFamily="18" charset="0"/>
                        </a:rPr>
                        <a:t>Yi</a:t>
                      </a:r>
                      <a:endParaRPr lang="es-PE" sz="14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400" dirty="0" smtClean="0">
                          <a:latin typeface="Cambria" panose="02040503050406030204" pitchFamily="18" charset="0"/>
                        </a:rPr>
                        <a:t>Z1 = Z - ∆</a:t>
                      </a:r>
                      <a:r>
                        <a:rPr lang="es-PE" sz="1400" dirty="0" err="1" smtClean="0">
                          <a:latin typeface="Cambria" panose="02040503050406030204" pitchFamily="18" charset="0"/>
                        </a:rPr>
                        <a:t>bi</a:t>
                      </a:r>
                      <a:r>
                        <a:rPr lang="es-PE" sz="1400" dirty="0" smtClean="0">
                          <a:latin typeface="Cambria" panose="02040503050406030204" pitchFamily="18" charset="0"/>
                        </a:rPr>
                        <a:t>*</a:t>
                      </a:r>
                      <a:r>
                        <a:rPr lang="es-PE" sz="1400" dirty="0" err="1" smtClean="0">
                          <a:latin typeface="Cambria" panose="02040503050406030204" pitchFamily="18" charset="0"/>
                        </a:rPr>
                        <a:t>Yi</a:t>
                      </a:r>
                      <a:endParaRPr lang="es-PE" sz="14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5076056" y="1994050"/>
            <a:ext cx="1763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 smtClean="0">
                <a:latin typeface="Cambria" panose="02040503050406030204" pitchFamily="18" charset="0"/>
              </a:rPr>
              <a:t>Donde ∆</a:t>
            </a:r>
            <a:r>
              <a:rPr lang="es-PE" sz="1600" dirty="0" err="1" smtClean="0">
                <a:latin typeface="Cambria" panose="02040503050406030204" pitchFamily="18" charset="0"/>
              </a:rPr>
              <a:t>b</a:t>
            </a:r>
            <a:r>
              <a:rPr lang="es-PE" sz="1600" baseline="-25000" dirty="0" err="1" smtClean="0">
                <a:latin typeface="Cambria" panose="02040503050406030204" pitchFamily="18" charset="0"/>
              </a:rPr>
              <a:t>i</a:t>
            </a:r>
            <a:r>
              <a:rPr lang="es-PE" sz="1600" dirty="0" smtClean="0">
                <a:latin typeface="Cambria" panose="02040503050406030204" pitchFamily="18" charset="0"/>
              </a:rPr>
              <a:t>= b*</a:t>
            </a:r>
            <a:r>
              <a:rPr lang="es-PE" sz="1600" baseline="-25000" dirty="0" smtClean="0">
                <a:latin typeface="Cambria" panose="02040503050406030204" pitchFamily="18" charset="0"/>
              </a:rPr>
              <a:t>i </a:t>
            </a:r>
            <a:r>
              <a:rPr lang="es-PE" sz="1600" dirty="0" smtClean="0">
                <a:latin typeface="Cambria" panose="02040503050406030204" pitchFamily="18" charset="0"/>
              </a:rPr>
              <a:t>- </a:t>
            </a:r>
            <a:r>
              <a:rPr lang="es-PE" sz="1600" dirty="0" err="1" smtClean="0">
                <a:latin typeface="Cambria" panose="02040503050406030204" pitchFamily="18" charset="0"/>
              </a:rPr>
              <a:t>b</a:t>
            </a:r>
            <a:r>
              <a:rPr lang="es-PE" sz="1600" baseline="-25000" dirty="0" err="1" smtClean="0">
                <a:latin typeface="Cambria" panose="02040503050406030204" pitchFamily="18" charset="0"/>
              </a:rPr>
              <a:t>i</a:t>
            </a:r>
            <a:endParaRPr lang="es-PE" sz="1600" baseline="-25000" dirty="0">
              <a:latin typeface="Cambria" panose="02040503050406030204" pitchFamily="18" charset="0"/>
            </a:endParaRPr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1809615" y="3789040"/>
            <a:ext cx="216024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797832"/>
              </p:ext>
            </p:extLst>
          </p:nvPr>
        </p:nvGraphicFramePr>
        <p:xfrm>
          <a:off x="3419872" y="4437112"/>
          <a:ext cx="1366787" cy="1164657"/>
        </p:xfrm>
        <a:graphic>
          <a:graphicData uri="http://schemas.openxmlformats.org/drawingml/2006/table">
            <a:tbl>
              <a:tblPr/>
              <a:tblGrid>
                <a:gridCol w="1366787"/>
              </a:tblGrid>
              <a:tr h="356135">
                <a:tc>
                  <a:txBody>
                    <a:bodyPr/>
                    <a:lstStyle/>
                    <a:p>
                      <a:r>
                        <a:rPr lang="es-PE" sz="1400" dirty="0" smtClean="0">
                          <a:latin typeface="Cambria" panose="02040503050406030204" pitchFamily="18" charset="0"/>
                        </a:rPr>
                        <a:t>RNA</a:t>
                      </a:r>
                      <a:endParaRPr lang="es-PE" sz="14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808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dirty="0" err="1" smtClean="0">
                          <a:latin typeface="Cambria" panose="02040503050406030204" pitchFamily="18" charset="0"/>
                        </a:rPr>
                        <a:t>bi</a:t>
                      </a:r>
                      <a:r>
                        <a:rPr lang="es-PE" sz="1400" dirty="0" smtClean="0">
                          <a:latin typeface="Cambria" panose="02040503050406030204" pitchFamily="18" charset="0"/>
                        </a:rPr>
                        <a:t>         b*</a:t>
                      </a:r>
                      <a:r>
                        <a:rPr lang="es-PE" sz="1400" baseline="-25000" dirty="0" smtClean="0">
                          <a:latin typeface="Cambria" panose="02040503050406030204" pitchFamily="18" charset="0"/>
                        </a:rPr>
                        <a:t>i </a:t>
                      </a:r>
                      <a:endParaRPr lang="es-PE" sz="1400" dirty="0" smtClean="0">
                        <a:latin typeface="Cambria" panose="020405030504060302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dirty="0" smtClean="0">
                          <a:latin typeface="Cambria" panose="02040503050406030204" pitchFamily="18" charset="0"/>
                        </a:rPr>
                        <a:t>X* = X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dirty="0" smtClean="0">
                          <a:latin typeface="Cambria" panose="02040503050406030204" pitchFamily="18" charset="0"/>
                        </a:rPr>
                        <a:t>Z1 = Z</a:t>
                      </a:r>
                      <a:endParaRPr lang="es-PE" sz="14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10" name="9 Conector recto de flecha"/>
          <p:cNvCxnSpPr/>
          <p:nvPr/>
        </p:nvCxnSpPr>
        <p:spPr>
          <a:xfrm>
            <a:off x="3779912" y="4941168"/>
            <a:ext cx="216024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45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6516216" y="4005064"/>
            <a:ext cx="2232248" cy="70789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C0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755576" y="476672"/>
            <a:ext cx="388843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>
                <a:latin typeface="Cambria" panose="02040503050406030204" pitchFamily="18" charset="0"/>
              </a:rPr>
              <a:t>Solución : </a:t>
            </a:r>
            <a:r>
              <a:rPr lang="es-PE" sz="1600" i="1" dirty="0">
                <a:latin typeface="Cambria" panose="02040503050406030204" pitchFamily="18" charset="0"/>
              </a:rPr>
              <a:t>Z </a:t>
            </a:r>
            <a:r>
              <a:rPr lang="es-PE" sz="1600" dirty="0">
                <a:latin typeface="Cambria" panose="02040503050406030204" pitchFamily="18" charset="0"/>
              </a:rPr>
              <a:t>= 132      X1 = 12     X2 = 6 </a:t>
            </a:r>
            <a:endParaRPr lang="es-PE" sz="1600" dirty="0" smtClean="0">
              <a:latin typeface="Cambria" panose="02040503050406030204" pitchFamily="18" charset="0"/>
            </a:endParaRPr>
          </a:p>
          <a:p>
            <a:endParaRPr lang="es-PE" sz="1600" dirty="0">
              <a:latin typeface="Cambria" panose="02040503050406030204" pitchFamily="18" charset="0"/>
            </a:endParaRPr>
          </a:p>
          <a:p>
            <a:r>
              <a:rPr lang="es-PE" sz="1600" dirty="0" smtClean="0">
                <a:latin typeface="Cambria" panose="02040503050406030204" pitchFamily="18" charset="0"/>
              </a:rPr>
              <a:t>RA (X1,X2)</a:t>
            </a:r>
          </a:p>
          <a:p>
            <a:r>
              <a:rPr lang="es-PE" sz="1600" dirty="0" smtClean="0">
                <a:latin typeface="Cambria" panose="02040503050406030204" pitchFamily="18" charset="0"/>
              </a:rPr>
              <a:t>Duales Y1 =1.666       Y2=0.666</a:t>
            </a:r>
          </a:p>
          <a:p>
            <a:endParaRPr lang="es-PE" sz="1600" dirty="0">
              <a:latin typeface="Cambria" panose="02040503050406030204" pitchFamily="18" charset="0"/>
            </a:endParaRPr>
          </a:p>
          <a:p>
            <a:r>
              <a:rPr lang="es-PE" sz="1600" dirty="0" smtClean="0">
                <a:latin typeface="Cambria" panose="02040503050406030204" pitchFamily="18" charset="0"/>
              </a:rPr>
              <a:t>Restricción activa (RA)</a:t>
            </a:r>
          </a:p>
          <a:p>
            <a:r>
              <a:rPr lang="es-PE" sz="1600" dirty="0" smtClean="0">
                <a:latin typeface="Cambria" panose="02040503050406030204" pitchFamily="18" charset="0"/>
              </a:rPr>
              <a:t>-36≤∆b1≤ 36	</a:t>
            </a:r>
            <a:r>
              <a:rPr lang="es-PE" sz="1600" dirty="0">
                <a:latin typeface="Cambria" panose="02040503050406030204" pitchFamily="18" charset="0"/>
              </a:rPr>
              <a:t> </a:t>
            </a:r>
            <a:r>
              <a:rPr lang="es-PE" sz="1600" dirty="0" smtClean="0">
                <a:latin typeface="Cambria" panose="02040503050406030204" pitchFamily="18" charset="0"/>
              </a:rPr>
              <a:t>-18≤∆b2≤ 72 </a:t>
            </a:r>
          </a:p>
          <a:p>
            <a:endParaRPr lang="es-PE" sz="1600" dirty="0">
              <a:latin typeface="Cambria" panose="02040503050406030204" pitchFamily="18" charset="0"/>
            </a:endParaRPr>
          </a:p>
          <a:p>
            <a:r>
              <a:rPr lang="es-PE" sz="1600" dirty="0" smtClean="0">
                <a:latin typeface="Cambria" panose="02040503050406030204" pitchFamily="18" charset="0"/>
              </a:rPr>
              <a:t>Según nuestro caso:</a:t>
            </a:r>
          </a:p>
          <a:p>
            <a:r>
              <a:rPr lang="es-PE" sz="1600" dirty="0" smtClean="0">
                <a:latin typeface="Cambria" panose="02040503050406030204" pitchFamily="18" charset="0"/>
              </a:rPr>
              <a:t>b1 = 71          ∆b1 = 71-60 = 11</a:t>
            </a:r>
          </a:p>
          <a:p>
            <a:r>
              <a:rPr lang="es-PE" sz="1600" dirty="0" smtClean="0">
                <a:latin typeface="Cambria" panose="02040503050406030204" pitchFamily="18" charset="0"/>
              </a:rPr>
              <a:t>Solución será: </a:t>
            </a:r>
            <a:endParaRPr lang="es-PE" sz="1600" dirty="0">
              <a:latin typeface="Cambria" panose="02040503050406030204" pitchFamily="18" charset="0"/>
            </a:endParaRPr>
          </a:p>
          <a:p>
            <a:r>
              <a:rPr lang="es-PE" sz="1600" dirty="0">
                <a:latin typeface="Cambria" panose="02040503050406030204" pitchFamily="18" charset="0"/>
              </a:rPr>
              <a:t>Z1 = Z + ∆</a:t>
            </a:r>
            <a:r>
              <a:rPr lang="es-PE" sz="1600" dirty="0" err="1" smtClean="0">
                <a:latin typeface="Cambria" panose="02040503050406030204" pitchFamily="18" charset="0"/>
              </a:rPr>
              <a:t>bi</a:t>
            </a:r>
            <a:r>
              <a:rPr lang="es-PE" sz="1600" dirty="0" smtClean="0">
                <a:latin typeface="Cambria" panose="02040503050406030204" pitchFamily="18" charset="0"/>
              </a:rPr>
              <a:t>*</a:t>
            </a:r>
            <a:r>
              <a:rPr lang="es-PE" sz="1600" dirty="0" err="1" smtClean="0">
                <a:latin typeface="Cambria" panose="02040503050406030204" pitchFamily="18" charset="0"/>
              </a:rPr>
              <a:t>Yi</a:t>
            </a:r>
            <a:r>
              <a:rPr lang="es-PE" sz="1600" dirty="0" smtClean="0">
                <a:latin typeface="Cambria" panose="02040503050406030204" pitchFamily="18" charset="0"/>
              </a:rPr>
              <a:t> = 132 + 11*1.666 = </a:t>
            </a:r>
            <a:r>
              <a:rPr lang="es-PE" sz="1400" dirty="0" smtClean="0">
                <a:latin typeface="Cambria" panose="02040503050406030204" pitchFamily="18" charset="0"/>
              </a:rPr>
              <a:t>150.326</a:t>
            </a:r>
            <a:endParaRPr lang="es-PE" sz="1400" dirty="0">
              <a:latin typeface="Cambria" panose="02040503050406030204" pitchFamily="18" charset="0"/>
            </a:endParaRPr>
          </a:p>
          <a:p>
            <a:endParaRPr lang="es-PE" sz="1600" dirty="0" smtClean="0">
              <a:latin typeface="Cambria" panose="02040503050406030204" pitchFamily="18" charset="0"/>
            </a:endParaRPr>
          </a:p>
          <a:p>
            <a:r>
              <a:rPr lang="es-PE" sz="1600" dirty="0" smtClean="0">
                <a:latin typeface="Cambria" panose="02040503050406030204" pitchFamily="18" charset="0"/>
              </a:rPr>
              <a:t>b2= 59 	</a:t>
            </a:r>
            <a:r>
              <a:rPr lang="es-PE" sz="1600" dirty="0">
                <a:latin typeface="Cambria" panose="02040503050406030204" pitchFamily="18" charset="0"/>
              </a:rPr>
              <a:t>∆</a:t>
            </a:r>
            <a:r>
              <a:rPr lang="es-PE" sz="1600" dirty="0" smtClean="0">
                <a:latin typeface="Cambria" panose="02040503050406030204" pitchFamily="18" charset="0"/>
              </a:rPr>
              <a:t>b2 </a:t>
            </a:r>
            <a:r>
              <a:rPr lang="es-PE" sz="1600" dirty="0">
                <a:latin typeface="Cambria" panose="02040503050406030204" pitchFamily="18" charset="0"/>
              </a:rPr>
              <a:t>= </a:t>
            </a:r>
            <a:r>
              <a:rPr lang="es-PE" sz="1600" dirty="0" smtClean="0">
                <a:latin typeface="Cambria" panose="02040503050406030204" pitchFamily="18" charset="0"/>
              </a:rPr>
              <a:t>59 – 48 = </a:t>
            </a:r>
            <a:r>
              <a:rPr lang="es-PE" sz="1600" dirty="0">
                <a:latin typeface="Cambria" panose="02040503050406030204" pitchFamily="18" charset="0"/>
              </a:rPr>
              <a:t>11</a:t>
            </a:r>
          </a:p>
          <a:p>
            <a:endParaRPr lang="es-PE" sz="1600" dirty="0">
              <a:latin typeface="Cambria" panose="02040503050406030204" pitchFamily="18" charset="0"/>
            </a:endParaRPr>
          </a:p>
          <a:p>
            <a:r>
              <a:rPr lang="es-PE" sz="1600" dirty="0" smtClean="0">
                <a:latin typeface="Cambria" panose="02040503050406030204" pitchFamily="18" charset="0"/>
              </a:rPr>
              <a:t>Z2 </a:t>
            </a:r>
            <a:r>
              <a:rPr lang="es-PE" sz="1600" dirty="0">
                <a:latin typeface="Cambria" panose="02040503050406030204" pitchFamily="18" charset="0"/>
              </a:rPr>
              <a:t>= Z + ∆</a:t>
            </a:r>
            <a:r>
              <a:rPr lang="es-PE" sz="1600" dirty="0" err="1">
                <a:latin typeface="Cambria" panose="02040503050406030204" pitchFamily="18" charset="0"/>
              </a:rPr>
              <a:t>bi</a:t>
            </a:r>
            <a:r>
              <a:rPr lang="es-PE" sz="1600" dirty="0">
                <a:latin typeface="Cambria" panose="02040503050406030204" pitchFamily="18" charset="0"/>
              </a:rPr>
              <a:t>*</a:t>
            </a:r>
            <a:r>
              <a:rPr lang="es-PE" sz="1600" dirty="0" err="1">
                <a:latin typeface="Cambria" panose="02040503050406030204" pitchFamily="18" charset="0"/>
              </a:rPr>
              <a:t>Yi</a:t>
            </a:r>
            <a:r>
              <a:rPr lang="es-PE" sz="1600" dirty="0">
                <a:latin typeface="Cambria" panose="02040503050406030204" pitchFamily="18" charset="0"/>
              </a:rPr>
              <a:t> = 132 + 11</a:t>
            </a:r>
            <a:r>
              <a:rPr lang="es-PE" sz="1600" dirty="0" smtClean="0">
                <a:latin typeface="Cambria" panose="02040503050406030204" pitchFamily="18" charset="0"/>
              </a:rPr>
              <a:t>* 0.666= </a:t>
            </a:r>
            <a:r>
              <a:rPr lang="es-PE" sz="1400" dirty="0" smtClean="0">
                <a:latin typeface="Cambria" panose="02040503050406030204" pitchFamily="18" charset="0"/>
              </a:rPr>
              <a:t>139.326</a:t>
            </a:r>
            <a:endParaRPr lang="es-PE" sz="1400" dirty="0">
              <a:latin typeface="Cambria" panose="02040503050406030204" pitchFamily="18" charset="0"/>
            </a:endParaRPr>
          </a:p>
          <a:p>
            <a:endParaRPr lang="es-PE" sz="1600" dirty="0" smtClean="0">
              <a:latin typeface="Cambria" panose="02040503050406030204" pitchFamily="18" charset="0"/>
            </a:endParaRPr>
          </a:p>
          <a:p>
            <a:r>
              <a:rPr lang="es-PE" sz="1600" dirty="0" smtClean="0">
                <a:latin typeface="Cambria" panose="02040503050406030204" pitchFamily="18" charset="0"/>
              </a:rPr>
              <a:t>Operación de </a:t>
            </a:r>
            <a:r>
              <a:rPr lang="es-PE" sz="1600" dirty="0" err="1" smtClean="0">
                <a:latin typeface="Cambria" panose="02040503050406030204" pitchFamily="18" charset="0"/>
              </a:rPr>
              <a:t>comprobacion</a:t>
            </a:r>
            <a:endParaRPr lang="es-PE" sz="1600" dirty="0" smtClean="0">
              <a:latin typeface="Cambria" panose="02040503050406030204" pitchFamily="18" charset="0"/>
            </a:endParaRPr>
          </a:p>
          <a:p>
            <a:endParaRPr lang="es-PE" sz="1600" dirty="0">
              <a:latin typeface="Cambria" panose="02040503050406030204" pitchFamily="18" charset="0"/>
            </a:endParaRPr>
          </a:p>
          <a:p>
            <a:r>
              <a:rPr lang="es-PE" sz="1600" dirty="0" smtClean="0">
                <a:latin typeface="Cambria" panose="02040503050406030204" pitchFamily="18" charset="0"/>
              </a:rPr>
              <a:t>11*1.666667=18.333337</a:t>
            </a:r>
          </a:p>
          <a:p>
            <a:r>
              <a:rPr lang="es-PE" sz="1600" dirty="0" smtClean="0">
                <a:latin typeface="Cambria" panose="02040503050406030204" pitchFamily="18" charset="0"/>
              </a:rPr>
              <a:t>11*0.666667= </a:t>
            </a:r>
            <a:r>
              <a:rPr lang="es-PE" sz="1600" u="sng" dirty="0" smtClean="0">
                <a:latin typeface="Cambria" panose="02040503050406030204" pitchFamily="18" charset="0"/>
              </a:rPr>
              <a:t>7.333337</a:t>
            </a:r>
          </a:p>
          <a:p>
            <a:r>
              <a:rPr lang="es-PE" sz="1600" dirty="0" smtClean="0">
                <a:latin typeface="Cambria" panose="02040503050406030204" pitchFamily="18" charset="0"/>
              </a:rPr>
              <a:t>	         25.666674</a:t>
            </a:r>
          </a:p>
          <a:p>
            <a:r>
              <a:rPr lang="es-PE" sz="1600" b="1" dirty="0" smtClean="0">
                <a:solidFill>
                  <a:srgbClr val="7030A0"/>
                </a:solidFill>
                <a:latin typeface="Cambria" panose="02040503050406030204" pitchFamily="18" charset="0"/>
              </a:rPr>
              <a:t>Z* = 132 + 25.666674 = 157.66667</a:t>
            </a:r>
            <a:endParaRPr lang="es-PE" sz="1600" b="1" dirty="0">
              <a:solidFill>
                <a:srgbClr val="7030A0"/>
              </a:solidFill>
              <a:latin typeface="Cambria" panose="02040503050406030204" pitchFamily="18" charset="0"/>
            </a:endParaRPr>
          </a:p>
          <a:p>
            <a:endParaRPr lang="es-PE" sz="1600" dirty="0" smtClean="0">
              <a:latin typeface="Cambria" panose="02040503050406030204" pitchFamily="18" charset="0"/>
            </a:endParaRPr>
          </a:p>
          <a:p>
            <a:r>
              <a:rPr lang="es-PE" sz="1600" dirty="0" smtClean="0">
                <a:latin typeface="Cambria" panose="02040503050406030204" pitchFamily="18" charset="0"/>
              </a:rPr>
              <a:t> </a:t>
            </a:r>
            <a:endParaRPr lang="es-PE" sz="1600" dirty="0">
              <a:latin typeface="Cambria" panose="02040503050406030204" pitchFamily="18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5004048" y="188640"/>
            <a:ext cx="3888432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LP OPTIMUM FOUND AT STEP      2</a:t>
            </a:r>
          </a:p>
          <a:p>
            <a:r>
              <a:rPr lang="en-US" sz="1200" dirty="0" smtClean="0">
                <a:latin typeface="Cambria" panose="02040503050406030204" pitchFamily="18" charset="0"/>
              </a:rPr>
              <a:t>        </a:t>
            </a:r>
            <a:r>
              <a:rPr lang="en-US" sz="1200" dirty="0">
                <a:latin typeface="Cambria" panose="02040503050406030204" pitchFamily="18" charset="0"/>
              </a:rPr>
              <a:t>OBJECTIVE FUNCTION VALUE</a:t>
            </a:r>
          </a:p>
          <a:p>
            <a:r>
              <a:rPr lang="en-US" sz="1200" dirty="0" smtClean="0">
                <a:latin typeface="Cambria" panose="02040503050406030204" pitchFamily="18" charset="0"/>
              </a:rPr>
              <a:t>        </a:t>
            </a:r>
            <a:r>
              <a:rPr lang="en-US" sz="1200" dirty="0">
                <a:latin typeface="Cambria" panose="02040503050406030204" pitchFamily="18" charset="0"/>
              </a:rPr>
              <a:t>1)      132.0000</a:t>
            </a:r>
          </a:p>
          <a:p>
            <a:r>
              <a:rPr lang="en-US" sz="1200" dirty="0" smtClean="0">
                <a:latin typeface="Cambria" panose="02040503050406030204" pitchFamily="18" charset="0"/>
              </a:rPr>
              <a:t>  </a:t>
            </a:r>
            <a:r>
              <a:rPr lang="en-US" sz="1200" dirty="0">
                <a:latin typeface="Cambria" panose="02040503050406030204" pitchFamily="18" charset="0"/>
              </a:rPr>
              <a:t>VARIABLE        VALUE          REDUCED COST</a:t>
            </a:r>
          </a:p>
          <a:p>
            <a:r>
              <a:rPr lang="en-US" sz="1200" dirty="0">
                <a:latin typeface="Cambria" panose="02040503050406030204" pitchFamily="18" charset="0"/>
              </a:rPr>
              <a:t>        X1        12.000000          0.000000</a:t>
            </a:r>
          </a:p>
          <a:p>
            <a:r>
              <a:rPr lang="en-US" sz="1200" dirty="0">
                <a:latin typeface="Cambria" panose="02040503050406030204" pitchFamily="18" charset="0"/>
              </a:rPr>
              <a:t>        X2         6.000000          0.000000</a:t>
            </a:r>
          </a:p>
          <a:p>
            <a:endParaRPr lang="en-US" sz="1200" dirty="0">
              <a:latin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</a:rPr>
              <a:t>       ROW   SLACK OR SURPLUS     DUAL PRICES</a:t>
            </a:r>
          </a:p>
          <a:p>
            <a:r>
              <a:rPr lang="en-US" sz="1200" dirty="0">
                <a:latin typeface="Cambria" panose="02040503050406030204" pitchFamily="18" charset="0"/>
              </a:rPr>
              <a:t>        2)         0.000000          1.666667</a:t>
            </a:r>
          </a:p>
          <a:p>
            <a:r>
              <a:rPr lang="en-US" sz="1200" dirty="0">
                <a:latin typeface="Cambria" panose="02040503050406030204" pitchFamily="18" charset="0"/>
              </a:rPr>
              <a:t>        3)         0.000000          0.666667</a:t>
            </a:r>
          </a:p>
          <a:p>
            <a:r>
              <a:rPr lang="en-US" sz="1200" dirty="0" smtClean="0">
                <a:latin typeface="Cambria" panose="02040503050406030204" pitchFamily="18" charset="0"/>
              </a:rPr>
              <a:t> </a:t>
            </a:r>
            <a:r>
              <a:rPr lang="en-US" sz="1200" dirty="0">
                <a:latin typeface="Cambria" panose="02040503050406030204" pitchFamily="18" charset="0"/>
              </a:rPr>
              <a:t>NO. ITERATIONS=       2</a:t>
            </a:r>
          </a:p>
          <a:p>
            <a:r>
              <a:rPr lang="en-US" sz="1200" dirty="0" smtClean="0">
                <a:latin typeface="Cambria" panose="02040503050406030204" pitchFamily="18" charset="0"/>
              </a:rPr>
              <a:t> </a:t>
            </a:r>
            <a:r>
              <a:rPr lang="en-US" sz="1200" dirty="0">
                <a:latin typeface="Cambria" panose="02040503050406030204" pitchFamily="18" charset="0"/>
              </a:rPr>
              <a:t>RANGES IN WHICH THE BASIS IS UNCHANGED:</a:t>
            </a:r>
          </a:p>
          <a:p>
            <a:r>
              <a:rPr lang="en-US" sz="1200" dirty="0" smtClean="0">
                <a:latin typeface="Cambria" panose="02040503050406030204" pitchFamily="18" charset="0"/>
              </a:rPr>
              <a:t>                           </a:t>
            </a:r>
            <a:r>
              <a:rPr lang="en-US" sz="1200" dirty="0">
                <a:latin typeface="Cambria" panose="02040503050406030204" pitchFamily="18" charset="0"/>
              </a:rPr>
              <a:t>OBJ COEFFICIENT RANGES</a:t>
            </a:r>
          </a:p>
          <a:p>
            <a:r>
              <a:rPr lang="en-US" sz="1200" dirty="0">
                <a:latin typeface="Cambria" panose="02040503050406030204" pitchFamily="18" charset="0"/>
              </a:rPr>
              <a:t> VARIABLE         CURRENT        ALLOWABLE        </a:t>
            </a:r>
            <a:r>
              <a:rPr lang="en-US" sz="1200" dirty="0" err="1">
                <a:latin typeface="Cambria" panose="02040503050406030204" pitchFamily="18" charset="0"/>
              </a:rPr>
              <a:t>ALLOWABLE</a:t>
            </a:r>
            <a:endParaRPr lang="en-US" sz="1200" dirty="0">
              <a:latin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</a:rPr>
              <a:t>                   COEF          INCREASE         DECREASE</a:t>
            </a:r>
          </a:p>
          <a:p>
            <a:r>
              <a:rPr lang="en-US" sz="1200" dirty="0">
                <a:latin typeface="Cambria" panose="02040503050406030204" pitchFamily="18" charset="0"/>
              </a:rPr>
              <a:t>       X1        8.000000         4.000000         5.000000</a:t>
            </a:r>
          </a:p>
          <a:p>
            <a:r>
              <a:rPr lang="en-US" sz="1200" dirty="0">
                <a:latin typeface="Cambria" panose="02040503050406030204" pitchFamily="18" charset="0"/>
              </a:rPr>
              <a:t>       X2        6.000000         9.999999         2.000000</a:t>
            </a:r>
          </a:p>
          <a:p>
            <a:r>
              <a:rPr lang="en-US" sz="1200" dirty="0" smtClean="0">
                <a:latin typeface="Cambria" panose="02040503050406030204" pitchFamily="18" charset="0"/>
              </a:rPr>
              <a:t>                           </a:t>
            </a:r>
            <a:r>
              <a:rPr lang="en-US" sz="1200" dirty="0">
                <a:latin typeface="Cambria" panose="02040503050406030204" pitchFamily="18" charset="0"/>
              </a:rPr>
              <a:t>RIGHTHAND SIDE RANGES</a:t>
            </a:r>
          </a:p>
          <a:p>
            <a:r>
              <a:rPr lang="en-US" sz="1200" dirty="0">
                <a:latin typeface="Cambria" panose="02040503050406030204" pitchFamily="18" charset="0"/>
              </a:rPr>
              <a:t>      ROW         CURRENT        ALLOWABLE        </a:t>
            </a:r>
            <a:r>
              <a:rPr lang="en-US" sz="1200" dirty="0" err="1">
                <a:latin typeface="Cambria" panose="02040503050406030204" pitchFamily="18" charset="0"/>
              </a:rPr>
              <a:t>ALLOWABLE</a:t>
            </a:r>
            <a:endParaRPr lang="en-US" sz="1200" dirty="0">
              <a:latin typeface="Cambria" panose="02040503050406030204" pitchFamily="18" charset="0"/>
            </a:endParaRPr>
          </a:p>
          <a:p>
            <a:r>
              <a:rPr lang="en-US" sz="1200" dirty="0">
                <a:latin typeface="Cambria" panose="02040503050406030204" pitchFamily="18" charset="0"/>
              </a:rPr>
              <a:t>                    RHS          INCREASE         DECREASE</a:t>
            </a:r>
          </a:p>
          <a:p>
            <a:r>
              <a:rPr lang="en-US" sz="1200" dirty="0">
                <a:latin typeface="Cambria" panose="02040503050406030204" pitchFamily="18" charset="0"/>
              </a:rPr>
              <a:t>        2       60.000000        </a:t>
            </a:r>
            <a:r>
              <a:rPr lang="en-US" sz="1200" dirty="0">
                <a:solidFill>
                  <a:srgbClr val="C00000"/>
                </a:solidFill>
                <a:latin typeface="Cambria" panose="02040503050406030204" pitchFamily="18" charset="0"/>
              </a:rPr>
              <a:t>36.000000        36.000000</a:t>
            </a:r>
          </a:p>
          <a:p>
            <a:r>
              <a:rPr lang="en-US" sz="1200" dirty="0">
                <a:latin typeface="Cambria" panose="02040503050406030204" pitchFamily="18" charset="0"/>
              </a:rPr>
              <a:t>        3       48.000000        </a:t>
            </a:r>
            <a:r>
              <a:rPr lang="en-US" sz="1200" dirty="0">
                <a:solidFill>
                  <a:srgbClr val="C00000"/>
                </a:solidFill>
                <a:latin typeface="Cambria" panose="02040503050406030204" pitchFamily="18" charset="0"/>
              </a:rPr>
              <a:t>72.000000        18.000000</a:t>
            </a:r>
            <a:endParaRPr lang="es-PE" sz="12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72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39552" y="424696"/>
            <a:ext cx="7560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latin typeface="Cambria" panose="02040503050406030204" pitchFamily="18" charset="0"/>
              </a:rPr>
              <a:t>Según esta solución, el nuevo problema:</a:t>
            </a:r>
          </a:p>
          <a:p>
            <a:endParaRPr lang="es-PE" dirty="0">
              <a:latin typeface="Cambria" panose="02040503050406030204" pitchFamily="18" charset="0"/>
            </a:endParaRPr>
          </a:p>
          <a:p>
            <a:r>
              <a:rPr lang="es-PE" dirty="0" smtClean="0">
                <a:latin typeface="Cambria" panose="02040503050406030204" pitchFamily="18" charset="0"/>
              </a:rPr>
              <a:t>Max Z = 8x1 + 6x2</a:t>
            </a:r>
          </a:p>
          <a:p>
            <a:r>
              <a:rPr lang="es-PE" dirty="0" err="1" smtClean="0">
                <a:latin typeface="Cambria" panose="02040503050406030204" pitchFamily="18" charset="0"/>
              </a:rPr>
              <a:t>s.a</a:t>
            </a:r>
            <a:r>
              <a:rPr lang="es-PE" dirty="0" smtClean="0">
                <a:latin typeface="Cambria" panose="02040503050406030204" pitchFamily="18" charset="0"/>
              </a:rPr>
              <a:t>:</a:t>
            </a:r>
          </a:p>
          <a:p>
            <a:r>
              <a:rPr lang="es-PE" dirty="0" smtClean="0">
                <a:latin typeface="Cambria" panose="02040503050406030204" pitchFamily="18" charset="0"/>
              </a:rPr>
              <a:t>4x1+ 2x2 ≤ 71		X1  =     1/3   -1/6      71    =  13.833</a:t>
            </a:r>
          </a:p>
          <a:p>
            <a:r>
              <a:rPr lang="es-PE" dirty="0" smtClean="0">
                <a:latin typeface="Cambria" panose="02040503050406030204" pitchFamily="18" charset="0"/>
              </a:rPr>
              <a:t>2x1 + 4x2 ≤ 59		X2          -1/6   1/3  * 59         7.8333  </a:t>
            </a:r>
          </a:p>
          <a:p>
            <a:endParaRPr lang="es-PE" dirty="0">
              <a:latin typeface="Cambria" panose="02040503050406030204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s-PE" dirty="0" smtClean="0">
                <a:latin typeface="Cambria" panose="02040503050406030204" pitchFamily="18" charset="0"/>
              </a:rPr>
              <a:t>Como x1 y x2 no son negativos, la nueva solución es factible y optima</a:t>
            </a:r>
          </a:p>
          <a:p>
            <a:pPr marL="285750" indent="-285750">
              <a:buFont typeface="Arial" charset="0"/>
              <a:buChar char="•"/>
            </a:pPr>
            <a:r>
              <a:rPr lang="es-PE" dirty="0" smtClean="0">
                <a:latin typeface="Cambria" panose="02040503050406030204" pitchFamily="18" charset="0"/>
              </a:rPr>
              <a:t>Luego el valor de Z será.  Max Z = 8x1 + 6x2 </a:t>
            </a:r>
          </a:p>
          <a:p>
            <a:pPr lvl="8"/>
            <a:r>
              <a:rPr lang="es-PE" dirty="0" smtClean="0">
                <a:latin typeface="Cambria" panose="02040503050406030204" pitchFamily="18" charset="0"/>
              </a:rPr>
              <a:t>8(13.833) + 6 (7.8333) = </a:t>
            </a:r>
            <a:r>
              <a:rPr lang="es-PE" sz="16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157.66667</a:t>
            </a:r>
          </a:p>
          <a:p>
            <a:endParaRPr lang="es-PE" dirty="0">
              <a:latin typeface="Cambria" panose="02040503050406030204" pitchFamily="18" charset="0"/>
            </a:endParaRPr>
          </a:p>
          <a:p>
            <a:endParaRPr lang="es-PE" dirty="0">
              <a:latin typeface="Cambria" panose="02040503050406030204" pitchFamily="18" charset="0"/>
            </a:endParaRPr>
          </a:p>
        </p:txBody>
      </p:sp>
      <p:sp>
        <p:nvSpPr>
          <p:cNvPr id="3" name="2 Abrir corchete"/>
          <p:cNvSpPr/>
          <p:nvPr/>
        </p:nvSpPr>
        <p:spPr>
          <a:xfrm>
            <a:off x="4139952" y="1556792"/>
            <a:ext cx="144016" cy="674206"/>
          </a:xfrm>
          <a:prstGeom prst="leftBracket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>
              <a:ln w="285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3 Cerrar corchete"/>
          <p:cNvSpPr/>
          <p:nvPr/>
        </p:nvSpPr>
        <p:spPr>
          <a:xfrm>
            <a:off x="5004048" y="1556792"/>
            <a:ext cx="139904" cy="674206"/>
          </a:xfrm>
          <a:prstGeom prst="rightBracket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4 Abrir corchete"/>
          <p:cNvSpPr/>
          <p:nvPr/>
        </p:nvSpPr>
        <p:spPr>
          <a:xfrm>
            <a:off x="5292080" y="1556792"/>
            <a:ext cx="72008" cy="67420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5 Cerrar corchete"/>
          <p:cNvSpPr/>
          <p:nvPr/>
        </p:nvSpPr>
        <p:spPr>
          <a:xfrm>
            <a:off x="5652120" y="1556792"/>
            <a:ext cx="94881" cy="674206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6 Abrir corchete"/>
          <p:cNvSpPr/>
          <p:nvPr/>
        </p:nvSpPr>
        <p:spPr>
          <a:xfrm>
            <a:off x="6012160" y="1641867"/>
            <a:ext cx="144016" cy="50405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7 Cerrar corchete"/>
          <p:cNvSpPr/>
          <p:nvPr/>
        </p:nvSpPr>
        <p:spPr>
          <a:xfrm>
            <a:off x="6804248" y="1641867"/>
            <a:ext cx="72008" cy="504056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8 CuadroTexto"/>
          <p:cNvSpPr txBox="1"/>
          <p:nvPr/>
        </p:nvSpPr>
        <p:spPr>
          <a:xfrm>
            <a:off x="539552" y="3892992"/>
            <a:ext cx="69847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Cambio en los coeficientes de la  función objetivo</a:t>
            </a:r>
            <a:endParaRPr lang="es-PE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39552" y="4437112"/>
            <a:ext cx="80648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Cambria" panose="02040503050406030204" pitchFamily="18" charset="0"/>
              </a:rPr>
              <a:t>Si se cambia alguna variable de la F.O., dentro de los rangos permitidos, entonces la solución optima  no cambia.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Cambria" panose="02040503050406030204" pitchFamily="18" charset="0"/>
              </a:rPr>
              <a:t>Se toma como punto de partida la solución optima del problema original, multiplicando el nuevo vector costo C*j por la matriz </a:t>
            </a:r>
            <a:r>
              <a:rPr lang="es-PE" sz="1600" dirty="0" err="1" smtClean="0">
                <a:latin typeface="Cambria" panose="02040503050406030204" pitchFamily="18" charset="0"/>
              </a:rPr>
              <a:t>Aij</a:t>
            </a:r>
            <a:r>
              <a:rPr lang="es-PE" sz="1600" dirty="0" smtClean="0">
                <a:latin typeface="Cambria" panose="02040503050406030204" pitchFamily="18" charset="0"/>
              </a:rPr>
              <a:t>, que no están en la base, de la tabla final Simplex. Su resultado será:</a:t>
            </a:r>
          </a:p>
          <a:p>
            <a:endParaRPr lang="es-PE" sz="1600" dirty="0">
              <a:latin typeface="Cambria" panose="02040503050406030204" pitchFamily="18" charset="0"/>
            </a:endParaRPr>
          </a:p>
          <a:p>
            <a:r>
              <a:rPr lang="es-PE" sz="1600" dirty="0" smtClean="0">
                <a:latin typeface="Cambria" panose="02040503050406030204" pitchFamily="18" charset="0"/>
              </a:rPr>
              <a:t>a) Si S* ≥ 0 la solución es factible. En caso contrario, si S* ≤ 0 la solución no es factible.</a:t>
            </a:r>
          </a:p>
          <a:p>
            <a:r>
              <a:rPr lang="es-PE" sz="1600" dirty="0" smtClean="0">
                <a:latin typeface="Cambria" panose="02040503050406030204" pitchFamily="18" charset="0"/>
              </a:rPr>
              <a:t>b) Si la solución es factible se debe verificar que la solución sea optima.</a:t>
            </a:r>
            <a:endParaRPr lang="es-PE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16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683568" y="476672"/>
            <a:ext cx="7560840" cy="2031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PE" dirty="0" smtClean="0">
                <a:latin typeface="Cambria" panose="02040503050406030204" pitchFamily="18" charset="0"/>
              </a:rPr>
              <a:t>c. Si la solución no  es optima seguimos con el  procedimiento simplex.</a:t>
            </a:r>
          </a:p>
          <a:p>
            <a:r>
              <a:rPr lang="es-PE" dirty="0" smtClean="0">
                <a:latin typeface="Cambria" panose="02040503050406030204" pitchFamily="18" charset="0"/>
              </a:rPr>
              <a:t>d. Para verificar si S* es el resultado de la F.O. , haremos  lo siguiente:</a:t>
            </a:r>
          </a:p>
          <a:p>
            <a:endParaRPr lang="es-PE" dirty="0">
              <a:latin typeface="Cambria" panose="02040503050406030204" pitchFamily="18" charset="0"/>
            </a:endParaRPr>
          </a:p>
          <a:p>
            <a:r>
              <a:rPr lang="es-PE" dirty="0" smtClean="0">
                <a:latin typeface="Cambria" panose="02040503050406030204" pitchFamily="18" charset="0"/>
              </a:rPr>
              <a:t>	(</a:t>
            </a:r>
            <a:r>
              <a:rPr lang="es-PE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S* ) x (A*</a:t>
            </a:r>
            <a:r>
              <a:rPr lang="es-PE" b="1" baseline="-25000" dirty="0" err="1" smtClean="0">
                <a:solidFill>
                  <a:srgbClr val="0070C0"/>
                </a:solidFill>
                <a:latin typeface="Cambria" panose="02040503050406030204" pitchFamily="18" charset="0"/>
              </a:rPr>
              <a:t>ij</a:t>
            </a:r>
            <a:r>
              <a:rPr lang="es-PE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 coeficiente del Dual) = Z*</a:t>
            </a:r>
            <a:r>
              <a:rPr lang="es-PE" b="1" baseline="-250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j</a:t>
            </a:r>
          </a:p>
          <a:p>
            <a:endParaRPr lang="es-PE" b="1" dirty="0" smtClean="0">
              <a:solidFill>
                <a:srgbClr val="0070C0"/>
              </a:solidFill>
              <a:latin typeface="Cambria" panose="02040503050406030204" pitchFamily="18" charset="0"/>
            </a:endParaRPr>
          </a:p>
          <a:p>
            <a:r>
              <a:rPr lang="es-PE" dirty="0" smtClean="0">
                <a:latin typeface="Cambria" panose="02040503050406030204" pitchFamily="18" charset="0"/>
              </a:rPr>
              <a:t>e. Restaremos  Z*</a:t>
            </a:r>
            <a:r>
              <a:rPr lang="es-PE" baseline="-25000" dirty="0" smtClean="0">
                <a:latin typeface="Cambria" panose="02040503050406030204" pitchFamily="18" charset="0"/>
              </a:rPr>
              <a:t>j</a:t>
            </a:r>
            <a:r>
              <a:rPr lang="es-PE" dirty="0" smtClean="0">
                <a:latin typeface="Cambria" panose="02040503050406030204" pitchFamily="18" charset="0"/>
              </a:rPr>
              <a:t> – C*</a:t>
            </a:r>
            <a:r>
              <a:rPr lang="es-PE" baseline="-25000" dirty="0" smtClean="0">
                <a:latin typeface="Cambria" panose="02040503050406030204" pitchFamily="18" charset="0"/>
              </a:rPr>
              <a:t>j</a:t>
            </a:r>
            <a:r>
              <a:rPr lang="es-PE" dirty="0" smtClean="0">
                <a:latin typeface="Cambria" panose="02040503050406030204" pitchFamily="18" charset="0"/>
              </a:rPr>
              <a:t> = 0, la solución es ya optima</a:t>
            </a:r>
          </a:p>
          <a:p>
            <a:r>
              <a:rPr lang="es-PE" dirty="0">
                <a:latin typeface="Cambria" panose="02040503050406030204" pitchFamily="18" charset="0"/>
              </a:rPr>
              <a:t> </a:t>
            </a:r>
            <a:r>
              <a:rPr lang="es-PE" dirty="0" smtClean="0">
                <a:latin typeface="Cambria" panose="02040503050406030204" pitchFamily="18" charset="0"/>
              </a:rPr>
              <a:t>    Pero si Z*</a:t>
            </a:r>
            <a:r>
              <a:rPr lang="es-PE" baseline="-25000" dirty="0" smtClean="0">
                <a:latin typeface="Cambria" panose="02040503050406030204" pitchFamily="18" charset="0"/>
              </a:rPr>
              <a:t>j</a:t>
            </a:r>
            <a:r>
              <a:rPr lang="es-PE" dirty="0" smtClean="0">
                <a:latin typeface="Cambria" panose="02040503050406030204" pitchFamily="18" charset="0"/>
              </a:rPr>
              <a:t> – C*</a:t>
            </a:r>
            <a:r>
              <a:rPr lang="es-PE" baseline="-25000" dirty="0" smtClean="0">
                <a:latin typeface="Cambria" panose="02040503050406030204" pitchFamily="18" charset="0"/>
              </a:rPr>
              <a:t>j</a:t>
            </a:r>
            <a:r>
              <a:rPr lang="es-PE" dirty="0" smtClean="0">
                <a:latin typeface="Cambria" panose="02040503050406030204" pitchFamily="18" charset="0"/>
              </a:rPr>
              <a:t> ≠ 0, seguimos con el procedimiento simplex.</a:t>
            </a:r>
            <a:endParaRPr lang="es-PE" dirty="0">
              <a:latin typeface="Cambria" panose="02040503050406030204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899593" y="2996952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rgbClr val="0070C0"/>
                </a:solidFill>
              </a:rPr>
              <a:t>Ejemplo: </a:t>
            </a:r>
            <a:r>
              <a:rPr lang="es-PE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Caso anterior </a:t>
            </a:r>
          </a:p>
          <a:p>
            <a:r>
              <a:rPr lang="es-PE" dirty="0" smtClean="0">
                <a:latin typeface="Cambria" panose="02040503050406030204" pitchFamily="18" charset="0"/>
              </a:rPr>
              <a:t>Supongamos que el precio de sus productos se incrementan en un 50%, luego el problema quedara definido:</a:t>
            </a:r>
          </a:p>
          <a:p>
            <a:r>
              <a:rPr lang="es-PE" dirty="0" smtClean="0">
                <a:latin typeface="Cambria" panose="02040503050406030204" pitchFamily="18" charset="0"/>
              </a:rPr>
              <a:t>	</a:t>
            </a:r>
          </a:p>
          <a:p>
            <a:r>
              <a:rPr lang="es-PE" dirty="0">
                <a:latin typeface="Cambria" panose="02040503050406030204" pitchFamily="18" charset="0"/>
              </a:rPr>
              <a:t>	</a:t>
            </a:r>
            <a:r>
              <a:rPr lang="es-PE" dirty="0" smtClean="0">
                <a:latin typeface="Cambria" panose="02040503050406030204" pitchFamily="18" charset="0"/>
              </a:rPr>
              <a:t>Max   Z = 8x1 + 6x2</a:t>
            </a:r>
          </a:p>
          <a:p>
            <a:r>
              <a:rPr lang="es-PE" dirty="0" smtClean="0">
                <a:latin typeface="Cambria" panose="02040503050406030204" pitchFamily="18" charset="0"/>
              </a:rPr>
              <a:t>Ahora quedara:</a:t>
            </a:r>
          </a:p>
          <a:p>
            <a:r>
              <a:rPr lang="es-PE" dirty="0">
                <a:latin typeface="Cambria" panose="02040503050406030204" pitchFamily="18" charset="0"/>
              </a:rPr>
              <a:t>	</a:t>
            </a:r>
            <a:r>
              <a:rPr lang="es-PE" dirty="0" smtClean="0">
                <a:latin typeface="Cambria" panose="02040503050406030204" pitchFamily="18" charset="0"/>
              </a:rPr>
              <a:t>Max Z* = </a:t>
            </a:r>
            <a:r>
              <a:rPr lang="es-PE" dirty="0" smtClean="0">
                <a:solidFill>
                  <a:srgbClr val="7030A0"/>
                </a:solidFill>
                <a:latin typeface="Cambria" panose="02040503050406030204" pitchFamily="18" charset="0"/>
              </a:rPr>
              <a:t>12x1 + 9x2</a:t>
            </a:r>
            <a:endParaRPr lang="es-PE" dirty="0">
              <a:solidFill>
                <a:srgbClr val="7030A0"/>
              </a:solidFill>
              <a:latin typeface="Cambria" panose="02040503050406030204" pitchFamily="18" charset="0"/>
            </a:endParaRPr>
          </a:p>
          <a:p>
            <a:r>
              <a:rPr lang="es-PE" dirty="0" smtClean="0">
                <a:latin typeface="Cambria" panose="02040503050406030204" pitchFamily="18" charset="0"/>
              </a:rPr>
              <a:t>	sujeto a:</a:t>
            </a:r>
          </a:p>
          <a:p>
            <a:r>
              <a:rPr lang="es-PE" dirty="0">
                <a:latin typeface="Cambria" panose="02040503050406030204" pitchFamily="18" charset="0"/>
              </a:rPr>
              <a:t>	</a:t>
            </a:r>
            <a:r>
              <a:rPr lang="es-PE" dirty="0" smtClean="0">
                <a:latin typeface="Cambria" panose="02040503050406030204" pitchFamily="18" charset="0"/>
              </a:rPr>
              <a:t>4x1 +2x2 ≤ 60</a:t>
            </a:r>
          </a:p>
          <a:p>
            <a:r>
              <a:rPr lang="es-PE" dirty="0">
                <a:latin typeface="Cambria" panose="02040503050406030204" pitchFamily="18" charset="0"/>
              </a:rPr>
              <a:t>	</a:t>
            </a:r>
            <a:r>
              <a:rPr lang="es-PE" dirty="0" smtClean="0">
                <a:latin typeface="Cambria" panose="02040503050406030204" pitchFamily="18" charset="0"/>
              </a:rPr>
              <a:t>2x1 + 4x2 ≤ 48</a:t>
            </a:r>
            <a:endParaRPr lang="es-PE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33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99592" y="404664"/>
            <a:ext cx="151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latin typeface="Cambria" panose="02040503050406030204" pitchFamily="18" charset="0"/>
              </a:rPr>
              <a:t>Operaciones: </a:t>
            </a:r>
            <a:endParaRPr lang="es-PE" dirty="0">
              <a:latin typeface="Cambria" panose="02040503050406030204" pitchFamily="18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115616" y="1196752"/>
            <a:ext cx="3655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12"/>
            </a:pPr>
            <a:r>
              <a:rPr lang="es-PE" dirty="0" smtClean="0">
                <a:latin typeface="Cambria" panose="02040503050406030204" pitchFamily="18" charset="0"/>
              </a:rPr>
              <a:t>     9	1/3    -1/6    =    15/6       1</a:t>
            </a:r>
          </a:p>
          <a:p>
            <a:r>
              <a:rPr lang="es-PE" dirty="0">
                <a:latin typeface="Cambria" panose="02040503050406030204" pitchFamily="18" charset="0"/>
              </a:rPr>
              <a:t>	</a:t>
            </a:r>
            <a:r>
              <a:rPr lang="es-PE" dirty="0" smtClean="0">
                <a:latin typeface="Cambria" panose="02040503050406030204" pitchFamily="18" charset="0"/>
              </a:rPr>
              <a:t>-1/6    1/3   </a:t>
            </a:r>
            <a:endParaRPr lang="es-PE" dirty="0">
              <a:latin typeface="Cambria" panose="02040503050406030204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331640" y="2492896"/>
            <a:ext cx="56766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latin typeface="Cambria" panose="02040503050406030204" pitchFamily="18" charset="0"/>
              </a:rPr>
              <a:t>15/6      1      4      2     =   12    9</a:t>
            </a:r>
          </a:p>
          <a:p>
            <a:r>
              <a:rPr lang="es-PE" dirty="0">
                <a:latin typeface="Cambria" panose="02040503050406030204" pitchFamily="18" charset="0"/>
              </a:rPr>
              <a:t>	</a:t>
            </a:r>
            <a:r>
              <a:rPr lang="es-PE" dirty="0" smtClean="0">
                <a:latin typeface="Cambria" panose="02040503050406030204" pitchFamily="18" charset="0"/>
              </a:rPr>
              <a:t>       2      4</a:t>
            </a:r>
          </a:p>
          <a:p>
            <a:endParaRPr lang="es-PE" dirty="0" smtClean="0"/>
          </a:p>
          <a:p>
            <a:r>
              <a:rPr lang="es-PE" dirty="0" smtClean="0">
                <a:latin typeface="Cambria" panose="02040503050406030204" pitchFamily="18" charset="0"/>
              </a:rPr>
              <a:t>El nuevo coeficiente de a F.O en la tabla final del simplex</a:t>
            </a:r>
          </a:p>
          <a:p>
            <a:endParaRPr lang="es-PE" dirty="0">
              <a:latin typeface="Cambria" panose="02040503050406030204" pitchFamily="18" charset="0"/>
            </a:endParaRPr>
          </a:p>
          <a:p>
            <a:r>
              <a:rPr lang="es-PE" dirty="0" smtClean="0">
                <a:latin typeface="Cambria" panose="02040503050406030204" pitchFamily="18" charset="0"/>
              </a:rPr>
              <a:t>8       6      -    12       9     =    -4       -3</a:t>
            </a:r>
            <a:endParaRPr lang="es-PE" dirty="0">
              <a:latin typeface="Cambria" panose="02040503050406030204" pitchFamily="18" charset="0"/>
            </a:endParaRPr>
          </a:p>
          <a:p>
            <a:endParaRPr lang="es-PE" dirty="0">
              <a:latin typeface="Cambria" panose="02040503050406030204" pitchFamily="18" charset="0"/>
            </a:endParaRPr>
          </a:p>
        </p:txBody>
      </p:sp>
      <p:sp>
        <p:nvSpPr>
          <p:cNvPr id="5" name="4 Abrir corchete"/>
          <p:cNvSpPr/>
          <p:nvPr/>
        </p:nvSpPr>
        <p:spPr>
          <a:xfrm>
            <a:off x="1115616" y="1196752"/>
            <a:ext cx="45719" cy="32316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6 Cerrar corchete"/>
          <p:cNvSpPr/>
          <p:nvPr/>
        </p:nvSpPr>
        <p:spPr>
          <a:xfrm>
            <a:off x="1907704" y="1196752"/>
            <a:ext cx="72008" cy="32316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7 Abrir corchete"/>
          <p:cNvSpPr/>
          <p:nvPr/>
        </p:nvSpPr>
        <p:spPr>
          <a:xfrm>
            <a:off x="2051720" y="1196752"/>
            <a:ext cx="72008" cy="64633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8 Cerrar corchete"/>
          <p:cNvSpPr/>
          <p:nvPr/>
        </p:nvSpPr>
        <p:spPr>
          <a:xfrm>
            <a:off x="3059832" y="1196752"/>
            <a:ext cx="144016" cy="64633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9 Abrir corchete"/>
          <p:cNvSpPr/>
          <p:nvPr/>
        </p:nvSpPr>
        <p:spPr>
          <a:xfrm>
            <a:off x="3635896" y="1196752"/>
            <a:ext cx="45719" cy="43204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10 Cerrar corchete"/>
          <p:cNvSpPr/>
          <p:nvPr/>
        </p:nvSpPr>
        <p:spPr>
          <a:xfrm>
            <a:off x="4518880" y="1207549"/>
            <a:ext cx="144016" cy="4320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11 Abrir corchete"/>
          <p:cNvSpPr/>
          <p:nvPr/>
        </p:nvSpPr>
        <p:spPr>
          <a:xfrm>
            <a:off x="1403648" y="2492896"/>
            <a:ext cx="45719" cy="36004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12 Cerrar corchete"/>
          <p:cNvSpPr/>
          <p:nvPr/>
        </p:nvSpPr>
        <p:spPr>
          <a:xfrm>
            <a:off x="2339752" y="2492896"/>
            <a:ext cx="45719" cy="36004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13 Abrir corchete"/>
          <p:cNvSpPr/>
          <p:nvPr/>
        </p:nvSpPr>
        <p:spPr>
          <a:xfrm>
            <a:off x="2627784" y="2492896"/>
            <a:ext cx="45719" cy="64807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14 Cerrar corchete"/>
          <p:cNvSpPr/>
          <p:nvPr/>
        </p:nvSpPr>
        <p:spPr>
          <a:xfrm>
            <a:off x="3203848" y="2492896"/>
            <a:ext cx="72008" cy="64807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15 Abrir corchete"/>
          <p:cNvSpPr/>
          <p:nvPr/>
        </p:nvSpPr>
        <p:spPr>
          <a:xfrm>
            <a:off x="3681615" y="2492896"/>
            <a:ext cx="98297" cy="36004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16 Cerrar corchete"/>
          <p:cNvSpPr/>
          <p:nvPr/>
        </p:nvSpPr>
        <p:spPr>
          <a:xfrm>
            <a:off x="4283968" y="2492896"/>
            <a:ext cx="72008" cy="36004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17 Abrir corchete"/>
          <p:cNvSpPr/>
          <p:nvPr/>
        </p:nvSpPr>
        <p:spPr>
          <a:xfrm>
            <a:off x="1403648" y="3933056"/>
            <a:ext cx="45719" cy="28803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18 Cerrar corchete"/>
          <p:cNvSpPr/>
          <p:nvPr/>
        </p:nvSpPr>
        <p:spPr>
          <a:xfrm>
            <a:off x="1979712" y="3933056"/>
            <a:ext cx="72008" cy="28803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19 Abrir corchete"/>
          <p:cNvSpPr/>
          <p:nvPr/>
        </p:nvSpPr>
        <p:spPr>
          <a:xfrm>
            <a:off x="2555776" y="3933056"/>
            <a:ext cx="45719" cy="28803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20 Cerrar corchete"/>
          <p:cNvSpPr/>
          <p:nvPr/>
        </p:nvSpPr>
        <p:spPr>
          <a:xfrm>
            <a:off x="3347864" y="3933056"/>
            <a:ext cx="72008" cy="28803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21 Abrir corchete"/>
          <p:cNvSpPr/>
          <p:nvPr/>
        </p:nvSpPr>
        <p:spPr>
          <a:xfrm>
            <a:off x="3851920" y="3933056"/>
            <a:ext cx="72008" cy="28803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22 Cerrar corchete"/>
          <p:cNvSpPr/>
          <p:nvPr/>
        </p:nvSpPr>
        <p:spPr>
          <a:xfrm>
            <a:off x="4662896" y="3933056"/>
            <a:ext cx="107888" cy="28803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24" name="2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682813"/>
              </p:ext>
            </p:extLst>
          </p:nvPr>
        </p:nvGraphicFramePr>
        <p:xfrm>
          <a:off x="1307396" y="4437112"/>
          <a:ext cx="5917084" cy="16459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2508"/>
                <a:gridCol w="576064"/>
                <a:gridCol w="855827"/>
                <a:gridCol w="944373"/>
                <a:gridCol w="720080"/>
                <a:gridCol w="864096"/>
                <a:gridCol w="1224136"/>
              </a:tblGrid>
              <a:tr h="532872">
                <a:tc rowSpan="2"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Base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Z</a:t>
                      </a:r>
                    </a:p>
                    <a:p>
                      <a:endParaRPr lang="es-PE" sz="1600" dirty="0" smtClean="0">
                        <a:latin typeface="Cambria" panose="02040503050406030204" pitchFamily="18" charset="0"/>
                      </a:endParaRPr>
                    </a:p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Cambria" panose="02040503050406030204" pitchFamily="18" charset="0"/>
                        </a:rPr>
                        <a:t>X1</a:t>
                      </a:r>
                      <a:endParaRPr lang="es-PE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Cambria" panose="02040503050406030204" pitchFamily="18" charset="0"/>
                        </a:rPr>
                        <a:t>X2</a:t>
                      </a:r>
                      <a:endParaRPr lang="es-PE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Cambria" panose="02040503050406030204" pitchFamily="18" charset="0"/>
                        </a:rPr>
                        <a:t>h1</a:t>
                      </a:r>
                      <a:endParaRPr lang="es-PE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aseline="0" dirty="0" smtClean="0">
                          <a:latin typeface="Cambria" panose="02040503050406030204" pitchFamily="18" charset="0"/>
                        </a:rPr>
                        <a:t>h2</a:t>
                      </a:r>
                      <a:endParaRPr lang="es-PE" dirty="0" smtClean="0">
                        <a:latin typeface="Cambria" panose="02040503050406030204" pitchFamily="18" charset="0"/>
                      </a:endParaRPr>
                    </a:p>
                    <a:p>
                      <a:endParaRPr lang="es-PE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Solución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9124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-4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-3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15/6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132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5253"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X1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1/3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-1/6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12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253"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X2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0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-1/6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1/3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smtClean="0">
                          <a:latin typeface="Cambria" panose="02040503050406030204" pitchFamily="18" charset="0"/>
                        </a:rPr>
                        <a:t>6</a:t>
                      </a:r>
                      <a:endParaRPr lang="es-PE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5" name="24 CuadroTexto"/>
          <p:cNvSpPr txBox="1"/>
          <p:nvPr/>
        </p:nvSpPr>
        <p:spPr>
          <a:xfrm>
            <a:off x="7668344" y="4797152"/>
            <a:ext cx="846707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sz="1600" dirty="0" smtClean="0">
                <a:latin typeface="Cambria" panose="02040503050406030204" pitchFamily="18" charset="0"/>
              </a:rPr>
              <a:t>Z= 132</a:t>
            </a:r>
          </a:p>
          <a:p>
            <a:r>
              <a:rPr lang="es-PE" sz="1600" dirty="0" smtClean="0">
                <a:latin typeface="Cambria" panose="02040503050406030204" pitchFamily="18" charset="0"/>
              </a:rPr>
              <a:t>X1=96</a:t>
            </a:r>
          </a:p>
          <a:p>
            <a:r>
              <a:rPr lang="es-PE" sz="1600" dirty="0" smtClean="0">
                <a:latin typeface="Cambria" panose="02040503050406030204" pitchFamily="18" charset="0"/>
              </a:rPr>
              <a:t>X2 = 36</a:t>
            </a:r>
            <a:endParaRPr lang="es-PE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73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ticario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Boticario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oticari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1873</TotalTime>
  <Words>2095</Words>
  <Application>Microsoft Office PowerPoint</Application>
  <PresentationFormat>Presentación en pantalla (4:3)</PresentationFormat>
  <Paragraphs>650</Paragraphs>
  <Slides>19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Boticario</vt:lpstr>
      <vt:lpstr>Office Theme</vt:lpstr>
      <vt:lpstr>Ecuación</vt:lpstr>
      <vt:lpstr>Análisis  de Sensibilidad  o Postoptimal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</dc:creator>
  <cp:lastModifiedBy>Jose</cp:lastModifiedBy>
  <cp:revision>55</cp:revision>
  <dcterms:created xsi:type="dcterms:W3CDTF">2016-01-19T13:54:51Z</dcterms:created>
  <dcterms:modified xsi:type="dcterms:W3CDTF">2017-08-18T16:50:14Z</dcterms:modified>
</cp:coreProperties>
</file>