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wdp" ContentType="image/vnd.ms-photo"/>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 id="2147483900" r:id="rId2"/>
  </p:sldMasterIdLst>
  <p:notesMasterIdLst>
    <p:notesMasterId r:id="rId50"/>
  </p:notesMasterIdLst>
  <p:sldIdLst>
    <p:sldId id="321" r:id="rId3"/>
    <p:sldId id="322" r:id="rId4"/>
    <p:sldId id="293" r:id="rId5"/>
    <p:sldId id="262" r:id="rId6"/>
    <p:sldId id="260" r:id="rId7"/>
    <p:sldId id="259" r:id="rId8"/>
    <p:sldId id="261" r:id="rId9"/>
    <p:sldId id="258" r:id="rId10"/>
    <p:sldId id="257" r:id="rId11"/>
    <p:sldId id="264" r:id="rId12"/>
    <p:sldId id="265" r:id="rId13"/>
    <p:sldId id="266" r:id="rId14"/>
    <p:sldId id="267" r:id="rId15"/>
    <p:sldId id="299" r:id="rId16"/>
    <p:sldId id="263" r:id="rId17"/>
    <p:sldId id="268" r:id="rId18"/>
    <p:sldId id="269" r:id="rId19"/>
    <p:sldId id="270" r:id="rId20"/>
    <p:sldId id="271" r:id="rId21"/>
    <p:sldId id="272" r:id="rId22"/>
    <p:sldId id="273" r:id="rId23"/>
    <p:sldId id="274" r:id="rId24"/>
    <p:sldId id="294" r:id="rId25"/>
    <p:sldId id="295" r:id="rId26"/>
    <p:sldId id="296" r:id="rId27"/>
    <p:sldId id="297" r:id="rId28"/>
    <p:sldId id="298" r:id="rId29"/>
    <p:sldId id="300" r:id="rId30"/>
    <p:sldId id="301" r:id="rId31"/>
    <p:sldId id="275" r:id="rId32"/>
    <p:sldId id="302" r:id="rId33"/>
    <p:sldId id="303" r:id="rId34"/>
    <p:sldId id="304" r:id="rId35"/>
    <p:sldId id="305" r:id="rId36"/>
    <p:sldId id="306" r:id="rId37"/>
    <p:sldId id="307" r:id="rId38"/>
    <p:sldId id="308" r:id="rId39"/>
    <p:sldId id="309" r:id="rId40"/>
    <p:sldId id="310" r:id="rId41"/>
    <p:sldId id="311" r:id="rId42"/>
    <p:sldId id="312" r:id="rId43"/>
    <p:sldId id="314" r:id="rId44"/>
    <p:sldId id="313" r:id="rId45"/>
    <p:sldId id="315" r:id="rId46"/>
    <p:sldId id="316" r:id="rId47"/>
    <p:sldId id="317" r:id="rId48"/>
    <p:sldId id="318" r:id="rId49"/>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Estilo temático 1 - Énfasis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Estilo temático 1 - Énfasis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2833802-FEF1-4C79-8D5D-14CF1EAF98D9}" styleName="Estilo claro 2 - Acento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8" autoAdjust="0"/>
  </p:normalViewPr>
  <p:slideViewPr>
    <p:cSldViewPr>
      <p:cViewPr>
        <p:scale>
          <a:sx n="80" d="100"/>
          <a:sy n="80" d="100"/>
        </p:scale>
        <p:origin x="-72" y="-72"/>
      </p:cViewPr>
      <p:guideLst>
        <p:guide orient="horz" pos="2160"/>
        <p:guide pos="2880"/>
      </p:guideLst>
    </p:cSldViewPr>
  </p:slideViewPr>
  <p:outlineViewPr>
    <p:cViewPr>
      <p:scale>
        <a:sx n="33" d="100"/>
        <a:sy n="33" d="100"/>
      </p:scale>
      <p:origin x="0" y="75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EB7635-AA61-4DB3-91D4-765FA8AAEABE}"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es-PE"/>
        </a:p>
      </dgm:t>
    </dgm:pt>
    <dgm:pt modelId="{5F532535-383D-4E4A-97EB-AE9E03AF975A}">
      <dgm:prSet phldrT="[Texto]"/>
      <dgm:spPr/>
      <dgm:t>
        <a:bodyPr/>
        <a:lstStyle/>
        <a:p>
          <a:r>
            <a:rPr lang="es-PE" dirty="0" smtClean="0"/>
            <a:t>Utiliza casos sobre  transbordo de bienes  empleando el algoritmo de transporte.</a:t>
          </a:r>
          <a:endParaRPr lang="es-PE" dirty="0"/>
        </a:p>
      </dgm:t>
    </dgm:pt>
    <dgm:pt modelId="{77A034EC-5E36-4ABF-9D0F-B981396130F4}" type="parTrans" cxnId="{DFE27834-9962-4442-9328-8232B8B31042}">
      <dgm:prSet/>
      <dgm:spPr/>
      <dgm:t>
        <a:bodyPr/>
        <a:lstStyle/>
        <a:p>
          <a:endParaRPr lang="es-PE"/>
        </a:p>
      </dgm:t>
    </dgm:pt>
    <dgm:pt modelId="{B4CC4E56-6749-46F7-8F0C-5E62B4EDA424}" type="sibTrans" cxnId="{DFE27834-9962-4442-9328-8232B8B31042}">
      <dgm:prSet/>
      <dgm:spPr/>
      <dgm:t>
        <a:bodyPr/>
        <a:lstStyle/>
        <a:p>
          <a:endParaRPr lang="es-PE"/>
        </a:p>
      </dgm:t>
    </dgm:pt>
    <dgm:pt modelId="{A17FC3A1-5F55-4500-8357-888C8AEF3B9C}">
      <dgm:prSet phldrT="[Texto]"/>
      <dgm:spPr/>
      <dgm:t>
        <a:bodyPr/>
        <a:lstStyle/>
        <a:p>
          <a:r>
            <a:rPr lang="es-PE" dirty="0" smtClean="0"/>
            <a:t>Aplica métodos de transporte y sus alcances para la determinación de la solución optima </a:t>
          </a:r>
          <a:endParaRPr lang="es-PE" dirty="0"/>
        </a:p>
      </dgm:t>
    </dgm:pt>
    <dgm:pt modelId="{31604812-AA7A-4962-A749-6C33485E09FF}" type="parTrans" cxnId="{A585207B-9DCA-41C2-B265-4252DC01AD34}">
      <dgm:prSet/>
      <dgm:spPr/>
      <dgm:t>
        <a:bodyPr/>
        <a:lstStyle/>
        <a:p>
          <a:endParaRPr lang="es-PE"/>
        </a:p>
      </dgm:t>
    </dgm:pt>
    <dgm:pt modelId="{797BB135-F427-43E5-9F09-B3BE2EB88F16}" type="sibTrans" cxnId="{A585207B-9DCA-41C2-B265-4252DC01AD34}">
      <dgm:prSet/>
      <dgm:spPr/>
      <dgm:t>
        <a:bodyPr/>
        <a:lstStyle/>
        <a:p>
          <a:endParaRPr lang="es-PE"/>
        </a:p>
      </dgm:t>
    </dgm:pt>
    <dgm:pt modelId="{56301446-60FC-44F7-9D8B-E8D505686811}">
      <dgm:prSet phldrT="[Texto]"/>
      <dgm:spPr/>
      <dgm:t>
        <a:bodyPr/>
        <a:lstStyle/>
        <a:p>
          <a:r>
            <a:rPr lang="es-PE" dirty="0" smtClean="0"/>
            <a:t>Utiliza el software Excel Solver,  Pom Q-M. LINDO</a:t>
          </a:r>
          <a:endParaRPr lang="es-PE" dirty="0"/>
        </a:p>
      </dgm:t>
    </dgm:pt>
    <dgm:pt modelId="{35B553B2-9135-49AC-A887-9842B559A6C0}" type="parTrans" cxnId="{CEBA9839-4469-4978-BF8B-0A10743B8DD3}">
      <dgm:prSet/>
      <dgm:spPr/>
      <dgm:t>
        <a:bodyPr/>
        <a:lstStyle/>
        <a:p>
          <a:endParaRPr lang="es-PE"/>
        </a:p>
      </dgm:t>
    </dgm:pt>
    <dgm:pt modelId="{63C5C863-B0C5-42F3-9315-F0391FAD0525}" type="sibTrans" cxnId="{CEBA9839-4469-4978-BF8B-0A10743B8DD3}">
      <dgm:prSet/>
      <dgm:spPr/>
      <dgm:t>
        <a:bodyPr/>
        <a:lstStyle/>
        <a:p>
          <a:endParaRPr lang="es-PE"/>
        </a:p>
      </dgm:t>
    </dgm:pt>
    <dgm:pt modelId="{E9AAE8AB-791F-4A4C-B318-AFF514C18CCB}" type="pres">
      <dgm:prSet presAssocID="{B8EB7635-AA61-4DB3-91D4-765FA8AAEABE}" presName="linear" presStyleCnt="0">
        <dgm:presLayoutVars>
          <dgm:dir/>
          <dgm:resizeHandles val="exact"/>
        </dgm:presLayoutVars>
      </dgm:prSet>
      <dgm:spPr/>
    </dgm:pt>
    <dgm:pt modelId="{CB62477A-4CF2-484C-A2FC-71F06BF2661E}" type="pres">
      <dgm:prSet presAssocID="{5F532535-383D-4E4A-97EB-AE9E03AF975A}" presName="comp" presStyleCnt="0"/>
      <dgm:spPr/>
    </dgm:pt>
    <dgm:pt modelId="{5297073D-6544-41B6-BDDE-2CE5F0340E55}" type="pres">
      <dgm:prSet presAssocID="{5F532535-383D-4E4A-97EB-AE9E03AF975A}" presName="box" presStyleLbl="node1" presStyleIdx="0" presStyleCnt="3"/>
      <dgm:spPr/>
      <dgm:t>
        <a:bodyPr/>
        <a:lstStyle/>
        <a:p>
          <a:endParaRPr lang="es-PE"/>
        </a:p>
      </dgm:t>
    </dgm:pt>
    <dgm:pt modelId="{D173AA0C-23BD-4985-9AF9-AF5D46BAFB10}" type="pres">
      <dgm:prSet presAssocID="{5F532535-383D-4E4A-97EB-AE9E03AF975A}" presName="img" presStyleLbl="fgImgPlace1" presStyleIdx="0" presStyleCnt="3"/>
      <dgm:spPr>
        <a:blipFill rotWithShape="1">
          <a:blip xmlns:r="http://schemas.openxmlformats.org/officeDocument/2006/relationships" r:embed="rId1"/>
          <a:stretch>
            <a:fillRect/>
          </a:stretch>
        </a:blipFill>
      </dgm:spPr>
    </dgm:pt>
    <dgm:pt modelId="{826452BE-F2EA-4ABE-9FB3-4C9EEE5406DE}" type="pres">
      <dgm:prSet presAssocID="{5F532535-383D-4E4A-97EB-AE9E03AF975A}" presName="text" presStyleLbl="node1" presStyleIdx="0" presStyleCnt="3">
        <dgm:presLayoutVars>
          <dgm:bulletEnabled val="1"/>
        </dgm:presLayoutVars>
      </dgm:prSet>
      <dgm:spPr/>
      <dgm:t>
        <a:bodyPr/>
        <a:lstStyle/>
        <a:p>
          <a:endParaRPr lang="es-PE"/>
        </a:p>
      </dgm:t>
    </dgm:pt>
    <dgm:pt modelId="{8151F14D-018A-425C-8FEE-5361D4F11A93}" type="pres">
      <dgm:prSet presAssocID="{B4CC4E56-6749-46F7-8F0C-5E62B4EDA424}" presName="spacer" presStyleCnt="0"/>
      <dgm:spPr/>
    </dgm:pt>
    <dgm:pt modelId="{FC72E08F-D03B-494C-BF76-83B2152C7FA7}" type="pres">
      <dgm:prSet presAssocID="{A17FC3A1-5F55-4500-8357-888C8AEF3B9C}" presName="comp" presStyleCnt="0"/>
      <dgm:spPr/>
    </dgm:pt>
    <dgm:pt modelId="{EB5E4B57-CBA9-4ABF-9536-3BA0AF399A27}" type="pres">
      <dgm:prSet presAssocID="{A17FC3A1-5F55-4500-8357-888C8AEF3B9C}" presName="box" presStyleLbl="node1" presStyleIdx="1" presStyleCnt="3"/>
      <dgm:spPr/>
      <dgm:t>
        <a:bodyPr/>
        <a:lstStyle/>
        <a:p>
          <a:endParaRPr lang="es-PE"/>
        </a:p>
      </dgm:t>
    </dgm:pt>
    <dgm:pt modelId="{952A5038-DC03-4996-9D44-3751202220AA}" type="pres">
      <dgm:prSet presAssocID="{A17FC3A1-5F55-4500-8357-888C8AEF3B9C}" presName="img" presStyleLbl="fgImgPlace1" presStyleIdx="1" presStyleCnt="3"/>
      <dgm:spPr>
        <a:blipFill rotWithShape="1">
          <a:blip xmlns:r="http://schemas.openxmlformats.org/officeDocument/2006/relationships" r:embed="rId2"/>
          <a:stretch>
            <a:fillRect/>
          </a:stretch>
        </a:blipFill>
      </dgm:spPr>
    </dgm:pt>
    <dgm:pt modelId="{128BD6D1-BED0-46A8-84A2-B502D5516E2C}" type="pres">
      <dgm:prSet presAssocID="{A17FC3A1-5F55-4500-8357-888C8AEF3B9C}" presName="text" presStyleLbl="node1" presStyleIdx="1" presStyleCnt="3">
        <dgm:presLayoutVars>
          <dgm:bulletEnabled val="1"/>
        </dgm:presLayoutVars>
      </dgm:prSet>
      <dgm:spPr/>
      <dgm:t>
        <a:bodyPr/>
        <a:lstStyle/>
        <a:p>
          <a:endParaRPr lang="es-PE"/>
        </a:p>
      </dgm:t>
    </dgm:pt>
    <dgm:pt modelId="{8CC15102-D4BE-42CD-A5DC-E6DD8AC74EE7}" type="pres">
      <dgm:prSet presAssocID="{797BB135-F427-43E5-9F09-B3BE2EB88F16}" presName="spacer" presStyleCnt="0"/>
      <dgm:spPr/>
    </dgm:pt>
    <dgm:pt modelId="{39D74CCB-118F-4C04-8A2D-47AB108BBE96}" type="pres">
      <dgm:prSet presAssocID="{56301446-60FC-44F7-9D8B-E8D505686811}" presName="comp" presStyleCnt="0"/>
      <dgm:spPr/>
    </dgm:pt>
    <dgm:pt modelId="{E267A615-1244-449D-A640-EDA7A949779F}" type="pres">
      <dgm:prSet presAssocID="{56301446-60FC-44F7-9D8B-E8D505686811}" presName="box" presStyleLbl="node1" presStyleIdx="2" presStyleCnt="3"/>
      <dgm:spPr/>
      <dgm:t>
        <a:bodyPr/>
        <a:lstStyle/>
        <a:p>
          <a:endParaRPr lang="es-PE"/>
        </a:p>
      </dgm:t>
    </dgm:pt>
    <dgm:pt modelId="{D9D4098D-2EA8-40E3-825D-E08E77CAE080}" type="pres">
      <dgm:prSet presAssocID="{56301446-60FC-44F7-9D8B-E8D505686811}" presName="img" presStyleLbl="fgImgPlace1" presStyleIdx="2" presStyleCnt="3"/>
      <dgm:spPr>
        <a:blipFill rotWithShape="1">
          <a:blip xmlns:r="http://schemas.openxmlformats.org/officeDocument/2006/relationships" r:embed="rId3"/>
          <a:stretch>
            <a:fillRect/>
          </a:stretch>
        </a:blipFill>
      </dgm:spPr>
    </dgm:pt>
    <dgm:pt modelId="{C5A7393C-6DA1-44C6-99DC-73F064C2CE6A}" type="pres">
      <dgm:prSet presAssocID="{56301446-60FC-44F7-9D8B-E8D505686811}" presName="text" presStyleLbl="node1" presStyleIdx="2" presStyleCnt="3">
        <dgm:presLayoutVars>
          <dgm:bulletEnabled val="1"/>
        </dgm:presLayoutVars>
      </dgm:prSet>
      <dgm:spPr/>
      <dgm:t>
        <a:bodyPr/>
        <a:lstStyle/>
        <a:p>
          <a:endParaRPr lang="es-PE"/>
        </a:p>
      </dgm:t>
    </dgm:pt>
  </dgm:ptLst>
  <dgm:cxnLst>
    <dgm:cxn modelId="{A585207B-9DCA-41C2-B265-4252DC01AD34}" srcId="{B8EB7635-AA61-4DB3-91D4-765FA8AAEABE}" destId="{A17FC3A1-5F55-4500-8357-888C8AEF3B9C}" srcOrd="1" destOrd="0" parTransId="{31604812-AA7A-4962-A749-6C33485E09FF}" sibTransId="{797BB135-F427-43E5-9F09-B3BE2EB88F16}"/>
    <dgm:cxn modelId="{FABB3FDC-DE54-424E-8AC0-B42A5065019F}" type="presOf" srcId="{B8EB7635-AA61-4DB3-91D4-765FA8AAEABE}" destId="{E9AAE8AB-791F-4A4C-B318-AFF514C18CCB}" srcOrd="0" destOrd="0" presId="urn:microsoft.com/office/officeart/2005/8/layout/vList4"/>
    <dgm:cxn modelId="{DFE27834-9962-4442-9328-8232B8B31042}" srcId="{B8EB7635-AA61-4DB3-91D4-765FA8AAEABE}" destId="{5F532535-383D-4E4A-97EB-AE9E03AF975A}" srcOrd="0" destOrd="0" parTransId="{77A034EC-5E36-4ABF-9D0F-B981396130F4}" sibTransId="{B4CC4E56-6749-46F7-8F0C-5E62B4EDA424}"/>
    <dgm:cxn modelId="{CEBA9839-4469-4978-BF8B-0A10743B8DD3}" srcId="{B8EB7635-AA61-4DB3-91D4-765FA8AAEABE}" destId="{56301446-60FC-44F7-9D8B-E8D505686811}" srcOrd="2" destOrd="0" parTransId="{35B553B2-9135-49AC-A887-9842B559A6C0}" sibTransId="{63C5C863-B0C5-42F3-9315-F0391FAD0525}"/>
    <dgm:cxn modelId="{B259797B-D697-4725-B008-D7257CD6B338}" type="presOf" srcId="{A17FC3A1-5F55-4500-8357-888C8AEF3B9C}" destId="{EB5E4B57-CBA9-4ABF-9536-3BA0AF399A27}" srcOrd="0" destOrd="0" presId="urn:microsoft.com/office/officeart/2005/8/layout/vList4"/>
    <dgm:cxn modelId="{46480EEA-6EC1-442B-8984-A8B52E270624}" type="presOf" srcId="{56301446-60FC-44F7-9D8B-E8D505686811}" destId="{C5A7393C-6DA1-44C6-99DC-73F064C2CE6A}" srcOrd="1" destOrd="0" presId="urn:microsoft.com/office/officeart/2005/8/layout/vList4"/>
    <dgm:cxn modelId="{5F5B9CD5-3178-46F2-B98D-7B2D5C3E49A5}" type="presOf" srcId="{56301446-60FC-44F7-9D8B-E8D505686811}" destId="{E267A615-1244-449D-A640-EDA7A949779F}" srcOrd="0" destOrd="0" presId="urn:microsoft.com/office/officeart/2005/8/layout/vList4"/>
    <dgm:cxn modelId="{CEC3090E-D66B-44A8-B833-F2C521D10A91}" type="presOf" srcId="{5F532535-383D-4E4A-97EB-AE9E03AF975A}" destId="{826452BE-F2EA-4ABE-9FB3-4C9EEE5406DE}" srcOrd="1" destOrd="0" presId="urn:microsoft.com/office/officeart/2005/8/layout/vList4"/>
    <dgm:cxn modelId="{74B063F0-C599-4148-815D-11683414E4F0}" type="presOf" srcId="{5F532535-383D-4E4A-97EB-AE9E03AF975A}" destId="{5297073D-6544-41B6-BDDE-2CE5F0340E55}" srcOrd="0" destOrd="0" presId="urn:microsoft.com/office/officeart/2005/8/layout/vList4"/>
    <dgm:cxn modelId="{A319E1E3-E6A0-4D4E-A88F-33EB8128EE08}" type="presOf" srcId="{A17FC3A1-5F55-4500-8357-888C8AEF3B9C}" destId="{128BD6D1-BED0-46A8-84A2-B502D5516E2C}" srcOrd="1" destOrd="0" presId="urn:microsoft.com/office/officeart/2005/8/layout/vList4"/>
    <dgm:cxn modelId="{92D8185B-9D6F-44AB-8FF8-0CCA54B56B34}" type="presParOf" srcId="{E9AAE8AB-791F-4A4C-B318-AFF514C18CCB}" destId="{CB62477A-4CF2-484C-A2FC-71F06BF2661E}" srcOrd="0" destOrd="0" presId="urn:microsoft.com/office/officeart/2005/8/layout/vList4"/>
    <dgm:cxn modelId="{90BE8477-0955-430A-A834-2825DD451D51}" type="presParOf" srcId="{CB62477A-4CF2-484C-A2FC-71F06BF2661E}" destId="{5297073D-6544-41B6-BDDE-2CE5F0340E55}" srcOrd="0" destOrd="0" presId="urn:microsoft.com/office/officeart/2005/8/layout/vList4"/>
    <dgm:cxn modelId="{BBA571D6-6076-459D-9625-6281A2604FE4}" type="presParOf" srcId="{CB62477A-4CF2-484C-A2FC-71F06BF2661E}" destId="{D173AA0C-23BD-4985-9AF9-AF5D46BAFB10}" srcOrd="1" destOrd="0" presId="urn:microsoft.com/office/officeart/2005/8/layout/vList4"/>
    <dgm:cxn modelId="{9AABBFC3-7129-4DB0-9809-B45B503CF8B2}" type="presParOf" srcId="{CB62477A-4CF2-484C-A2FC-71F06BF2661E}" destId="{826452BE-F2EA-4ABE-9FB3-4C9EEE5406DE}" srcOrd="2" destOrd="0" presId="urn:microsoft.com/office/officeart/2005/8/layout/vList4"/>
    <dgm:cxn modelId="{E515BC20-986D-4C03-B1CF-45B1CC60D4D2}" type="presParOf" srcId="{E9AAE8AB-791F-4A4C-B318-AFF514C18CCB}" destId="{8151F14D-018A-425C-8FEE-5361D4F11A93}" srcOrd="1" destOrd="0" presId="urn:microsoft.com/office/officeart/2005/8/layout/vList4"/>
    <dgm:cxn modelId="{2E91F589-E47C-4A6F-8BCB-622AD2CE019D}" type="presParOf" srcId="{E9AAE8AB-791F-4A4C-B318-AFF514C18CCB}" destId="{FC72E08F-D03B-494C-BF76-83B2152C7FA7}" srcOrd="2" destOrd="0" presId="urn:microsoft.com/office/officeart/2005/8/layout/vList4"/>
    <dgm:cxn modelId="{F4468B08-A429-4F1C-9624-CD682F2104FB}" type="presParOf" srcId="{FC72E08F-D03B-494C-BF76-83B2152C7FA7}" destId="{EB5E4B57-CBA9-4ABF-9536-3BA0AF399A27}" srcOrd="0" destOrd="0" presId="urn:microsoft.com/office/officeart/2005/8/layout/vList4"/>
    <dgm:cxn modelId="{25D6523B-4154-41B4-A846-8719C1563633}" type="presParOf" srcId="{FC72E08F-D03B-494C-BF76-83B2152C7FA7}" destId="{952A5038-DC03-4996-9D44-3751202220AA}" srcOrd="1" destOrd="0" presId="urn:microsoft.com/office/officeart/2005/8/layout/vList4"/>
    <dgm:cxn modelId="{D7C313DD-2EF4-4F00-BA66-384A3D358951}" type="presParOf" srcId="{FC72E08F-D03B-494C-BF76-83B2152C7FA7}" destId="{128BD6D1-BED0-46A8-84A2-B502D5516E2C}" srcOrd="2" destOrd="0" presId="urn:microsoft.com/office/officeart/2005/8/layout/vList4"/>
    <dgm:cxn modelId="{3AD04C0A-F4CD-4695-9FD8-41A87AFC8EDC}" type="presParOf" srcId="{E9AAE8AB-791F-4A4C-B318-AFF514C18CCB}" destId="{8CC15102-D4BE-42CD-A5DC-E6DD8AC74EE7}" srcOrd="3" destOrd="0" presId="urn:microsoft.com/office/officeart/2005/8/layout/vList4"/>
    <dgm:cxn modelId="{1F6CC626-67A7-47B3-B37C-63FD3D8B22E5}" type="presParOf" srcId="{E9AAE8AB-791F-4A4C-B318-AFF514C18CCB}" destId="{39D74CCB-118F-4C04-8A2D-47AB108BBE96}" srcOrd="4" destOrd="0" presId="urn:microsoft.com/office/officeart/2005/8/layout/vList4"/>
    <dgm:cxn modelId="{4B251D61-A5F9-4C50-BCFC-DFE32F56FA22}" type="presParOf" srcId="{39D74CCB-118F-4C04-8A2D-47AB108BBE96}" destId="{E267A615-1244-449D-A640-EDA7A949779F}" srcOrd="0" destOrd="0" presId="urn:microsoft.com/office/officeart/2005/8/layout/vList4"/>
    <dgm:cxn modelId="{AE089EA4-7664-47F0-98DB-B29746594DFB}" type="presParOf" srcId="{39D74CCB-118F-4C04-8A2D-47AB108BBE96}" destId="{D9D4098D-2EA8-40E3-825D-E08E77CAE080}" srcOrd="1" destOrd="0" presId="urn:microsoft.com/office/officeart/2005/8/layout/vList4"/>
    <dgm:cxn modelId="{53063BF3-3710-4C9D-A258-A59639261E39}" type="presParOf" srcId="{39D74CCB-118F-4C04-8A2D-47AB108BBE96}" destId="{C5A7393C-6DA1-44C6-99DC-73F064C2CE6A}"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97073D-6544-41B6-BDDE-2CE5F0340E55}">
      <dsp:nvSpPr>
        <dsp:cNvPr id="0" name=""/>
        <dsp:cNvSpPr/>
      </dsp:nvSpPr>
      <dsp:spPr>
        <a:xfrm>
          <a:off x="0" y="0"/>
          <a:ext cx="6096000" cy="12699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s-PE" sz="2500" kern="1200" dirty="0" smtClean="0"/>
            <a:t>Utiliza casos sobre  transbordo de bienes  empleando el algoritmo de transporte.</a:t>
          </a:r>
          <a:endParaRPr lang="es-PE" sz="2500" kern="1200" dirty="0"/>
        </a:p>
      </dsp:txBody>
      <dsp:txXfrm>
        <a:off x="1346200" y="0"/>
        <a:ext cx="4749800" cy="1269999"/>
      </dsp:txXfrm>
    </dsp:sp>
    <dsp:sp modelId="{D173AA0C-23BD-4985-9AF9-AF5D46BAFB10}">
      <dsp:nvSpPr>
        <dsp:cNvPr id="0" name=""/>
        <dsp:cNvSpPr/>
      </dsp:nvSpPr>
      <dsp:spPr>
        <a:xfrm>
          <a:off x="126999" y="126999"/>
          <a:ext cx="1219200" cy="1015999"/>
        </a:xfrm>
        <a:prstGeom prst="roundRect">
          <a:avLst>
            <a:gd name="adj" fmla="val 10000"/>
          </a:avLst>
        </a:prstGeom>
        <a:blipFill rotWithShape="1">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B5E4B57-CBA9-4ABF-9536-3BA0AF399A27}">
      <dsp:nvSpPr>
        <dsp:cNvPr id="0" name=""/>
        <dsp:cNvSpPr/>
      </dsp:nvSpPr>
      <dsp:spPr>
        <a:xfrm>
          <a:off x="0" y="1396999"/>
          <a:ext cx="6096000" cy="12699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s-PE" sz="2500" kern="1200" dirty="0" smtClean="0"/>
            <a:t>Aplica métodos de transporte y sus alcances para la determinación de la solución optima </a:t>
          </a:r>
          <a:endParaRPr lang="es-PE" sz="2500" kern="1200" dirty="0"/>
        </a:p>
      </dsp:txBody>
      <dsp:txXfrm>
        <a:off x="1346200" y="1396999"/>
        <a:ext cx="4749800" cy="1269999"/>
      </dsp:txXfrm>
    </dsp:sp>
    <dsp:sp modelId="{952A5038-DC03-4996-9D44-3751202220AA}">
      <dsp:nvSpPr>
        <dsp:cNvPr id="0" name=""/>
        <dsp:cNvSpPr/>
      </dsp:nvSpPr>
      <dsp:spPr>
        <a:xfrm>
          <a:off x="126999" y="1523999"/>
          <a:ext cx="1219200" cy="1015999"/>
        </a:xfrm>
        <a:prstGeom prst="roundRect">
          <a:avLst>
            <a:gd name="adj" fmla="val 10000"/>
          </a:avLst>
        </a:prstGeom>
        <a:blipFill rotWithShape="1">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267A615-1244-449D-A640-EDA7A949779F}">
      <dsp:nvSpPr>
        <dsp:cNvPr id="0" name=""/>
        <dsp:cNvSpPr/>
      </dsp:nvSpPr>
      <dsp:spPr>
        <a:xfrm>
          <a:off x="0" y="2793999"/>
          <a:ext cx="6096000" cy="12699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s-PE" sz="2500" kern="1200" dirty="0" smtClean="0"/>
            <a:t>Utiliza el software Excel Solver,  Pom Q-M. LINDO</a:t>
          </a:r>
          <a:endParaRPr lang="es-PE" sz="2500" kern="1200" dirty="0"/>
        </a:p>
      </dsp:txBody>
      <dsp:txXfrm>
        <a:off x="1346200" y="2793999"/>
        <a:ext cx="4749800" cy="1269999"/>
      </dsp:txXfrm>
    </dsp:sp>
    <dsp:sp modelId="{D9D4098D-2EA8-40E3-825D-E08E77CAE080}">
      <dsp:nvSpPr>
        <dsp:cNvPr id="0" name=""/>
        <dsp:cNvSpPr/>
      </dsp:nvSpPr>
      <dsp:spPr>
        <a:xfrm>
          <a:off x="126999" y="2920999"/>
          <a:ext cx="1219200" cy="1015999"/>
        </a:xfrm>
        <a:prstGeom prst="roundRect">
          <a:avLst>
            <a:gd name="adj" fmla="val 10000"/>
          </a:avLst>
        </a:prstGeom>
        <a:blipFill rotWithShape="1">
          <a:blip xmlns:r="http://schemas.openxmlformats.org/officeDocument/2006/relationships" r:embed="rId3"/>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BC4C5A-039A-47C6-8786-CBDFAE3554DF}" type="datetimeFigureOut">
              <a:rPr lang="es-ES" smtClean="0"/>
              <a:pPr/>
              <a:t>19/08/2017</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1D0E2E-A057-4C52-8C35-2870B801144D}" type="slidenum">
              <a:rPr lang="es-ES" smtClean="0"/>
              <a:pPr/>
              <a:t>‹Nº›</a:t>
            </a:fld>
            <a:endParaRPr lang="es-ES"/>
          </a:p>
        </p:txBody>
      </p:sp>
    </p:spTree>
    <p:extLst>
      <p:ext uri="{BB962C8B-B14F-4D97-AF65-F5344CB8AC3E}">
        <p14:creationId xmlns:p14="http://schemas.microsoft.com/office/powerpoint/2010/main" val="2279267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43000" y="685800"/>
            <a:ext cx="4572000" cy="3429000"/>
          </a:xfrm>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38DF6D55-E685-5045-81EF-E560A26E1A2E}" type="slidenum">
              <a:rPr lang="es-ES_tradnl">
                <a:solidFill>
                  <a:prstClr val="black"/>
                </a:solidFill>
              </a:rPr>
              <a:pPr/>
              <a:t>1</a:t>
            </a:fld>
            <a:endParaRPr lang="es-ES_tradnl">
              <a:solidFill>
                <a:prstClr val="black"/>
              </a:solidFill>
            </a:endParaRPr>
          </a:p>
        </p:txBody>
      </p:sp>
    </p:spTree>
    <p:extLst>
      <p:ext uri="{BB962C8B-B14F-4D97-AF65-F5344CB8AC3E}">
        <p14:creationId xmlns:p14="http://schemas.microsoft.com/office/powerpoint/2010/main" val="428431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E71D0E2E-A057-4C52-8C35-2870B801144D}" type="slidenum">
              <a:rPr lang="es-ES" smtClean="0"/>
              <a:pPr/>
              <a:t>11</a:t>
            </a:fld>
            <a:endParaRPr lang="es-E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_tradnl" dirty="0"/>
          </a:p>
        </p:txBody>
      </p:sp>
      <p:sp>
        <p:nvSpPr>
          <p:cNvPr id="4" name="3 Marcador de número de diapositiva"/>
          <p:cNvSpPr>
            <a:spLocks noGrp="1"/>
          </p:cNvSpPr>
          <p:nvPr>
            <p:ph type="sldNum" sz="quarter" idx="10"/>
          </p:nvPr>
        </p:nvSpPr>
        <p:spPr/>
        <p:txBody>
          <a:bodyPr/>
          <a:lstStyle/>
          <a:p>
            <a:fld id="{E71D0E2E-A057-4C52-8C35-2870B801144D}" type="slidenum">
              <a:rPr lang="es-ES" smtClean="0"/>
              <a:pPr/>
              <a:t>32</a:t>
            </a:fld>
            <a:endParaRPr lang="es-ES"/>
          </a:p>
        </p:txBody>
      </p:sp>
    </p:spTree>
    <p:extLst>
      <p:ext uri="{BB962C8B-B14F-4D97-AF65-F5344CB8AC3E}">
        <p14:creationId xmlns:p14="http://schemas.microsoft.com/office/powerpoint/2010/main" val="516856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4" name="13 Título"/>
          <p:cNvSpPr>
            <a:spLocks noGrp="1"/>
          </p:cNvSpPr>
          <p:nvPr>
            <p:ph type="ctrTitle"/>
          </p:nvPr>
        </p:nvSpPr>
        <p:spPr>
          <a:xfrm>
            <a:off x="1432560" y="359898"/>
            <a:ext cx="7406640" cy="1472184"/>
          </a:xfrm>
        </p:spPr>
        <p:txBody>
          <a:bodyPr anchor="b"/>
          <a:lstStyle>
            <a:lvl1pPr algn="l">
              <a:defRPr/>
            </a:lvl1pPr>
            <a:extLst/>
          </a:lstStyle>
          <a:p>
            <a:r>
              <a:rPr kumimoji="0" lang="es-ES" smtClean="0"/>
              <a:t>Haga clic para modificar el estilo de título del patrón</a:t>
            </a:r>
            <a:endParaRPr kumimoji="0" lang="en-US"/>
          </a:p>
        </p:txBody>
      </p:sp>
      <p:sp>
        <p:nvSpPr>
          <p:cNvPr id="22" name="21 Subtítulo"/>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sp>
        <p:nvSpPr>
          <p:cNvPr id="7" name="6 Marcador de fecha"/>
          <p:cNvSpPr>
            <a:spLocks noGrp="1"/>
          </p:cNvSpPr>
          <p:nvPr>
            <p:ph type="dt" sz="half" idx="10"/>
          </p:nvPr>
        </p:nvSpPr>
        <p:spPr/>
        <p:txBody>
          <a:bodyPr/>
          <a:lstStyle>
            <a:extLst/>
          </a:lstStyle>
          <a:p>
            <a:fld id="{2ABE0C02-AC5D-470B-A099-5B7B0FB85CAA}" type="datetimeFigureOut">
              <a:rPr lang="es-ES" smtClean="0"/>
              <a:pPr/>
              <a:t>19/08/2017</a:t>
            </a:fld>
            <a:endParaRPr lang="es-ES"/>
          </a:p>
        </p:txBody>
      </p:sp>
      <p:sp>
        <p:nvSpPr>
          <p:cNvPr id="20" name="19 Marcador de pie de página"/>
          <p:cNvSpPr>
            <a:spLocks noGrp="1"/>
          </p:cNvSpPr>
          <p:nvPr>
            <p:ph type="ftr" sz="quarter" idx="11"/>
          </p:nvPr>
        </p:nvSpPr>
        <p:spPr/>
        <p:txBody>
          <a:bodyPr/>
          <a:lstStyle>
            <a:extLst/>
          </a:lstStyle>
          <a:p>
            <a:endParaRPr lang="es-ES"/>
          </a:p>
        </p:txBody>
      </p:sp>
      <p:sp>
        <p:nvSpPr>
          <p:cNvPr id="10" name="9 Marcador de número de diapositiva"/>
          <p:cNvSpPr>
            <a:spLocks noGrp="1"/>
          </p:cNvSpPr>
          <p:nvPr>
            <p:ph type="sldNum" sz="quarter" idx="12"/>
          </p:nvPr>
        </p:nvSpPr>
        <p:spPr/>
        <p:txBody>
          <a:bodyPr/>
          <a:lstStyle>
            <a:extLst/>
          </a:lstStyle>
          <a:p>
            <a:fld id="{F2A808CD-DBCC-49C3-9937-FF4B76FB977D}" type="slidenum">
              <a:rPr lang="es-ES" smtClean="0"/>
              <a:pPr/>
              <a:t>‹Nº›</a:t>
            </a:fld>
            <a:endParaRPr lang="es-ES"/>
          </a:p>
        </p:txBody>
      </p:sp>
      <p:sp>
        <p:nvSpPr>
          <p:cNvPr id="8" name="7 Elipse"/>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8 Elipse"/>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2ABE0C02-AC5D-470B-A099-5B7B0FB85CAA}" type="datetimeFigureOut">
              <a:rPr lang="es-ES" smtClean="0"/>
              <a:pPr/>
              <a:t>19/08/2017</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F2A808CD-DBCC-49C3-9937-FF4B76FB977D}"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58000" y="274639"/>
            <a:ext cx="1828800" cy="5851525"/>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1143000" y="274640"/>
            <a:ext cx="5562600" cy="5851525"/>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2ABE0C02-AC5D-470B-A099-5B7B0FB85CAA}" type="datetimeFigureOut">
              <a:rPr lang="es-ES" smtClean="0"/>
              <a:pPr/>
              <a:t>19/08/2017</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F2A808CD-DBCC-49C3-9937-FF4B76FB977D}" type="slidenum">
              <a:rPr lang="es-ES" smtClean="0"/>
              <a:pPr/>
              <a:t>‹Nº›</a:t>
            </a:fld>
            <a:endParaRPr lang="es-E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s-ES" smtClean="0"/>
              <a:t>Clic para editar título</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38DF547D-DE66-3646-86ED-203D8A1448EF}" type="datetimeFigureOut">
              <a:rPr lang="es-ES_tradnl" smtClean="0">
                <a:solidFill>
                  <a:prstClr val="black">
                    <a:tint val="75000"/>
                  </a:prstClr>
                </a:solidFill>
              </a:rPr>
              <a:pPr/>
              <a:t>19/08/2017</a:t>
            </a:fld>
            <a:endParaRPr lang="es-ES_tradnl">
              <a:solidFill>
                <a:prstClr val="black">
                  <a:tint val="75000"/>
                </a:prstClr>
              </a:solidFill>
            </a:endParaRPr>
          </a:p>
        </p:txBody>
      </p:sp>
      <p:sp>
        <p:nvSpPr>
          <p:cNvPr id="5" name="Footer Placeholder 4"/>
          <p:cNvSpPr>
            <a:spLocks noGrp="1"/>
          </p:cNvSpPr>
          <p:nvPr>
            <p:ph type="ftr" sz="quarter" idx="11"/>
          </p:nvPr>
        </p:nvSpPr>
        <p:spPr/>
        <p:txBody>
          <a:bodyPr/>
          <a:lstStyle/>
          <a:p>
            <a:endParaRPr lang="es-ES_tradnl">
              <a:solidFill>
                <a:prstClr val="black">
                  <a:tint val="75000"/>
                </a:prstClr>
              </a:solidFill>
            </a:endParaRPr>
          </a:p>
        </p:txBody>
      </p:sp>
      <p:sp>
        <p:nvSpPr>
          <p:cNvPr id="6" name="Slide Number Placeholder 5"/>
          <p:cNvSpPr>
            <a:spLocks noGrp="1"/>
          </p:cNvSpPr>
          <p:nvPr>
            <p:ph type="sldNum" sz="quarter" idx="12"/>
          </p:nvPr>
        </p:nvSpPr>
        <p:spPr/>
        <p:txBody>
          <a:bodyPr/>
          <a:lstStyle/>
          <a:p>
            <a:fld id="{0FBE486B-8585-DC43-A980-14CA28B9973C}"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132324021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8DF547D-DE66-3646-86ED-203D8A1448EF}" type="datetimeFigureOut">
              <a:rPr lang="es-ES_tradnl" smtClean="0">
                <a:solidFill>
                  <a:prstClr val="black">
                    <a:tint val="75000"/>
                  </a:prstClr>
                </a:solidFill>
              </a:rPr>
              <a:pPr/>
              <a:t>19/08/2017</a:t>
            </a:fld>
            <a:endParaRPr lang="es-ES_tradnl">
              <a:solidFill>
                <a:prstClr val="black">
                  <a:tint val="75000"/>
                </a:prstClr>
              </a:solidFill>
            </a:endParaRPr>
          </a:p>
        </p:txBody>
      </p:sp>
      <p:sp>
        <p:nvSpPr>
          <p:cNvPr id="5" name="Footer Placeholder 4"/>
          <p:cNvSpPr>
            <a:spLocks noGrp="1"/>
          </p:cNvSpPr>
          <p:nvPr>
            <p:ph type="ftr" sz="quarter" idx="11"/>
          </p:nvPr>
        </p:nvSpPr>
        <p:spPr/>
        <p:txBody>
          <a:bodyPr/>
          <a:lstStyle/>
          <a:p>
            <a:endParaRPr lang="es-ES_tradnl">
              <a:solidFill>
                <a:prstClr val="black">
                  <a:tint val="75000"/>
                </a:prstClr>
              </a:solidFill>
            </a:endParaRPr>
          </a:p>
        </p:txBody>
      </p:sp>
      <p:sp>
        <p:nvSpPr>
          <p:cNvPr id="6" name="Slide Number Placeholder 5"/>
          <p:cNvSpPr>
            <a:spLocks noGrp="1"/>
          </p:cNvSpPr>
          <p:nvPr>
            <p:ph type="sldNum" sz="quarter" idx="12"/>
          </p:nvPr>
        </p:nvSpPr>
        <p:spPr/>
        <p:txBody>
          <a:bodyPr/>
          <a:lstStyle/>
          <a:p>
            <a:fld id="{0FBE486B-8585-DC43-A980-14CA28B9973C}"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178443283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 smtClean="0"/>
              <a:t>Clic para editar título</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38DF547D-DE66-3646-86ED-203D8A1448EF}" type="datetimeFigureOut">
              <a:rPr lang="es-ES_tradnl" smtClean="0">
                <a:solidFill>
                  <a:prstClr val="black">
                    <a:tint val="75000"/>
                  </a:prstClr>
                </a:solidFill>
              </a:rPr>
              <a:pPr/>
              <a:t>19/08/2017</a:t>
            </a:fld>
            <a:endParaRPr lang="es-ES_tradnl">
              <a:solidFill>
                <a:prstClr val="black">
                  <a:tint val="75000"/>
                </a:prstClr>
              </a:solidFill>
            </a:endParaRPr>
          </a:p>
        </p:txBody>
      </p:sp>
      <p:sp>
        <p:nvSpPr>
          <p:cNvPr id="5" name="Footer Placeholder 4"/>
          <p:cNvSpPr>
            <a:spLocks noGrp="1"/>
          </p:cNvSpPr>
          <p:nvPr>
            <p:ph type="ftr" sz="quarter" idx="11"/>
          </p:nvPr>
        </p:nvSpPr>
        <p:spPr/>
        <p:txBody>
          <a:bodyPr/>
          <a:lstStyle/>
          <a:p>
            <a:endParaRPr lang="es-ES_tradnl">
              <a:solidFill>
                <a:prstClr val="black">
                  <a:tint val="75000"/>
                </a:prstClr>
              </a:solidFill>
            </a:endParaRPr>
          </a:p>
        </p:txBody>
      </p:sp>
      <p:sp>
        <p:nvSpPr>
          <p:cNvPr id="6" name="Slide Number Placeholder 5"/>
          <p:cNvSpPr>
            <a:spLocks noGrp="1"/>
          </p:cNvSpPr>
          <p:nvPr>
            <p:ph type="sldNum" sz="quarter" idx="12"/>
          </p:nvPr>
        </p:nvSpPr>
        <p:spPr/>
        <p:txBody>
          <a:bodyPr/>
          <a:lstStyle/>
          <a:p>
            <a:fld id="{0FBE486B-8585-DC43-A980-14CA28B9973C}"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329168579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38DF547D-DE66-3646-86ED-203D8A1448EF}" type="datetimeFigureOut">
              <a:rPr lang="es-ES_tradnl" smtClean="0">
                <a:solidFill>
                  <a:prstClr val="black">
                    <a:tint val="75000"/>
                  </a:prstClr>
                </a:solidFill>
              </a:rPr>
              <a:pPr/>
              <a:t>19/08/2017</a:t>
            </a:fld>
            <a:endParaRPr lang="es-ES_tradnl">
              <a:solidFill>
                <a:prstClr val="black">
                  <a:tint val="75000"/>
                </a:prstClr>
              </a:solidFill>
            </a:endParaRPr>
          </a:p>
        </p:txBody>
      </p:sp>
      <p:sp>
        <p:nvSpPr>
          <p:cNvPr id="6" name="Footer Placeholder 5"/>
          <p:cNvSpPr>
            <a:spLocks noGrp="1"/>
          </p:cNvSpPr>
          <p:nvPr>
            <p:ph type="ftr" sz="quarter" idx="11"/>
          </p:nvPr>
        </p:nvSpPr>
        <p:spPr/>
        <p:txBody>
          <a:bodyPr/>
          <a:lstStyle/>
          <a:p>
            <a:endParaRPr lang="es-ES_tradnl">
              <a:solidFill>
                <a:prstClr val="black">
                  <a:tint val="75000"/>
                </a:prstClr>
              </a:solidFill>
            </a:endParaRPr>
          </a:p>
        </p:txBody>
      </p:sp>
      <p:sp>
        <p:nvSpPr>
          <p:cNvPr id="7" name="Slide Number Placeholder 6"/>
          <p:cNvSpPr>
            <a:spLocks noGrp="1"/>
          </p:cNvSpPr>
          <p:nvPr>
            <p:ph type="sldNum" sz="quarter" idx="12"/>
          </p:nvPr>
        </p:nvSpPr>
        <p:spPr/>
        <p:txBody>
          <a:bodyPr/>
          <a:lstStyle/>
          <a:p>
            <a:fld id="{0FBE486B-8585-DC43-A980-14CA28B9973C}"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237037055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smtClean="0"/>
              <a:t>Clic para editar título</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38DF547D-DE66-3646-86ED-203D8A1448EF}" type="datetimeFigureOut">
              <a:rPr lang="es-ES_tradnl" smtClean="0">
                <a:solidFill>
                  <a:prstClr val="black">
                    <a:tint val="75000"/>
                  </a:prstClr>
                </a:solidFill>
              </a:rPr>
              <a:pPr/>
              <a:t>19/08/2017</a:t>
            </a:fld>
            <a:endParaRPr lang="es-ES_tradnl">
              <a:solidFill>
                <a:prstClr val="black">
                  <a:tint val="75000"/>
                </a:prstClr>
              </a:solidFill>
            </a:endParaRPr>
          </a:p>
        </p:txBody>
      </p:sp>
      <p:sp>
        <p:nvSpPr>
          <p:cNvPr id="8" name="Footer Placeholder 7"/>
          <p:cNvSpPr>
            <a:spLocks noGrp="1"/>
          </p:cNvSpPr>
          <p:nvPr>
            <p:ph type="ftr" sz="quarter" idx="11"/>
          </p:nvPr>
        </p:nvSpPr>
        <p:spPr/>
        <p:txBody>
          <a:bodyPr/>
          <a:lstStyle/>
          <a:p>
            <a:endParaRPr lang="es-ES_tradnl">
              <a:solidFill>
                <a:prstClr val="black">
                  <a:tint val="75000"/>
                </a:prstClr>
              </a:solidFill>
            </a:endParaRPr>
          </a:p>
        </p:txBody>
      </p:sp>
      <p:sp>
        <p:nvSpPr>
          <p:cNvPr id="9" name="Slide Number Placeholder 8"/>
          <p:cNvSpPr>
            <a:spLocks noGrp="1"/>
          </p:cNvSpPr>
          <p:nvPr>
            <p:ph type="sldNum" sz="quarter" idx="12"/>
          </p:nvPr>
        </p:nvSpPr>
        <p:spPr/>
        <p:txBody>
          <a:bodyPr/>
          <a:lstStyle/>
          <a:p>
            <a:fld id="{0FBE486B-8585-DC43-A980-14CA28B9973C}"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4694809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Date Placeholder 2"/>
          <p:cNvSpPr>
            <a:spLocks noGrp="1"/>
          </p:cNvSpPr>
          <p:nvPr>
            <p:ph type="dt" sz="half" idx="10"/>
          </p:nvPr>
        </p:nvSpPr>
        <p:spPr/>
        <p:txBody>
          <a:bodyPr/>
          <a:lstStyle/>
          <a:p>
            <a:fld id="{38DF547D-DE66-3646-86ED-203D8A1448EF}" type="datetimeFigureOut">
              <a:rPr lang="es-ES_tradnl" smtClean="0">
                <a:solidFill>
                  <a:prstClr val="black">
                    <a:tint val="75000"/>
                  </a:prstClr>
                </a:solidFill>
              </a:rPr>
              <a:pPr/>
              <a:t>19/08/2017</a:t>
            </a:fld>
            <a:endParaRPr lang="es-ES_tradnl">
              <a:solidFill>
                <a:prstClr val="black">
                  <a:tint val="75000"/>
                </a:prstClr>
              </a:solidFill>
            </a:endParaRPr>
          </a:p>
        </p:txBody>
      </p:sp>
      <p:sp>
        <p:nvSpPr>
          <p:cNvPr id="4" name="Footer Placeholder 3"/>
          <p:cNvSpPr>
            <a:spLocks noGrp="1"/>
          </p:cNvSpPr>
          <p:nvPr>
            <p:ph type="ftr" sz="quarter" idx="11"/>
          </p:nvPr>
        </p:nvSpPr>
        <p:spPr/>
        <p:txBody>
          <a:bodyPr/>
          <a:lstStyle/>
          <a:p>
            <a:endParaRPr lang="es-ES_tradnl">
              <a:solidFill>
                <a:prstClr val="black">
                  <a:tint val="75000"/>
                </a:prstClr>
              </a:solidFill>
            </a:endParaRPr>
          </a:p>
        </p:txBody>
      </p:sp>
      <p:sp>
        <p:nvSpPr>
          <p:cNvPr id="5" name="Slide Number Placeholder 4"/>
          <p:cNvSpPr>
            <a:spLocks noGrp="1"/>
          </p:cNvSpPr>
          <p:nvPr>
            <p:ph type="sldNum" sz="quarter" idx="12"/>
          </p:nvPr>
        </p:nvSpPr>
        <p:spPr/>
        <p:txBody>
          <a:bodyPr/>
          <a:lstStyle/>
          <a:p>
            <a:fld id="{0FBE486B-8585-DC43-A980-14CA28B9973C}"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75598894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DF547D-DE66-3646-86ED-203D8A1448EF}" type="datetimeFigureOut">
              <a:rPr lang="es-ES_tradnl" smtClean="0">
                <a:solidFill>
                  <a:prstClr val="black">
                    <a:tint val="75000"/>
                  </a:prstClr>
                </a:solidFill>
              </a:rPr>
              <a:pPr/>
              <a:t>19/08/2017</a:t>
            </a:fld>
            <a:endParaRPr lang="es-ES_tradnl">
              <a:solidFill>
                <a:prstClr val="black">
                  <a:tint val="75000"/>
                </a:prstClr>
              </a:solidFill>
            </a:endParaRPr>
          </a:p>
        </p:txBody>
      </p:sp>
      <p:sp>
        <p:nvSpPr>
          <p:cNvPr id="3" name="Footer Placeholder 2"/>
          <p:cNvSpPr>
            <a:spLocks noGrp="1"/>
          </p:cNvSpPr>
          <p:nvPr>
            <p:ph type="ftr" sz="quarter" idx="11"/>
          </p:nvPr>
        </p:nvSpPr>
        <p:spPr/>
        <p:txBody>
          <a:bodyPr/>
          <a:lstStyle/>
          <a:p>
            <a:endParaRPr lang="es-ES_tradnl">
              <a:solidFill>
                <a:prstClr val="black">
                  <a:tint val="75000"/>
                </a:prstClr>
              </a:solidFill>
            </a:endParaRPr>
          </a:p>
        </p:txBody>
      </p:sp>
      <p:sp>
        <p:nvSpPr>
          <p:cNvPr id="4" name="Slide Number Placeholder 3"/>
          <p:cNvSpPr>
            <a:spLocks noGrp="1"/>
          </p:cNvSpPr>
          <p:nvPr>
            <p:ph type="sldNum" sz="quarter" idx="12"/>
          </p:nvPr>
        </p:nvSpPr>
        <p:spPr/>
        <p:txBody>
          <a:bodyPr/>
          <a:lstStyle/>
          <a:p>
            <a:fld id="{0FBE486B-8585-DC43-A980-14CA28B9973C}"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1488877282"/>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smtClean="0"/>
              <a:t>Clic para editar título</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8DF547D-DE66-3646-86ED-203D8A1448EF}" type="datetimeFigureOut">
              <a:rPr lang="es-ES_tradnl" smtClean="0">
                <a:solidFill>
                  <a:prstClr val="black">
                    <a:tint val="75000"/>
                  </a:prstClr>
                </a:solidFill>
              </a:rPr>
              <a:pPr/>
              <a:t>19/08/2017</a:t>
            </a:fld>
            <a:endParaRPr lang="es-ES_tradnl">
              <a:solidFill>
                <a:prstClr val="black">
                  <a:tint val="75000"/>
                </a:prstClr>
              </a:solidFill>
            </a:endParaRPr>
          </a:p>
        </p:txBody>
      </p:sp>
      <p:sp>
        <p:nvSpPr>
          <p:cNvPr id="6" name="Footer Placeholder 5"/>
          <p:cNvSpPr>
            <a:spLocks noGrp="1"/>
          </p:cNvSpPr>
          <p:nvPr>
            <p:ph type="ftr" sz="quarter" idx="11"/>
          </p:nvPr>
        </p:nvSpPr>
        <p:spPr/>
        <p:txBody>
          <a:bodyPr/>
          <a:lstStyle/>
          <a:p>
            <a:endParaRPr lang="es-ES_tradnl">
              <a:solidFill>
                <a:prstClr val="black">
                  <a:tint val="75000"/>
                </a:prstClr>
              </a:solidFill>
            </a:endParaRPr>
          </a:p>
        </p:txBody>
      </p:sp>
      <p:sp>
        <p:nvSpPr>
          <p:cNvPr id="7" name="Slide Number Placeholder 6"/>
          <p:cNvSpPr>
            <a:spLocks noGrp="1"/>
          </p:cNvSpPr>
          <p:nvPr>
            <p:ph type="sldNum" sz="quarter" idx="12"/>
          </p:nvPr>
        </p:nvSpPr>
        <p:spPr/>
        <p:txBody>
          <a:bodyPr/>
          <a:lstStyle/>
          <a:p>
            <a:fld id="{0FBE486B-8585-DC43-A980-14CA28B9973C}"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273174275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2ABE0C02-AC5D-470B-A099-5B7B0FB85CAA}" type="datetimeFigureOut">
              <a:rPr lang="es-ES" smtClean="0"/>
              <a:pPr/>
              <a:t>19/08/2017</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F2A808CD-DBCC-49C3-9937-FF4B76FB977D}" type="slidenum">
              <a:rPr lang="es-ES" smtClean="0"/>
              <a:pPr/>
              <a:t>‹Nº›</a:t>
            </a:fld>
            <a:endParaRPr lang="es-E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smtClean="0"/>
              <a:t>Clic para editar título</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Arrastre la imagen al marcador de posición o haga clic en el icono para agregar</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8DF547D-DE66-3646-86ED-203D8A1448EF}" type="datetimeFigureOut">
              <a:rPr lang="es-ES_tradnl" smtClean="0">
                <a:solidFill>
                  <a:prstClr val="black">
                    <a:tint val="75000"/>
                  </a:prstClr>
                </a:solidFill>
              </a:rPr>
              <a:pPr/>
              <a:t>19/08/2017</a:t>
            </a:fld>
            <a:endParaRPr lang="es-ES_tradnl">
              <a:solidFill>
                <a:prstClr val="black">
                  <a:tint val="75000"/>
                </a:prstClr>
              </a:solidFill>
            </a:endParaRPr>
          </a:p>
        </p:txBody>
      </p:sp>
      <p:sp>
        <p:nvSpPr>
          <p:cNvPr id="6" name="Footer Placeholder 5"/>
          <p:cNvSpPr>
            <a:spLocks noGrp="1"/>
          </p:cNvSpPr>
          <p:nvPr>
            <p:ph type="ftr" sz="quarter" idx="11"/>
          </p:nvPr>
        </p:nvSpPr>
        <p:spPr/>
        <p:txBody>
          <a:bodyPr/>
          <a:lstStyle/>
          <a:p>
            <a:endParaRPr lang="es-ES_tradnl">
              <a:solidFill>
                <a:prstClr val="black">
                  <a:tint val="75000"/>
                </a:prstClr>
              </a:solidFill>
            </a:endParaRPr>
          </a:p>
        </p:txBody>
      </p:sp>
      <p:sp>
        <p:nvSpPr>
          <p:cNvPr id="7" name="Slide Number Placeholder 6"/>
          <p:cNvSpPr>
            <a:spLocks noGrp="1"/>
          </p:cNvSpPr>
          <p:nvPr>
            <p:ph type="sldNum" sz="quarter" idx="12"/>
          </p:nvPr>
        </p:nvSpPr>
        <p:spPr/>
        <p:txBody>
          <a:bodyPr/>
          <a:lstStyle/>
          <a:p>
            <a:fld id="{0FBE486B-8585-DC43-A980-14CA28B9973C}"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38254872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8DF547D-DE66-3646-86ED-203D8A1448EF}" type="datetimeFigureOut">
              <a:rPr lang="es-ES_tradnl" smtClean="0">
                <a:solidFill>
                  <a:prstClr val="black">
                    <a:tint val="75000"/>
                  </a:prstClr>
                </a:solidFill>
              </a:rPr>
              <a:pPr/>
              <a:t>19/08/2017</a:t>
            </a:fld>
            <a:endParaRPr lang="es-ES_tradnl">
              <a:solidFill>
                <a:prstClr val="black">
                  <a:tint val="75000"/>
                </a:prstClr>
              </a:solidFill>
            </a:endParaRPr>
          </a:p>
        </p:txBody>
      </p:sp>
      <p:sp>
        <p:nvSpPr>
          <p:cNvPr id="5" name="Footer Placeholder 4"/>
          <p:cNvSpPr>
            <a:spLocks noGrp="1"/>
          </p:cNvSpPr>
          <p:nvPr>
            <p:ph type="ftr" sz="quarter" idx="11"/>
          </p:nvPr>
        </p:nvSpPr>
        <p:spPr/>
        <p:txBody>
          <a:bodyPr/>
          <a:lstStyle/>
          <a:p>
            <a:endParaRPr lang="es-ES_tradnl">
              <a:solidFill>
                <a:prstClr val="black">
                  <a:tint val="75000"/>
                </a:prstClr>
              </a:solidFill>
            </a:endParaRPr>
          </a:p>
        </p:txBody>
      </p:sp>
      <p:sp>
        <p:nvSpPr>
          <p:cNvPr id="6" name="Slide Number Placeholder 5"/>
          <p:cNvSpPr>
            <a:spLocks noGrp="1"/>
          </p:cNvSpPr>
          <p:nvPr>
            <p:ph type="sldNum" sz="quarter" idx="12"/>
          </p:nvPr>
        </p:nvSpPr>
        <p:spPr/>
        <p:txBody>
          <a:bodyPr/>
          <a:lstStyle/>
          <a:p>
            <a:fld id="{0FBE486B-8585-DC43-A980-14CA28B9973C}"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195902539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smtClean="0"/>
              <a:t>Clic para editar título</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8DF547D-DE66-3646-86ED-203D8A1448EF}" type="datetimeFigureOut">
              <a:rPr lang="es-ES_tradnl" smtClean="0">
                <a:solidFill>
                  <a:prstClr val="black">
                    <a:tint val="75000"/>
                  </a:prstClr>
                </a:solidFill>
              </a:rPr>
              <a:pPr/>
              <a:t>19/08/2017</a:t>
            </a:fld>
            <a:endParaRPr lang="es-ES_tradnl">
              <a:solidFill>
                <a:prstClr val="black">
                  <a:tint val="75000"/>
                </a:prstClr>
              </a:solidFill>
            </a:endParaRPr>
          </a:p>
        </p:txBody>
      </p:sp>
      <p:sp>
        <p:nvSpPr>
          <p:cNvPr id="5" name="Footer Placeholder 4"/>
          <p:cNvSpPr>
            <a:spLocks noGrp="1"/>
          </p:cNvSpPr>
          <p:nvPr>
            <p:ph type="ftr" sz="quarter" idx="11"/>
          </p:nvPr>
        </p:nvSpPr>
        <p:spPr/>
        <p:txBody>
          <a:bodyPr/>
          <a:lstStyle/>
          <a:p>
            <a:endParaRPr lang="es-ES_tradnl">
              <a:solidFill>
                <a:prstClr val="black">
                  <a:tint val="75000"/>
                </a:prstClr>
              </a:solidFill>
            </a:endParaRPr>
          </a:p>
        </p:txBody>
      </p:sp>
      <p:sp>
        <p:nvSpPr>
          <p:cNvPr id="6" name="Slide Number Placeholder 5"/>
          <p:cNvSpPr>
            <a:spLocks noGrp="1"/>
          </p:cNvSpPr>
          <p:nvPr>
            <p:ph type="sldNum" sz="quarter" idx="12"/>
          </p:nvPr>
        </p:nvSpPr>
        <p:spPr/>
        <p:txBody>
          <a:bodyPr/>
          <a:lstStyle/>
          <a:p>
            <a:fld id="{0FBE486B-8585-DC43-A980-14CA28B9973C}"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284001189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6 Rectángulo"/>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Título"/>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extLst/>
          </a:lstStyle>
          <a:p>
            <a:fld id="{2ABE0C02-AC5D-470B-A099-5B7B0FB85CAA}" type="datetimeFigureOut">
              <a:rPr lang="es-ES" smtClean="0"/>
              <a:pPr/>
              <a:t>19/08/2017</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F2A808CD-DBCC-49C3-9937-FF4B76FB977D}" type="slidenum">
              <a:rPr lang="es-ES" smtClean="0"/>
              <a:pPr/>
              <a:t>‹Nº›</a:t>
            </a:fld>
            <a:endParaRPr lang="es-ES"/>
          </a:p>
        </p:txBody>
      </p:sp>
      <p:sp>
        <p:nvSpPr>
          <p:cNvPr id="10" name="9 Rectángulo"/>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7 Elipse"/>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8 Elipse"/>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1435608" y="274320"/>
            <a:ext cx="7498080" cy="1143000"/>
          </a:xfrm>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2ABE0C02-AC5D-470B-A099-5B7B0FB85CAA}" type="datetimeFigureOut">
              <a:rPr lang="es-ES" smtClean="0"/>
              <a:pPr/>
              <a:t>19/08/2017</a:t>
            </a:fld>
            <a:endParaRPr lang="es-ES"/>
          </a:p>
        </p:txBody>
      </p:sp>
      <p:sp>
        <p:nvSpPr>
          <p:cNvPr id="6" name="5 Marcador de pie de página"/>
          <p:cNvSpPr>
            <a:spLocks noGrp="1"/>
          </p:cNvSpPr>
          <p:nvPr>
            <p:ph type="ftr" sz="quarter" idx="11"/>
          </p:nvPr>
        </p:nvSpPr>
        <p:spPr/>
        <p:txBody>
          <a:bodyPr/>
          <a:lstStyle>
            <a:extLst/>
          </a:lstStyle>
          <a:p>
            <a:endParaRPr lang="es-ES"/>
          </a:p>
        </p:txBody>
      </p:sp>
      <p:sp>
        <p:nvSpPr>
          <p:cNvPr id="7" name="6 Marcador de número de diapositiva"/>
          <p:cNvSpPr>
            <a:spLocks noGrp="1"/>
          </p:cNvSpPr>
          <p:nvPr>
            <p:ph type="sldNum" sz="quarter" idx="12"/>
          </p:nvPr>
        </p:nvSpPr>
        <p:spPr/>
        <p:txBody>
          <a:bodyPr/>
          <a:lstStyle>
            <a:extLst/>
          </a:lstStyle>
          <a:p>
            <a:fld id="{F2A808CD-DBCC-49C3-9937-FF4B76FB977D}"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fld id="{2ABE0C02-AC5D-470B-A099-5B7B0FB85CAA}" type="datetimeFigureOut">
              <a:rPr lang="es-ES" smtClean="0"/>
              <a:pPr/>
              <a:t>19/08/2017</a:t>
            </a:fld>
            <a:endParaRPr lang="es-ES"/>
          </a:p>
        </p:txBody>
      </p:sp>
      <p:sp>
        <p:nvSpPr>
          <p:cNvPr id="8" name="7 Marcador de pie de página"/>
          <p:cNvSpPr>
            <a:spLocks noGrp="1"/>
          </p:cNvSpPr>
          <p:nvPr>
            <p:ph type="ftr" sz="quarter" idx="11"/>
          </p:nvPr>
        </p:nvSpPr>
        <p:spPr/>
        <p:txBody>
          <a:bodyPr/>
          <a:lstStyle>
            <a:extLst/>
          </a:lstStyle>
          <a:p>
            <a:endParaRPr lang="es-ES"/>
          </a:p>
        </p:txBody>
      </p:sp>
      <p:sp>
        <p:nvSpPr>
          <p:cNvPr id="9" name="8 Marcador de número de diapositiva"/>
          <p:cNvSpPr>
            <a:spLocks noGrp="1"/>
          </p:cNvSpPr>
          <p:nvPr>
            <p:ph type="sldNum" sz="quarter" idx="12"/>
          </p:nvPr>
        </p:nvSpPr>
        <p:spPr/>
        <p:txBody>
          <a:bodyPr/>
          <a:lstStyle>
            <a:extLst/>
          </a:lstStyle>
          <a:p>
            <a:fld id="{F2A808CD-DBCC-49C3-9937-FF4B76FB977D}"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1435608" y="274320"/>
            <a:ext cx="7498080" cy="1143000"/>
          </a:xfrm>
        </p:spPr>
        <p:txBody>
          <a:bodyPr anchor="ctr"/>
          <a:lstStyle>
            <a:extLst/>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extLst/>
          </a:lstStyle>
          <a:p>
            <a:fld id="{2ABE0C02-AC5D-470B-A099-5B7B0FB85CAA}" type="datetimeFigureOut">
              <a:rPr lang="es-ES" smtClean="0"/>
              <a:pPr/>
              <a:t>19/08/2017</a:t>
            </a:fld>
            <a:endParaRPr lang="es-ES"/>
          </a:p>
        </p:txBody>
      </p:sp>
      <p:sp>
        <p:nvSpPr>
          <p:cNvPr id="4" name="3 Marcador de pie de página"/>
          <p:cNvSpPr>
            <a:spLocks noGrp="1"/>
          </p:cNvSpPr>
          <p:nvPr>
            <p:ph type="ftr" sz="quarter" idx="11"/>
          </p:nvPr>
        </p:nvSpPr>
        <p:spPr/>
        <p:txBody>
          <a:bodyPr/>
          <a:lstStyle>
            <a:extLst/>
          </a:lstStyle>
          <a:p>
            <a:endParaRPr lang="es-ES"/>
          </a:p>
        </p:txBody>
      </p:sp>
      <p:sp>
        <p:nvSpPr>
          <p:cNvPr id="5" name="4 Marcador de número de diapositiva"/>
          <p:cNvSpPr>
            <a:spLocks noGrp="1"/>
          </p:cNvSpPr>
          <p:nvPr>
            <p:ph type="sldNum" sz="quarter" idx="12"/>
          </p:nvPr>
        </p:nvSpPr>
        <p:spPr/>
        <p:txBody>
          <a:bodyPr/>
          <a:lstStyle>
            <a:extLst/>
          </a:lstStyle>
          <a:p>
            <a:fld id="{F2A808CD-DBCC-49C3-9937-FF4B76FB977D}"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4 Rectángulo"/>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Marcador de fecha"/>
          <p:cNvSpPr>
            <a:spLocks noGrp="1"/>
          </p:cNvSpPr>
          <p:nvPr>
            <p:ph type="dt" sz="half" idx="10"/>
          </p:nvPr>
        </p:nvSpPr>
        <p:spPr/>
        <p:txBody>
          <a:bodyPr/>
          <a:lstStyle>
            <a:extLst/>
          </a:lstStyle>
          <a:p>
            <a:fld id="{2ABE0C02-AC5D-470B-A099-5B7B0FB85CAA}" type="datetimeFigureOut">
              <a:rPr lang="es-ES" smtClean="0"/>
              <a:pPr/>
              <a:t>19/08/2017</a:t>
            </a:fld>
            <a:endParaRPr lang="es-ES"/>
          </a:p>
        </p:txBody>
      </p:sp>
      <p:sp>
        <p:nvSpPr>
          <p:cNvPr id="3" name="2 Marcador de pie de página"/>
          <p:cNvSpPr>
            <a:spLocks noGrp="1"/>
          </p:cNvSpPr>
          <p:nvPr>
            <p:ph type="ftr" sz="quarter" idx="11"/>
          </p:nvPr>
        </p:nvSpPr>
        <p:spPr/>
        <p:txBody>
          <a:bodyPr/>
          <a:lstStyle>
            <a:extLst/>
          </a:lstStyle>
          <a:p>
            <a:endParaRPr lang="es-ES"/>
          </a:p>
        </p:txBody>
      </p:sp>
      <p:sp>
        <p:nvSpPr>
          <p:cNvPr id="4" name="3 Marcador de número de diapositiva"/>
          <p:cNvSpPr>
            <a:spLocks noGrp="1"/>
          </p:cNvSpPr>
          <p:nvPr>
            <p:ph type="sldNum" sz="quarter" idx="12"/>
          </p:nvPr>
        </p:nvSpPr>
        <p:spPr/>
        <p:txBody>
          <a:bodyPr/>
          <a:lstStyle>
            <a:extLst/>
          </a:lstStyle>
          <a:p>
            <a:fld id="{F2A808CD-DBCC-49C3-9937-FF4B76FB977D}" type="slidenum">
              <a:rPr lang="es-ES" smtClean="0"/>
              <a:pPr/>
              <a:t>‹Nº›</a:t>
            </a:fld>
            <a:endParaRPr lang="es-ES"/>
          </a:p>
        </p:txBody>
      </p:sp>
      <p:sp>
        <p:nvSpPr>
          <p:cNvPr id="6" name="5 Rectángulo"/>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2ABE0C02-AC5D-470B-A099-5B7B0FB85CAA}" type="datetimeFigureOut">
              <a:rPr lang="es-ES" smtClean="0"/>
              <a:pPr/>
              <a:t>19/08/2017</a:t>
            </a:fld>
            <a:endParaRPr lang="es-ES"/>
          </a:p>
        </p:txBody>
      </p:sp>
      <p:sp>
        <p:nvSpPr>
          <p:cNvPr id="6" name="5 Marcador de pie de página"/>
          <p:cNvSpPr>
            <a:spLocks noGrp="1"/>
          </p:cNvSpPr>
          <p:nvPr>
            <p:ph type="ftr" sz="quarter" idx="11"/>
          </p:nvPr>
        </p:nvSpPr>
        <p:spPr/>
        <p:txBody>
          <a:bodyPr/>
          <a:lstStyle>
            <a:extLst/>
          </a:lstStyle>
          <a:p>
            <a:endParaRPr lang="es-ES"/>
          </a:p>
        </p:txBody>
      </p:sp>
      <p:sp>
        <p:nvSpPr>
          <p:cNvPr id="7" name="6 Marcador de número de diapositiva"/>
          <p:cNvSpPr>
            <a:spLocks noGrp="1"/>
          </p:cNvSpPr>
          <p:nvPr>
            <p:ph type="sldNum" sz="quarter" idx="12"/>
          </p:nvPr>
        </p:nvSpPr>
        <p:spPr/>
        <p:txBody>
          <a:bodyPr/>
          <a:lstStyle>
            <a:extLst/>
          </a:lstStyle>
          <a:p>
            <a:fld id="{F2A808CD-DBCC-49C3-9937-FF4B76FB977D}"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extLst/>
          </a:lstStyle>
          <a:p>
            <a:fld id="{2ABE0C02-AC5D-470B-A099-5B7B0FB85CAA}" type="datetimeFigureOut">
              <a:rPr lang="es-ES" smtClean="0"/>
              <a:pPr/>
              <a:t>19/08/2017</a:t>
            </a:fld>
            <a:endParaRPr lang="es-ES"/>
          </a:p>
        </p:txBody>
      </p:sp>
      <p:sp>
        <p:nvSpPr>
          <p:cNvPr id="6" name="5 Marcador de pie de página"/>
          <p:cNvSpPr>
            <a:spLocks noGrp="1"/>
          </p:cNvSpPr>
          <p:nvPr>
            <p:ph type="ftr" sz="quarter" idx="11"/>
          </p:nvPr>
        </p:nvSpPr>
        <p:spPr/>
        <p:txBody>
          <a:bodyPr/>
          <a:lstStyle>
            <a:extLst/>
          </a:lstStyle>
          <a:p>
            <a:endParaRPr lang="es-ES"/>
          </a:p>
        </p:txBody>
      </p:sp>
      <p:sp>
        <p:nvSpPr>
          <p:cNvPr id="7" name="6 Marcador de número de diapositiva"/>
          <p:cNvSpPr>
            <a:spLocks noGrp="1"/>
          </p:cNvSpPr>
          <p:nvPr>
            <p:ph type="sldNum" sz="quarter" idx="12"/>
          </p:nvPr>
        </p:nvSpPr>
        <p:spPr/>
        <p:txBody>
          <a:bodyPr/>
          <a:lstStyle>
            <a:extLst/>
          </a:lstStyle>
          <a:p>
            <a:fld id="{F2A808CD-DBCC-49C3-9937-FF4B76FB977D}" type="slidenum">
              <a:rPr lang="es-ES" smtClean="0"/>
              <a:pPr/>
              <a:t>‹Nº›</a:t>
            </a:fld>
            <a:endParaRPr lang="es-ES"/>
          </a:p>
        </p:txBody>
      </p:sp>
      <p:sp>
        <p:nvSpPr>
          <p:cNvPr id="8" name="7 Rectángulo"/>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2 Marcador de posición de imagen"/>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s-ES" smtClean="0"/>
              <a:t>Haga clic en el icono para agregar una imagen</a:t>
            </a:r>
            <a:endParaRPr kumimoji="0" lang="en-US" dirty="0"/>
          </a:p>
        </p:txBody>
      </p:sp>
      <p:sp>
        <p:nvSpPr>
          <p:cNvPr id="9" name="8 Proceso"/>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9 Proceso"/>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3 Marcador de texto"/>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s-ES" smtClean="0"/>
              <a:t>Haga clic para modificar el estilo de texto del patrón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6 Circular"/>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7 Elipse"/>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10 Anillo"/>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11 Rectángulo"/>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4 Marcador de título"/>
          <p:cNvSpPr>
            <a:spLocks noGrp="1"/>
          </p:cNvSpPr>
          <p:nvPr>
            <p:ph type="title"/>
          </p:nvPr>
        </p:nvSpPr>
        <p:spPr>
          <a:xfrm>
            <a:off x="1435608" y="274638"/>
            <a:ext cx="7498080" cy="1143000"/>
          </a:xfrm>
          <a:prstGeom prst="rect">
            <a:avLst/>
          </a:prstGeom>
        </p:spPr>
        <p:txBody>
          <a:bodyPr anchor="ctr">
            <a:normAutofit/>
          </a:bodyPr>
          <a:lstStyle>
            <a:extLst/>
          </a:lstStyle>
          <a:p>
            <a:r>
              <a:rPr kumimoji="0" lang="es-ES" smtClean="0"/>
              <a:t>Haga clic para modificar el estilo de título del patrón</a:t>
            </a:r>
            <a:endParaRPr kumimoji="0" lang="en-US"/>
          </a:p>
        </p:txBody>
      </p:sp>
      <p:sp>
        <p:nvSpPr>
          <p:cNvPr id="9" name="8 Marcador de texto"/>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24" name="23 Marcador de fecha"/>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2ABE0C02-AC5D-470B-A099-5B7B0FB85CAA}" type="datetimeFigureOut">
              <a:rPr lang="es-ES" smtClean="0"/>
              <a:pPr/>
              <a:t>19/08/2017</a:t>
            </a:fld>
            <a:endParaRPr lang="es-ES"/>
          </a:p>
        </p:txBody>
      </p:sp>
      <p:sp>
        <p:nvSpPr>
          <p:cNvPr id="10" name="9 Marcador de pie de página"/>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s-ES"/>
          </a:p>
        </p:txBody>
      </p:sp>
      <p:sp>
        <p:nvSpPr>
          <p:cNvPr id="22" name="21 Marcador de número de diapositiva"/>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F2A808CD-DBCC-49C3-9937-FF4B76FB977D}" type="slidenum">
              <a:rPr lang="es-ES" smtClean="0"/>
              <a:pPr/>
              <a:t>‹Nº›</a:t>
            </a:fld>
            <a:endParaRPr lang="es-ES"/>
          </a:p>
        </p:txBody>
      </p:sp>
      <p:sp>
        <p:nvSpPr>
          <p:cNvPr id="15" name="14 Rectángulo"/>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smtClean="0"/>
              <a:t>Clic para editar título</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DF547D-DE66-3646-86ED-203D8A1448EF}" type="datetimeFigureOut">
              <a:rPr lang="es-ES_tradnl" smtClean="0">
                <a:solidFill>
                  <a:prstClr val="black">
                    <a:tint val="75000"/>
                  </a:prstClr>
                </a:solidFill>
              </a:rPr>
              <a:pPr/>
              <a:t>19/08/2017</a:t>
            </a:fld>
            <a:endParaRPr lang="es-ES_tradnl">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_tradnl">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BE486B-8585-DC43-A980-14CA28B9973C}"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4115902217"/>
      </p:ext>
    </p:extLst>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7" Type="http://schemas.microsoft.com/office/2007/relationships/hdphoto" Target="../media/hdphoto2.wdp"/><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5.jpeg"/><Relationship Id="rId5" Type="http://schemas.microsoft.com/office/2007/relationships/hdphoto" Target="../media/hdphoto1.wdp"/><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26.png"/><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24.wmf"/><Relationship Id="rId5" Type="http://schemas.openxmlformats.org/officeDocument/2006/relationships/oleObject" Target="../embeddings/oleObject4.bin"/><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29.png"/><Relationship Id="rId5" Type="http://schemas.openxmlformats.org/officeDocument/2006/relationships/image" Target="../media/image27.wmf"/><Relationship Id="rId4" Type="http://schemas.openxmlformats.org/officeDocument/2006/relationships/oleObject" Target="../embeddings/oleObject5.bin"/></Relationships>
</file>

<file path=ppt/slides/_rels/slide13.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32.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33.wmf"/></Relationships>
</file>

<file path=ppt/slides/_rels/slide32.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5.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5.jpeg"/><Relationship Id="rId7" Type="http://schemas.openxmlformats.org/officeDocument/2006/relationships/image" Target="../media/image14.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3.w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16.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3491880" y="1484784"/>
            <a:ext cx="3096063" cy="1842526"/>
          </a:xfrm>
        </p:spPr>
        <p:txBody>
          <a:bodyPr anchor="ctr">
            <a:normAutofit fontScale="90000"/>
          </a:bodyPr>
          <a:lstStyle/>
          <a:p>
            <a:r>
              <a:rPr lang="es-ES" sz="48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Modelos de </a:t>
            </a:r>
            <a:r>
              <a:rPr lang="es-ES" sz="48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transporte</a:t>
            </a:r>
            <a:endParaRPr lang="es-ES_tradnl" sz="4800" dirty="0">
              <a:solidFill>
                <a:schemeClr val="bg1"/>
              </a:solidFill>
              <a:latin typeface="Century Gothic" charset="0"/>
              <a:ea typeface="Century Gothic" charset="0"/>
              <a:cs typeface="Century Gothic" charset="0"/>
            </a:endParaRPr>
          </a:p>
        </p:txBody>
      </p:sp>
      <p:sp>
        <p:nvSpPr>
          <p:cNvPr id="3" name="Subtítulo 2"/>
          <p:cNvSpPr>
            <a:spLocks noGrp="1"/>
          </p:cNvSpPr>
          <p:nvPr>
            <p:ph type="subTitle" idx="1"/>
          </p:nvPr>
        </p:nvSpPr>
        <p:spPr>
          <a:xfrm>
            <a:off x="876810" y="6042326"/>
            <a:ext cx="7920318" cy="296128"/>
          </a:xfrm>
        </p:spPr>
        <p:txBody>
          <a:bodyPr/>
          <a:lstStyle/>
          <a:p>
            <a:pPr algn="r"/>
            <a:r>
              <a:rPr lang="es-ES" sz="1400" dirty="0">
                <a:solidFill>
                  <a:schemeClr val="bg1">
                    <a:lumMod val="75000"/>
                  </a:schemeClr>
                </a:solidFill>
                <a:latin typeface="Century Gothic" charset="0"/>
                <a:ea typeface="Century Gothic" charset="0"/>
                <a:cs typeface="Century Gothic" charset="0"/>
              </a:rPr>
              <a:t>Dirección de Calidad Educativa</a:t>
            </a:r>
          </a:p>
          <a:p>
            <a:endParaRPr lang="es-ES_tradnl" dirty="0">
              <a:latin typeface="Century Gothic" charset="0"/>
              <a:ea typeface="Century Gothic" charset="0"/>
              <a:cs typeface="Century Gothic" charset="0"/>
            </a:endParaRPr>
          </a:p>
        </p:txBody>
      </p:sp>
      <p:sp>
        <p:nvSpPr>
          <p:cNvPr id="4" name="3 Rectángulo"/>
          <p:cNvSpPr/>
          <p:nvPr/>
        </p:nvSpPr>
        <p:spPr>
          <a:xfrm>
            <a:off x="971600" y="1772816"/>
            <a:ext cx="2323072" cy="3939540"/>
          </a:xfrm>
          <a:prstGeom prst="rect">
            <a:avLst/>
          </a:prstGeom>
        </p:spPr>
        <p:txBody>
          <a:bodyPr wrap="none">
            <a:spAutoFit/>
          </a:bodyPr>
          <a:lstStyle/>
          <a:p>
            <a:r>
              <a:rPr lang="es-PE" sz="25000" dirty="0" smtClean="0">
                <a:solidFill>
                  <a:srgbClr val="FFFF00"/>
                </a:solidFill>
                <a:latin typeface="Arial Black" pitchFamily="34" charset="0"/>
              </a:rPr>
              <a:t>7</a:t>
            </a:r>
            <a:endParaRPr lang="es-PE" sz="25000" dirty="0">
              <a:solidFill>
                <a:srgbClr val="FFFF00"/>
              </a:solidFill>
              <a:latin typeface="Arial Black" pitchFamily="34" charset="0"/>
            </a:endParaRPr>
          </a:p>
        </p:txBody>
      </p:sp>
      <p:pic>
        <p:nvPicPr>
          <p:cNvPr id="1026" name="Picture 2" descr="Imagen relacionada"/>
          <p:cNvPicPr>
            <a:picLocks noChangeAspect="1" noChangeArrowheads="1"/>
          </p:cNvPicPr>
          <p:nvPr/>
        </p:nvPicPr>
        <p:blipFill rotWithShape="1">
          <a:blip r:embed="rId4">
            <a:extLst>
              <a:ext uri="{BEBA8EAE-BF5A-486C-A8C5-ECC9F3942E4B}">
                <a14:imgProps xmlns:a14="http://schemas.microsoft.com/office/drawing/2010/main">
                  <a14:imgLayer r:embed="rId5">
                    <a14:imgEffect>
                      <a14:colorTemperature colorTemp="11200"/>
                    </a14:imgEffect>
                  </a14:imgLayer>
                </a14:imgProps>
              </a:ext>
              <a:ext uri="{28A0092B-C50C-407E-A947-70E740481C1C}">
                <a14:useLocalDpi xmlns:a14="http://schemas.microsoft.com/office/drawing/2010/main" val="0"/>
              </a:ext>
            </a:extLst>
          </a:blip>
          <a:srcRect l="6080" t="10921" r="9732" b="22135"/>
          <a:stretch/>
        </p:blipFill>
        <p:spPr bwMode="auto">
          <a:xfrm>
            <a:off x="4067944" y="3738190"/>
            <a:ext cx="3459892" cy="197416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1028" name="Picture 4" descr="Resultado de imagen para modelo de transporte en investigacion de operaciones"/>
          <p:cNvPicPr>
            <a:picLocks noChangeAspect="1" noChangeArrowheads="1"/>
          </p:cNvPicPr>
          <p:nvPr/>
        </p:nvPicPr>
        <p:blipFill rotWithShape="1">
          <a:blip r:embed="rId6">
            <a:extLst>
              <a:ext uri="{BEBA8EAE-BF5A-486C-A8C5-ECC9F3942E4B}">
                <a14:imgProps xmlns:a14="http://schemas.microsoft.com/office/drawing/2010/main">
                  <a14:imgLayer r:embed="rId7">
                    <a14:imgEffect>
                      <a14:colorTemperature colorTemp="4700"/>
                    </a14:imgEffect>
                  </a14:imgLayer>
                </a14:imgProps>
              </a:ext>
              <a:ext uri="{28A0092B-C50C-407E-A947-70E740481C1C}">
                <a14:useLocalDpi xmlns:a14="http://schemas.microsoft.com/office/drawing/2010/main" val="0"/>
              </a:ext>
            </a:extLst>
          </a:blip>
          <a:srcRect t="75624" r="73941"/>
          <a:stretch/>
        </p:blipFill>
        <p:spPr bwMode="auto">
          <a:xfrm>
            <a:off x="6948264" y="1988840"/>
            <a:ext cx="1583620" cy="111213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7" name="Subtítulo 2"/>
          <p:cNvSpPr txBox="1">
            <a:spLocks/>
          </p:cNvSpPr>
          <p:nvPr/>
        </p:nvSpPr>
        <p:spPr>
          <a:xfrm>
            <a:off x="285827" y="5157192"/>
            <a:ext cx="3767198" cy="43204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s-ES_tradnl"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Berlin Sans FB Demi" panose="020E0802020502020306" pitchFamily="34" charset="0"/>
                <a:cs typeface="Aharoni" panose="02010803020104030203" pitchFamily="2" charset="-79"/>
              </a:rPr>
              <a:t>Semana  7  -  Unidad II </a:t>
            </a:r>
            <a:endParaRPr lang="es-ES_tradnl"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Berlin Sans FB Demi" panose="020E0802020502020306" pitchFamily="34" charset="0"/>
              <a:cs typeface="Aharoni" panose="02010803020104030203" pitchFamily="2" charset="-79"/>
            </a:endParaRPr>
          </a:p>
        </p:txBody>
      </p:sp>
    </p:spTree>
    <p:extLst>
      <p:ext uri="{BB962C8B-B14F-4D97-AF65-F5344CB8AC3E}">
        <p14:creationId xmlns:p14="http://schemas.microsoft.com/office/powerpoint/2010/main" val="33326729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166505" y="315376"/>
            <a:ext cx="5143536" cy="369332"/>
          </a:xfrm>
          <a:prstGeom prst="rect">
            <a:avLst/>
          </a:prstGeom>
          <a:ln/>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dirty="0" smtClean="0"/>
              <a:t>RESOLUCIÓN DEL MODELO DE TRANSPORTE</a:t>
            </a:r>
            <a:endParaRPr lang="en-US" dirty="0"/>
          </a:p>
        </p:txBody>
      </p:sp>
      <p:graphicFrame>
        <p:nvGraphicFramePr>
          <p:cNvPr id="4" name="3 Tabla"/>
          <p:cNvGraphicFramePr>
            <a:graphicFrameLocks noGrp="1"/>
          </p:cNvGraphicFramePr>
          <p:nvPr/>
        </p:nvGraphicFramePr>
        <p:xfrm>
          <a:off x="1214414" y="1214422"/>
          <a:ext cx="3071834" cy="2065127"/>
        </p:xfrm>
        <a:graphic>
          <a:graphicData uri="http://schemas.openxmlformats.org/drawingml/2006/table">
            <a:tbl>
              <a:tblPr>
                <a:tableStyleId>{08FB837D-C827-4EFA-A057-4D05807E0F7C}</a:tableStyleId>
              </a:tblPr>
              <a:tblGrid>
                <a:gridCol w="401591"/>
                <a:gridCol w="324667"/>
                <a:gridCol w="442251"/>
                <a:gridCol w="389503"/>
                <a:gridCol w="389503"/>
                <a:gridCol w="389503"/>
                <a:gridCol w="734816"/>
              </a:tblGrid>
              <a:tr h="298708">
                <a:tc>
                  <a:txBody>
                    <a:bodyPr/>
                    <a:lstStyle/>
                    <a:p>
                      <a:pPr algn="just">
                        <a:spcAft>
                          <a:spcPts val="0"/>
                        </a:spcAft>
                      </a:pPr>
                      <a:endParaRPr lang="es-ES" sz="1100" dirty="0">
                        <a:latin typeface="Times New Roman"/>
                        <a:ea typeface="Times New Roman"/>
                        <a:cs typeface="Times New Roman"/>
                      </a:endParaRPr>
                    </a:p>
                  </a:txBody>
                  <a:tcPr marL="45085" marR="45085" marT="0" marB="0">
                    <a:solidFill>
                      <a:schemeClr val="accent1">
                        <a:lumMod val="20000"/>
                        <a:lumOff val="80000"/>
                      </a:schemeClr>
                    </a:solidFill>
                  </a:tcPr>
                </a:tc>
                <a:tc>
                  <a:txBody>
                    <a:bodyPr/>
                    <a:lstStyle/>
                    <a:p>
                      <a:pPr algn="just">
                        <a:spcAft>
                          <a:spcPts val="0"/>
                        </a:spcAft>
                      </a:pPr>
                      <a:endParaRPr lang="es-ES" sz="1100" dirty="0">
                        <a:latin typeface="Times New Roman"/>
                        <a:ea typeface="Times New Roman"/>
                        <a:cs typeface="Times New Roman"/>
                      </a:endParaRPr>
                    </a:p>
                  </a:txBody>
                  <a:tcPr marL="45085" marR="45085" marT="0" marB="0">
                    <a:solidFill>
                      <a:schemeClr val="accent1">
                        <a:lumMod val="20000"/>
                        <a:lumOff val="80000"/>
                      </a:schemeClr>
                    </a:solidFill>
                  </a:tcPr>
                </a:tc>
                <a:tc gridSpan="4">
                  <a:txBody>
                    <a:bodyPr/>
                    <a:lstStyle/>
                    <a:p>
                      <a:pPr>
                        <a:spcBef>
                          <a:spcPts val="1200"/>
                        </a:spcBef>
                        <a:spcAft>
                          <a:spcPts val="300"/>
                        </a:spcAft>
                      </a:pPr>
                      <a:r>
                        <a:rPr lang="es-ES" sz="1100" b="1" i="1" dirty="0">
                          <a:latin typeface="Calibri"/>
                          <a:ea typeface="Calibri"/>
                          <a:cs typeface="Times New Roman"/>
                        </a:rPr>
                        <a:t>Costo por unidad distribuida</a:t>
                      </a:r>
                    </a:p>
                  </a:txBody>
                  <a:tcPr marL="45085" marR="45085" marT="0" marB="0">
                    <a:solidFill>
                      <a:schemeClr val="accent1">
                        <a:lumMod val="20000"/>
                        <a:lumOff val="80000"/>
                      </a:schemeClr>
                    </a:solidFill>
                  </a:tcPr>
                </a:tc>
                <a:tc hMerge="1">
                  <a:txBody>
                    <a:bodyPr/>
                    <a:lstStyle/>
                    <a:p>
                      <a:endParaRPr lang="es-ES"/>
                    </a:p>
                  </a:txBody>
                  <a:tcPr>
                    <a:solidFill>
                      <a:schemeClr val="accent3">
                        <a:lumMod val="40000"/>
                        <a:lumOff val="60000"/>
                      </a:schemeClr>
                    </a:solidFill>
                  </a:tcPr>
                </a:tc>
                <a:tc hMerge="1">
                  <a:txBody>
                    <a:bodyPr/>
                    <a:lstStyle/>
                    <a:p>
                      <a:endParaRPr lang="es-ES"/>
                    </a:p>
                  </a:txBody>
                  <a:tcPr>
                    <a:solidFill>
                      <a:schemeClr val="accent3">
                        <a:lumMod val="40000"/>
                        <a:lumOff val="60000"/>
                      </a:schemeClr>
                    </a:solidFill>
                  </a:tcPr>
                </a:tc>
                <a:tc hMerge="1">
                  <a:txBody>
                    <a:bodyPr/>
                    <a:lstStyle/>
                    <a:p>
                      <a:endParaRPr lang="es-ES"/>
                    </a:p>
                  </a:txBody>
                  <a:tcPr>
                    <a:solidFill>
                      <a:schemeClr val="accent3">
                        <a:lumMod val="40000"/>
                        <a:lumOff val="60000"/>
                      </a:schemeClr>
                    </a:solidFill>
                  </a:tcPr>
                </a:tc>
                <a:tc>
                  <a:txBody>
                    <a:bodyPr/>
                    <a:lstStyle/>
                    <a:p>
                      <a:pPr algn="just">
                        <a:spcAft>
                          <a:spcPts val="0"/>
                        </a:spcAft>
                      </a:pPr>
                      <a:endParaRPr lang="es-ES" sz="1100" dirty="0">
                        <a:latin typeface="Times New Roman"/>
                        <a:ea typeface="Times New Roman"/>
                        <a:cs typeface="Times New Roman"/>
                      </a:endParaRPr>
                    </a:p>
                  </a:txBody>
                  <a:tcPr marL="45085" marR="45085" marT="0" marB="0">
                    <a:solidFill>
                      <a:schemeClr val="accent1">
                        <a:lumMod val="20000"/>
                        <a:lumOff val="80000"/>
                      </a:schemeClr>
                    </a:solidFill>
                  </a:tcPr>
                </a:tc>
              </a:tr>
              <a:tr h="149354">
                <a:tc>
                  <a:txBody>
                    <a:bodyPr/>
                    <a:lstStyle/>
                    <a:p>
                      <a:pPr algn="just">
                        <a:spcAft>
                          <a:spcPts val="0"/>
                        </a:spcAft>
                      </a:pPr>
                      <a:endParaRPr lang="es-ES" sz="1100">
                        <a:latin typeface="Times New Roman"/>
                        <a:ea typeface="Times New Roman"/>
                        <a:cs typeface="Times New Roman"/>
                      </a:endParaRPr>
                    </a:p>
                  </a:txBody>
                  <a:tcPr marL="45085" marR="45085" marT="0" marB="0">
                    <a:solidFill>
                      <a:schemeClr val="accent1">
                        <a:lumMod val="20000"/>
                        <a:lumOff val="80000"/>
                      </a:schemeClr>
                    </a:solidFill>
                  </a:tcPr>
                </a:tc>
                <a:tc>
                  <a:txBody>
                    <a:bodyPr/>
                    <a:lstStyle/>
                    <a:p>
                      <a:pPr algn="just">
                        <a:spcAft>
                          <a:spcPts val="0"/>
                        </a:spcAft>
                      </a:pPr>
                      <a:endParaRPr lang="es-ES" sz="1100" dirty="0">
                        <a:latin typeface="Times New Roman"/>
                        <a:ea typeface="Times New Roman"/>
                        <a:cs typeface="Times New Roman"/>
                      </a:endParaRPr>
                    </a:p>
                  </a:txBody>
                  <a:tcPr marL="45085" marR="45085" marT="0" marB="0">
                    <a:solidFill>
                      <a:schemeClr val="accent1">
                        <a:lumMod val="20000"/>
                        <a:lumOff val="80000"/>
                      </a:schemeClr>
                    </a:solidFill>
                  </a:tcPr>
                </a:tc>
                <a:tc gridSpan="4">
                  <a:txBody>
                    <a:bodyPr/>
                    <a:lstStyle/>
                    <a:p>
                      <a:pPr algn="ctr">
                        <a:spcAft>
                          <a:spcPts val="0"/>
                        </a:spcAft>
                      </a:pPr>
                      <a:r>
                        <a:rPr lang="es-ES" sz="1100" b="1" dirty="0">
                          <a:latin typeface="Times New Roman"/>
                          <a:ea typeface="Times New Roman"/>
                          <a:cs typeface="Times New Roman"/>
                        </a:rPr>
                        <a:t>Destino</a:t>
                      </a:r>
                      <a:endParaRPr lang="es-ES" sz="1200" dirty="0">
                        <a:latin typeface="Times New Roman"/>
                        <a:ea typeface="Times New Roman"/>
                        <a:cs typeface="Times New Roman"/>
                      </a:endParaRPr>
                    </a:p>
                  </a:txBody>
                  <a:tcPr marL="45085" marR="45085" marT="0" marB="0">
                    <a:solidFill>
                      <a:schemeClr val="accent1">
                        <a:lumMod val="20000"/>
                        <a:lumOff val="80000"/>
                      </a:schemeClr>
                    </a:solidFill>
                  </a:tcPr>
                </a:tc>
                <a:tc hMerge="1">
                  <a:txBody>
                    <a:bodyPr/>
                    <a:lstStyle/>
                    <a:p>
                      <a:endParaRPr lang="es-ES"/>
                    </a:p>
                  </a:txBody>
                  <a:tcPr>
                    <a:solidFill>
                      <a:schemeClr val="accent3">
                        <a:lumMod val="40000"/>
                        <a:lumOff val="60000"/>
                      </a:schemeClr>
                    </a:solidFill>
                  </a:tcPr>
                </a:tc>
                <a:tc hMerge="1">
                  <a:txBody>
                    <a:bodyPr/>
                    <a:lstStyle/>
                    <a:p>
                      <a:endParaRPr lang="es-ES"/>
                    </a:p>
                  </a:txBody>
                  <a:tcPr>
                    <a:solidFill>
                      <a:schemeClr val="accent3">
                        <a:lumMod val="40000"/>
                        <a:lumOff val="60000"/>
                      </a:schemeClr>
                    </a:solidFill>
                  </a:tcPr>
                </a:tc>
                <a:tc hMerge="1">
                  <a:txBody>
                    <a:bodyPr/>
                    <a:lstStyle/>
                    <a:p>
                      <a:endParaRPr lang="es-ES"/>
                    </a:p>
                  </a:txBody>
                  <a:tcPr>
                    <a:solidFill>
                      <a:schemeClr val="accent3">
                        <a:lumMod val="40000"/>
                        <a:lumOff val="60000"/>
                      </a:schemeClr>
                    </a:solidFill>
                  </a:tcPr>
                </a:tc>
                <a:tc>
                  <a:txBody>
                    <a:bodyPr/>
                    <a:lstStyle/>
                    <a:p>
                      <a:pPr algn="just">
                        <a:spcAft>
                          <a:spcPts val="0"/>
                        </a:spcAft>
                      </a:pPr>
                      <a:endParaRPr lang="es-ES" sz="1100">
                        <a:latin typeface="Times New Roman"/>
                        <a:ea typeface="Times New Roman"/>
                        <a:cs typeface="Times New Roman"/>
                      </a:endParaRPr>
                    </a:p>
                  </a:txBody>
                  <a:tcPr marL="45085" marR="45085" marT="0" marB="0">
                    <a:solidFill>
                      <a:schemeClr val="accent1">
                        <a:lumMod val="20000"/>
                        <a:lumOff val="80000"/>
                      </a:schemeClr>
                    </a:solidFill>
                  </a:tcPr>
                </a:tc>
              </a:tr>
              <a:tr h="333446">
                <a:tc>
                  <a:txBody>
                    <a:bodyPr/>
                    <a:lstStyle/>
                    <a:p>
                      <a:pPr algn="just">
                        <a:spcAft>
                          <a:spcPts val="0"/>
                        </a:spcAft>
                      </a:pPr>
                      <a:endParaRPr lang="es-ES" sz="1100">
                        <a:latin typeface="Times New Roman"/>
                        <a:ea typeface="Times New Roman"/>
                        <a:cs typeface="Times New Roman"/>
                      </a:endParaRPr>
                    </a:p>
                  </a:txBody>
                  <a:tcPr marL="45085" marR="45085" marT="0" marB="0">
                    <a:solidFill>
                      <a:schemeClr val="accent1">
                        <a:lumMod val="20000"/>
                        <a:lumOff val="80000"/>
                      </a:schemeClr>
                    </a:solidFill>
                  </a:tcPr>
                </a:tc>
                <a:tc>
                  <a:txBody>
                    <a:bodyPr/>
                    <a:lstStyle/>
                    <a:p>
                      <a:pPr algn="just">
                        <a:spcAft>
                          <a:spcPts val="0"/>
                        </a:spcAft>
                      </a:pPr>
                      <a:endParaRPr lang="es-ES" sz="1100">
                        <a:latin typeface="Times New Roman"/>
                        <a:ea typeface="Times New Roman"/>
                        <a:cs typeface="Times New Roman"/>
                      </a:endParaRPr>
                    </a:p>
                  </a:txBody>
                  <a:tcPr marL="45085" marR="45085" marT="0" marB="0">
                    <a:solidFill>
                      <a:schemeClr val="accent1">
                        <a:lumMod val="20000"/>
                        <a:lumOff val="80000"/>
                      </a:schemeClr>
                    </a:solidFill>
                  </a:tcPr>
                </a:tc>
                <a:tc>
                  <a:txBody>
                    <a:bodyPr/>
                    <a:lstStyle/>
                    <a:p>
                      <a:pPr algn="ctr">
                        <a:spcAft>
                          <a:spcPts val="0"/>
                        </a:spcAft>
                      </a:pPr>
                      <a:r>
                        <a:rPr lang="es-ES" sz="1100">
                          <a:latin typeface="Times New Roman"/>
                          <a:ea typeface="Times New Roman"/>
                          <a:cs typeface="Times New Roman"/>
                        </a:rPr>
                        <a:t>1</a:t>
                      </a:r>
                      <a:endParaRPr lang="es-ES" sz="1200">
                        <a:latin typeface="Times New Roman"/>
                        <a:ea typeface="Times New Roman"/>
                        <a:cs typeface="Times New Roman"/>
                      </a:endParaRPr>
                    </a:p>
                  </a:txBody>
                  <a:tcPr marL="45085" marR="45085" marT="0" marB="0">
                    <a:solidFill>
                      <a:schemeClr val="accent1">
                        <a:lumMod val="20000"/>
                        <a:lumOff val="80000"/>
                      </a:schemeClr>
                    </a:solidFill>
                  </a:tcPr>
                </a:tc>
                <a:tc>
                  <a:txBody>
                    <a:bodyPr/>
                    <a:lstStyle/>
                    <a:p>
                      <a:pPr algn="ctr">
                        <a:spcAft>
                          <a:spcPts val="0"/>
                        </a:spcAft>
                      </a:pPr>
                      <a:r>
                        <a:rPr lang="es-ES" sz="1100">
                          <a:latin typeface="Times New Roman"/>
                          <a:ea typeface="Times New Roman"/>
                          <a:cs typeface="Times New Roman"/>
                        </a:rPr>
                        <a:t>2</a:t>
                      </a:r>
                      <a:endParaRPr lang="es-ES" sz="1200">
                        <a:latin typeface="Times New Roman"/>
                        <a:ea typeface="Times New Roman"/>
                        <a:cs typeface="Times New Roman"/>
                      </a:endParaRPr>
                    </a:p>
                  </a:txBody>
                  <a:tcPr marL="45085" marR="45085" marT="0" marB="0">
                    <a:solidFill>
                      <a:schemeClr val="accent1">
                        <a:lumMod val="20000"/>
                        <a:lumOff val="80000"/>
                      </a:schemeClr>
                    </a:solidFill>
                  </a:tcPr>
                </a:tc>
                <a:tc>
                  <a:txBody>
                    <a:bodyPr/>
                    <a:lstStyle/>
                    <a:p>
                      <a:pPr algn="ctr">
                        <a:spcAft>
                          <a:spcPts val="0"/>
                        </a:spcAft>
                      </a:pPr>
                      <a:r>
                        <a:rPr lang="es-ES" sz="1100" dirty="0">
                          <a:latin typeface="Times New Roman"/>
                          <a:ea typeface="Times New Roman"/>
                          <a:cs typeface="Times New Roman"/>
                        </a:rPr>
                        <a:t>. . .</a:t>
                      </a:r>
                      <a:endParaRPr lang="es-ES" sz="1200" dirty="0">
                        <a:latin typeface="Times New Roman"/>
                        <a:ea typeface="Times New Roman"/>
                        <a:cs typeface="Times New Roman"/>
                      </a:endParaRPr>
                    </a:p>
                  </a:txBody>
                  <a:tcPr marL="45085" marR="45085" marT="0" marB="0">
                    <a:solidFill>
                      <a:schemeClr val="accent1">
                        <a:lumMod val="20000"/>
                        <a:lumOff val="80000"/>
                      </a:schemeClr>
                    </a:solidFill>
                  </a:tcPr>
                </a:tc>
                <a:tc>
                  <a:txBody>
                    <a:bodyPr/>
                    <a:lstStyle/>
                    <a:p>
                      <a:pPr algn="ctr">
                        <a:spcAft>
                          <a:spcPts val="0"/>
                        </a:spcAft>
                      </a:pPr>
                      <a:r>
                        <a:rPr lang="es-ES" sz="1100" i="1" dirty="0">
                          <a:latin typeface="Times New Roman"/>
                          <a:ea typeface="Times New Roman"/>
                          <a:cs typeface="Times New Roman"/>
                        </a:rPr>
                        <a:t>n</a:t>
                      </a:r>
                      <a:endParaRPr lang="es-ES" sz="1200" dirty="0">
                        <a:latin typeface="Times New Roman"/>
                        <a:ea typeface="Times New Roman"/>
                        <a:cs typeface="Times New Roman"/>
                      </a:endParaRPr>
                    </a:p>
                  </a:txBody>
                  <a:tcPr marL="45085" marR="45085" marT="0" marB="0">
                    <a:solidFill>
                      <a:schemeClr val="accent1">
                        <a:lumMod val="20000"/>
                        <a:lumOff val="80000"/>
                      </a:schemeClr>
                    </a:solidFill>
                  </a:tcPr>
                </a:tc>
                <a:tc>
                  <a:txBody>
                    <a:bodyPr/>
                    <a:lstStyle/>
                    <a:p>
                      <a:pPr algn="ctr">
                        <a:spcAft>
                          <a:spcPts val="0"/>
                        </a:spcAft>
                      </a:pPr>
                      <a:r>
                        <a:rPr lang="es-ES" sz="1100" dirty="0">
                          <a:latin typeface="Times New Roman"/>
                          <a:ea typeface="Times New Roman"/>
                          <a:cs typeface="Times New Roman"/>
                        </a:rPr>
                        <a:t>Recursos</a:t>
                      </a:r>
                      <a:endParaRPr lang="es-ES" sz="1200" dirty="0">
                        <a:latin typeface="Times New Roman"/>
                        <a:ea typeface="Times New Roman"/>
                        <a:cs typeface="Times New Roman"/>
                      </a:endParaRPr>
                    </a:p>
                  </a:txBody>
                  <a:tcPr marL="45085" marR="45085" marT="0" marB="0">
                    <a:solidFill>
                      <a:schemeClr val="accent1">
                        <a:lumMod val="20000"/>
                        <a:lumOff val="80000"/>
                      </a:schemeClr>
                    </a:solidFill>
                  </a:tcPr>
                </a:tc>
              </a:tr>
              <a:tr h="162931">
                <a:tc>
                  <a:txBody>
                    <a:bodyPr/>
                    <a:lstStyle/>
                    <a:p>
                      <a:pPr algn="ctr">
                        <a:spcAft>
                          <a:spcPts val="0"/>
                        </a:spcAft>
                      </a:pPr>
                      <a:endParaRPr lang="es-ES" sz="1100">
                        <a:latin typeface="Times New Roman"/>
                        <a:ea typeface="Times New Roman"/>
                        <a:cs typeface="Times New Roman"/>
                      </a:endParaRPr>
                    </a:p>
                  </a:txBody>
                  <a:tcPr marL="45085" marR="45085" marT="0" marB="0">
                    <a:solidFill>
                      <a:schemeClr val="accent1">
                        <a:lumMod val="20000"/>
                        <a:lumOff val="80000"/>
                      </a:schemeClr>
                    </a:solidFill>
                  </a:tcPr>
                </a:tc>
                <a:tc>
                  <a:txBody>
                    <a:bodyPr/>
                    <a:lstStyle/>
                    <a:p>
                      <a:pPr algn="ctr">
                        <a:spcAft>
                          <a:spcPts val="0"/>
                        </a:spcAft>
                      </a:pPr>
                      <a:r>
                        <a:rPr lang="es-ES" sz="1100">
                          <a:latin typeface="Times New Roman"/>
                          <a:ea typeface="Times New Roman"/>
                          <a:cs typeface="Times New Roman"/>
                        </a:rPr>
                        <a:t>1</a:t>
                      </a:r>
                      <a:endParaRPr lang="es-ES" sz="1200">
                        <a:latin typeface="Times New Roman"/>
                        <a:ea typeface="Times New Roman"/>
                        <a:cs typeface="Times New Roman"/>
                      </a:endParaRPr>
                    </a:p>
                  </a:txBody>
                  <a:tcPr marL="45085" marR="45085" marT="0" marB="0">
                    <a:solidFill>
                      <a:schemeClr val="accent1">
                        <a:lumMod val="20000"/>
                        <a:lumOff val="80000"/>
                      </a:schemeClr>
                    </a:solidFill>
                  </a:tcPr>
                </a:tc>
                <a:tc>
                  <a:txBody>
                    <a:bodyPr/>
                    <a:lstStyle/>
                    <a:p>
                      <a:pPr algn="ctr">
                        <a:spcAft>
                          <a:spcPts val="0"/>
                        </a:spcAft>
                      </a:pPr>
                      <a:r>
                        <a:rPr lang="es-ES" sz="1100" i="1" dirty="0">
                          <a:latin typeface="Times New Roman"/>
                          <a:ea typeface="Times New Roman"/>
                          <a:cs typeface="Times New Roman"/>
                        </a:rPr>
                        <a:t>c</a:t>
                      </a:r>
                      <a:r>
                        <a:rPr lang="es-ES" sz="1200" baseline="-25000" dirty="0">
                          <a:latin typeface="Times New Roman"/>
                          <a:ea typeface="Times New Roman"/>
                          <a:cs typeface="Times New Roman"/>
                        </a:rPr>
                        <a:t>11</a:t>
                      </a:r>
                      <a:endParaRPr lang="es-ES" sz="1200" dirty="0">
                        <a:latin typeface="Times New Roman"/>
                        <a:ea typeface="Times New Roman"/>
                        <a:cs typeface="Times New Roman"/>
                      </a:endParaRPr>
                    </a:p>
                  </a:txBody>
                  <a:tcPr marL="45085" marR="45085" marT="0" marB="0">
                    <a:solidFill>
                      <a:schemeClr val="accent1">
                        <a:lumMod val="20000"/>
                        <a:lumOff val="80000"/>
                      </a:schemeClr>
                    </a:solidFill>
                  </a:tcPr>
                </a:tc>
                <a:tc>
                  <a:txBody>
                    <a:bodyPr/>
                    <a:lstStyle/>
                    <a:p>
                      <a:pPr algn="ctr">
                        <a:spcAft>
                          <a:spcPts val="0"/>
                        </a:spcAft>
                      </a:pPr>
                      <a:r>
                        <a:rPr lang="es-ES" sz="1100" i="1">
                          <a:latin typeface="Times New Roman"/>
                          <a:ea typeface="Times New Roman"/>
                          <a:cs typeface="Times New Roman"/>
                        </a:rPr>
                        <a:t>c</a:t>
                      </a:r>
                      <a:r>
                        <a:rPr lang="es-ES" sz="1200" baseline="-25000">
                          <a:latin typeface="Times New Roman"/>
                          <a:ea typeface="Times New Roman"/>
                          <a:cs typeface="Times New Roman"/>
                        </a:rPr>
                        <a:t>12</a:t>
                      </a:r>
                      <a:endParaRPr lang="es-ES" sz="1200">
                        <a:latin typeface="Times New Roman"/>
                        <a:ea typeface="Times New Roman"/>
                        <a:cs typeface="Times New Roman"/>
                      </a:endParaRPr>
                    </a:p>
                  </a:txBody>
                  <a:tcPr marL="45085" marR="45085" marT="0" marB="0">
                    <a:solidFill>
                      <a:schemeClr val="accent1">
                        <a:lumMod val="20000"/>
                        <a:lumOff val="80000"/>
                      </a:schemeClr>
                    </a:solidFill>
                  </a:tcPr>
                </a:tc>
                <a:tc>
                  <a:txBody>
                    <a:bodyPr/>
                    <a:lstStyle/>
                    <a:p>
                      <a:pPr algn="ctr">
                        <a:spcAft>
                          <a:spcPts val="0"/>
                        </a:spcAft>
                      </a:pPr>
                      <a:r>
                        <a:rPr lang="es-ES" sz="1100" dirty="0">
                          <a:latin typeface="Times New Roman"/>
                          <a:ea typeface="Times New Roman"/>
                          <a:cs typeface="Times New Roman"/>
                        </a:rPr>
                        <a:t>. . .</a:t>
                      </a:r>
                      <a:endParaRPr lang="es-ES" sz="1200" dirty="0">
                        <a:latin typeface="Times New Roman"/>
                        <a:ea typeface="Times New Roman"/>
                        <a:cs typeface="Times New Roman"/>
                      </a:endParaRPr>
                    </a:p>
                  </a:txBody>
                  <a:tcPr marL="45085" marR="45085" marT="0" marB="0">
                    <a:solidFill>
                      <a:schemeClr val="accent1">
                        <a:lumMod val="20000"/>
                        <a:lumOff val="80000"/>
                      </a:schemeClr>
                    </a:solidFill>
                  </a:tcPr>
                </a:tc>
                <a:tc>
                  <a:txBody>
                    <a:bodyPr/>
                    <a:lstStyle/>
                    <a:p>
                      <a:pPr algn="ctr">
                        <a:spcAft>
                          <a:spcPts val="0"/>
                        </a:spcAft>
                      </a:pPr>
                      <a:r>
                        <a:rPr lang="es-ES" sz="1100" i="1" dirty="0">
                          <a:latin typeface="Times New Roman"/>
                          <a:ea typeface="Times New Roman"/>
                          <a:cs typeface="Times New Roman"/>
                        </a:rPr>
                        <a:t>c</a:t>
                      </a:r>
                      <a:r>
                        <a:rPr lang="es-ES" sz="1200" baseline="-25000" dirty="0">
                          <a:latin typeface="Times New Roman"/>
                          <a:ea typeface="Times New Roman"/>
                          <a:cs typeface="Times New Roman"/>
                        </a:rPr>
                        <a:t>1</a:t>
                      </a:r>
                      <a:r>
                        <a:rPr lang="es-ES" sz="1200" i="1" baseline="-25000" dirty="0">
                          <a:latin typeface="Times New Roman"/>
                          <a:ea typeface="Times New Roman"/>
                          <a:cs typeface="Times New Roman"/>
                        </a:rPr>
                        <a:t>n</a:t>
                      </a:r>
                      <a:endParaRPr lang="es-ES" sz="1200" dirty="0">
                        <a:latin typeface="Times New Roman"/>
                        <a:ea typeface="Times New Roman"/>
                        <a:cs typeface="Times New Roman"/>
                      </a:endParaRPr>
                    </a:p>
                  </a:txBody>
                  <a:tcPr marL="45085" marR="45085" marT="0" marB="0">
                    <a:solidFill>
                      <a:schemeClr val="accent1">
                        <a:lumMod val="20000"/>
                        <a:lumOff val="80000"/>
                      </a:schemeClr>
                    </a:solidFill>
                  </a:tcPr>
                </a:tc>
                <a:tc>
                  <a:txBody>
                    <a:bodyPr/>
                    <a:lstStyle/>
                    <a:p>
                      <a:pPr algn="ctr">
                        <a:spcAft>
                          <a:spcPts val="0"/>
                        </a:spcAft>
                      </a:pPr>
                      <a:r>
                        <a:rPr lang="es-ES" sz="1200" baseline="-25000" dirty="0" smtClean="0">
                          <a:latin typeface="Times New Roman"/>
                          <a:ea typeface="Times New Roman"/>
                          <a:cs typeface="Times New Roman"/>
                        </a:rPr>
                        <a:t>a1</a:t>
                      </a:r>
                      <a:endParaRPr lang="es-ES" sz="1200" dirty="0">
                        <a:latin typeface="Times New Roman"/>
                        <a:ea typeface="Times New Roman"/>
                        <a:cs typeface="Times New Roman"/>
                      </a:endParaRPr>
                    </a:p>
                  </a:txBody>
                  <a:tcPr marL="45085" marR="45085" marT="0" marB="0">
                    <a:solidFill>
                      <a:schemeClr val="accent1">
                        <a:lumMod val="20000"/>
                        <a:lumOff val="80000"/>
                      </a:schemeClr>
                    </a:solidFill>
                  </a:tcPr>
                </a:tc>
              </a:tr>
              <a:tr h="298708">
                <a:tc>
                  <a:txBody>
                    <a:bodyPr/>
                    <a:lstStyle/>
                    <a:p>
                      <a:pPr>
                        <a:spcBef>
                          <a:spcPts val="1200"/>
                        </a:spcBef>
                        <a:spcAft>
                          <a:spcPts val="300"/>
                        </a:spcAft>
                      </a:pPr>
                      <a:r>
                        <a:rPr lang="es-ES" sz="1100" b="1" i="1">
                          <a:latin typeface="Calibri"/>
                          <a:ea typeface="Calibri"/>
                          <a:cs typeface="Times New Roman"/>
                        </a:rPr>
                        <a:t>Origen</a:t>
                      </a:r>
                    </a:p>
                  </a:txBody>
                  <a:tcPr marL="45085" marR="45085" marT="0" marB="0">
                    <a:solidFill>
                      <a:schemeClr val="accent1">
                        <a:lumMod val="20000"/>
                        <a:lumOff val="80000"/>
                      </a:schemeClr>
                    </a:solidFill>
                  </a:tcPr>
                </a:tc>
                <a:tc>
                  <a:txBody>
                    <a:bodyPr/>
                    <a:lstStyle/>
                    <a:p>
                      <a:pPr algn="ctr">
                        <a:spcAft>
                          <a:spcPts val="0"/>
                        </a:spcAft>
                      </a:pPr>
                      <a:r>
                        <a:rPr lang="es-ES" sz="1100">
                          <a:latin typeface="Times New Roman"/>
                          <a:ea typeface="Times New Roman"/>
                          <a:cs typeface="Times New Roman"/>
                        </a:rPr>
                        <a:t>2</a:t>
                      </a:r>
                      <a:endParaRPr lang="es-ES" sz="1200">
                        <a:latin typeface="Times New Roman"/>
                        <a:ea typeface="Times New Roman"/>
                        <a:cs typeface="Times New Roman"/>
                      </a:endParaRPr>
                    </a:p>
                  </a:txBody>
                  <a:tcPr marL="45085" marR="45085" marT="0" marB="0">
                    <a:solidFill>
                      <a:schemeClr val="accent1">
                        <a:lumMod val="20000"/>
                        <a:lumOff val="80000"/>
                      </a:schemeClr>
                    </a:solidFill>
                  </a:tcPr>
                </a:tc>
                <a:tc>
                  <a:txBody>
                    <a:bodyPr/>
                    <a:lstStyle/>
                    <a:p>
                      <a:pPr algn="ctr">
                        <a:spcAft>
                          <a:spcPts val="0"/>
                        </a:spcAft>
                      </a:pPr>
                      <a:r>
                        <a:rPr lang="es-ES" sz="1100" i="1">
                          <a:latin typeface="Times New Roman"/>
                          <a:ea typeface="Times New Roman"/>
                          <a:cs typeface="Times New Roman"/>
                        </a:rPr>
                        <a:t>c</a:t>
                      </a:r>
                      <a:r>
                        <a:rPr lang="es-ES" sz="1200" baseline="-25000">
                          <a:latin typeface="Times New Roman"/>
                          <a:ea typeface="Times New Roman"/>
                          <a:cs typeface="Times New Roman"/>
                        </a:rPr>
                        <a:t>21</a:t>
                      </a:r>
                      <a:endParaRPr lang="es-ES" sz="1200">
                        <a:latin typeface="Times New Roman"/>
                        <a:ea typeface="Times New Roman"/>
                        <a:cs typeface="Times New Roman"/>
                      </a:endParaRPr>
                    </a:p>
                  </a:txBody>
                  <a:tcPr marL="45085" marR="45085" marT="0" marB="0">
                    <a:solidFill>
                      <a:schemeClr val="accent1">
                        <a:lumMod val="20000"/>
                        <a:lumOff val="80000"/>
                      </a:schemeClr>
                    </a:solidFill>
                  </a:tcPr>
                </a:tc>
                <a:tc>
                  <a:txBody>
                    <a:bodyPr/>
                    <a:lstStyle/>
                    <a:p>
                      <a:pPr algn="ctr">
                        <a:spcAft>
                          <a:spcPts val="0"/>
                        </a:spcAft>
                      </a:pPr>
                      <a:r>
                        <a:rPr lang="es-ES" sz="1100" i="1">
                          <a:latin typeface="Times New Roman"/>
                          <a:ea typeface="Times New Roman"/>
                          <a:cs typeface="Times New Roman"/>
                        </a:rPr>
                        <a:t>c</a:t>
                      </a:r>
                      <a:r>
                        <a:rPr lang="es-ES" sz="1200" baseline="-25000">
                          <a:latin typeface="Times New Roman"/>
                          <a:ea typeface="Times New Roman"/>
                          <a:cs typeface="Times New Roman"/>
                        </a:rPr>
                        <a:t>22</a:t>
                      </a:r>
                      <a:endParaRPr lang="es-ES" sz="1200">
                        <a:latin typeface="Times New Roman"/>
                        <a:ea typeface="Times New Roman"/>
                        <a:cs typeface="Times New Roman"/>
                      </a:endParaRPr>
                    </a:p>
                  </a:txBody>
                  <a:tcPr marL="45085" marR="45085" marT="0" marB="0">
                    <a:solidFill>
                      <a:schemeClr val="accent1">
                        <a:lumMod val="20000"/>
                        <a:lumOff val="80000"/>
                      </a:schemeClr>
                    </a:solidFill>
                  </a:tcPr>
                </a:tc>
                <a:tc>
                  <a:txBody>
                    <a:bodyPr/>
                    <a:lstStyle/>
                    <a:p>
                      <a:pPr algn="ctr">
                        <a:spcAft>
                          <a:spcPts val="0"/>
                        </a:spcAft>
                      </a:pPr>
                      <a:r>
                        <a:rPr lang="es-ES" sz="1100" dirty="0">
                          <a:latin typeface="Times New Roman"/>
                          <a:ea typeface="Times New Roman"/>
                          <a:cs typeface="Times New Roman"/>
                        </a:rPr>
                        <a:t>. . .</a:t>
                      </a:r>
                      <a:endParaRPr lang="es-ES" sz="1200" dirty="0">
                        <a:latin typeface="Times New Roman"/>
                        <a:ea typeface="Times New Roman"/>
                        <a:cs typeface="Times New Roman"/>
                      </a:endParaRPr>
                    </a:p>
                  </a:txBody>
                  <a:tcPr marL="45085" marR="45085" marT="0" marB="0">
                    <a:solidFill>
                      <a:schemeClr val="accent1">
                        <a:lumMod val="20000"/>
                        <a:lumOff val="80000"/>
                      </a:schemeClr>
                    </a:solidFill>
                  </a:tcPr>
                </a:tc>
                <a:tc>
                  <a:txBody>
                    <a:bodyPr/>
                    <a:lstStyle/>
                    <a:p>
                      <a:pPr algn="ctr">
                        <a:spcAft>
                          <a:spcPts val="0"/>
                        </a:spcAft>
                      </a:pPr>
                      <a:r>
                        <a:rPr lang="es-ES" sz="1100" i="1" dirty="0">
                          <a:latin typeface="Times New Roman"/>
                          <a:ea typeface="Times New Roman"/>
                          <a:cs typeface="Times New Roman"/>
                        </a:rPr>
                        <a:t>c</a:t>
                      </a:r>
                      <a:r>
                        <a:rPr lang="es-ES" sz="1200" baseline="-25000" dirty="0">
                          <a:latin typeface="Times New Roman"/>
                          <a:ea typeface="Times New Roman"/>
                          <a:cs typeface="Times New Roman"/>
                        </a:rPr>
                        <a:t>2</a:t>
                      </a:r>
                      <a:r>
                        <a:rPr lang="es-ES" sz="1200" i="1" baseline="-25000" dirty="0">
                          <a:latin typeface="Times New Roman"/>
                          <a:ea typeface="Times New Roman"/>
                          <a:cs typeface="Times New Roman"/>
                        </a:rPr>
                        <a:t>n</a:t>
                      </a:r>
                      <a:endParaRPr lang="es-ES" sz="1200" dirty="0">
                        <a:latin typeface="Times New Roman"/>
                        <a:ea typeface="Times New Roman"/>
                        <a:cs typeface="Times New Roman"/>
                      </a:endParaRPr>
                    </a:p>
                  </a:txBody>
                  <a:tcPr marL="45085" marR="45085" marT="0" marB="0">
                    <a:solidFill>
                      <a:schemeClr val="accent1">
                        <a:lumMod val="20000"/>
                        <a:lumOff val="80000"/>
                      </a:schemeClr>
                    </a:solidFill>
                  </a:tcPr>
                </a:tc>
                <a:tc>
                  <a:txBody>
                    <a:bodyPr/>
                    <a:lstStyle/>
                    <a:p>
                      <a:pPr algn="ctr">
                        <a:spcAft>
                          <a:spcPts val="0"/>
                        </a:spcAft>
                      </a:pPr>
                      <a:r>
                        <a:rPr lang="es-ES" sz="1100" i="1" baseline="-25000" dirty="0" smtClean="0">
                          <a:latin typeface="Times New Roman"/>
                          <a:ea typeface="Times New Roman"/>
                          <a:cs typeface="Times New Roman"/>
                        </a:rPr>
                        <a:t>a</a:t>
                      </a:r>
                      <a:r>
                        <a:rPr lang="es-ES" sz="1200" baseline="-25000" dirty="0" smtClean="0">
                          <a:latin typeface="Times New Roman"/>
                          <a:ea typeface="Times New Roman"/>
                          <a:cs typeface="Times New Roman"/>
                        </a:rPr>
                        <a:t>2</a:t>
                      </a:r>
                      <a:endParaRPr lang="es-ES" sz="1200" dirty="0">
                        <a:latin typeface="Times New Roman"/>
                        <a:ea typeface="Times New Roman"/>
                        <a:cs typeface="Times New Roman"/>
                      </a:endParaRPr>
                    </a:p>
                  </a:txBody>
                  <a:tcPr marL="45085" marR="45085" marT="0" marB="0">
                    <a:solidFill>
                      <a:schemeClr val="accent1">
                        <a:lumMod val="20000"/>
                        <a:lumOff val="80000"/>
                      </a:schemeClr>
                    </a:solidFill>
                  </a:tcPr>
                </a:tc>
              </a:tr>
              <a:tr h="64147">
                <a:tc>
                  <a:txBody>
                    <a:bodyPr/>
                    <a:lstStyle/>
                    <a:p>
                      <a:pPr algn="ctr">
                        <a:spcAft>
                          <a:spcPts val="0"/>
                        </a:spcAft>
                      </a:pPr>
                      <a:endParaRPr lang="es-ES" sz="400">
                        <a:latin typeface="Times New Roman"/>
                        <a:ea typeface="Times New Roman"/>
                        <a:cs typeface="Times New Roman"/>
                      </a:endParaRPr>
                    </a:p>
                  </a:txBody>
                  <a:tcPr marL="45085" marR="45085" marT="0" marB="0">
                    <a:solidFill>
                      <a:schemeClr val="accent1">
                        <a:lumMod val="20000"/>
                        <a:lumOff val="80000"/>
                      </a:schemeClr>
                    </a:solidFill>
                  </a:tcPr>
                </a:tc>
                <a:tc>
                  <a:txBody>
                    <a:bodyPr/>
                    <a:lstStyle/>
                    <a:p>
                      <a:pPr algn="ctr">
                        <a:spcAft>
                          <a:spcPts val="0"/>
                        </a:spcAft>
                      </a:pPr>
                      <a:r>
                        <a:rPr lang="es-ES" sz="400">
                          <a:latin typeface="Times New Roman"/>
                          <a:ea typeface="Times New Roman"/>
                          <a:cs typeface="Times New Roman"/>
                        </a:rPr>
                        <a:t>.</a:t>
                      </a:r>
                      <a:endParaRPr lang="es-ES" sz="1200">
                        <a:latin typeface="Times New Roman"/>
                        <a:ea typeface="Times New Roman"/>
                        <a:cs typeface="Times New Roman"/>
                      </a:endParaRPr>
                    </a:p>
                  </a:txBody>
                  <a:tcPr marL="45085" marR="45085" marT="0" marB="0">
                    <a:solidFill>
                      <a:schemeClr val="accent1">
                        <a:lumMod val="20000"/>
                        <a:lumOff val="80000"/>
                      </a:schemeClr>
                    </a:solidFill>
                  </a:tcPr>
                </a:tc>
                <a:tc>
                  <a:txBody>
                    <a:bodyPr/>
                    <a:lstStyle/>
                    <a:p>
                      <a:pPr algn="ctr">
                        <a:spcAft>
                          <a:spcPts val="0"/>
                        </a:spcAft>
                      </a:pPr>
                      <a:r>
                        <a:rPr lang="es-ES" sz="400">
                          <a:latin typeface="Times New Roman"/>
                          <a:ea typeface="Times New Roman"/>
                          <a:cs typeface="Times New Roman"/>
                        </a:rPr>
                        <a:t>.</a:t>
                      </a:r>
                      <a:endParaRPr lang="es-ES" sz="1200">
                        <a:latin typeface="Times New Roman"/>
                        <a:ea typeface="Times New Roman"/>
                        <a:cs typeface="Times New Roman"/>
                      </a:endParaRPr>
                    </a:p>
                  </a:txBody>
                  <a:tcPr marL="45085" marR="45085" marT="0" marB="0">
                    <a:solidFill>
                      <a:schemeClr val="accent1">
                        <a:lumMod val="20000"/>
                        <a:lumOff val="80000"/>
                      </a:schemeClr>
                    </a:solidFill>
                  </a:tcPr>
                </a:tc>
                <a:tc>
                  <a:txBody>
                    <a:bodyPr/>
                    <a:lstStyle/>
                    <a:p>
                      <a:pPr algn="ctr">
                        <a:spcAft>
                          <a:spcPts val="0"/>
                        </a:spcAft>
                      </a:pPr>
                      <a:r>
                        <a:rPr lang="es-ES" sz="400">
                          <a:latin typeface="Times New Roman"/>
                          <a:ea typeface="Times New Roman"/>
                          <a:cs typeface="Times New Roman"/>
                        </a:rPr>
                        <a:t>.</a:t>
                      </a:r>
                      <a:endParaRPr lang="es-ES" sz="1200">
                        <a:latin typeface="Times New Roman"/>
                        <a:ea typeface="Times New Roman"/>
                        <a:cs typeface="Times New Roman"/>
                      </a:endParaRPr>
                    </a:p>
                  </a:txBody>
                  <a:tcPr marL="45085" marR="45085" marT="0" marB="0">
                    <a:solidFill>
                      <a:schemeClr val="accent1">
                        <a:lumMod val="20000"/>
                        <a:lumOff val="80000"/>
                      </a:schemeClr>
                    </a:solidFill>
                  </a:tcPr>
                </a:tc>
                <a:tc>
                  <a:txBody>
                    <a:bodyPr/>
                    <a:lstStyle/>
                    <a:p>
                      <a:pPr algn="ctr">
                        <a:spcAft>
                          <a:spcPts val="0"/>
                        </a:spcAft>
                      </a:pPr>
                      <a:endParaRPr lang="es-ES" sz="400" dirty="0">
                        <a:latin typeface="Times New Roman"/>
                        <a:ea typeface="Times New Roman"/>
                        <a:cs typeface="Times New Roman"/>
                      </a:endParaRPr>
                    </a:p>
                  </a:txBody>
                  <a:tcPr marL="45085" marR="45085" marT="0" marB="0">
                    <a:solidFill>
                      <a:schemeClr val="accent1">
                        <a:lumMod val="20000"/>
                        <a:lumOff val="80000"/>
                      </a:schemeClr>
                    </a:solidFill>
                  </a:tcPr>
                </a:tc>
                <a:tc>
                  <a:txBody>
                    <a:bodyPr/>
                    <a:lstStyle/>
                    <a:p>
                      <a:pPr algn="ctr">
                        <a:spcAft>
                          <a:spcPts val="0"/>
                        </a:spcAft>
                      </a:pPr>
                      <a:r>
                        <a:rPr lang="es-ES" sz="400" dirty="0">
                          <a:latin typeface="Times New Roman"/>
                          <a:ea typeface="Times New Roman"/>
                          <a:cs typeface="Times New Roman"/>
                        </a:rPr>
                        <a:t>.</a:t>
                      </a:r>
                      <a:endParaRPr lang="es-ES" sz="1200" dirty="0">
                        <a:latin typeface="Times New Roman"/>
                        <a:ea typeface="Times New Roman"/>
                        <a:cs typeface="Times New Roman"/>
                      </a:endParaRPr>
                    </a:p>
                  </a:txBody>
                  <a:tcPr marL="45085" marR="45085" marT="0" marB="0">
                    <a:solidFill>
                      <a:schemeClr val="accent1">
                        <a:lumMod val="20000"/>
                        <a:lumOff val="80000"/>
                      </a:schemeClr>
                    </a:solidFill>
                  </a:tcPr>
                </a:tc>
                <a:tc>
                  <a:txBody>
                    <a:bodyPr/>
                    <a:lstStyle/>
                    <a:p>
                      <a:pPr algn="ctr">
                        <a:spcAft>
                          <a:spcPts val="0"/>
                        </a:spcAft>
                      </a:pPr>
                      <a:r>
                        <a:rPr lang="es-ES" sz="400" dirty="0">
                          <a:latin typeface="Times New Roman"/>
                          <a:ea typeface="Times New Roman"/>
                          <a:cs typeface="Times New Roman"/>
                        </a:rPr>
                        <a:t>.</a:t>
                      </a:r>
                      <a:endParaRPr lang="es-ES" sz="1200" dirty="0">
                        <a:latin typeface="Times New Roman"/>
                        <a:ea typeface="Times New Roman"/>
                        <a:cs typeface="Times New Roman"/>
                      </a:endParaRPr>
                    </a:p>
                  </a:txBody>
                  <a:tcPr marL="45085" marR="45085" marT="0" marB="0">
                    <a:solidFill>
                      <a:schemeClr val="accent1">
                        <a:lumMod val="20000"/>
                        <a:lumOff val="80000"/>
                      </a:schemeClr>
                    </a:solidFill>
                  </a:tcPr>
                </a:tc>
              </a:tr>
              <a:tr h="64147">
                <a:tc>
                  <a:txBody>
                    <a:bodyPr/>
                    <a:lstStyle/>
                    <a:p>
                      <a:pPr algn="ctr">
                        <a:spcAft>
                          <a:spcPts val="0"/>
                        </a:spcAft>
                      </a:pPr>
                      <a:endParaRPr lang="es-ES" sz="400">
                        <a:latin typeface="Times New Roman"/>
                        <a:ea typeface="Times New Roman"/>
                        <a:cs typeface="Times New Roman"/>
                      </a:endParaRPr>
                    </a:p>
                  </a:txBody>
                  <a:tcPr marL="45085" marR="45085" marT="0" marB="0">
                    <a:solidFill>
                      <a:schemeClr val="accent1">
                        <a:lumMod val="20000"/>
                        <a:lumOff val="80000"/>
                      </a:schemeClr>
                    </a:solidFill>
                  </a:tcPr>
                </a:tc>
                <a:tc>
                  <a:txBody>
                    <a:bodyPr/>
                    <a:lstStyle/>
                    <a:p>
                      <a:pPr algn="ctr">
                        <a:spcAft>
                          <a:spcPts val="0"/>
                        </a:spcAft>
                      </a:pPr>
                      <a:r>
                        <a:rPr lang="es-ES" sz="400">
                          <a:latin typeface="Times New Roman"/>
                          <a:ea typeface="Times New Roman"/>
                          <a:cs typeface="Times New Roman"/>
                        </a:rPr>
                        <a:t>.</a:t>
                      </a:r>
                      <a:endParaRPr lang="es-ES" sz="1200">
                        <a:latin typeface="Times New Roman"/>
                        <a:ea typeface="Times New Roman"/>
                        <a:cs typeface="Times New Roman"/>
                      </a:endParaRPr>
                    </a:p>
                  </a:txBody>
                  <a:tcPr marL="45085" marR="45085" marT="0" marB="0">
                    <a:solidFill>
                      <a:schemeClr val="accent1">
                        <a:lumMod val="20000"/>
                        <a:lumOff val="80000"/>
                      </a:schemeClr>
                    </a:solidFill>
                  </a:tcPr>
                </a:tc>
                <a:tc>
                  <a:txBody>
                    <a:bodyPr/>
                    <a:lstStyle/>
                    <a:p>
                      <a:pPr algn="ctr">
                        <a:spcAft>
                          <a:spcPts val="0"/>
                        </a:spcAft>
                      </a:pPr>
                      <a:r>
                        <a:rPr lang="es-ES" sz="400">
                          <a:latin typeface="Times New Roman"/>
                          <a:ea typeface="Times New Roman"/>
                          <a:cs typeface="Times New Roman"/>
                        </a:rPr>
                        <a:t>.</a:t>
                      </a:r>
                      <a:endParaRPr lang="es-ES" sz="1200">
                        <a:latin typeface="Times New Roman"/>
                        <a:ea typeface="Times New Roman"/>
                        <a:cs typeface="Times New Roman"/>
                      </a:endParaRPr>
                    </a:p>
                  </a:txBody>
                  <a:tcPr marL="45085" marR="45085" marT="0" marB="0">
                    <a:solidFill>
                      <a:schemeClr val="accent1">
                        <a:lumMod val="20000"/>
                        <a:lumOff val="80000"/>
                      </a:schemeClr>
                    </a:solidFill>
                  </a:tcPr>
                </a:tc>
                <a:tc>
                  <a:txBody>
                    <a:bodyPr/>
                    <a:lstStyle/>
                    <a:p>
                      <a:pPr algn="ctr">
                        <a:spcAft>
                          <a:spcPts val="0"/>
                        </a:spcAft>
                      </a:pPr>
                      <a:r>
                        <a:rPr lang="es-ES" sz="400">
                          <a:latin typeface="Times New Roman"/>
                          <a:ea typeface="Times New Roman"/>
                          <a:cs typeface="Times New Roman"/>
                        </a:rPr>
                        <a:t>.</a:t>
                      </a:r>
                      <a:endParaRPr lang="es-ES" sz="1200">
                        <a:latin typeface="Times New Roman"/>
                        <a:ea typeface="Times New Roman"/>
                        <a:cs typeface="Times New Roman"/>
                      </a:endParaRPr>
                    </a:p>
                  </a:txBody>
                  <a:tcPr marL="45085" marR="45085" marT="0" marB="0">
                    <a:solidFill>
                      <a:schemeClr val="accent1">
                        <a:lumMod val="20000"/>
                        <a:lumOff val="80000"/>
                      </a:schemeClr>
                    </a:solidFill>
                  </a:tcPr>
                </a:tc>
                <a:tc>
                  <a:txBody>
                    <a:bodyPr/>
                    <a:lstStyle/>
                    <a:p>
                      <a:pPr algn="ctr">
                        <a:spcAft>
                          <a:spcPts val="0"/>
                        </a:spcAft>
                      </a:pPr>
                      <a:r>
                        <a:rPr lang="es-ES" sz="400">
                          <a:latin typeface="Times New Roman"/>
                          <a:ea typeface="Times New Roman"/>
                          <a:cs typeface="Times New Roman"/>
                        </a:rPr>
                        <a:t>.      .     .  </a:t>
                      </a:r>
                      <a:endParaRPr lang="es-ES" sz="1200">
                        <a:latin typeface="Times New Roman"/>
                        <a:ea typeface="Times New Roman"/>
                        <a:cs typeface="Times New Roman"/>
                      </a:endParaRPr>
                    </a:p>
                  </a:txBody>
                  <a:tcPr marL="45085" marR="45085" marT="0" marB="0">
                    <a:solidFill>
                      <a:schemeClr val="accent1">
                        <a:lumMod val="20000"/>
                        <a:lumOff val="80000"/>
                      </a:schemeClr>
                    </a:solidFill>
                  </a:tcPr>
                </a:tc>
                <a:tc>
                  <a:txBody>
                    <a:bodyPr/>
                    <a:lstStyle/>
                    <a:p>
                      <a:pPr algn="ctr">
                        <a:spcAft>
                          <a:spcPts val="0"/>
                        </a:spcAft>
                      </a:pPr>
                      <a:r>
                        <a:rPr lang="es-ES" sz="400" dirty="0">
                          <a:latin typeface="Times New Roman"/>
                          <a:ea typeface="Times New Roman"/>
                          <a:cs typeface="Times New Roman"/>
                        </a:rPr>
                        <a:t>.</a:t>
                      </a:r>
                      <a:endParaRPr lang="es-ES" sz="1200" dirty="0">
                        <a:latin typeface="Times New Roman"/>
                        <a:ea typeface="Times New Roman"/>
                        <a:cs typeface="Times New Roman"/>
                      </a:endParaRPr>
                    </a:p>
                  </a:txBody>
                  <a:tcPr marL="45085" marR="45085" marT="0" marB="0">
                    <a:solidFill>
                      <a:schemeClr val="accent1">
                        <a:lumMod val="20000"/>
                        <a:lumOff val="80000"/>
                      </a:schemeClr>
                    </a:solidFill>
                  </a:tcPr>
                </a:tc>
                <a:tc>
                  <a:txBody>
                    <a:bodyPr/>
                    <a:lstStyle/>
                    <a:p>
                      <a:pPr algn="ctr">
                        <a:spcAft>
                          <a:spcPts val="0"/>
                        </a:spcAft>
                      </a:pPr>
                      <a:r>
                        <a:rPr lang="es-ES" sz="400" dirty="0">
                          <a:latin typeface="Times New Roman"/>
                          <a:ea typeface="Times New Roman"/>
                          <a:cs typeface="Times New Roman"/>
                        </a:rPr>
                        <a:t>.</a:t>
                      </a:r>
                      <a:endParaRPr lang="es-ES" sz="1200" dirty="0">
                        <a:latin typeface="Times New Roman"/>
                        <a:ea typeface="Times New Roman"/>
                        <a:cs typeface="Times New Roman"/>
                      </a:endParaRPr>
                    </a:p>
                  </a:txBody>
                  <a:tcPr marL="45085" marR="45085" marT="0" marB="0">
                    <a:solidFill>
                      <a:schemeClr val="accent1">
                        <a:lumMod val="20000"/>
                        <a:lumOff val="80000"/>
                      </a:schemeClr>
                    </a:solidFill>
                  </a:tcPr>
                </a:tc>
              </a:tr>
              <a:tr h="64147">
                <a:tc>
                  <a:txBody>
                    <a:bodyPr/>
                    <a:lstStyle/>
                    <a:p>
                      <a:pPr algn="ctr">
                        <a:spcAft>
                          <a:spcPts val="0"/>
                        </a:spcAft>
                      </a:pPr>
                      <a:endParaRPr lang="es-ES" sz="400">
                        <a:latin typeface="Times New Roman"/>
                        <a:ea typeface="Times New Roman"/>
                        <a:cs typeface="Times New Roman"/>
                      </a:endParaRPr>
                    </a:p>
                  </a:txBody>
                  <a:tcPr marL="45085" marR="45085" marT="0" marB="0">
                    <a:solidFill>
                      <a:schemeClr val="accent1">
                        <a:lumMod val="20000"/>
                        <a:lumOff val="80000"/>
                      </a:schemeClr>
                    </a:solidFill>
                  </a:tcPr>
                </a:tc>
                <a:tc>
                  <a:txBody>
                    <a:bodyPr/>
                    <a:lstStyle/>
                    <a:p>
                      <a:pPr algn="ctr">
                        <a:spcAft>
                          <a:spcPts val="0"/>
                        </a:spcAft>
                      </a:pPr>
                      <a:r>
                        <a:rPr lang="es-ES" sz="400">
                          <a:latin typeface="Times New Roman"/>
                          <a:ea typeface="Times New Roman"/>
                          <a:cs typeface="Times New Roman"/>
                        </a:rPr>
                        <a:t>.</a:t>
                      </a:r>
                      <a:endParaRPr lang="es-ES" sz="1200">
                        <a:latin typeface="Times New Roman"/>
                        <a:ea typeface="Times New Roman"/>
                        <a:cs typeface="Times New Roman"/>
                      </a:endParaRPr>
                    </a:p>
                  </a:txBody>
                  <a:tcPr marL="45085" marR="45085" marT="0" marB="0">
                    <a:solidFill>
                      <a:schemeClr val="accent1">
                        <a:lumMod val="20000"/>
                        <a:lumOff val="80000"/>
                      </a:schemeClr>
                    </a:solidFill>
                  </a:tcPr>
                </a:tc>
                <a:tc>
                  <a:txBody>
                    <a:bodyPr/>
                    <a:lstStyle/>
                    <a:p>
                      <a:pPr algn="ctr">
                        <a:spcAft>
                          <a:spcPts val="0"/>
                        </a:spcAft>
                      </a:pPr>
                      <a:r>
                        <a:rPr lang="es-ES" sz="400">
                          <a:latin typeface="Times New Roman"/>
                          <a:ea typeface="Times New Roman"/>
                          <a:cs typeface="Times New Roman"/>
                        </a:rPr>
                        <a:t>.</a:t>
                      </a:r>
                      <a:endParaRPr lang="es-ES" sz="1200">
                        <a:latin typeface="Times New Roman"/>
                        <a:ea typeface="Times New Roman"/>
                        <a:cs typeface="Times New Roman"/>
                      </a:endParaRPr>
                    </a:p>
                  </a:txBody>
                  <a:tcPr marL="45085" marR="45085" marT="0" marB="0">
                    <a:solidFill>
                      <a:schemeClr val="accent1">
                        <a:lumMod val="20000"/>
                        <a:lumOff val="80000"/>
                      </a:schemeClr>
                    </a:solidFill>
                  </a:tcPr>
                </a:tc>
                <a:tc>
                  <a:txBody>
                    <a:bodyPr/>
                    <a:lstStyle/>
                    <a:p>
                      <a:pPr algn="ctr">
                        <a:spcAft>
                          <a:spcPts val="0"/>
                        </a:spcAft>
                      </a:pPr>
                      <a:r>
                        <a:rPr lang="es-ES" sz="400">
                          <a:latin typeface="Times New Roman"/>
                          <a:ea typeface="Times New Roman"/>
                          <a:cs typeface="Times New Roman"/>
                        </a:rPr>
                        <a:t>.</a:t>
                      </a:r>
                      <a:endParaRPr lang="es-ES" sz="1200">
                        <a:latin typeface="Times New Roman"/>
                        <a:ea typeface="Times New Roman"/>
                        <a:cs typeface="Times New Roman"/>
                      </a:endParaRPr>
                    </a:p>
                  </a:txBody>
                  <a:tcPr marL="45085" marR="45085" marT="0" marB="0">
                    <a:solidFill>
                      <a:schemeClr val="accent1">
                        <a:lumMod val="20000"/>
                        <a:lumOff val="80000"/>
                      </a:schemeClr>
                    </a:solidFill>
                  </a:tcPr>
                </a:tc>
                <a:tc>
                  <a:txBody>
                    <a:bodyPr/>
                    <a:lstStyle/>
                    <a:p>
                      <a:pPr algn="ctr">
                        <a:spcAft>
                          <a:spcPts val="0"/>
                        </a:spcAft>
                      </a:pPr>
                      <a:endParaRPr lang="es-ES" sz="400">
                        <a:latin typeface="Times New Roman"/>
                        <a:ea typeface="Times New Roman"/>
                        <a:cs typeface="Times New Roman"/>
                      </a:endParaRPr>
                    </a:p>
                  </a:txBody>
                  <a:tcPr marL="45085" marR="45085" marT="0" marB="0">
                    <a:solidFill>
                      <a:schemeClr val="accent1">
                        <a:lumMod val="20000"/>
                        <a:lumOff val="80000"/>
                      </a:schemeClr>
                    </a:solidFill>
                  </a:tcPr>
                </a:tc>
                <a:tc>
                  <a:txBody>
                    <a:bodyPr/>
                    <a:lstStyle/>
                    <a:p>
                      <a:pPr algn="ctr">
                        <a:spcAft>
                          <a:spcPts val="0"/>
                        </a:spcAft>
                      </a:pPr>
                      <a:r>
                        <a:rPr lang="es-ES" sz="400" dirty="0">
                          <a:latin typeface="Times New Roman"/>
                          <a:ea typeface="Times New Roman"/>
                          <a:cs typeface="Times New Roman"/>
                        </a:rPr>
                        <a:t>.</a:t>
                      </a:r>
                      <a:endParaRPr lang="es-ES" sz="1200" dirty="0">
                        <a:latin typeface="Times New Roman"/>
                        <a:ea typeface="Times New Roman"/>
                        <a:cs typeface="Times New Roman"/>
                      </a:endParaRPr>
                    </a:p>
                  </a:txBody>
                  <a:tcPr marL="45085" marR="45085" marT="0" marB="0">
                    <a:solidFill>
                      <a:schemeClr val="accent1">
                        <a:lumMod val="20000"/>
                        <a:lumOff val="80000"/>
                      </a:schemeClr>
                    </a:solidFill>
                  </a:tcPr>
                </a:tc>
                <a:tc>
                  <a:txBody>
                    <a:bodyPr/>
                    <a:lstStyle/>
                    <a:p>
                      <a:pPr algn="ctr">
                        <a:spcAft>
                          <a:spcPts val="0"/>
                        </a:spcAft>
                      </a:pPr>
                      <a:r>
                        <a:rPr lang="es-ES" sz="400" dirty="0">
                          <a:latin typeface="Times New Roman"/>
                          <a:ea typeface="Times New Roman"/>
                          <a:cs typeface="Times New Roman"/>
                        </a:rPr>
                        <a:t>.</a:t>
                      </a:r>
                      <a:endParaRPr lang="es-ES" sz="1200" dirty="0">
                        <a:latin typeface="Times New Roman"/>
                        <a:ea typeface="Times New Roman"/>
                        <a:cs typeface="Times New Roman"/>
                      </a:endParaRPr>
                    </a:p>
                  </a:txBody>
                  <a:tcPr marL="45085" marR="45085" marT="0" marB="0">
                    <a:solidFill>
                      <a:schemeClr val="accent1">
                        <a:lumMod val="20000"/>
                        <a:lumOff val="80000"/>
                      </a:schemeClr>
                    </a:solidFill>
                  </a:tcPr>
                </a:tc>
              </a:tr>
              <a:tr h="162931">
                <a:tc>
                  <a:txBody>
                    <a:bodyPr/>
                    <a:lstStyle/>
                    <a:p>
                      <a:pPr algn="ctr">
                        <a:spcAft>
                          <a:spcPts val="0"/>
                        </a:spcAft>
                      </a:pPr>
                      <a:endParaRPr lang="es-ES" sz="1100">
                        <a:latin typeface="Times New Roman"/>
                        <a:ea typeface="Times New Roman"/>
                        <a:cs typeface="Times New Roman"/>
                      </a:endParaRPr>
                    </a:p>
                  </a:txBody>
                  <a:tcPr marL="45085" marR="45085" marT="0" marB="0">
                    <a:solidFill>
                      <a:schemeClr val="accent1">
                        <a:lumMod val="20000"/>
                        <a:lumOff val="80000"/>
                      </a:schemeClr>
                    </a:solidFill>
                  </a:tcPr>
                </a:tc>
                <a:tc>
                  <a:txBody>
                    <a:bodyPr/>
                    <a:lstStyle/>
                    <a:p>
                      <a:pPr algn="ctr">
                        <a:spcAft>
                          <a:spcPts val="0"/>
                        </a:spcAft>
                      </a:pPr>
                      <a:r>
                        <a:rPr lang="es-ES" sz="1100" i="1">
                          <a:latin typeface="Times New Roman"/>
                          <a:ea typeface="Times New Roman"/>
                          <a:cs typeface="Times New Roman"/>
                        </a:rPr>
                        <a:t>m</a:t>
                      </a:r>
                      <a:endParaRPr lang="es-ES" sz="1200">
                        <a:latin typeface="Times New Roman"/>
                        <a:ea typeface="Times New Roman"/>
                        <a:cs typeface="Times New Roman"/>
                      </a:endParaRPr>
                    </a:p>
                  </a:txBody>
                  <a:tcPr marL="45085" marR="45085" marT="0" marB="0">
                    <a:solidFill>
                      <a:schemeClr val="accent1">
                        <a:lumMod val="20000"/>
                        <a:lumOff val="80000"/>
                      </a:schemeClr>
                    </a:solidFill>
                  </a:tcPr>
                </a:tc>
                <a:tc>
                  <a:txBody>
                    <a:bodyPr/>
                    <a:lstStyle/>
                    <a:p>
                      <a:pPr algn="ctr">
                        <a:spcAft>
                          <a:spcPts val="0"/>
                        </a:spcAft>
                      </a:pPr>
                      <a:r>
                        <a:rPr lang="es-ES" sz="1100" i="1">
                          <a:latin typeface="Times New Roman"/>
                          <a:ea typeface="Times New Roman"/>
                          <a:cs typeface="Times New Roman"/>
                        </a:rPr>
                        <a:t>c</a:t>
                      </a:r>
                      <a:r>
                        <a:rPr lang="es-ES" sz="1200" i="1" baseline="-25000">
                          <a:latin typeface="Times New Roman"/>
                          <a:ea typeface="Times New Roman"/>
                          <a:cs typeface="Times New Roman"/>
                        </a:rPr>
                        <a:t>m</a:t>
                      </a:r>
                      <a:r>
                        <a:rPr lang="es-ES" sz="1200" baseline="-25000">
                          <a:latin typeface="Times New Roman"/>
                          <a:ea typeface="Times New Roman"/>
                          <a:cs typeface="Times New Roman"/>
                        </a:rPr>
                        <a:t>1</a:t>
                      </a:r>
                      <a:endParaRPr lang="es-ES" sz="1200">
                        <a:latin typeface="Times New Roman"/>
                        <a:ea typeface="Times New Roman"/>
                        <a:cs typeface="Times New Roman"/>
                      </a:endParaRPr>
                    </a:p>
                  </a:txBody>
                  <a:tcPr marL="45085" marR="45085" marT="0" marB="0">
                    <a:solidFill>
                      <a:schemeClr val="accent1">
                        <a:lumMod val="20000"/>
                        <a:lumOff val="80000"/>
                      </a:schemeClr>
                    </a:solidFill>
                  </a:tcPr>
                </a:tc>
                <a:tc>
                  <a:txBody>
                    <a:bodyPr/>
                    <a:lstStyle/>
                    <a:p>
                      <a:pPr algn="ctr">
                        <a:spcAft>
                          <a:spcPts val="0"/>
                        </a:spcAft>
                      </a:pPr>
                      <a:r>
                        <a:rPr lang="es-ES" sz="1100" i="1">
                          <a:latin typeface="Times New Roman"/>
                          <a:ea typeface="Times New Roman"/>
                          <a:cs typeface="Times New Roman"/>
                        </a:rPr>
                        <a:t>c</a:t>
                      </a:r>
                      <a:r>
                        <a:rPr lang="es-ES" sz="1200" i="1" baseline="-25000">
                          <a:latin typeface="Times New Roman"/>
                          <a:ea typeface="Times New Roman"/>
                          <a:cs typeface="Times New Roman"/>
                        </a:rPr>
                        <a:t>m</a:t>
                      </a:r>
                      <a:r>
                        <a:rPr lang="es-ES" sz="1200" baseline="-25000">
                          <a:latin typeface="Times New Roman"/>
                          <a:ea typeface="Times New Roman"/>
                          <a:cs typeface="Times New Roman"/>
                        </a:rPr>
                        <a:t>2</a:t>
                      </a:r>
                      <a:endParaRPr lang="es-ES" sz="1200">
                        <a:latin typeface="Times New Roman"/>
                        <a:ea typeface="Times New Roman"/>
                        <a:cs typeface="Times New Roman"/>
                      </a:endParaRPr>
                    </a:p>
                  </a:txBody>
                  <a:tcPr marL="45085" marR="45085" marT="0" marB="0">
                    <a:solidFill>
                      <a:schemeClr val="accent1">
                        <a:lumMod val="20000"/>
                        <a:lumOff val="80000"/>
                      </a:schemeClr>
                    </a:solidFill>
                  </a:tcPr>
                </a:tc>
                <a:tc>
                  <a:txBody>
                    <a:bodyPr/>
                    <a:lstStyle/>
                    <a:p>
                      <a:pPr algn="ctr">
                        <a:spcAft>
                          <a:spcPts val="0"/>
                        </a:spcAft>
                      </a:pPr>
                      <a:r>
                        <a:rPr lang="es-ES" sz="1100">
                          <a:latin typeface="Times New Roman"/>
                          <a:ea typeface="Times New Roman"/>
                          <a:cs typeface="Times New Roman"/>
                        </a:rPr>
                        <a:t>. . .</a:t>
                      </a:r>
                      <a:endParaRPr lang="es-ES" sz="1200">
                        <a:latin typeface="Times New Roman"/>
                        <a:ea typeface="Times New Roman"/>
                        <a:cs typeface="Times New Roman"/>
                      </a:endParaRPr>
                    </a:p>
                  </a:txBody>
                  <a:tcPr marL="45085" marR="45085" marT="0" marB="0">
                    <a:solidFill>
                      <a:schemeClr val="accent1">
                        <a:lumMod val="20000"/>
                        <a:lumOff val="80000"/>
                      </a:schemeClr>
                    </a:solidFill>
                  </a:tcPr>
                </a:tc>
                <a:tc>
                  <a:txBody>
                    <a:bodyPr/>
                    <a:lstStyle/>
                    <a:p>
                      <a:pPr algn="ctr">
                        <a:spcAft>
                          <a:spcPts val="0"/>
                        </a:spcAft>
                      </a:pPr>
                      <a:r>
                        <a:rPr lang="es-ES" sz="1100" i="1">
                          <a:latin typeface="Times New Roman"/>
                          <a:ea typeface="Times New Roman"/>
                          <a:cs typeface="Times New Roman"/>
                        </a:rPr>
                        <a:t>c</a:t>
                      </a:r>
                      <a:r>
                        <a:rPr lang="es-ES" sz="1200" i="1" baseline="-25000">
                          <a:latin typeface="Times New Roman"/>
                          <a:ea typeface="Times New Roman"/>
                          <a:cs typeface="Times New Roman"/>
                        </a:rPr>
                        <a:t>mn</a:t>
                      </a:r>
                      <a:endParaRPr lang="es-ES" sz="1200">
                        <a:latin typeface="Times New Roman"/>
                        <a:ea typeface="Times New Roman"/>
                        <a:cs typeface="Times New Roman"/>
                      </a:endParaRPr>
                    </a:p>
                  </a:txBody>
                  <a:tcPr marL="45085" marR="45085" marT="0" marB="0">
                    <a:solidFill>
                      <a:schemeClr val="accent1">
                        <a:lumMod val="20000"/>
                        <a:lumOff val="80000"/>
                      </a:schemeClr>
                    </a:solidFill>
                  </a:tcPr>
                </a:tc>
                <a:tc>
                  <a:txBody>
                    <a:bodyPr/>
                    <a:lstStyle/>
                    <a:p>
                      <a:pPr algn="ctr">
                        <a:spcAft>
                          <a:spcPts val="0"/>
                        </a:spcAft>
                      </a:pPr>
                      <a:r>
                        <a:rPr lang="es-ES" sz="1100" i="1" baseline="-25000" dirty="0">
                          <a:latin typeface="Times New Roman"/>
                          <a:ea typeface="Times New Roman"/>
                          <a:cs typeface="Times New Roman"/>
                        </a:rPr>
                        <a:t>a</a:t>
                      </a:r>
                      <a:r>
                        <a:rPr lang="es-ES" sz="1200" i="1" baseline="-25000" dirty="0" smtClean="0">
                          <a:latin typeface="Times New Roman"/>
                          <a:ea typeface="Times New Roman"/>
                          <a:cs typeface="Times New Roman"/>
                        </a:rPr>
                        <a:t>m</a:t>
                      </a:r>
                      <a:endParaRPr lang="es-ES" sz="1200" dirty="0">
                        <a:latin typeface="Times New Roman"/>
                        <a:ea typeface="Times New Roman"/>
                        <a:cs typeface="Times New Roman"/>
                      </a:endParaRPr>
                    </a:p>
                  </a:txBody>
                  <a:tcPr marL="45085" marR="45085" marT="0" marB="0">
                    <a:solidFill>
                      <a:schemeClr val="accent1">
                        <a:lumMod val="20000"/>
                        <a:lumOff val="80000"/>
                      </a:schemeClr>
                    </a:solidFill>
                  </a:tcPr>
                </a:tc>
              </a:tr>
              <a:tr h="333446">
                <a:tc>
                  <a:txBody>
                    <a:bodyPr/>
                    <a:lstStyle/>
                    <a:p>
                      <a:pPr algn="ctr">
                        <a:spcAft>
                          <a:spcPts val="0"/>
                        </a:spcAft>
                      </a:pPr>
                      <a:r>
                        <a:rPr lang="es-ES" sz="1100">
                          <a:latin typeface="Times New Roman"/>
                          <a:ea typeface="Times New Roman"/>
                          <a:cs typeface="Times New Roman"/>
                        </a:rPr>
                        <a:t>Demanda</a:t>
                      </a:r>
                      <a:endParaRPr lang="es-ES" sz="1200">
                        <a:latin typeface="Times New Roman"/>
                        <a:ea typeface="Times New Roman"/>
                        <a:cs typeface="Times New Roman"/>
                      </a:endParaRPr>
                    </a:p>
                  </a:txBody>
                  <a:tcPr marL="45085" marR="45085" marT="0" marB="0">
                    <a:solidFill>
                      <a:schemeClr val="accent1">
                        <a:lumMod val="20000"/>
                        <a:lumOff val="80000"/>
                      </a:schemeClr>
                    </a:solidFill>
                  </a:tcPr>
                </a:tc>
                <a:tc>
                  <a:txBody>
                    <a:bodyPr/>
                    <a:lstStyle/>
                    <a:p>
                      <a:pPr algn="ctr">
                        <a:spcAft>
                          <a:spcPts val="0"/>
                        </a:spcAft>
                      </a:pPr>
                      <a:endParaRPr lang="es-ES" sz="1100">
                        <a:latin typeface="Times New Roman"/>
                        <a:ea typeface="Times New Roman"/>
                        <a:cs typeface="Times New Roman"/>
                      </a:endParaRPr>
                    </a:p>
                  </a:txBody>
                  <a:tcPr marL="45085" marR="45085" marT="0" marB="0">
                    <a:solidFill>
                      <a:schemeClr val="accent1">
                        <a:lumMod val="20000"/>
                        <a:lumOff val="80000"/>
                      </a:schemeClr>
                    </a:solidFill>
                  </a:tcPr>
                </a:tc>
                <a:tc>
                  <a:txBody>
                    <a:bodyPr/>
                    <a:lstStyle/>
                    <a:p>
                      <a:pPr algn="ctr">
                        <a:spcAft>
                          <a:spcPts val="0"/>
                        </a:spcAft>
                      </a:pPr>
                      <a:r>
                        <a:rPr lang="es-ES" sz="1100" i="1" dirty="0" smtClean="0">
                          <a:latin typeface="Times New Roman"/>
                          <a:ea typeface="Times New Roman"/>
                          <a:cs typeface="Times New Roman"/>
                        </a:rPr>
                        <a:t>b</a:t>
                      </a:r>
                      <a:r>
                        <a:rPr lang="es-ES" sz="1200" baseline="-25000" dirty="0" smtClean="0">
                          <a:latin typeface="Times New Roman"/>
                          <a:ea typeface="Times New Roman"/>
                          <a:cs typeface="Times New Roman"/>
                        </a:rPr>
                        <a:t>1</a:t>
                      </a:r>
                      <a:endParaRPr lang="es-ES" sz="1200" dirty="0">
                        <a:latin typeface="Times New Roman"/>
                        <a:ea typeface="Times New Roman"/>
                        <a:cs typeface="Times New Roman"/>
                      </a:endParaRPr>
                    </a:p>
                  </a:txBody>
                  <a:tcPr marL="45085" marR="45085" marT="0" marB="0">
                    <a:solidFill>
                      <a:schemeClr val="accent1">
                        <a:lumMod val="20000"/>
                        <a:lumOff val="80000"/>
                      </a:schemeClr>
                    </a:solidFill>
                  </a:tcPr>
                </a:tc>
                <a:tc>
                  <a:txBody>
                    <a:bodyPr/>
                    <a:lstStyle/>
                    <a:p>
                      <a:pPr algn="ctr">
                        <a:spcAft>
                          <a:spcPts val="0"/>
                        </a:spcAft>
                      </a:pPr>
                      <a:r>
                        <a:rPr lang="es-ES" sz="1100" i="1" dirty="0" smtClean="0">
                          <a:latin typeface="Times New Roman"/>
                          <a:ea typeface="Times New Roman"/>
                          <a:cs typeface="Times New Roman"/>
                        </a:rPr>
                        <a:t>b</a:t>
                      </a:r>
                      <a:r>
                        <a:rPr lang="es-ES" sz="1200" baseline="-25000" dirty="0" smtClean="0">
                          <a:latin typeface="Times New Roman"/>
                          <a:ea typeface="Times New Roman"/>
                          <a:cs typeface="Times New Roman"/>
                        </a:rPr>
                        <a:t>2</a:t>
                      </a:r>
                      <a:endParaRPr lang="es-ES" sz="1200" dirty="0">
                        <a:latin typeface="Times New Roman"/>
                        <a:ea typeface="Times New Roman"/>
                        <a:cs typeface="Times New Roman"/>
                      </a:endParaRPr>
                    </a:p>
                  </a:txBody>
                  <a:tcPr marL="45085" marR="45085" marT="0" marB="0">
                    <a:solidFill>
                      <a:schemeClr val="accent1">
                        <a:lumMod val="20000"/>
                        <a:lumOff val="80000"/>
                      </a:schemeClr>
                    </a:solidFill>
                  </a:tcPr>
                </a:tc>
                <a:tc>
                  <a:txBody>
                    <a:bodyPr/>
                    <a:lstStyle/>
                    <a:p>
                      <a:pPr algn="ctr">
                        <a:spcAft>
                          <a:spcPts val="0"/>
                        </a:spcAft>
                      </a:pPr>
                      <a:r>
                        <a:rPr lang="es-ES" sz="1100" dirty="0">
                          <a:latin typeface="Times New Roman"/>
                          <a:ea typeface="Times New Roman"/>
                          <a:cs typeface="Times New Roman"/>
                        </a:rPr>
                        <a:t>. . .</a:t>
                      </a:r>
                      <a:endParaRPr lang="es-ES" sz="1200" dirty="0">
                        <a:latin typeface="Times New Roman"/>
                        <a:ea typeface="Times New Roman"/>
                        <a:cs typeface="Times New Roman"/>
                      </a:endParaRPr>
                    </a:p>
                  </a:txBody>
                  <a:tcPr marL="45085" marR="45085" marT="0" marB="0">
                    <a:solidFill>
                      <a:schemeClr val="accent1">
                        <a:lumMod val="20000"/>
                        <a:lumOff val="80000"/>
                      </a:schemeClr>
                    </a:solidFill>
                  </a:tcPr>
                </a:tc>
                <a:tc>
                  <a:txBody>
                    <a:bodyPr/>
                    <a:lstStyle/>
                    <a:p>
                      <a:pPr algn="ctr">
                        <a:spcAft>
                          <a:spcPts val="0"/>
                        </a:spcAft>
                      </a:pPr>
                      <a:r>
                        <a:rPr lang="es-ES" sz="1100" i="1" baseline="0" dirty="0" err="1">
                          <a:latin typeface="Times New Roman"/>
                          <a:ea typeface="Times New Roman"/>
                          <a:cs typeface="Times New Roman"/>
                        </a:rPr>
                        <a:t>b</a:t>
                      </a:r>
                      <a:r>
                        <a:rPr lang="es-ES" sz="1200" i="1" baseline="0" dirty="0" err="1" smtClean="0">
                          <a:latin typeface="Times New Roman"/>
                          <a:ea typeface="Times New Roman"/>
                          <a:cs typeface="Times New Roman"/>
                        </a:rPr>
                        <a:t>n</a:t>
                      </a:r>
                      <a:endParaRPr lang="es-ES" sz="1200" baseline="0" dirty="0">
                        <a:latin typeface="Times New Roman"/>
                        <a:ea typeface="Times New Roman"/>
                        <a:cs typeface="Times New Roman"/>
                      </a:endParaRPr>
                    </a:p>
                  </a:txBody>
                  <a:tcPr marL="45085" marR="45085" marT="0" marB="0">
                    <a:solidFill>
                      <a:schemeClr val="accent1">
                        <a:lumMod val="20000"/>
                        <a:lumOff val="80000"/>
                      </a:schemeClr>
                    </a:solidFill>
                  </a:tcPr>
                </a:tc>
                <a:tc>
                  <a:txBody>
                    <a:bodyPr/>
                    <a:lstStyle/>
                    <a:p>
                      <a:pPr algn="ctr">
                        <a:spcAft>
                          <a:spcPts val="0"/>
                        </a:spcAft>
                      </a:pPr>
                      <a:endParaRPr lang="es-ES" sz="1100" dirty="0">
                        <a:latin typeface="Times New Roman"/>
                        <a:ea typeface="Times New Roman"/>
                        <a:cs typeface="Times New Roman"/>
                      </a:endParaRPr>
                    </a:p>
                  </a:txBody>
                  <a:tcPr marL="45085" marR="45085" marT="0" marB="0">
                    <a:solidFill>
                      <a:schemeClr val="accent1">
                        <a:lumMod val="20000"/>
                        <a:lumOff val="80000"/>
                      </a:schemeClr>
                    </a:solidFill>
                  </a:tcPr>
                </a:tc>
              </a:tr>
            </a:tbl>
          </a:graphicData>
        </a:graphic>
      </p:graphicFrame>
      <p:sp>
        <p:nvSpPr>
          <p:cNvPr id="35" name="34 CuadroTexto"/>
          <p:cNvSpPr txBox="1"/>
          <p:nvPr/>
        </p:nvSpPr>
        <p:spPr>
          <a:xfrm>
            <a:off x="1214414" y="857232"/>
            <a:ext cx="2071702" cy="307777"/>
          </a:xfrm>
          <a:prstGeom prst="rect">
            <a:avLst/>
          </a:prstGeom>
          <a:solidFill>
            <a:schemeClr val="bg2">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sz="1400" dirty="0" smtClean="0">
                <a:latin typeface="Times New Roman" pitchFamily="18" charset="0"/>
                <a:cs typeface="Times New Roman" pitchFamily="18" charset="0"/>
              </a:rPr>
              <a:t>Matriz de costos</a:t>
            </a:r>
            <a:endParaRPr lang="en-US" sz="1400" dirty="0">
              <a:latin typeface="Times New Roman" pitchFamily="18" charset="0"/>
              <a:cs typeface="Times New Roman" pitchFamily="18" charset="0"/>
            </a:endParaRPr>
          </a:p>
        </p:txBody>
      </p:sp>
      <p:sp>
        <p:nvSpPr>
          <p:cNvPr id="37" name="36 CuadroTexto"/>
          <p:cNvSpPr txBox="1"/>
          <p:nvPr/>
        </p:nvSpPr>
        <p:spPr>
          <a:xfrm>
            <a:off x="5436096" y="980728"/>
            <a:ext cx="2071702" cy="27699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b="1" dirty="0" smtClean="0"/>
              <a:t>MATRIZ DE FLUJOS</a:t>
            </a:r>
            <a:endParaRPr lang="en-US" sz="1200" b="1" dirty="0"/>
          </a:p>
        </p:txBody>
      </p:sp>
      <p:pic>
        <p:nvPicPr>
          <p:cNvPr id="40" name="Picture 2" descr="http://4.bp.blogspot.com/_9sadXUc_I44/S5C8UvHPxTI/AAAAAAAAAFQ/BnL5G1HVdho/s400/Pantallazo.png"/>
          <p:cNvPicPr>
            <a:picLocks noChangeAspect="1" noChangeArrowheads="1"/>
          </p:cNvPicPr>
          <p:nvPr/>
        </p:nvPicPr>
        <p:blipFill>
          <a:blip r:embed="rId2" cstate="print"/>
          <a:srcRect/>
          <a:stretch>
            <a:fillRect/>
          </a:stretch>
        </p:blipFill>
        <p:spPr bwMode="auto">
          <a:xfrm>
            <a:off x="5214942" y="3857628"/>
            <a:ext cx="3381372" cy="2500330"/>
          </a:xfrm>
          <a:prstGeom prst="rect">
            <a:avLst/>
          </a:prstGeom>
          <a:noFill/>
        </p:spPr>
      </p:pic>
      <p:sp>
        <p:nvSpPr>
          <p:cNvPr id="41" name="40 Rectángulo"/>
          <p:cNvSpPr/>
          <p:nvPr/>
        </p:nvSpPr>
        <p:spPr>
          <a:xfrm>
            <a:off x="1142976" y="4214818"/>
            <a:ext cx="3929090" cy="1615827"/>
          </a:xfrm>
          <a:prstGeom prst="rect">
            <a:avLst/>
          </a:prstGeom>
        </p:spPr>
        <p:txBody>
          <a:bodyPr wrap="square">
            <a:spAutoFit/>
          </a:bodyPr>
          <a:lstStyle/>
          <a:p>
            <a:endParaRPr lang="en-US" sz="1100" b="1" dirty="0" smtClean="0"/>
          </a:p>
          <a:p>
            <a:endParaRPr lang="en-US" sz="1100" b="1" dirty="0" smtClean="0"/>
          </a:p>
          <a:p>
            <a:r>
              <a:rPr lang="en-US" sz="1100" b="1" dirty="0" smtClean="0"/>
              <a:t>X</a:t>
            </a:r>
            <a:r>
              <a:rPr lang="en-US" sz="1100" b="1" baseline="30000" dirty="0" smtClean="0"/>
              <a:t>11 </a:t>
            </a:r>
            <a:r>
              <a:rPr lang="en-US" sz="1100" b="1" dirty="0" smtClean="0"/>
              <a:t>+…+ X</a:t>
            </a:r>
            <a:r>
              <a:rPr lang="en-US" sz="1100" b="1" baseline="30000" dirty="0" smtClean="0"/>
              <a:t>1j </a:t>
            </a:r>
            <a:r>
              <a:rPr lang="en-US" sz="1100" b="1" dirty="0" smtClean="0"/>
              <a:t>+…+ X</a:t>
            </a:r>
            <a:r>
              <a:rPr lang="en-US" sz="1100" b="1" baseline="30000" dirty="0" smtClean="0"/>
              <a:t>1n </a:t>
            </a:r>
            <a:r>
              <a:rPr lang="en-US" sz="1100" b="1" dirty="0" smtClean="0"/>
              <a:t>= a</a:t>
            </a:r>
            <a:r>
              <a:rPr lang="en-US" sz="1100" b="1" baseline="30000" dirty="0" smtClean="0"/>
              <a:t>1 </a:t>
            </a:r>
            <a:r>
              <a:rPr lang="en-US" sz="1100" b="1" dirty="0" smtClean="0"/>
              <a:t> </a:t>
            </a:r>
          </a:p>
          <a:p>
            <a:r>
              <a:rPr lang="en-US" sz="1100" b="1" dirty="0" smtClean="0"/>
              <a:t>X</a:t>
            </a:r>
            <a:r>
              <a:rPr lang="en-US" sz="1100" b="1" baseline="30000" dirty="0" smtClean="0"/>
              <a:t>i1 </a:t>
            </a:r>
            <a:r>
              <a:rPr lang="en-US" sz="1100" b="1" dirty="0" smtClean="0"/>
              <a:t>+…+ </a:t>
            </a:r>
            <a:r>
              <a:rPr lang="en-US" sz="1100" b="1" dirty="0" err="1" smtClean="0"/>
              <a:t>X</a:t>
            </a:r>
            <a:r>
              <a:rPr lang="en-US" sz="1100" b="1" baseline="30000" dirty="0" err="1" smtClean="0"/>
              <a:t>ij</a:t>
            </a:r>
            <a:r>
              <a:rPr lang="en-US" sz="1100" b="1" baseline="30000" dirty="0" smtClean="0"/>
              <a:t> </a:t>
            </a:r>
            <a:r>
              <a:rPr lang="en-US" sz="1100" b="1" dirty="0" smtClean="0"/>
              <a:t>+…+ </a:t>
            </a:r>
            <a:r>
              <a:rPr lang="en-US" sz="1100" b="1" dirty="0" err="1" smtClean="0"/>
              <a:t>X</a:t>
            </a:r>
            <a:r>
              <a:rPr lang="en-US" sz="1100" b="1" baseline="30000" dirty="0" err="1" smtClean="0"/>
              <a:t>in</a:t>
            </a:r>
            <a:r>
              <a:rPr lang="en-US" sz="1100" b="1" baseline="30000" dirty="0" smtClean="0"/>
              <a:t> </a:t>
            </a:r>
            <a:r>
              <a:rPr lang="en-US" sz="1100" b="1" dirty="0" smtClean="0"/>
              <a:t>= </a:t>
            </a:r>
            <a:r>
              <a:rPr lang="en-US" sz="1100" b="1" dirty="0" err="1" smtClean="0"/>
              <a:t>a</a:t>
            </a:r>
            <a:r>
              <a:rPr lang="en-US" sz="1100" b="1" baseline="30000" dirty="0" err="1" smtClean="0"/>
              <a:t>i</a:t>
            </a:r>
            <a:r>
              <a:rPr lang="en-US" sz="1100" b="1" baseline="30000" dirty="0" smtClean="0"/>
              <a:t> </a:t>
            </a:r>
            <a:r>
              <a:rPr lang="en-US" sz="1100" b="1" dirty="0" smtClean="0"/>
              <a:t> </a:t>
            </a:r>
          </a:p>
          <a:p>
            <a:r>
              <a:rPr lang="en-US" sz="1100" b="1" dirty="0" smtClean="0"/>
              <a:t>X</a:t>
            </a:r>
            <a:r>
              <a:rPr lang="en-US" sz="1100" b="1" baseline="30000" dirty="0" smtClean="0"/>
              <a:t>m1 </a:t>
            </a:r>
            <a:r>
              <a:rPr lang="en-US" sz="1100" b="1" dirty="0" smtClean="0"/>
              <a:t>+…+ </a:t>
            </a:r>
            <a:r>
              <a:rPr lang="en-US" sz="1100" b="1" dirty="0" err="1" smtClean="0"/>
              <a:t>X</a:t>
            </a:r>
            <a:r>
              <a:rPr lang="en-US" sz="1100" b="1" baseline="30000" dirty="0" err="1" smtClean="0"/>
              <a:t>mj</a:t>
            </a:r>
            <a:r>
              <a:rPr lang="en-US" sz="1100" b="1" baseline="30000" dirty="0" smtClean="0"/>
              <a:t> </a:t>
            </a:r>
            <a:r>
              <a:rPr lang="en-US" sz="1100" b="1" dirty="0" smtClean="0"/>
              <a:t>+…+ </a:t>
            </a:r>
            <a:r>
              <a:rPr lang="en-US" sz="1100" b="1" dirty="0" err="1" smtClean="0"/>
              <a:t>X</a:t>
            </a:r>
            <a:r>
              <a:rPr lang="en-US" sz="1100" b="1" baseline="30000" dirty="0" err="1" smtClean="0"/>
              <a:t>mn</a:t>
            </a:r>
            <a:r>
              <a:rPr lang="en-US" sz="1100" b="1" baseline="30000" dirty="0" smtClean="0"/>
              <a:t> </a:t>
            </a:r>
            <a:r>
              <a:rPr lang="en-US" sz="1100" b="1" dirty="0" smtClean="0"/>
              <a:t>= a</a:t>
            </a:r>
            <a:r>
              <a:rPr lang="en-US" sz="1100" b="1" baseline="30000" dirty="0" smtClean="0"/>
              <a:t>m </a:t>
            </a:r>
            <a:r>
              <a:rPr lang="en-US" sz="1100" b="1" dirty="0" smtClean="0"/>
              <a:t>	X</a:t>
            </a:r>
            <a:r>
              <a:rPr lang="en-US" sz="1100" b="1" baseline="30000" dirty="0" smtClean="0"/>
              <a:t>11 </a:t>
            </a:r>
            <a:r>
              <a:rPr lang="en-US" sz="1100" b="1" dirty="0" smtClean="0"/>
              <a:t>+…+ </a:t>
            </a:r>
            <a:r>
              <a:rPr lang="en-US" sz="1100" b="1" dirty="0" err="1" smtClean="0"/>
              <a:t>X</a:t>
            </a:r>
            <a:r>
              <a:rPr lang="en-US" sz="1100" b="1" baseline="30000" dirty="0" err="1" smtClean="0"/>
              <a:t>ij</a:t>
            </a:r>
            <a:r>
              <a:rPr lang="en-US" sz="1100" b="1" baseline="30000" dirty="0" smtClean="0"/>
              <a:t> </a:t>
            </a:r>
            <a:r>
              <a:rPr lang="en-US" sz="1100" b="1" dirty="0" smtClean="0"/>
              <a:t>+…+ </a:t>
            </a:r>
            <a:r>
              <a:rPr lang="en-US" sz="1100" b="1" dirty="0" err="1" smtClean="0"/>
              <a:t>X</a:t>
            </a:r>
            <a:r>
              <a:rPr lang="en-US" sz="1100" b="1" baseline="30000" dirty="0" err="1" smtClean="0"/>
              <a:t>mn</a:t>
            </a:r>
            <a:r>
              <a:rPr lang="en-US" sz="1100" b="1" baseline="30000" dirty="0" smtClean="0"/>
              <a:t> </a:t>
            </a:r>
            <a:r>
              <a:rPr lang="en-US" sz="1100" b="1" dirty="0" smtClean="0"/>
              <a:t>= b</a:t>
            </a:r>
            <a:r>
              <a:rPr lang="en-US" sz="1100" b="1" baseline="30000" dirty="0" smtClean="0"/>
              <a:t>1 </a:t>
            </a:r>
            <a:endParaRPr lang="en-US" sz="1100" b="1" dirty="0" smtClean="0"/>
          </a:p>
          <a:p>
            <a:endParaRPr lang="en-US" sz="1100" b="1" dirty="0" smtClean="0"/>
          </a:p>
          <a:p>
            <a:r>
              <a:rPr lang="en-US" sz="1100" b="1" dirty="0" smtClean="0"/>
              <a:t>X</a:t>
            </a:r>
            <a:r>
              <a:rPr lang="en-US" sz="1100" b="1" baseline="30000" dirty="0" smtClean="0"/>
              <a:t>1j </a:t>
            </a:r>
            <a:r>
              <a:rPr lang="en-US" sz="1100" b="1" dirty="0" smtClean="0"/>
              <a:t>+…+ </a:t>
            </a:r>
            <a:r>
              <a:rPr lang="en-US" sz="1100" b="1" dirty="0" err="1" smtClean="0"/>
              <a:t>X</a:t>
            </a:r>
            <a:r>
              <a:rPr lang="en-US" sz="1100" b="1" baseline="30000" dirty="0" err="1" smtClean="0"/>
              <a:t>ij</a:t>
            </a:r>
            <a:r>
              <a:rPr lang="en-US" sz="1100" b="1" baseline="30000" dirty="0" smtClean="0"/>
              <a:t> </a:t>
            </a:r>
            <a:r>
              <a:rPr lang="en-US" sz="1100" b="1" dirty="0" smtClean="0"/>
              <a:t>+…+ </a:t>
            </a:r>
            <a:r>
              <a:rPr lang="en-US" sz="1100" b="1" dirty="0" err="1" smtClean="0"/>
              <a:t>X</a:t>
            </a:r>
            <a:r>
              <a:rPr lang="en-US" sz="1100" b="1" baseline="30000" dirty="0" err="1" smtClean="0"/>
              <a:t>mj</a:t>
            </a:r>
            <a:r>
              <a:rPr lang="en-US" sz="1100" b="1" baseline="30000" dirty="0" smtClean="0"/>
              <a:t> </a:t>
            </a:r>
            <a:r>
              <a:rPr lang="en-US" sz="1100" b="1" dirty="0" smtClean="0"/>
              <a:t>= </a:t>
            </a:r>
            <a:r>
              <a:rPr lang="en-US" sz="1100" b="1" dirty="0" err="1" smtClean="0"/>
              <a:t>b</a:t>
            </a:r>
            <a:r>
              <a:rPr lang="en-US" sz="1100" b="1" baseline="30000" dirty="0" err="1" smtClean="0"/>
              <a:t>j</a:t>
            </a:r>
            <a:r>
              <a:rPr lang="en-US" sz="1100" b="1" baseline="30000" dirty="0" smtClean="0"/>
              <a:t> </a:t>
            </a:r>
            <a:endParaRPr lang="en-US" sz="1100" b="1" dirty="0" smtClean="0"/>
          </a:p>
          <a:p>
            <a:r>
              <a:rPr lang="en-US" sz="1100" b="1" dirty="0" smtClean="0"/>
              <a:t> </a:t>
            </a:r>
          </a:p>
          <a:p>
            <a:r>
              <a:rPr lang="en-US" sz="1100" b="1" dirty="0" smtClean="0"/>
              <a:t>X</a:t>
            </a:r>
            <a:r>
              <a:rPr lang="en-US" sz="1100" b="1" baseline="30000" dirty="0" smtClean="0"/>
              <a:t>m1 </a:t>
            </a:r>
            <a:r>
              <a:rPr lang="en-US" sz="1100" b="1" dirty="0" smtClean="0"/>
              <a:t>+…+ </a:t>
            </a:r>
            <a:r>
              <a:rPr lang="en-US" sz="1100" b="1" dirty="0" err="1" smtClean="0"/>
              <a:t>X</a:t>
            </a:r>
            <a:r>
              <a:rPr lang="en-US" sz="1100" b="1" baseline="30000" dirty="0" err="1" smtClean="0"/>
              <a:t>mj</a:t>
            </a:r>
            <a:r>
              <a:rPr lang="en-US" sz="1100" b="1" baseline="30000" dirty="0" smtClean="0"/>
              <a:t> </a:t>
            </a:r>
            <a:r>
              <a:rPr lang="en-US" sz="1100" b="1" dirty="0" smtClean="0"/>
              <a:t>+…+ </a:t>
            </a:r>
            <a:r>
              <a:rPr lang="en-US" sz="1100" b="1" dirty="0" err="1" smtClean="0"/>
              <a:t>X</a:t>
            </a:r>
            <a:r>
              <a:rPr lang="en-US" sz="1100" b="1" baseline="30000" dirty="0" err="1" smtClean="0"/>
              <a:t>mn</a:t>
            </a:r>
            <a:r>
              <a:rPr lang="en-US" sz="1100" b="1" baseline="30000" dirty="0" smtClean="0"/>
              <a:t> </a:t>
            </a:r>
            <a:r>
              <a:rPr lang="en-US" sz="1100" b="1" dirty="0" smtClean="0"/>
              <a:t>= </a:t>
            </a:r>
            <a:r>
              <a:rPr lang="en-US" sz="1100" b="1" dirty="0" err="1" smtClean="0"/>
              <a:t>b</a:t>
            </a:r>
            <a:r>
              <a:rPr lang="en-US" sz="1100" b="1" baseline="30000" dirty="0" err="1" smtClean="0"/>
              <a:t>n</a:t>
            </a:r>
            <a:r>
              <a:rPr lang="en-US" sz="1100" b="1" baseline="30000" dirty="0" smtClean="0"/>
              <a:t> </a:t>
            </a:r>
            <a:r>
              <a:rPr lang="en-US" sz="1100" b="1" dirty="0" smtClean="0"/>
              <a:t>	</a:t>
            </a:r>
          </a:p>
        </p:txBody>
      </p:sp>
      <p:sp>
        <p:nvSpPr>
          <p:cNvPr id="42" name="41 CuadroTexto"/>
          <p:cNvSpPr txBox="1"/>
          <p:nvPr/>
        </p:nvSpPr>
        <p:spPr>
          <a:xfrm>
            <a:off x="5715008" y="3500438"/>
            <a:ext cx="1762214"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dirty="0" smtClean="0">
                <a:solidFill>
                  <a:srgbClr val="0070C0"/>
                </a:solidFill>
              </a:rPr>
              <a:t>Sistema de redes</a:t>
            </a:r>
            <a:endParaRPr lang="en-US" dirty="0">
              <a:solidFill>
                <a:srgbClr val="0070C0"/>
              </a:solidFill>
            </a:endParaRPr>
          </a:p>
        </p:txBody>
      </p:sp>
      <p:sp>
        <p:nvSpPr>
          <p:cNvPr id="43" name="42 CuadroTexto"/>
          <p:cNvSpPr txBox="1"/>
          <p:nvPr/>
        </p:nvSpPr>
        <p:spPr>
          <a:xfrm>
            <a:off x="1403648" y="3501008"/>
            <a:ext cx="3286148"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dirty="0" smtClean="0">
                <a:solidFill>
                  <a:srgbClr val="0070C0"/>
                </a:solidFill>
              </a:rPr>
              <a:t>Modelo de programación lineal</a:t>
            </a:r>
            <a:endParaRPr lang="en-US" dirty="0">
              <a:solidFill>
                <a:srgbClr val="0070C0"/>
              </a:solidFill>
            </a:endParaRPr>
          </a:p>
        </p:txBody>
      </p:sp>
      <p:sp>
        <p:nvSpPr>
          <p:cNvPr id="44" name="43 Rectángulo"/>
          <p:cNvSpPr/>
          <p:nvPr/>
        </p:nvSpPr>
        <p:spPr>
          <a:xfrm>
            <a:off x="1071538" y="4000504"/>
            <a:ext cx="4000528" cy="430887"/>
          </a:xfrm>
          <a:prstGeom prst="rect">
            <a:avLst/>
          </a:prstGeom>
        </p:spPr>
        <p:txBody>
          <a:bodyPr wrap="square">
            <a:spAutoFit/>
          </a:bodyPr>
          <a:lstStyle/>
          <a:p>
            <a:r>
              <a:rPr lang="es-ES" sz="1100" dirty="0" smtClean="0"/>
              <a:t>Minimizar Z = C</a:t>
            </a:r>
            <a:r>
              <a:rPr lang="es-ES" sz="1100" baseline="-25000" dirty="0" smtClean="0"/>
              <a:t>1,1</a:t>
            </a:r>
            <a:r>
              <a:rPr lang="es-ES" sz="1100" dirty="0" smtClean="0"/>
              <a:t>X</a:t>
            </a:r>
            <a:r>
              <a:rPr lang="es-ES" sz="1100" baseline="-25000" dirty="0" smtClean="0"/>
              <a:t>1,1</a:t>
            </a:r>
            <a:r>
              <a:rPr lang="es-ES" sz="1100" baseline="30000" dirty="0" smtClean="0"/>
              <a:t> </a:t>
            </a:r>
            <a:r>
              <a:rPr lang="es-ES" sz="1100" dirty="0" smtClean="0"/>
              <a:t>+...+ C</a:t>
            </a:r>
            <a:r>
              <a:rPr lang="es-ES" sz="1100" baseline="-25000" dirty="0" smtClean="0"/>
              <a:t>1,j</a:t>
            </a:r>
            <a:r>
              <a:rPr lang="es-ES" sz="1100" dirty="0" smtClean="0"/>
              <a:t>X</a:t>
            </a:r>
            <a:r>
              <a:rPr lang="es-ES" sz="1100" baseline="-25000" dirty="0" smtClean="0"/>
              <a:t>1,j</a:t>
            </a:r>
            <a:r>
              <a:rPr lang="es-ES" sz="1100" baseline="30000" dirty="0" smtClean="0"/>
              <a:t> </a:t>
            </a:r>
            <a:r>
              <a:rPr lang="es-ES" sz="1100" dirty="0" smtClean="0"/>
              <a:t>+...+ C</a:t>
            </a:r>
            <a:r>
              <a:rPr lang="es-ES" sz="1100" baseline="-25000" dirty="0" smtClean="0"/>
              <a:t>1,n</a:t>
            </a:r>
            <a:r>
              <a:rPr lang="es-ES" sz="1100" dirty="0" smtClean="0"/>
              <a:t>X</a:t>
            </a:r>
            <a:r>
              <a:rPr lang="es-ES" sz="1100" baseline="-25000" dirty="0" smtClean="0"/>
              <a:t>1,n </a:t>
            </a:r>
            <a:r>
              <a:rPr lang="es-ES" sz="1100" dirty="0" smtClean="0"/>
              <a:t>+...+ C</a:t>
            </a:r>
            <a:r>
              <a:rPr lang="es-ES" sz="1100" baseline="-25000" dirty="0" smtClean="0"/>
              <a:t>i,1</a:t>
            </a:r>
            <a:r>
              <a:rPr lang="es-ES" sz="1100" dirty="0" smtClean="0"/>
              <a:t>X</a:t>
            </a:r>
            <a:r>
              <a:rPr lang="es-ES" sz="1100" baseline="-25000" dirty="0" smtClean="0"/>
              <a:t>i,1</a:t>
            </a:r>
            <a:r>
              <a:rPr lang="es-ES" sz="1100" baseline="30000" dirty="0" smtClean="0"/>
              <a:t> </a:t>
            </a:r>
            <a:r>
              <a:rPr lang="es-ES" sz="1100" dirty="0" smtClean="0"/>
              <a:t>+...+ </a:t>
            </a:r>
            <a:r>
              <a:rPr lang="es-ES" sz="1100" dirty="0" err="1" smtClean="0"/>
              <a:t>C</a:t>
            </a:r>
            <a:r>
              <a:rPr lang="es-ES" sz="1100" baseline="-25000" dirty="0" err="1" smtClean="0"/>
              <a:t>i,j</a:t>
            </a:r>
            <a:r>
              <a:rPr lang="es-ES" sz="1100" dirty="0" err="1" smtClean="0"/>
              <a:t>X</a:t>
            </a:r>
            <a:r>
              <a:rPr lang="es-ES" sz="1100" baseline="-25000" dirty="0" err="1" smtClean="0"/>
              <a:t>i,j</a:t>
            </a:r>
            <a:r>
              <a:rPr lang="es-ES" sz="1100" baseline="-25000" dirty="0" smtClean="0"/>
              <a:t> </a:t>
            </a:r>
            <a:r>
              <a:rPr lang="es-ES" sz="1100" dirty="0" smtClean="0"/>
              <a:t>+...+ </a:t>
            </a:r>
            <a:r>
              <a:rPr lang="es-ES" sz="1100" dirty="0" err="1" smtClean="0"/>
              <a:t>C</a:t>
            </a:r>
            <a:r>
              <a:rPr lang="es-ES" sz="1100" baseline="-25000" dirty="0" err="1" smtClean="0"/>
              <a:t>i,n</a:t>
            </a:r>
            <a:r>
              <a:rPr lang="es-ES" sz="1100" dirty="0" err="1" smtClean="0"/>
              <a:t>X</a:t>
            </a:r>
            <a:r>
              <a:rPr lang="es-ES" sz="1100" baseline="-25000" dirty="0" err="1" smtClean="0"/>
              <a:t>i,n</a:t>
            </a:r>
            <a:r>
              <a:rPr lang="es-ES" sz="1100" baseline="-25000" dirty="0" smtClean="0"/>
              <a:t> </a:t>
            </a:r>
            <a:r>
              <a:rPr lang="es-ES" sz="1100" dirty="0" smtClean="0"/>
              <a:t>+...+ C</a:t>
            </a:r>
            <a:r>
              <a:rPr lang="es-ES" sz="1100" baseline="-25000" dirty="0" smtClean="0"/>
              <a:t>m,1</a:t>
            </a:r>
            <a:r>
              <a:rPr lang="es-ES" sz="1100" dirty="0" smtClean="0"/>
              <a:t>X</a:t>
            </a:r>
            <a:r>
              <a:rPr lang="es-ES" sz="1100" baseline="-25000" dirty="0" smtClean="0"/>
              <a:t>m,1</a:t>
            </a:r>
            <a:r>
              <a:rPr lang="es-ES" sz="1100" baseline="30000" dirty="0" smtClean="0"/>
              <a:t> </a:t>
            </a:r>
            <a:r>
              <a:rPr lang="es-ES" sz="1100" dirty="0" smtClean="0"/>
              <a:t>+...+ </a:t>
            </a:r>
            <a:r>
              <a:rPr lang="es-ES" sz="1100" dirty="0" err="1" smtClean="0"/>
              <a:t>C</a:t>
            </a:r>
            <a:r>
              <a:rPr lang="es-ES" sz="1100" i="1" baseline="-25000" dirty="0" err="1" smtClean="0"/>
              <a:t>m,</a:t>
            </a:r>
            <a:r>
              <a:rPr lang="es-ES" sz="1100" baseline="-25000" dirty="0" err="1" smtClean="0"/>
              <a:t>j</a:t>
            </a:r>
            <a:r>
              <a:rPr lang="es-ES" sz="1100" dirty="0" err="1" smtClean="0"/>
              <a:t>X</a:t>
            </a:r>
            <a:r>
              <a:rPr lang="es-ES" sz="1100" baseline="-25000" dirty="0" err="1" smtClean="0"/>
              <a:t>m,j</a:t>
            </a:r>
            <a:r>
              <a:rPr lang="es-ES" sz="1100" baseline="-25000" dirty="0" smtClean="0"/>
              <a:t> </a:t>
            </a:r>
            <a:r>
              <a:rPr lang="es-ES" sz="1100" dirty="0" smtClean="0"/>
              <a:t>+...+ </a:t>
            </a:r>
            <a:r>
              <a:rPr lang="es-ES" sz="1100" dirty="0" err="1" smtClean="0"/>
              <a:t>C</a:t>
            </a:r>
            <a:r>
              <a:rPr lang="es-ES" sz="1100" baseline="-25000" dirty="0" err="1" smtClean="0"/>
              <a:t>m,n</a:t>
            </a:r>
            <a:r>
              <a:rPr lang="es-ES" sz="1100" dirty="0" err="1" smtClean="0"/>
              <a:t>X</a:t>
            </a:r>
            <a:r>
              <a:rPr lang="es-ES" sz="1100" baseline="-25000" dirty="0" err="1" smtClean="0"/>
              <a:t>m,n</a:t>
            </a:r>
            <a:r>
              <a:rPr lang="es-ES" sz="1100" baseline="30000" dirty="0" smtClean="0"/>
              <a:t> </a:t>
            </a:r>
            <a:endParaRPr lang="es-ES" sz="1100" dirty="0"/>
          </a:p>
        </p:txBody>
      </p:sp>
      <p:graphicFrame>
        <p:nvGraphicFramePr>
          <p:cNvPr id="24" name="23 Tabla"/>
          <p:cNvGraphicFramePr>
            <a:graphicFrameLocks noGrp="1"/>
          </p:cNvGraphicFramePr>
          <p:nvPr/>
        </p:nvGraphicFramePr>
        <p:xfrm>
          <a:off x="4644008" y="1412776"/>
          <a:ext cx="4145280" cy="1944217"/>
        </p:xfrm>
        <a:graphic>
          <a:graphicData uri="http://schemas.openxmlformats.org/drawingml/2006/table">
            <a:tbl>
              <a:tblPr/>
              <a:tblGrid>
                <a:gridCol w="1214274"/>
                <a:gridCol w="1926090"/>
                <a:gridCol w="1004916"/>
              </a:tblGrid>
              <a:tr h="345235">
                <a:tc>
                  <a:txBody>
                    <a:bodyPr/>
                    <a:lstStyle/>
                    <a:p>
                      <a:pPr algn="ctr">
                        <a:lnSpc>
                          <a:spcPct val="115000"/>
                        </a:lnSpc>
                        <a:spcAft>
                          <a:spcPts val="0"/>
                        </a:spcAft>
                      </a:pPr>
                      <a:r>
                        <a:rPr lang="es-ES" sz="900" b="1" dirty="0">
                          <a:solidFill>
                            <a:srgbClr val="000000"/>
                          </a:solidFill>
                          <a:latin typeface="Arial"/>
                          <a:ea typeface="Times New Roman"/>
                          <a:cs typeface="Times New Roman"/>
                        </a:rPr>
                        <a:t>DESTINO</a:t>
                      </a:r>
                      <a:endParaRPr lang="es-ES" sz="1100" dirty="0">
                        <a:latin typeface="Calibri"/>
                        <a:ea typeface="Calibri"/>
                        <a:cs typeface="Times New Roman"/>
                      </a:endParaRPr>
                    </a:p>
                    <a:p>
                      <a:pPr algn="ctr">
                        <a:lnSpc>
                          <a:spcPct val="115000"/>
                        </a:lnSpc>
                        <a:spcAft>
                          <a:spcPts val="0"/>
                        </a:spcAft>
                      </a:pPr>
                      <a:r>
                        <a:rPr lang="es-ES" sz="900" b="1" dirty="0">
                          <a:solidFill>
                            <a:srgbClr val="000000"/>
                          </a:solidFill>
                          <a:latin typeface="Arial"/>
                          <a:ea typeface="Times New Roman"/>
                          <a:cs typeface="Times New Roman"/>
                        </a:rPr>
                        <a:t>ORIGEN</a:t>
                      </a:r>
                      <a:endParaRPr lang="es-ES" sz="1100" dirty="0">
                        <a:latin typeface="Calibri"/>
                        <a:ea typeface="Calibri"/>
                        <a:cs typeface="Times New Roman"/>
                      </a:endParaRPr>
                    </a:p>
                  </a:txBody>
                  <a:tcPr marL="68580" marR="68580" marT="0" marB="0">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12700" cap="flat" cmpd="sng" algn="ctr">
                      <a:solidFill>
                        <a:srgbClr val="8064A2"/>
                      </a:solidFill>
                      <a:prstDash val="solid"/>
                      <a:round/>
                      <a:headEnd type="none" w="med" len="med"/>
                      <a:tailEnd type="none" w="med" len="med"/>
                    </a:lnT>
                    <a:lnB w="28575" cap="flat" cmpd="sng" algn="ctr">
                      <a:solidFill>
                        <a:srgbClr val="8064A2"/>
                      </a:solidFill>
                      <a:prstDash val="solid"/>
                      <a:round/>
                      <a:headEnd type="none" w="med" len="med"/>
                      <a:tailEnd type="none" w="med" len="med"/>
                    </a:lnB>
                    <a:solidFill>
                      <a:srgbClr val="F2DBDB"/>
                    </a:solidFill>
                  </a:tcPr>
                </a:tc>
                <a:tc>
                  <a:txBody>
                    <a:bodyPr/>
                    <a:lstStyle/>
                    <a:p>
                      <a:pPr algn="ctr">
                        <a:lnSpc>
                          <a:spcPct val="115000"/>
                        </a:lnSpc>
                        <a:spcAft>
                          <a:spcPts val="0"/>
                        </a:spcAft>
                      </a:pPr>
                      <a:r>
                        <a:rPr lang="es-ES" sz="900" b="1" dirty="0">
                          <a:solidFill>
                            <a:srgbClr val="000000"/>
                          </a:solidFill>
                          <a:latin typeface="Arial"/>
                          <a:ea typeface="Times New Roman"/>
                          <a:cs typeface="Times New Roman"/>
                        </a:rPr>
                        <a:t> </a:t>
                      </a:r>
                      <a:endParaRPr lang="es-ES" sz="1100" dirty="0">
                        <a:latin typeface="Calibri"/>
                        <a:ea typeface="Calibri"/>
                        <a:cs typeface="Times New Roman"/>
                      </a:endParaRPr>
                    </a:p>
                    <a:p>
                      <a:pPr algn="ctr">
                        <a:lnSpc>
                          <a:spcPct val="115000"/>
                        </a:lnSpc>
                        <a:spcAft>
                          <a:spcPts val="0"/>
                        </a:spcAft>
                      </a:pPr>
                      <a:r>
                        <a:rPr lang="es-ES" sz="900" b="1" dirty="0">
                          <a:solidFill>
                            <a:srgbClr val="000000"/>
                          </a:solidFill>
                          <a:latin typeface="Arial"/>
                          <a:ea typeface="Times New Roman"/>
                          <a:cs typeface="Times New Roman"/>
                        </a:rPr>
                        <a:t>1 2 3 ... </a:t>
                      </a:r>
                      <a:endParaRPr lang="es-ES" sz="1100" dirty="0">
                        <a:latin typeface="Calibri"/>
                        <a:ea typeface="Calibri"/>
                        <a:cs typeface="Times New Roman"/>
                      </a:endParaRPr>
                    </a:p>
                  </a:txBody>
                  <a:tcPr marL="68580" marR="68580" marT="0" marB="0">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12700" cap="flat" cmpd="sng" algn="ctr">
                      <a:solidFill>
                        <a:srgbClr val="8064A2"/>
                      </a:solidFill>
                      <a:prstDash val="solid"/>
                      <a:round/>
                      <a:headEnd type="none" w="med" len="med"/>
                      <a:tailEnd type="none" w="med" len="med"/>
                    </a:lnT>
                    <a:lnB w="28575" cap="flat" cmpd="sng" algn="ctr">
                      <a:solidFill>
                        <a:srgbClr val="8064A2"/>
                      </a:solidFill>
                      <a:prstDash val="solid"/>
                      <a:round/>
                      <a:headEnd type="none" w="med" len="med"/>
                      <a:tailEnd type="none" w="med" len="med"/>
                    </a:lnB>
                    <a:solidFill>
                      <a:srgbClr val="F2DBDB"/>
                    </a:solidFill>
                  </a:tcPr>
                </a:tc>
                <a:tc>
                  <a:txBody>
                    <a:bodyPr/>
                    <a:lstStyle/>
                    <a:p>
                      <a:pPr algn="ctr">
                        <a:lnSpc>
                          <a:spcPct val="115000"/>
                        </a:lnSpc>
                        <a:spcAft>
                          <a:spcPts val="0"/>
                        </a:spcAft>
                      </a:pPr>
                      <a:r>
                        <a:rPr lang="es-ES" sz="900" b="1" dirty="0">
                          <a:solidFill>
                            <a:srgbClr val="000000"/>
                          </a:solidFill>
                          <a:latin typeface="Arial"/>
                          <a:ea typeface="Times New Roman"/>
                          <a:cs typeface="Times New Roman"/>
                        </a:rPr>
                        <a:t> </a:t>
                      </a:r>
                      <a:endParaRPr lang="es-ES" sz="1100" dirty="0">
                        <a:latin typeface="Calibri"/>
                        <a:ea typeface="Calibri"/>
                        <a:cs typeface="Times New Roman"/>
                      </a:endParaRPr>
                    </a:p>
                    <a:p>
                      <a:pPr algn="ctr">
                        <a:lnSpc>
                          <a:spcPct val="115000"/>
                        </a:lnSpc>
                        <a:spcAft>
                          <a:spcPts val="0"/>
                        </a:spcAft>
                      </a:pPr>
                      <a:r>
                        <a:rPr lang="es-ES" sz="900" b="1" dirty="0">
                          <a:solidFill>
                            <a:srgbClr val="000000"/>
                          </a:solidFill>
                          <a:latin typeface="Arial"/>
                          <a:ea typeface="Times New Roman"/>
                          <a:cs typeface="Times New Roman"/>
                        </a:rPr>
                        <a:t>OFERTA </a:t>
                      </a:r>
                      <a:endParaRPr lang="es-ES" sz="1100" dirty="0">
                        <a:latin typeface="Calibri"/>
                        <a:ea typeface="Calibri"/>
                        <a:cs typeface="Times New Roman"/>
                      </a:endParaRPr>
                    </a:p>
                  </a:txBody>
                  <a:tcPr marL="68580" marR="68580" marT="0" marB="0">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12700" cap="flat" cmpd="sng" algn="ctr">
                      <a:solidFill>
                        <a:srgbClr val="8064A2"/>
                      </a:solidFill>
                      <a:prstDash val="solid"/>
                      <a:round/>
                      <a:headEnd type="none" w="med" len="med"/>
                      <a:tailEnd type="none" w="med" len="med"/>
                    </a:lnT>
                    <a:lnB w="28575" cap="flat" cmpd="sng" algn="ctr">
                      <a:solidFill>
                        <a:srgbClr val="8064A2"/>
                      </a:solidFill>
                      <a:prstDash val="solid"/>
                      <a:round/>
                      <a:headEnd type="none" w="med" len="med"/>
                      <a:tailEnd type="none" w="med" len="med"/>
                    </a:lnB>
                    <a:solidFill>
                      <a:srgbClr val="F2DBDB"/>
                    </a:solidFill>
                  </a:tcPr>
                </a:tc>
              </a:tr>
              <a:tr h="1173798">
                <a:tc>
                  <a:txBody>
                    <a:bodyPr/>
                    <a:lstStyle/>
                    <a:p>
                      <a:pPr algn="ctr">
                        <a:lnSpc>
                          <a:spcPct val="115000"/>
                        </a:lnSpc>
                        <a:spcAft>
                          <a:spcPts val="0"/>
                        </a:spcAft>
                      </a:pPr>
                      <a:endParaRPr lang="es-ES" sz="1100" dirty="0">
                        <a:latin typeface="Calibri"/>
                        <a:ea typeface="Calibri"/>
                        <a:cs typeface="Times New Roman"/>
                      </a:endParaRPr>
                    </a:p>
                  </a:txBody>
                  <a:tcPr marL="68580" marR="68580" marT="0" marB="0">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28575"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solidFill>
                      <a:srgbClr val="DFD8E8"/>
                    </a:solidFill>
                  </a:tcPr>
                </a:tc>
                <a:tc>
                  <a:txBody>
                    <a:bodyPr/>
                    <a:lstStyle/>
                    <a:p>
                      <a:pPr algn="ctr">
                        <a:lnSpc>
                          <a:spcPct val="115000"/>
                        </a:lnSpc>
                        <a:spcAft>
                          <a:spcPts val="0"/>
                        </a:spcAft>
                      </a:pPr>
                      <a:endParaRPr lang="es-ES" sz="900" dirty="0">
                        <a:solidFill>
                          <a:srgbClr val="000000"/>
                        </a:solidFill>
                        <a:latin typeface="Arial"/>
                        <a:ea typeface="Times New Roman"/>
                        <a:cs typeface="Times New Roman"/>
                      </a:endParaRPr>
                    </a:p>
                  </a:txBody>
                  <a:tcPr marL="68580" marR="68580" marT="0" marB="0">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28575"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solidFill>
                      <a:srgbClr val="DFD8E8"/>
                    </a:solidFill>
                  </a:tcPr>
                </a:tc>
                <a:tc>
                  <a:txBody>
                    <a:bodyPr/>
                    <a:lstStyle/>
                    <a:p>
                      <a:pPr algn="ctr">
                        <a:lnSpc>
                          <a:spcPct val="115000"/>
                        </a:lnSpc>
                        <a:spcAft>
                          <a:spcPts val="0"/>
                        </a:spcAft>
                      </a:pPr>
                      <a:endParaRPr lang="es-ES" sz="900" dirty="0">
                        <a:solidFill>
                          <a:srgbClr val="000000"/>
                        </a:solidFill>
                        <a:latin typeface="Arial"/>
                        <a:ea typeface="Times New Roman"/>
                        <a:cs typeface="Times New Roman"/>
                      </a:endParaRPr>
                    </a:p>
                  </a:txBody>
                  <a:tcPr marL="68580" marR="68580" marT="0" marB="0">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28575"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solidFill>
                      <a:srgbClr val="DFD8E8"/>
                    </a:solidFill>
                  </a:tcPr>
                </a:tc>
              </a:tr>
              <a:tr h="425184">
                <a:tc>
                  <a:txBody>
                    <a:bodyPr/>
                    <a:lstStyle/>
                    <a:p>
                      <a:pPr algn="ctr">
                        <a:lnSpc>
                          <a:spcPct val="115000"/>
                        </a:lnSpc>
                        <a:spcAft>
                          <a:spcPts val="0"/>
                        </a:spcAft>
                      </a:pPr>
                      <a:r>
                        <a:rPr lang="es-ES" sz="900" b="1" dirty="0">
                          <a:solidFill>
                            <a:srgbClr val="000000"/>
                          </a:solidFill>
                          <a:latin typeface="Arial"/>
                          <a:ea typeface="Times New Roman"/>
                          <a:cs typeface="Times New Roman"/>
                        </a:rPr>
                        <a:t>DEMANDA </a:t>
                      </a:r>
                      <a:endParaRPr lang="es-ES" sz="1100" dirty="0">
                        <a:latin typeface="Calibri"/>
                        <a:ea typeface="Calibri"/>
                        <a:cs typeface="Times New Roman"/>
                      </a:endParaRPr>
                    </a:p>
                  </a:txBody>
                  <a:tcPr marL="68580" marR="68580" marT="0" marB="0">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12700"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solidFill>
                      <a:srgbClr val="F2DBDB"/>
                    </a:solidFill>
                  </a:tcPr>
                </a:tc>
                <a:tc>
                  <a:txBody>
                    <a:bodyPr/>
                    <a:lstStyle/>
                    <a:p>
                      <a:pPr algn="ctr">
                        <a:lnSpc>
                          <a:spcPct val="115000"/>
                        </a:lnSpc>
                        <a:spcAft>
                          <a:spcPts val="0"/>
                        </a:spcAft>
                      </a:pPr>
                      <a:endParaRPr lang="es-ES" sz="900" dirty="0">
                        <a:solidFill>
                          <a:srgbClr val="000000"/>
                        </a:solidFill>
                        <a:latin typeface="Arial"/>
                        <a:ea typeface="Times New Roman"/>
                        <a:cs typeface="Times New Roman"/>
                      </a:endParaRPr>
                    </a:p>
                  </a:txBody>
                  <a:tcPr marL="68580" marR="68580" marT="0" marB="0">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12700"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solidFill>
                      <a:srgbClr val="F2DBDB"/>
                    </a:solidFill>
                  </a:tcPr>
                </a:tc>
                <a:tc>
                  <a:txBody>
                    <a:bodyPr/>
                    <a:lstStyle/>
                    <a:p>
                      <a:pPr algn="ctr">
                        <a:lnSpc>
                          <a:spcPct val="115000"/>
                        </a:lnSpc>
                        <a:spcAft>
                          <a:spcPts val="0"/>
                        </a:spcAft>
                      </a:pPr>
                      <a:r>
                        <a:rPr lang="es-ES" sz="900" dirty="0">
                          <a:solidFill>
                            <a:srgbClr val="000000"/>
                          </a:solidFill>
                          <a:latin typeface="Arial"/>
                          <a:ea typeface="Times New Roman"/>
                          <a:cs typeface="Times New Roman"/>
                        </a:rPr>
                        <a:t> </a:t>
                      </a:r>
                      <a:endParaRPr lang="es-ES" sz="1100" dirty="0">
                        <a:latin typeface="Calibri"/>
                        <a:ea typeface="Calibri"/>
                        <a:cs typeface="Times New Roman"/>
                      </a:endParaRPr>
                    </a:p>
                  </a:txBody>
                  <a:tcPr marL="68580" marR="68580" marT="0" marB="0">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12700"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solidFill>
                      <a:srgbClr val="F2DBDB"/>
                    </a:solidFill>
                  </a:tcPr>
                </a:tc>
              </a:tr>
            </a:tbl>
          </a:graphicData>
        </a:graphic>
      </p:graphicFrame>
      <p:pic>
        <p:nvPicPr>
          <p:cNvPr id="32" name="31 Imagen" descr="Investigación de Operaciones en Redes"/>
          <p:cNvPicPr/>
          <p:nvPr/>
        </p:nvPicPr>
        <p:blipFill>
          <a:blip r:embed="rId3" cstate="print"/>
          <a:srcRect/>
          <a:stretch>
            <a:fillRect/>
          </a:stretch>
        </p:blipFill>
        <p:spPr bwMode="auto">
          <a:xfrm>
            <a:off x="5868144" y="1772817"/>
            <a:ext cx="1872208" cy="1152128"/>
          </a:xfrm>
          <a:prstGeom prst="rect">
            <a:avLst/>
          </a:prstGeom>
          <a:noFill/>
          <a:ln w="9525">
            <a:noFill/>
            <a:miter lim="800000"/>
            <a:headEnd/>
            <a:tailEnd/>
          </a:ln>
        </p:spPr>
      </p:pic>
      <p:pic>
        <p:nvPicPr>
          <p:cNvPr id="33" name="32 Imagen" descr="Investigación de Operaciones en Redes"/>
          <p:cNvPicPr/>
          <p:nvPr/>
        </p:nvPicPr>
        <p:blipFill>
          <a:blip r:embed="rId4" cstate="print"/>
          <a:srcRect/>
          <a:stretch>
            <a:fillRect/>
          </a:stretch>
        </p:blipFill>
        <p:spPr bwMode="auto">
          <a:xfrm>
            <a:off x="8244408" y="1772816"/>
            <a:ext cx="216024" cy="1118617"/>
          </a:xfrm>
          <a:prstGeom prst="rect">
            <a:avLst/>
          </a:prstGeom>
          <a:noFill/>
          <a:ln w="9525">
            <a:noFill/>
            <a:miter lim="800000"/>
            <a:headEnd/>
            <a:tailEnd/>
          </a:ln>
        </p:spPr>
      </p:pic>
      <p:pic>
        <p:nvPicPr>
          <p:cNvPr id="34" name="33 Imagen" descr="Investigación de Operaciones en Redes"/>
          <p:cNvPicPr/>
          <p:nvPr/>
        </p:nvPicPr>
        <p:blipFill>
          <a:blip r:embed="rId5" cstate="print"/>
          <a:srcRect/>
          <a:stretch>
            <a:fillRect/>
          </a:stretch>
        </p:blipFill>
        <p:spPr bwMode="auto">
          <a:xfrm>
            <a:off x="5148064" y="1844824"/>
            <a:ext cx="161925" cy="1152525"/>
          </a:xfrm>
          <a:prstGeom prst="rect">
            <a:avLst/>
          </a:prstGeom>
          <a:solidFill>
            <a:srgbClr val="FFFF00"/>
          </a:solidFill>
          <a:ln w="9525">
            <a:noFill/>
            <a:miter lim="800000"/>
            <a:headEnd/>
            <a:tailEnd/>
          </a:ln>
        </p:spPr>
      </p:pic>
      <p:pic>
        <p:nvPicPr>
          <p:cNvPr id="36" name="35 Imagen" descr="Investigación de Operaciones en Redes"/>
          <p:cNvPicPr/>
          <p:nvPr/>
        </p:nvPicPr>
        <p:blipFill>
          <a:blip r:embed="rId6" cstate="print"/>
          <a:srcRect/>
          <a:stretch>
            <a:fillRect/>
          </a:stretch>
        </p:blipFill>
        <p:spPr bwMode="auto">
          <a:xfrm>
            <a:off x="5940152" y="3068961"/>
            <a:ext cx="1800200" cy="216024"/>
          </a:xfrm>
          <a:prstGeom prst="rect">
            <a:avLst/>
          </a:prstGeom>
          <a:noFill/>
          <a:ln w="9525">
            <a:noFill/>
            <a:miter lim="800000"/>
            <a:headEnd/>
            <a:tailEnd/>
          </a:ln>
        </p:spPr>
      </p:pic>
      <p:pic>
        <p:nvPicPr>
          <p:cNvPr id="38" name="37 Imagen" descr="Investigación de Operaciones en Redes"/>
          <p:cNvPicPr/>
          <p:nvPr/>
        </p:nvPicPr>
        <p:blipFill>
          <a:blip r:embed="rId7" cstate="print"/>
          <a:srcRect/>
          <a:stretch>
            <a:fillRect/>
          </a:stretch>
        </p:blipFill>
        <p:spPr bwMode="auto">
          <a:xfrm>
            <a:off x="8604448" y="1484784"/>
            <a:ext cx="142875" cy="238125"/>
          </a:xfrm>
          <a:prstGeom prst="rect">
            <a:avLst/>
          </a:prstGeom>
          <a:noFill/>
          <a:ln w="9525">
            <a:noFill/>
            <a:miter lim="800000"/>
            <a:headEnd/>
            <a:tailEnd/>
          </a:ln>
        </p:spPr>
      </p:pic>
      <p:pic>
        <p:nvPicPr>
          <p:cNvPr id="39" name="38 Imagen" descr="Investigación de Operaciones en Redes"/>
          <p:cNvPicPr/>
          <p:nvPr/>
        </p:nvPicPr>
        <p:blipFill>
          <a:blip r:embed="rId8" cstate="print"/>
          <a:srcRect/>
          <a:stretch>
            <a:fillRect/>
          </a:stretch>
        </p:blipFill>
        <p:spPr bwMode="auto">
          <a:xfrm>
            <a:off x="5148064" y="3068960"/>
            <a:ext cx="161925" cy="247650"/>
          </a:xfrm>
          <a:prstGeom prst="rect">
            <a:avLst/>
          </a:prstGeom>
          <a:noFill/>
          <a:ln w="9525">
            <a:noFill/>
            <a:miter lim="800000"/>
            <a:headEnd/>
            <a:tailEnd/>
          </a:ln>
        </p:spPr>
      </p:pic>
      <p:pic>
        <p:nvPicPr>
          <p:cNvPr id="45" name="44 Imagen" descr="Investigación de Operaciones en Redes"/>
          <p:cNvPicPr/>
          <p:nvPr/>
        </p:nvPicPr>
        <p:blipFill>
          <a:blip r:embed="rId9" cstate="print"/>
          <a:srcRect/>
          <a:stretch>
            <a:fillRect/>
          </a:stretch>
        </p:blipFill>
        <p:spPr bwMode="auto">
          <a:xfrm>
            <a:off x="7092280" y="1556792"/>
            <a:ext cx="123825" cy="133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ChangeArrowheads="1"/>
          </p:cNvSpPr>
          <p:nvPr/>
        </p:nvSpPr>
        <p:spPr bwMode="auto">
          <a:xfrm>
            <a:off x="1331640" y="366028"/>
            <a:ext cx="6624736" cy="369332"/>
          </a:xfrm>
          <a:prstGeom prst="rect">
            <a:avLst/>
          </a:prstGeom>
          <a:solidFill>
            <a:srgbClr val="FFFF00"/>
          </a:solidFill>
          <a:ln>
            <a:solidFill>
              <a:schemeClr val="accent1"/>
            </a:solidFill>
            <a:headEnd/>
            <a:tailEn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anchor="ctr" anchorCtr="0" compatLnSpc="1">
            <a:prstTxWarp prst="textNoShape">
              <a:avLst/>
            </a:prstTxWarp>
            <a:spAutoFit/>
          </a:bodyPr>
          <a:lstStyle/>
          <a:p>
            <a:r>
              <a:rPr kumimoji="0" lang="es-ES" b="1" i="1" u="none" strike="noStrike" cap="none" normalizeH="0" baseline="0" dirty="0" smtClean="0">
                <a:ln>
                  <a:noFill/>
                </a:ln>
                <a:solidFill>
                  <a:schemeClr val="tx1"/>
                </a:solidFill>
                <a:effectLst/>
                <a:ea typeface="Times New Roman" pitchFamily="18" charset="0"/>
              </a:rPr>
              <a:t>Para</a:t>
            </a:r>
            <a:r>
              <a:rPr lang="es-ES" dirty="0" smtClean="0"/>
              <a:t> </a:t>
            </a:r>
            <a:r>
              <a:rPr lang="es-ES" dirty="0" smtClean="0">
                <a:solidFill>
                  <a:schemeClr val="tx1"/>
                </a:solidFill>
              </a:rPr>
              <a:t>el caso en que  la oferta total sea mayor que la demanda total</a:t>
            </a:r>
            <a:endParaRPr lang="es-ES" sz="1100" dirty="0" smtClean="0">
              <a:solidFill>
                <a:schemeClr val="tx1"/>
              </a:solidFill>
            </a:endParaRPr>
          </a:p>
        </p:txBody>
      </p:sp>
      <p:sp>
        <p:nvSpPr>
          <p:cNvPr id="35844" name="Rectangle 4"/>
          <p:cNvSpPr>
            <a:spLocks noChangeArrowheads="1"/>
          </p:cNvSpPr>
          <p:nvPr/>
        </p:nvSpPr>
        <p:spPr bwMode="auto">
          <a:xfrm>
            <a:off x="4441195" y="774070"/>
            <a:ext cx="261610" cy="2616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ES" sz="1100" b="1" i="0" u="none" strike="noStrike" cap="none" normalizeH="0" baseline="0" dirty="0" smtClean="0">
                <a:ln>
                  <a:noFill/>
                </a:ln>
                <a:solidFill>
                  <a:schemeClr val="tx1"/>
                </a:solidFill>
                <a:effectLst/>
                <a:latin typeface="Arial" pitchFamily="34" charset="0"/>
                <a:ea typeface="Times New Roman" pitchFamily="18" charset="0"/>
              </a:rPr>
              <a:t>  </a:t>
            </a:r>
            <a:endParaRPr kumimoji="0" lang="es-ES" sz="1100" b="1" i="0" u="none" strike="noStrike" cap="none" normalizeH="0" baseline="0" dirty="0" smtClean="0">
              <a:ln>
                <a:noFill/>
              </a:ln>
              <a:solidFill>
                <a:schemeClr val="tx1"/>
              </a:solidFill>
              <a:effectLst/>
              <a:latin typeface="Times New Roman" pitchFamily="18" charset="0"/>
              <a:ea typeface="Times New Roman" pitchFamily="18" charset="0"/>
              <a:sym typeface="Symbol" pitchFamily="18" charset="2"/>
            </a:endParaRPr>
          </a:p>
        </p:txBody>
      </p:sp>
      <p:sp>
        <p:nvSpPr>
          <p:cNvPr id="35845" name="Rectangle 5"/>
          <p:cNvSpPr>
            <a:spLocks noChangeArrowheads="1"/>
          </p:cNvSpPr>
          <p:nvPr/>
        </p:nvSpPr>
        <p:spPr bwMode="auto">
          <a:xfrm>
            <a:off x="1403648" y="908720"/>
            <a:ext cx="7416824" cy="220060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ES" sz="1100" b="1" i="0" u="none" strike="noStrike" cap="none" normalizeH="0" baseline="0" dirty="0" smtClean="0">
                <a:ln>
                  <a:noFill/>
                </a:ln>
                <a:solidFill>
                  <a:schemeClr val="tx1"/>
                </a:solidFill>
                <a:effectLst/>
                <a:latin typeface="Arial" pitchFamily="34" charset="0"/>
                <a:ea typeface="Times New Roman" pitchFamily="18" charset="0"/>
              </a:rPr>
              <a:t> </a:t>
            </a:r>
            <a:endParaRPr kumimoji="0" lang="es-ES" sz="1100" b="0" i="0" u="none" strike="noStrike" cap="none" normalizeH="0" baseline="0" dirty="0" smtClean="0">
              <a:ln>
                <a:noFill/>
              </a:ln>
              <a:solidFill>
                <a:schemeClr val="tx1"/>
              </a:solidFill>
              <a:effectLst/>
              <a:latin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b="0" i="0" u="none" strike="noStrike" cap="none" normalizeH="0" baseline="0" dirty="0" smtClean="0">
                <a:ln>
                  <a:noFill/>
                </a:ln>
                <a:solidFill>
                  <a:schemeClr val="tx1"/>
                </a:solidFill>
                <a:effectLst/>
                <a:latin typeface="Arial Rounded MT Bold" pitchFamily="34" charset="0"/>
                <a:ea typeface="Times New Roman" pitchFamily="18" charset="0"/>
              </a:rPr>
              <a:t>Si el caso es que se dispone de mayor producción de la que se demanda, entonces para balancear el problema se agrega un destino imaginario o artificial (llamado también destino ficticio) el cual tendrá como demanda dicha sobreproducción. En cuanto a los costos asociados a este nuevo destino los estableceremos a </a:t>
            </a:r>
            <a:r>
              <a:rPr kumimoji="0" lang="es-ES" b="0" i="1" u="none" strike="noStrike" cap="none" normalizeH="0" baseline="0" dirty="0" smtClean="0">
                <a:ln>
                  <a:noFill/>
                </a:ln>
                <a:solidFill>
                  <a:schemeClr val="tx1"/>
                </a:solidFill>
                <a:effectLst/>
                <a:latin typeface="Arial Rounded MT Bold" pitchFamily="34" charset="0"/>
                <a:ea typeface="Times New Roman" pitchFamily="18" charset="0"/>
              </a:rPr>
              <a:t>cero</a:t>
            </a:r>
            <a:r>
              <a:rPr kumimoji="0" lang="es-ES" b="0" i="0" u="none" strike="noStrike" cap="none" normalizeH="0" baseline="0" dirty="0" smtClean="0">
                <a:ln>
                  <a:noFill/>
                </a:ln>
                <a:solidFill>
                  <a:schemeClr val="tx1"/>
                </a:solidFill>
                <a:effectLst/>
                <a:latin typeface="Arial Rounded MT Bold" pitchFamily="34" charset="0"/>
                <a:ea typeface="Times New Roman" pitchFamily="18" charset="0"/>
              </a:rPr>
              <a:t> (¿por qué?). El siguiente dibujo muestra lo que se debe hacer:</a:t>
            </a:r>
            <a:endParaRPr kumimoji="0" lang="es-ES" b="0" i="0" u="none" strike="noStrike" cap="none" normalizeH="0" baseline="0" dirty="0" smtClean="0">
              <a:ln>
                <a:noFill/>
              </a:ln>
              <a:solidFill>
                <a:schemeClr val="tx1"/>
              </a:solidFill>
              <a:effectLst/>
              <a:latin typeface="Arial Rounded MT Bold" pitchFamily="34" charset="0"/>
            </a:endParaRPr>
          </a:p>
        </p:txBody>
      </p:sp>
      <p:pic>
        <p:nvPicPr>
          <p:cNvPr id="8" name="7 Imagen"/>
          <p:cNvPicPr/>
          <p:nvPr/>
        </p:nvPicPr>
        <p:blipFill>
          <a:blip r:embed="rId4" cstate="print"/>
          <a:srcRect/>
          <a:stretch>
            <a:fillRect/>
          </a:stretch>
        </p:blipFill>
        <p:spPr bwMode="auto">
          <a:xfrm>
            <a:off x="1403648" y="3356992"/>
            <a:ext cx="5362575" cy="3048372"/>
          </a:xfrm>
          <a:prstGeom prst="rect">
            <a:avLst/>
          </a:prstGeom>
          <a:noFill/>
          <a:ln w="9525">
            <a:noFill/>
            <a:miter lim="800000"/>
            <a:headEnd/>
            <a:tailEnd/>
          </a:ln>
        </p:spPr>
      </p:pic>
      <p:sp>
        <p:nvSpPr>
          <p:cNvPr id="35847" name="Rectangle 7"/>
          <p:cNvSpPr>
            <a:spLocks noChangeArrowheads="1"/>
          </p:cNvSpPr>
          <p:nvPr/>
        </p:nvSpPr>
        <p:spPr bwMode="auto">
          <a:xfrm>
            <a:off x="6732240" y="3501008"/>
            <a:ext cx="2160240" cy="4308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100" b="0" i="0" u="none" strike="noStrike" cap="none" normalizeH="0" baseline="0" dirty="0" smtClean="0">
                <a:ln>
                  <a:noFill/>
                </a:ln>
                <a:solidFill>
                  <a:schemeClr val="tx1"/>
                </a:solidFill>
                <a:effectLst/>
                <a:latin typeface="Arial" pitchFamily="34" charset="0"/>
                <a:ea typeface="Times New Roman" pitchFamily="18" charset="0"/>
              </a:rPr>
              <a:t>donde</a:t>
            </a:r>
            <a:endParaRPr kumimoji="0" lang="es-ES" sz="1100" b="0" i="0" u="none" strike="noStrike" cap="none" normalizeH="0" baseline="0" dirty="0" smtClean="0">
              <a:ln>
                <a:noFill/>
              </a:ln>
              <a:solidFill>
                <a:schemeClr val="tx1"/>
              </a:solidFill>
              <a:effectLst/>
              <a:latin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lang="es-ES" sz="1100" dirty="0" smtClean="0">
                <a:latin typeface="Arial" pitchFamily="34" charset="0"/>
                <a:ea typeface="Times New Roman" pitchFamily="18" charset="0"/>
              </a:rPr>
              <a:t>b</a:t>
            </a:r>
            <a:r>
              <a:rPr kumimoji="0" lang="es-ES" sz="1000" b="0" i="0" u="none" strike="noStrike" cap="none" normalizeH="0" baseline="-30000" dirty="0" smtClean="0">
                <a:ln>
                  <a:noFill/>
                </a:ln>
                <a:solidFill>
                  <a:schemeClr val="tx1"/>
                </a:solidFill>
                <a:effectLst/>
                <a:latin typeface="Arial" pitchFamily="34" charset="0"/>
                <a:ea typeface="Times New Roman" pitchFamily="18" charset="0"/>
              </a:rPr>
              <a:t>n+1</a:t>
            </a:r>
            <a:r>
              <a:rPr kumimoji="0" lang="es-ES" sz="1100" b="0" i="0" u="none" strike="noStrike" cap="none" normalizeH="0" baseline="0" dirty="0" smtClean="0">
                <a:ln>
                  <a:noFill/>
                </a:ln>
                <a:solidFill>
                  <a:schemeClr val="tx1"/>
                </a:solidFill>
                <a:effectLst/>
                <a:latin typeface="Arial" pitchFamily="34" charset="0"/>
                <a:ea typeface="Times New Roman" pitchFamily="18" charset="0"/>
              </a:rPr>
              <a:t> = </a:t>
            </a:r>
            <a:endParaRPr kumimoji="0" lang="es-ES" sz="1800" b="0" i="0" u="none" strike="noStrike" cap="none" normalizeH="0" baseline="0" dirty="0" smtClean="0">
              <a:ln>
                <a:noFill/>
              </a:ln>
              <a:solidFill>
                <a:schemeClr val="tx1"/>
              </a:solidFill>
              <a:effectLst/>
              <a:latin typeface="Arial" pitchFamily="34" charset="0"/>
            </a:endParaRPr>
          </a:p>
        </p:txBody>
      </p:sp>
      <p:graphicFrame>
        <p:nvGraphicFramePr>
          <p:cNvPr id="35846" name="Object 6"/>
          <p:cNvGraphicFramePr>
            <a:graphicFrameLocks noChangeAspect="1"/>
          </p:cNvGraphicFramePr>
          <p:nvPr/>
        </p:nvGraphicFramePr>
        <p:xfrm>
          <a:off x="7321550" y="3933825"/>
          <a:ext cx="736600" cy="447675"/>
        </p:xfrm>
        <a:graphic>
          <a:graphicData uri="http://schemas.openxmlformats.org/presentationml/2006/ole">
            <mc:AlternateContent xmlns:mc="http://schemas.openxmlformats.org/markup-compatibility/2006">
              <mc:Choice xmlns:v="urn:schemas-microsoft-com:vml" Requires="v">
                <p:oleObj spid="_x0000_s35883" name="Ecuación" r:id="rId5" imgW="736560" imgH="444240" progId="Equation.3">
                  <p:embed/>
                </p:oleObj>
              </mc:Choice>
              <mc:Fallback>
                <p:oleObj name="Ecuación" r:id="rId5" imgW="736560" imgH="444240" progId="Equation.3">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21550" y="3933825"/>
                        <a:ext cx="736600" cy="447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848" name="Rectangle 8"/>
          <p:cNvSpPr>
            <a:spLocks noChangeArrowheads="1"/>
          </p:cNvSpPr>
          <p:nvPr/>
        </p:nvSpPr>
        <p:spPr bwMode="auto">
          <a:xfrm>
            <a:off x="7020272" y="4468997"/>
            <a:ext cx="1872208" cy="96949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100" b="0" i="0" u="none" strike="noStrike" cap="none" normalizeH="0" baseline="0" dirty="0" smtClean="0">
                <a:ln>
                  <a:noFill/>
                </a:ln>
                <a:solidFill>
                  <a:schemeClr val="tx1"/>
                </a:solidFill>
                <a:effectLst/>
                <a:latin typeface="Arial" pitchFamily="34" charset="0"/>
                <a:ea typeface="Times New Roman" pitchFamily="18" charset="0"/>
              </a:rPr>
              <a:t>y</a:t>
            </a:r>
            <a:endParaRPr kumimoji="0" lang="es-ES" sz="11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400" b="0" i="0" u="none" strike="noStrike" cap="none" normalizeH="0" baseline="0" dirty="0" smtClean="0">
                <a:ln>
                  <a:noFill/>
                </a:ln>
                <a:solidFill>
                  <a:schemeClr val="tx1"/>
                </a:solidFill>
                <a:effectLst/>
                <a:latin typeface="Arial" pitchFamily="34" charset="0"/>
                <a:ea typeface="Times New Roman" pitchFamily="18" charset="0"/>
              </a:rPr>
              <a:t>c</a:t>
            </a:r>
            <a:r>
              <a:rPr kumimoji="0" lang="es-ES" sz="1400" b="0" i="0" u="none" strike="noStrike" cap="none" normalizeH="0" baseline="-30000" dirty="0" smtClean="0">
                <a:ln>
                  <a:noFill/>
                </a:ln>
                <a:solidFill>
                  <a:schemeClr val="tx1"/>
                </a:solidFill>
                <a:effectLst/>
                <a:latin typeface="Arial" pitchFamily="34" charset="0"/>
                <a:ea typeface="Times New Roman" pitchFamily="18" charset="0"/>
              </a:rPr>
              <a:t>i,n+1</a:t>
            </a:r>
            <a:r>
              <a:rPr kumimoji="0" lang="es-ES" sz="1400" b="0" i="0" u="none" strike="noStrike" cap="none" normalizeH="0" baseline="0" dirty="0" smtClean="0">
                <a:ln>
                  <a:noFill/>
                </a:ln>
                <a:solidFill>
                  <a:schemeClr val="tx1"/>
                </a:solidFill>
                <a:effectLst/>
                <a:latin typeface="Arial" pitchFamily="34" charset="0"/>
                <a:ea typeface="Times New Roman" pitchFamily="18" charset="0"/>
              </a:rPr>
              <a:t> = 0,	para i = 1, 2, ..., m</a:t>
            </a:r>
            <a:endParaRPr kumimoji="0" lang="es-ES"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sz="1800" b="0" i="0" u="none" strike="noStrike" cap="none" normalizeH="0" baseline="0" dirty="0" smtClean="0">
              <a:ln>
                <a:noFill/>
              </a:ln>
              <a:solidFill>
                <a:schemeClr val="tx1"/>
              </a:solidFill>
              <a:effectLst/>
              <a:latin typeface="Arial" pitchFamily="34" charset="0"/>
            </a:endParaRPr>
          </a:p>
        </p:txBody>
      </p:sp>
      <p:sp>
        <p:nvSpPr>
          <p:cNvPr id="12" name="11 CuadroTexto"/>
          <p:cNvSpPr txBox="1"/>
          <p:nvPr/>
        </p:nvSpPr>
        <p:spPr>
          <a:xfrm>
            <a:off x="5724128" y="4509120"/>
            <a:ext cx="144016" cy="369332"/>
          </a:xfrm>
          <a:prstGeom prst="rect">
            <a:avLst/>
          </a:prstGeom>
          <a:noFill/>
        </p:spPr>
        <p:txBody>
          <a:bodyPr wrap="square" rtlCol="0">
            <a:spAutoFit/>
          </a:bodyPr>
          <a:lstStyle/>
          <a:p>
            <a:r>
              <a:rPr lang="es-PE" dirty="0" smtClean="0"/>
              <a:t>0</a:t>
            </a:r>
            <a:endParaRPr lang="es-ES" dirty="0"/>
          </a:p>
        </p:txBody>
      </p:sp>
      <p:sp>
        <p:nvSpPr>
          <p:cNvPr id="13" name="12 CuadroTexto"/>
          <p:cNvSpPr txBox="1"/>
          <p:nvPr/>
        </p:nvSpPr>
        <p:spPr>
          <a:xfrm>
            <a:off x="5724128" y="4941168"/>
            <a:ext cx="216024" cy="369332"/>
          </a:xfrm>
          <a:prstGeom prst="rect">
            <a:avLst/>
          </a:prstGeom>
          <a:noFill/>
        </p:spPr>
        <p:txBody>
          <a:bodyPr wrap="square" rtlCol="0">
            <a:spAutoFit/>
          </a:bodyPr>
          <a:lstStyle/>
          <a:p>
            <a:r>
              <a:rPr lang="es-PE" dirty="0" smtClean="0"/>
              <a:t>0</a:t>
            </a:r>
            <a:endParaRPr lang="es-ES" dirty="0"/>
          </a:p>
        </p:txBody>
      </p:sp>
      <p:sp>
        <p:nvSpPr>
          <p:cNvPr id="14" name="13 CuadroTexto"/>
          <p:cNvSpPr txBox="1"/>
          <p:nvPr/>
        </p:nvSpPr>
        <p:spPr>
          <a:xfrm>
            <a:off x="5724128" y="5661248"/>
            <a:ext cx="144016" cy="369332"/>
          </a:xfrm>
          <a:prstGeom prst="rect">
            <a:avLst/>
          </a:prstGeom>
          <a:noFill/>
        </p:spPr>
        <p:txBody>
          <a:bodyPr wrap="square" rtlCol="0">
            <a:spAutoFit/>
          </a:bodyPr>
          <a:lstStyle/>
          <a:p>
            <a:r>
              <a:rPr lang="es-PE" dirty="0" smtClean="0"/>
              <a:t>0</a:t>
            </a:r>
            <a:endParaRPr lang="es-ES" dirty="0"/>
          </a:p>
        </p:txBody>
      </p:sp>
      <p:pic>
        <p:nvPicPr>
          <p:cNvPr id="17" name="16 Imagen" descr="Investigación de Operaciones en Redes"/>
          <p:cNvPicPr/>
          <p:nvPr/>
        </p:nvPicPr>
        <p:blipFill>
          <a:blip r:embed="rId7" cstate="print">
            <a:duotone>
              <a:prstClr val="black"/>
              <a:srgbClr val="D9C3A5">
                <a:tint val="50000"/>
                <a:satMod val="180000"/>
              </a:srgbClr>
            </a:duotone>
          </a:blip>
          <a:srcRect/>
          <a:stretch>
            <a:fillRect/>
          </a:stretch>
        </p:blipFill>
        <p:spPr bwMode="auto">
          <a:xfrm>
            <a:off x="8100392" y="332656"/>
            <a:ext cx="857250" cy="50405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p:cNvSpPr>
            <a:spLocks noChangeArrowheads="1"/>
          </p:cNvSpPr>
          <p:nvPr/>
        </p:nvSpPr>
        <p:spPr bwMode="auto">
          <a:xfrm>
            <a:off x="1115616" y="644932"/>
            <a:ext cx="7560840" cy="175432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ES" b="0" i="0" u="none" strike="noStrike" cap="none" normalizeH="0" baseline="0" dirty="0" smtClean="0">
                <a:ln>
                  <a:noFill/>
                </a:ln>
                <a:solidFill>
                  <a:schemeClr val="tx1"/>
                </a:solidFill>
                <a:effectLst/>
                <a:latin typeface="+mj-lt"/>
                <a:ea typeface="Times New Roman" pitchFamily="18" charset="0"/>
              </a:rPr>
              <a:t>Si el caso es que se tiene mayor demanda de lo que se produce, entonces para balancear el problema se agrega un origen imaginario o artificial (llamado también origen ficticio) el cual tendrá como recursos (producirá) dicha sobredemanda. En cuanto a los costos asociados a este nuevo origen los estableceremos a </a:t>
            </a:r>
            <a:r>
              <a:rPr kumimoji="0" lang="es-ES" b="0" i="1" u="none" strike="noStrike" cap="none" normalizeH="0" baseline="0" dirty="0" smtClean="0">
                <a:ln>
                  <a:noFill/>
                </a:ln>
                <a:solidFill>
                  <a:schemeClr val="tx1"/>
                </a:solidFill>
                <a:effectLst/>
                <a:latin typeface="+mj-lt"/>
                <a:ea typeface="Times New Roman" pitchFamily="18" charset="0"/>
              </a:rPr>
              <a:t>cero</a:t>
            </a:r>
            <a:r>
              <a:rPr kumimoji="0" lang="es-ES" b="0" i="0" u="none" strike="noStrike" cap="none" normalizeH="0" baseline="0" dirty="0" smtClean="0">
                <a:ln>
                  <a:noFill/>
                </a:ln>
                <a:solidFill>
                  <a:schemeClr val="tx1"/>
                </a:solidFill>
                <a:effectLst/>
                <a:latin typeface="+mj-lt"/>
                <a:ea typeface="Times New Roman" pitchFamily="18" charset="0"/>
              </a:rPr>
              <a:t> (¿por qué?). El siguiente dibujo muestra lo que se debe hacer:</a:t>
            </a:r>
            <a:endParaRPr kumimoji="0" lang="es-ES" b="0" i="0" u="none" strike="noStrike" cap="none" normalizeH="0" baseline="0" dirty="0" smtClean="0">
              <a:ln>
                <a:noFill/>
              </a:ln>
              <a:solidFill>
                <a:schemeClr val="tx1"/>
              </a:solidFill>
              <a:effectLst/>
              <a:latin typeface="+mj-lt"/>
            </a:endParaRPr>
          </a:p>
        </p:txBody>
      </p:sp>
      <p:pic>
        <p:nvPicPr>
          <p:cNvPr id="3" name="2 Imagen"/>
          <p:cNvPicPr/>
          <p:nvPr/>
        </p:nvPicPr>
        <p:blipFill>
          <a:blip r:embed="rId3" cstate="print"/>
          <a:srcRect/>
          <a:stretch>
            <a:fillRect/>
          </a:stretch>
        </p:blipFill>
        <p:spPr bwMode="auto">
          <a:xfrm>
            <a:off x="1475656" y="2564904"/>
            <a:ext cx="4896544" cy="3024336"/>
          </a:xfrm>
          <a:prstGeom prst="rect">
            <a:avLst/>
          </a:prstGeom>
          <a:noFill/>
          <a:ln w="9525">
            <a:noFill/>
            <a:miter lim="800000"/>
            <a:headEnd/>
            <a:tailEnd/>
          </a:ln>
        </p:spPr>
      </p:pic>
      <p:sp>
        <p:nvSpPr>
          <p:cNvPr id="39939" name="Rectangle 3"/>
          <p:cNvSpPr>
            <a:spLocks noChangeArrowheads="1"/>
          </p:cNvSpPr>
          <p:nvPr/>
        </p:nvSpPr>
        <p:spPr bwMode="auto">
          <a:xfrm>
            <a:off x="6732240" y="2829853"/>
            <a:ext cx="1512168" cy="4770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100" b="0" i="0" u="none" strike="noStrike" cap="none" normalizeH="0" baseline="0" dirty="0" smtClean="0">
                <a:ln>
                  <a:noFill/>
                </a:ln>
                <a:solidFill>
                  <a:schemeClr val="tx1"/>
                </a:solidFill>
                <a:effectLst/>
                <a:latin typeface="Arial" pitchFamily="34" charset="0"/>
                <a:ea typeface="Times New Roman" pitchFamily="18" charset="0"/>
              </a:rPr>
              <a:t>donde</a:t>
            </a:r>
            <a:endParaRPr kumimoji="0" lang="es-ES" sz="1100" b="0" i="0" u="none" strike="noStrike" cap="none" normalizeH="0" baseline="0" dirty="0" smtClean="0">
              <a:ln>
                <a:noFill/>
              </a:ln>
              <a:solidFill>
                <a:schemeClr val="tx1"/>
              </a:solidFill>
              <a:effectLst/>
              <a:latin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 sz="1400" b="0" i="0" u="none" strike="noStrike" cap="none" normalizeH="0" baseline="0" dirty="0" smtClean="0">
                <a:ln>
                  <a:noFill/>
                </a:ln>
                <a:solidFill>
                  <a:schemeClr val="tx1"/>
                </a:solidFill>
                <a:effectLst/>
                <a:latin typeface="Arial" pitchFamily="34" charset="0"/>
                <a:ea typeface="Times New Roman" pitchFamily="18" charset="0"/>
              </a:rPr>
              <a:t>s</a:t>
            </a:r>
            <a:r>
              <a:rPr kumimoji="0" lang="es-ES" sz="1400" b="0" i="0" u="none" strike="noStrike" cap="none" normalizeH="0" baseline="-30000" dirty="0" smtClean="0">
                <a:ln>
                  <a:noFill/>
                </a:ln>
                <a:solidFill>
                  <a:schemeClr val="tx1"/>
                </a:solidFill>
                <a:effectLst/>
                <a:latin typeface="Arial" pitchFamily="34" charset="0"/>
                <a:ea typeface="Times New Roman" pitchFamily="18" charset="0"/>
              </a:rPr>
              <a:t>m+1</a:t>
            </a:r>
            <a:r>
              <a:rPr kumimoji="0" lang="es-ES" sz="1400" b="0" i="0" u="none" strike="noStrike" cap="none" normalizeH="0" baseline="0" dirty="0" smtClean="0">
                <a:ln>
                  <a:noFill/>
                </a:ln>
                <a:solidFill>
                  <a:schemeClr val="tx1"/>
                </a:solidFill>
                <a:effectLst/>
                <a:latin typeface="Arial" pitchFamily="34" charset="0"/>
                <a:ea typeface="Times New Roman" pitchFamily="18" charset="0"/>
              </a:rPr>
              <a:t> = </a:t>
            </a:r>
            <a:endParaRPr kumimoji="0" lang="es-ES" sz="1400" b="0" i="0" u="none" strike="noStrike" cap="none" normalizeH="0" baseline="0" dirty="0" smtClean="0">
              <a:ln>
                <a:noFill/>
              </a:ln>
              <a:solidFill>
                <a:schemeClr val="tx1"/>
              </a:solidFill>
              <a:effectLst/>
              <a:latin typeface="Arial" pitchFamily="34" charset="0"/>
            </a:endParaRPr>
          </a:p>
        </p:txBody>
      </p:sp>
      <p:graphicFrame>
        <p:nvGraphicFramePr>
          <p:cNvPr id="39938" name="Object 2"/>
          <p:cNvGraphicFramePr>
            <a:graphicFrameLocks noChangeAspect="1"/>
          </p:cNvGraphicFramePr>
          <p:nvPr/>
        </p:nvGraphicFramePr>
        <p:xfrm>
          <a:off x="7236296" y="3501008"/>
          <a:ext cx="762000" cy="447675"/>
        </p:xfrm>
        <a:graphic>
          <a:graphicData uri="http://schemas.openxmlformats.org/presentationml/2006/ole">
            <mc:AlternateContent xmlns:mc="http://schemas.openxmlformats.org/markup-compatibility/2006">
              <mc:Choice xmlns:v="urn:schemas-microsoft-com:vml" Requires="v">
                <p:oleObj spid="_x0000_s39975" name="Ecuación" r:id="rId4" imgW="761669" imgH="444307" progId="Equation.3">
                  <p:embed/>
                </p:oleObj>
              </mc:Choice>
              <mc:Fallback>
                <p:oleObj name="Ecuación" r:id="rId4" imgW="761669" imgH="444307"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36296" y="3501008"/>
                        <a:ext cx="762000" cy="447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940" name="Rectangle 4"/>
          <p:cNvSpPr>
            <a:spLocks noChangeArrowheads="1"/>
          </p:cNvSpPr>
          <p:nvPr/>
        </p:nvSpPr>
        <p:spPr bwMode="auto">
          <a:xfrm>
            <a:off x="7020272" y="4030906"/>
            <a:ext cx="1512168" cy="6924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100" b="0" i="0" u="none" strike="noStrike" cap="none" normalizeH="0" baseline="0" dirty="0" smtClean="0">
                <a:ln>
                  <a:noFill/>
                </a:ln>
                <a:solidFill>
                  <a:schemeClr val="tx1"/>
                </a:solidFill>
                <a:effectLst/>
                <a:latin typeface="Arial" pitchFamily="34" charset="0"/>
                <a:ea typeface="Times New Roman" pitchFamily="18" charset="0"/>
              </a:rPr>
              <a:t>y</a:t>
            </a:r>
            <a:endParaRPr kumimoji="0" lang="es-ES" sz="1100" b="0" i="0" u="none" strike="noStrike" cap="none" normalizeH="0" baseline="0" dirty="0" smtClean="0">
              <a:ln>
                <a:noFill/>
              </a:ln>
              <a:solidFill>
                <a:schemeClr val="tx1"/>
              </a:solidFill>
              <a:effectLst/>
              <a:latin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s-ES" sz="1400" b="0" i="0" u="none" strike="noStrike" cap="none" normalizeH="0" baseline="0" dirty="0" smtClean="0">
                <a:ln>
                  <a:noFill/>
                </a:ln>
                <a:solidFill>
                  <a:schemeClr val="tx1"/>
                </a:solidFill>
                <a:effectLst/>
                <a:latin typeface="Arial" pitchFamily="34" charset="0"/>
                <a:ea typeface="Times New Roman" pitchFamily="18" charset="0"/>
              </a:rPr>
              <a:t>c</a:t>
            </a:r>
            <a:r>
              <a:rPr kumimoji="0" lang="es-ES" sz="1400" b="0" i="0" u="none" strike="noStrike" cap="none" normalizeH="0" baseline="-30000" dirty="0" smtClean="0">
                <a:ln>
                  <a:noFill/>
                </a:ln>
                <a:solidFill>
                  <a:schemeClr val="tx1"/>
                </a:solidFill>
                <a:effectLst/>
                <a:latin typeface="Arial" pitchFamily="34" charset="0"/>
                <a:ea typeface="Times New Roman" pitchFamily="18" charset="0"/>
              </a:rPr>
              <a:t>m+1j</a:t>
            </a:r>
            <a:r>
              <a:rPr kumimoji="0" lang="es-ES" sz="1400" b="0" i="0" u="none" strike="noStrike" cap="none" normalizeH="0" baseline="0" dirty="0" smtClean="0">
                <a:ln>
                  <a:noFill/>
                </a:ln>
                <a:solidFill>
                  <a:schemeClr val="tx1"/>
                </a:solidFill>
                <a:effectLst/>
                <a:latin typeface="Arial" pitchFamily="34" charset="0"/>
                <a:ea typeface="Times New Roman" pitchFamily="18" charset="0"/>
              </a:rPr>
              <a:t> = 0	para j = 1, 2, ..., n</a:t>
            </a:r>
            <a:endParaRPr kumimoji="0" lang="es-ES" sz="1400" b="0" i="0" u="none" strike="noStrike" cap="none" normalizeH="0" baseline="0" dirty="0" smtClean="0">
              <a:ln>
                <a:noFill/>
              </a:ln>
              <a:solidFill>
                <a:schemeClr val="tx1"/>
              </a:solidFill>
              <a:effectLst/>
              <a:latin typeface="Arial" pitchFamily="34" charset="0"/>
            </a:endParaRPr>
          </a:p>
        </p:txBody>
      </p:sp>
      <p:sp>
        <p:nvSpPr>
          <p:cNvPr id="7" name="6 CuadroTexto"/>
          <p:cNvSpPr txBox="1"/>
          <p:nvPr/>
        </p:nvSpPr>
        <p:spPr>
          <a:xfrm>
            <a:off x="3203848" y="4581128"/>
            <a:ext cx="144016" cy="369332"/>
          </a:xfrm>
          <a:prstGeom prst="rect">
            <a:avLst/>
          </a:prstGeom>
          <a:noFill/>
        </p:spPr>
        <p:txBody>
          <a:bodyPr wrap="square" rtlCol="0">
            <a:spAutoFit/>
          </a:bodyPr>
          <a:lstStyle/>
          <a:p>
            <a:r>
              <a:rPr lang="es-PE" dirty="0" smtClean="0"/>
              <a:t>0</a:t>
            </a:r>
            <a:endParaRPr lang="es-ES" dirty="0"/>
          </a:p>
        </p:txBody>
      </p:sp>
      <p:sp>
        <p:nvSpPr>
          <p:cNvPr id="8" name="7 CuadroTexto"/>
          <p:cNvSpPr txBox="1"/>
          <p:nvPr/>
        </p:nvSpPr>
        <p:spPr>
          <a:xfrm>
            <a:off x="4067944" y="4581128"/>
            <a:ext cx="144016" cy="369332"/>
          </a:xfrm>
          <a:prstGeom prst="rect">
            <a:avLst/>
          </a:prstGeom>
          <a:noFill/>
        </p:spPr>
        <p:txBody>
          <a:bodyPr wrap="square" rtlCol="0">
            <a:spAutoFit/>
          </a:bodyPr>
          <a:lstStyle/>
          <a:p>
            <a:r>
              <a:rPr lang="es-PE" dirty="0" smtClean="0"/>
              <a:t>0</a:t>
            </a:r>
            <a:endParaRPr lang="es-ES" dirty="0"/>
          </a:p>
        </p:txBody>
      </p:sp>
      <p:sp>
        <p:nvSpPr>
          <p:cNvPr id="9" name="8 CuadroTexto"/>
          <p:cNvSpPr txBox="1"/>
          <p:nvPr/>
        </p:nvSpPr>
        <p:spPr>
          <a:xfrm>
            <a:off x="5364088" y="4581128"/>
            <a:ext cx="144016" cy="369332"/>
          </a:xfrm>
          <a:prstGeom prst="rect">
            <a:avLst/>
          </a:prstGeom>
          <a:noFill/>
        </p:spPr>
        <p:txBody>
          <a:bodyPr wrap="square" rtlCol="0">
            <a:spAutoFit/>
          </a:bodyPr>
          <a:lstStyle/>
          <a:p>
            <a:r>
              <a:rPr lang="es-PE" dirty="0" smtClean="0"/>
              <a:t>0</a:t>
            </a:r>
            <a:endParaRPr lang="es-ES" dirty="0"/>
          </a:p>
        </p:txBody>
      </p:sp>
      <p:pic>
        <p:nvPicPr>
          <p:cNvPr id="4" name="Picture 4" descr="Investigación de Operaciones en Redes"/>
          <p:cNvPicPr>
            <a:picLocks noChangeAspect="1" noChangeArrowheads="1"/>
          </p:cNvPicPr>
          <p:nvPr/>
        </p:nvPicPr>
        <p:blipFill>
          <a:blip r:embed="rId6" cstate="print">
            <a:duotone>
              <a:prstClr val="black"/>
              <a:srgbClr val="D9C3A5">
                <a:tint val="50000"/>
                <a:satMod val="180000"/>
              </a:srgbClr>
            </a:duotone>
          </a:blip>
          <a:srcRect/>
          <a:stretch>
            <a:fillRect/>
          </a:stretch>
        </p:blipFill>
        <p:spPr bwMode="auto">
          <a:xfrm>
            <a:off x="6804248" y="332656"/>
            <a:ext cx="857250" cy="257175"/>
          </a:xfrm>
          <a:prstGeom prst="rect">
            <a:avLst/>
          </a:prstGeom>
          <a:noFill/>
        </p:spPr>
      </p:pic>
      <p:sp>
        <p:nvSpPr>
          <p:cNvPr id="13" name="12 CuadroTexto"/>
          <p:cNvSpPr txBox="1"/>
          <p:nvPr/>
        </p:nvSpPr>
        <p:spPr>
          <a:xfrm>
            <a:off x="1187624" y="260648"/>
            <a:ext cx="5328592" cy="369332"/>
          </a:xfrm>
          <a:prstGeom prst="rect">
            <a:avLst/>
          </a:prstGeom>
          <a:solidFill>
            <a:schemeClr val="accent2"/>
          </a:solidFill>
          <a:ln>
            <a:solidFill>
              <a:schemeClr val="accent1"/>
            </a:solidFill>
          </a:ln>
        </p:spPr>
        <p:txBody>
          <a:bodyPr wrap="square" rtlCol="0">
            <a:spAutoFit/>
          </a:bodyPr>
          <a:lstStyle/>
          <a:p>
            <a:r>
              <a:rPr lang="es-PE" dirty="0" smtClean="0">
                <a:solidFill>
                  <a:srgbClr val="0070C0"/>
                </a:solidFill>
              </a:rPr>
              <a:t>Para el caso en que la demanda  es mayor que la oferta</a:t>
            </a:r>
            <a:endParaRPr lang="es-ES" dirty="0">
              <a:solidFill>
                <a:srgbClr val="0070C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
          <p:cNvSpPr>
            <a:spLocks noChangeArrowheads="1"/>
          </p:cNvSpPr>
          <p:nvPr/>
        </p:nvSpPr>
        <p:spPr bwMode="auto">
          <a:xfrm>
            <a:off x="1115616" y="276618"/>
            <a:ext cx="7704856" cy="28931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ES" sz="2000" b="1" i="0" u="none" strike="noStrike" cap="none" normalizeH="0" baseline="0" dirty="0" smtClean="0">
                <a:ln>
                  <a:noFill/>
                </a:ln>
                <a:solidFill>
                  <a:srgbClr val="0000FF"/>
                </a:solidFill>
                <a:effectLst/>
                <a:latin typeface="Arial" pitchFamily="34" charset="0"/>
                <a:ea typeface="Times New Roman" pitchFamily="18" charset="0"/>
              </a:rPr>
              <a:t>RUTAS PROHIBIDAS (o ruta M)</a:t>
            </a:r>
            <a:endParaRPr kumimoji="0" lang="es-ES" sz="2000" b="1" i="0" u="none" strike="noStrike" cap="none" normalizeH="0" baseline="0" dirty="0" smtClean="0">
              <a:ln>
                <a:noFill/>
              </a:ln>
              <a:solidFill>
                <a:schemeClr val="tx1"/>
              </a:solidFill>
              <a:effectLst/>
              <a:latin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b="0" i="0" u="none" strike="noStrike" cap="none" normalizeH="0" baseline="0" dirty="0" smtClean="0">
                <a:ln>
                  <a:noFill/>
                </a:ln>
                <a:solidFill>
                  <a:schemeClr val="tx1"/>
                </a:solidFill>
                <a:effectLst/>
                <a:ea typeface="Times New Roman" pitchFamily="18" charset="0"/>
              </a:rPr>
              <a:t>En los problemas de transporte puede no ser posible establecer una ruta desde cada uno de los orígenes hasta cada uno de los destinos. Es decir, algunas rutas pueden ser prohibidas. ( caminos en vías de construcción, inundaciones, huaicos, peso limite del puente o en reparación,  ordenanza de trafico local. </a:t>
            </a:r>
            <a:endParaRPr kumimoji="0" lang="es-ES"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b="0" i="0" u="none" strike="noStrike" cap="none" normalizeH="0" baseline="0" dirty="0" smtClean="0">
                <a:ln>
                  <a:noFill/>
                </a:ln>
                <a:solidFill>
                  <a:schemeClr val="tx1"/>
                </a:solidFill>
                <a:effectLst/>
                <a:ea typeface="Times New Roman" pitchFamily="18" charset="0"/>
              </a:rPr>
              <a:t>En el algoritmo, se le asigna un costo con un valor muy grande (M) con respecto a los otros costos de envío</a:t>
            </a:r>
            <a:r>
              <a:rPr kumimoji="0" lang="es-ES" sz="1200" b="0" i="0" u="none" strike="noStrike" cap="none" normalizeH="0" baseline="0" dirty="0" smtClean="0">
                <a:ln>
                  <a:noFill/>
                </a:ln>
                <a:solidFill>
                  <a:schemeClr val="tx1"/>
                </a:solidFill>
                <a:effectLst/>
                <a:latin typeface="Arial" pitchFamily="34" charset="0"/>
                <a:ea typeface="Times New Roman" pitchFamily="18" charset="0"/>
              </a:rPr>
              <a:t>.</a:t>
            </a:r>
          </a:p>
          <a:p>
            <a:pPr marL="0" marR="0" lvl="0" indent="0" algn="just" defTabSz="914400" rtl="0" eaLnBrk="0" fontAlgn="base" latinLnBrk="0" hangingPunct="0">
              <a:lnSpc>
                <a:spcPct val="100000"/>
              </a:lnSpc>
              <a:spcBef>
                <a:spcPct val="0"/>
              </a:spcBef>
              <a:spcAft>
                <a:spcPct val="0"/>
              </a:spcAft>
              <a:buClrTx/>
              <a:buSzTx/>
              <a:buFontTx/>
              <a:buNone/>
              <a:tabLst/>
            </a:pPr>
            <a:r>
              <a:rPr lang="es-PE" dirty="0" smtClean="0"/>
              <a:t>Si se prohíbe los envíos de un origen </a:t>
            </a:r>
            <a:r>
              <a:rPr lang="es-PE" dirty="0" smtClean="0">
                <a:solidFill>
                  <a:srgbClr val="FF0000"/>
                </a:solidFill>
              </a:rPr>
              <a:t>i</a:t>
            </a:r>
            <a:r>
              <a:rPr lang="es-PE" dirty="0" smtClean="0"/>
              <a:t> a un destino </a:t>
            </a:r>
            <a:r>
              <a:rPr lang="es-PE" dirty="0" smtClean="0">
                <a:solidFill>
                  <a:srgbClr val="FF0000"/>
                </a:solidFill>
              </a:rPr>
              <a:t>j</a:t>
            </a:r>
            <a:r>
              <a:rPr lang="es-PE" dirty="0" smtClean="0"/>
              <a:t>,  se debe convertir  </a:t>
            </a:r>
            <a:r>
              <a:rPr lang="es-PE" dirty="0" err="1" smtClean="0"/>
              <a:t>Cij</a:t>
            </a:r>
            <a:r>
              <a:rPr lang="es-PE" dirty="0" smtClean="0"/>
              <a:t> = </a:t>
            </a:r>
            <a:r>
              <a:rPr lang="es-PE" dirty="0" smtClean="0">
                <a:solidFill>
                  <a:srgbClr val="FF0000"/>
                </a:solidFill>
              </a:rPr>
              <a:t>M</a:t>
            </a:r>
            <a:r>
              <a:rPr lang="es-PE" dirty="0" smtClean="0"/>
              <a:t>, donde el  valor de </a:t>
            </a:r>
            <a:r>
              <a:rPr lang="es-PE" b="1" dirty="0" smtClean="0">
                <a:solidFill>
                  <a:srgbClr val="0070C0"/>
                </a:solidFill>
              </a:rPr>
              <a:t>M</a:t>
            </a:r>
            <a:r>
              <a:rPr lang="es-PE" dirty="0" smtClean="0"/>
              <a:t> es infinitamente grande. Esto implica que la variable </a:t>
            </a:r>
            <a:r>
              <a:rPr lang="es-PE" dirty="0" err="1" smtClean="0"/>
              <a:t>Xij</a:t>
            </a:r>
            <a:r>
              <a:rPr lang="es-PE" dirty="0" smtClean="0"/>
              <a:t> = </a:t>
            </a:r>
            <a:r>
              <a:rPr lang="es-PE" dirty="0" smtClean="0">
                <a:solidFill>
                  <a:srgbClr val="FF0000"/>
                </a:solidFill>
              </a:rPr>
              <a:t>0</a:t>
            </a:r>
            <a:r>
              <a:rPr lang="es-PE" dirty="0" smtClean="0"/>
              <a:t>, en la solución final del problema de transporte</a:t>
            </a:r>
            <a:endParaRPr kumimoji="0" lang="es-ES" b="0" i="0" u="none" strike="noStrike" cap="none" normalizeH="0" baseline="0" dirty="0" smtClean="0">
              <a:ln>
                <a:noFill/>
              </a:ln>
              <a:solidFill>
                <a:schemeClr val="tx1"/>
              </a:solidFill>
              <a:effectLst/>
            </a:endParaRPr>
          </a:p>
        </p:txBody>
      </p:sp>
      <p:graphicFrame>
        <p:nvGraphicFramePr>
          <p:cNvPr id="4" name="3 Tabla"/>
          <p:cNvGraphicFramePr>
            <a:graphicFrameLocks noGrp="1"/>
          </p:cNvGraphicFramePr>
          <p:nvPr/>
        </p:nvGraphicFramePr>
        <p:xfrm>
          <a:off x="2195736" y="3284984"/>
          <a:ext cx="6048672" cy="1463040"/>
        </p:xfrm>
        <a:graphic>
          <a:graphicData uri="http://schemas.openxmlformats.org/drawingml/2006/table">
            <a:tbl>
              <a:tblPr/>
              <a:tblGrid>
                <a:gridCol w="6048672"/>
              </a:tblGrid>
              <a:tr h="0">
                <a:tc>
                  <a:txBody>
                    <a:bodyPr/>
                    <a:lstStyle/>
                    <a:p>
                      <a:pPr>
                        <a:spcAft>
                          <a:spcPts val="0"/>
                        </a:spcAft>
                      </a:pPr>
                      <a:r>
                        <a:rPr lang="es-ES" sz="1200" i="1" dirty="0">
                          <a:latin typeface="Times New Roman"/>
                          <a:ea typeface="Times New Roman"/>
                        </a:rPr>
                        <a:t>         </a:t>
                      </a:r>
                      <a:r>
                        <a:rPr lang="es-ES" sz="1200" i="1" dirty="0" smtClean="0">
                          <a:latin typeface="Times New Roman"/>
                          <a:ea typeface="Times New Roman"/>
                        </a:rPr>
                        <a:t>                        C. lima    Ica</a:t>
                      </a:r>
                      <a:r>
                        <a:rPr lang="es-ES" sz="1200" i="1" dirty="0">
                          <a:latin typeface="Times New Roman"/>
                          <a:ea typeface="Times New Roman"/>
                        </a:rPr>
                        <a:t>	</a:t>
                      </a:r>
                      <a:r>
                        <a:rPr lang="es-ES" sz="1200" i="1" dirty="0" smtClean="0">
                          <a:latin typeface="Times New Roman"/>
                          <a:ea typeface="Times New Roman"/>
                        </a:rPr>
                        <a:t>Tacna</a:t>
                      </a:r>
                      <a:r>
                        <a:rPr lang="es-ES" sz="1200" i="1" dirty="0">
                          <a:latin typeface="Times New Roman"/>
                          <a:ea typeface="Times New Roman"/>
                        </a:rPr>
                        <a:t>	</a:t>
                      </a:r>
                      <a:r>
                        <a:rPr lang="es-ES" sz="1200" i="1" dirty="0" smtClean="0">
                          <a:latin typeface="Times New Roman"/>
                          <a:ea typeface="Times New Roman"/>
                        </a:rPr>
                        <a:t>Arequipa</a:t>
                      </a:r>
                      <a:r>
                        <a:rPr lang="es-ES" sz="1200" i="1" dirty="0">
                          <a:latin typeface="Times New Roman"/>
                          <a:ea typeface="Times New Roman"/>
                        </a:rPr>
                        <a:t>	</a:t>
                      </a:r>
                      <a:r>
                        <a:rPr lang="es-ES" sz="1200" i="1" dirty="0" smtClean="0">
                          <a:latin typeface="Times New Roman"/>
                          <a:ea typeface="Times New Roman"/>
                        </a:rPr>
                        <a:t>Trujillo</a:t>
                      </a:r>
                      <a:r>
                        <a:rPr lang="es-ES" sz="1200" i="1" dirty="0">
                          <a:latin typeface="Times New Roman"/>
                          <a:ea typeface="Times New Roman"/>
                        </a:rPr>
                        <a:t>	</a:t>
                      </a:r>
                      <a:r>
                        <a:rPr lang="es-ES" sz="1200" i="1" dirty="0" smtClean="0">
                          <a:latin typeface="Times New Roman"/>
                          <a:ea typeface="Times New Roman"/>
                        </a:rPr>
                        <a:t>Oferta</a:t>
                      </a:r>
                      <a:endParaRPr lang="es-ES" sz="1200" dirty="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spcAft>
                          <a:spcPts val="0"/>
                        </a:spcAft>
                      </a:pPr>
                      <a:r>
                        <a:rPr lang="es-ES" sz="1200" dirty="0" smtClean="0">
                          <a:latin typeface="Times New Roman"/>
                          <a:ea typeface="Times New Roman"/>
                        </a:rPr>
                        <a:t>Callao</a:t>
                      </a:r>
                      <a:r>
                        <a:rPr lang="es-ES" sz="1200" dirty="0">
                          <a:latin typeface="Times New Roman"/>
                          <a:ea typeface="Times New Roman"/>
                        </a:rPr>
                        <a:t>	             0	7	15	M	4	 70</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0">
                <a:tc>
                  <a:txBody>
                    <a:bodyPr/>
                    <a:lstStyle/>
                    <a:p>
                      <a:pPr>
                        <a:spcAft>
                          <a:spcPts val="0"/>
                        </a:spcAft>
                      </a:pPr>
                      <a:r>
                        <a:rPr lang="es-ES" sz="1200" dirty="0" smtClean="0">
                          <a:latin typeface="Times New Roman"/>
                          <a:ea typeface="Times New Roman"/>
                        </a:rPr>
                        <a:t>Ventanilla</a:t>
                      </a:r>
                      <a:r>
                        <a:rPr lang="es-ES" sz="1200" dirty="0">
                          <a:latin typeface="Times New Roman"/>
                          <a:ea typeface="Times New Roman"/>
                        </a:rPr>
                        <a:t>	             7	0	8	10	5	 80</a:t>
                      </a: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r>
              <a:tr h="0">
                <a:tc>
                  <a:txBody>
                    <a:bodyPr/>
                    <a:lstStyle/>
                    <a:p>
                      <a:pPr>
                        <a:spcAft>
                          <a:spcPts val="0"/>
                        </a:spcAft>
                      </a:pPr>
                      <a:r>
                        <a:rPr lang="es-ES" sz="1200" dirty="0" smtClean="0">
                          <a:latin typeface="Times New Roman"/>
                          <a:ea typeface="Times New Roman"/>
                        </a:rPr>
                        <a:t>Lima</a:t>
                      </a:r>
                      <a:r>
                        <a:rPr lang="es-ES" sz="1200" dirty="0">
                          <a:latin typeface="Times New Roman"/>
                          <a:ea typeface="Times New Roman"/>
                        </a:rPr>
                        <a:t>	            15	8	0	2	10	  0</a:t>
                      </a: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r>
              <a:tr h="0">
                <a:tc>
                  <a:txBody>
                    <a:bodyPr/>
                    <a:lstStyle/>
                    <a:p>
                      <a:pPr>
                        <a:spcAft>
                          <a:spcPts val="0"/>
                        </a:spcAft>
                      </a:pPr>
                      <a:r>
                        <a:rPr lang="es-ES" sz="1200" dirty="0" smtClean="0">
                          <a:latin typeface="Times New Roman"/>
                          <a:ea typeface="Times New Roman"/>
                        </a:rPr>
                        <a:t>San Isidro</a:t>
                      </a:r>
                      <a:r>
                        <a:rPr lang="es-ES" sz="1200" dirty="0">
                          <a:latin typeface="Times New Roman"/>
                          <a:ea typeface="Times New Roman"/>
                        </a:rPr>
                        <a:t>	</a:t>
                      </a:r>
                      <a:r>
                        <a:rPr lang="es-ES" sz="1200" dirty="0" smtClean="0">
                          <a:latin typeface="Times New Roman"/>
                          <a:ea typeface="Times New Roman"/>
                        </a:rPr>
                        <a:t>            M</a:t>
                      </a:r>
                      <a:r>
                        <a:rPr lang="es-ES" sz="1200" dirty="0">
                          <a:latin typeface="Times New Roman"/>
                          <a:ea typeface="Times New Roman"/>
                        </a:rPr>
                        <a:t>	10	2	0	M	  0</a:t>
                      </a: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r>
              <a:tr h="0">
                <a:tc>
                  <a:txBody>
                    <a:bodyPr/>
                    <a:lstStyle/>
                    <a:p>
                      <a:pPr>
                        <a:spcAft>
                          <a:spcPts val="0"/>
                        </a:spcAft>
                      </a:pPr>
                      <a:r>
                        <a:rPr lang="es-ES" sz="1200" dirty="0" smtClean="0">
                          <a:latin typeface="Times New Roman"/>
                          <a:ea typeface="Times New Roman"/>
                        </a:rPr>
                        <a:t>Comas</a:t>
                      </a:r>
                      <a:r>
                        <a:rPr lang="es-ES" sz="1200" dirty="0">
                          <a:latin typeface="Times New Roman"/>
                          <a:ea typeface="Times New Roman"/>
                        </a:rPr>
                        <a:t>	             4	5	10	M	0	  0</a:t>
                      </a: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r>
              <a:tr h="0">
                <a:tc>
                  <a:txBody>
                    <a:bodyPr/>
                    <a:lstStyle/>
                    <a:p>
                      <a:pPr>
                        <a:spcAft>
                          <a:spcPts val="0"/>
                        </a:spcAft>
                      </a:pPr>
                      <a:r>
                        <a:rPr lang="es-ES" sz="1200" dirty="0">
                          <a:latin typeface="Times New Roman"/>
                          <a:ea typeface="Times New Roman"/>
                        </a:rPr>
                        <a:t>Demanda	 </a:t>
                      </a:r>
                      <a:r>
                        <a:rPr lang="es-ES" sz="1200" dirty="0" smtClean="0">
                          <a:latin typeface="Times New Roman"/>
                          <a:ea typeface="Times New Roman"/>
                        </a:rPr>
                        <a:t>            0</a:t>
                      </a:r>
                      <a:r>
                        <a:rPr lang="es-ES" sz="1200" dirty="0">
                          <a:latin typeface="Times New Roman"/>
                          <a:ea typeface="Times New Roman"/>
                        </a:rPr>
                        <a:t>	0	40	60	50	</a:t>
                      </a: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r>
              <a:tr h="0">
                <a:tc>
                  <a:txBody>
                    <a:bodyPr/>
                    <a:lstStyle/>
                    <a:p>
                      <a:pPr>
                        <a:spcAft>
                          <a:spcPts val="0"/>
                        </a:spcAft>
                      </a:pPr>
                      <a:endParaRPr lang="es-ES" sz="1200" dirty="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r>
            </a:tbl>
          </a:graphicData>
        </a:graphic>
      </p:graphicFrame>
      <p:pic>
        <p:nvPicPr>
          <p:cNvPr id="45058" name="Picture 2" descr="Resultado de imagen para puente caid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4941168"/>
            <a:ext cx="3168352" cy="1728192"/>
          </a:xfrm>
          <a:prstGeom prst="rect">
            <a:avLst/>
          </a:prstGeom>
          <a:noFill/>
          <a:extLst>
            <a:ext uri="{909E8E84-426E-40DD-AFC4-6F175D3DCCD1}">
              <a14:hiddenFill xmlns:a14="http://schemas.microsoft.com/office/drawing/2010/main">
                <a:solidFill>
                  <a:srgbClr val="FFFFFF"/>
                </a:solidFill>
              </a14:hiddenFill>
            </a:ext>
          </a:extLst>
        </p:spPr>
      </p:pic>
      <p:pic>
        <p:nvPicPr>
          <p:cNvPr id="45060" name="Picture 4" descr="Resultado de imagen para huaycos e inundacione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68044" y="4869160"/>
            <a:ext cx="3420380" cy="1800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403648" y="404664"/>
            <a:ext cx="7200800" cy="5078313"/>
          </a:xfrm>
          <a:prstGeom prst="rect">
            <a:avLst/>
          </a:prstGeom>
          <a:solidFill>
            <a:srgbClr val="FFFF00"/>
          </a:solidFill>
        </p:spPr>
        <p:txBody>
          <a:bodyPr wrap="square" rtlCol="0">
            <a:spAutoFit/>
          </a:bodyPr>
          <a:lstStyle/>
          <a:p>
            <a:r>
              <a:rPr lang="es-PE" b="1" dirty="0" smtClean="0">
                <a:solidFill>
                  <a:srgbClr val="7030A0"/>
                </a:solidFill>
              </a:rPr>
              <a:t>Teorema 1</a:t>
            </a:r>
            <a:r>
              <a:rPr lang="es-PE" dirty="0" smtClean="0"/>
              <a:t>.-</a:t>
            </a:r>
          </a:p>
          <a:p>
            <a:r>
              <a:rPr lang="es-PE" dirty="0" smtClean="0"/>
              <a:t>Para que el problema de transporte tenga solución es condición necesaria y suficiente que la oferta total sea igual a la demanda total</a:t>
            </a:r>
          </a:p>
          <a:p>
            <a:endParaRPr lang="es-PE" dirty="0"/>
          </a:p>
          <a:p>
            <a:r>
              <a:rPr lang="es-PE" b="1" dirty="0" smtClean="0">
                <a:solidFill>
                  <a:srgbClr val="7030A0"/>
                </a:solidFill>
              </a:rPr>
              <a:t>Teorema 2.-</a:t>
            </a:r>
          </a:p>
          <a:p>
            <a:r>
              <a:rPr lang="es-PE" dirty="0" smtClean="0"/>
              <a:t>El problema de transporte equilibrado o balanceado tiene una solución factible</a:t>
            </a:r>
          </a:p>
          <a:p>
            <a:endParaRPr lang="es-PE" dirty="0"/>
          </a:p>
          <a:p>
            <a:r>
              <a:rPr lang="es-PE" b="1" dirty="0" smtClean="0">
                <a:solidFill>
                  <a:srgbClr val="7030A0"/>
                </a:solidFill>
              </a:rPr>
              <a:t>Teorema  3.-</a:t>
            </a:r>
          </a:p>
          <a:p>
            <a:r>
              <a:rPr lang="es-PE" dirty="0" smtClean="0"/>
              <a:t>Todo problema de transporte equilibrado tiene una solución básica factible. Esta solución tiene como máximo  m+n-1 variables no negativas</a:t>
            </a:r>
          </a:p>
          <a:p>
            <a:endParaRPr lang="es-PE" dirty="0"/>
          </a:p>
          <a:p>
            <a:r>
              <a:rPr lang="es-PE" b="1" dirty="0" smtClean="0">
                <a:solidFill>
                  <a:srgbClr val="FF0000"/>
                </a:solidFill>
              </a:rPr>
              <a:t>Solución básica factible no degenerada</a:t>
            </a:r>
          </a:p>
          <a:p>
            <a:r>
              <a:rPr lang="es-PE" dirty="0" smtClean="0"/>
              <a:t>Es una solución factible básica con exactamente m + n – 1 variables básicas</a:t>
            </a:r>
          </a:p>
          <a:p>
            <a:endParaRPr lang="es-PE" dirty="0"/>
          </a:p>
          <a:p>
            <a:r>
              <a:rPr lang="es-PE" b="1" dirty="0" smtClean="0">
                <a:solidFill>
                  <a:srgbClr val="FF0000"/>
                </a:solidFill>
              </a:rPr>
              <a:t>Solución básica factible degenerada</a:t>
            </a:r>
            <a:r>
              <a:rPr lang="es-PE" dirty="0" smtClean="0"/>
              <a:t>.-</a:t>
            </a:r>
          </a:p>
          <a:p>
            <a:r>
              <a:rPr lang="es-PE" dirty="0" smtClean="0"/>
              <a:t>Es una S.B.F., con menos m + n – 1 variables básicas</a:t>
            </a:r>
          </a:p>
          <a:p>
            <a:endParaRPr lang="es-PE" dirty="0"/>
          </a:p>
        </p:txBody>
      </p:sp>
    </p:spTree>
    <p:extLst>
      <p:ext uri="{BB962C8B-B14F-4D97-AF65-F5344CB8AC3E}">
        <p14:creationId xmlns:p14="http://schemas.microsoft.com/office/powerpoint/2010/main" val="656337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285852" y="2000240"/>
            <a:ext cx="7572428" cy="3970318"/>
          </a:xfrm>
          <a:prstGeom prst="rect">
            <a:avLst/>
          </a:prstGeom>
          <a:solidFill>
            <a:srgbClr val="FFFF00"/>
          </a:solidFill>
        </p:spPr>
        <p:style>
          <a:lnRef idx="1">
            <a:schemeClr val="dk1"/>
          </a:lnRef>
          <a:fillRef idx="2">
            <a:schemeClr val="dk1"/>
          </a:fillRef>
          <a:effectRef idx="1">
            <a:schemeClr val="dk1"/>
          </a:effectRef>
          <a:fontRef idx="minor">
            <a:schemeClr val="dk1"/>
          </a:fontRef>
        </p:style>
        <p:txBody>
          <a:bodyPr wrap="square">
            <a:spAutoFit/>
          </a:bodyPr>
          <a:lstStyle/>
          <a:p>
            <a:r>
              <a:rPr lang="en-US" b="1" u="sng" dirty="0" smtClean="0">
                <a:solidFill>
                  <a:srgbClr val="0070C0"/>
                </a:solidFill>
              </a:rPr>
              <a:t>Algoritmo del Metodo de Vogel</a:t>
            </a:r>
            <a:r>
              <a:rPr lang="en-US" b="1" dirty="0" smtClean="0">
                <a:solidFill>
                  <a:srgbClr val="FF0000"/>
                </a:solidFill>
              </a:rPr>
              <a:t>.</a:t>
            </a:r>
          </a:p>
          <a:p>
            <a:r>
              <a:rPr lang="es-ES" dirty="0" smtClean="0"/>
              <a:t> </a:t>
            </a:r>
            <a:r>
              <a:rPr lang="es-ES" dirty="0" smtClean="0">
                <a:solidFill>
                  <a:srgbClr val="FF0000"/>
                </a:solidFill>
              </a:rPr>
              <a:t>Paso 1.</a:t>
            </a:r>
            <a:r>
              <a:rPr lang="es-ES" dirty="0" smtClean="0"/>
              <a:t> Calcular las diferencias entre dos costos mas pequeños en la fila i (</a:t>
            </a:r>
            <a:r>
              <a:rPr lang="es-ES" dirty="0" err="1" smtClean="0"/>
              <a:t>Dif</a:t>
            </a:r>
            <a:r>
              <a:rPr lang="es-ES" dirty="0" smtClean="0"/>
              <a:t>)</a:t>
            </a:r>
          </a:p>
          <a:p>
            <a:r>
              <a:rPr lang="es-ES" dirty="0" smtClean="0">
                <a:solidFill>
                  <a:srgbClr val="FF0000"/>
                </a:solidFill>
              </a:rPr>
              <a:t>Paso 2</a:t>
            </a:r>
            <a:r>
              <a:rPr lang="es-ES" dirty="0" smtClean="0"/>
              <a:t>. Calcular la diferencia  en valor absoluto entre los 2 costes menores de la columna j en la tabla de costes.(</a:t>
            </a:r>
            <a:r>
              <a:rPr lang="es-ES" dirty="0" err="1" smtClean="0"/>
              <a:t>Dci</a:t>
            </a:r>
            <a:r>
              <a:rPr lang="es-ES" dirty="0" smtClean="0"/>
              <a:t>)</a:t>
            </a:r>
          </a:p>
          <a:p>
            <a:r>
              <a:rPr lang="es-ES" dirty="0" smtClean="0">
                <a:solidFill>
                  <a:srgbClr val="FF0000"/>
                </a:solidFill>
              </a:rPr>
              <a:t>Paso 3</a:t>
            </a:r>
            <a:r>
              <a:rPr lang="es-ES" dirty="0" smtClean="0"/>
              <a:t> . Asignar a una celda </a:t>
            </a:r>
            <a:r>
              <a:rPr lang="es-ES" dirty="0" err="1" smtClean="0"/>
              <a:t>X</a:t>
            </a:r>
            <a:r>
              <a:rPr lang="es-ES" baseline="-25000" dirty="0" err="1" smtClean="0"/>
              <a:t>ij</a:t>
            </a:r>
            <a:r>
              <a:rPr lang="es-ES" dirty="0" smtClean="0"/>
              <a:t>  que tiene el costo mas pequeño (</a:t>
            </a:r>
            <a:r>
              <a:rPr lang="es-ES" dirty="0" err="1" smtClean="0"/>
              <a:t>C</a:t>
            </a:r>
            <a:r>
              <a:rPr lang="es-ES" baseline="-25000" dirty="0" err="1" smtClean="0"/>
              <a:t>ij</a:t>
            </a:r>
            <a:r>
              <a:rPr lang="es-ES" dirty="0" smtClean="0"/>
              <a:t>) , tratando de satisfacer la demanda (</a:t>
            </a:r>
            <a:r>
              <a:rPr lang="es-ES" dirty="0" err="1" smtClean="0"/>
              <a:t>b</a:t>
            </a:r>
            <a:r>
              <a:rPr lang="es-ES" baseline="-25000" dirty="0" err="1" smtClean="0"/>
              <a:t>j</a:t>
            </a:r>
            <a:r>
              <a:rPr lang="es-ES" dirty="0" smtClean="0"/>
              <a:t>)  en función de la disponible de la oferta (</a:t>
            </a:r>
            <a:r>
              <a:rPr lang="es-ES" dirty="0" err="1" smtClean="0"/>
              <a:t>a</a:t>
            </a:r>
            <a:r>
              <a:rPr lang="es-ES" baseline="-25000" dirty="0" err="1" smtClean="0"/>
              <a:t>i</a:t>
            </a:r>
            <a:r>
              <a:rPr lang="es-ES" dirty="0" smtClean="0"/>
              <a:t>)</a:t>
            </a:r>
          </a:p>
          <a:p>
            <a:endParaRPr lang="es-ES" dirty="0" smtClean="0"/>
          </a:p>
          <a:p>
            <a:r>
              <a:rPr lang="es-ES" dirty="0" smtClean="0"/>
              <a:t>	</a:t>
            </a:r>
            <a:r>
              <a:rPr lang="es-ES" dirty="0" err="1" smtClean="0">
                <a:latin typeface="Times New Roman" pitchFamily="18" charset="0"/>
                <a:cs typeface="Times New Roman" pitchFamily="18" charset="0"/>
              </a:rPr>
              <a:t>x</a:t>
            </a:r>
            <a:r>
              <a:rPr lang="es-ES" baseline="-25000" dirty="0" err="1" smtClean="0">
                <a:latin typeface="Times New Roman" pitchFamily="18" charset="0"/>
                <a:cs typeface="Times New Roman" pitchFamily="18" charset="0"/>
              </a:rPr>
              <a:t>ij</a:t>
            </a:r>
            <a:r>
              <a:rPr lang="es-ES" dirty="0" smtClean="0">
                <a:latin typeface="Times New Roman" pitchFamily="18" charset="0"/>
                <a:cs typeface="Times New Roman" pitchFamily="18" charset="0"/>
              </a:rPr>
              <a:t> = min (</a:t>
            </a:r>
            <a:r>
              <a:rPr lang="es-ES" dirty="0" err="1" smtClean="0">
                <a:latin typeface="Times New Roman" pitchFamily="18" charset="0"/>
                <a:cs typeface="Times New Roman" pitchFamily="18" charset="0"/>
              </a:rPr>
              <a:t>a</a:t>
            </a:r>
            <a:r>
              <a:rPr lang="es-ES" baseline="-25000" dirty="0" err="1" smtClean="0">
                <a:latin typeface="Times New Roman" pitchFamily="18" charset="0"/>
                <a:cs typeface="Times New Roman" pitchFamily="18" charset="0"/>
              </a:rPr>
              <a:t>i</a:t>
            </a:r>
            <a:r>
              <a:rPr lang="es-ES" dirty="0" err="1" smtClean="0">
                <a:latin typeface="Times New Roman" pitchFamily="18" charset="0"/>
                <a:cs typeface="Times New Roman" pitchFamily="18" charset="0"/>
              </a:rPr>
              <a:t>,b</a:t>
            </a:r>
            <a:r>
              <a:rPr lang="es-ES" baseline="-25000" dirty="0" err="1" smtClean="0">
                <a:latin typeface="Times New Roman" pitchFamily="18" charset="0"/>
                <a:cs typeface="Times New Roman" pitchFamily="18" charset="0"/>
              </a:rPr>
              <a:t>j</a:t>
            </a:r>
            <a:r>
              <a:rPr lang="es-ES" dirty="0" smtClean="0">
                <a:latin typeface="Times New Roman" pitchFamily="18" charset="0"/>
                <a:cs typeface="Times New Roman" pitchFamily="18" charset="0"/>
              </a:rPr>
              <a:t>)</a:t>
            </a:r>
          </a:p>
          <a:p>
            <a:r>
              <a:rPr lang="es-ES" dirty="0" smtClean="0">
                <a:latin typeface="Times New Roman" pitchFamily="18" charset="0"/>
                <a:cs typeface="Times New Roman" pitchFamily="18" charset="0"/>
              </a:rPr>
              <a:t>	si </a:t>
            </a:r>
            <a:r>
              <a:rPr lang="es-ES" dirty="0" err="1" smtClean="0">
                <a:latin typeface="Times New Roman" pitchFamily="18" charset="0"/>
                <a:cs typeface="Times New Roman" pitchFamily="18" charset="0"/>
              </a:rPr>
              <a:t>a</a:t>
            </a:r>
            <a:r>
              <a:rPr lang="es-ES" baseline="-25000" dirty="0" err="1" smtClean="0">
                <a:latin typeface="Times New Roman" pitchFamily="18" charset="0"/>
                <a:cs typeface="Times New Roman" pitchFamily="18" charset="0"/>
              </a:rPr>
              <a:t>i</a:t>
            </a:r>
            <a:r>
              <a:rPr lang="es-ES" dirty="0" smtClean="0">
                <a:latin typeface="Times New Roman" pitchFamily="18" charset="0"/>
                <a:cs typeface="Times New Roman" pitchFamily="18" charset="0"/>
              </a:rPr>
              <a:t> &lt; </a:t>
            </a:r>
            <a:r>
              <a:rPr lang="es-ES" dirty="0" err="1" smtClean="0">
                <a:latin typeface="Times New Roman" pitchFamily="18" charset="0"/>
                <a:cs typeface="Times New Roman" pitchFamily="18" charset="0"/>
              </a:rPr>
              <a:t>b</a:t>
            </a:r>
            <a:r>
              <a:rPr lang="es-ES" baseline="-25000" dirty="0" err="1" smtClean="0">
                <a:latin typeface="Times New Roman" pitchFamily="18" charset="0"/>
                <a:cs typeface="Times New Roman" pitchFamily="18" charset="0"/>
              </a:rPr>
              <a:t>j</a:t>
            </a:r>
            <a:r>
              <a:rPr lang="es-ES" baseline="-25000" dirty="0" smtClean="0">
                <a:latin typeface="Times New Roman" pitchFamily="18" charset="0"/>
                <a:cs typeface="Times New Roman" pitchFamily="18" charset="0"/>
              </a:rPr>
              <a:t> </a:t>
            </a:r>
            <a:r>
              <a:rPr lang="es-ES" dirty="0" smtClean="0">
                <a:latin typeface="Times New Roman" pitchFamily="18" charset="0"/>
                <a:cs typeface="Times New Roman" pitchFamily="18" charset="0"/>
              </a:rPr>
              <a:t>     b*</a:t>
            </a:r>
            <a:r>
              <a:rPr lang="es-ES" baseline="-25000" dirty="0" smtClean="0">
                <a:latin typeface="Times New Roman" pitchFamily="18" charset="0"/>
                <a:cs typeface="Times New Roman" pitchFamily="18" charset="0"/>
              </a:rPr>
              <a:t>j </a:t>
            </a:r>
            <a:r>
              <a:rPr lang="es-ES" dirty="0" smtClean="0">
                <a:latin typeface="Times New Roman" pitchFamily="18" charset="0"/>
                <a:cs typeface="Times New Roman" pitchFamily="18" charset="0"/>
              </a:rPr>
              <a:t>= </a:t>
            </a:r>
            <a:r>
              <a:rPr lang="es-ES" dirty="0" err="1" smtClean="0">
                <a:latin typeface="Times New Roman" pitchFamily="18" charset="0"/>
                <a:cs typeface="Times New Roman" pitchFamily="18" charset="0"/>
              </a:rPr>
              <a:t>b</a:t>
            </a:r>
            <a:r>
              <a:rPr lang="es-ES" baseline="-25000" dirty="0" err="1" smtClean="0">
                <a:latin typeface="Times New Roman" pitchFamily="18" charset="0"/>
                <a:cs typeface="Times New Roman" pitchFamily="18" charset="0"/>
              </a:rPr>
              <a:t>j</a:t>
            </a:r>
            <a:r>
              <a:rPr lang="es-ES" baseline="-25000" dirty="0" smtClean="0">
                <a:latin typeface="Times New Roman" pitchFamily="18" charset="0"/>
                <a:cs typeface="Times New Roman" pitchFamily="18" charset="0"/>
              </a:rPr>
              <a:t> </a:t>
            </a:r>
            <a:r>
              <a:rPr lang="es-ES" dirty="0" smtClean="0">
                <a:latin typeface="Times New Roman" pitchFamily="18" charset="0"/>
                <a:cs typeface="Times New Roman" pitchFamily="18" charset="0"/>
              </a:rPr>
              <a:t>- </a:t>
            </a:r>
            <a:r>
              <a:rPr lang="es-ES" dirty="0" err="1" smtClean="0">
                <a:latin typeface="Times New Roman" pitchFamily="18" charset="0"/>
                <a:cs typeface="Times New Roman" pitchFamily="18" charset="0"/>
              </a:rPr>
              <a:t>a</a:t>
            </a:r>
            <a:r>
              <a:rPr lang="es-ES" baseline="-25000" dirty="0" err="1" smtClean="0">
                <a:latin typeface="Times New Roman" pitchFamily="18" charset="0"/>
                <a:cs typeface="Times New Roman" pitchFamily="18" charset="0"/>
              </a:rPr>
              <a:t>i</a:t>
            </a:r>
            <a:endParaRPr lang="es-ES" baseline="-25000" dirty="0" smtClean="0">
              <a:latin typeface="Times New Roman" pitchFamily="18" charset="0"/>
              <a:cs typeface="Times New Roman" pitchFamily="18" charset="0"/>
            </a:endParaRPr>
          </a:p>
          <a:p>
            <a:r>
              <a:rPr lang="es-ES" dirty="0" smtClean="0">
                <a:latin typeface="Times New Roman" pitchFamily="18" charset="0"/>
                <a:cs typeface="Times New Roman" pitchFamily="18" charset="0"/>
              </a:rPr>
              <a:t>	si  </a:t>
            </a:r>
            <a:r>
              <a:rPr lang="es-ES" dirty="0" err="1" smtClean="0">
                <a:latin typeface="Times New Roman" pitchFamily="18" charset="0"/>
                <a:cs typeface="Times New Roman" pitchFamily="18" charset="0"/>
              </a:rPr>
              <a:t>a</a:t>
            </a:r>
            <a:r>
              <a:rPr lang="es-ES" baseline="-25000" dirty="0" err="1" smtClean="0">
                <a:latin typeface="Times New Roman" pitchFamily="18" charset="0"/>
                <a:cs typeface="Times New Roman" pitchFamily="18" charset="0"/>
              </a:rPr>
              <a:t>i</a:t>
            </a:r>
            <a:r>
              <a:rPr lang="es-ES" dirty="0" smtClean="0">
                <a:latin typeface="Times New Roman" pitchFamily="18" charset="0"/>
                <a:cs typeface="Times New Roman" pitchFamily="18" charset="0"/>
              </a:rPr>
              <a:t> &gt;</a:t>
            </a:r>
            <a:r>
              <a:rPr lang="es-ES" dirty="0" err="1" smtClean="0">
                <a:latin typeface="Times New Roman" pitchFamily="18" charset="0"/>
                <a:cs typeface="Times New Roman" pitchFamily="18" charset="0"/>
              </a:rPr>
              <a:t>b</a:t>
            </a:r>
            <a:r>
              <a:rPr lang="es-ES" baseline="-25000" dirty="0" err="1" smtClean="0">
                <a:latin typeface="Times New Roman" pitchFamily="18" charset="0"/>
                <a:cs typeface="Times New Roman" pitchFamily="18" charset="0"/>
              </a:rPr>
              <a:t>j</a:t>
            </a:r>
            <a:r>
              <a:rPr lang="es-ES" baseline="-25000" dirty="0" smtClean="0">
                <a:latin typeface="Times New Roman" pitchFamily="18" charset="0"/>
                <a:cs typeface="Times New Roman" pitchFamily="18" charset="0"/>
              </a:rPr>
              <a:t>  </a:t>
            </a:r>
            <a:r>
              <a:rPr lang="es-ES" dirty="0" smtClean="0">
                <a:latin typeface="Times New Roman" pitchFamily="18" charset="0"/>
                <a:cs typeface="Times New Roman" pitchFamily="18" charset="0"/>
              </a:rPr>
              <a:t>    a*</a:t>
            </a:r>
            <a:r>
              <a:rPr lang="es-ES" baseline="-25000" dirty="0" smtClean="0">
                <a:latin typeface="Times New Roman" pitchFamily="18" charset="0"/>
                <a:cs typeface="Times New Roman" pitchFamily="18" charset="0"/>
              </a:rPr>
              <a:t>i </a:t>
            </a:r>
            <a:r>
              <a:rPr lang="es-ES" dirty="0" smtClean="0">
                <a:latin typeface="Times New Roman" pitchFamily="18" charset="0"/>
                <a:cs typeface="Times New Roman" pitchFamily="18" charset="0"/>
              </a:rPr>
              <a:t>= </a:t>
            </a:r>
            <a:r>
              <a:rPr lang="es-ES" dirty="0" err="1" smtClean="0">
                <a:latin typeface="Times New Roman" pitchFamily="18" charset="0"/>
                <a:cs typeface="Times New Roman" pitchFamily="18" charset="0"/>
              </a:rPr>
              <a:t>a</a:t>
            </a:r>
            <a:r>
              <a:rPr lang="es-ES" baseline="-25000" dirty="0" err="1" smtClean="0">
                <a:latin typeface="Times New Roman" pitchFamily="18" charset="0"/>
                <a:cs typeface="Times New Roman" pitchFamily="18" charset="0"/>
              </a:rPr>
              <a:t>i</a:t>
            </a:r>
            <a:r>
              <a:rPr lang="es-ES" baseline="-25000" dirty="0" smtClean="0">
                <a:latin typeface="Times New Roman" pitchFamily="18" charset="0"/>
                <a:cs typeface="Times New Roman" pitchFamily="18" charset="0"/>
              </a:rPr>
              <a:t> </a:t>
            </a:r>
            <a:r>
              <a:rPr lang="es-ES" dirty="0" smtClean="0">
                <a:latin typeface="Times New Roman" pitchFamily="18" charset="0"/>
                <a:cs typeface="Times New Roman" pitchFamily="18" charset="0"/>
              </a:rPr>
              <a:t>– </a:t>
            </a:r>
            <a:r>
              <a:rPr lang="es-ES" dirty="0" err="1" smtClean="0">
                <a:latin typeface="Times New Roman" pitchFamily="18" charset="0"/>
                <a:cs typeface="Times New Roman" pitchFamily="18" charset="0"/>
              </a:rPr>
              <a:t>b</a:t>
            </a:r>
            <a:r>
              <a:rPr lang="es-ES" baseline="-25000" dirty="0" err="1" smtClean="0">
                <a:latin typeface="Times New Roman" pitchFamily="18" charset="0"/>
                <a:cs typeface="Times New Roman" pitchFamily="18" charset="0"/>
              </a:rPr>
              <a:t>j</a:t>
            </a:r>
            <a:r>
              <a:rPr lang="es-ES" baseline="-25000" dirty="0" smtClean="0">
                <a:latin typeface="Times New Roman" pitchFamily="18" charset="0"/>
                <a:cs typeface="Times New Roman" pitchFamily="18" charset="0"/>
              </a:rPr>
              <a:t>	</a:t>
            </a:r>
            <a:r>
              <a:rPr lang="es-ES" dirty="0" err="1" smtClean="0">
                <a:latin typeface="Times New Roman" pitchFamily="18" charset="0"/>
                <a:cs typeface="Times New Roman" pitchFamily="18" charset="0"/>
              </a:rPr>
              <a:t>a</a:t>
            </a:r>
            <a:r>
              <a:rPr lang="es-ES" baseline="-25000" dirty="0" err="1" smtClean="0">
                <a:latin typeface="Times New Roman" pitchFamily="18" charset="0"/>
                <a:cs typeface="Times New Roman" pitchFamily="18" charset="0"/>
              </a:rPr>
              <a:t>i</a:t>
            </a:r>
            <a:r>
              <a:rPr lang="es-ES" dirty="0" smtClean="0">
                <a:latin typeface="Times New Roman" pitchFamily="18" charset="0"/>
                <a:cs typeface="Times New Roman" pitchFamily="18" charset="0"/>
              </a:rPr>
              <a:t> = </a:t>
            </a:r>
            <a:r>
              <a:rPr lang="es-ES" dirty="0" err="1" smtClean="0">
                <a:latin typeface="Times New Roman" pitchFamily="18" charset="0"/>
                <a:cs typeface="Times New Roman" pitchFamily="18" charset="0"/>
              </a:rPr>
              <a:t>b</a:t>
            </a:r>
            <a:r>
              <a:rPr lang="es-ES" baseline="-25000" dirty="0" err="1" smtClean="0">
                <a:latin typeface="Times New Roman" pitchFamily="18" charset="0"/>
                <a:cs typeface="Times New Roman" pitchFamily="18" charset="0"/>
              </a:rPr>
              <a:t>j</a:t>
            </a:r>
            <a:r>
              <a:rPr lang="es-ES" baseline="-25000" dirty="0" smtClean="0">
                <a:latin typeface="Times New Roman" pitchFamily="18" charset="0"/>
                <a:cs typeface="Times New Roman" pitchFamily="18" charset="0"/>
              </a:rPr>
              <a:t> </a:t>
            </a:r>
            <a:r>
              <a:rPr lang="es-ES" dirty="0" smtClean="0">
                <a:latin typeface="Times New Roman" pitchFamily="18" charset="0"/>
                <a:cs typeface="Times New Roman" pitchFamily="18" charset="0"/>
              </a:rPr>
              <a:t>  </a:t>
            </a:r>
            <a:r>
              <a:rPr lang="es-ES" dirty="0" smtClean="0">
                <a:cs typeface="Times New Roman" pitchFamily="18" charset="0"/>
              </a:rPr>
              <a:t>se elimina la fila i y/o la columna 					j, pero no ambas</a:t>
            </a:r>
            <a:endParaRPr lang="es-ES" baseline="-25000" dirty="0" smtClean="0">
              <a:cs typeface="Times New Roman" pitchFamily="18" charset="0"/>
            </a:endParaRPr>
          </a:p>
          <a:p>
            <a:endParaRPr lang="es-ES" dirty="0" smtClean="0"/>
          </a:p>
          <a:p>
            <a:r>
              <a:rPr lang="es-ES" dirty="0" smtClean="0"/>
              <a:t>  </a:t>
            </a:r>
            <a:r>
              <a:rPr lang="es-ES" dirty="0" smtClean="0">
                <a:solidFill>
                  <a:srgbClr val="FF0000"/>
                </a:solidFill>
              </a:rPr>
              <a:t>Paso 4.</a:t>
            </a:r>
            <a:r>
              <a:rPr lang="es-ES" dirty="0" smtClean="0"/>
              <a:t> REGRESAR al paso </a:t>
            </a:r>
            <a:r>
              <a:rPr lang="es-ES" dirty="0" smtClean="0">
                <a:latin typeface="Times New Roman" pitchFamily="18" charset="0"/>
                <a:cs typeface="Times New Roman" pitchFamily="18" charset="0"/>
              </a:rPr>
              <a:t>1</a:t>
            </a:r>
            <a:r>
              <a:rPr lang="es-ES" dirty="0" smtClean="0"/>
              <a:t> hasta que todos las columnas j y la fila i queden  </a:t>
            </a:r>
          </a:p>
          <a:p>
            <a:r>
              <a:rPr lang="es-ES" dirty="0" smtClean="0"/>
              <a:t>              saturadas</a:t>
            </a:r>
            <a:endParaRPr lang="en-US" dirty="0"/>
          </a:p>
        </p:txBody>
      </p:sp>
      <p:sp>
        <p:nvSpPr>
          <p:cNvPr id="3" name="2 CuadroTexto"/>
          <p:cNvSpPr txBox="1"/>
          <p:nvPr/>
        </p:nvSpPr>
        <p:spPr>
          <a:xfrm>
            <a:off x="1142976" y="571480"/>
            <a:ext cx="4857784" cy="400110"/>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2000" dirty="0" smtClean="0"/>
              <a:t>MÉTODO DE APROXIMACIÓN VOGEL</a:t>
            </a:r>
            <a:endParaRPr lang="en-US" sz="2000" dirty="0"/>
          </a:p>
        </p:txBody>
      </p:sp>
      <p:sp>
        <p:nvSpPr>
          <p:cNvPr id="4" name="3 CuadroTexto"/>
          <p:cNvSpPr txBox="1"/>
          <p:nvPr/>
        </p:nvSpPr>
        <p:spPr>
          <a:xfrm>
            <a:off x="1214414" y="1071546"/>
            <a:ext cx="7358114" cy="646331"/>
          </a:xfrm>
          <a:prstGeom prst="rect">
            <a:avLst/>
          </a:prstGeom>
          <a:solidFill>
            <a:schemeClr val="accent2"/>
          </a:solidFill>
          <a:ln>
            <a:solidFill>
              <a:srgbClr val="0070C0"/>
            </a:solidFill>
          </a:ln>
        </p:spPr>
        <p:txBody>
          <a:bodyPr wrap="square" rtlCol="0">
            <a:spAutoFit/>
          </a:bodyPr>
          <a:lstStyle/>
          <a:p>
            <a:r>
              <a:rPr lang="en-US" dirty="0" smtClean="0"/>
              <a:t>Es el mas eficaz  que otros modelos, </a:t>
            </a:r>
            <a:r>
              <a:rPr lang="en-US" dirty="0" err="1" smtClean="0"/>
              <a:t>ya</a:t>
            </a:r>
            <a:r>
              <a:rPr lang="en-US" dirty="0" smtClean="0"/>
              <a:t> que la </a:t>
            </a:r>
            <a:r>
              <a:rPr lang="en-US" dirty="0" err="1" smtClean="0"/>
              <a:t>solución</a:t>
            </a:r>
            <a:r>
              <a:rPr lang="en-US" dirty="0" smtClean="0"/>
              <a:t> </a:t>
            </a:r>
            <a:r>
              <a:rPr lang="en-US" dirty="0" err="1" smtClean="0"/>
              <a:t>inicial</a:t>
            </a:r>
            <a:r>
              <a:rPr lang="en-US" dirty="0" smtClean="0"/>
              <a:t> </a:t>
            </a:r>
            <a:r>
              <a:rPr lang="en-US" dirty="0" err="1" smtClean="0"/>
              <a:t>hallada</a:t>
            </a:r>
            <a:r>
              <a:rPr lang="en-US" dirty="0" smtClean="0"/>
              <a:t> por </a:t>
            </a:r>
            <a:r>
              <a:rPr lang="en-US" dirty="0" err="1" smtClean="0"/>
              <a:t>este</a:t>
            </a:r>
            <a:r>
              <a:rPr lang="en-US" dirty="0" smtClean="0"/>
              <a:t> modelo, por lo general </a:t>
            </a:r>
            <a:r>
              <a:rPr lang="en-US" dirty="0" err="1" smtClean="0"/>
              <a:t>es</a:t>
            </a:r>
            <a:r>
              <a:rPr lang="en-US" dirty="0" smtClean="0"/>
              <a:t> la </a:t>
            </a:r>
            <a:r>
              <a:rPr lang="en-US" dirty="0" err="1" smtClean="0"/>
              <a:t>solución</a:t>
            </a:r>
            <a:r>
              <a:rPr lang="en-US" dirty="0" smtClean="0"/>
              <a:t> optima</a:t>
            </a:r>
            <a:endParaRPr lang="en-US" dirty="0"/>
          </a:p>
        </p:txBody>
      </p:sp>
      <p:sp>
        <p:nvSpPr>
          <p:cNvPr id="5" name="4 Flecha derecha"/>
          <p:cNvSpPr/>
          <p:nvPr/>
        </p:nvSpPr>
        <p:spPr>
          <a:xfrm>
            <a:off x="3071802" y="4357694"/>
            <a:ext cx="214314"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5 Flecha derecha"/>
          <p:cNvSpPr/>
          <p:nvPr/>
        </p:nvSpPr>
        <p:spPr>
          <a:xfrm>
            <a:off x="3071802" y="4669165"/>
            <a:ext cx="214314"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763688" y="404665"/>
            <a:ext cx="936104" cy="369332"/>
          </a:xfrm>
          <a:prstGeom prst="rect">
            <a:avLst/>
          </a:prstGeom>
          <a:solidFill>
            <a:schemeClr val="accent2"/>
          </a:solidFill>
          <a:ln>
            <a:solidFill>
              <a:srgbClr val="0070C0"/>
            </a:solidFill>
          </a:ln>
        </p:spPr>
        <p:txBody>
          <a:bodyPr wrap="square" rtlCol="0">
            <a:spAutoFit/>
          </a:bodyPr>
          <a:lstStyle/>
          <a:p>
            <a:r>
              <a:rPr lang="es-PE" dirty="0" smtClean="0"/>
              <a:t>Caso 1</a:t>
            </a:r>
            <a:endParaRPr lang="es-ES" dirty="0"/>
          </a:p>
        </p:txBody>
      </p:sp>
      <p:sp>
        <p:nvSpPr>
          <p:cNvPr id="3" name="2 CuadroTexto"/>
          <p:cNvSpPr txBox="1"/>
          <p:nvPr/>
        </p:nvSpPr>
        <p:spPr>
          <a:xfrm>
            <a:off x="1331640" y="980728"/>
            <a:ext cx="7344816" cy="923330"/>
          </a:xfrm>
          <a:prstGeom prst="rect">
            <a:avLst/>
          </a:prstGeom>
          <a:noFill/>
        </p:spPr>
        <p:txBody>
          <a:bodyPr wrap="square" rtlCol="0">
            <a:spAutoFit/>
          </a:bodyPr>
          <a:lstStyle/>
          <a:p>
            <a:r>
              <a:rPr lang="es-PE" dirty="0" smtClean="0"/>
              <a:t>En la siguiente tabla, se muestra a una empresa de 3 plantes. El objetivo es encontrar el costo total mínimo de transporte, satisfaciendo la demanda y considerando las limitaciones de oferta.</a:t>
            </a:r>
            <a:endParaRPr lang="es-ES" dirty="0"/>
          </a:p>
        </p:txBody>
      </p:sp>
      <p:graphicFrame>
        <p:nvGraphicFramePr>
          <p:cNvPr id="4" name="3 Tabla"/>
          <p:cNvGraphicFramePr>
            <a:graphicFrameLocks noGrp="1"/>
          </p:cNvGraphicFramePr>
          <p:nvPr/>
        </p:nvGraphicFramePr>
        <p:xfrm>
          <a:off x="1619672" y="2276872"/>
          <a:ext cx="4320480" cy="2042950"/>
        </p:xfrm>
        <a:graphic>
          <a:graphicData uri="http://schemas.openxmlformats.org/drawingml/2006/table">
            <a:tbl>
              <a:tblPr>
                <a:tableStyleId>{BC89EF96-8CEA-46FF-86C4-4CE0E7609802}</a:tableStyleId>
              </a:tblPr>
              <a:tblGrid>
                <a:gridCol w="757514"/>
                <a:gridCol w="694387"/>
                <a:gridCol w="708339"/>
                <a:gridCol w="720080"/>
                <a:gridCol w="648072"/>
                <a:gridCol w="792088"/>
              </a:tblGrid>
              <a:tr h="182880">
                <a:tc rowSpan="2">
                  <a:txBody>
                    <a:bodyPr/>
                    <a:lstStyle/>
                    <a:p>
                      <a:r>
                        <a:rPr lang="es-PE" sz="1200" dirty="0" smtClean="0">
                          <a:latin typeface="+mj-lt"/>
                        </a:rPr>
                        <a:t>Planta</a:t>
                      </a:r>
                      <a:endParaRPr lang="es-ES" sz="1200" dirty="0">
                        <a:latin typeface="+mj-lt"/>
                      </a:endParaRPr>
                    </a:p>
                  </a:txBody>
                  <a:tcPr>
                    <a:solidFill>
                      <a:schemeClr val="accent1">
                        <a:lumMod val="20000"/>
                        <a:lumOff val="80000"/>
                      </a:schemeClr>
                    </a:solidFill>
                  </a:tcPr>
                </a:tc>
                <a:tc>
                  <a:txBody>
                    <a:bodyPr/>
                    <a:lstStyle/>
                    <a:p>
                      <a:r>
                        <a:rPr lang="es-PE" sz="1200" dirty="0" smtClean="0">
                          <a:latin typeface="+mj-lt"/>
                        </a:rPr>
                        <a:t>Centro</a:t>
                      </a:r>
                      <a:endParaRPr lang="es-ES" sz="1200" dirty="0">
                        <a:latin typeface="+mj-lt"/>
                      </a:endParaRPr>
                    </a:p>
                  </a:txBody>
                  <a:tcPr>
                    <a:solidFill>
                      <a:schemeClr val="accent1">
                        <a:lumMod val="20000"/>
                        <a:lumOff val="80000"/>
                      </a:schemeClr>
                    </a:solidFill>
                  </a:tcPr>
                </a:tc>
                <a:tc>
                  <a:txBody>
                    <a:bodyPr/>
                    <a:lstStyle/>
                    <a:p>
                      <a:r>
                        <a:rPr lang="es-PE" sz="1200" dirty="0" smtClean="0">
                          <a:latin typeface="+mj-lt"/>
                        </a:rPr>
                        <a:t>Centro</a:t>
                      </a:r>
                      <a:endParaRPr lang="es-ES" sz="1200" dirty="0">
                        <a:latin typeface="+mj-lt"/>
                      </a:endParaRPr>
                    </a:p>
                  </a:txBody>
                  <a:tcPr>
                    <a:solidFill>
                      <a:schemeClr val="accent1">
                        <a:lumMod val="20000"/>
                        <a:lumOff val="80000"/>
                      </a:schemeClr>
                    </a:solidFill>
                  </a:tcPr>
                </a:tc>
                <a:tc>
                  <a:txBody>
                    <a:bodyPr/>
                    <a:lstStyle/>
                    <a:p>
                      <a:r>
                        <a:rPr lang="es-PE" sz="1200" dirty="0" smtClean="0">
                          <a:latin typeface="+mj-lt"/>
                        </a:rPr>
                        <a:t>Centro</a:t>
                      </a:r>
                      <a:endParaRPr lang="es-ES" sz="1200" dirty="0">
                        <a:latin typeface="+mj-lt"/>
                      </a:endParaRPr>
                    </a:p>
                  </a:txBody>
                  <a:tcPr>
                    <a:solidFill>
                      <a:schemeClr val="accent1">
                        <a:lumMod val="20000"/>
                        <a:lumOff val="80000"/>
                      </a:schemeClr>
                    </a:solidFill>
                  </a:tcPr>
                </a:tc>
                <a:tc>
                  <a:txBody>
                    <a:bodyPr/>
                    <a:lstStyle/>
                    <a:p>
                      <a:r>
                        <a:rPr lang="es-PE" sz="1200" dirty="0" smtClean="0">
                          <a:latin typeface="+mj-lt"/>
                        </a:rPr>
                        <a:t>Centro</a:t>
                      </a:r>
                      <a:endParaRPr lang="es-ES" sz="1200" dirty="0">
                        <a:latin typeface="+mj-lt"/>
                      </a:endParaRPr>
                    </a:p>
                  </a:txBody>
                  <a:tcPr>
                    <a:solidFill>
                      <a:schemeClr val="accent1">
                        <a:lumMod val="20000"/>
                        <a:lumOff val="80000"/>
                      </a:schemeClr>
                    </a:solidFill>
                  </a:tcPr>
                </a:tc>
                <a:tc rowSpan="2">
                  <a:txBody>
                    <a:bodyPr/>
                    <a:lstStyle/>
                    <a:p>
                      <a:r>
                        <a:rPr lang="es-PE" sz="1200" dirty="0" smtClean="0">
                          <a:latin typeface="+mj-lt"/>
                        </a:rPr>
                        <a:t>Oferta</a:t>
                      </a:r>
                      <a:endParaRPr lang="es-ES" sz="1200" dirty="0">
                        <a:latin typeface="+mj-lt"/>
                      </a:endParaRPr>
                    </a:p>
                  </a:txBody>
                  <a:tcPr>
                    <a:lnR w="12700" cap="flat" cmpd="sng" algn="ctr">
                      <a:solidFill>
                        <a:schemeClr val="tx1"/>
                      </a:solidFill>
                      <a:prstDash val="solid"/>
                      <a:round/>
                      <a:headEnd type="none" w="med" len="med"/>
                      <a:tailEnd type="none" w="med" len="med"/>
                    </a:lnR>
                    <a:solidFill>
                      <a:schemeClr val="accent1">
                        <a:lumMod val="20000"/>
                        <a:lumOff val="80000"/>
                      </a:schemeClr>
                    </a:solidFill>
                  </a:tcPr>
                </a:tc>
              </a:tr>
              <a:tr h="182880">
                <a:tc vMerge="1">
                  <a:txBody>
                    <a:bodyPr/>
                    <a:lstStyle/>
                    <a:p>
                      <a:endParaRPr lang="es-ES"/>
                    </a:p>
                  </a:txBody>
                  <a:tcPr/>
                </a:tc>
                <a:tc>
                  <a:txBody>
                    <a:bodyPr/>
                    <a:lstStyle/>
                    <a:p>
                      <a:r>
                        <a:rPr lang="es-PE" sz="1400" dirty="0" smtClean="0">
                          <a:latin typeface="+mj-lt"/>
                        </a:rPr>
                        <a:t>C1</a:t>
                      </a:r>
                      <a:endParaRPr lang="es-ES" sz="1400" dirty="0">
                        <a:latin typeface="+mj-lt"/>
                      </a:endParaRPr>
                    </a:p>
                  </a:txBody>
                  <a:tcPr>
                    <a:solidFill>
                      <a:schemeClr val="accent1">
                        <a:lumMod val="20000"/>
                        <a:lumOff val="80000"/>
                      </a:schemeClr>
                    </a:solidFill>
                  </a:tcPr>
                </a:tc>
                <a:tc>
                  <a:txBody>
                    <a:bodyPr/>
                    <a:lstStyle/>
                    <a:p>
                      <a:r>
                        <a:rPr lang="es-PE" sz="1400" dirty="0" smtClean="0">
                          <a:latin typeface="+mj-lt"/>
                        </a:rPr>
                        <a:t>C2</a:t>
                      </a:r>
                      <a:endParaRPr lang="es-ES" sz="1400" dirty="0">
                        <a:latin typeface="+mj-lt"/>
                      </a:endParaRPr>
                    </a:p>
                  </a:txBody>
                  <a:tcPr>
                    <a:solidFill>
                      <a:schemeClr val="accent1">
                        <a:lumMod val="20000"/>
                        <a:lumOff val="80000"/>
                      </a:schemeClr>
                    </a:solidFill>
                  </a:tcPr>
                </a:tc>
                <a:tc>
                  <a:txBody>
                    <a:bodyPr/>
                    <a:lstStyle/>
                    <a:p>
                      <a:r>
                        <a:rPr lang="es-PE" sz="1400" dirty="0" smtClean="0">
                          <a:latin typeface="+mj-lt"/>
                        </a:rPr>
                        <a:t>C3</a:t>
                      </a:r>
                      <a:endParaRPr lang="es-ES" sz="1400" dirty="0">
                        <a:latin typeface="+mj-lt"/>
                      </a:endParaRPr>
                    </a:p>
                  </a:txBody>
                  <a:tcPr>
                    <a:solidFill>
                      <a:schemeClr val="accent1">
                        <a:lumMod val="20000"/>
                        <a:lumOff val="80000"/>
                      </a:schemeClr>
                    </a:solidFill>
                  </a:tcPr>
                </a:tc>
                <a:tc>
                  <a:txBody>
                    <a:bodyPr/>
                    <a:lstStyle/>
                    <a:p>
                      <a:r>
                        <a:rPr lang="es-PE" sz="1400" dirty="0" smtClean="0">
                          <a:latin typeface="+mj-lt"/>
                        </a:rPr>
                        <a:t>c4</a:t>
                      </a:r>
                      <a:endParaRPr lang="es-ES" sz="1400" dirty="0">
                        <a:latin typeface="+mj-lt"/>
                      </a:endParaRPr>
                    </a:p>
                  </a:txBody>
                  <a:tcPr>
                    <a:solidFill>
                      <a:schemeClr val="accent1">
                        <a:lumMod val="20000"/>
                        <a:lumOff val="80000"/>
                      </a:schemeClr>
                    </a:solidFill>
                  </a:tcPr>
                </a:tc>
                <a:tc vMerge="1">
                  <a:txBody>
                    <a:bodyPr/>
                    <a:lstStyle/>
                    <a:p>
                      <a:endParaRPr lang="es-ES"/>
                    </a:p>
                  </a:txBody>
                  <a:tcPr/>
                </a:tc>
              </a:tr>
              <a:tr h="266008">
                <a:tc>
                  <a:txBody>
                    <a:bodyPr/>
                    <a:lstStyle/>
                    <a:p>
                      <a:r>
                        <a:rPr lang="es-PE" sz="1200" dirty="0" smtClean="0"/>
                        <a:t>P1</a:t>
                      </a:r>
                      <a:endParaRPr lang="es-ES" sz="1200" dirty="0"/>
                    </a:p>
                  </a:txBody>
                  <a:tcPr/>
                </a:tc>
                <a:tc>
                  <a:txBody>
                    <a:bodyPr/>
                    <a:lstStyle/>
                    <a:p>
                      <a:r>
                        <a:rPr lang="es-PE" sz="1400" dirty="0" smtClean="0"/>
                        <a:t>10</a:t>
                      </a:r>
                      <a:endParaRPr lang="es-ES" sz="1400" dirty="0"/>
                    </a:p>
                  </a:txBody>
                  <a:tcPr/>
                </a:tc>
                <a:tc>
                  <a:txBody>
                    <a:bodyPr/>
                    <a:lstStyle/>
                    <a:p>
                      <a:r>
                        <a:rPr lang="es-PE" sz="1400" dirty="0" smtClean="0"/>
                        <a:t>20</a:t>
                      </a:r>
                      <a:endParaRPr lang="es-ES" sz="1400" dirty="0"/>
                    </a:p>
                  </a:txBody>
                  <a:tcPr/>
                </a:tc>
                <a:tc>
                  <a:txBody>
                    <a:bodyPr/>
                    <a:lstStyle/>
                    <a:p>
                      <a:r>
                        <a:rPr lang="es-PE" sz="1400" dirty="0" smtClean="0"/>
                        <a:t>6</a:t>
                      </a:r>
                      <a:endParaRPr lang="es-ES" sz="1400" dirty="0"/>
                    </a:p>
                  </a:txBody>
                  <a:tcPr/>
                </a:tc>
                <a:tc>
                  <a:txBody>
                    <a:bodyPr/>
                    <a:lstStyle/>
                    <a:p>
                      <a:r>
                        <a:rPr lang="es-PE" sz="1400" dirty="0" smtClean="0"/>
                        <a:t>5</a:t>
                      </a:r>
                      <a:endParaRPr lang="es-ES" sz="1400" dirty="0"/>
                    </a:p>
                  </a:txBody>
                  <a:tcPr/>
                </a:tc>
                <a:tc>
                  <a:txBody>
                    <a:bodyPr/>
                    <a:lstStyle/>
                    <a:p>
                      <a:r>
                        <a:rPr lang="es-PE" sz="1400" dirty="0" smtClean="0"/>
                        <a:t>30</a:t>
                      </a:r>
                      <a:endParaRPr lang="es-ES" sz="1400" dirty="0"/>
                    </a:p>
                  </a:txBody>
                  <a:tcPr>
                    <a:lnR w="12700" cap="flat" cmpd="sng" algn="ctr">
                      <a:solidFill>
                        <a:schemeClr val="tx1"/>
                      </a:solidFill>
                      <a:prstDash val="solid"/>
                      <a:round/>
                      <a:headEnd type="none" w="med" len="med"/>
                      <a:tailEnd type="none" w="med" len="med"/>
                    </a:lnR>
                  </a:tcPr>
                </a:tc>
              </a:tr>
              <a:tr h="426324">
                <a:tc>
                  <a:txBody>
                    <a:bodyPr/>
                    <a:lstStyle/>
                    <a:p>
                      <a:r>
                        <a:rPr lang="es-PE" sz="1200" dirty="0" smtClean="0"/>
                        <a:t>P2</a:t>
                      </a:r>
                      <a:endParaRPr lang="es-ES" sz="1200" dirty="0"/>
                    </a:p>
                  </a:txBody>
                  <a:tcPr/>
                </a:tc>
                <a:tc>
                  <a:txBody>
                    <a:bodyPr/>
                    <a:lstStyle/>
                    <a:p>
                      <a:r>
                        <a:rPr lang="es-PE" sz="1400" dirty="0" smtClean="0"/>
                        <a:t>5</a:t>
                      </a:r>
                      <a:endParaRPr lang="es-ES" sz="1400" dirty="0"/>
                    </a:p>
                  </a:txBody>
                  <a:tcPr/>
                </a:tc>
                <a:tc>
                  <a:txBody>
                    <a:bodyPr/>
                    <a:lstStyle/>
                    <a:p>
                      <a:r>
                        <a:rPr lang="es-PE" sz="1400" dirty="0" smtClean="0"/>
                        <a:t>17</a:t>
                      </a:r>
                      <a:endParaRPr lang="es-ES" sz="1400" dirty="0"/>
                    </a:p>
                  </a:txBody>
                  <a:tcPr/>
                </a:tc>
                <a:tc>
                  <a:txBody>
                    <a:bodyPr/>
                    <a:lstStyle/>
                    <a:p>
                      <a:r>
                        <a:rPr lang="es-PE" sz="1400" dirty="0" smtClean="0"/>
                        <a:t>29</a:t>
                      </a:r>
                      <a:endParaRPr lang="es-ES" sz="1400" dirty="0"/>
                    </a:p>
                  </a:txBody>
                  <a:tcPr/>
                </a:tc>
                <a:tc>
                  <a:txBody>
                    <a:bodyPr/>
                    <a:lstStyle/>
                    <a:p>
                      <a:r>
                        <a:rPr lang="es-PE" sz="1400" dirty="0" smtClean="0"/>
                        <a:t>22</a:t>
                      </a:r>
                      <a:endParaRPr lang="es-ES" sz="1400" dirty="0"/>
                    </a:p>
                  </a:txBody>
                  <a:tcPr/>
                </a:tc>
                <a:tc>
                  <a:txBody>
                    <a:bodyPr/>
                    <a:lstStyle/>
                    <a:p>
                      <a:r>
                        <a:rPr lang="es-PE" sz="1400" dirty="0" smtClean="0"/>
                        <a:t>30</a:t>
                      </a:r>
                      <a:endParaRPr lang="es-ES" sz="1400" dirty="0"/>
                    </a:p>
                  </a:txBody>
                  <a:tcPr>
                    <a:lnR w="12700" cap="flat" cmpd="sng" algn="ctr">
                      <a:solidFill>
                        <a:schemeClr val="tx1"/>
                      </a:solidFill>
                      <a:prstDash val="solid"/>
                      <a:round/>
                      <a:headEnd type="none" w="med" len="med"/>
                      <a:tailEnd type="none" w="med" len="med"/>
                    </a:lnR>
                  </a:tcPr>
                </a:tc>
              </a:tr>
              <a:tr h="426324">
                <a:tc>
                  <a:txBody>
                    <a:bodyPr/>
                    <a:lstStyle/>
                    <a:p>
                      <a:r>
                        <a:rPr lang="es-PE" sz="1200" dirty="0" smtClean="0"/>
                        <a:t>P3</a:t>
                      </a:r>
                      <a:endParaRPr lang="es-ES" sz="1200" dirty="0"/>
                    </a:p>
                  </a:txBody>
                  <a:tcPr/>
                </a:tc>
                <a:tc>
                  <a:txBody>
                    <a:bodyPr/>
                    <a:lstStyle/>
                    <a:p>
                      <a:r>
                        <a:rPr lang="es-PE" sz="1400" dirty="0" smtClean="0"/>
                        <a:t>15</a:t>
                      </a:r>
                      <a:endParaRPr lang="es-ES" sz="1400" dirty="0"/>
                    </a:p>
                  </a:txBody>
                  <a:tcPr/>
                </a:tc>
                <a:tc>
                  <a:txBody>
                    <a:bodyPr/>
                    <a:lstStyle/>
                    <a:p>
                      <a:r>
                        <a:rPr lang="es-PE" sz="1400" dirty="0" smtClean="0"/>
                        <a:t>25</a:t>
                      </a:r>
                      <a:endParaRPr lang="es-ES" sz="1400" dirty="0"/>
                    </a:p>
                  </a:txBody>
                  <a:tcPr/>
                </a:tc>
                <a:tc>
                  <a:txBody>
                    <a:bodyPr/>
                    <a:lstStyle/>
                    <a:p>
                      <a:r>
                        <a:rPr lang="es-PE" sz="1400" dirty="0" smtClean="0"/>
                        <a:t>5</a:t>
                      </a:r>
                      <a:endParaRPr lang="es-ES" sz="1400" dirty="0"/>
                    </a:p>
                  </a:txBody>
                  <a:tcPr/>
                </a:tc>
                <a:tc>
                  <a:txBody>
                    <a:bodyPr/>
                    <a:lstStyle/>
                    <a:p>
                      <a:r>
                        <a:rPr lang="es-PE" sz="1400" dirty="0" smtClean="0"/>
                        <a:t>10</a:t>
                      </a:r>
                      <a:endParaRPr lang="es-ES" sz="1400" dirty="0"/>
                    </a:p>
                  </a:txBody>
                  <a:tcPr/>
                </a:tc>
                <a:tc>
                  <a:txBody>
                    <a:bodyPr/>
                    <a:lstStyle/>
                    <a:p>
                      <a:r>
                        <a:rPr lang="es-PE" sz="1400" dirty="0" smtClean="0"/>
                        <a:t>20</a:t>
                      </a:r>
                      <a:endParaRPr lang="es-ES" sz="1400" dirty="0"/>
                    </a:p>
                  </a:txBody>
                  <a:tcPr>
                    <a:lnR w="12700" cap="flat" cmpd="sng" algn="ctr">
                      <a:solidFill>
                        <a:schemeClr val="tx1"/>
                      </a:solidFill>
                      <a:prstDash val="solid"/>
                      <a:round/>
                      <a:headEnd type="none" w="med" len="med"/>
                      <a:tailEnd type="none" w="med" len="med"/>
                    </a:lnR>
                  </a:tcPr>
                </a:tc>
              </a:tr>
              <a:tr h="306382">
                <a:tc>
                  <a:txBody>
                    <a:bodyPr/>
                    <a:lstStyle/>
                    <a:p>
                      <a:r>
                        <a:rPr lang="es-PE" sz="1100" dirty="0" smtClean="0"/>
                        <a:t>Demanda</a:t>
                      </a:r>
                      <a:endParaRPr lang="es-ES" sz="1100" dirty="0"/>
                    </a:p>
                  </a:txBody>
                  <a:tcPr/>
                </a:tc>
                <a:tc>
                  <a:txBody>
                    <a:bodyPr/>
                    <a:lstStyle/>
                    <a:p>
                      <a:r>
                        <a:rPr lang="es-PE" sz="1400" dirty="0" smtClean="0"/>
                        <a:t>20</a:t>
                      </a:r>
                      <a:endParaRPr lang="es-ES" sz="1400" dirty="0"/>
                    </a:p>
                  </a:txBody>
                  <a:tcPr/>
                </a:tc>
                <a:tc>
                  <a:txBody>
                    <a:bodyPr/>
                    <a:lstStyle/>
                    <a:p>
                      <a:r>
                        <a:rPr lang="es-PE" sz="1400" dirty="0" smtClean="0"/>
                        <a:t>20</a:t>
                      </a:r>
                      <a:endParaRPr lang="es-ES" sz="1400" dirty="0"/>
                    </a:p>
                  </a:txBody>
                  <a:tcPr/>
                </a:tc>
                <a:tc>
                  <a:txBody>
                    <a:bodyPr/>
                    <a:lstStyle/>
                    <a:p>
                      <a:r>
                        <a:rPr lang="es-PE" sz="1400" dirty="0" smtClean="0"/>
                        <a:t>15</a:t>
                      </a:r>
                      <a:endParaRPr lang="es-ES" sz="1400" dirty="0"/>
                    </a:p>
                  </a:txBody>
                  <a:tcPr/>
                </a:tc>
                <a:tc>
                  <a:txBody>
                    <a:bodyPr/>
                    <a:lstStyle/>
                    <a:p>
                      <a:r>
                        <a:rPr lang="es-PE" sz="1400" dirty="0" smtClean="0"/>
                        <a:t>25</a:t>
                      </a:r>
                      <a:endParaRPr lang="es-ES" sz="1400" dirty="0"/>
                    </a:p>
                  </a:txBody>
                  <a:tcPr/>
                </a:tc>
                <a:tc>
                  <a:txBody>
                    <a:bodyPr/>
                    <a:lstStyle/>
                    <a:p>
                      <a:endParaRPr lang="es-ES" sz="1400" dirty="0"/>
                    </a:p>
                  </a:txBody>
                  <a:tcPr>
                    <a:lnR w="12700" cap="flat" cmpd="sng" algn="ctr">
                      <a:solidFill>
                        <a:schemeClr val="tx1"/>
                      </a:solidFill>
                      <a:prstDash val="solid"/>
                      <a:round/>
                      <a:headEnd type="none" w="med" len="med"/>
                      <a:tailEnd type="none" w="med" len="med"/>
                    </a:lnR>
                    <a:lnTlToBr w="12700" cap="flat" cmpd="sng" algn="ctr">
                      <a:solidFill>
                        <a:schemeClr val="tx1"/>
                      </a:solidFill>
                      <a:prstDash val="solid"/>
                      <a:round/>
                      <a:headEnd type="none" w="med" len="med"/>
                      <a:tailEnd type="none" w="med" len="med"/>
                    </a:lnTlToBr>
                  </a:tcPr>
                </a:tc>
              </a:tr>
            </a:tbl>
          </a:graphicData>
        </a:graphic>
      </p:graphicFrame>
      <p:sp>
        <p:nvSpPr>
          <p:cNvPr id="6" name="5 CuadroTexto"/>
          <p:cNvSpPr txBox="1"/>
          <p:nvPr/>
        </p:nvSpPr>
        <p:spPr>
          <a:xfrm>
            <a:off x="2411760" y="1916832"/>
            <a:ext cx="2232248" cy="369332"/>
          </a:xfrm>
          <a:prstGeom prst="rect">
            <a:avLst/>
          </a:prstGeom>
          <a:noFill/>
        </p:spPr>
        <p:txBody>
          <a:bodyPr wrap="square" rtlCol="0">
            <a:spAutoFit/>
          </a:bodyPr>
          <a:lstStyle/>
          <a:p>
            <a:r>
              <a:rPr lang="es-PE" dirty="0" smtClean="0"/>
              <a:t>Matriz de costos</a:t>
            </a:r>
            <a:endParaRPr lang="es-ES" dirty="0"/>
          </a:p>
        </p:txBody>
      </p:sp>
      <p:graphicFrame>
        <p:nvGraphicFramePr>
          <p:cNvPr id="7" name="6 Tabla"/>
          <p:cNvGraphicFramePr>
            <a:graphicFrameLocks noGrp="1"/>
          </p:cNvGraphicFramePr>
          <p:nvPr/>
        </p:nvGraphicFramePr>
        <p:xfrm>
          <a:off x="4427984" y="4437112"/>
          <a:ext cx="4320480" cy="2042950"/>
        </p:xfrm>
        <a:graphic>
          <a:graphicData uri="http://schemas.openxmlformats.org/drawingml/2006/table">
            <a:tbl>
              <a:tblPr>
                <a:tableStyleId>{BC89EF96-8CEA-46FF-86C4-4CE0E7609802}</a:tableStyleId>
              </a:tblPr>
              <a:tblGrid>
                <a:gridCol w="757514"/>
                <a:gridCol w="694387"/>
                <a:gridCol w="708339"/>
                <a:gridCol w="720080"/>
                <a:gridCol w="648072"/>
                <a:gridCol w="792088"/>
              </a:tblGrid>
              <a:tr h="182880">
                <a:tc rowSpan="2">
                  <a:txBody>
                    <a:bodyPr/>
                    <a:lstStyle/>
                    <a:p>
                      <a:r>
                        <a:rPr lang="es-PE" sz="1200" dirty="0" smtClean="0">
                          <a:latin typeface="+mj-lt"/>
                        </a:rPr>
                        <a:t>Planta</a:t>
                      </a:r>
                      <a:endParaRPr lang="es-ES" sz="1200" dirty="0">
                        <a:latin typeface="+mj-lt"/>
                      </a:endParaRPr>
                    </a:p>
                  </a:txBody>
                  <a:tcPr>
                    <a:solidFill>
                      <a:schemeClr val="accent1">
                        <a:lumMod val="20000"/>
                        <a:lumOff val="80000"/>
                      </a:schemeClr>
                    </a:solidFill>
                  </a:tcPr>
                </a:tc>
                <a:tc>
                  <a:txBody>
                    <a:bodyPr/>
                    <a:lstStyle/>
                    <a:p>
                      <a:r>
                        <a:rPr lang="es-PE" sz="1200" dirty="0" smtClean="0">
                          <a:latin typeface="+mj-lt"/>
                        </a:rPr>
                        <a:t>Centro</a:t>
                      </a:r>
                      <a:endParaRPr lang="es-ES" sz="1200" dirty="0">
                        <a:latin typeface="+mj-lt"/>
                      </a:endParaRPr>
                    </a:p>
                  </a:txBody>
                  <a:tcPr>
                    <a:solidFill>
                      <a:schemeClr val="accent1">
                        <a:lumMod val="20000"/>
                        <a:lumOff val="80000"/>
                      </a:schemeClr>
                    </a:solidFill>
                  </a:tcPr>
                </a:tc>
                <a:tc>
                  <a:txBody>
                    <a:bodyPr/>
                    <a:lstStyle/>
                    <a:p>
                      <a:r>
                        <a:rPr lang="es-PE" sz="1200" dirty="0" smtClean="0">
                          <a:latin typeface="+mj-lt"/>
                        </a:rPr>
                        <a:t>Centro</a:t>
                      </a:r>
                      <a:endParaRPr lang="es-ES" sz="1200" dirty="0">
                        <a:latin typeface="+mj-lt"/>
                      </a:endParaRPr>
                    </a:p>
                  </a:txBody>
                  <a:tcPr>
                    <a:solidFill>
                      <a:schemeClr val="accent1">
                        <a:lumMod val="20000"/>
                        <a:lumOff val="80000"/>
                      </a:schemeClr>
                    </a:solidFill>
                  </a:tcPr>
                </a:tc>
                <a:tc>
                  <a:txBody>
                    <a:bodyPr/>
                    <a:lstStyle/>
                    <a:p>
                      <a:r>
                        <a:rPr lang="es-PE" sz="1200" dirty="0" smtClean="0">
                          <a:latin typeface="+mj-lt"/>
                        </a:rPr>
                        <a:t>Centro</a:t>
                      </a:r>
                      <a:endParaRPr lang="es-ES" sz="1200" dirty="0">
                        <a:latin typeface="+mj-lt"/>
                      </a:endParaRPr>
                    </a:p>
                  </a:txBody>
                  <a:tcPr>
                    <a:solidFill>
                      <a:schemeClr val="accent1">
                        <a:lumMod val="20000"/>
                        <a:lumOff val="80000"/>
                      </a:schemeClr>
                    </a:solidFill>
                  </a:tcPr>
                </a:tc>
                <a:tc>
                  <a:txBody>
                    <a:bodyPr/>
                    <a:lstStyle/>
                    <a:p>
                      <a:r>
                        <a:rPr lang="es-PE" sz="1200" dirty="0" smtClean="0">
                          <a:latin typeface="+mj-lt"/>
                        </a:rPr>
                        <a:t>Centro</a:t>
                      </a:r>
                      <a:endParaRPr lang="es-ES" sz="1200" dirty="0">
                        <a:latin typeface="+mj-lt"/>
                      </a:endParaRPr>
                    </a:p>
                  </a:txBody>
                  <a:tcPr>
                    <a:solidFill>
                      <a:schemeClr val="accent1">
                        <a:lumMod val="20000"/>
                        <a:lumOff val="80000"/>
                      </a:schemeClr>
                    </a:solidFill>
                  </a:tcPr>
                </a:tc>
                <a:tc rowSpan="2">
                  <a:txBody>
                    <a:bodyPr/>
                    <a:lstStyle/>
                    <a:p>
                      <a:r>
                        <a:rPr lang="es-PE" sz="1200" dirty="0" smtClean="0">
                          <a:latin typeface="+mj-lt"/>
                        </a:rPr>
                        <a:t>Oferta</a:t>
                      </a:r>
                      <a:endParaRPr lang="es-ES" sz="1200" dirty="0">
                        <a:latin typeface="+mj-lt"/>
                      </a:endParaRPr>
                    </a:p>
                  </a:txBody>
                  <a:tcPr>
                    <a:lnR w="12700" cap="flat" cmpd="sng" algn="ctr">
                      <a:solidFill>
                        <a:schemeClr val="tx1"/>
                      </a:solidFill>
                      <a:prstDash val="solid"/>
                      <a:round/>
                      <a:headEnd type="none" w="med" len="med"/>
                      <a:tailEnd type="none" w="med" len="med"/>
                    </a:lnR>
                    <a:solidFill>
                      <a:schemeClr val="accent1">
                        <a:lumMod val="20000"/>
                        <a:lumOff val="80000"/>
                      </a:schemeClr>
                    </a:solidFill>
                  </a:tcPr>
                </a:tc>
              </a:tr>
              <a:tr h="182880">
                <a:tc vMerge="1">
                  <a:txBody>
                    <a:bodyPr/>
                    <a:lstStyle/>
                    <a:p>
                      <a:endParaRPr lang="es-ES"/>
                    </a:p>
                  </a:txBody>
                  <a:tcPr/>
                </a:tc>
                <a:tc>
                  <a:txBody>
                    <a:bodyPr/>
                    <a:lstStyle/>
                    <a:p>
                      <a:r>
                        <a:rPr lang="es-PE" sz="1400" dirty="0" smtClean="0">
                          <a:latin typeface="+mj-lt"/>
                        </a:rPr>
                        <a:t>C1</a:t>
                      </a:r>
                      <a:endParaRPr lang="es-ES" sz="1400" dirty="0">
                        <a:latin typeface="+mj-lt"/>
                      </a:endParaRPr>
                    </a:p>
                  </a:txBody>
                  <a:tcPr>
                    <a:solidFill>
                      <a:schemeClr val="accent1">
                        <a:lumMod val="20000"/>
                        <a:lumOff val="80000"/>
                      </a:schemeClr>
                    </a:solidFill>
                  </a:tcPr>
                </a:tc>
                <a:tc>
                  <a:txBody>
                    <a:bodyPr/>
                    <a:lstStyle/>
                    <a:p>
                      <a:r>
                        <a:rPr lang="es-PE" sz="1400" dirty="0" smtClean="0">
                          <a:latin typeface="+mj-lt"/>
                        </a:rPr>
                        <a:t>C2</a:t>
                      </a:r>
                      <a:endParaRPr lang="es-ES" sz="1400" dirty="0">
                        <a:latin typeface="+mj-lt"/>
                      </a:endParaRPr>
                    </a:p>
                  </a:txBody>
                  <a:tcPr>
                    <a:solidFill>
                      <a:schemeClr val="accent1">
                        <a:lumMod val="20000"/>
                        <a:lumOff val="80000"/>
                      </a:schemeClr>
                    </a:solidFill>
                  </a:tcPr>
                </a:tc>
                <a:tc>
                  <a:txBody>
                    <a:bodyPr/>
                    <a:lstStyle/>
                    <a:p>
                      <a:r>
                        <a:rPr lang="es-PE" sz="1400" dirty="0" smtClean="0">
                          <a:latin typeface="+mj-lt"/>
                        </a:rPr>
                        <a:t>C3</a:t>
                      </a:r>
                      <a:endParaRPr lang="es-ES" sz="1400" dirty="0">
                        <a:latin typeface="+mj-lt"/>
                      </a:endParaRPr>
                    </a:p>
                  </a:txBody>
                  <a:tcPr>
                    <a:solidFill>
                      <a:schemeClr val="accent1">
                        <a:lumMod val="20000"/>
                        <a:lumOff val="80000"/>
                      </a:schemeClr>
                    </a:solidFill>
                  </a:tcPr>
                </a:tc>
                <a:tc>
                  <a:txBody>
                    <a:bodyPr/>
                    <a:lstStyle/>
                    <a:p>
                      <a:r>
                        <a:rPr lang="es-PE" sz="1400" dirty="0" smtClean="0">
                          <a:latin typeface="+mj-lt"/>
                        </a:rPr>
                        <a:t>c4</a:t>
                      </a:r>
                      <a:endParaRPr lang="es-ES" sz="1400" dirty="0">
                        <a:latin typeface="+mj-lt"/>
                      </a:endParaRPr>
                    </a:p>
                  </a:txBody>
                  <a:tcPr>
                    <a:solidFill>
                      <a:schemeClr val="accent1">
                        <a:lumMod val="20000"/>
                        <a:lumOff val="80000"/>
                      </a:schemeClr>
                    </a:solidFill>
                  </a:tcPr>
                </a:tc>
                <a:tc vMerge="1">
                  <a:txBody>
                    <a:bodyPr/>
                    <a:lstStyle/>
                    <a:p>
                      <a:endParaRPr lang="es-ES"/>
                    </a:p>
                  </a:txBody>
                  <a:tcPr/>
                </a:tc>
              </a:tr>
              <a:tr h="266008">
                <a:tc>
                  <a:txBody>
                    <a:bodyPr/>
                    <a:lstStyle/>
                    <a:p>
                      <a:r>
                        <a:rPr lang="es-PE" sz="1200" dirty="0" smtClean="0"/>
                        <a:t>P1</a:t>
                      </a:r>
                      <a:endParaRPr lang="es-ES" sz="1200" dirty="0"/>
                    </a:p>
                  </a:txBody>
                  <a:tcPr/>
                </a:tc>
                <a:tc>
                  <a:txBody>
                    <a:bodyPr/>
                    <a:lstStyle/>
                    <a:p>
                      <a:endParaRPr lang="es-ES" sz="1400" dirty="0"/>
                    </a:p>
                  </a:txBody>
                  <a:tcPr/>
                </a:tc>
                <a:tc>
                  <a:txBody>
                    <a:bodyPr/>
                    <a:lstStyle/>
                    <a:p>
                      <a:r>
                        <a:rPr lang="es-PE" sz="1400" dirty="0" smtClean="0"/>
                        <a:t>10</a:t>
                      </a:r>
                      <a:endParaRPr lang="es-ES" sz="1400" dirty="0"/>
                    </a:p>
                  </a:txBody>
                  <a:tcPr>
                    <a:solidFill>
                      <a:schemeClr val="tx2">
                        <a:lumMod val="20000"/>
                        <a:lumOff val="80000"/>
                      </a:schemeClr>
                    </a:solidFill>
                  </a:tcPr>
                </a:tc>
                <a:tc>
                  <a:txBody>
                    <a:bodyPr/>
                    <a:lstStyle/>
                    <a:p>
                      <a:endParaRPr lang="es-ES" sz="1400" dirty="0"/>
                    </a:p>
                  </a:txBody>
                  <a:tcPr/>
                </a:tc>
                <a:tc>
                  <a:txBody>
                    <a:bodyPr/>
                    <a:lstStyle/>
                    <a:p>
                      <a:r>
                        <a:rPr lang="es-PE" sz="1400" dirty="0" smtClean="0"/>
                        <a:t>20</a:t>
                      </a:r>
                      <a:endParaRPr lang="es-ES" sz="1400" dirty="0"/>
                    </a:p>
                  </a:txBody>
                  <a:tcPr>
                    <a:solidFill>
                      <a:schemeClr val="tx2">
                        <a:lumMod val="20000"/>
                        <a:lumOff val="80000"/>
                      </a:schemeClr>
                    </a:solidFill>
                  </a:tcPr>
                </a:tc>
                <a:tc>
                  <a:txBody>
                    <a:bodyPr/>
                    <a:lstStyle/>
                    <a:p>
                      <a:r>
                        <a:rPr lang="es-PE" sz="1400" dirty="0" smtClean="0"/>
                        <a:t>30</a:t>
                      </a:r>
                      <a:endParaRPr lang="es-ES" sz="1400" dirty="0"/>
                    </a:p>
                  </a:txBody>
                  <a:tcPr>
                    <a:lnR w="12700" cap="flat" cmpd="sng" algn="ctr">
                      <a:solidFill>
                        <a:schemeClr val="tx1"/>
                      </a:solidFill>
                      <a:prstDash val="solid"/>
                      <a:round/>
                      <a:headEnd type="none" w="med" len="med"/>
                      <a:tailEnd type="none" w="med" len="med"/>
                    </a:lnR>
                  </a:tcPr>
                </a:tc>
              </a:tr>
              <a:tr h="426324">
                <a:tc>
                  <a:txBody>
                    <a:bodyPr/>
                    <a:lstStyle/>
                    <a:p>
                      <a:r>
                        <a:rPr lang="es-PE" sz="1200" dirty="0" smtClean="0"/>
                        <a:t>P2</a:t>
                      </a:r>
                      <a:endParaRPr lang="es-ES" sz="1200" dirty="0"/>
                    </a:p>
                  </a:txBody>
                  <a:tcPr/>
                </a:tc>
                <a:tc>
                  <a:txBody>
                    <a:bodyPr/>
                    <a:lstStyle/>
                    <a:p>
                      <a:r>
                        <a:rPr lang="es-PE" sz="1400" dirty="0" smtClean="0"/>
                        <a:t>20</a:t>
                      </a:r>
                      <a:endParaRPr lang="es-ES" sz="1400" dirty="0"/>
                    </a:p>
                  </a:txBody>
                  <a:tcPr>
                    <a:solidFill>
                      <a:schemeClr val="accent6">
                        <a:lumMod val="40000"/>
                        <a:lumOff val="60000"/>
                      </a:schemeClr>
                    </a:solidFill>
                  </a:tcPr>
                </a:tc>
                <a:tc>
                  <a:txBody>
                    <a:bodyPr/>
                    <a:lstStyle/>
                    <a:p>
                      <a:r>
                        <a:rPr lang="es-PE" sz="1400" dirty="0" smtClean="0"/>
                        <a:t>10</a:t>
                      </a:r>
                      <a:endParaRPr lang="es-ES" sz="1400" dirty="0"/>
                    </a:p>
                  </a:txBody>
                  <a:tcPr>
                    <a:solidFill>
                      <a:schemeClr val="tx2">
                        <a:lumMod val="20000"/>
                        <a:lumOff val="80000"/>
                      </a:schemeClr>
                    </a:solidFill>
                  </a:tcPr>
                </a:tc>
                <a:tc>
                  <a:txBody>
                    <a:bodyPr/>
                    <a:lstStyle/>
                    <a:p>
                      <a:endParaRPr lang="es-ES" sz="1400" dirty="0"/>
                    </a:p>
                  </a:txBody>
                  <a:tcPr/>
                </a:tc>
                <a:tc>
                  <a:txBody>
                    <a:bodyPr/>
                    <a:lstStyle/>
                    <a:p>
                      <a:endParaRPr lang="es-ES" sz="1400" dirty="0"/>
                    </a:p>
                  </a:txBody>
                  <a:tcPr/>
                </a:tc>
                <a:tc>
                  <a:txBody>
                    <a:bodyPr/>
                    <a:lstStyle/>
                    <a:p>
                      <a:r>
                        <a:rPr lang="es-PE" sz="1400" dirty="0" smtClean="0"/>
                        <a:t>30</a:t>
                      </a:r>
                      <a:endParaRPr lang="es-ES" sz="1400" dirty="0"/>
                    </a:p>
                  </a:txBody>
                  <a:tcPr>
                    <a:lnR w="12700" cap="flat" cmpd="sng" algn="ctr">
                      <a:solidFill>
                        <a:schemeClr val="tx1"/>
                      </a:solidFill>
                      <a:prstDash val="solid"/>
                      <a:round/>
                      <a:headEnd type="none" w="med" len="med"/>
                      <a:tailEnd type="none" w="med" len="med"/>
                    </a:lnR>
                  </a:tcPr>
                </a:tc>
              </a:tr>
              <a:tr h="426324">
                <a:tc>
                  <a:txBody>
                    <a:bodyPr/>
                    <a:lstStyle/>
                    <a:p>
                      <a:r>
                        <a:rPr lang="es-PE" sz="1200" dirty="0" smtClean="0"/>
                        <a:t>P3</a:t>
                      </a:r>
                      <a:endParaRPr lang="es-ES" sz="1200" dirty="0"/>
                    </a:p>
                  </a:txBody>
                  <a:tcPr/>
                </a:tc>
                <a:tc>
                  <a:txBody>
                    <a:bodyPr/>
                    <a:lstStyle/>
                    <a:p>
                      <a:endParaRPr lang="es-ES" sz="1400" dirty="0"/>
                    </a:p>
                  </a:txBody>
                  <a:tcPr/>
                </a:tc>
                <a:tc>
                  <a:txBody>
                    <a:bodyPr/>
                    <a:lstStyle/>
                    <a:p>
                      <a:endParaRPr lang="es-ES" sz="1400" dirty="0"/>
                    </a:p>
                  </a:txBody>
                  <a:tcPr/>
                </a:tc>
                <a:tc>
                  <a:txBody>
                    <a:bodyPr/>
                    <a:lstStyle/>
                    <a:p>
                      <a:r>
                        <a:rPr lang="es-PE" sz="1400" dirty="0" smtClean="0"/>
                        <a:t>15</a:t>
                      </a:r>
                      <a:endParaRPr lang="es-ES" sz="1400" dirty="0"/>
                    </a:p>
                  </a:txBody>
                  <a:tcPr>
                    <a:solidFill>
                      <a:schemeClr val="tx2">
                        <a:lumMod val="20000"/>
                        <a:lumOff val="80000"/>
                      </a:schemeClr>
                    </a:solidFill>
                  </a:tcPr>
                </a:tc>
                <a:tc>
                  <a:txBody>
                    <a:bodyPr/>
                    <a:lstStyle/>
                    <a:p>
                      <a:r>
                        <a:rPr lang="es-PE" sz="1400" dirty="0" smtClean="0"/>
                        <a:t>5</a:t>
                      </a:r>
                      <a:endParaRPr lang="es-ES" sz="1400" dirty="0"/>
                    </a:p>
                  </a:txBody>
                  <a:tcPr>
                    <a:solidFill>
                      <a:schemeClr val="tx2">
                        <a:lumMod val="20000"/>
                        <a:lumOff val="80000"/>
                      </a:schemeClr>
                    </a:solidFill>
                  </a:tcPr>
                </a:tc>
                <a:tc>
                  <a:txBody>
                    <a:bodyPr/>
                    <a:lstStyle/>
                    <a:p>
                      <a:r>
                        <a:rPr lang="es-PE" sz="1400" dirty="0" smtClean="0"/>
                        <a:t>20</a:t>
                      </a:r>
                      <a:endParaRPr lang="es-ES" sz="1400" dirty="0"/>
                    </a:p>
                  </a:txBody>
                  <a:tcPr>
                    <a:lnR w="12700" cap="flat" cmpd="sng" algn="ctr">
                      <a:solidFill>
                        <a:schemeClr val="tx1"/>
                      </a:solidFill>
                      <a:prstDash val="solid"/>
                      <a:round/>
                      <a:headEnd type="none" w="med" len="med"/>
                      <a:tailEnd type="none" w="med" len="med"/>
                    </a:lnR>
                  </a:tcPr>
                </a:tc>
              </a:tr>
              <a:tr h="306382">
                <a:tc>
                  <a:txBody>
                    <a:bodyPr/>
                    <a:lstStyle/>
                    <a:p>
                      <a:r>
                        <a:rPr lang="es-PE" sz="1100" dirty="0" smtClean="0"/>
                        <a:t>Demanda</a:t>
                      </a:r>
                      <a:endParaRPr lang="es-ES" sz="1100" dirty="0"/>
                    </a:p>
                  </a:txBody>
                  <a:tcPr/>
                </a:tc>
                <a:tc>
                  <a:txBody>
                    <a:bodyPr/>
                    <a:lstStyle/>
                    <a:p>
                      <a:r>
                        <a:rPr lang="es-PE" sz="1400" dirty="0" smtClean="0"/>
                        <a:t>20</a:t>
                      </a:r>
                      <a:endParaRPr lang="es-ES" sz="1400" dirty="0"/>
                    </a:p>
                  </a:txBody>
                  <a:tcPr/>
                </a:tc>
                <a:tc>
                  <a:txBody>
                    <a:bodyPr/>
                    <a:lstStyle/>
                    <a:p>
                      <a:r>
                        <a:rPr lang="es-PE" sz="1400" dirty="0" smtClean="0"/>
                        <a:t>20</a:t>
                      </a:r>
                      <a:endParaRPr lang="es-ES" sz="1400" dirty="0"/>
                    </a:p>
                  </a:txBody>
                  <a:tcPr/>
                </a:tc>
                <a:tc>
                  <a:txBody>
                    <a:bodyPr/>
                    <a:lstStyle/>
                    <a:p>
                      <a:r>
                        <a:rPr lang="es-PE" sz="1400" dirty="0" smtClean="0"/>
                        <a:t>15</a:t>
                      </a:r>
                      <a:endParaRPr lang="es-ES" sz="1400" dirty="0"/>
                    </a:p>
                  </a:txBody>
                  <a:tcPr/>
                </a:tc>
                <a:tc>
                  <a:txBody>
                    <a:bodyPr/>
                    <a:lstStyle/>
                    <a:p>
                      <a:r>
                        <a:rPr lang="es-PE" sz="1400" dirty="0" smtClean="0"/>
                        <a:t>25</a:t>
                      </a:r>
                      <a:endParaRPr lang="es-ES" sz="1400" dirty="0"/>
                    </a:p>
                  </a:txBody>
                  <a:tcPr/>
                </a:tc>
                <a:tc>
                  <a:txBody>
                    <a:bodyPr/>
                    <a:lstStyle/>
                    <a:p>
                      <a:endParaRPr lang="es-ES" sz="1400" dirty="0"/>
                    </a:p>
                  </a:txBody>
                  <a:tcPr>
                    <a:lnR w="12700" cap="flat" cmpd="sng" algn="ctr">
                      <a:solidFill>
                        <a:schemeClr val="tx1"/>
                      </a:solidFill>
                      <a:prstDash val="solid"/>
                      <a:round/>
                      <a:headEnd type="none" w="med" len="med"/>
                      <a:tailEnd type="none" w="med" len="med"/>
                    </a:lnR>
                  </a:tcPr>
                </a:tc>
              </a:tr>
            </a:tbl>
          </a:graphicData>
        </a:graphic>
      </p:graphicFrame>
      <p:sp>
        <p:nvSpPr>
          <p:cNvPr id="8" name="7 CuadroTexto"/>
          <p:cNvSpPr txBox="1"/>
          <p:nvPr/>
        </p:nvSpPr>
        <p:spPr>
          <a:xfrm>
            <a:off x="1763688" y="4653136"/>
            <a:ext cx="2232248" cy="369332"/>
          </a:xfrm>
          <a:prstGeom prst="rect">
            <a:avLst/>
          </a:prstGeom>
          <a:noFill/>
        </p:spPr>
        <p:txBody>
          <a:bodyPr wrap="square" rtlCol="0">
            <a:spAutoFit/>
          </a:bodyPr>
          <a:lstStyle/>
          <a:p>
            <a:r>
              <a:rPr lang="es-PE" dirty="0" smtClean="0"/>
              <a:t>Matriz de flujos</a:t>
            </a:r>
            <a:endParaRPr lang="es-ES" dirty="0"/>
          </a:p>
        </p:txBody>
      </p:sp>
      <p:graphicFrame>
        <p:nvGraphicFramePr>
          <p:cNvPr id="41987" name="Object 3"/>
          <p:cNvGraphicFramePr>
            <a:graphicFrameLocks noChangeAspect="1"/>
          </p:cNvGraphicFramePr>
          <p:nvPr/>
        </p:nvGraphicFramePr>
        <p:xfrm>
          <a:off x="6372200" y="2924944"/>
          <a:ext cx="2232248" cy="720080"/>
        </p:xfrm>
        <a:graphic>
          <a:graphicData uri="http://schemas.openxmlformats.org/presentationml/2006/ole">
            <mc:AlternateContent xmlns:mc="http://schemas.openxmlformats.org/markup-compatibility/2006">
              <mc:Choice xmlns:v="urn:schemas-microsoft-com:vml" Requires="v">
                <p:oleObj spid="_x0000_s42024" name="Ecuación" r:id="rId3" imgW="1206360" imgH="444240" progId="Equation.3">
                  <p:embed/>
                </p:oleObj>
              </mc:Choice>
              <mc:Fallback>
                <p:oleObj name="Ecuación" r:id="rId3" imgW="1206360" imgH="444240"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2200" y="2924944"/>
                        <a:ext cx="2232248"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10 Flecha a la derecha con bandas"/>
          <p:cNvSpPr/>
          <p:nvPr/>
        </p:nvSpPr>
        <p:spPr>
          <a:xfrm>
            <a:off x="3563888" y="4797152"/>
            <a:ext cx="648072" cy="360040"/>
          </a:xfrm>
          <a:prstGeom prst="striped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p:cNvGraphicFramePr>
            <a:graphicFrameLocks noGrp="1"/>
          </p:cNvGraphicFramePr>
          <p:nvPr/>
        </p:nvGraphicFramePr>
        <p:xfrm>
          <a:off x="1187624" y="332656"/>
          <a:ext cx="4320480" cy="2163288"/>
        </p:xfrm>
        <a:graphic>
          <a:graphicData uri="http://schemas.openxmlformats.org/drawingml/2006/table">
            <a:tbl>
              <a:tblPr>
                <a:tableStyleId>{BC89EF96-8CEA-46FF-86C4-4CE0E7609802}</a:tableStyleId>
              </a:tblPr>
              <a:tblGrid>
                <a:gridCol w="757514"/>
                <a:gridCol w="694387"/>
                <a:gridCol w="708339"/>
                <a:gridCol w="720080"/>
                <a:gridCol w="648072"/>
                <a:gridCol w="792088"/>
              </a:tblGrid>
              <a:tr h="182880">
                <a:tc rowSpan="2">
                  <a:txBody>
                    <a:bodyPr/>
                    <a:lstStyle/>
                    <a:p>
                      <a:r>
                        <a:rPr lang="es-PE" sz="1200" dirty="0" smtClean="0">
                          <a:latin typeface="+mj-lt"/>
                        </a:rPr>
                        <a:t>Planta</a:t>
                      </a:r>
                      <a:endParaRPr lang="es-ES" sz="1200" dirty="0">
                        <a:latin typeface="+mj-lt"/>
                      </a:endParaRPr>
                    </a:p>
                  </a:txBody>
                  <a:tcPr>
                    <a:solidFill>
                      <a:schemeClr val="accent1">
                        <a:lumMod val="20000"/>
                        <a:lumOff val="80000"/>
                      </a:schemeClr>
                    </a:solidFill>
                  </a:tcPr>
                </a:tc>
                <a:tc>
                  <a:txBody>
                    <a:bodyPr/>
                    <a:lstStyle/>
                    <a:p>
                      <a:r>
                        <a:rPr lang="es-PE" sz="1200" dirty="0" smtClean="0">
                          <a:latin typeface="+mj-lt"/>
                        </a:rPr>
                        <a:t>Centro</a:t>
                      </a:r>
                      <a:endParaRPr lang="es-ES" sz="1200" dirty="0">
                        <a:latin typeface="+mj-lt"/>
                      </a:endParaRPr>
                    </a:p>
                  </a:txBody>
                  <a:tcPr>
                    <a:solidFill>
                      <a:schemeClr val="accent1">
                        <a:lumMod val="20000"/>
                        <a:lumOff val="80000"/>
                      </a:schemeClr>
                    </a:solidFill>
                  </a:tcPr>
                </a:tc>
                <a:tc>
                  <a:txBody>
                    <a:bodyPr/>
                    <a:lstStyle/>
                    <a:p>
                      <a:r>
                        <a:rPr lang="es-PE" sz="1200" dirty="0" smtClean="0">
                          <a:latin typeface="+mj-lt"/>
                        </a:rPr>
                        <a:t>Centro</a:t>
                      </a:r>
                      <a:endParaRPr lang="es-ES" sz="1200" dirty="0">
                        <a:latin typeface="+mj-lt"/>
                      </a:endParaRPr>
                    </a:p>
                  </a:txBody>
                  <a:tcPr>
                    <a:solidFill>
                      <a:schemeClr val="accent1">
                        <a:lumMod val="20000"/>
                        <a:lumOff val="80000"/>
                      </a:schemeClr>
                    </a:solidFill>
                  </a:tcPr>
                </a:tc>
                <a:tc>
                  <a:txBody>
                    <a:bodyPr/>
                    <a:lstStyle/>
                    <a:p>
                      <a:r>
                        <a:rPr lang="es-PE" sz="1200" dirty="0" smtClean="0">
                          <a:latin typeface="+mj-lt"/>
                        </a:rPr>
                        <a:t>Centro</a:t>
                      </a:r>
                      <a:endParaRPr lang="es-ES" sz="1200" dirty="0">
                        <a:latin typeface="+mj-lt"/>
                      </a:endParaRPr>
                    </a:p>
                  </a:txBody>
                  <a:tcPr>
                    <a:solidFill>
                      <a:schemeClr val="accent1">
                        <a:lumMod val="20000"/>
                        <a:lumOff val="80000"/>
                      </a:schemeClr>
                    </a:solidFill>
                  </a:tcPr>
                </a:tc>
                <a:tc>
                  <a:txBody>
                    <a:bodyPr/>
                    <a:lstStyle/>
                    <a:p>
                      <a:r>
                        <a:rPr lang="es-PE" sz="1200" dirty="0" smtClean="0">
                          <a:latin typeface="+mj-lt"/>
                        </a:rPr>
                        <a:t>Centro</a:t>
                      </a:r>
                      <a:endParaRPr lang="es-ES" sz="1200" dirty="0">
                        <a:latin typeface="+mj-lt"/>
                      </a:endParaRPr>
                    </a:p>
                  </a:txBody>
                  <a:tcPr>
                    <a:solidFill>
                      <a:schemeClr val="accent1">
                        <a:lumMod val="20000"/>
                        <a:lumOff val="80000"/>
                      </a:schemeClr>
                    </a:solidFill>
                  </a:tcPr>
                </a:tc>
                <a:tc rowSpan="2">
                  <a:txBody>
                    <a:bodyPr/>
                    <a:lstStyle/>
                    <a:p>
                      <a:r>
                        <a:rPr lang="es-PE" sz="1200" dirty="0" err="1" smtClean="0">
                          <a:latin typeface="+mj-lt"/>
                        </a:rPr>
                        <a:t>Dif</a:t>
                      </a:r>
                      <a:r>
                        <a:rPr lang="es-PE" sz="1200" dirty="0" smtClean="0">
                          <a:latin typeface="+mj-lt"/>
                        </a:rPr>
                        <a:t> fila</a:t>
                      </a:r>
                      <a:endParaRPr lang="es-ES" sz="1200" dirty="0">
                        <a:latin typeface="+mj-lt"/>
                      </a:endParaRPr>
                    </a:p>
                  </a:txBody>
                  <a:tcPr>
                    <a:lnR w="12700" cap="flat" cmpd="sng" algn="ctr">
                      <a:solidFill>
                        <a:schemeClr val="tx1"/>
                      </a:solidFill>
                      <a:prstDash val="solid"/>
                      <a:round/>
                      <a:headEnd type="none" w="med" len="med"/>
                      <a:tailEnd type="none" w="med" len="med"/>
                    </a:lnR>
                    <a:solidFill>
                      <a:schemeClr val="accent1">
                        <a:lumMod val="20000"/>
                        <a:lumOff val="80000"/>
                      </a:schemeClr>
                    </a:solidFill>
                  </a:tcPr>
                </a:tc>
              </a:tr>
              <a:tr h="182880">
                <a:tc vMerge="1">
                  <a:txBody>
                    <a:bodyPr/>
                    <a:lstStyle/>
                    <a:p>
                      <a:endParaRPr lang="es-ES"/>
                    </a:p>
                  </a:txBody>
                  <a:tcPr/>
                </a:tc>
                <a:tc>
                  <a:txBody>
                    <a:bodyPr/>
                    <a:lstStyle/>
                    <a:p>
                      <a:r>
                        <a:rPr lang="es-PE" sz="1400" dirty="0" smtClean="0">
                          <a:latin typeface="+mj-lt"/>
                        </a:rPr>
                        <a:t>C1</a:t>
                      </a:r>
                      <a:endParaRPr lang="es-ES" sz="1400" dirty="0">
                        <a:latin typeface="+mj-lt"/>
                      </a:endParaRPr>
                    </a:p>
                  </a:txBody>
                  <a:tcPr>
                    <a:solidFill>
                      <a:schemeClr val="accent1">
                        <a:lumMod val="20000"/>
                        <a:lumOff val="80000"/>
                      </a:schemeClr>
                    </a:solidFill>
                  </a:tcPr>
                </a:tc>
                <a:tc>
                  <a:txBody>
                    <a:bodyPr/>
                    <a:lstStyle/>
                    <a:p>
                      <a:r>
                        <a:rPr lang="es-PE" sz="1400" dirty="0" smtClean="0">
                          <a:latin typeface="+mj-lt"/>
                        </a:rPr>
                        <a:t>C2</a:t>
                      </a:r>
                      <a:endParaRPr lang="es-ES" sz="1400" dirty="0">
                        <a:latin typeface="+mj-lt"/>
                      </a:endParaRPr>
                    </a:p>
                  </a:txBody>
                  <a:tcPr>
                    <a:solidFill>
                      <a:schemeClr val="accent1">
                        <a:lumMod val="20000"/>
                        <a:lumOff val="80000"/>
                      </a:schemeClr>
                    </a:solidFill>
                  </a:tcPr>
                </a:tc>
                <a:tc>
                  <a:txBody>
                    <a:bodyPr/>
                    <a:lstStyle/>
                    <a:p>
                      <a:r>
                        <a:rPr lang="es-PE" sz="1400" dirty="0" smtClean="0">
                          <a:latin typeface="+mj-lt"/>
                        </a:rPr>
                        <a:t>C3</a:t>
                      </a:r>
                      <a:endParaRPr lang="es-ES" sz="1400" dirty="0">
                        <a:latin typeface="+mj-lt"/>
                      </a:endParaRPr>
                    </a:p>
                  </a:txBody>
                  <a:tcPr>
                    <a:solidFill>
                      <a:schemeClr val="accent1">
                        <a:lumMod val="20000"/>
                        <a:lumOff val="80000"/>
                      </a:schemeClr>
                    </a:solidFill>
                  </a:tcPr>
                </a:tc>
                <a:tc>
                  <a:txBody>
                    <a:bodyPr/>
                    <a:lstStyle/>
                    <a:p>
                      <a:r>
                        <a:rPr lang="es-PE" sz="1400" dirty="0" smtClean="0">
                          <a:latin typeface="+mj-lt"/>
                        </a:rPr>
                        <a:t>c4</a:t>
                      </a:r>
                      <a:endParaRPr lang="es-ES" sz="1400" dirty="0">
                        <a:latin typeface="+mj-lt"/>
                      </a:endParaRPr>
                    </a:p>
                  </a:txBody>
                  <a:tcPr>
                    <a:solidFill>
                      <a:schemeClr val="accent1">
                        <a:lumMod val="20000"/>
                        <a:lumOff val="80000"/>
                      </a:schemeClr>
                    </a:solidFill>
                  </a:tcPr>
                </a:tc>
                <a:tc vMerge="1">
                  <a:txBody>
                    <a:bodyPr/>
                    <a:lstStyle/>
                    <a:p>
                      <a:endParaRPr lang="es-ES"/>
                    </a:p>
                  </a:txBody>
                  <a:tcPr/>
                </a:tc>
              </a:tr>
              <a:tr h="266008">
                <a:tc>
                  <a:txBody>
                    <a:bodyPr/>
                    <a:lstStyle/>
                    <a:p>
                      <a:r>
                        <a:rPr lang="es-PE" sz="1200" dirty="0" smtClean="0"/>
                        <a:t>P1</a:t>
                      </a:r>
                      <a:endParaRPr lang="es-ES" sz="1200" dirty="0"/>
                    </a:p>
                  </a:txBody>
                  <a:tcPr/>
                </a:tc>
                <a:tc>
                  <a:txBody>
                    <a:bodyPr/>
                    <a:lstStyle/>
                    <a:p>
                      <a:r>
                        <a:rPr lang="es-PE" sz="1400" dirty="0" smtClean="0"/>
                        <a:t>10</a:t>
                      </a:r>
                      <a:endParaRPr lang="es-ES" sz="1400" dirty="0"/>
                    </a:p>
                  </a:txBody>
                  <a:tcPr/>
                </a:tc>
                <a:tc>
                  <a:txBody>
                    <a:bodyPr/>
                    <a:lstStyle/>
                    <a:p>
                      <a:r>
                        <a:rPr lang="es-PE" sz="1400" dirty="0" smtClean="0"/>
                        <a:t>20</a:t>
                      </a:r>
                      <a:endParaRPr lang="es-ES" sz="1400" dirty="0"/>
                    </a:p>
                  </a:txBody>
                  <a:tcPr/>
                </a:tc>
                <a:tc>
                  <a:txBody>
                    <a:bodyPr/>
                    <a:lstStyle/>
                    <a:p>
                      <a:r>
                        <a:rPr lang="es-PE" sz="1400" dirty="0" smtClean="0"/>
                        <a:t>6</a:t>
                      </a:r>
                      <a:endParaRPr lang="es-ES" sz="1400" dirty="0"/>
                    </a:p>
                  </a:txBody>
                  <a:tcPr/>
                </a:tc>
                <a:tc>
                  <a:txBody>
                    <a:bodyPr/>
                    <a:lstStyle/>
                    <a:p>
                      <a:r>
                        <a:rPr lang="es-PE" sz="1400" dirty="0" smtClean="0"/>
                        <a:t>5</a:t>
                      </a:r>
                      <a:endParaRPr lang="es-ES" sz="1400" dirty="0"/>
                    </a:p>
                  </a:txBody>
                  <a:tcPr/>
                </a:tc>
                <a:tc>
                  <a:txBody>
                    <a:bodyPr/>
                    <a:lstStyle/>
                    <a:p>
                      <a:r>
                        <a:rPr lang="es-PE" sz="1400" dirty="0" smtClean="0"/>
                        <a:t>1</a:t>
                      </a:r>
                      <a:endParaRPr lang="es-ES" sz="1400" dirty="0"/>
                    </a:p>
                  </a:txBody>
                  <a:tcPr>
                    <a:lnR w="12700" cap="flat" cmpd="sng" algn="ctr">
                      <a:solidFill>
                        <a:schemeClr val="tx1"/>
                      </a:solidFill>
                      <a:prstDash val="solid"/>
                      <a:round/>
                      <a:headEnd type="none" w="med" len="med"/>
                      <a:tailEnd type="none" w="med" len="med"/>
                    </a:lnR>
                    <a:solidFill>
                      <a:schemeClr val="accent2">
                        <a:lumMod val="40000"/>
                        <a:lumOff val="60000"/>
                      </a:schemeClr>
                    </a:solidFill>
                  </a:tcPr>
                </a:tc>
              </a:tr>
              <a:tr h="426324">
                <a:tc>
                  <a:txBody>
                    <a:bodyPr/>
                    <a:lstStyle/>
                    <a:p>
                      <a:r>
                        <a:rPr lang="es-PE" sz="1200" dirty="0" smtClean="0"/>
                        <a:t>P2</a:t>
                      </a:r>
                      <a:endParaRPr lang="es-ES" sz="1200" dirty="0"/>
                    </a:p>
                  </a:txBody>
                  <a:tcPr/>
                </a:tc>
                <a:tc>
                  <a:txBody>
                    <a:bodyPr/>
                    <a:lstStyle/>
                    <a:p>
                      <a:r>
                        <a:rPr lang="es-PE" sz="1400" dirty="0" smtClean="0"/>
                        <a:t>5</a:t>
                      </a:r>
                      <a:endParaRPr lang="es-ES" sz="1400" dirty="0"/>
                    </a:p>
                  </a:txBody>
                  <a:tcPr/>
                </a:tc>
                <a:tc>
                  <a:txBody>
                    <a:bodyPr/>
                    <a:lstStyle/>
                    <a:p>
                      <a:r>
                        <a:rPr lang="es-PE" sz="1400" dirty="0" smtClean="0"/>
                        <a:t>17</a:t>
                      </a:r>
                      <a:endParaRPr lang="es-ES" sz="1400" dirty="0"/>
                    </a:p>
                  </a:txBody>
                  <a:tcPr/>
                </a:tc>
                <a:tc>
                  <a:txBody>
                    <a:bodyPr/>
                    <a:lstStyle/>
                    <a:p>
                      <a:r>
                        <a:rPr lang="es-PE" sz="1400" dirty="0" smtClean="0"/>
                        <a:t>29</a:t>
                      </a:r>
                      <a:endParaRPr lang="es-ES" sz="1400" dirty="0"/>
                    </a:p>
                  </a:txBody>
                  <a:tcPr/>
                </a:tc>
                <a:tc>
                  <a:txBody>
                    <a:bodyPr/>
                    <a:lstStyle/>
                    <a:p>
                      <a:r>
                        <a:rPr lang="es-PE" sz="1400" dirty="0" smtClean="0"/>
                        <a:t>22</a:t>
                      </a:r>
                      <a:endParaRPr lang="es-ES" sz="1400" dirty="0"/>
                    </a:p>
                  </a:txBody>
                  <a:tcPr/>
                </a:tc>
                <a:tc>
                  <a:txBody>
                    <a:bodyPr/>
                    <a:lstStyle/>
                    <a:p>
                      <a:r>
                        <a:rPr lang="es-PE" sz="1400" dirty="0" smtClean="0"/>
                        <a:t>12</a:t>
                      </a:r>
                      <a:endParaRPr lang="es-ES" sz="1400" dirty="0"/>
                    </a:p>
                  </a:txBody>
                  <a:tcPr>
                    <a:lnR w="12700" cap="flat" cmpd="sng" algn="ctr">
                      <a:solidFill>
                        <a:schemeClr val="tx1"/>
                      </a:solidFill>
                      <a:prstDash val="solid"/>
                      <a:round/>
                      <a:headEnd type="none" w="med" len="med"/>
                      <a:tailEnd type="none" w="med" len="med"/>
                    </a:lnR>
                    <a:solidFill>
                      <a:schemeClr val="accent6">
                        <a:lumMod val="40000"/>
                        <a:lumOff val="60000"/>
                      </a:schemeClr>
                    </a:solidFill>
                  </a:tcPr>
                </a:tc>
              </a:tr>
              <a:tr h="426324">
                <a:tc>
                  <a:txBody>
                    <a:bodyPr/>
                    <a:lstStyle/>
                    <a:p>
                      <a:r>
                        <a:rPr lang="es-PE" sz="1200" dirty="0" smtClean="0"/>
                        <a:t>P3</a:t>
                      </a:r>
                      <a:endParaRPr lang="es-ES" sz="1200" dirty="0"/>
                    </a:p>
                  </a:txBody>
                  <a:tcPr/>
                </a:tc>
                <a:tc>
                  <a:txBody>
                    <a:bodyPr/>
                    <a:lstStyle/>
                    <a:p>
                      <a:r>
                        <a:rPr lang="es-PE" sz="1400" dirty="0" smtClean="0"/>
                        <a:t>15</a:t>
                      </a:r>
                      <a:endParaRPr lang="es-ES" sz="1400" dirty="0"/>
                    </a:p>
                  </a:txBody>
                  <a:tcPr/>
                </a:tc>
                <a:tc>
                  <a:txBody>
                    <a:bodyPr/>
                    <a:lstStyle/>
                    <a:p>
                      <a:r>
                        <a:rPr lang="es-PE" sz="1400" dirty="0" smtClean="0"/>
                        <a:t>25</a:t>
                      </a:r>
                      <a:endParaRPr lang="es-ES" sz="1400" dirty="0"/>
                    </a:p>
                  </a:txBody>
                  <a:tcPr/>
                </a:tc>
                <a:tc>
                  <a:txBody>
                    <a:bodyPr/>
                    <a:lstStyle/>
                    <a:p>
                      <a:r>
                        <a:rPr lang="es-PE" sz="1400" dirty="0" smtClean="0"/>
                        <a:t>5</a:t>
                      </a:r>
                      <a:endParaRPr lang="es-ES" sz="1400" dirty="0"/>
                    </a:p>
                  </a:txBody>
                  <a:tcPr/>
                </a:tc>
                <a:tc>
                  <a:txBody>
                    <a:bodyPr/>
                    <a:lstStyle/>
                    <a:p>
                      <a:r>
                        <a:rPr lang="es-PE" sz="1400" dirty="0" smtClean="0"/>
                        <a:t>10</a:t>
                      </a:r>
                      <a:endParaRPr lang="es-ES" sz="1400" dirty="0"/>
                    </a:p>
                  </a:txBody>
                  <a:tcPr/>
                </a:tc>
                <a:tc>
                  <a:txBody>
                    <a:bodyPr/>
                    <a:lstStyle/>
                    <a:p>
                      <a:r>
                        <a:rPr lang="es-PE" sz="1400" dirty="0" smtClean="0"/>
                        <a:t>5</a:t>
                      </a:r>
                      <a:endParaRPr lang="es-ES" sz="1400" dirty="0"/>
                    </a:p>
                  </a:txBody>
                  <a:tcPr>
                    <a:lnR w="12700" cap="flat" cmpd="sng" algn="ctr">
                      <a:solidFill>
                        <a:schemeClr val="tx1"/>
                      </a:solidFill>
                      <a:prstDash val="solid"/>
                      <a:round/>
                      <a:headEnd type="none" w="med" len="med"/>
                      <a:tailEnd type="none" w="med" len="med"/>
                    </a:lnR>
                    <a:solidFill>
                      <a:schemeClr val="accent2">
                        <a:lumMod val="40000"/>
                        <a:lumOff val="60000"/>
                      </a:schemeClr>
                    </a:solidFill>
                  </a:tcPr>
                </a:tc>
              </a:tr>
              <a:tr h="306382">
                <a:tc>
                  <a:txBody>
                    <a:bodyPr/>
                    <a:lstStyle/>
                    <a:p>
                      <a:r>
                        <a:rPr lang="es-PE" sz="1100" dirty="0" err="1" smtClean="0"/>
                        <a:t>Dif</a:t>
                      </a:r>
                      <a:r>
                        <a:rPr lang="es-PE" sz="1100" dirty="0" smtClean="0"/>
                        <a:t>. columna</a:t>
                      </a:r>
                      <a:endParaRPr lang="es-ES" sz="1100" dirty="0"/>
                    </a:p>
                  </a:txBody>
                  <a:tcPr/>
                </a:tc>
                <a:tc>
                  <a:txBody>
                    <a:bodyPr/>
                    <a:lstStyle/>
                    <a:p>
                      <a:r>
                        <a:rPr lang="es-PE" sz="1400" dirty="0" smtClean="0"/>
                        <a:t>5</a:t>
                      </a:r>
                      <a:endParaRPr lang="es-ES" sz="1400" dirty="0"/>
                    </a:p>
                  </a:txBody>
                  <a:tcPr>
                    <a:solidFill>
                      <a:schemeClr val="accent2">
                        <a:lumMod val="40000"/>
                        <a:lumOff val="60000"/>
                      </a:schemeClr>
                    </a:solidFill>
                  </a:tcPr>
                </a:tc>
                <a:tc>
                  <a:txBody>
                    <a:bodyPr/>
                    <a:lstStyle/>
                    <a:p>
                      <a:r>
                        <a:rPr lang="es-PE" sz="1400" dirty="0" smtClean="0"/>
                        <a:t>3</a:t>
                      </a:r>
                      <a:endParaRPr lang="es-ES" sz="1400" dirty="0"/>
                    </a:p>
                  </a:txBody>
                  <a:tcPr>
                    <a:solidFill>
                      <a:schemeClr val="accent2">
                        <a:lumMod val="40000"/>
                        <a:lumOff val="60000"/>
                      </a:schemeClr>
                    </a:solidFill>
                  </a:tcPr>
                </a:tc>
                <a:tc>
                  <a:txBody>
                    <a:bodyPr/>
                    <a:lstStyle/>
                    <a:p>
                      <a:r>
                        <a:rPr lang="es-PE" sz="1400" dirty="0" smtClean="0"/>
                        <a:t>1</a:t>
                      </a:r>
                      <a:endParaRPr lang="es-ES" sz="1400" dirty="0"/>
                    </a:p>
                  </a:txBody>
                  <a:tcPr>
                    <a:solidFill>
                      <a:schemeClr val="accent2">
                        <a:lumMod val="40000"/>
                        <a:lumOff val="60000"/>
                      </a:schemeClr>
                    </a:solidFill>
                  </a:tcPr>
                </a:tc>
                <a:tc>
                  <a:txBody>
                    <a:bodyPr/>
                    <a:lstStyle/>
                    <a:p>
                      <a:r>
                        <a:rPr lang="es-PE" sz="1400" dirty="0" smtClean="0"/>
                        <a:t>5</a:t>
                      </a:r>
                      <a:endParaRPr lang="es-ES" sz="1400" dirty="0"/>
                    </a:p>
                  </a:txBody>
                  <a:tcPr>
                    <a:solidFill>
                      <a:schemeClr val="accent2">
                        <a:lumMod val="40000"/>
                        <a:lumOff val="60000"/>
                      </a:schemeClr>
                    </a:solidFill>
                  </a:tcPr>
                </a:tc>
                <a:tc>
                  <a:txBody>
                    <a:bodyPr/>
                    <a:lstStyle/>
                    <a:p>
                      <a:endParaRPr lang="es-ES" sz="1400" dirty="0"/>
                    </a:p>
                  </a:txBody>
                  <a:tcPr>
                    <a:lnR w="12700" cap="flat" cmpd="sng" algn="ctr">
                      <a:solidFill>
                        <a:schemeClr val="tx1"/>
                      </a:solidFill>
                      <a:prstDash val="solid"/>
                      <a:round/>
                      <a:headEnd type="none" w="med" len="med"/>
                      <a:tailEnd type="none" w="med" len="med"/>
                    </a:lnR>
                    <a:lnTlToBr w="12700" cap="flat" cmpd="sng" algn="ctr">
                      <a:solidFill>
                        <a:schemeClr val="tx1"/>
                      </a:solidFill>
                      <a:prstDash val="solid"/>
                      <a:round/>
                      <a:headEnd type="none" w="med" len="med"/>
                      <a:tailEnd type="none" w="med" len="med"/>
                    </a:lnTlToBr>
                  </a:tcPr>
                </a:tc>
              </a:tr>
            </a:tbl>
          </a:graphicData>
        </a:graphic>
      </p:graphicFrame>
      <p:cxnSp>
        <p:nvCxnSpPr>
          <p:cNvPr id="4" name="3 Conector angular"/>
          <p:cNvCxnSpPr/>
          <p:nvPr/>
        </p:nvCxnSpPr>
        <p:spPr>
          <a:xfrm>
            <a:off x="3635896" y="1052736"/>
            <a:ext cx="504056" cy="7200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5 Conector angular"/>
          <p:cNvCxnSpPr/>
          <p:nvPr/>
        </p:nvCxnSpPr>
        <p:spPr>
          <a:xfrm rot="16200000" flipH="1">
            <a:off x="2087724" y="1232756"/>
            <a:ext cx="288032" cy="7200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7" name="6 CuadroTexto"/>
          <p:cNvSpPr txBox="1"/>
          <p:nvPr/>
        </p:nvSpPr>
        <p:spPr>
          <a:xfrm>
            <a:off x="5940152" y="476672"/>
            <a:ext cx="2952328" cy="2246769"/>
          </a:xfrm>
          <a:prstGeom prst="rect">
            <a:avLst/>
          </a:prstGeom>
          <a:noFill/>
          <a:ln>
            <a:solidFill>
              <a:srgbClr val="FF0000"/>
            </a:solidFill>
          </a:ln>
        </p:spPr>
        <p:txBody>
          <a:bodyPr wrap="square" rtlCol="0">
            <a:spAutoFit/>
          </a:bodyPr>
          <a:lstStyle/>
          <a:p>
            <a:r>
              <a:rPr lang="es-PE" sz="1400" dirty="0" smtClean="0">
                <a:latin typeface="Times New Roman" pitchFamily="18" charset="0"/>
                <a:cs typeface="Times New Roman" pitchFamily="18" charset="0"/>
              </a:rPr>
              <a:t>Diferencias de costos mas pequeños de filas y columnas:</a:t>
            </a:r>
          </a:p>
          <a:p>
            <a:r>
              <a:rPr lang="es-PE" sz="1400" dirty="0" smtClean="0">
                <a:latin typeface="Times New Roman" pitchFamily="18" charset="0"/>
                <a:cs typeface="Times New Roman" pitchFamily="18" charset="0"/>
              </a:rPr>
              <a:t>C21 = 5 tiene el costo unitario mas bajo.</a:t>
            </a:r>
          </a:p>
          <a:p>
            <a:r>
              <a:rPr lang="es-PE" sz="1400" dirty="0" smtClean="0">
                <a:latin typeface="Times New Roman" pitchFamily="18" charset="0"/>
                <a:cs typeface="Times New Roman" pitchFamily="18" charset="0"/>
              </a:rPr>
              <a:t>X21= min (30; 20) = 20</a:t>
            </a:r>
          </a:p>
          <a:p>
            <a:r>
              <a:rPr lang="es-PE" sz="1400" dirty="0" smtClean="0">
                <a:latin typeface="Times New Roman" pitchFamily="18" charset="0"/>
                <a:cs typeface="Times New Roman" pitchFamily="18" charset="0"/>
              </a:rPr>
              <a:t>X21 = min (a2 – b1) – a2* = a2-b1 = 30-20 =10</a:t>
            </a:r>
          </a:p>
          <a:p>
            <a:r>
              <a:rPr lang="es-PE" sz="1400" dirty="0" smtClean="0">
                <a:latin typeface="Times New Roman" pitchFamily="18" charset="0"/>
                <a:cs typeface="Times New Roman" pitchFamily="18" charset="0"/>
              </a:rPr>
              <a:t>Se observa que de la P2 al C1 se envío 20 unidades, quedando satisfecho el C1, procediéndose a eliminar la celda</a:t>
            </a:r>
            <a:endParaRPr lang="es-ES" sz="1400" dirty="0">
              <a:latin typeface="Times New Roman" pitchFamily="18" charset="0"/>
              <a:cs typeface="Times New Roman" pitchFamily="18" charset="0"/>
            </a:endParaRPr>
          </a:p>
        </p:txBody>
      </p:sp>
      <p:graphicFrame>
        <p:nvGraphicFramePr>
          <p:cNvPr id="8" name="7 Tabla"/>
          <p:cNvGraphicFramePr>
            <a:graphicFrameLocks noGrp="1"/>
          </p:cNvGraphicFramePr>
          <p:nvPr/>
        </p:nvGraphicFramePr>
        <p:xfrm>
          <a:off x="1547664" y="3356992"/>
          <a:ext cx="4320480" cy="2468088"/>
        </p:xfrm>
        <a:graphic>
          <a:graphicData uri="http://schemas.openxmlformats.org/drawingml/2006/table">
            <a:tbl>
              <a:tblPr>
                <a:tableStyleId>{BC89EF96-8CEA-46FF-86C4-4CE0E7609802}</a:tableStyleId>
              </a:tblPr>
              <a:tblGrid>
                <a:gridCol w="757514"/>
                <a:gridCol w="694387"/>
                <a:gridCol w="708339"/>
                <a:gridCol w="720080"/>
                <a:gridCol w="648072"/>
                <a:gridCol w="792088"/>
              </a:tblGrid>
              <a:tr h="182880">
                <a:tc rowSpan="2">
                  <a:txBody>
                    <a:bodyPr/>
                    <a:lstStyle/>
                    <a:p>
                      <a:r>
                        <a:rPr lang="es-PE" sz="1200" dirty="0" smtClean="0">
                          <a:latin typeface="+mj-lt"/>
                        </a:rPr>
                        <a:t>Planta</a:t>
                      </a:r>
                      <a:endParaRPr lang="es-ES" sz="1200" dirty="0">
                        <a:latin typeface="+mj-lt"/>
                      </a:endParaRPr>
                    </a:p>
                  </a:txBody>
                  <a:tcPr>
                    <a:solidFill>
                      <a:schemeClr val="accent1">
                        <a:lumMod val="20000"/>
                        <a:lumOff val="80000"/>
                      </a:schemeClr>
                    </a:solidFill>
                  </a:tcPr>
                </a:tc>
                <a:tc>
                  <a:txBody>
                    <a:bodyPr/>
                    <a:lstStyle/>
                    <a:p>
                      <a:r>
                        <a:rPr lang="es-PE" sz="1200" dirty="0" smtClean="0">
                          <a:latin typeface="+mj-lt"/>
                        </a:rPr>
                        <a:t>Centro</a:t>
                      </a:r>
                      <a:endParaRPr lang="es-ES" sz="1200" dirty="0">
                        <a:latin typeface="+mj-lt"/>
                      </a:endParaRPr>
                    </a:p>
                  </a:txBody>
                  <a:tcPr>
                    <a:solidFill>
                      <a:schemeClr val="accent1">
                        <a:lumMod val="20000"/>
                        <a:lumOff val="80000"/>
                      </a:schemeClr>
                    </a:solidFill>
                  </a:tcPr>
                </a:tc>
                <a:tc>
                  <a:txBody>
                    <a:bodyPr/>
                    <a:lstStyle/>
                    <a:p>
                      <a:r>
                        <a:rPr lang="es-PE" sz="1200" dirty="0" smtClean="0">
                          <a:latin typeface="+mj-lt"/>
                        </a:rPr>
                        <a:t>Centro</a:t>
                      </a:r>
                      <a:endParaRPr lang="es-ES" sz="1200" dirty="0">
                        <a:latin typeface="+mj-lt"/>
                      </a:endParaRPr>
                    </a:p>
                  </a:txBody>
                  <a:tcPr>
                    <a:solidFill>
                      <a:schemeClr val="accent1">
                        <a:lumMod val="20000"/>
                        <a:lumOff val="80000"/>
                      </a:schemeClr>
                    </a:solidFill>
                  </a:tcPr>
                </a:tc>
                <a:tc>
                  <a:txBody>
                    <a:bodyPr/>
                    <a:lstStyle/>
                    <a:p>
                      <a:r>
                        <a:rPr lang="es-PE" sz="1200" dirty="0" smtClean="0">
                          <a:latin typeface="+mj-lt"/>
                        </a:rPr>
                        <a:t>Centro</a:t>
                      </a:r>
                      <a:endParaRPr lang="es-ES" sz="1200" dirty="0">
                        <a:latin typeface="+mj-lt"/>
                      </a:endParaRPr>
                    </a:p>
                  </a:txBody>
                  <a:tcPr>
                    <a:solidFill>
                      <a:schemeClr val="accent1">
                        <a:lumMod val="20000"/>
                        <a:lumOff val="80000"/>
                      </a:schemeClr>
                    </a:solidFill>
                  </a:tcPr>
                </a:tc>
                <a:tc>
                  <a:txBody>
                    <a:bodyPr/>
                    <a:lstStyle/>
                    <a:p>
                      <a:r>
                        <a:rPr lang="es-PE" sz="1200" dirty="0" smtClean="0">
                          <a:latin typeface="+mj-lt"/>
                        </a:rPr>
                        <a:t>Centro</a:t>
                      </a:r>
                      <a:endParaRPr lang="es-ES" sz="1200" dirty="0">
                        <a:latin typeface="+mj-lt"/>
                      </a:endParaRPr>
                    </a:p>
                  </a:txBody>
                  <a:tcPr>
                    <a:solidFill>
                      <a:schemeClr val="accent1">
                        <a:lumMod val="20000"/>
                        <a:lumOff val="80000"/>
                      </a:schemeClr>
                    </a:solidFill>
                  </a:tcPr>
                </a:tc>
                <a:tc rowSpan="2">
                  <a:txBody>
                    <a:bodyPr/>
                    <a:lstStyle/>
                    <a:p>
                      <a:r>
                        <a:rPr lang="es-PE" sz="1200" dirty="0" smtClean="0">
                          <a:latin typeface="+mj-lt"/>
                        </a:rPr>
                        <a:t>Oferta</a:t>
                      </a:r>
                      <a:endParaRPr lang="es-ES" sz="1200" dirty="0">
                        <a:latin typeface="+mj-lt"/>
                      </a:endParaRPr>
                    </a:p>
                  </a:txBody>
                  <a:tcPr>
                    <a:lnR w="12700" cap="flat" cmpd="sng" algn="ctr">
                      <a:solidFill>
                        <a:schemeClr val="tx1"/>
                      </a:solidFill>
                      <a:prstDash val="solid"/>
                      <a:round/>
                      <a:headEnd type="none" w="med" len="med"/>
                      <a:tailEnd type="none" w="med" len="med"/>
                    </a:lnR>
                    <a:solidFill>
                      <a:schemeClr val="accent1">
                        <a:lumMod val="20000"/>
                        <a:lumOff val="80000"/>
                      </a:schemeClr>
                    </a:solidFill>
                  </a:tcPr>
                </a:tc>
              </a:tr>
              <a:tr h="182880">
                <a:tc vMerge="1">
                  <a:txBody>
                    <a:bodyPr/>
                    <a:lstStyle/>
                    <a:p>
                      <a:endParaRPr lang="es-ES"/>
                    </a:p>
                  </a:txBody>
                  <a:tcPr/>
                </a:tc>
                <a:tc>
                  <a:txBody>
                    <a:bodyPr/>
                    <a:lstStyle/>
                    <a:p>
                      <a:r>
                        <a:rPr lang="es-PE" sz="1400" dirty="0" smtClean="0">
                          <a:latin typeface="+mj-lt"/>
                        </a:rPr>
                        <a:t>C1</a:t>
                      </a:r>
                      <a:endParaRPr lang="es-ES" sz="1400" dirty="0">
                        <a:latin typeface="+mj-lt"/>
                      </a:endParaRPr>
                    </a:p>
                  </a:txBody>
                  <a:tcPr>
                    <a:solidFill>
                      <a:schemeClr val="accent1">
                        <a:lumMod val="20000"/>
                        <a:lumOff val="80000"/>
                      </a:schemeClr>
                    </a:solidFill>
                  </a:tcPr>
                </a:tc>
                <a:tc>
                  <a:txBody>
                    <a:bodyPr/>
                    <a:lstStyle/>
                    <a:p>
                      <a:r>
                        <a:rPr lang="es-PE" sz="1400" dirty="0" smtClean="0">
                          <a:latin typeface="+mj-lt"/>
                        </a:rPr>
                        <a:t>C2</a:t>
                      </a:r>
                      <a:endParaRPr lang="es-ES" sz="1400" dirty="0">
                        <a:latin typeface="+mj-lt"/>
                      </a:endParaRPr>
                    </a:p>
                  </a:txBody>
                  <a:tcPr>
                    <a:solidFill>
                      <a:schemeClr val="accent1">
                        <a:lumMod val="20000"/>
                        <a:lumOff val="80000"/>
                      </a:schemeClr>
                    </a:solidFill>
                  </a:tcPr>
                </a:tc>
                <a:tc>
                  <a:txBody>
                    <a:bodyPr/>
                    <a:lstStyle/>
                    <a:p>
                      <a:r>
                        <a:rPr lang="es-PE" sz="1400" dirty="0" smtClean="0">
                          <a:latin typeface="+mj-lt"/>
                        </a:rPr>
                        <a:t>C3</a:t>
                      </a:r>
                      <a:endParaRPr lang="es-ES" sz="1400" dirty="0">
                        <a:latin typeface="+mj-lt"/>
                      </a:endParaRPr>
                    </a:p>
                  </a:txBody>
                  <a:tcPr>
                    <a:solidFill>
                      <a:schemeClr val="accent1">
                        <a:lumMod val="20000"/>
                        <a:lumOff val="80000"/>
                      </a:schemeClr>
                    </a:solidFill>
                  </a:tcPr>
                </a:tc>
                <a:tc>
                  <a:txBody>
                    <a:bodyPr/>
                    <a:lstStyle/>
                    <a:p>
                      <a:r>
                        <a:rPr lang="es-PE" sz="1400" dirty="0" smtClean="0">
                          <a:latin typeface="+mj-lt"/>
                        </a:rPr>
                        <a:t>c4</a:t>
                      </a:r>
                      <a:endParaRPr lang="es-ES" sz="1400" dirty="0">
                        <a:latin typeface="+mj-lt"/>
                      </a:endParaRPr>
                    </a:p>
                  </a:txBody>
                  <a:tcPr>
                    <a:solidFill>
                      <a:schemeClr val="accent1">
                        <a:lumMod val="20000"/>
                        <a:lumOff val="80000"/>
                      </a:schemeClr>
                    </a:solidFill>
                  </a:tcPr>
                </a:tc>
                <a:tc vMerge="1">
                  <a:txBody>
                    <a:bodyPr/>
                    <a:lstStyle/>
                    <a:p>
                      <a:endParaRPr lang="es-ES"/>
                    </a:p>
                  </a:txBody>
                  <a:tcPr/>
                </a:tc>
              </a:tr>
              <a:tr h="266008">
                <a:tc>
                  <a:txBody>
                    <a:bodyPr/>
                    <a:lstStyle/>
                    <a:p>
                      <a:r>
                        <a:rPr lang="es-PE" sz="1200" dirty="0" smtClean="0"/>
                        <a:t>P1</a:t>
                      </a:r>
                      <a:endParaRPr lang="es-ES" sz="1200" dirty="0"/>
                    </a:p>
                  </a:txBody>
                  <a:tcPr/>
                </a:tc>
                <a:tc>
                  <a:txBody>
                    <a:bodyPr/>
                    <a:lstStyle/>
                    <a:p>
                      <a:endParaRPr lang="es-ES" sz="1400" dirty="0"/>
                    </a:p>
                  </a:txBody>
                  <a:tcPr/>
                </a:tc>
                <a:tc>
                  <a:txBody>
                    <a:bodyPr/>
                    <a:lstStyle/>
                    <a:p>
                      <a:r>
                        <a:rPr lang="es-PE" sz="1400" dirty="0" smtClean="0"/>
                        <a:t>10</a:t>
                      </a:r>
                      <a:endParaRPr lang="es-ES" sz="1400" dirty="0"/>
                    </a:p>
                  </a:txBody>
                  <a:tcPr>
                    <a:solidFill>
                      <a:schemeClr val="accent6">
                        <a:lumMod val="40000"/>
                        <a:lumOff val="60000"/>
                      </a:schemeClr>
                    </a:solidFill>
                  </a:tcPr>
                </a:tc>
                <a:tc>
                  <a:txBody>
                    <a:bodyPr/>
                    <a:lstStyle/>
                    <a:p>
                      <a:endParaRPr lang="es-ES" sz="1400" dirty="0"/>
                    </a:p>
                  </a:txBody>
                  <a:tcPr/>
                </a:tc>
                <a:tc>
                  <a:txBody>
                    <a:bodyPr/>
                    <a:lstStyle/>
                    <a:p>
                      <a:r>
                        <a:rPr lang="es-PE" sz="1400" dirty="0" smtClean="0"/>
                        <a:t>20</a:t>
                      </a:r>
                      <a:endParaRPr lang="es-ES" sz="1400" dirty="0"/>
                    </a:p>
                  </a:txBody>
                  <a:tcPr>
                    <a:solidFill>
                      <a:schemeClr val="accent6">
                        <a:lumMod val="40000"/>
                        <a:lumOff val="60000"/>
                      </a:schemeClr>
                    </a:solidFill>
                  </a:tcPr>
                </a:tc>
                <a:tc>
                  <a:txBody>
                    <a:bodyPr/>
                    <a:lstStyle/>
                    <a:p>
                      <a:r>
                        <a:rPr lang="es-PE" sz="1400" dirty="0" smtClean="0"/>
                        <a:t>30     10</a:t>
                      </a:r>
                      <a:endParaRPr lang="es-ES" sz="1400" dirty="0"/>
                    </a:p>
                  </a:txBody>
                  <a:tcPr>
                    <a:lnR w="12700" cap="flat" cmpd="sng" algn="ctr">
                      <a:solidFill>
                        <a:schemeClr val="tx1"/>
                      </a:solidFill>
                      <a:prstDash val="solid"/>
                      <a:round/>
                      <a:headEnd type="none" w="med" len="med"/>
                      <a:tailEnd type="none" w="med" len="med"/>
                    </a:lnR>
                  </a:tcPr>
                </a:tc>
              </a:tr>
              <a:tr h="426324">
                <a:tc>
                  <a:txBody>
                    <a:bodyPr/>
                    <a:lstStyle/>
                    <a:p>
                      <a:r>
                        <a:rPr lang="es-PE" sz="1200" dirty="0" smtClean="0"/>
                        <a:t>P2</a:t>
                      </a:r>
                      <a:endParaRPr lang="es-ES" sz="1200" dirty="0"/>
                    </a:p>
                  </a:txBody>
                  <a:tcPr/>
                </a:tc>
                <a:tc>
                  <a:txBody>
                    <a:bodyPr/>
                    <a:lstStyle/>
                    <a:p>
                      <a:r>
                        <a:rPr lang="es-PE" sz="1400" dirty="0" smtClean="0"/>
                        <a:t>20</a:t>
                      </a:r>
                      <a:endParaRPr lang="es-ES" sz="1400" dirty="0"/>
                    </a:p>
                  </a:txBody>
                  <a:tcPr>
                    <a:solidFill>
                      <a:schemeClr val="accent6">
                        <a:lumMod val="40000"/>
                        <a:lumOff val="60000"/>
                      </a:schemeClr>
                    </a:solidFill>
                  </a:tcPr>
                </a:tc>
                <a:tc>
                  <a:txBody>
                    <a:bodyPr/>
                    <a:lstStyle/>
                    <a:p>
                      <a:r>
                        <a:rPr lang="es-PE" sz="1400" dirty="0" smtClean="0"/>
                        <a:t>10</a:t>
                      </a:r>
                      <a:endParaRPr lang="es-ES" sz="1400" dirty="0"/>
                    </a:p>
                  </a:txBody>
                  <a:tcPr>
                    <a:solidFill>
                      <a:schemeClr val="accent6">
                        <a:lumMod val="40000"/>
                        <a:lumOff val="60000"/>
                      </a:schemeClr>
                    </a:solidFill>
                  </a:tcPr>
                </a:tc>
                <a:tc>
                  <a:txBody>
                    <a:bodyPr/>
                    <a:lstStyle/>
                    <a:p>
                      <a:endParaRPr lang="es-ES" sz="1400" dirty="0"/>
                    </a:p>
                  </a:txBody>
                  <a:tcPr/>
                </a:tc>
                <a:tc>
                  <a:txBody>
                    <a:bodyPr/>
                    <a:lstStyle/>
                    <a:p>
                      <a:endParaRPr lang="es-ES" sz="1400" dirty="0"/>
                    </a:p>
                  </a:txBody>
                  <a:tcPr/>
                </a:tc>
                <a:tc>
                  <a:txBody>
                    <a:bodyPr/>
                    <a:lstStyle/>
                    <a:p>
                      <a:r>
                        <a:rPr lang="es-PE" sz="1400" dirty="0" smtClean="0"/>
                        <a:t>30     10</a:t>
                      </a:r>
                      <a:endParaRPr lang="es-ES" sz="1400" dirty="0"/>
                    </a:p>
                  </a:txBody>
                  <a:tcPr>
                    <a:lnR w="12700" cap="flat" cmpd="sng" algn="ctr">
                      <a:solidFill>
                        <a:schemeClr val="tx1"/>
                      </a:solidFill>
                      <a:prstDash val="solid"/>
                      <a:round/>
                      <a:headEnd type="none" w="med" len="med"/>
                      <a:tailEnd type="none" w="med" len="med"/>
                    </a:lnR>
                  </a:tcPr>
                </a:tc>
              </a:tr>
              <a:tr h="426324">
                <a:tc>
                  <a:txBody>
                    <a:bodyPr/>
                    <a:lstStyle/>
                    <a:p>
                      <a:r>
                        <a:rPr lang="es-PE" sz="1200" dirty="0" smtClean="0"/>
                        <a:t>P3</a:t>
                      </a:r>
                      <a:endParaRPr lang="es-ES" sz="1200" dirty="0"/>
                    </a:p>
                  </a:txBody>
                  <a:tcPr/>
                </a:tc>
                <a:tc>
                  <a:txBody>
                    <a:bodyPr/>
                    <a:lstStyle/>
                    <a:p>
                      <a:endParaRPr lang="es-ES" sz="1400" dirty="0"/>
                    </a:p>
                  </a:txBody>
                  <a:tcPr/>
                </a:tc>
                <a:tc>
                  <a:txBody>
                    <a:bodyPr/>
                    <a:lstStyle/>
                    <a:p>
                      <a:endParaRPr lang="es-ES" sz="1400" dirty="0"/>
                    </a:p>
                  </a:txBody>
                  <a:tcPr/>
                </a:tc>
                <a:tc>
                  <a:txBody>
                    <a:bodyPr/>
                    <a:lstStyle/>
                    <a:p>
                      <a:r>
                        <a:rPr lang="es-PE" sz="1400" dirty="0" smtClean="0"/>
                        <a:t>15</a:t>
                      </a:r>
                      <a:endParaRPr lang="es-ES" sz="1400" dirty="0"/>
                    </a:p>
                  </a:txBody>
                  <a:tcPr>
                    <a:solidFill>
                      <a:schemeClr val="accent6">
                        <a:lumMod val="40000"/>
                        <a:lumOff val="60000"/>
                      </a:schemeClr>
                    </a:solidFill>
                  </a:tcPr>
                </a:tc>
                <a:tc>
                  <a:txBody>
                    <a:bodyPr/>
                    <a:lstStyle/>
                    <a:p>
                      <a:r>
                        <a:rPr lang="es-PE" sz="1400" dirty="0" smtClean="0"/>
                        <a:t>5</a:t>
                      </a:r>
                      <a:endParaRPr lang="es-ES" sz="1400" dirty="0"/>
                    </a:p>
                  </a:txBody>
                  <a:tcPr>
                    <a:solidFill>
                      <a:schemeClr val="accent6">
                        <a:lumMod val="40000"/>
                        <a:lumOff val="60000"/>
                      </a:schemeClr>
                    </a:solidFill>
                  </a:tcPr>
                </a:tc>
                <a:tc>
                  <a:txBody>
                    <a:bodyPr/>
                    <a:lstStyle/>
                    <a:p>
                      <a:r>
                        <a:rPr lang="es-PE" sz="1400" dirty="0" smtClean="0"/>
                        <a:t>20      5</a:t>
                      </a:r>
                      <a:endParaRPr lang="es-ES" sz="1400" dirty="0"/>
                    </a:p>
                  </a:txBody>
                  <a:tcPr>
                    <a:lnR w="12700" cap="flat" cmpd="sng" algn="ctr">
                      <a:solidFill>
                        <a:schemeClr val="tx1"/>
                      </a:solidFill>
                      <a:prstDash val="solid"/>
                      <a:round/>
                      <a:headEnd type="none" w="med" len="med"/>
                      <a:tailEnd type="none" w="med" len="med"/>
                    </a:lnR>
                  </a:tcPr>
                </a:tc>
              </a:tr>
              <a:tr h="306382">
                <a:tc>
                  <a:txBody>
                    <a:bodyPr/>
                    <a:lstStyle/>
                    <a:p>
                      <a:r>
                        <a:rPr lang="es-PE" sz="1100" dirty="0" smtClean="0"/>
                        <a:t>Demanda</a:t>
                      </a:r>
                      <a:endParaRPr lang="es-ES" sz="1100" dirty="0"/>
                    </a:p>
                  </a:txBody>
                  <a:tcPr/>
                </a:tc>
                <a:tc>
                  <a:txBody>
                    <a:bodyPr/>
                    <a:lstStyle/>
                    <a:p>
                      <a:r>
                        <a:rPr lang="es-PE" sz="1400" dirty="0" smtClean="0"/>
                        <a:t>20</a:t>
                      </a:r>
                      <a:endParaRPr lang="es-ES" sz="1400" dirty="0"/>
                    </a:p>
                  </a:txBody>
                  <a:tcPr/>
                </a:tc>
                <a:tc>
                  <a:txBody>
                    <a:bodyPr/>
                    <a:lstStyle/>
                    <a:p>
                      <a:r>
                        <a:rPr lang="es-PE" sz="1400" dirty="0" smtClean="0"/>
                        <a:t>20</a:t>
                      </a:r>
                    </a:p>
                    <a:p>
                      <a:r>
                        <a:rPr lang="es-PE" sz="1400" dirty="0" smtClean="0"/>
                        <a:t>10</a:t>
                      </a:r>
                      <a:endParaRPr lang="es-ES" sz="1400" dirty="0"/>
                    </a:p>
                  </a:txBody>
                  <a:tcPr/>
                </a:tc>
                <a:tc>
                  <a:txBody>
                    <a:bodyPr/>
                    <a:lstStyle/>
                    <a:p>
                      <a:r>
                        <a:rPr lang="es-PE" sz="1400" dirty="0" smtClean="0"/>
                        <a:t>15</a:t>
                      </a:r>
                      <a:endParaRPr lang="es-ES" sz="1400" dirty="0"/>
                    </a:p>
                  </a:txBody>
                  <a:tcPr/>
                </a:tc>
                <a:tc>
                  <a:txBody>
                    <a:bodyPr/>
                    <a:lstStyle/>
                    <a:p>
                      <a:r>
                        <a:rPr lang="es-PE" sz="1400" dirty="0" smtClean="0"/>
                        <a:t>25</a:t>
                      </a:r>
                    </a:p>
                    <a:p>
                      <a:r>
                        <a:rPr lang="es-PE" sz="1400" dirty="0" smtClean="0"/>
                        <a:t>20</a:t>
                      </a:r>
                    </a:p>
                    <a:p>
                      <a:r>
                        <a:rPr lang="es-PE" sz="1400" dirty="0" smtClean="0"/>
                        <a:t>0</a:t>
                      </a:r>
                      <a:endParaRPr lang="es-ES" sz="1400" dirty="0"/>
                    </a:p>
                  </a:txBody>
                  <a:tcPr/>
                </a:tc>
                <a:tc>
                  <a:txBody>
                    <a:bodyPr/>
                    <a:lstStyle/>
                    <a:p>
                      <a:endParaRPr lang="es-ES" sz="1400" dirty="0"/>
                    </a:p>
                  </a:txBody>
                  <a:tcPr>
                    <a:lnR w="12700" cap="flat" cmpd="sng" algn="ctr">
                      <a:solidFill>
                        <a:schemeClr val="tx1"/>
                      </a:solidFill>
                      <a:prstDash val="solid"/>
                      <a:round/>
                      <a:headEnd type="none" w="med" len="med"/>
                      <a:tailEnd type="none" w="med" len="med"/>
                    </a:lnR>
                  </a:tcPr>
                </a:tc>
              </a:tr>
            </a:tbl>
          </a:graphicData>
        </a:graphic>
      </p:graphicFrame>
      <p:cxnSp>
        <p:nvCxnSpPr>
          <p:cNvPr id="10" name="9 Conector recto"/>
          <p:cNvCxnSpPr/>
          <p:nvPr/>
        </p:nvCxnSpPr>
        <p:spPr>
          <a:xfrm>
            <a:off x="5580112" y="4365104"/>
            <a:ext cx="216024" cy="7200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10 Forma libre"/>
          <p:cNvSpPr/>
          <p:nvPr/>
        </p:nvSpPr>
        <p:spPr>
          <a:xfrm>
            <a:off x="2283491" y="653143"/>
            <a:ext cx="117513" cy="1662545"/>
          </a:xfrm>
          <a:custGeom>
            <a:avLst/>
            <a:gdLst>
              <a:gd name="connsiteX0" fmla="*/ 79699 w 117513"/>
              <a:gd name="connsiteY0" fmla="*/ 0 h 1662545"/>
              <a:gd name="connsiteX1" fmla="*/ 32197 w 117513"/>
              <a:gd name="connsiteY1" fmla="*/ 320634 h 1662545"/>
              <a:gd name="connsiteX2" fmla="*/ 55948 w 117513"/>
              <a:gd name="connsiteY2" fmla="*/ 380010 h 1662545"/>
              <a:gd name="connsiteX3" fmla="*/ 67823 w 117513"/>
              <a:gd name="connsiteY3" fmla="*/ 427512 h 1662545"/>
              <a:gd name="connsiteX4" fmla="*/ 115325 w 117513"/>
              <a:gd name="connsiteY4" fmla="*/ 498763 h 1662545"/>
              <a:gd name="connsiteX5" fmla="*/ 103449 w 117513"/>
              <a:gd name="connsiteY5" fmla="*/ 688769 h 1662545"/>
              <a:gd name="connsiteX6" fmla="*/ 55948 w 117513"/>
              <a:gd name="connsiteY6" fmla="*/ 760021 h 1662545"/>
              <a:gd name="connsiteX7" fmla="*/ 32197 w 117513"/>
              <a:gd name="connsiteY7" fmla="*/ 795647 h 1662545"/>
              <a:gd name="connsiteX8" fmla="*/ 32197 w 117513"/>
              <a:gd name="connsiteY8" fmla="*/ 973776 h 1662545"/>
              <a:gd name="connsiteX9" fmla="*/ 44073 w 117513"/>
              <a:gd name="connsiteY9" fmla="*/ 1140031 h 1662545"/>
              <a:gd name="connsiteX10" fmla="*/ 67823 w 117513"/>
              <a:gd name="connsiteY10" fmla="*/ 1294410 h 1662545"/>
              <a:gd name="connsiteX11" fmla="*/ 91574 w 117513"/>
              <a:gd name="connsiteY11" fmla="*/ 1330036 h 1662545"/>
              <a:gd name="connsiteX12" fmla="*/ 79699 w 117513"/>
              <a:gd name="connsiteY12" fmla="*/ 1484415 h 1662545"/>
              <a:gd name="connsiteX13" fmla="*/ 32197 w 117513"/>
              <a:gd name="connsiteY13" fmla="*/ 1555667 h 1662545"/>
              <a:gd name="connsiteX14" fmla="*/ 32197 w 117513"/>
              <a:gd name="connsiteY14" fmla="*/ 1662545 h 1662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7513" h="1662545">
                <a:moveTo>
                  <a:pt x="79699" y="0"/>
                </a:moveTo>
                <a:cubicBezTo>
                  <a:pt x="39135" y="162254"/>
                  <a:pt x="0" y="191847"/>
                  <a:pt x="32197" y="320634"/>
                </a:cubicBezTo>
                <a:cubicBezTo>
                  <a:pt x="37367" y="341314"/>
                  <a:pt x="49207" y="359787"/>
                  <a:pt x="55948" y="380010"/>
                </a:cubicBezTo>
                <a:cubicBezTo>
                  <a:pt x="61109" y="395494"/>
                  <a:pt x="60524" y="412914"/>
                  <a:pt x="67823" y="427512"/>
                </a:cubicBezTo>
                <a:cubicBezTo>
                  <a:pt x="80589" y="453043"/>
                  <a:pt x="115325" y="498763"/>
                  <a:pt x="115325" y="498763"/>
                </a:cubicBezTo>
                <a:cubicBezTo>
                  <a:pt x="111366" y="562098"/>
                  <a:pt x="117513" y="626888"/>
                  <a:pt x="103449" y="688769"/>
                </a:cubicBezTo>
                <a:cubicBezTo>
                  <a:pt x="97123" y="716604"/>
                  <a:pt x="71782" y="736270"/>
                  <a:pt x="55948" y="760021"/>
                </a:cubicBezTo>
                <a:lnTo>
                  <a:pt x="32197" y="795647"/>
                </a:lnTo>
                <a:cubicBezTo>
                  <a:pt x="5037" y="877128"/>
                  <a:pt x="20089" y="816378"/>
                  <a:pt x="32197" y="973776"/>
                </a:cubicBezTo>
                <a:cubicBezTo>
                  <a:pt x="36458" y="1029172"/>
                  <a:pt x="39459" y="1084663"/>
                  <a:pt x="44073" y="1140031"/>
                </a:cubicBezTo>
                <a:cubicBezTo>
                  <a:pt x="46797" y="1172722"/>
                  <a:pt x="46639" y="1252043"/>
                  <a:pt x="67823" y="1294410"/>
                </a:cubicBezTo>
                <a:cubicBezTo>
                  <a:pt x="74206" y="1307176"/>
                  <a:pt x="83657" y="1318161"/>
                  <a:pt x="91574" y="1330036"/>
                </a:cubicBezTo>
                <a:cubicBezTo>
                  <a:pt x="102939" y="1409595"/>
                  <a:pt x="115923" y="1411968"/>
                  <a:pt x="79699" y="1484415"/>
                </a:cubicBezTo>
                <a:cubicBezTo>
                  <a:pt x="66933" y="1509946"/>
                  <a:pt x="32197" y="1527122"/>
                  <a:pt x="32197" y="1555667"/>
                </a:cubicBezTo>
                <a:lnTo>
                  <a:pt x="32197" y="1662545"/>
                </a:lnTo>
              </a:path>
            </a:pathLst>
          </a:cu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4" name="13 Forma libre"/>
          <p:cNvSpPr/>
          <p:nvPr/>
        </p:nvSpPr>
        <p:spPr>
          <a:xfrm>
            <a:off x="3563888" y="836712"/>
            <a:ext cx="201880" cy="1306285"/>
          </a:xfrm>
          <a:custGeom>
            <a:avLst/>
            <a:gdLst>
              <a:gd name="connsiteX0" fmla="*/ 59376 w 201880"/>
              <a:gd name="connsiteY0" fmla="*/ 0 h 1306285"/>
              <a:gd name="connsiteX1" fmla="*/ 47501 w 201880"/>
              <a:gd name="connsiteY1" fmla="*/ 237506 h 1306285"/>
              <a:gd name="connsiteX2" fmla="*/ 59376 w 201880"/>
              <a:gd name="connsiteY2" fmla="*/ 308758 h 1306285"/>
              <a:gd name="connsiteX3" fmla="*/ 95002 w 201880"/>
              <a:gd name="connsiteY3" fmla="*/ 344384 h 1306285"/>
              <a:gd name="connsiteX4" fmla="*/ 106878 w 201880"/>
              <a:gd name="connsiteY4" fmla="*/ 380010 h 1306285"/>
              <a:gd name="connsiteX5" fmla="*/ 190005 w 201880"/>
              <a:gd name="connsiteY5" fmla="*/ 510639 h 1306285"/>
              <a:gd name="connsiteX6" fmla="*/ 201880 w 201880"/>
              <a:gd name="connsiteY6" fmla="*/ 546265 h 1306285"/>
              <a:gd name="connsiteX7" fmla="*/ 166254 w 201880"/>
              <a:gd name="connsiteY7" fmla="*/ 653143 h 1306285"/>
              <a:gd name="connsiteX8" fmla="*/ 130628 w 201880"/>
              <a:gd name="connsiteY8" fmla="*/ 688769 h 1306285"/>
              <a:gd name="connsiteX9" fmla="*/ 47501 w 201880"/>
              <a:gd name="connsiteY9" fmla="*/ 748145 h 1306285"/>
              <a:gd name="connsiteX10" fmla="*/ 23750 w 201880"/>
              <a:gd name="connsiteY10" fmla="*/ 783771 h 1306285"/>
              <a:gd name="connsiteX11" fmla="*/ 0 w 201880"/>
              <a:gd name="connsiteY11" fmla="*/ 855023 h 1306285"/>
              <a:gd name="connsiteX12" fmla="*/ 11875 w 201880"/>
              <a:gd name="connsiteY12" fmla="*/ 961901 h 1306285"/>
              <a:gd name="connsiteX13" fmla="*/ 23750 w 201880"/>
              <a:gd name="connsiteY13" fmla="*/ 997527 h 1306285"/>
              <a:gd name="connsiteX14" fmla="*/ 35626 w 201880"/>
              <a:gd name="connsiteY14" fmla="*/ 1080654 h 1306285"/>
              <a:gd name="connsiteX15" fmla="*/ 23750 w 201880"/>
              <a:gd name="connsiteY15" fmla="*/ 1306285 h 1306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1880" h="1306285">
                <a:moveTo>
                  <a:pt x="59376" y="0"/>
                </a:moveTo>
                <a:cubicBezTo>
                  <a:pt x="55418" y="79169"/>
                  <a:pt x="47501" y="158238"/>
                  <a:pt x="47501" y="237506"/>
                </a:cubicBezTo>
                <a:cubicBezTo>
                  <a:pt x="47501" y="261584"/>
                  <a:pt x="49597" y="286755"/>
                  <a:pt x="59376" y="308758"/>
                </a:cubicBezTo>
                <a:cubicBezTo>
                  <a:pt x="66197" y="324105"/>
                  <a:pt x="83127" y="332509"/>
                  <a:pt x="95002" y="344384"/>
                </a:cubicBezTo>
                <a:cubicBezTo>
                  <a:pt x="98961" y="356259"/>
                  <a:pt x="100799" y="369068"/>
                  <a:pt x="106878" y="380010"/>
                </a:cubicBezTo>
                <a:cubicBezTo>
                  <a:pt x="153931" y="464704"/>
                  <a:pt x="150408" y="431445"/>
                  <a:pt x="190005" y="510639"/>
                </a:cubicBezTo>
                <a:cubicBezTo>
                  <a:pt x="195603" y="521835"/>
                  <a:pt x="197922" y="534390"/>
                  <a:pt x="201880" y="546265"/>
                </a:cubicBezTo>
                <a:cubicBezTo>
                  <a:pt x="190005" y="581891"/>
                  <a:pt x="183048" y="619554"/>
                  <a:pt x="166254" y="653143"/>
                </a:cubicBezTo>
                <a:cubicBezTo>
                  <a:pt x="158743" y="668164"/>
                  <a:pt x="143379" y="677839"/>
                  <a:pt x="130628" y="688769"/>
                </a:cubicBezTo>
                <a:cubicBezTo>
                  <a:pt x="104847" y="710867"/>
                  <a:pt x="75700" y="729346"/>
                  <a:pt x="47501" y="748145"/>
                </a:cubicBezTo>
                <a:cubicBezTo>
                  <a:pt x="39584" y="760020"/>
                  <a:pt x="29547" y="770729"/>
                  <a:pt x="23750" y="783771"/>
                </a:cubicBezTo>
                <a:cubicBezTo>
                  <a:pt x="13582" y="806649"/>
                  <a:pt x="0" y="855023"/>
                  <a:pt x="0" y="855023"/>
                </a:cubicBezTo>
                <a:cubicBezTo>
                  <a:pt x="3958" y="890649"/>
                  <a:pt x="5982" y="926543"/>
                  <a:pt x="11875" y="961901"/>
                </a:cubicBezTo>
                <a:cubicBezTo>
                  <a:pt x="13933" y="974248"/>
                  <a:pt x="21295" y="985252"/>
                  <a:pt x="23750" y="997527"/>
                </a:cubicBezTo>
                <a:cubicBezTo>
                  <a:pt x="29239" y="1024974"/>
                  <a:pt x="31667" y="1052945"/>
                  <a:pt x="35626" y="1080654"/>
                </a:cubicBezTo>
                <a:cubicBezTo>
                  <a:pt x="23285" y="1290438"/>
                  <a:pt x="23750" y="1215125"/>
                  <a:pt x="23750" y="1306285"/>
                </a:cubicBezTo>
              </a:path>
            </a:pathLst>
          </a:cu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cxnSp>
        <p:nvCxnSpPr>
          <p:cNvPr id="16" name="15 Conector recto"/>
          <p:cNvCxnSpPr/>
          <p:nvPr/>
        </p:nvCxnSpPr>
        <p:spPr>
          <a:xfrm>
            <a:off x="5508104" y="4725144"/>
            <a:ext cx="288032" cy="14401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17 Conector recto"/>
          <p:cNvCxnSpPr/>
          <p:nvPr/>
        </p:nvCxnSpPr>
        <p:spPr>
          <a:xfrm>
            <a:off x="5148064" y="4797152"/>
            <a:ext cx="216024" cy="14401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18 Forma libre"/>
          <p:cNvSpPr/>
          <p:nvPr/>
        </p:nvSpPr>
        <p:spPr>
          <a:xfrm>
            <a:off x="1619672" y="1700808"/>
            <a:ext cx="3408487" cy="319567"/>
          </a:xfrm>
          <a:custGeom>
            <a:avLst/>
            <a:gdLst>
              <a:gd name="connsiteX0" fmla="*/ 269 w 3408487"/>
              <a:gd name="connsiteY0" fmla="*/ 102896 h 319567"/>
              <a:gd name="connsiteX1" fmla="*/ 12144 w 3408487"/>
              <a:gd name="connsiteY1" fmla="*/ 138522 h 319567"/>
              <a:gd name="connsiteX2" fmla="*/ 332778 w 3408487"/>
              <a:gd name="connsiteY2" fmla="*/ 126647 h 319567"/>
              <a:gd name="connsiteX3" fmla="*/ 368404 w 3408487"/>
              <a:gd name="connsiteY3" fmla="*/ 102896 h 319567"/>
              <a:gd name="connsiteX4" fmla="*/ 415905 w 3408487"/>
              <a:gd name="connsiteY4" fmla="*/ 91021 h 319567"/>
              <a:gd name="connsiteX5" fmla="*/ 855292 w 3408487"/>
              <a:gd name="connsiteY5" fmla="*/ 102896 h 319567"/>
              <a:gd name="connsiteX6" fmla="*/ 1247178 w 3408487"/>
              <a:gd name="connsiteY6" fmla="*/ 114771 h 319567"/>
              <a:gd name="connsiteX7" fmla="*/ 1639064 w 3408487"/>
              <a:gd name="connsiteY7" fmla="*/ 114771 h 319567"/>
              <a:gd name="connsiteX8" fmla="*/ 1686565 w 3408487"/>
              <a:gd name="connsiteY8" fmla="*/ 91021 h 319567"/>
              <a:gd name="connsiteX9" fmla="*/ 1840944 w 3408487"/>
              <a:gd name="connsiteY9" fmla="*/ 7893 h 319567"/>
              <a:gd name="connsiteX10" fmla="*/ 2078451 w 3408487"/>
              <a:gd name="connsiteY10" fmla="*/ 67270 h 319567"/>
              <a:gd name="connsiteX11" fmla="*/ 2137827 w 3408487"/>
              <a:gd name="connsiteY11" fmla="*/ 114771 h 319567"/>
              <a:gd name="connsiteX12" fmla="*/ 2173453 w 3408487"/>
              <a:gd name="connsiteY12" fmla="*/ 138522 h 319567"/>
              <a:gd name="connsiteX13" fmla="*/ 2280331 w 3408487"/>
              <a:gd name="connsiteY13" fmla="*/ 221649 h 319567"/>
              <a:gd name="connsiteX14" fmla="*/ 2600965 w 3408487"/>
              <a:gd name="connsiteY14" fmla="*/ 245400 h 319567"/>
              <a:gd name="connsiteX15" fmla="*/ 2636591 w 3408487"/>
              <a:gd name="connsiteY15" fmla="*/ 209774 h 319567"/>
              <a:gd name="connsiteX16" fmla="*/ 2684092 w 3408487"/>
              <a:gd name="connsiteY16" fmla="*/ 197899 h 319567"/>
              <a:gd name="connsiteX17" fmla="*/ 2719718 w 3408487"/>
              <a:gd name="connsiteY17" fmla="*/ 186023 h 319567"/>
              <a:gd name="connsiteX18" fmla="*/ 2790970 w 3408487"/>
              <a:gd name="connsiteY18" fmla="*/ 126647 h 319567"/>
              <a:gd name="connsiteX19" fmla="*/ 2862222 w 3408487"/>
              <a:gd name="connsiteY19" fmla="*/ 91021 h 319567"/>
              <a:gd name="connsiteX20" fmla="*/ 3028477 w 3408487"/>
              <a:gd name="connsiteY20" fmla="*/ 102896 h 319567"/>
              <a:gd name="connsiteX21" fmla="*/ 3135355 w 3408487"/>
              <a:gd name="connsiteY21" fmla="*/ 162273 h 319567"/>
              <a:gd name="connsiteX22" fmla="*/ 3408487 w 3408487"/>
              <a:gd name="connsiteY22" fmla="*/ 174148 h 319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408487" h="319567">
                <a:moveTo>
                  <a:pt x="269" y="102896"/>
                </a:moveTo>
                <a:cubicBezTo>
                  <a:pt x="4227" y="114771"/>
                  <a:pt x="0" y="135486"/>
                  <a:pt x="12144" y="138522"/>
                </a:cubicBezTo>
                <a:cubicBezTo>
                  <a:pt x="138803" y="170187"/>
                  <a:pt x="212111" y="146758"/>
                  <a:pt x="332778" y="126647"/>
                </a:cubicBezTo>
                <a:cubicBezTo>
                  <a:pt x="344653" y="118730"/>
                  <a:pt x="355286" y="108518"/>
                  <a:pt x="368404" y="102896"/>
                </a:cubicBezTo>
                <a:cubicBezTo>
                  <a:pt x="383405" y="96467"/>
                  <a:pt x="399584" y="91021"/>
                  <a:pt x="415905" y="91021"/>
                </a:cubicBezTo>
                <a:cubicBezTo>
                  <a:pt x="562421" y="91021"/>
                  <a:pt x="708836" y="98712"/>
                  <a:pt x="855292" y="102896"/>
                </a:cubicBezTo>
                <a:lnTo>
                  <a:pt x="1247178" y="114771"/>
                </a:lnTo>
                <a:cubicBezTo>
                  <a:pt x="1402295" y="124466"/>
                  <a:pt x="1482362" y="137157"/>
                  <a:pt x="1639064" y="114771"/>
                </a:cubicBezTo>
                <a:cubicBezTo>
                  <a:pt x="1656589" y="112267"/>
                  <a:pt x="1671024" y="99498"/>
                  <a:pt x="1686565" y="91021"/>
                </a:cubicBezTo>
                <a:cubicBezTo>
                  <a:pt x="1853437" y="0"/>
                  <a:pt x="1690651" y="83040"/>
                  <a:pt x="1840944" y="7893"/>
                </a:cubicBezTo>
                <a:cubicBezTo>
                  <a:pt x="1875796" y="14863"/>
                  <a:pt x="2020651" y="32590"/>
                  <a:pt x="2078451" y="67270"/>
                </a:cubicBezTo>
                <a:cubicBezTo>
                  <a:pt x="2100185" y="80311"/>
                  <a:pt x="2117550" y="99563"/>
                  <a:pt x="2137827" y="114771"/>
                </a:cubicBezTo>
                <a:cubicBezTo>
                  <a:pt x="2149245" y="123335"/>
                  <a:pt x="2162786" y="129040"/>
                  <a:pt x="2173453" y="138522"/>
                </a:cubicBezTo>
                <a:cubicBezTo>
                  <a:pt x="2269576" y="223965"/>
                  <a:pt x="2206870" y="197163"/>
                  <a:pt x="2280331" y="221649"/>
                </a:cubicBezTo>
                <a:cubicBezTo>
                  <a:pt x="2378249" y="319567"/>
                  <a:pt x="2327166" y="285963"/>
                  <a:pt x="2600965" y="245400"/>
                </a:cubicBezTo>
                <a:cubicBezTo>
                  <a:pt x="2617578" y="242939"/>
                  <a:pt x="2622009" y="218106"/>
                  <a:pt x="2636591" y="209774"/>
                </a:cubicBezTo>
                <a:cubicBezTo>
                  <a:pt x="2650762" y="201677"/>
                  <a:pt x="2668399" y="202383"/>
                  <a:pt x="2684092" y="197899"/>
                </a:cubicBezTo>
                <a:cubicBezTo>
                  <a:pt x="2696128" y="194460"/>
                  <a:pt x="2707843" y="189982"/>
                  <a:pt x="2719718" y="186023"/>
                </a:cubicBezTo>
                <a:cubicBezTo>
                  <a:pt x="2745983" y="159758"/>
                  <a:pt x="2757902" y="143181"/>
                  <a:pt x="2790970" y="126647"/>
                </a:cubicBezTo>
                <a:cubicBezTo>
                  <a:pt x="2889302" y="77481"/>
                  <a:pt x="2760124" y="159085"/>
                  <a:pt x="2862222" y="91021"/>
                </a:cubicBezTo>
                <a:cubicBezTo>
                  <a:pt x="2917640" y="94979"/>
                  <a:pt x="2974576" y="89421"/>
                  <a:pt x="3028477" y="102896"/>
                </a:cubicBezTo>
                <a:cubicBezTo>
                  <a:pt x="3114553" y="124415"/>
                  <a:pt x="3070716" y="155809"/>
                  <a:pt x="3135355" y="162273"/>
                </a:cubicBezTo>
                <a:cubicBezTo>
                  <a:pt x="3268049" y="175543"/>
                  <a:pt x="3302555" y="174148"/>
                  <a:pt x="3408487" y="174148"/>
                </a:cubicBezTo>
              </a:path>
            </a:pathLst>
          </a:cu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cxnSp>
        <p:nvCxnSpPr>
          <p:cNvPr id="21" name="20 Conector recto"/>
          <p:cNvCxnSpPr/>
          <p:nvPr/>
        </p:nvCxnSpPr>
        <p:spPr>
          <a:xfrm flipH="1">
            <a:off x="3707904" y="5157192"/>
            <a:ext cx="288032" cy="14401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21 Conector recto"/>
          <p:cNvCxnSpPr/>
          <p:nvPr/>
        </p:nvCxnSpPr>
        <p:spPr>
          <a:xfrm>
            <a:off x="5652120" y="4077072"/>
            <a:ext cx="216024" cy="7200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23 Conector recto"/>
          <p:cNvCxnSpPr/>
          <p:nvPr/>
        </p:nvCxnSpPr>
        <p:spPr>
          <a:xfrm flipH="1">
            <a:off x="4499992" y="5157192"/>
            <a:ext cx="288032" cy="14401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24 Forma libre"/>
          <p:cNvSpPr/>
          <p:nvPr/>
        </p:nvSpPr>
        <p:spPr>
          <a:xfrm>
            <a:off x="4379581" y="771896"/>
            <a:ext cx="156386" cy="1591294"/>
          </a:xfrm>
          <a:custGeom>
            <a:avLst/>
            <a:gdLst>
              <a:gd name="connsiteX0" fmla="*/ 49915 w 156386"/>
              <a:gd name="connsiteY0" fmla="*/ 0 h 1591294"/>
              <a:gd name="connsiteX1" fmla="*/ 2414 w 156386"/>
              <a:gd name="connsiteY1" fmla="*/ 380010 h 1591294"/>
              <a:gd name="connsiteX2" fmla="*/ 73666 w 156386"/>
              <a:gd name="connsiteY2" fmla="*/ 546265 h 1591294"/>
              <a:gd name="connsiteX3" fmla="*/ 109292 w 156386"/>
              <a:gd name="connsiteY3" fmla="*/ 641268 h 1591294"/>
              <a:gd name="connsiteX4" fmla="*/ 133042 w 156386"/>
              <a:gd name="connsiteY4" fmla="*/ 688769 h 1591294"/>
              <a:gd name="connsiteX5" fmla="*/ 121167 w 156386"/>
              <a:gd name="connsiteY5" fmla="*/ 997527 h 1591294"/>
              <a:gd name="connsiteX6" fmla="*/ 97416 w 156386"/>
              <a:gd name="connsiteY6" fmla="*/ 1033153 h 1591294"/>
              <a:gd name="connsiteX7" fmla="*/ 85541 w 156386"/>
              <a:gd name="connsiteY7" fmla="*/ 1068779 h 1591294"/>
              <a:gd name="connsiteX8" fmla="*/ 61790 w 156386"/>
              <a:gd name="connsiteY8" fmla="*/ 1128156 h 1591294"/>
              <a:gd name="connsiteX9" fmla="*/ 49915 w 156386"/>
              <a:gd name="connsiteY9" fmla="*/ 1591294 h 159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6386" h="1591294">
                <a:moveTo>
                  <a:pt x="49915" y="0"/>
                </a:moveTo>
                <a:cubicBezTo>
                  <a:pt x="34081" y="126670"/>
                  <a:pt x="5452" y="252390"/>
                  <a:pt x="2414" y="380010"/>
                </a:cubicBezTo>
                <a:cubicBezTo>
                  <a:pt x="0" y="481404"/>
                  <a:pt x="34185" y="483095"/>
                  <a:pt x="73666" y="546265"/>
                </a:cubicBezTo>
                <a:cubicBezTo>
                  <a:pt x="114990" y="612384"/>
                  <a:pt x="83649" y="572886"/>
                  <a:pt x="109292" y="641268"/>
                </a:cubicBezTo>
                <a:cubicBezTo>
                  <a:pt x="115508" y="657843"/>
                  <a:pt x="125125" y="672935"/>
                  <a:pt x="133042" y="688769"/>
                </a:cubicBezTo>
                <a:cubicBezTo>
                  <a:pt x="152454" y="824642"/>
                  <a:pt x="156386" y="803823"/>
                  <a:pt x="121167" y="997527"/>
                </a:cubicBezTo>
                <a:cubicBezTo>
                  <a:pt x="118614" y="1011569"/>
                  <a:pt x="105333" y="1021278"/>
                  <a:pt x="97416" y="1033153"/>
                </a:cubicBezTo>
                <a:cubicBezTo>
                  <a:pt x="93458" y="1045028"/>
                  <a:pt x="89936" y="1057058"/>
                  <a:pt x="85541" y="1068779"/>
                </a:cubicBezTo>
                <a:cubicBezTo>
                  <a:pt x="78056" y="1088739"/>
                  <a:pt x="63240" y="1106888"/>
                  <a:pt x="61790" y="1128156"/>
                </a:cubicBezTo>
                <a:cubicBezTo>
                  <a:pt x="51285" y="1282228"/>
                  <a:pt x="49915" y="1591294"/>
                  <a:pt x="49915" y="1591294"/>
                </a:cubicBezTo>
              </a:path>
            </a:pathLst>
          </a:cu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cxnSp>
        <p:nvCxnSpPr>
          <p:cNvPr id="27" name="26 Conector recto"/>
          <p:cNvCxnSpPr/>
          <p:nvPr/>
        </p:nvCxnSpPr>
        <p:spPr>
          <a:xfrm>
            <a:off x="5076056" y="4077072"/>
            <a:ext cx="288032" cy="7200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28 Conector recto"/>
          <p:cNvCxnSpPr/>
          <p:nvPr/>
        </p:nvCxnSpPr>
        <p:spPr>
          <a:xfrm flipH="1">
            <a:off x="2339752" y="5085184"/>
            <a:ext cx="288032" cy="3600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30 Conector recto"/>
          <p:cNvCxnSpPr/>
          <p:nvPr/>
        </p:nvCxnSpPr>
        <p:spPr>
          <a:xfrm>
            <a:off x="5148064" y="4437112"/>
            <a:ext cx="360040" cy="7200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32 Conector recto"/>
          <p:cNvCxnSpPr/>
          <p:nvPr/>
        </p:nvCxnSpPr>
        <p:spPr>
          <a:xfrm flipH="1">
            <a:off x="3059832" y="5157192"/>
            <a:ext cx="216024" cy="28803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34 Conector recto"/>
          <p:cNvCxnSpPr/>
          <p:nvPr/>
        </p:nvCxnSpPr>
        <p:spPr>
          <a:xfrm flipH="1">
            <a:off x="2987824" y="5373216"/>
            <a:ext cx="432048" cy="14401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36 Conector recto"/>
          <p:cNvCxnSpPr/>
          <p:nvPr/>
        </p:nvCxnSpPr>
        <p:spPr>
          <a:xfrm flipH="1">
            <a:off x="4499992" y="5373216"/>
            <a:ext cx="288032" cy="14401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p:cNvGraphicFramePr>
            <a:graphicFrameLocks noGrp="1"/>
          </p:cNvGraphicFramePr>
          <p:nvPr/>
        </p:nvGraphicFramePr>
        <p:xfrm>
          <a:off x="1043608" y="260648"/>
          <a:ext cx="3626093" cy="2163288"/>
        </p:xfrm>
        <a:graphic>
          <a:graphicData uri="http://schemas.openxmlformats.org/drawingml/2006/table">
            <a:tbl>
              <a:tblPr>
                <a:tableStyleId>{BC89EF96-8CEA-46FF-86C4-4CE0E7609802}</a:tableStyleId>
              </a:tblPr>
              <a:tblGrid>
                <a:gridCol w="757514"/>
                <a:gridCol w="708339"/>
                <a:gridCol w="720080"/>
                <a:gridCol w="648072"/>
                <a:gridCol w="792088"/>
              </a:tblGrid>
              <a:tr h="182880">
                <a:tc rowSpan="2">
                  <a:txBody>
                    <a:bodyPr/>
                    <a:lstStyle/>
                    <a:p>
                      <a:r>
                        <a:rPr lang="es-PE" sz="1200" dirty="0" smtClean="0">
                          <a:latin typeface="+mj-lt"/>
                        </a:rPr>
                        <a:t>Planta</a:t>
                      </a:r>
                      <a:endParaRPr lang="es-ES" sz="1200" dirty="0">
                        <a:latin typeface="+mj-lt"/>
                      </a:endParaRPr>
                    </a:p>
                  </a:txBody>
                  <a:tcPr>
                    <a:solidFill>
                      <a:schemeClr val="accent1">
                        <a:lumMod val="20000"/>
                        <a:lumOff val="80000"/>
                      </a:schemeClr>
                    </a:solidFill>
                  </a:tcPr>
                </a:tc>
                <a:tc>
                  <a:txBody>
                    <a:bodyPr/>
                    <a:lstStyle/>
                    <a:p>
                      <a:r>
                        <a:rPr lang="es-PE" sz="1200" dirty="0" smtClean="0">
                          <a:latin typeface="+mj-lt"/>
                        </a:rPr>
                        <a:t>Centro</a:t>
                      </a:r>
                      <a:endParaRPr lang="es-ES" sz="1200" dirty="0">
                        <a:latin typeface="+mj-lt"/>
                      </a:endParaRPr>
                    </a:p>
                  </a:txBody>
                  <a:tcPr>
                    <a:solidFill>
                      <a:schemeClr val="accent1">
                        <a:lumMod val="20000"/>
                        <a:lumOff val="80000"/>
                      </a:schemeClr>
                    </a:solidFill>
                  </a:tcPr>
                </a:tc>
                <a:tc>
                  <a:txBody>
                    <a:bodyPr/>
                    <a:lstStyle/>
                    <a:p>
                      <a:r>
                        <a:rPr lang="es-PE" sz="1200" dirty="0" smtClean="0">
                          <a:latin typeface="+mj-lt"/>
                        </a:rPr>
                        <a:t>Centro</a:t>
                      </a:r>
                      <a:endParaRPr lang="es-ES" sz="1200" dirty="0">
                        <a:latin typeface="+mj-lt"/>
                      </a:endParaRPr>
                    </a:p>
                  </a:txBody>
                  <a:tcPr>
                    <a:solidFill>
                      <a:schemeClr val="accent1">
                        <a:lumMod val="20000"/>
                        <a:lumOff val="80000"/>
                      </a:schemeClr>
                    </a:solidFill>
                  </a:tcPr>
                </a:tc>
                <a:tc>
                  <a:txBody>
                    <a:bodyPr/>
                    <a:lstStyle/>
                    <a:p>
                      <a:r>
                        <a:rPr lang="es-PE" sz="1200" dirty="0" smtClean="0">
                          <a:latin typeface="+mj-lt"/>
                        </a:rPr>
                        <a:t>Centro</a:t>
                      </a:r>
                      <a:endParaRPr lang="es-ES" sz="1200" dirty="0">
                        <a:latin typeface="+mj-lt"/>
                      </a:endParaRPr>
                    </a:p>
                  </a:txBody>
                  <a:tcPr>
                    <a:solidFill>
                      <a:schemeClr val="accent1">
                        <a:lumMod val="20000"/>
                        <a:lumOff val="80000"/>
                      </a:schemeClr>
                    </a:solidFill>
                  </a:tcPr>
                </a:tc>
                <a:tc rowSpan="2">
                  <a:txBody>
                    <a:bodyPr/>
                    <a:lstStyle/>
                    <a:p>
                      <a:r>
                        <a:rPr lang="es-PE" sz="1200" dirty="0" err="1" smtClean="0">
                          <a:latin typeface="+mj-lt"/>
                        </a:rPr>
                        <a:t>Dif</a:t>
                      </a:r>
                      <a:r>
                        <a:rPr lang="es-PE" sz="1200" dirty="0" smtClean="0">
                          <a:latin typeface="+mj-lt"/>
                        </a:rPr>
                        <a:t> fila</a:t>
                      </a:r>
                      <a:endParaRPr lang="es-ES" sz="1200" dirty="0">
                        <a:latin typeface="+mj-lt"/>
                      </a:endParaRPr>
                    </a:p>
                  </a:txBody>
                  <a:tcPr>
                    <a:lnR w="12700" cap="flat" cmpd="sng" algn="ctr">
                      <a:solidFill>
                        <a:schemeClr val="tx1"/>
                      </a:solidFill>
                      <a:prstDash val="solid"/>
                      <a:round/>
                      <a:headEnd type="none" w="med" len="med"/>
                      <a:tailEnd type="none" w="med" len="med"/>
                    </a:lnR>
                    <a:solidFill>
                      <a:schemeClr val="accent1">
                        <a:lumMod val="20000"/>
                        <a:lumOff val="80000"/>
                      </a:schemeClr>
                    </a:solidFill>
                  </a:tcPr>
                </a:tc>
              </a:tr>
              <a:tr h="182880">
                <a:tc vMerge="1">
                  <a:txBody>
                    <a:bodyPr/>
                    <a:lstStyle/>
                    <a:p>
                      <a:endParaRPr lang="es-ES"/>
                    </a:p>
                  </a:txBody>
                  <a:tcPr/>
                </a:tc>
                <a:tc>
                  <a:txBody>
                    <a:bodyPr/>
                    <a:lstStyle/>
                    <a:p>
                      <a:r>
                        <a:rPr lang="es-PE" sz="1400" dirty="0" smtClean="0">
                          <a:latin typeface="+mj-lt"/>
                        </a:rPr>
                        <a:t>C2</a:t>
                      </a:r>
                      <a:endParaRPr lang="es-ES" sz="1400" dirty="0">
                        <a:latin typeface="+mj-lt"/>
                      </a:endParaRPr>
                    </a:p>
                  </a:txBody>
                  <a:tcPr>
                    <a:solidFill>
                      <a:schemeClr val="accent1">
                        <a:lumMod val="20000"/>
                        <a:lumOff val="80000"/>
                      </a:schemeClr>
                    </a:solidFill>
                  </a:tcPr>
                </a:tc>
                <a:tc>
                  <a:txBody>
                    <a:bodyPr/>
                    <a:lstStyle/>
                    <a:p>
                      <a:r>
                        <a:rPr lang="es-PE" sz="1400" dirty="0" smtClean="0">
                          <a:latin typeface="+mj-lt"/>
                        </a:rPr>
                        <a:t>C3</a:t>
                      </a:r>
                      <a:endParaRPr lang="es-ES" sz="1400" dirty="0">
                        <a:latin typeface="+mj-lt"/>
                      </a:endParaRPr>
                    </a:p>
                  </a:txBody>
                  <a:tcPr>
                    <a:solidFill>
                      <a:schemeClr val="accent1">
                        <a:lumMod val="20000"/>
                        <a:lumOff val="80000"/>
                      </a:schemeClr>
                    </a:solidFill>
                  </a:tcPr>
                </a:tc>
                <a:tc>
                  <a:txBody>
                    <a:bodyPr/>
                    <a:lstStyle/>
                    <a:p>
                      <a:r>
                        <a:rPr lang="es-PE" sz="1400" dirty="0" smtClean="0">
                          <a:latin typeface="+mj-lt"/>
                        </a:rPr>
                        <a:t>c4</a:t>
                      </a:r>
                      <a:endParaRPr lang="es-ES" sz="1400" dirty="0">
                        <a:latin typeface="+mj-lt"/>
                      </a:endParaRPr>
                    </a:p>
                  </a:txBody>
                  <a:tcPr>
                    <a:solidFill>
                      <a:schemeClr val="accent1">
                        <a:lumMod val="20000"/>
                        <a:lumOff val="80000"/>
                      </a:schemeClr>
                    </a:solidFill>
                  </a:tcPr>
                </a:tc>
                <a:tc vMerge="1">
                  <a:txBody>
                    <a:bodyPr/>
                    <a:lstStyle/>
                    <a:p>
                      <a:endParaRPr lang="es-ES"/>
                    </a:p>
                  </a:txBody>
                  <a:tcPr/>
                </a:tc>
              </a:tr>
              <a:tr h="266008">
                <a:tc>
                  <a:txBody>
                    <a:bodyPr/>
                    <a:lstStyle/>
                    <a:p>
                      <a:r>
                        <a:rPr lang="es-PE" sz="1200" dirty="0" smtClean="0"/>
                        <a:t>P1</a:t>
                      </a:r>
                      <a:endParaRPr lang="es-ES" sz="1200" dirty="0"/>
                    </a:p>
                  </a:txBody>
                  <a:tcPr/>
                </a:tc>
                <a:tc>
                  <a:txBody>
                    <a:bodyPr/>
                    <a:lstStyle/>
                    <a:p>
                      <a:r>
                        <a:rPr lang="es-PE" sz="1400" dirty="0" smtClean="0"/>
                        <a:t>20</a:t>
                      </a:r>
                      <a:endParaRPr lang="es-ES" sz="1400" dirty="0"/>
                    </a:p>
                  </a:txBody>
                  <a:tcPr/>
                </a:tc>
                <a:tc>
                  <a:txBody>
                    <a:bodyPr/>
                    <a:lstStyle/>
                    <a:p>
                      <a:r>
                        <a:rPr lang="es-PE" sz="1400" dirty="0" smtClean="0"/>
                        <a:t>6</a:t>
                      </a:r>
                      <a:endParaRPr lang="es-ES" sz="1400" dirty="0"/>
                    </a:p>
                  </a:txBody>
                  <a:tcPr/>
                </a:tc>
                <a:tc>
                  <a:txBody>
                    <a:bodyPr/>
                    <a:lstStyle/>
                    <a:p>
                      <a:r>
                        <a:rPr lang="es-PE" sz="1400" dirty="0" smtClean="0"/>
                        <a:t>5</a:t>
                      </a:r>
                      <a:endParaRPr lang="es-ES" sz="1400" dirty="0"/>
                    </a:p>
                  </a:txBody>
                  <a:tcPr/>
                </a:tc>
                <a:tc>
                  <a:txBody>
                    <a:bodyPr/>
                    <a:lstStyle/>
                    <a:p>
                      <a:r>
                        <a:rPr lang="es-PE" sz="1400" dirty="0" smtClean="0"/>
                        <a:t>1</a:t>
                      </a:r>
                      <a:endParaRPr lang="es-ES" sz="1400" dirty="0"/>
                    </a:p>
                  </a:txBody>
                  <a:tcPr>
                    <a:lnR w="12700" cap="flat" cmpd="sng" algn="ctr">
                      <a:solidFill>
                        <a:schemeClr val="tx1"/>
                      </a:solidFill>
                      <a:prstDash val="solid"/>
                      <a:round/>
                      <a:headEnd type="none" w="med" len="med"/>
                      <a:tailEnd type="none" w="med" len="med"/>
                    </a:lnR>
                    <a:solidFill>
                      <a:schemeClr val="accent2">
                        <a:lumMod val="40000"/>
                        <a:lumOff val="60000"/>
                      </a:schemeClr>
                    </a:solidFill>
                  </a:tcPr>
                </a:tc>
              </a:tr>
              <a:tr h="426324">
                <a:tc>
                  <a:txBody>
                    <a:bodyPr/>
                    <a:lstStyle/>
                    <a:p>
                      <a:r>
                        <a:rPr lang="es-PE" sz="1200" dirty="0" smtClean="0"/>
                        <a:t>P2</a:t>
                      </a:r>
                      <a:endParaRPr lang="es-ES" sz="1200" dirty="0"/>
                    </a:p>
                  </a:txBody>
                  <a:tcPr/>
                </a:tc>
                <a:tc>
                  <a:txBody>
                    <a:bodyPr/>
                    <a:lstStyle/>
                    <a:p>
                      <a:r>
                        <a:rPr lang="es-PE" sz="1400" dirty="0" smtClean="0"/>
                        <a:t>17</a:t>
                      </a:r>
                      <a:endParaRPr lang="es-ES" sz="1400" dirty="0"/>
                    </a:p>
                  </a:txBody>
                  <a:tcPr/>
                </a:tc>
                <a:tc>
                  <a:txBody>
                    <a:bodyPr/>
                    <a:lstStyle/>
                    <a:p>
                      <a:r>
                        <a:rPr lang="es-PE" sz="1400" dirty="0" smtClean="0"/>
                        <a:t>29</a:t>
                      </a:r>
                      <a:endParaRPr lang="es-ES" sz="1400" dirty="0"/>
                    </a:p>
                  </a:txBody>
                  <a:tcPr/>
                </a:tc>
                <a:tc>
                  <a:txBody>
                    <a:bodyPr/>
                    <a:lstStyle/>
                    <a:p>
                      <a:r>
                        <a:rPr lang="es-PE" sz="1400" dirty="0" smtClean="0"/>
                        <a:t>22</a:t>
                      </a:r>
                      <a:endParaRPr lang="es-ES" sz="1400" dirty="0"/>
                    </a:p>
                  </a:txBody>
                  <a:tcPr/>
                </a:tc>
                <a:tc>
                  <a:txBody>
                    <a:bodyPr/>
                    <a:lstStyle/>
                    <a:p>
                      <a:r>
                        <a:rPr lang="es-PE" sz="1400" dirty="0" smtClean="0"/>
                        <a:t>5</a:t>
                      </a:r>
                      <a:endParaRPr lang="es-ES" sz="1400" dirty="0"/>
                    </a:p>
                  </a:txBody>
                  <a:tcPr>
                    <a:lnR w="12700" cap="flat" cmpd="sng" algn="ctr">
                      <a:solidFill>
                        <a:schemeClr val="tx1"/>
                      </a:solidFill>
                      <a:prstDash val="solid"/>
                      <a:round/>
                      <a:headEnd type="none" w="med" len="med"/>
                      <a:tailEnd type="none" w="med" len="med"/>
                    </a:lnR>
                    <a:solidFill>
                      <a:schemeClr val="accent2">
                        <a:lumMod val="40000"/>
                        <a:lumOff val="60000"/>
                      </a:schemeClr>
                    </a:solidFill>
                  </a:tcPr>
                </a:tc>
              </a:tr>
              <a:tr h="426324">
                <a:tc>
                  <a:txBody>
                    <a:bodyPr/>
                    <a:lstStyle/>
                    <a:p>
                      <a:r>
                        <a:rPr lang="es-PE" sz="1200" dirty="0" smtClean="0"/>
                        <a:t>P3</a:t>
                      </a:r>
                      <a:endParaRPr lang="es-ES" sz="1200" dirty="0"/>
                    </a:p>
                  </a:txBody>
                  <a:tcPr/>
                </a:tc>
                <a:tc>
                  <a:txBody>
                    <a:bodyPr/>
                    <a:lstStyle/>
                    <a:p>
                      <a:r>
                        <a:rPr lang="es-PE" sz="1400" dirty="0" smtClean="0"/>
                        <a:t>25</a:t>
                      </a:r>
                      <a:endParaRPr lang="es-ES" sz="1400" dirty="0"/>
                    </a:p>
                  </a:txBody>
                  <a:tcPr/>
                </a:tc>
                <a:tc>
                  <a:txBody>
                    <a:bodyPr/>
                    <a:lstStyle/>
                    <a:p>
                      <a:r>
                        <a:rPr lang="es-PE" sz="1400" dirty="0" smtClean="0"/>
                        <a:t>5</a:t>
                      </a:r>
                      <a:endParaRPr lang="es-ES" sz="1400" dirty="0"/>
                    </a:p>
                  </a:txBody>
                  <a:tcPr>
                    <a:solidFill>
                      <a:schemeClr val="tx2">
                        <a:lumMod val="20000"/>
                        <a:lumOff val="80000"/>
                      </a:schemeClr>
                    </a:solidFill>
                  </a:tcPr>
                </a:tc>
                <a:tc>
                  <a:txBody>
                    <a:bodyPr/>
                    <a:lstStyle/>
                    <a:p>
                      <a:r>
                        <a:rPr lang="es-PE" sz="1400" dirty="0" smtClean="0"/>
                        <a:t>10</a:t>
                      </a:r>
                      <a:endParaRPr lang="es-ES" sz="1400" dirty="0"/>
                    </a:p>
                  </a:txBody>
                  <a:tcPr/>
                </a:tc>
                <a:tc>
                  <a:txBody>
                    <a:bodyPr/>
                    <a:lstStyle/>
                    <a:p>
                      <a:r>
                        <a:rPr lang="es-PE" sz="1400" dirty="0" smtClean="0"/>
                        <a:t>5</a:t>
                      </a:r>
                      <a:endParaRPr lang="es-ES" sz="1400" dirty="0"/>
                    </a:p>
                  </a:txBody>
                  <a:tcPr>
                    <a:lnR w="12700" cap="flat" cmpd="sng" algn="ctr">
                      <a:solidFill>
                        <a:schemeClr val="tx1"/>
                      </a:solidFill>
                      <a:prstDash val="solid"/>
                      <a:round/>
                      <a:headEnd type="none" w="med" len="med"/>
                      <a:tailEnd type="none" w="med" len="med"/>
                    </a:lnR>
                    <a:solidFill>
                      <a:schemeClr val="accent1">
                        <a:lumMod val="40000"/>
                        <a:lumOff val="60000"/>
                      </a:schemeClr>
                    </a:solidFill>
                  </a:tcPr>
                </a:tc>
              </a:tr>
              <a:tr h="306382">
                <a:tc>
                  <a:txBody>
                    <a:bodyPr/>
                    <a:lstStyle/>
                    <a:p>
                      <a:r>
                        <a:rPr lang="es-PE" sz="1100" dirty="0" err="1" smtClean="0"/>
                        <a:t>Dif</a:t>
                      </a:r>
                      <a:r>
                        <a:rPr lang="es-PE" sz="1100" dirty="0" smtClean="0"/>
                        <a:t>. columna</a:t>
                      </a:r>
                      <a:endParaRPr lang="es-ES" sz="1100" dirty="0"/>
                    </a:p>
                  </a:txBody>
                  <a:tcPr/>
                </a:tc>
                <a:tc>
                  <a:txBody>
                    <a:bodyPr/>
                    <a:lstStyle/>
                    <a:p>
                      <a:r>
                        <a:rPr lang="es-PE" sz="1400" dirty="0" smtClean="0"/>
                        <a:t>3</a:t>
                      </a:r>
                      <a:endParaRPr lang="es-ES" sz="1400" dirty="0"/>
                    </a:p>
                  </a:txBody>
                  <a:tcPr>
                    <a:solidFill>
                      <a:schemeClr val="accent2">
                        <a:lumMod val="40000"/>
                        <a:lumOff val="60000"/>
                      </a:schemeClr>
                    </a:solidFill>
                  </a:tcPr>
                </a:tc>
                <a:tc>
                  <a:txBody>
                    <a:bodyPr/>
                    <a:lstStyle/>
                    <a:p>
                      <a:r>
                        <a:rPr lang="es-PE" sz="1400" dirty="0" smtClean="0"/>
                        <a:t>1</a:t>
                      </a:r>
                      <a:endParaRPr lang="es-ES" sz="1400" dirty="0"/>
                    </a:p>
                  </a:txBody>
                  <a:tcPr>
                    <a:solidFill>
                      <a:schemeClr val="accent2">
                        <a:lumMod val="40000"/>
                        <a:lumOff val="60000"/>
                      </a:schemeClr>
                    </a:solidFill>
                  </a:tcPr>
                </a:tc>
                <a:tc>
                  <a:txBody>
                    <a:bodyPr/>
                    <a:lstStyle/>
                    <a:p>
                      <a:r>
                        <a:rPr lang="es-PE" sz="1400" dirty="0" smtClean="0"/>
                        <a:t>5</a:t>
                      </a:r>
                      <a:endParaRPr lang="es-ES" sz="1400" dirty="0"/>
                    </a:p>
                  </a:txBody>
                  <a:tcPr>
                    <a:solidFill>
                      <a:schemeClr val="accent2">
                        <a:lumMod val="40000"/>
                        <a:lumOff val="60000"/>
                      </a:schemeClr>
                    </a:solidFill>
                  </a:tcPr>
                </a:tc>
                <a:tc>
                  <a:txBody>
                    <a:bodyPr/>
                    <a:lstStyle/>
                    <a:p>
                      <a:endParaRPr lang="es-ES" sz="1400" dirty="0"/>
                    </a:p>
                  </a:txBody>
                  <a:tcPr>
                    <a:lnR w="12700" cap="flat" cmpd="sng" algn="ctr">
                      <a:solidFill>
                        <a:schemeClr val="tx1"/>
                      </a:solidFill>
                      <a:prstDash val="solid"/>
                      <a:round/>
                      <a:headEnd type="none" w="med" len="med"/>
                      <a:tailEnd type="none" w="med" len="med"/>
                    </a:lnR>
                    <a:lnTlToBr w="12700" cap="flat" cmpd="sng" algn="ctr">
                      <a:solidFill>
                        <a:schemeClr val="tx1"/>
                      </a:solidFill>
                      <a:prstDash val="solid"/>
                      <a:round/>
                      <a:headEnd type="none" w="med" len="med"/>
                      <a:tailEnd type="none" w="med" len="med"/>
                    </a:lnTlToBr>
                  </a:tcPr>
                </a:tc>
              </a:tr>
            </a:tbl>
          </a:graphicData>
        </a:graphic>
      </p:graphicFrame>
      <p:sp>
        <p:nvSpPr>
          <p:cNvPr id="4" name="3 CuadroTexto"/>
          <p:cNvSpPr txBox="1"/>
          <p:nvPr/>
        </p:nvSpPr>
        <p:spPr>
          <a:xfrm>
            <a:off x="4860032" y="260648"/>
            <a:ext cx="3168352" cy="2554545"/>
          </a:xfrm>
          <a:prstGeom prst="rect">
            <a:avLst/>
          </a:prstGeom>
          <a:noFill/>
        </p:spPr>
        <p:txBody>
          <a:bodyPr wrap="square" rtlCol="0">
            <a:spAutoFit/>
          </a:bodyPr>
          <a:lstStyle/>
          <a:p>
            <a:r>
              <a:rPr lang="es-PE" sz="1600" dirty="0" smtClean="0">
                <a:latin typeface="Times New Roman" pitchFamily="18" charset="0"/>
                <a:cs typeface="Times New Roman" pitchFamily="18" charset="0"/>
              </a:rPr>
              <a:t>Como hay tres diferencias iguales, escogemos arbitrariamente a la 3ra fila.</a:t>
            </a:r>
          </a:p>
          <a:p>
            <a:r>
              <a:rPr lang="es-PE" sz="1600" dirty="0" smtClean="0">
                <a:latin typeface="Times New Roman" pitchFamily="18" charset="0"/>
                <a:cs typeface="Times New Roman" pitchFamily="18" charset="0"/>
              </a:rPr>
              <a:t>Celda X33 = min (20,15) = 15</a:t>
            </a:r>
          </a:p>
          <a:p>
            <a:r>
              <a:rPr lang="es-PE" sz="1600" dirty="0" smtClean="0">
                <a:latin typeface="Times New Roman" pitchFamily="18" charset="0"/>
                <a:cs typeface="Times New Roman" pitchFamily="18" charset="0"/>
              </a:rPr>
              <a:t>X33 = min (a3, b3) = a3* = a3-b3= 20-15= 5</a:t>
            </a:r>
          </a:p>
          <a:p>
            <a:r>
              <a:rPr lang="es-PE" sz="1600" dirty="0" smtClean="0">
                <a:latin typeface="Times New Roman" pitchFamily="18" charset="0"/>
                <a:cs typeface="Times New Roman" pitchFamily="18" charset="0"/>
              </a:rPr>
              <a:t>Como se muestra en el cuadro de flujos, ha quedado saturado el centro de consumo C3 y se elimina la columna</a:t>
            </a:r>
            <a:endParaRPr lang="es-ES" sz="1600" dirty="0">
              <a:latin typeface="Times New Roman" pitchFamily="18" charset="0"/>
              <a:cs typeface="Times New Roman" pitchFamily="18" charset="0"/>
            </a:endParaRPr>
          </a:p>
        </p:txBody>
      </p:sp>
      <p:graphicFrame>
        <p:nvGraphicFramePr>
          <p:cNvPr id="5" name="4 Tabla"/>
          <p:cNvGraphicFramePr>
            <a:graphicFrameLocks noGrp="1"/>
          </p:cNvGraphicFramePr>
          <p:nvPr/>
        </p:nvGraphicFramePr>
        <p:xfrm>
          <a:off x="1187624" y="2924944"/>
          <a:ext cx="2906013" cy="2163288"/>
        </p:xfrm>
        <a:graphic>
          <a:graphicData uri="http://schemas.openxmlformats.org/drawingml/2006/table">
            <a:tbl>
              <a:tblPr>
                <a:tableStyleId>{BC89EF96-8CEA-46FF-86C4-4CE0E7609802}</a:tableStyleId>
              </a:tblPr>
              <a:tblGrid>
                <a:gridCol w="757514"/>
                <a:gridCol w="708339"/>
                <a:gridCol w="648072"/>
                <a:gridCol w="792088"/>
              </a:tblGrid>
              <a:tr h="182880">
                <a:tc rowSpan="2">
                  <a:txBody>
                    <a:bodyPr/>
                    <a:lstStyle/>
                    <a:p>
                      <a:r>
                        <a:rPr lang="es-PE" sz="1200" dirty="0" smtClean="0">
                          <a:latin typeface="+mj-lt"/>
                        </a:rPr>
                        <a:t>Planta</a:t>
                      </a:r>
                      <a:endParaRPr lang="es-ES" sz="1200" dirty="0">
                        <a:latin typeface="+mj-lt"/>
                      </a:endParaRPr>
                    </a:p>
                  </a:txBody>
                  <a:tcPr>
                    <a:solidFill>
                      <a:schemeClr val="accent1">
                        <a:lumMod val="20000"/>
                        <a:lumOff val="80000"/>
                      </a:schemeClr>
                    </a:solidFill>
                  </a:tcPr>
                </a:tc>
                <a:tc>
                  <a:txBody>
                    <a:bodyPr/>
                    <a:lstStyle/>
                    <a:p>
                      <a:r>
                        <a:rPr lang="es-PE" sz="1200" dirty="0" smtClean="0">
                          <a:latin typeface="+mj-lt"/>
                        </a:rPr>
                        <a:t>Centro</a:t>
                      </a:r>
                      <a:endParaRPr lang="es-ES" sz="1200" dirty="0">
                        <a:latin typeface="+mj-lt"/>
                      </a:endParaRPr>
                    </a:p>
                  </a:txBody>
                  <a:tcPr>
                    <a:solidFill>
                      <a:schemeClr val="accent1">
                        <a:lumMod val="20000"/>
                        <a:lumOff val="80000"/>
                      </a:schemeClr>
                    </a:solidFill>
                  </a:tcPr>
                </a:tc>
                <a:tc>
                  <a:txBody>
                    <a:bodyPr/>
                    <a:lstStyle/>
                    <a:p>
                      <a:r>
                        <a:rPr lang="es-PE" sz="1200" dirty="0" smtClean="0">
                          <a:latin typeface="+mj-lt"/>
                        </a:rPr>
                        <a:t>Centro</a:t>
                      </a:r>
                      <a:endParaRPr lang="es-ES" sz="1200" dirty="0">
                        <a:latin typeface="+mj-lt"/>
                      </a:endParaRPr>
                    </a:p>
                  </a:txBody>
                  <a:tcPr>
                    <a:solidFill>
                      <a:schemeClr val="accent1">
                        <a:lumMod val="20000"/>
                        <a:lumOff val="80000"/>
                      </a:schemeClr>
                    </a:solidFill>
                  </a:tcPr>
                </a:tc>
                <a:tc rowSpan="2">
                  <a:txBody>
                    <a:bodyPr/>
                    <a:lstStyle/>
                    <a:p>
                      <a:r>
                        <a:rPr lang="es-PE" sz="1200" dirty="0" err="1" smtClean="0">
                          <a:latin typeface="+mj-lt"/>
                        </a:rPr>
                        <a:t>Dif</a:t>
                      </a:r>
                      <a:r>
                        <a:rPr lang="es-PE" sz="1200" dirty="0" smtClean="0">
                          <a:latin typeface="+mj-lt"/>
                        </a:rPr>
                        <a:t> fila</a:t>
                      </a:r>
                      <a:endParaRPr lang="es-ES" sz="1200" dirty="0">
                        <a:latin typeface="+mj-lt"/>
                      </a:endParaRPr>
                    </a:p>
                  </a:txBody>
                  <a:tcPr>
                    <a:lnR w="12700" cap="flat" cmpd="sng" algn="ctr">
                      <a:solidFill>
                        <a:schemeClr val="tx1"/>
                      </a:solidFill>
                      <a:prstDash val="solid"/>
                      <a:round/>
                      <a:headEnd type="none" w="med" len="med"/>
                      <a:tailEnd type="none" w="med" len="med"/>
                    </a:lnR>
                    <a:solidFill>
                      <a:schemeClr val="accent1">
                        <a:lumMod val="20000"/>
                        <a:lumOff val="80000"/>
                      </a:schemeClr>
                    </a:solidFill>
                  </a:tcPr>
                </a:tc>
              </a:tr>
              <a:tr h="182880">
                <a:tc vMerge="1">
                  <a:txBody>
                    <a:bodyPr/>
                    <a:lstStyle/>
                    <a:p>
                      <a:endParaRPr lang="es-ES"/>
                    </a:p>
                  </a:txBody>
                  <a:tcPr/>
                </a:tc>
                <a:tc>
                  <a:txBody>
                    <a:bodyPr/>
                    <a:lstStyle/>
                    <a:p>
                      <a:r>
                        <a:rPr lang="es-PE" sz="1400" dirty="0" smtClean="0">
                          <a:latin typeface="+mj-lt"/>
                        </a:rPr>
                        <a:t>C2</a:t>
                      </a:r>
                      <a:endParaRPr lang="es-ES" sz="1400" dirty="0">
                        <a:latin typeface="+mj-lt"/>
                      </a:endParaRPr>
                    </a:p>
                  </a:txBody>
                  <a:tcPr>
                    <a:solidFill>
                      <a:schemeClr val="accent1">
                        <a:lumMod val="20000"/>
                        <a:lumOff val="80000"/>
                      </a:schemeClr>
                    </a:solidFill>
                  </a:tcPr>
                </a:tc>
                <a:tc>
                  <a:txBody>
                    <a:bodyPr/>
                    <a:lstStyle/>
                    <a:p>
                      <a:r>
                        <a:rPr lang="es-PE" sz="1400" dirty="0" smtClean="0">
                          <a:latin typeface="+mj-lt"/>
                        </a:rPr>
                        <a:t>C4</a:t>
                      </a:r>
                      <a:endParaRPr lang="es-ES" sz="1400" dirty="0">
                        <a:latin typeface="+mj-lt"/>
                      </a:endParaRPr>
                    </a:p>
                  </a:txBody>
                  <a:tcPr>
                    <a:solidFill>
                      <a:schemeClr val="accent1">
                        <a:lumMod val="20000"/>
                        <a:lumOff val="80000"/>
                      </a:schemeClr>
                    </a:solidFill>
                  </a:tcPr>
                </a:tc>
                <a:tc vMerge="1">
                  <a:txBody>
                    <a:bodyPr/>
                    <a:lstStyle/>
                    <a:p>
                      <a:endParaRPr lang="es-ES"/>
                    </a:p>
                  </a:txBody>
                  <a:tcPr/>
                </a:tc>
              </a:tr>
              <a:tr h="266008">
                <a:tc>
                  <a:txBody>
                    <a:bodyPr/>
                    <a:lstStyle/>
                    <a:p>
                      <a:r>
                        <a:rPr lang="es-PE" sz="1200" dirty="0" smtClean="0"/>
                        <a:t>P1</a:t>
                      </a:r>
                      <a:endParaRPr lang="es-ES" sz="1200" dirty="0"/>
                    </a:p>
                  </a:txBody>
                  <a:tcPr/>
                </a:tc>
                <a:tc>
                  <a:txBody>
                    <a:bodyPr/>
                    <a:lstStyle/>
                    <a:p>
                      <a:r>
                        <a:rPr lang="es-PE" sz="1400" dirty="0" smtClean="0"/>
                        <a:t>20</a:t>
                      </a:r>
                      <a:endParaRPr lang="es-ES" sz="1400" dirty="0"/>
                    </a:p>
                  </a:txBody>
                  <a:tcPr/>
                </a:tc>
                <a:tc>
                  <a:txBody>
                    <a:bodyPr/>
                    <a:lstStyle/>
                    <a:p>
                      <a:r>
                        <a:rPr lang="es-PE" sz="1400" dirty="0" smtClean="0"/>
                        <a:t>5</a:t>
                      </a:r>
                      <a:endParaRPr lang="es-ES" sz="1400" dirty="0"/>
                    </a:p>
                  </a:txBody>
                  <a:tcPr/>
                </a:tc>
                <a:tc>
                  <a:txBody>
                    <a:bodyPr/>
                    <a:lstStyle/>
                    <a:p>
                      <a:r>
                        <a:rPr lang="es-PE" sz="1400" dirty="0" smtClean="0"/>
                        <a:t>15</a:t>
                      </a:r>
                      <a:endParaRPr lang="es-ES" sz="1400" dirty="0"/>
                    </a:p>
                  </a:txBody>
                  <a:tcPr>
                    <a:lnR w="12700" cap="flat" cmpd="sng" algn="ctr">
                      <a:solidFill>
                        <a:schemeClr val="tx1"/>
                      </a:solidFill>
                      <a:prstDash val="solid"/>
                      <a:round/>
                      <a:headEnd type="none" w="med" len="med"/>
                      <a:tailEnd type="none" w="med" len="med"/>
                    </a:lnR>
                    <a:solidFill>
                      <a:schemeClr val="accent2">
                        <a:lumMod val="40000"/>
                        <a:lumOff val="60000"/>
                      </a:schemeClr>
                    </a:solidFill>
                  </a:tcPr>
                </a:tc>
              </a:tr>
              <a:tr h="426324">
                <a:tc>
                  <a:txBody>
                    <a:bodyPr/>
                    <a:lstStyle/>
                    <a:p>
                      <a:r>
                        <a:rPr lang="es-PE" sz="1200" dirty="0" smtClean="0"/>
                        <a:t>P2</a:t>
                      </a:r>
                      <a:endParaRPr lang="es-ES" sz="1200" dirty="0"/>
                    </a:p>
                  </a:txBody>
                  <a:tcPr/>
                </a:tc>
                <a:tc>
                  <a:txBody>
                    <a:bodyPr/>
                    <a:lstStyle/>
                    <a:p>
                      <a:r>
                        <a:rPr lang="es-PE" sz="1400" dirty="0" smtClean="0"/>
                        <a:t>17</a:t>
                      </a:r>
                      <a:endParaRPr lang="es-ES" sz="1400" dirty="0"/>
                    </a:p>
                  </a:txBody>
                  <a:tcPr/>
                </a:tc>
                <a:tc>
                  <a:txBody>
                    <a:bodyPr/>
                    <a:lstStyle/>
                    <a:p>
                      <a:r>
                        <a:rPr lang="es-PE" sz="1400" dirty="0" smtClean="0"/>
                        <a:t>22</a:t>
                      </a:r>
                      <a:endParaRPr lang="es-ES" sz="1400" dirty="0"/>
                    </a:p>
                  </a:txBody>
                  <a:tcPr/>
                </a:tc>
                <a:tc>
                  <a:txBody>
                    <a:bodyPr/>
                    <a:lstStyle/>
                    <a:p>
                      <a:r>
                        <a:rPr lang="es-PE" sz="1400" dirty="0" smtClean="0"/>
                        <a:t>5</a:t>
                      </a:r>
                      <a:endParaRPr lang="es-ES" sz="1400" dirty="0"/>
                    </a:p>
                  </a:txBody>
                  <a:tcPr>
                    <a:lnR w="12700" cap="flat" cmpd="sng" algn="ctr">
                      <a:solidFill>
                        <a:schemeClr val="tx1"/>
                      </a:solidFill>
                      <a:prstDash val="solid"/>
                      <a:round/>
                      <a:headEnd type="none" w="med" len="med"/>
                      <a:tailEnd type="none" w="med" len="med"/>
                    </a:lnR>
                    <a:solidFill>
                      <a:schemeClr val="accent2">
                        <a:lumMod val="40000"/>
                        <a:lumOff val="60000"/>
                      </a:schemeClr>
                    </a:solidFill>
                  </a:tcPr>
                </a:tc>
              </a:tr>
              <a:tr h="426324">
                <a:tc>
                  <a:txBody>
                    <a:bodyPr/>
                    <a:lstStyle/>
                    <a:p>
                      <a:r>
                        <a:rPr lang="es-PE" sz="1200" dirty="0" smtClean="0"/>
                        <a:t>P3</a:t>
                      </a:r>
                      <a:endParaRPr lang="es-ES" sz="1200" dirty="0"/>
                    </a:p>
                  </a:txBody>
                  <a:tcPr/>
                </a:tc>
                <a:tc>
                  <a:txBody>
                    <a:bodyPr/>
                    <a:lstStyle/>
                    <a:p>
                      <a:r>
                        <a:rPr lang="es-PE" sz="1400" dirty="0" smtClean="0"/>
                        <a:t>25</a:t>
                      </a:r>
                      <a:endParaRPr lang="es-ES" sz="1400" dirty="0"/>
                    </a:p>
                  </a:txBody>
                  <a:tcPr/>
                </a:tc>
                <a:tc>
                  <a:txBody>
                    <a:bodyPr/>
                    <a:lstStyle/>
                    <a:p>
                      <a:r>
                        <a:rPr lang="es-PE" sz="1400" dirty="0" smtClean="0"/>
                        <a:t>10</a:t>
                      </a:r>
                      <a:endParaRPr lang="es-ES" sz="1400" dirty="0"/>
                    </a:p>
                  </a:txBody>
                  <a:tcPr>
                    <a:solidFill>
                      <a:schemeClr val="bg2"/>
                    </a:solidFill>
                  </a:tcPr>
                </a:tc>
                <a:tc>
                  <a:txBody>
                    <a:bodyPr/>
                    <a:lstStyle/>
                    <a:p>
                      <a:r>
                        <a:rPr lang="es-PE" sz="1400" dirty="0" smtClean="0"/>
                        <a:t>15</a:t>
                      </a:r>
                      <a:endParaRPr lang="es-ES" sz="1400" dirty="0"/>
                    </a:p>
                  </a:txBody>
                  <a:tcPr>
                    <a:lnR w="12700" cap="flat" cmpd="sng" algn="ctr">
                      <a:solidFill>
                        <a:schemeClr val="tx1"/>
                      </a:solidFill>
                      <a:prstDash val="solid"/>
                      <a:round/>
                      <a:headEnd type="none" w="med" len="med"/>
                      <a:tailEnd type="none" w="med" len="med"/>
                    </a:lnR>
                    <a:solidFill>
                      <a:schemeClr val="accent1">
                        <a:lumMod val="40000"/>
                        <a:lumOff val="60000"/>
                      </a:schemeClr>
                    </a:solidFill>
                  </a:tcPr>
                </a:tc>
              </a:tr>
              <a:tr h="306382">
                <a:tc>
                  <a:txBody>
                    <a:bodyPr/>
                    <a:lstStyle/>
                    <a:p>
                      <a:r>
                        <a:rPr lang="es-PE" sz="1100" dirty="0" err="1" smtClean="0"/>
                        <a:t>Dif</a:t>
                      </a:r>
                      <a:r>
                        <a:rPr lang="es-PE" sz="1100" dirty="0" smtClean="0"/>
                        <a:t>. columna</a:t>
                      </a:r>
                      <a:endParaRPr lang="es-ES" sz="1100" dirty="0"/>
                    </a:p>
                  </a:txBody>
                  <a:tcPr/>
                </a:tc>
                <a:tc>
                  <a:txBody>
                    <a:bodyPr/>
                    <a:lstStyle/>
                    <a:p>
                      <a:r>
                        <a:rPr lang="es-PE" sz="1400" dirty="0" smtClean="0"/>
                        <a:t>3</a:t>
                      </a:r>
                      <a:endParaRPr lang="es-ES" sz="1400" dirty="0"/>
                    </a:p>
                  </a:txBody>
                  <a:tcPr>
                    <a:solidFill>
                      <a:schemeClr val="accent2">
                        <a:lumMod val="40000"/>
                        <a:lumOff val="60000"/>
                      </a:schemeClr>
                    </a:solidFill>
                  </a:tcPr>
                </a:tc>
                <a:tc>
                  <a:txBody>
                    <a:bodyPr/>
                    <a:lstStyle/>
                    <a:p>
                      <a:r>
                        <a:rPr lang="es-PE" sz="1400" dirty="0" smtClean="0"/>
                        <a:t>5</a:t>
                      </a:r>
                      <a:endParaRPr lang="es-ES" sz="1400" dirty="0"/>
                    </a:p>
                  </a:txBody>
                  <a:tcPr>
                    <a:solidFill>
                      <a:schemeClr val="accent2">
                        <a:lumMod val="40000"/>
                        <a:lumOff val="60000"/>
                      </a:schemeClr>
                    </a:solidFill>
                  </a:tcPr>
                </a:tc>
                <a:tc>
                  <a:txBody>
                    <a:bodyPr/>
                    <a:lstStyle/>
                    <a:p>
                      <a:endParaRPr lang="es-ES" sz="1400" dirty="0"/>
                    </a:p>
                  </a:txBody>
                  <a:tcPr>
                    <a:lnR w="12700" cap="flat" cmpd="sng" algn="ctr">
                      <a:solidFill>
                        <a:schemeClr val="tx1"/>
                      </a:solidFill>
                      <a:prstDash val="solid"/>
                      <a:round/>
                      <a:headEnd type="none" w="med" len="med"/>
                      <a:tailEnd type="none" w="med" len="med"/>
                    </a:lnR>
                    <a:lnTlToBr w="12700" cap="flat" cmpd="sng" algn="ctr">
                      <a:solidFill>
                        <a:schemeClr val="tx1"/>
                      </a:solidFill>
                      <a:prstDash val="solid"/>
                      <a:round/>
                      <a:headEnd type="none" w="med" len="med"/>
                      <a:tailEnd type="none" w="med" len="med"/>
                    </a:lnTlToBr>
                  </a:tcPr>
                </a:tc>
              </a:tr>
            </a:tbl>
          </a:graphicData>
        </a:graphic>
      </p:graphicFrame>
      <p:sp>
        <p:nvSpPr>
          <p:cNvPr id="6" name="5 CuadroTexto"/>
          <p:cNvSpPr txBox="1"/>
          <p:nvPr/>
        </p:nvSpPr>
        <p:spPr>
          <a:xfrm>
            <a:off x="4932040" y="3140968"/>
            <a:ext cx="3816424" cy="2062103"/>
          </a:xfrm>
          <a:prstGeom prst="rect">
            <a:avLst/>
          </a:prstGeom>
          <a:noFill/>
        </p:spPr>
        <p:txBody>
          <a:bodyPr wrap="square" rtlCol="0">
            <a:spAutoFit/>
          </a:bodyPr>
          <a:lstStyle/>
          <a:p>
            <a:r>
              <a:rPr lang="es-PE" sz="1600" dirty="0" smtClean="0">
                <a:latin typeface="Times New Roman" pitchFamily="18" charset="0"/>
                <a:cs typeface="Times New Roman" pitchFamily="18" charset="0"/>
              </a:rPr>
              <a:t>Se selecciona la celda X34 = min (5, 25) = 5</a:t>
            </a:r>
          </a:p>
          <a:p>
            <a:r>
              <a:rPr lang="es-PE" sz="1600" dirty="0" smtClean="0">
                <a:latin typeface="Times New Roman" pitchFamily="18" charset="0"/>
                <a:cs typeface="Times New Roman" pitchFamily="18" charset="0"/>
              </a:rPr>
              <a:t>b4* = b4-a3 = 25-5 = 20.</a:t>
            </a:r>
          </a:p>
          <a:p>
            <a:r>
              <a:rPr lang="es-PE" sz="1600" dirty="0" smtClean="0">
                <a:latin typeface="Times New Roman" pitchFamily="18" charset="0"/>
                <a:cs typeface="Times New Roman" pitchFamily="18" charset="0"/>
              </a:rPr>
              <a:t>Le asignamos al cuadro de flujos las 5 unidades , quedando por abastecer 20 unid.</a:t>
            </a:r>
          </a:p>
          <a:p>
            <a:r>
              <a:rPr lang="es-PE" sz="1600" dirty="0" smtClean="0">
                <a:latin typeface="Times New Roman" pitchFamily="18" charset="0"/>
                <a:cs typeface="Times New Roman" pitchFamily="18" charset="0"/>
              </a:rPr>
              <a:t>Y se elimina la fila 3</a:t>
            </a:r>
          </a:p>
          <a:p>
            <a:r>
              <a:rPr lang="es-PE" sz="1600" dirty="0" smtClean="0">
                <a:latin typeface="Times New Roman" pitchFamily="18" charset="0"/>
                <a:cs typeface="Times New Roman" pitchFamily="18" charset="0"/>
              </a:rPr>
              <a:t>Se puede notar que se ha enviado de la planta P3 las 5 unidades  al centro de consumo C4.</a:t>
            </a:r>
            <a:endParaRPr lang="es-ES" sz="1600" dirty="0">
              <a:latin typeface="Times New Roman" pitchFamily="18" charset="0"/>
              <a:cs typeface="Times New Roman" pitchFamily="18" charset="0"/>
            </a:endParaRPr>
          </a:p>
        </p:txBody>
      </p:sp>
      <p:sp>
        <p:nvSpPr>
          <p:cNvPr id="3" name="2 Forma libre"/>
          <p:cNvSpPr/>
          <p:nvPr/>
        </p:nvSpPr>
        <p:spPr>
          <a:xfrm>
            <a:off x="2826327" y="558140"/>
            <a:ext cx="261257" cy="1591294"/>
          </a:xfrm>
          <a:custGeom>
            <a:avLst/>
            <a:gdLst>
              <a:gd name="connsiteX0" fmla="*/ 130629 w 261257"/>
              <a:gd name="connsiteY0" fmla="*/ 0 h 1591294"/>
              <a:gd name="connsiteX1" fmla="*/ 59377 w 261257"/>
              <a:gd name="connsiteY1" fmla="*/ 237507 h 1591294"/>
              <a:gd name="connsiteX2" fmla="*/ 142504 w 261257"/>
              <a:gd name="connsiteY2" fmla="*/ 486889 h 1591294"/>
              <a:gd name="connsiteX3" fmla="*/ 201881 w 261257"/>
              <a:gd name="connsiteY3" fmla="*/ 581891 h 1591294"/>
              <a:gd name="connsiteX4" fmla="*/ 225631 w 261257"/>
              <a:gd name="connsiteY4" fmla="*/ 665018 h 1591294"/>
              <a:gd name="connsiteX5" fmla="*/ 249382 w 261257"/>
              <a:gd name="connsiteY5" fmla="*/ 712520 h 1591294"/>
              <a:gd name="connsiteX6" fmla="*/ 261257 w 261257"/>
              <a:gd name="connsiteY6" fmla="*/ 783772 h 1591294"/>
              <a:gd name="connsiteX7" fmla="*/ 225631 w 261257"/>
              <a:gd name="connsiteY7" fmla="*/ 914400 h 1591294"/>
              <a:gd name="connsiteX8" fmla="*/ 201881 w 261257"/>
              <a:gd name="connsiteY8" fmla="*/ 950026 h 1591294"/>
              <a:gd name="connsiteX9" fmla="*/ 178130 w 261257"/>
              <a:gd name="connsiteY9" fmla="*/ 1021278 h 1591294"/>
              <a:gd name="connsiteX10" fmla="*/ 130629 w 261257"/>
              <a:gd name="connsiteY10" fmla="*/ 1104405 h 1591294"/>
              <a:gd name="connsiteX11" fmla="*/ 142504 w 261257"/>
              <a:gd name="connsiteY11" fmla="*/ 1140031 h 1591294"/>
              <a:gd name="connsiteX12" fmla="*/ 166255 w 261257"/>
              <a:gd name="connsiteY12" fmla="*/ 1187533 h 1591294"/>
              <a:gd name="connsiteX13" fmla="*/ 178130 w 261257"/>
              <a:gd name="connsiteY13" fmla="*/ 1235034 h 1591294"/>
              <a:gd name="connsiteX14" fmla="*/ 154379 w 261257"/>
              <a:gd name="connsiteY14" fmla="*/ 1294411 h 1591294"/>
              <a:gd name="connsiteX15" fmla="*/ 59377 w 261257"/>
              <a:gd name="connsiteY15" fmla="*/ 1365663 h 1591294"/>
              <a:gd name="connsiteX16" fmla="*/ 35626 w 261257"/>
              <a:gd name="connsiteY16" fmla="*/ 1425039 h 1591294"/>
              <a:gd name="connsiteX17" fmla="*/ 0 w 261257"/>
              <a:gd name="connsiteY17" fmla="*/ 1531917 h 1591294"/>
              <a:gd name="connsiteX18" fmla="*/ 71252 w 261257"/>
              <a:gd name="connsiteY18" fmla="*/ 1555668 h 1591294"/>
              <a:gd name="connsiteX19" fmla="*/ 95003 w 261257"/>
              <a:gd name="connsiteY19" fmla="*/ 1591294 h 159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1257" h="1591294">
                <a:moveTo>
                  <a:pt x="130629" y="0"/>
                </a:moveTo>
                <a:cubicBezTo>
                  <a:pt x="111199" y="58291"/>
                  <a:pt x="61849" y="202898"/>
                  <a:pt x="59377" y="237507"/>
                </a:cubicBezTo>
                <a:cubicBezTo>
                  <a:pt x="46747" y="414334"/>
                  <a:pt x="75650" y="372281"/>
                  <a:pt x="142504" y="486889"/>
                </a:cubicBezTo>
                <a:cubicBezTo>
                  <a:pt x="205476" y="594842"/>
                  <a:pt x="125196" y="505206"/>
                  <a:pt x="201881" y="581891"/>
                </a:cubicBezTo>
                <a:cubicBezTo>
                  <a:pt x="209798" y="609600"/>
                  <a:pt x="215783" y="637935"/>
                  <a:pt x="225631" y="665018"/>
                </a:cubicBezTo>
                <a:cubicBezTo>
                  <a:pt x="231681" y="681655"/>
                  <a:pt x="244295" y="695564"/>
                  <a:pt x="249382" y="712520"/>
                </a:cubicBezTo>
                <a:cubicBezTo>
                  <a:pt x="256301" y="735583"/>
                  <a:pt x="257299" y="760021"/>
                  <a:pt x="261257" y="783772"/>
                </a:cubicBezTo>
                <a:cubicBezTo>
                  <a:pt x="249382" y="827315"/>
                  <a:pt x="240811" y="871896"/>
                  <a:pt x="225631" y="914400"/>
                </a:cubicBezTo>
                <a:cubicBezTo>
                  <a:pt x="220831" y="927841"/>
                  <a:pt x="207677" y="936984"/>
                  <a:pt x="201881" y="950026"/>
                </a:cubicBezTo>
                <a:cubicBezTo>
                  <a:pt x="191713" y="972904"/>
                  <a:pt x="189326" y="998886"/>
                  <a:pt x="178130" y="1021278"/>
                </a:cubicBezTo>
                <a:cubicBezTo>
                  <a:pt x="147996" y="1081544"/>
                  <a:pt x="164198" y="1054049"/>
                  <a:pt x="130629" y="1104405"/>
                </a:cubicBezTo>
                <a:cubicBezTo>
                  <a:pt x="134587" y="1116280"/>
                  <a:pt x="137573" y="1128525"/>
                  <a:pt x="142504" y="1140031"/>
                </a:cubicBezTo>
                <a:cubicBezTo>
                  <a:pt x="149477" y="1156303"/>
                  <a:pt x="160039" y="1170957"/>
                  <a:pt x="166255" y="1187533"/>
                </a:cubicBezTo>
                <a:cubicBezTo>
                  <a:pt x="171986" y="1202815"/>
                  <a:pt x="174172" y="1219200"/>
                  <a:pt x="178130" y="1235034"/>
                </a:cubicBezTo>
                <a:cubicBezTo>
                  <a:pt x="170213" y="1254826"/>
                  <a:pt x="165677" y="1276334"/>
                  <a:pt x="154379" y="1294411"/>
                </a:cubicBezTo>
                <a:cubicBezTo>
                  <a:pt x="133600" y="1327659"/>
                  <a:pt x="90320" y="1347097"/>
                  <a:pt x="59377" y="1365663"/>
                </a:cubicBezTo>
                <a:cubicBezTo>
                  <a:pt x="51460" y="1385455"/>
                  <a:pt x="41235" y="1404473"/>
                  <a:pt x="35626" y="1425039"/>
                </a:cubicBezTo>
                <a:cubicBezTo>
                  <a:pt x="6088" y="1533344"/>
                  <a:pt x="46186" y="1462639"/>
                  <a:pt x="0" y="1531917"/>
                </a:cubicBezTo>
                <a:cubicBezTo>
                  <a:pt x="23751" y="1539834"/>
                  <a:pt x="50022" y="1542399"/>
                  <a:pt x="71252" y="1555668"/>
                </a:cubicBezTo>
                <a:cubicBezTo>
                  <a:pt x="83355" y="1563232"/>
                  <a:pt x="95003" y="1591294"/>
                  <a:pt x="95003" y="159129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p:cNvGraphicFramePr>
            <a:graphicFrameLocks noGrp="1"/>
          </p:cNvGraphicFramePr>
          <p:nvPr/>
        </p:nvGraphicFramePr>
        <p:xfrm>
          <a:off x="1115616" y="260648"/>
          <a:ext cx="2906013" cy="2163288"/>
        </p:xfrm>
        <a:graphic>
          <a:graphicData uri="http://schemas.openxmlformats.org/drawingml/2006/table">
            <a:tbl>
              <a:tblPr>
                <a:tableStyleId>{BC89EF96-8CEA-46FF-86C4-4CE0E7609802}</a:tableStyleId>
              </a:tblPr>
              <a:tblGrid>
                <a:gridCol w="757514"/>
                <a:gridCol w="708339"/>
                <a:gridCol w="648072"/>
                <a:gridCol w="792088"/>
              </a:tblGrid>
              <a:tr h="182880">
                <a:tc rowSpan="2">
                  <a:txBody>
                    <a:bodyPr/>
                    <a:lstStyle/>
                    <a:p>
                      <a:r>
                        <a:rPr lang="es-PE" sz="1200" dirty="0" smtClean="0">
                          <a:latin typeface="+mj-lt"/>
                        </a:rPr>
                        <a:t>Planta</a:t>
                      </a:r>
                      <a:endParaRPr lang="es-ES" sz="1200" dirty="0">
                        <a:latin typeface="+mj-lt"/>
                      </a:endParaRPr>
                    </a:p>
                  </a:txBody>
                  <a:tcPr>
                    <a:solidFill>
                      <a:schemeClr val="accent1">
                        <a:lumMod val="20000"/>
                        <a:lumOff val="80000"/>
                      </a:schemeClr>
                    </a:solidFill>
                  </a:tcPr>
                </a:tc>
                <a:tc>
                  <a:txBody>
                    <a:bodyPr/>
                    <a:lstStyle/>
                    <a:p>
                      <a:r>
                        <a:rPr lang="es-PE" sz="1200" dirty="0" smtClean="0">
                          <a:latin typeface="+mj-lt"/>
                        </a:rPr>
                        <a:t>Centro</a:t>
                      </a:r>
                      <a:endParaRPr lang="es-ES" sz="1200" dirty="0">
                        <a:latin typeface="+mj-lt"/>
                      </a:endParaRPr>
                    </a:p>
                  </a:txBody>
                  <a:tcPr>
                    <a:solidFill>
                      <a:schemeClr val="accent1">
                        <a:lumMod val="20000"/>
                        <a:lumOff val="80000"/>
                      </a:schemeClr>
                    </a:solidFill>
                  </a:tcPr>
                </a:tc>
                <a:tc>
                  <a:txBody>
                    <a:bodyPr/>
                    <a:lstStyle/>
                    <a:p>
                      <a:r>
                        <a:rPr lang="es-PE" sz="1200" dirty="0" smtClean="0">
                          <a:latin typeface="+mj-lt"/>
                        </a:rPr>
                        <a:t>Centro</a:t>
                      </a:r>
                      <a:endParaRPr lang="es-ES" sz="1200" dirty="0">
                        <a:latin typeface="+mj-lt"/>
                      </a:endParaRPr>
                    </a:p>
                  </a:txBody>
                  <a:tcPr>
                    <a:solidFill>
                      <a:schemeClr val="accent1">
                        <a:lumMod val="20000"/>
                        <a:lumOff val="80000"/>
                      </a:schemeClr>
                    </a:solidFill>
                  </a:tcPr>
                </a:tc>
                <a:tc rowSpan="2">
                  <a:txBody>
                    <a:bodyPr/>
                    <a:lstStyle/>
                    <a:p>
                      <a:r>
                        <a:rPr lang="es-PE" sz="1200" dirty="0" err="1" smtClean="0">
                          <a:latin typeface="+mj-lt"/>
                        </a:rPr>
                        <a:t>Dif</a:t>
                      </a:r>
                      <a:r>
                        <a:rPr lang="es-PE" sz="1200" dirty="0" smtClean="0">
                          <a:latin typeface="+mj-lt"/>
                        </a:rPr>
                        <a:t> fila</a:t>
                      </a:r>
                      <a:endParaRPr lang="es-ES" sz="1200" dirty="0">
                        <a:latin typeface="+mj-lt"/>
                      </a:endParaRPr>
                    </a:p>
                  </a:txBody>
                  <a:tcPr>
                    <a:lnR w="12700" cap="flat" cmpd="sng" algn="ctr">
                      <a:solidFill>
                        <a:schemeClr val="tx1"/>
                      </a:solidFill>
                      <a:prstDash val="solid"/>
                      <a:round/>
                      <a:headEnd type="none" w="med" len="med"/>
                      <a:tailEnd type="none" w="med" len="med"/>
                    </a:lnR>
                    <a:solidFill>
                      <a:schemeClr val="accent1">
                        <a:lumMod val="20000"/>
                        <a:lumOff val="80000"/>
                      </a:schemeClr>
                    </a:solidFill>
                  </a:tcPr>
                </a:tc>
              </a:tr>
              <a:tr h="182880">
                <a:tc vMerge="1">
                  <a:txBody>
                    <a:bodyPr/>
                    <a:lstStyle/>
                    <a:p>
                      <a:endParaRPr lang="es-ES"/>
                    </a:p>
                  </a:txBody>
                  <a:tcPr/>
                </a:tc>
                <a:tc>
                  <a:txBody>
                    <a:bodyPr/>
                    <a:lstStyle/>
                    <a:p>
                      <a:r>
                        <a:rPr lang="es-PE" sz="1400" dirty="0" smtClean="0">
                          <a:latin typeface="+mj-lt"/>
                        </a:rPr>
                        <a:t>C2</a:t>
                      </a:r>
                      <a:endParaRPr lang="es-ES" sz="1400" dirty="0">
                        <a:latin typeface="+mj-lt"/>
                      </a:endParaRPr>
                    </a:p>
                  </a:txBody>
                  <a:tcPr>
                    <a:solidFill>
                      <a:schemeClr val="accent1">
                        <a:lumMod val="20000"/>
                        <a:lumOff val="80000"/>
                      </a:schemeClr>
                    </a:solidFill>
                  </a:tcPr>
                </a:tc>
                <a:tc>
                  <a:txBody>
                    <a:bodyPr/>
                    <a:lstStyle/>
                    <a:p>
                      <a:r>
                        <a:rPr lang="es-PE" sz="1400" dirty="0" smtClean="0">
                          <a:latin typeface="+mj-lt"/>
                        </a:rPr>
                        <a:t>C4</a:t>
                      </a:r>
                      <a:endParaRPr lang="es-ES" sz="1400" dirty="0">
                        <a:latin typeface="+mj-lt"/>
                      </a:endParaRPr>
                    </a:p>
                  </a:txBody>
                  <a:tcPr>
                    <a:solidFill>
                      <a:schemeClr val="accent1">
                        <a:lumMod val="20000"/>
                        <a:lumOff val="80000"/>
                      </a:schemeClr>
                    </a:solidFill>
                  </a:tcPr>
                </a:tc>
                <a:tc vMerge="1">
                  <a:txBody>
                    <a:bodyPr/>
                    <a:lstStyle/>
                    <a:p>
                      <a:endParaRPr lang="es-ES"/>
                    </a:p>
                  </a:txBody>
                  <a:tcPr/>
                </a:tc>
              </a:tr>
              <a:tr h="266008">
                <a:tc>
                  <a:txBody>
                    <a:bodyPr/>
                    <a:lstStyle/>
                    <a:p>
                      <a:r>
                        <a:rPr lang="es-PE" sz="1200" dirty="0" smtClean="0"/>
                        <a:t>P1</a:t>
                      </a:r>
                      <a:endParaRPr lang="es-ES" sz="1200" dirty="0"/>
                    </a:p>
                  </a:txBody>
                  <a:tcPr/>
                </a:tc>
                <a:tc>
                  <a:txBody>
                    <a:bodyPr/>
                    <a:lstStyle/>
                    <a:p>
                      <a:r>
                        <a:rPr lang="es-PE" sz="1400" dirty="0" smtClean="0"/>
                        <a:t>20</a:t>
                      </a:r>
                      <a:endParaRPr lang="es-ES" sz="1400" dirty="0"/>
                    </a:p>
                  </a:txBody>
                  <a:tcPr/>
                </a:tc>
                <a:tc>
                  <a:txBody>
                    <a:bodyPr/>
                    <a:lstStyle/>
                    <a:p>
                      <a:r>
                        <a:rPr lang="es-PE" sz="1400" dirty="0" smtClean="0"/>
                        <a:t>5</a:t>
                      </a:r>
                      <a:endParaRPr lang="es-ES" sz="1400" dirty="0"/>
                    </a:p>
                  </a:txBody>
                  <a:tcPr>
                    <a:solidFill>
                      <a:schemeClr val="accent4">
                        <a:lumMod val="20000"/>
                        <a:lumOff val="80000"/>
                      </a:schemeClr>
                    </a:solidFill>
                  </a:tcPr>
                </a:tc>
                <a:tc>
                  <a:txBody>
                    <a:bodyPr/>
                    <a:lstStyle/>
                    <a:p>
                      <a:r>
                        <a:rPr lang="es-PE" sz="1400" dirty="0" smtClean="0"/>
                        <a:t>15</a:t>
                      </a:r>
                      <a:endParaRPr lang="es-ES" sz="1400" dirty="0"/>
                    </a:p>
                  </a:txBody>
                  <a:tcPr>
                    <a:lnR w="12700" cap="flat" cmpd="sng" algn="ctr">
                      <a:solidFill>
                        <a:schemeClr val="tx1"/>
                      </a:solidFill>
                      <a:prstDash val="solid"/>
                      <a:round/>
                      <a:headEnd type="none" w="med" len="med"/>
                      <a:tailEnd type="none" w="med" len="med"/>
                    </a:lnR>
                    <a:solidFill>
                      <a:schemeClr val="accent2">
                        <a:lumMod val="40000"/>
                        <a:lumOff val="60000"/>
                      </a:schemeClr>
                    </a:solidFill>
                  </a:tcPr>
                </a:tc>
              </a:tr>
              <a:tr h="426324">
                <a:tc>
                  <a:txBody>
                    <a:bodyPr/>
                    <a:lstStyle/>
                    <a:p>
                      <a:r>
                        <a:rPr lang="es-PE" sz="1200" dirty="0" smtClean="0"/>
                        <a:t>P2</a:t>
                      </a:r>
                      <a:endParaRPr lang="es-ES" sz="1200" dirty="0"/>
                    </a:p>
                  </a:txBody>
                  <a:tcPr/>
                </a:tc>
                <a:tc>
                  <a:txBody>
                    <a:bodyPr/>
                    <a:lstStyle/>
                    <a:p>
                      <a:r>
                        <a:rPr lang="es-PE" sz="1400" dirty="0" smtClean="0"/>
                        <a:t>17</a:t>
                      </a:r>
                      <a:endParaRPr lang="es-ES" sz="1400" dirty="0"/>
                    </a:p>
                  </a:txBody>
                  <a:tcPr/>
                </a:tc>
                <a:tc>
                  <a:txBody>
                    <a:bodyPr/>
                    <a:lstStyle/>
                    <a:p>
                      <a:r>
                        <a:rPr lang="es-PE" sz="1400" dirty="0" smtClean="0"/>
                        <a:t>22</a:t>
                      </a:r>
                      <a:endParaRPr lang="es-ES" sz="1400" dirty="0"/>
                    </a:p>
                  </a:txBody>
                  <a:tcPr/>
                </a:tc>
                <a:tc>
                  <a:txBody>
                    <a:bodyPr/>
                    <a:lstStyle/>
                    <a:p>
                      <a:r>
                        <a:rPr lang="es-PE" sz="1400" dirty="0" smtClean="0"/>
                        <a:t>5</a:t>
                      </a:r>
                      <a:endParaRPr lang="es-ES" sz="1400" dirty="0"/>
                    </a:p>
                  </a:txBody>
                  <a:tcPr>
                    <a:lnR w="12700" cap="flat" cmpd="sng" algn="ctr">
                      <a:solidFill>
                        <a:schemeClr val="tx1"/>
                      </a:solidFill>
                      <a:prstDash val="solid"/>
                      <a:round/>
                      <a:headEnd type="none" w="med" len="med"/>
                      <a:tailEnd type="none" w="med" len="med"/>
                    </a:lnR>
                    <a:solidFill>
                      <a:schemeClr val="accent2">
                        <a:lumMod val="40000"/>
                        <a:lumOff val="60000"/>
                      </a:schemeClr>
                    </a:solidFill>
                  </a:tcPr>
                </a:tc>
              </a:tr>
              <a:tr h="426324">
                <a:tc>
                  <a:txBody>
                    <a:bodyPr/>
                    <a:lstStyle/>
                    <a:p>
                      <a:endParaRPr lang="es-ES" sz="1200" dirty="0"/>
                    </a:p>
                  </a:txBody>
                  <a:tcPr/>
                </a:tc>
                <a:tc>
                  <a:txBody>
                    <a:bodyPr/>
                    <a:lstStyle/>
                    <a:p>
                      <a:endParaRPr lang="es-ES" sz="1400" dirty="0"/>
                    </a:p>
                  </a:txBody>
                  <a:tcPr/>
                </a:tc>
                <a:tc>
                  <a:txBody>
                    <a:bodyPr/>
                    <a:lstStyle/>
                    <a:p>
                      <a:endParaRPr lang="es-ES" sz="1400" dirty="0"/>
                    </a:p>
                  </a:txBody>
                  <a:tcPr>
                    <a:solidFill>
                      <a:schemeClr val="bg1"/>
                    </a:solidFill>
                  </a:tcPr>
                </a:tc>
                <a:tc>
                  <a:txBody>
                    <a:bodyPr/>
                    <a:lstStyle/>
                    <a:p>
                      <a:endParaRPr lang="es-ES" sz="1400" dirty="0"/>
                    </a:p>
                  </a:txBody>
                  <a:tcPr>
                    <a:lnR w="12700" cap="flat" cmpd="sng" algn="ctr">
                      <a:solidFill>
                        <a:schemeClr val="tx1"/>
                      </a:solidFill>
                      <a:prstDash val="solid"/>
                      <a:round/>
                      <a:headEnd type="none" w="med" len="med"/>
                      <a:tailEnd type="none" w="med" len="med"/>
                    </a:lnR>
                    <a:solidFill>
                      <a:schemeClr val="bg1"/>
                    </a:solidFill>
                  </a:tcPr>
                </a:tc>
              </a:tr>
              <a:tr h="306382">
                <a:tc>
                  <a:txBody>
                    <a:bodyPr/>
                    <a:lstStyle/>
                    <a:p>
                      <a:r>
                        <a:rPr lang="es-PE" sz="1100" dirty="0" err="1" smtClean="0"/>
                        <a:t>Dif</a:t>
                      </a:r>
                      <a:r>
                        <a:rPr lang="es-PE" sz="1100" dirty="0" smtClean="0"/>
                        <a:t>. columna</a:t>
                      </a:r>
                      <a:endParaRPr lang="es-ES" sz="1100" dirty="0"/>
                    </a:p>
                  </a:txBody>
                  <a:tcPr/>
                </a:tc>
                <a:tc>
                  <a:txBody>
                    <a:bodyPr/>
                    <a:lstStyle/>
                    <a:p>
                      <a:r>
                        <a:rPr lang="es-PE" sz="1400" dirty="0" smtClean="0"/>
                        <a:t>3</a:t>
                      </a:r>
                      <a:endParaRPr lang="es-ES" sz="1400" dirty="0"/>
                    </a:p>
                  </a:txBody>
                  <a:tcPr>
                    <a:solidFill>
                      <a:schemeClr val="accent2">
                        <a:lumMod val="40000"/>
                        <a:lumOff val="60000"/>
                      </a:schemeClr>
                    </a:solidFill>
                  </a:tcPr>
                </a:tc>
                <a:tc>
                  <a:txBody>
                    <a:bodyPr/>
                    <a:lstStyle/>
                    <a:p>
                      <a:r>
                        <a:rPr lang="es-PE" sz="1400" dirty="0" smtClean="0"/>
                        <a:t>17</a:t>
                      </a:r>
                      <a:endParaRPr lang="es-ES" sz="1400" dirty="0"/>
                    </a:p>
                  </a:txBody>
                  <a:tcPr>
                    <a:solidFill>
                      <a:schemeClr val="accent1">
                        <a:lumMod val="40000"/>
                        <a:lumOff val="60000"/>
                      </a:schemeClr>
                    </a:solidFill>
                  </a:tcPr>
                </a:tc>
                <a:tc>
                  <a:txBody>
                    <a:bodyPr/>
                    <a:lstStyle/>
                    <a:p>
                      <a:endParaRPr lang="es-ES" sz="1400" dirty="0"/>
                    </a:p>
                  </a:txBody>
                  <a:tcPr>
                    <a:lnR w="12700" cap="flat" cmpd="sng" algn="ctr">
                      <a:solidFill>
                        <a:schemeClr val="tx1"/>
                      </a:solidFill>
                      <a:prstDash val="solid"/>
                      <a:round/>
                      <a:headEnd type="none" w="med" len="med"/>
                      <a:tailEnd type="none" w="med" len="med"/>
                    </a:lnR>
                    <a:lnTlToBr w="12700" cap="flat" cmpd="sng" algn="ctr">
                      <a:solidFill>
                        <a:schemeClr val="tx1"/>
                      </a:solidFill>
                      <a:prstDash val="solid"/>
                      <a:round/>
                      <a:headEnd type="none" w="med" len="med"/>
                      <a:tailEnd type="none" w="med" len="med"/>
                    </a:lnTlToBr>
                  </a:tcPr>
                </a:tc>
              </a:tr>
            </a:tbl>
          </a:graphicData>
        </a:graphic>
      </p:graphicFrame>
      <p:sp>
        <p:nvSpPr>
          <p:cNvPr id="3" name="2 CuadroTexto"/>
          <p:cNvSpPr txBox="1"/>
          <p:nvPr/>
        </p:nvSpPr>
        <p:spPr>
          <a:xfrm>
            <a:off x="4283968" y="260648"/>
            <a:ext cx="4320480" cy="1815882"/>
          </a:xfrm>
          <a:prstGeom prst="rect">
            <a:avLst/>
          </a:prstGeom>
          <a:noFill/>
        </p:spPr>
        <p:txBody>
          <a:bodyPr wrap="square" rtlCol="0">
            <a:spAutoFit/>
          </a:bodyPr>
          <a:lstStyle/>
          <a:p>
            <a:r>
              <a:rPr lang="es-PE" sz="1600" dirty="0" smtClean="0">
                <a:latin typeface="Times New Roman" pitchFamily="18" charset="0"/>
                <a:cs typeface="Times New Roman" pitchFamily="18" charset="0"/>
              </a:rPr>
              <a:t>Se elige la columna 4, por ser el mayor de las diferencias , luego se escoge la de menor costo</a:t>
            </a:r>
          </a:p>
          <a:p>
            <a:r>
              <a:rPr lang="es-PE" sz="1600" dirty="0" smtClean="0">
                <a:latin typeface="Times New Roman" pitchFamily="18" charset="0"/>
                <a:cs typeface="Times New Roman" pitchFamily="18" charset="0"/>
              </a:rPr>
              <a:t>X14 = min (30. 20) = 20   Se asigna 20 unidades de la planta P1 al centro de consumo C4, así también  min (a1, b4)  -- a1* = a1-b4 = 30-20 = 10</a:t>
            </a:r>
          </a:p>
          <a:p>
            <a:r>
              <a:rPr lang="es-PE" sz="1600" dirty="0" smtClean="0">
                <a:latin typeface="Times New Roman" pitchFamily="18" charset="0"/>
                <a:cs typeface="Times New Roman" pitchFamily="18" charset="0"/>
              </a:rPr>
              <a:t>Al quedar saturada el centro C4 se elimina la columna 4</a:t>
            </a:r>
            <a:endParaRPr lang="es-ES" sz="1600" dirty="0">
              <a:latin typeface="Times New Roman" pitchFamily="18" charset="0"/>
              <a:cs typeface="Times New Roman" pitchFamily="18" charset="0"/>
            </a:endParaRPr>
          </a:p>
        </p:txBody>
      </p:sp>
      <p:sp>
        <p:nvSpPr>
          <p:cNvPr id="4" name="3 Forma libre"/>
          <p:cNvSpPr/>
          <p:nvPr/>
        </p:nvSpPr>
        <p:spPr>
          <a:xfrm>
            <a:off x="2999533" y="641268"/>
            <a:ext cx="123677" cy="1555667"/>
          </a:xfrm>
          <a:custGeom>
            <a:avLst/>
            <a:gdLst>
              <a:gd name="connsiteX0" fmla="*/ 88051 w 123677"/>
              <a:gd name="connsiteY0" fmla="*/ 0 h 1555667"/>
              <a:gd name="connsiteX1" fmla="*/ 40550 w 123677"/>
              <a:gd name="connsiteY1" fmla="*/ 344384 h 1555667"/>
              <a:gd name="connsiteX2" fmla="*/ 99927 w 123677"/>
              <a:gd name="connsiteY2" fmla="*/ 463137 h 1555667"/>
              <a:gd name="connsiteX3" fmla="*/ 123677 w 123677"/>
              <a:gd name="connsiteY3" fmla="*/ 558140 h 1555667"/>
              <a:gd name="connsiteX4" fmla="*/ 111802 w 123677"/>
              <a:gd name="connsiteY4" fmla="*/ 665018 h 1555667"/>
              <a:gd name="connsiteX5" fmla="*/ 88051 w 123677"/>
              <a:gd name="connsiteY5" fmla="*/ 700644 h 1555667"/>
              <a:gd name="connsiteX6" fmla="*/ 76176 w 123677"/>
              <a:gd name="connsiteY6" fmla="*/ 748145 h 1555667"/>
              <a:gd name="connsiteX7" fmla="*/ 52425 w 123677"/>
              <a:gd name="connsiteY7" fmla="*/ 795646 h 1555667"/>
              <a:gd name="connsiteX8" fmla="*/ 16799 w 123677"/>
              <a:gd name="connsiteY8" fmla="*/ 878774 h 1555667"/>
              <a:gd name="connsiteX9" fmla="*/ 28675 w 123677"/>
              <a:gd name="connsiteY9" fmla="*/ 1068779 h 1555667"/>
              <a:gd name="connsiteX10" fmla="*/ 16799 w 123677"/>
              <a:gd name="connsiteY10" fmla="*/ 1555667 h 1555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3677" h="1555667">
                <a:moveTo>
                  <a:pt x="88051" y="0"/>
                </a:moveTo>
                <a:cubicBezTo>
                  <a:pt x="49101" y="116853"/>
                  <a:pt x="30550" y="164379"/>
                  <a:pt x="40550" y="344384"/>
                </a:cubicBezTo>
                <a:cubicBezTo>
                  <a:pt x="43005" y="388573"/>
                  <a:pt x="85932" y="421151"/>
                  <a:pt x="99927" y="463137"/>
                </a:cubicBezTo>
                <a:cubicBezTo>
                  <a:pt x="118185" y="517912"/>
                  <a:pt x="109347" y="486488"/>
                  <a:pt x="123677" y="558140"/>
                </a:cubicBezTo>
                <a:cubicBezTo>
                  <a:pt x="119719" y="593766"/>
                  <a:pt x="120496" y="630243"/>
                  <a:pt x="111802" y="665018"/>
                </a:cubicBezTo>
                <a:cubicBezTo>
                  <a:pt x="108340" y="678864"/>
                  <a:pt x="93673" y="687526"/>
                  <a:pt x="88051" y="700644"/>
                </a:cubicBezTo>
                <a:cubicBezTo>
                  <a:pt x="81622" y="715645"/>
                  <a:pt x="81907" y="732863"/>
                  <a:pt x="76176" y="748145"/>
                </a:cubicBezTo>
                <a:cubicBezTo>
                  <a:pt x="69960" y="764720"/>
                  <a:pt x="59398" y="779375"/>
                  <a:pt x="52425" y="795646"/>
                </a:cubicBezTo>
                <a:cubicBezTo>
                  <a:pt x="0" y="917970"/>
                  <a:pt x="95578" y="721215"/>
                  <a:pt x="16799" y="878774"/>
                </a:cubicBezTo>
                <a:cubicBezTo>
                  <a:pt x="20758" y="942109"/>
                  <a:pt x="28675" y="1005320"/>
                  <a:pt x="28675" y="1068779"/>
                </a:cubicBezTo>
                <a:cubicBezTo>
                  <a:pt x="28675" y="1231123"/>
                  <a:pt x="16799" y="1555667"/>
                  <a:pt x="16799" y="1555667"/>
                </a:cubicBezTo>
              </a:path>
            </a:pathLst>
          </a:cu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graphicFrame>
        <p:nvGraphicFramePr>
          <p:cNvPr id="5" name="4 Tabla"/>
          <p:cNvGraphicFramePr>
            <a:graphicFrameLocks noGrp="1"/>
          </p:cNvGraphicFramePr>
          <p:nvPr/>
        </p:nvGraphicFramePr>
        <p:xfrm>
          <a:off x="1403648" y="3068960"/>
          <a:ext cx="2906013" cy="2163288"/>
        </p:xfrm>
        <a:graphic>
          <a:graphicData uri="http://schemas.openxmlformats.org/drawingml/2006/table">
            <a:tbl>
              <a:tblPr>
                <a:tableStyleId>{BC89EF96-8CEA-46FF-86C4-4CE0E7609802}</a:tableStyleId>
              </a:tblPr>
              <a:tblGrid>
                <a:gridCol w="757514"/>
                <a:gridCol w="708339"/>
                <a:gridCol w="648072"/>
                <a:gridCol w="792088"/>
              </a:tblGrid>
              <a:tr h="182880">
                <a:tc rowSpan="2">
                  <a:txBody>
                    <a:bodyPr/>
                    <a:lstStyle/>
                    <a:p>
                      <a:r>
                        <a:rPr lang="es-PE" sz="1200" dirty="0" smtClean="0">
                          <a:latin typeface="+mj-lt"/>
                        </a:rPr>
                        <a:t>Planta</a:t>
                      </a:r>
                      <a:endParaRPr lang="es-ES" sz="1200" dirty="0">
                        <a:latin typeface="+mj-lt"/>
                      </a:endParaRPr>
                    </a:p>
                  </a:txBody>
                  <a:tcPr>
                    <a:solidFill>
                      <a:schemeClr val="accent1">
                        <a:lumMod val="20000"/>
                        <a:lumOff val="80000"/>
                      </a:schemeClr>
                    </a:solidFill>
                  </a:tcPr>
                </a:tc>
                <a:tc>
                  <a:txBody>
                    <a:bodyPr/>
                    <a:lstStyle/>
                    <a:p>
                      <a:r>
                        <a:rPr lang="es-PE" sz="1200" dirty="0" smtClean="0">
                          <a:latin typeface="+mj-lt"/>
                        </a:rPr>
                        <a:t>Centro</a:t>
                      </a:r>
                      <a:endParaRPr lang="es-ES" sz="1200" dirty="0">
                        <a:latin typeface="+mj-lt"/>
                      </a:endParaRPr>
                    </a:p>
                  </a:txBody>
                  <a:tcPr>
                    <a:solidFill>
                      <a:schemeClr val="accent1">
                        <a:lumMod val="20000"/>
                        <a:lumOff val="80000"/>
                      </a:schemeClr>
                    </a:solidFill>
                  </a:tcPr>
                </a:tc>
                <a:tc>
                  <a:txBody>
                    <a:bodyPr/>
                    <a:lstStyle/>
                    <a:p>
                      <a:endParaRPr lang="es-ES" sz="1200" dirty="0">
                        <a:latin typeface="+mj-lt"/>
                      </a:endParaRPr>
                    </a:p>
                  </a:txBody>
                  <a:tcPr>
                    <a:solidFill>
                      <a:schemeClr val="accent1">
                        <a:lumMod val="20000"/>
                        <a:lumOff val="80000"/>
                      </a:schemeClr>
                    </a:solidFill>
                  </a:tcPr>
                </a:tc>
                <a:tc rowSpan="2">
                  <a:txBody>
                    <a:bodyPr/>
                    <a:lstStyle/>
                    <a:p>
                      <a:r>
                        <a:rPr lang="es-PE" sz="1200" dirty="0" err="1" smtClean="0">
                          <a:latin typeface="+mj-lt"/>
                        </a:rPr>
                        <a:t>Dif</a:t>
                      </a:r>
                      <a:r>
                        <a:rPr lang="es-PE" sz="1200" dirty="0" smtClean="0">
                          <a:latin typeface="+mj-lt"/>
                        </a:rPr>
                        <a:t> fila</a:t>
                      </a:r>
                      <a:endParaRPr lang="es-ES" sz="1200" dirty="0">
                        <a:latin typeface="+mj-lt"/>
                      </a:endParaRPr>
                    </a:p>
                  </a:txBody>
                  <a:tcPr>
                    <a:lnR w="12700" cap="flat" cmpd="sng" algn="ctr">
                      <a:solidFill>
                        <a:schemeClr val="tx1"/>
                      </a:solidFill>
                      <a:prstDash val="solid"/>
                      <a:round/>
                      <a:headEnd type="none" w="med" len="med"/>
                      <a:tailEnd type="none" w="med" len="med"/>
                    </a:lnR>
                    <a:solidFill>
                      <a:schemeClr val="accent1">
                        <a:lumMod val="20000"/>
                        <a:lumOff val="80000"/>
                      </a:schemeClr>
                    </a:solidFill>
                  </a:tcPr>
                </a:tc>
              </a:tr>
              <a:tr h="182880">
                <a:tc vMerge="1">
                  <a:txBody>
                    <a:bodyPr/>
                    <a:lstStyle/>
                    <a:p>
                      <a:endParaRPr lang="es-ES"/>
                    </a:p>
                  </a:txBody>
                  <a:tcPr/>
                </a:tc>
                <a:tc>
                  <a:txBody>
                    <a:bodyPr/>
                    <a:lstStyle/>
                    <a:p>
                      <a:r>
                        <a:rPr lang="es-PE" sz="1400" dirty="0" smtClean="0">
                          <a:latin typeface="+mj-lt"/>
                        </a:rPr>
                        <a:t>C2</a:t>
                      </a:r>
                      <a:endParaRPr lang="es-ES" sz="1400" dirty="0">
                        <a:latin typeface="+mj-lt"/>
                      </a:endParaRPr>
                    </a:p>
                  </a:txBody>
                  <a:tcPr>
                    <a:solidFill>
                      <a:schemeClr val="accent1">
                        <a:lumMod val="20000"/>
                        <a:lumOff val="80000"/>
                      </a:schemeClr>
                    </a:solidFill>
                  </a:tcPr>
                </a:tc>
                <a:tc>
                  <a:txBody>
                    <a:bodyPr/>
                    <a:lstStyle/>
                    <a:p>
                      <a:endParaRPr lang="es-ES" sz="1400" dirty="0">
                        <a:latin typeface="+mj-lt"/>
                      </a:endParaRPr>
                    </a:p>
                  </a:txBody>
                  <a:tcPr>
                    <a:solidFill>
                      <a:schemeClr val="accent1">
                        <a:lumMod val="20000"/>
                        <a:lumOff val="80000"/>
                      </a:schemeClr>
                    </a:solidFill>
                  </a:tcPr>
                </a:tc>
                <a:tc vMerge="1">
                  <a:txBody>
                    <a:bodyPr/>
                    <a:lstStyle/>
                    <a:p>
                      <a:endParaRPr lang="es-ES"/>
                    </a:p>
                  </a:txBody>
                  <a:tcPr/>
                </a:tc>
              </a:tr>
              <a:tr h="266008">
                <a:tc>
                  <a:txBody>
                    <a:bodyPr/>
                    <a:lstStyle/>
                    <a:p>
                      <a:r>
                        <a:rPr lang="es-PE" sz="1200" dirty="0" smtClean="0"/>
                        <a:t>P1</a:t>
                      </a:r>
                      <a:endParaRPr lang="es-ES" sz="1200" dirty="0"/>
                    </a:p>
                  </a:txBody>
                  <a:tcPr/>
                </a:tc>
                <a:tc>
                  <a:txBody>
                    <a:bodyPr/>
                    <a:lstStyle/>
                    <a:p>
                      <a:r>
                        <a:rPr lang="es-PE" sz="1400" dirty="0" smtClean="0"/>
                        <a:t>20</a:t>
                      </a:r>
                      <a:endParaRPr lang="es-ES" sz="1400" dirty="0"/>
                    </a:p>
                  </a:txBody>
                  <a:tcPr/>
                </a:tc>
                <a:tc>
                  <a:txBody>
                    <a:bodyPr/>
                    <a:lstStyle/>
                    <a:p>
                      <a:endParaRPr lang="es-ES" sz="1400" dirty="0"/>
                    </a:p>
                  </a:txBody>
                  <a:tcPr>
                    <a:solidFill>
                      <a:schemeClr val="accent4">
                        <a:lumMod val="20000"/>
                        <a:lumOff val="80000"/>
                      </a:schemeClr>
                    </a:solidFill>
                  </a:tcPr>
                </a:tc>
                <a:tc>
                  <a:txBody>
                    <a:bodyPr/>
                    <a:lstStyle/>
                    <a:p>
                      <a:r>
                        <a:rPr lang="es-PE" sz="1400" dirty="0" smtClean="0"/>
                        <a:t>20</a:t>
                      </a:r>
                      <a:endParaRPr lang="es-ES" sz="1400" dirty="0"/>
                    </a:p>
                  </a:txBody>
                  <a:tcPr>
                    <a:lnR w="12700" cap="flat" cmpd="sng" algn="ctr">
                      <a:solidFill>
                        <a:schemeClr val="tx1"/>
                      </a:solidFill>
                      <a:prstDash val="solid"/>
                      <a:round/>
                      <a:headEnd type="none" w="med" len="med"/>
                      <a:tailEnd type="none" w="med" len="med"/>
                    </a:lnR>
                    <a:solidFill>
                      <a:schemeClr val="accent1">
                        <a:lumMod val="40000"/>
                        <a:lumOff val="60000"/>
                      </a:schemeClr>
                    </a:solidFill>
                  </a:tcPr>
                </a:tc>
              </a:tr>
              <a:tr h="426324">
                <a:tc>
                  <a:txBody>
                    <a:bodyPr/>
                    <a:lstStyle/>
                    <a:p>
                      <a:r>
                        <a:rPr lang="es-PE" sz="1200" dirty="0" smtClean="0"/>
                        <a:t>P2</a:t>
                      </a:r>
                      <a:endParaRPr lang="es-ES" sz="1200" dirty="0"/>
                    </a:p>
                  </a:txBody>
                  <a:tcPr/>
                </a:tc>
                <a:tc>
                  <a:txBody>
                    <a:bodyPr/>
                    <a:lstStyle/>
                    <a:p>
                      <a:r>
                        <a:rPr lang="es-PE" sz="1400" dirty="0" smtClean="0"/>
                        <a:t>17</a:t>
                      </a:r>
                      <a:endParaRPr lang="es-ES" sz="1400" dirty="0"/>
                    </a:p>
                  </a:txBody>
                  <a:tcPr/>
                </a:tc>
                <a:tc>
                  <a:txBody>
                    <a:bodyPr/>
                    <a:lstStyle/>
                    <a:p>
                      <a:endParaRPr lang="es-ES" sz="1400" dirty="0"/>
                    </a:p>
                  </a:txBody>
                  <a:tcPr/>
                </a:tc>
                <a:tc>
                  <a:txBody>
                    <a:bodyPr/>
                    <a:lstStyle/>
                    <a:p>
                      <a:r>
                        <a:rPr lang="es-PE" sz="1400" dirty="0" smtClean="0"/>
                        <a:t>17</a:t>
                      </a:r>
                      <a:endParaRPr lang="es-ES" sz="1400" dirty="0"/>
                    </a:p>
                  </a:txBody>
                  <a:tcPr>
                    <a:lnR w="12700" cap="flat" cmpd="sng" algn="ctr">
                      <a:solidFill>
                        <a:schemeClr val="tx1"/>
                      </a:solidFill>
                      <a:prstDash val="solid"/>
                      <a:round/>
                      <a:headEnd type="none" w="med" len="med"/>
                      <a:tailEnd type="none" w="med" len="med"/>
                    </a:lnR>
                    <a:solidFill>
                      <a:schemeClr val="accent2">
                        <a:lumMod val="40000"/>
                        <a:lumOff val="60000"/>
                      </a:schemeClr>
                    </a:solidFill>
                  </a:tcPr>
                </a:tc>
              </a:tr>
              <a:tr h="426324">
                <a:tc>
                  <a:txBody>
                    <a:bodyPr/>
                    <a:lstStyle/>
                    <a:p>
                      <a:endParaRPr lang="es-ES" sz="1200" dirty="0"/>
                    </a:p>
                  </a:txBody>
                  <a:tcPr/>
                </a:tc>
                <a:tc>
                  <a:txBody>
                    <a:bodyPr/>
                    <a:lstStyle/>
                    <a:p>
                      <a:endParaRPr lang="es-ES" sz="1400" dirty="0"/>
                    </a:p>
                  </a:txBody>
                  <a:tcPr/>
                </a:tc>
                <a:tc>
                  <a:txBody>
                    <a:bodyPr/>
                    <a:lstStyle/>
                    <a:p>
                      <a:endParaRPr lang="es-ES" sz="1400" dirty="0"/>
                    </a:p>
                  </a:txBody>
                  <a:tcPr>
                    <a:solidFill>
                      <a:schemeClr val="bg1"/>
                    </a:solidFill>
                  </a:tcPr>
                </a:tc>
                <a:tc>
                  <a:txBody>
                    <a:bodyPr/>
                    <a:lstStyle/>
                    <a:p>
                      <a:endParaRPr lang="es-ES" sz="1400" dirty="0"/>
                    </a:p>
                  </a:txBody>
                  <a:tcPr>
                    <a:lnR w="12700" cap="flat" cmpd="sng" algn="ctr">
                      <a:solidFill>
                        <a:schemeClr val="tx1"/>
                      </a:solidFill>
                      <a:prstDash val="solid"/>
                      <a:round/>
                      <a:headEnd type="none" w="med" len="med"/>
                      <a:tailEnd type="none" w="med" len="med"/>
                    </a:lnR>
                    <a:solidFill>
                      <a:schemeClr val="bg1"/>
                    </a:solidFill>
                  </a:tcPr>
                </a:tc>
              </a:tr>
              <a:tr h="306382">
                <a:tc>
                  <a:txBody>
                    <a:bodyPr/>
                    <a:lstStyle/>
                    <a:p>
                      <a:r>
                        <a:rPr lang="es-PE" sz="1100" dirty="0" err="1" smtClean="0"/>
                        <a:t>Dif</a:t>
                      </a:r>
                      <a:r>
                        <a:rPr lang="es-PE" sz="1100" dirty="0" smtClean="0"/>
                        <a:t>. columna</a:t>
                      </a:r>
                      <a:endParaRPr lang="es-ES" sz="1100" dirty="0"/>
                    </a:p>
                  </a:txBody>
                  <a:tcPr/>
                </a:tc>
                <a:tc>
                  <a:txBody>
                    <a:bodyPr/>
                    <a:lstStyle/>
                    <a:p>
                      <a:r>
                        <a:rPr lang="es-PE" sz="1400" dirty="0" smtClean="0"/>
                        <a:t>3</a:t>
                      </a:r>
                      <a:endParaRPr lang="es-ES" sz="1400" dirty="0"/>
                    </a:p>
                  </a:txBody>
                  <a:tcPr>
                    <a:solidFill>
                      <a:schemeClr val="accent2">
                        <a:lumMod val="40000"/>
                        <a:lumOff val="60000"/>
                      </a:schemeClr>
                    </a:solidFill>
                  </a:tcPr>
                </a:tc>
                <a:tc>
                  <a:txBody>
                    <a:bodyPr/>
                    <a:lstStyle/>
                    <a:p>
                      <a:endParaRPr lang="es-ES" sz="1400" dirty="0"/>
                    </a:p>
                  </a:txBody>
                  <a:tcPr>
                    <a:solidFill>
                      <a:schemeClr val="accent1">
                        <a:lumMod val="40000"/>
                        <a:lumOff val="60000"/>
                      </a:schemeClr>
                    </a:solidFill>
                  </a:tcPr>
                </a:tc>
                <a:tc>
                  <a:txBody>
                    <a:bodyPr/>
                    <a:lstStyle/>
                    <a:p>
                      <a:endParaRPr lang="es-ES" sz="1400" dirty="0"/>
                    </a:p>
                  </a:txBody>
                  <a:tcPr>
                    <a:lnR w="12700" cap="flat" cmpd="sng" algn="ctr">
                      <a:solidFill>
                        <a:schemeClr val="tx1"/>
                      </a:solidFill>
                      <a:prstDash val="solid"/>
                      <a:round/>
                      <a:headEnd type="none" w="med" len="med"/>
                      <a:tailEnd type="none" w="med" len="med"/>
                    </a:lnR>
                    <a:lnTlToBr w="12700" cap="flat" cmpd="sng" algn="ctr">
                      <a:solidFill>
                        <a:schemeClr val="tx1"/>
                      </a:solidFill>
                      <a:prstDash val="solid"/>
                      <a:round/>
                      <a:headEnd type="none" w="med" len="med"/>
                      <a:tailEnd type="none" w="med" len="med"/>
                    </a:lnTlToBr>
                  </a:tcPr>
                </a:tc>
              </a:tr>
            </a:tbl>
          </a:graphicData>
        </a:graphic>
      </p:graphicFrame>
      <p:sp>
        <p:nvSpPr>
          <p:cNvPr id="6" name="5 CuadroTexto"/>
          <p:cNvSpPr txBox="1"/>
          <p:nvPr/>
        </p:nvSpPr>
        <p:spPr>
          <a:xfrm>
            <a:off x="4644008" y="3212976"/>
            <a:ext cx="4032448" cy="1815882"/>
          </a:xfrm>
          <a:prstGeom prst="rect">
            <a:avLst/>
          </a:prstGeom>
          <a:noFill/>
        </p:spPr>
        <p:txBody>
          <a:bodyPr wrap="square" rtlCol="0">
            <a:spAutoFit/>
          </a:bodyPr>
          <a:lstStyle/>
          <a:p>
            <a:r>
              <a:rPr lang="es-PE" sz="1600" dirty="0" smtClean="0">
                <a:latin typeface="Times New Roman" pitchFamily="18" charset="0"/>
                <a:cs typeface="Times New Roman" pitchFamily="18" charset="0"/>
              </a:rPr>
              <a:t>Se selecciona la fila 1 por tener la mayor diferencia en fila .</a:t>
            </a:r>
          </a:p>
          <a:p>
            <a:r>
              <a:rPr lang="es-PE" sz="1600" dirty="0" smtClean="0">
                <a:latin typeface="Times New Roman" pitchFamily="18" charset="0"/>
                <a:cs typeface="Times New Roman" pitchFamily="18" charset="0"/>
              </a:rPr>
              <a:t>X12 = min (10, 20) = 10 y se asigna  de  la planta P1 al centro de consumo C2.</a:t>
            </a:r>
          </a:p>
          <a:p>
            <a:r>
              <a:rPr lang="es-PE" sz="1600" dirty="0" smtClean="0">
                <a:latin typeface="Times New Roman" pitchFamily="18" charset="0"/>
                <a:cs typeface="Times New Roman" pitchFamily="18" charset="0"/>
              </a:rPr>
              <a:t>b2* = b2 – a1 = 20 -10 = 10</a:t>
            </a:r>
          </a:p>
          <a:p>
            <a:r>
              <a:rPr lang="es-PE" sz="1600" dirty="0" smtClean="0">
                <a:latin typeface="Times New Roman" pitchFamily="18" charset="0"/>
                <a:cs typeface="Times New Roman" pitchFamily="18" charset="0"/>
              </a:rPr>
              <a:t>Al quedar saturado el centro   C2, al asignarse 10 unidades  de P1 al C2., se elimina la fila1</a:t>
            </a:r>
            <a:endParaRPr lang="es-ES" sz="1600" dirty="0">
              <a:latin typeface="Times New Roman" pitchFamily="18" charset="0"/>
              <a:cs typeface="Times New Roman" pitchFamily="18" charset="0"/>
            </a:endParaRPr>
          </a:p>
        </p:txBody>
      </p:sp>
      <p:sp>
        <p:nvSpPr>
          <p:cNvPr id="7" name="6 Forma libre"/>
          <p:cNvSpPr/>
          <p:nvPr/>
        </p:nvSpPr>
        <p:spPr>
          <a:xfrm>
            <a:off x="1733797" y="3740727"/>
            <a:ext cx="2208811" cy="166255"/>
          </a:xfrm>
          <a:custGeom>
            <a:avLst/>
            <a:gdLst>
              <a:gd name="connsiteX0" fmla="*/ 0 w 2208811"/>
              <a:gd name="connsiteY0" fmla="*/ 71252 h 166255"/>
              <a:gd name="connsiteX1" fmla="*/ 47502 w 2208811"/>
              <a:gd name="connsiteY1" fmla="*/ 95003 h 166255"/>
              <a:gd name="connsiteX2" fmla="*/ 356260 w 2208811"/>
              <a:gd name="connsiteY2" fmla="*/ 71252 h 166255"/>
              <a:gd name="connsiteX3" fmla="*/ 439387 w 2208811"/>
              <a:gd name="connsiteY3" fmla="*/ 35626 h 166255"/>
              <a:gd name="connsiteX4" fmla="*/ 558141 w 2208811"/>
              <a:gd name="connsiteY4" fmla="*/ 11876 h 166255"/>
              <a:gd name="connsiteX5" fmla="*/ 617517 w 2208811"/>
              <a:gd name="connsiteY5" fmla="*/ 0 h 166255"/>
              <a:gd name="connsiteX6" fmla="*/ 1068780 w 2208811"/>
              <a:gd name="connsiteY6" fmla="*/ 23751 h 166255"/>
              <a:gd name="connsiteX7" fmla="*/ 1187533 w 2208811"/>
              <a:gd name="connsiteY7" fmla="*/ 47502 h 166255"/>
              <a:gd name="connsiteX8" fmla="*/ 1306286 w 2208811"/>
              <a:gd name="connsiteY8" fmla="*/ 95003 h 166255"/>
              <a:gd name="connsiteX9" fmla="*/ 1484416 w 2208811"/>
              <a:gd name="connsiteY9" fmla="*/ 118754 h 166255"/>
              <a:gd name="connsiteX10" fmla="*/ 1520042 w 2208811"/>
              <a:gd name="connsiteY10" fmla="*/ 154379 h 166255"/>
              <a:gd name="connsiteX11" fmla="*/ 1555668 w 2208811"/>
              <a:gd name="connsiteY11" fmla="*/ 166255 h 166255"/>
              <a:gd name="connsiteX12" fmla="*/ 1828800 w 2208811"/>
              <a:gd name="connsiteY12" fmla="*/ 154379 h 166255"/>
              <a:gd name="connsiteX13" fmla="*/ 1923803 w 2208811"/>
              <a:gd name="connsiteY13" fmla="*/ 142504 h 166255"/>
              <a:gd name="connsiteX14" fmla="*/ 2030681 w 2208811"/>
              <a:gd name="connsiteY14" fmla="*/ 118754 h 166255"/>
              <a:gd name="connsiteX15" fmla="*/ 2149434 w 2208811"/>
              <a:gd name="connsiteY15" fmla="*/ 106878 h 166255"/>
              <a:gd name="connsiteX16" fmla="*/ 2185060 w 2208811"/>
              <a:gd name="connsiteY16" fmla="*/ 83128 h 166255"/>
              <a:gd name="connsiteX17" fmla="*/ 2196935 w 2208811"/>
              <a:gd name="connsiteY17" fmla="*/ 47502 h 166255"/>
              <a:gd name="connsiteX18" fmla="*/ 2208811 w 2208811"/>
              <a:gd name="connsiteY18" fmla="*/ 35626 h 166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208811" h="166255">
                <a:moveTo>
                  <a:pt x="0" y="71252"/>
                </a:moveTo>
                <a:cubicBezTo>
                  <a:pt x="15834" y="79169"/>
                  <a:pt x="29812" y="94323"/>
                  <a:pt x="47502" y="95003"/>
                </a:cubicBezTo>
                <a:cubicBezTo>
                  <a:pt x="55481" y="95310"/>
                  <a:pt x="274658" y="101853"/>
                  <a:pt x="356260" y="71252"/>
                </a:cubicBezTo>
                <a:cubicBezTo>
                  <a:pt x="413097" y="49938"/>
                  <a:pt x="388283" y="47419"/>
                  <a:pt x="439387" y="35626"/>
                </a:cubicBezTo>
                <a:cubicBezTo>
                  <a:pt x="478722" y="26549"/>
                  <a:pt x="518556" y="19793"/>
                  <a:pt x="558141" y="11876"/>
                </a:cubicBezTo>
                <a:lnTo>
                  <a:pt x="617517" y="0"/>
                </a:lnTo>
                <a:cubicBezTo>
                  <a:pt x="767938" y="7917"/>
                  <a:pt x="918671" y="11242"/>
                  <a:pt x="1068780" y="23751"/>
                </a:cubicBezTo>
                <a:cubicBezTo>
                  <a:pt x="1109009" y="27103"/>
                  <a:pt x="1148867" y="35902"/>
                  <a:pt x="1187533" y="47502"/>
                </a:cubicBezTo>
                <a:cubicBezTo>
                  <a:pt x="1228369" y="59753"/>
                  <a:pt x="1264081" y="88974"/>
                  <a:pt x="1306286" y="95003"/>
                </a:cubicBezTo>
                <a:cubicBezTo>
                  <a:pt x="1421006" y="111391"/>
                  <a:pt x="1361639" y="103406"/>
                  <a:pt x="1484416" y="118754"/>
                </a:cubicBezTo>
                <a:cubicBezTo>
                  <a:pt x="1496291" y="130629"/>
                  <a:pt x="1506068" y="145063"/>
                  <a:pt x="1520042" y="154379"/>
                </a:cubicBezTo>
                <a:cubicBezTo>
                  <a:pt x="1530457" y="161323"/>
                  <a:pt x="1543150" y="166255"/>
                  <a:pt x="1555668" y="166255"/>
                </a:cubicBezTo>
                <a:cubicBezTo>
                  <a:pt x="1646798" y="166255"/>
                  <a:pt x="1737756" y="158338"/>
                  <a:pt x="1828800" y="154379"/>
                </a:cubicBezTo>
                <a:cubicBezTo>
                  <a:pt x="1860468" y="150421"/>
                  <a:pt x="1892374" y="148050"/>
                  <a:pt x="1923803" y="142504"/>
                </a:cubicBezTo>
                <a:cubicBezTo>
                  <a:pt x="1959743" y="136162"/>
                  <a:pt x="1994633" y="124446"/>
                  <a:pt x="2030681" y="118754"/>
                </a:cubicBezTo>
                <a:cubicBezTo>
                  <a:pt x="2069976" y="112550"/>
                  <a:pt x="2109850" y="110837"/>
                  <a:pt x="2149434" y="106878"/>
                </a:cubicBezTo>
                <a:cubicBezTo>
                  <a:pt x="2161309" y="98961"/>
                  <a:pt x="2176144" y="94273"/>
                  <a:pt x="2185060" y="83128"/>
                </a:cubicBezTo>
                <a:cubicBezTo>
                  <a:pt x="2192880" y="73353"/>
                  <a:pt x="2191337" y="58698"/>
                  <a:pt x="2196935" y="47502"/>
                </a:cubicBezTo>
                <a:cubicBezTo>
                  <a:pt x="2199439" y="42495"/>
                  <a:pt x="2204852" y="39585"/>
                  <a:pt x="2208811" y="35626"/>
                </a:cubicBezTo>
              </a:path>
            </a:pathLst>
          </a:cu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Diagrama"/>
          <p:cNvGraphicFramePr/>
          <p:nvPr>
            <p:extLst>
              <p:ext uri="{D42A27DB-BD31-4B8C-83A1-F6EECF244321}">
                <p14:modId xmlns:p14="http://schemas.microsoft.com/office/powerpoint/2010/main" val="3738042604"/>
              </p:ext>
            </p:extLst>
          </p:nvPr>
        </p:nvGraphicFramePr>
        <p:xfrm>
          <a:off x="1259632" y="1412776"/>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CuadroTexto"/>
          <p:cNvSpPr txBox="1"/>
          <p:nvPr/>
        </p:nvSpPr>
        <p:spPr>
          <a:xfrm>
            <a:off x="1691680" y="476672"/>
            <a:ext cx="3960440" cy="523220"/>
          </a:xfrm>
          <a:prstGeom prst="rect">
            <a:avLst/>
          </a:prstGeom>
          <a:solidFill>
            <a:schemeClr val="tx2">
              <a:lumMod val="20000"/>
              <a:lumOff val="80000"/>
            </a:schemeClr>
          </a:solidFill>
        </p:spPr>
        <p:txBody>
          <a:bodyPr wrap="square" rtlCol="0">
            <a:spAutoFit/>
          </a:bodyPr>
          <a:lstStyle/>
          <a:p>
            <a:r>
              <a:rPr lang="es-PE" sz="2800" b="1" dirty="0" smtClean="0">
                <a:solidFill>
                  <a:srgbClr val="FF0000"/>
                </a:solidFill>
              </a:rPr>
              <a:t>Propósito de la sesión </a:t>
            </a:r>
            <a:endParaRPr lang="es-PE" sz="2800" b="1" dirty="0">
              <a:solidFill>
                <a:srgbClr val="FF0000"/>
              </a:solidFill>
            </a:endParaRPr>
          </a:p>
        </p:txBody>
      </p:sp>
    </p:spTree>
    <p:extLst>
      <p:ext uri="{BB962C8B-B14F-4D97-AF65-F5344CB8AC3E}">
        <p14:creationId xmlns:p14="http://schemas.microsoft.com/office/powerpoint/2010/main" val="20842779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p:cNvGraphicFramePr>
            <a:graphicFrameLocks noGrp="1"/>
          </p:cNvGraphicFramePr>
          <p:nvPr/>
        </p:nvGraphicFramePr>
        <p:xfrm>
          <a:off x="1259632" y="332656"/>
          <a:ext cx="2906013" cy="2163288"/>
        </p:xfrm>
        <a:graphic>
          <a:graphicData uri="http://schemas.openxmlformats.org/drawingml/2006/table">
            <a:tbl>
              <a:tblPr>
                <a:tableStyleId>{BC89EF96-8CEA-46FF-86C4-4CE0E7609802}</a:tableStyleId>
              </a:tblPr>
              <a:tblGrid>
                <a:gridCol w="757514"/>
                <a:gridCol w="708339"/>
                <a:gridCol w="648072"/>
                <a:gridCol w="792088"/>
              </a:tblGrid>
              <a:tr h="182880">
                <a:tc rowSpan="2">
                  <a:txBody>
                    <a:bodyPr/>
                    <a:lstStyle/>
                    <a:p>
                      <a:r>
                        <a:rPr lang="es-PE" sz="1200" dirty="0" smtClean="0">
                          <a:latin typeface="+mj-lt"/>
                        </a:rPr>
                        <a:t>Planta</a:t>
                      </a:r>
                      <a:endParaRPr lang="es-ES" sz="1200" dirty="0">
                        <a:latin typeface="+mj-lt"/>
                      </a:endParaRPr>
                    </a:p>
                  </a:txBody>
                  <a:tcPr>
                    <a:solidFill>
                      <a:schemeClr val="accent1">
                        <a:lumMod val="20000"/>
                        <a:lumOff val="80000"/>
                      </a:schemeClr>
                    </a:solidFill>
                  </a:tcPr>
                </a:tc>
                <a:tc>
                  <a:txBody>
                    <a:bodyPr/>
                    <a:lstStyle/>
                    <a:p>
                      <a:r>
                        <a:rPr lang="es-PE" sz="1200" dirty="0" smtClean="0">
                          <a:latin typeface="+mj-lt"/>
                        </a:rPr>
                        <a:t>Centro</a:t>
                      </a:r>
                      <a:endParaRPr lang="es-ES" sz="1200" dirty="0">
                        <a:latin typeface="+mj-lt"/>
                      </a:endParaRPr>
                    </a:p>
                  </a:txBody>
                  <a:tcPr>
                    <a:solidFill>
                      <a:schemeClr val="accent1">
                        <a:lumMod val="20000"/>
                        <a:lumOff val="80000"/>
                      </a:schemeClr>
                    </a:solidFill>
                  </a:tcPr>
                </a:tc>
                <a:tc>
                  <a:txBody>
                    <a:bodyPr/>
                    <a:lstStyle/>
                    <a:p>
                      <a:endParaRPr lang="es-ES" sz="1200" dirty="0">
                        <a:latin typeface="+mj-lt"/>
                      </a:endParaRPr>
                    </a:p>
                  </a:txBody>
                  <a:tcPr>
                    <a:solidFill>
                      <a:schemeClr val="accent1">
                        <a:lumMod val="20000"/>
                        <a:lumOff val="80000"/>
                      </a:schemeClr>
                    </a:solidFill>
                  </a:tcPr>
                </a:tc>
                <a:tc rowSpan="2">
                  <a:txBody>
                    <a:bodyPr/>
                    <a:lstStyle/>
                    <a:p>
                      <a:r>
                        <a:rPr lang="es-PE" sz="1200" dirty="0" err="1" smtClean="0">
                          <a:latin typeface="+mj-lt"/>
                        </a:rPr>
                        <a:t>Dif</a:t>
                      </a:r>
                      <a:r>
                        <a:rPr lang="es-PE" sz="1200" dirty="0" smtClean="0">
                          <a:latin typeface="+mj-lt"/>
                        </a:rPr>
                        <a:t> fila</a:t>
                      </a:r>
                      <a:endParaRPr lang="es-ES" sz="1200" dirty="0">
                        <a:latin typeface="+mj-lt"/>
                      </a:endParaRPr>
                    </a:p>
                  </a:txBody>
                  <a:tcPr>
                    <a:lnR w="12700" cap="flat" cmpd="sng" algn="ctr">
                      <a:solidFill>
                        <a:schemeClr val="tx1"/>
                      </a:solidFill>
                      <a:prstDash val="solid"/>
                      <a:round/>
                      <a:headEnd type="none" w="med" len="med"/>
                      <a:tailEnd type="none" w="med" len="med"/>
                    </a:lnR>
                    <a:solidFill>
                      <a:schemeClr val="accent1">
                        <a:lumMod val="20000"/>
                        <a:lumOff val="80000"/>
                      </a:schemeClr>
                    </a:solidFill>
                  </a:tcPr>
                </a:tc>
              </a:tr>
              <a:tr h="182880">
                <a:tc vMerge="1">
                  <a:txBody>
                    <a:bodyPr/>
                    <a:lstStyle/>
                    <a:p>
                      <a:endParaRPr lang="es-ES"/>
                    </a:p>
                  </a:txBody>
                  <a:tcPr/>
                </a:tc>
                <a:tc>
                  <a:txBody>
                    <a:bodyPr/>
                    <a:lstStyle/>
                    <a:p>
                      <a:r>
                        <a:rPr lang="es-PE" sz="1400" dirty="0" smtClean="0">
                          <a:latin typeface="+mj-lt"/>
                        </a:rPr>
                        <a:t>C2</a:t>
                      </a:r>
                      <a:endParaRPr lang="es-ES" sz="1400" dirty="0">
                        <a:latin typeface="+mj-lt"/>
                      </a:endParaRPr>
                    </a:p>
                  </a:txBody>
                  <a:tcPr>
                    <a:solidFill>
                      <a:schemeClr val="accent1">
                        <a:lumMod val="20000"/>
                        <a:lumOff val="80000"/>
                      </a:schemeClr>
                    </a:solidFill>
                  </a:tcPr>
                </a:tc>
                <a:tc>
                  <a:txBody>
                    <a:bodyPr/>
                    <a:lstStyle/>
                    <a:p>
                      <a:endParaRPr lang="es-ES" sz="1400" dirty="0">
                        <a:latin typeface="+mj-lt"/>
                      </a:endParaRPr>
                    </a:p>
                  </a:txBody>
                  <a:tcPr>
                    <a:solidFill>
                      <a:schemeClr val="accent1">
                        <a:lumMod val="20000"/>
                        <a:lumOff val="80000"/>
                      </a:schemeClr>
                    </a:solidFill>
                  </a:tcPr>
                </a:tc>
                <a:tc vMerge="1">
                  <a:txBody>
                    <a:bodyPr/>
                    <a:lstStyle/>
                    <a:p>
                      <a:endParaRPr lang="es-ES"/>
                    </a:p>
                  </a:txBody>
                  <a:tcPr/>
                </a:tc>
              </a:tr>
              <a:tr h="266008">
                <a:tc>
                  <a:txBody>
                    <a:bodyPr/>
                    <a:lstStyle/>
                    <a:p>
                      <a:endParaRPr lang="es-ES" sz="1200" dirty="0"/>
                    </a:p>
                  </a:txBody>
                  <a:tcPr/>
                </a:tc>
                <a:tc>
                  <a:txBody>
                    <a:bodyPr/>
                    <a:lstStyle/>
                    <a:p>
                      <a:endParaRPr lang="es-ES" sz="1400" dirty="0"/>
                    </a:p>
                  </a:txBody>
                  <a:tcPr/>
                </a:tc>
                <a:tc>
                  <a:txBody>
                    <a:bodyPr/>
                    <a:lstStyle/>
                    <a:p>
                      <a:endParaRPr lang="es-ES" sz="1400" dirty="0"/>
                    </a:p>
                  </a:txBody>
                  <a:tcPr>
                    <a:solidFill>
                      <a:schemeClr val="accent4">
                        <a:lumMod val="20000"/>
                        <a:lumOff val="80000"/>
                      </a:schemeClr>
                    </a:solidFill>
                  </a:tcPr>
                </a:tc>
                <a:tc>
                  <a:txBody>
                    <a:bodyPr/>
                    <a:lstStyle/>
                    <a:p>
                      <a:endParaRPr lang="es-ES" sz="1400" dirty="0"/>
                    </a:p>
                  </a:txBody>
                  <a:tcPr>
                    <a:lnR w="12700" cap="flat" cmpd="sng" algn="ctr">
                      <a:solidFill>
                        <a:schemeClr val="tx1"/>
                      </a:solidFill>
                      <a:prstDash val="solid"/>
                      <a:round/>
                      <a:headEnd type="none" w="med" len="med"/>
                      <a:tailEnd type="none" w="med" len="med"/>
                    </a:lnR>
                    <a:solidFill>
                      <a:schemeClr val="accent1">
                        <a:lumMod val="40000"/>
                        <a:lumOff val="60000"/>
                      </a:schemeClr>
                    </a:solidFill>
                  </a:tcPr>
                </a:tc>
              </a:tr>
              <a:tr h="426324">
                <a:tc>
                  <a:txBody>
                    <a:bodyPr/>
                    <a:lstStyle/>
                    <a:p>
                      <a:r>
                        <a:rPr lang="es-PE" sz="1200" dirty="0" smtClean="0"/>
                        <a:t>P2</a:t>
                      </a:r>
                      <a:endParaRPr lang="es-ES" sz="1200" dirty="0"/>
                    </a:p>
                  </a:txBody>
                  <a:tcPr/>
                </a:tc>
                <a:tc>
                  <a:txBody>
                    <a:bodyPr/>
                    <a:lstStyle/>
                    <a:p>
                      <a:r>
                        <a:rPr lang="es-PE" sz="1400" dirty="0" smtClean="0"/>
                        <a:t>17</a:t>
                      </a:r>
                      <a:endParaRPr lang="es-ES" sz="1400" dirty="0"/>
                    </a:p>
                  </a:txBody>
                  <a:tcPr/>
                </a:tc>
                <a:tc>
                  <a:txBody>
                    <a:bodyPr/>
                    <a:lstStyle/>
                    <a:p>
                      <a:endParaRPr lang="es-ES" sz="1400" dirty="0"/>
                    </a:p>
                  </a:txBody>
                  <a:tcPr/>
                </a:tc>
                <a:tc>
                  <a:txBody>
                    <a:bodyPr/>
                    <a:lstStyle/>
                    <a:p>
                      <a:r>
                        <a:rPr lang="es-PE" sz="1400" dirty="0" smtClean="0"/>
                        <a:t>17</a:t>
                      </a:r>
                      <a:endParaRPr lang="es-ES" sz="1400" dirty="0"/>
                    </a:p>
                  </a:txBody>
                  <a:tcPr>
                    <a:lnR w="12700" cap="flat" cmpd="sng" algn="ctr">
                      <a:solidFill>
                        <a:schemeClr val="tx1"/>
                      </a:solidFill>
                      <a:prstDash val="solid"/>
                      <a:round/>
                      <a:headEnd type="none" w="med" len="med"/>
                      <a:tailEnd type="none" w="med" len="med"/>
                    </a:lnR>
                    <a:solidFill>
                      <a:schemeClr val="accent2">
                        <a:lumMod val="40000"/>
                        <a:lumOff val="60000"/>
                      </a:schemeClr>
                    </a:solidFill>
                  </a:tcPr>
                </a:tc>
              </a:tr>
              <a:tr h="426324">
                <a:tc>
                  <a:txBody>
                    <a:bodyPr/>
                    <a:lstStyle/>
                    <a:p>
                      <a:endParaRPr lang="es-ES" sz="1200" dirty="0"/>
                    </a:p>
                  </a:txBody>
                  <a:tcPr/>
                </a:tc>
                <a:tc>
                  <a:txBody>
                    <a:bodyPr/>
                    <a:lstStyle/>
                    <a:p>
                      <a:endParaRPr lang="es-ES" sz="1400" dirty="0"/>
                    </a:p>
                  </a:txBody>
                  <a:tcPr/>
                </a:tc>
                <a:tc>
                  <a:txBody>
                    <a:bodyPr/>
                    <a:lstStyle/>
                    <a:p>
                      <a:endParaRPr lang="es-ES" sz="1400" dirty="0"/>
                    </a:p>
                  </a:txBody>
                  <a:tcPr>
                    <a:solidFill>
                      <a:schemeClr val="bg1"/>
                    </a:solidFill>
                  </a:tcPr>
                </a:tc>
                <a:tc>
                  <a:txBody>
                    <a:bodyPr/>
                    <a:lstStyle/>
                    <a:p>
                      <a:endParaRPr lang="es-ES" sz="1400" dirty="0"/>
                    </a:p>
                  </a:txBody>
                  <a:tcPr>
                    <a:lnR w="12700" cap="flat" cmpd="sng" algn="ctr">
                      <a:solidFill>
                        <a:schemeClr val="tx1"/>
                      </a:solidFill>
                      <a:prstDash val="solid"/>
                      <a:round/>
                      <a:headEnd type="none" w="med" len="med"/>
                      <a:tailEnd type="none" w="med" len="med"/>
                    </a:lnR>
                    <a:solidFill>
                      <a:schemeClr val="bg1"/>
                    </a:solidFill>
                  </a:tcPr>
                </a:tc>
              </a:tr>
              <a:tr h="306382">
                <a:tc>
                  <a:txBody>
                    <a:bodyPr/>
                    <a:lstStyle/>
                    <a:p>
                      <a:r>
                        <a:rPr lang="es-PE" sz="1100" dirty="0" err="1" smtClean="0"/>
                        <a:t>Dif</a:t>
                      </a:r>
                      <a:r>
                        <a:rPr lang="es-PE" sz="1100" dirty="0" smtClean="0"/>
                        <a:t>. columna</a:t>
                      </a:r>
                      <a:endParaRPr lang="es-ES" sz="1100" dirty="0"/>
                    </a:p>
                  </a:txBody>
                  <a:tcPr/>
                </a:tc>
                <a:tc>
                  <a:txBody>
                    <a:bodyPr/>
                    <a:lstStyle/>
                    <a:p>
                      <a:r>
                        <a:rPr lang="es-PE" sz="1400" dirty="0" smtClean="0"/>
                        <a:t>17</a:t>
                      </a:r>
                      <a:endParaRPr lang="es-ES" sz="1400" dirty="0"/>
                    </a:p>
                  </a:txBody>
                  <a:tcPr>
                    <a:solidFill>
                      <a:schemeClr val="accent2">
                        <a:lumMod val="40000"/>
                        <a:lumOff val="60000"/>
                      </a:schemeClr>
                    </a:solidFill>
                  </a:tcPr>
                </a:tc>
                <a:tc>
                  <a:txBody>
                    <a:bodyPr/>
                    <a:lstStyle/>
                    <a:p>
                      <a:endParaRPr lang="es-ES" sz="1400" dirty="0"/>
                    </a:p>
                  </a:txBody>
                  <a:tcPr>
                    <a:solidFill>
                      <a:schemeClr val="accent1">
                        <a:lumMod val="40000"/>
                        <a:lumOff val="60000"/>
                      </a:schemeClr>
                    </a:solidFill>
                  </a:tcPr>
                </a:tc>
                <a:tc>
                  <a:txBody>
                    <a:bodyPr/>
                    <a:lstStyle/>
                    <a:p>
                      <a:endParaRPr lang="es-ES" sz="1400" dirty="0"/>
                    </a:p>
                  </a:txBody>
                  <a:tcPr>
                    <a:lnR w="12700" cap="flat" cmpd="sng" algn="ctr">
                      <a:solidFill>
                        <a:schemeClr val="tx1"/>
                      </a:solidFill>
                      <a:prstDash val="solid"/>
                      <a:round/>
                      <a:headEnd type="none" w="med" len="med"/>
                      <a:tailEnd type="none" w="med" len="med"/>
                    </a:lnR>
                    <a:lnTlToBr w="12700" cap="flat" cmpd="sng" algn="ctr">
                      <a:solidFill>
                        <a:schemeClr val="tx1"/>
                      </a:solidFill>
                      <a:prstDash val="solid"/>
                      <a:round/>
                      <a:headEnd type="none" w="med" len="med"/>
                      <a:tailEnd type="none" w="med" len="med"/>
                    </a:lnTlToBr>
                  </a:tcPr>
                </a:tc>
              </a:tr>
            </a:tbl>
          </a:graphicData>
        </a:graphic>
      </p:graphicFrame>
      <p:sp>
        <p:nvSpPr>
          <p:cNvPr id="3" name="2 CuadroTexto"/>
          <p:cNvSpPr txBox="1"/>
          <p:nvPr/>
        </p:nvSpPr>
        <p:spPr>
          <a:xfrm>
            <a:off x="4427984" y="260648"/>
            <a:ext cx="4392488" cy="1323439"/>
          </a:xfrm>
          <a:prstGeom prst="rect">
            <a:avLst/>
          </a:prstGeom>
          <a:noFill/>
        </p:spPr>
        <p:txBody>
          <a:bodyPr wrap="square" rtlCol="0">
            <a:spAutoFit/>
          </a:bodyPr>
          <a:lstStyle/>
          <a:p>
            <a:r>
              <a:rPr lang="es-PE" sz="1600" dirty="0" smtClean="0">
                <a:latin typeface="Times New Roman" pitchFamily="18" charset="0"/>
                <a:cs typeface="Times New Roman" pitchFamily="18" charset="0"/>
              </a:rPr>
              <a:t>Por un simple razonamiento, es obvio que de la planta P2 al centro C2 , el resto de unidades . X22= min (10, 10) = 10</a:t>
            </a:r>
          </a:p>
          <a:p>
            <a:r>
              <a:rPr lang="es-PE" sz="1600" dirty="0" smtClean="0">
                <a:latin typeface="Times New Roman" pitchFamily="18" charset="0"/>
                <a:cs typeface="Times New Roman" pitchFamily="18" charset="0"/>
              </a:rPr>
              <a:t>De esta manera todas las filas y las columnas quedaron saturadas.</a:t>
            </a:r>
            <a:endParaRPr lang="es-ES" sz="1600" dirty="0">
              <a:latin typeface="Times New Roman" pitchFamily="18" charset="0"/>
              <a:cs typeface="Times New Roman" pitchFamily="18" charset="0"/>
            </a:endParaRPr>
          </a:p>
        </p:txBody>
      </p:sp>
      <p:sp>
        <p:nvSpPr>
          <p:cNvPr id="4" name="3 Forma libre"/>
          <p:cNvSpPr/>
          <p:nvPr/>
        </p:nvSpPr>
        <p:spPr>
          <a:xfrm>
            <a:off x="1757548" y="1389413"/>
            <a:ext cx="2066307" cy="201881"/>
          </a:xfrm>
          <a:custGeom>
            <a:avLst/>
            <a:gdLst>
              <a:gd name="connsiteX0" fmla="*/ 0 w 2066307"/>
              <a:gd name="connsiteY0" fmla="*/ 59377 h 201881"/>
              <a:gd name="connsiteX1" fmla="*/ 23751 w 2066307"/>
              <a:gd name="connsiteY1" fmla="*/ 95003 h 201881"/>
              <a:gd name="connsiteX2" fmla="*/ 653143 w 2066307"/>
              <a:gd name="connsiteY2" fmla="*/ 95003 h 201881"/>
              <a:gd name="connsiteX3" fmla="*/ 866899 w 2066307"/>
              <a:gd name="connsiteY3" fmla="*/ 95003 h 201881"/>
              <a:gd name="connsiteX4" fmla="*/ 926275 w 2066307"/>
              <a:gd name="connsiteY4" fmla="*/ 118753 h 201881"/>
              <a:gd name="connsiteX5" fmla="*/ 961901 w 2066307"/>
              <a:gd name="connsiteY5" fmla="*/ 130629 h 201881"/>
              <a:gd name="connsiteX6" fmla="*/ 1056904 w 2066307"/>
              <a:gd name="connsiteY6" fmla="*/ 190005 h 201881"/>
              <a:gd name="connsiteX7" fmla="*/ 1163782 w 2066307"/>
              <a:gd name="connsiteY7" fmla="*/ 201881 h 201881"/>
              <a:gd name="connsiteX8" fmla="*/ 1282535 w 2066307"/>
              <a:gd name="connsiteY8" fmla="*/ 178130 h 201881"/>
              <a:gd name="connsiteX9" fmla="*/ 1401288 w 2066307"/>
              <a:gd name="connsiteY9" fmla="*/ 95003 h 201881"/>
              <a:gd name="connsiteX10" fmla="*/ 1472540 w 2066307"/>
              <a:gd name="connsiteY10" fmla="*/ 0 h 201881"/>
              <a:gd name="connsiteX11" fmla="*/ 1579418 w 2066307"/>
              <a:gd name="connsiteY11" fmla="*/ 11875 h 201881"/>
              <a:gd name="connsiteX12" fmla="*/ 1662546 w 2066307"/>
              <a:gd name="connsiteY12" fmla="*/ 59377 h 201881"/>
              <a:gd name="connsiteX13" fmla="*/ 1698171 w 2066307"/>
              <a:gd name="connsiteY13" fmla="*/ 71252 h 201881"/>
              <a:gd name="connsiteX14" fmla="*/ 1828800 w 2066307"/>
              <a:gd name="connsiteY14" fmla="*/ 118753 h 201881"/>
              <a:gd name="connsiteX15" fmla="*/ 1900052 w 2066307"/>
              <a:gd name="connsiteY15" fmla="*/ 142504 h 201881"/>
              <a:gd name="connsiteX16" fmla="*/ 2066307 w 2066307"/>
              <a:gd name="connsiteY16" fmla="*/ 106878 h 201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66307" h="201881">
                <a:moveTo>
                  <a:pt x="0" y="59377"/>
                </a:moveTo>
                <a:cubicBezTo>
                  <a:pt x="7917" y="71252"/>
                  <a:pt x="9701" y="92494"/>
                  <a:pt x="23751" y="95003"/>
                </a:cubicBezTo>
                <a:cubicBezTo>
                  <a:pt x="272145" y="139359"/>
                  <a:pt x="403181" y="113518"/>
                  <a:pt x="653143" y="95003"/>
                </a:cubicBezTo>
                <a:cubicBezTo>
                  <a:pt x="743179" y="72493"/>
                  <a:pt x="723055" y="72291"/>
                  <a:pt x="866899" y="95003"/>
                </a:cubicBezTo>
                <a:cubicBezTo>
                  <a:pt x="887955" y="98328"/>
                  <a:pt x="906316" y="111268"/>
                  <a:pt x="926275" y="118753"/>
                </a:cubicBezTo>
                <a:cubicBezTo>
                  <a:pt x="937996" y="123148"/>
                  <a:pt x="950026" y="126670"/>
                  <a:pt x="961901" y="130629"/>
                </a:cubicBezTo>
                <a:cubicBezTo>
                  <a:pt x="985765" y="148527"/>
                  <a:pt x="1025509" y="182760"/>
                  <a:pt x="1056904" y="190005"/>
                </a:cubicBezTo>
                <a:cubicBezTo>
                  <a:pt x="1091831" y="198065"/>
                  <a:pt x="1128156" y="197922"/>
                  <a:pt x="1163782" y="201881"/>
                </a:cubicBezTo>
                <a:cubicBezTo>
                  <a:pt x="1203366" y="193964"/>
                  <a:pt x="1244737" y="192304"/>
                  <a:pt x="1282535" y="178130"/>
                </a:cubicBezTo>
                <a:cubicBezTo>
                  <a:pt x="1285995" y="176833"/>
                  <a:pt x="1389375" y="108107"/>
                  <a:pt x="1401288" y="95003"/>
                </a:cubicBezTo>
                <a:cubicBezTo>
                  <a:pt x="1427915" y="65713"/>
                  <a:pt x="1472540" y="0"/>
                  <a:pt x="1472540" y="0"/>
                </a:cubicBezTo>
                <a:cubicBezTo>
                  <a:pt x="1508166" y="3958"/>
                  <a:pt x="1544491" y="3815"/>
                  <a:pt x="1579418" y="11875"/>
                </a:cubicBezTo>
                <a:cubicBezTo>
                  <a:pt x="1618084" y="20798"/>
                  <a:pt x="1629606" y="42907"/>
                  <a:pt x="1662546" y="59377"/>
                </a:cubicBezTo>
                <a:cubicBezTo>
                  <a:pt x="1673742" y="64975"/>
                  <a:pt x="1686296" y="67294"/>
                  <a:pt x="1698171" y="71252"/>
                </a:cubicBezTo>
                <a:cubicBezTo>
                  <a:pt x="1772857" y="121043"/>
                  <a:pt x="1692735" y="73397"/>
                  <a:pt x="1828800" y="118753"/>
                </a:cubicBezTo>
                <a:lnTo>
                  <a:pt x="1900052" y="142504"/>
                </a:lnTo>
                <a:cubicBezTo>
                  <a:pt x="2053714" y="129699"/>
                  <a:pt x="2008851" y="164334"/>
                  <a:pt x="2066307" y="106878"/>
                </a:cubicBezTo>
              </a:path>
            </a:pathLst>
          </a:cu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graphicFrame>
        <p:nvGraphicFramePr>
          <p:cNvPr id="5" name="4 Tabla"/>
          <p:cNvGraphicFramePr>
            <a:graphicFrameLocks noGrp="1"/>
          </p:cNvGraphicFramePr>
          <p:nvPr/>
        </p:nvGraphicFramePr>
        <p:xfrm>
          <a:off x="1187624" y="3501008"/>
          <a:ext cx="4320480" cy="2468088"/>
        </p:xfrm>
        <a:graphic>
          <a:graphicData uri="http://schemas.openxmlformats.org/drawingml/2006/table">
            <a:tbl>
              <a:tblPr>
                <a:tableStyleId>{BC89EF96-8CEA-46FF-86C4-4CE0E7609802}</a:tableStyleId>
              </a:tblPr>
              <a:tblGrid>
                <a:gridCol w="757514"/>
                <a:gridCol w="694387"/>
                <a:gridCol w="708339"/>
                <a:gridCol w="720080"/>
                <a:gridCol w="648072"/>
                <a:gridCol w="792088"/>
              </a:tblGrid>
              <a:tr h="182880">
                <a:tc rowSpan="2">
                  <a:txBody>
                    <a:bodyPr/>
                    <a:lstStyle/>
                    <a:p>
                      <a:r>
                        <a:rPr lang="es-PE" sz="1200" dirty="0" smtClean="0">
                          <a:latin typeface="+mj-lt"/>
                        </a:rPr>
                        <a:t>Planta</a:t>
                      </a:r>
                      <a:endParaRPr lang="es-ES" sz="1200" dirty="0">
                        <a:latin typeface="+mj-lt"/>
                      </a:endParaRPr>
                    </a:p>
                  </a:txBody>
                  <a:tcPr>
                    <a:solidFill>
                      <a:schemeClr val="accent1">
                        <a:lumMod val="20000"/>
                        <a:lumOff val="80000"/>
                      </a:schemeClr>
                    </a:solidFill>
                  </a:tcPr>
                </a:tc>
                <a:tc>
                  <a:txBody>
                    <a:bodyPr/>
                    <a:lstStyle/>
                    <a:p>
                      <a:r>
                        <a:rPr lang="es-PE" sz="1200" dirty="0" smtClean="0">
                          <a:latin typeface="+mj-lt"/>
                        </a:rPr>
                        <a:t>Centro</a:t>
                      </a:r>
                      <a:endParaRPr lang="es-ES" sz="1200" dirty="0">
                        <a:latin typeface="+mj-lt"/>
                      </a:endParaRPr>
                    </a:p>
                  </a:txBody>
                  <a:tcPr>
                    <a:solidFill>
                      <a:schemeClr val="accent1">
                        <a:lumMod val="20000"/>
                        <a:lumOff val="80000"/>
                      </a:schemeClr>
                    </a:solidFill>
                  </a:tcPr>
                </a:tc>
                <a:tc>
                  <a:txBody>
                    <a:bodyPr/>
                    <a:lstStyle/>
                    <a:p>
                      <a:r>
                        <a:rPr lang="es-PE" sz="1200" dirty="0" smtClean="0">
                          <a:latin typeface="+mj-lt"/>
                        </a:rPr>
                        <a:t>Centro</a:t>
                      </a:r>
                      <a:endParaRPr lang="es-ES" sz="1200" dirty="0">
                        <a:latin typeface="+mj-lt"/>
                      </a:endParaRPr>
                    </a:p>
                  </a:txBody>
                  <a:tcPr>
                    <a:solidFill>
                      <a:schemeClr val="accent1">
                        <a:lumMod val="20000"/>
                        <a:lumOff val="80000"/>
                      </a:schemeClr>
                    </a:solidFill>
                  </a:tcPr>
                </a:tc>
                <a:tc>
                  <a:txBody>
                    <a:bodyPr/>
                    <a:lstStyle/>
                    <a:p>
                      <a:r>
                        <a:rPr lang="es-PE" sz="1200" dirty="0" smtClean="0">
                          <a:latin typeface="+mj-lt"/>
                        </a:rPr>
                        <a:t>Centro</a:t>
                      </a:r>
                      <a:endParaRPr lang="es-ES" sz="1200" dirty="0">
                        <a:latin typeface="+mj-lt"/>
                      </a:endParaRPr>
                    </a:p>
                  </a:txBody>
                  <a:tcPr>
                    <a:solidFill>
                      <a:schemeClr val="accent1">
                        <a:lumMod val="20000"/>
                        <a:lumOff val="80000"/>
                      </a:schemeClr>
                    </a:solidFill>
                  </a:tcPr>
                </a:tc>
                <a:tc>
                  <a:txBody>
                    <a:bodyPr/>
                    <a:lstStyle/>
                    <a:p>
                      <a:r>
                        <a:rPr lang="es-PE" sz="1200" dirty="0" smtClean="0">
                          <a:latin typeface="+mj-lt"/>
                        </a:rPr>
                        <a:t>Centro</a:t>
                      </a:r>
                      <a:endParaRPr lang="es-ES" sz="1200" dirty="0">
                        <a:latin typeface="+mj-lt"/>
                      </a:endParaRPr>
                    </a:p>
                  </a:txBody>
                  <a:tcPr>
                    <a:solidFill>
                      <a:schemeClr val="accent1">
                        <a:lumMod val="20000"/>
                        <a:lumOff val="80000"/>
                      </a:schemeClr>
                    </a:solidFill>
                  </a:tcPr>
                </a:tc>
                <a:tc rowSpan="2">
                  <a:txBody>
                    <a:bodyPr/>
                    <a:lstStyle/>
                    <a:p>
                      <a:r>
                        <a:rPr lang="es-PE" sz="1200" dirty="0" smtClean="0">
                          <a:latin typeface="+mj-lt"/>
                        </a:rPr>
                        <a:t>Oferta</a:t>
                      </a:r>
                      <a:endParaRPr lang="es-ES" sz="1200" dirty="0">
                        <a:latin typeface="+mj-lt"/>
                      </a:endParaRPr>
                    </a:p>
                  </a:txBody>
                  <a:tcPr>
                    <a:lnR w="12700" cap="flat" cmpd="sng" algn="ctr">
                      <a:solidFill>
                        <a:schemeClr val="tx1"/>
                      </a:solidFill>
                      <a:prstDash val="solid"/>
                      <a:round/>
                      <a:headEnd type="none" w="med" len="med"/>
                      <a:tailEnd type="none" w="med" len="med"/>
                    </a:lnR>
                    <a:solidFill>
                      <a:schemeClr val="accent1">
                        <a:lumMod val="20000"/>
                        <a:lumOff val="80000"/>
                      </a:schemeClr>
                    </a:solidFill>
                  </a:tcPr>
                </a:tc>
              </a:tr>
              <a:tr h="182880">
                <a:tc vMerge="1">
                  <a:txBody>
                    <a:bodyPr/>
                    <a:lstStyle/>
                    <a:p>
                      <a:endParaRPr lang="es-ES"/>
                    </a:p>
                  </a:txBody>
                  <a:tcPr/>
                </a:tc>
                <a:tc>
                  <a:txBody>
                    <a:bodyPr/>
                    <a:lstStyle/>
                    <a:p>
                      <a:r>
                        <a:rPr lang="es-PE" sz="1400" dirty="0" smtClean="0">
                          <a:latin typeface="+mj-lt"/>
                        </a:rPr>
                        <a:t>C1</a:t>
                      </a:r>
                      <a:endParaRPr lang="es-ES" sz="1400" dirty="0">
                        <a:latin typeface="+mj-lt"/>
                      </a:endParaRPr>
                    </a:p>
                  </a:txBody>
                  <a:tcPr>
                    <a:solidFill>
                      <a:schemeClr val="accent1">
                        <a:lumMod val="20000"/>
                        <a:lumOff val="80000"/>
                      </a:schemeClr>
                    </a:solidFill>
                  </a:tcPr>
                </a:tc>
                <a:tc>
                  <a:txBody>
                    <a:bodyPr/>
                    <a:lstStyle/>
                    <a:p>
                      <a:r>
                        <a:rPr lang="es-PE" sz="1400" dirty="0" smtClean="0">
                          <a:latin typeface="+mj-lt"/>
                        </a:rPr>
                        <a:t>C2</a:t>
                      </a:r>
                      <a:endParaRPr lang="es-ES" sz="1400" dirty="0">
                        <a:latin typeface="+mj-lt"/>
                      </a:endParaRPr>
                    </a:p>
                  </a:txBody>
                  <a:tcPr>
                    <a:solidFill>
                      <a:schemeClr val="accent1">
                        <a:lumMod val="20000"/>
                        <a:lumOff val="80000"/>
                      </a:schemeClr>
                    </a:solidFill>
                  </a:tcPr>
                </a:tc>
                <a:tc>
                  <a:txBody>
                    <a:bodyPr/>
                    <a:lstStyle/>
                    <a:p>
                      <a:r>
                        <a:rPr lang="es-PE" sz="1400" dirty="0" smtClean="0">
                          <a:latin typeface="+mj-lt"/>
                        </a:rPr>
                        <a:t>C3</a:t>
                      </a:r>
                      <a:endParaRPr lang="es-ES" sz="1400" dirty="0">
                        <a:latin typeface="+mj-lt"/>
                      </a:endParaRPr>
                    </a:p>
                  </a:txBody>
                  <a:tcPr>
                    <a:solidFill>
                      <a:schemeClr val="accent1">
                        <a:lumMod val="20000"/>
                        <a:lumOff val="80000"/>
                      </a:schemeClr>
                    </a:solidFill>
                  </a:tcPr>
                </a:tc>
                <a:tc>
                  <a:txBody>
                    <a:bodyPr/>
                    <a:lstStyle/>
                    <a:p>
                      <a:r>
                        <a:rPr lang="es-PE" sz="1400" dirty="0" smtClean="0">
                          <a:latin typeface="+mj-lt"/>
                        </a:rPr>
                        <a:t>c4</a:t>
                      </a:r>
                      <a:endParaRPr lang="es-ES" sz="1400" dirty="0">
                        <a:latin typeface="+mj-lt"/>
                      </a:endParaRPr>
                    </a:p>
                  </a:txBody>
                  <a:tcPr>
                    <a:solidFill>
                      <a:schemeClr val="accent1">
                        <a:lumMod val="20000"/>
                        <a:lumOff val="80000"/>
                      </a:schemeClr>
                    </a:solidFill>
                  </a:tcPr>
                </a:tc>
                <a:tc vMerge="1">
                  <a:txBody>
                    <a:bodyPr/>
                    <a:lstStyle/>
                    <a:p>
                      <a:endParaRPr lang="es-ES"/>
                    </a:p>
                  </a:txBody>
                  <a:tcPr/>
                </a:tc>
              </a:tr>
              <a:tr h="266008">
                <a:tc>
                  <a:txBody>
                    <a:bodyPr/>
                    <a:lstStyle/>
                    <a:p>
                      <a:r>
                        <a:rPr lang="es-PE" sz="1200" dirty="0" smtClean="0"/>
                        <a:t>P1</a:t>
                      </a:r>
                      <a:endParaRPr lang="es-ES" sz="1200" dirty="0"/>
                    </a:p>
                  </a:txBody>
                  <a:tcPr/>
                </a:tc>
                <a:tc>
                  <a:txBody>
                    <a:bodyPr/>
                    <a:lstStyle/>
                    <a:p>
                      <a:endParaRPr lang="es-ES" sz="1400" dirty="0"/>
                    </a:p>
                  </a:txBody>
                  <a:tcPr/>
                </a:tc>
                <a:tc>
                  <a:txBody>
                    <a:bodyPr/>
                    <a:lstStyle/>
                    <a:p>
                      <a:r>
                        <a:rPr lang="es-PE" sz="1400" dirty="0" smtClean="0"/>
                        <a:t>10</a:t>
                      </a:r>
                      <a:endParaRPr lang="es-ES" sz="1400" dirty="0"/>
                    </a:p>
                  </a:txBody>
                  <a:tcPr>
                    <a:solidFill>
                      <a:schemeClr val="accent6">
                        <a:lumMod val="40000"/>
                        <a:lumOff val="60000"/>
                      </a:schemeClr>
                    </a:solidFill>
                  </a:tcPr>
                </a:tc>
                <a:tc>
                  <a:txBody>
                    <a:bodyPr/>
                    <a:lstStyle/>
                    <a:p>
                      <a:endParaRPr lang="es-ES" sz="1400" dirty="0"/>
                    </a:p>
                  </a:txBody>
                  <a:tcPr/>
                </a:tc>
                <a:tc>
                  <a:txBody>
                    <a:bodyPr/>
                    <a:lstStyle/>
                    <a:p>
                      <a:r>
                        <a:rPr lang="es-PE" sz="1400" dirty="0" smtClean="0"/>
                        <a:t>20</a:t>
                      </a:r>
                      <a:endParaRPr lang="es-ES" sz="1400" dirty="0"/>
                    </a:p>
                  </a:txBody>
                  <a:tcPr>
                    <a:solidFill>
                      <a:schemeClr val="accent6">
                        <a:lumMod val="40000"/>
                        <a:lumOff val="60000"/>
                      </a:schemeClr>
                    </a:solidFill>
                  </a:tcPr>
                </a:tc>
                <a:tc>
                  <a:txBody>
                    <a:bodyPr/>
                    <a:lstStyle/>
                    <a:p>
                      <a:r>
                        <a:rPr lang="es-PE" sz="1400" dirty="0" smtClean="0"/>
                        <a:t>30     10</a:t>
                      </a:r>
                      <a:endParaRPr lang="es-ES" sz="1400" dirty="0"/>
                    </a:p>
                  </a:txBody>
                  <a:tcPr>
                    <a:lnR w="12700" cap="flat" cmpd="sng" algn="ctr">
                      <a:solidFill>
                        <a:schemeClr val="tx1"/>
                      </a:solidFill>
                      <a:prstDash val="solid"/>
                      <a:round/>
                      <a:headEnd type="none" w="med" len="med"/>
                      <a:tailEnd type="none" w="med" len="med"/>
                    </a:lnR>
                  </a:tcPr>
                </a:tc>
              </a:tr>
              <a:tr h="426324">
                <a:tc>
                  <a:txBody>
                    <a:bodyPr/>
                    <a:lstStyle/>
                    <a:p>
                      <a:r>
                        <a:rPr lang="es-PE" sz="1200" dirty="0" smtClean="0"/>
                        <a:t>P2</a:t>
                      </a:r>
                      <a:endParaRPr lang="es-ES" sz="1200" dirty="0"/>
                    </a:p>
                  </a:txBody>
                  <a:tcPr/>
                </a:tc>
                <a:tc>
                  <a:txBody>
                    <a:bodyPr/>
                    <a:lstStyle/>
                    <a:p>
                      <a:r>
                        <a:rPr lang="es-PE" sz="1400" dirty="0" smtClean="0"/>
                        <a:t>20</a:t>
                      </a:r>
                      <a:endParaRPr lang="es-ES" sz="1400" dirty="0"/>
                    </a:p>
                  </a:txBody>
                  <a:tcPr>
                    <a:solidFill>
                      <a:schemeClr val="accent6">
                        <a:lumMod val="40000"/>
                        <a:lumOff val="60000"/>
                      </a:schemeClr>
                    </a:solidFill>
                  </a:tcPr>
                </a:tc>
                <a:tc>
                  <a:txBody>
                    <a:bodyPr/>
                    <a:lstStyle/>
                    <a:p>
                      <a:r>
                        <a:rPr lang="es-PE" sz="1400" dirty="0" smtClean="0"/>
                        <a:t>10</a:t>
                      </a:r>
                      <a:endParaRPr lang="es-ES" sz="1400" dirty="0"/>
                    </a:p>
                  </a:txBody>
                  <a:tcPr>
                    <a:solidFill>
                      <a:schemeClr val="accent6">
                        <a:lumMod val="40000"/>
                        <a:lumOff val="60000"/>
                      </a:schemeClr>
                    </a:solidFill>
                  </a:tcPr>
                </a:tc>
                <a:tc>
                  <a:txBody>
                    <a:bodyPr/>
                    <a:lstStyle/>
                    <a:p>
                      <a:endParaRPr lang="es-ES" sz="1400" dirty="0"/>
                    </a:p>
                  </a:txBody>
                  <a:tcPr/>
                </a:tc>
                <a:tc>
                  <a:txBody>
                    <a:bodyPr/>
                    <a:lstStyle/>
                    <a:p>
                      <a:endParaRPr lang="es-ES" sz="1400" dirty="0"/>
                    </a:p>
                  </a:txBody>
                  <a:tcPr/>
                </a:tc>
                <a:tc>
                  <a:txBody>
                    <a:bodyPr/>
                    <a:lstStyle/>
                    <a:p>
                      <a:r>
                        <a:rPr lang="es-PE" sz="1400" dirty="0" smtClean="0"/>
                        <a:t>30     10</a:t>
                      </a:r>
                      <a:endParaRPr lang="es-ES" sz="1400" dirty="0"/>
                    </a:p>
                  </a:txBody>
                  <a:tcPr>
                    <a:lnR w="12700" cap="flat" cmpd="sng" algn="ctr">
                      <a:solidFill>
                        <a:schemeClr val="tx1"/>
                      </a:solidFill>
                      <a:prstDash val="solid"/>
                      <a:round/>
                      <a:headEnd type="none" w="med" len="med"/>
                      <a:tailEnd type="none" w="med" len="med"/>
                    </a:lnR>
                  </a:tcPr>
                </a:tc>
              </a:tr>
              <a:tr h="426324">
                <a:tc>
                  <a:txBody>
                    <a:bodyPr/>
                    <a:lstStyle/>
                    <a:p>
                      <a:r>
                        <a:rPr lang="es-PE" sz="1200" dirty="0" smtClean="0"/>
                        <a:t>P3</a:t>
                      </a:r>
                      <a:endParaRPr lang="es-ES" sz="1200" dirty="0"/>
                    </a:p>
                  </a:txBody>
                  <a:tcPr/>
                </a:tc>
                <a:tc>
                  <a:txBody>
                    <a:bodyPr/>
                    <a:lstStyle/>
                    <a:p>
                      <a:endParaRPr lang="es-ES" sz="1400" dirty="0"/>
                    </a:p>
                  </a:txBody>
                  <a:tcPr/>
                </a:tc>
                <a:tc>
                  <a:txBody>
                    <a:bodyPr/>
                    <a:lstStyle/>
                    <a:p>
                      <a:endParaRPr lang="es-ES" sz="1400" dirty="0"/>
                    </a:p>
                  </a:txBody>
                  <a:tcPr/>
                </a:tc>
                <a:tc>
                  <a:txBody>
                    <a:bodyPr/>
                    <a:lstStyle/>
                    <a:p>
                      <a:r>
                        <a:rPr lang="es-PE" sz="1400" dirty="0" smtClean="0"/>
                        <a:t>15</a:t>
                      </a:r>
                      <a:endParaRPr lang="es-ES" sz="1400" dirty="0"/>
                    </a:p>
                  </a:txBody>
                  <a:tcPr>
                    <a:solidFill>
                      <a:schemeClr val="accent6">
                        <a:lumMod val="40000"/>
                        <a:lumOff val="60000"/>
                      </a:schemeClr>
                    </a:solidFill>
                  </a:tcPr>
                </a:tc>
                <a:tc>
                  <a:txBody>
                    <a:bodyPr/>
                    <a:lstStyle/>
                    <a:p>
                      <a:r>
                        <a:rPr lang="es-PE" sz="1400" dirty="0" smtClean="0"/>
                        <a:t>5</a:t>
                      </a:r>
                      <a:endParaRPr lang="es-ES" sz="1400" dirty="0"/>
                    </a:p>
                  </a:txBody>
                  <a:tcPr>
                    <a:solidFill>
                      <a:schemeClr val="accent6">
                        <a:lumMod val="40000"/>
                        <a:lumOff val="60000"/>
                      </a:schemeClr>
                    </a:solidFill>
                  </a:tcPr>
                </a:tc>
                <a:tc>
                  <a:txBody>
                    <a:bodyPr/>
                    <a:lstStyle/>
                    <a:p>
                      <a:r>
                        <a:rPr lang="es-PE" sz="1400" dirty="0" smtClean="0"/>
                        <a:t>20      5</a:t>
                      </a:r>
                      <a:endParaRPr lang="es-ES" sz="1400" dirty="0"/>
                    </a:p>
                  </a:txBody>
                  <a:tcPr>
                    <a:lnR w="12700" cap="flat" cmpd="sng" algn="ctr">
                      <a:solidFill>
                        <a:schemeClr val="tx1"/>
                      </a:solidFill>
                      <a:prstDash val="solid"/>
                      <a:round/>
                      <a:headEnd type="none" w="med" len="med"/>
                      <a:tailEnd type="none" w="med" len="med"/>
                    </a:lnR>
                  </a:tcPr>
                </a:tc>
              </a:tr>
              <a:tr h="306382">
                <a:tc>
                  <a:txBody>
                    <a:bodyPr/>
                    <a:lstStyle/>
                    <a:p>
                      <a:r>
                        <a:rPr lang="es-PE" sz="1100" dirty="0" smtClean="0"/>
                        <a:t>Demanda</a:t>
                      </a:r>
                      <a:endParaRPr lang="es-ES" sz="1100" dirty="0"/>
                    </a:p>
                  </a:txBody>
                  <a:tcPr/>
                </a:tc>
                <a:tc>
                  <a:txBody>
                    <a:bodyPr/>
                    <a:lstStyle/>
                    <a:p>
                      <a:r>
                        <a:rPr lang="es-PE" sz="1400" dirty="0" smtClean="0"/>
                        <a:t>20</a:t>
                      </a:r>
                      <a:endParaRPr lang="es-ES" sz="1400" dirty="0"/>
                    </a:p>
                  </a:txBody>
                  <a:tcPr/>
                </a:tc>
                <a:tc>
                  <a:txBody>
                    <a:bodyPr/>
                    <a:lstStyle/>
                    <a:p>
                      <a:r>
                        <a:rPr lang="es-PE" sz="1400" dirty="0" smtClean="0"/>
                        <a:t>20</a:t>
                      </a:r>
                    </a:p>
                    <a:p>
                      <a:r>
                        <a:rPr lang="es-PE" sz="1400" dirty="0" smtClean="0"/>
                        <a:t>10</a:t>
                      </a:r>
                      <a:endParaRPr lang="es-ES" sz="1400" dirty="0"/>
                    </a:p>
                  </a:txBody>
                  <a:tcPr/>
                </a:tc>
                <a:tc>
                  <a:txBody>
                    <a:bodyPr/>
                    <a:lstStyle/>
                    <a:p>
                      <a:r>
                        <a:rPr lang="es-PE" sz="1400" dirty="0" smtClean="0"/>
                        <a:t>15</a:t>
                      </a:r>
                      <a:endParaRPr lang="es-ES" sz="1400" dirty="0"/>
                    </a:p>
                  </a:txBody>
                  <a:tcPr/>
                </a:tc>
                <a:tc>
                  <a:txBody>
                    <a:bodyPr/>
                    <a:lstStyle/>
                    <a:p>
                      <a:r>
                        <a:rPr lang="es-PE" sz="1400" dirty="0" smtClean="0"/>
                        <a:t>25</a:t>
                      </a:r>
                    </a:p>
                    <a:p>
                      <a:r>
                        <a:rPr lang="es-PE" sz="1400" dirty="0" smtClean="0"/>
                        <a:t>20</a:t>
                      </a:r>
                    </a:p>
                    <a:p>
                      <a:r>
                        <a:rPr lang="es-PE" sz="1400" dirty="0" smtClean="0"/>
                        <a:t>0</a:t>
                      </a:r>
                      <a:endParaRPr lang="es-ES" sz="1400" dirty="0"/>
                    </a:p>
                  </a:txBody>
                  <a:tcPr/>
                </a:tc>
                <a:tc>
                  <a:txBody>
                    <a:bodyPr/>
                    <a:lstStyle/>
                    <a:p>
                      <a:endParaRPr lang="es-ES" sz="1400" dirty="0"/>
                    </a:p>
                  </a:txBody>
                  <a:tcPr>
                    <a:lnR w="12700" cap="flat" cmpd="sng" algn="ctr">
                      <a:solidFill>
                        <a:schemeClr val="tx1"/>
                      </a:solidFill>
                      <a:prstDash val="solid"/>
                      <a:round/>
                      <a:headEnd type="none" w="med" len="med"/>
                      <a:tailEnd type="none" w="med" len="med"/>
                    </a:lnR>
                  </a:tcPr>
                </a:tc>
              </a:tr>
            </a:tbl>
          </a:graphicData>
        </a:graphic>
      </p:graphicFrame>
      <p:sp>
        <p:nvSpPr>
          <p:cNvPr id="6" name="5 CuadroTexto"/>
          <p:cNvSpPr txBox="1"/>
          <p:nvPr/>
        </p:nvSpPr>
        <p:spPr>
          <a:xfrm>
            <a:off x="1043608" y="2564904"/>
            <a:ext cx="6048672" cy="584775"/>
          </a:xfrm>
          <a:prstGeom prst="rect">
            <a:avLst/>
          </a:prstGeom>
          <a:noFill/>
        </p:spPr>
        <p:txBody>
          <a:bodyPr wrap="square" rtlCol="0">
            <a:spAutoFit/>
          </a:bodyPr>
          <a:lstStyle/>
          <a:p>
            <a:r>
              <a:rPr lang="es-PE" sz="1600" dirty="0" smtClean="0">
                <a:latin typeface="Times New Roman" pitchFamily="18" charset="0"/>
                <a:cs typeface="Times New Roman" pitchFamily="18" charset="0"/>
              </a:rPr>
              <a:t>Distribución de los productos realizados des las plantas y los centros de abastecimiento</a:t>
            </a:r>
            <a:endParaRPr lang="es-ES" sz="1600" dirty="0">
              <a:latin typeface="Times New Roman" pitchFamily="18" charset="0"/>
              <a:cs typeface="Times New Roman" pitchFamily="18" charset="0"/>
            </a:endParaRPr>
          </a:p>
        </p:txBody>
      </p:sp>
      <p:sp>
        <p:nvSpPr>
          <p:cNvPr id="7" name="6 CuadroTexto"/>
          <p:cNvSpPr txBox="1"/>
          <p:nvPr/>
        </p:nvSpPr>
        <p:spPr>
          <a:xfrm>
            <a:off x="5796137" y="3573016"/>
            <a:ext cx="2880320" cy="1261884"/>
          </a:xfrm>
          <a:prstGeom prst="rect">
            <a:avLst/>
          </a:prstGeom>
          <a:noFill/>
        </p:spPr>
        <p:txBody>
          <a:bodyPr wrap="square" rtlCol="0">
            <a:spAutoFit/>
          </a:bodyPr>
          <a:lstStyle/>
          <a:p>
            <a:r>
              <a:rPr lang="es-PE" sz="1600" dirty="0" smtClean="0">
                <a:latin typeface="Times New Roman" pitchFamily="18" charset="0"/>
                <a:cs typeface="Times New Roman" pitchFamily="18" charset="0"/>
              </a:rPr>
              <a:t>Procedemos a calcular los costos totales de transporte:</a:t>
            </a:r>
          </a:p>
          <a:p>
            <a:endParaRPr lang="es-PE" sz="1600" dirty="0" smtClean="0">
              <a:latin typeface="Times New Roman" pitchFamily="18" charset="0"/>
              <a:cs typeface="Times New Roman" pitchFamily="18" charset="0"/>
            </a:endParaRPr>
          </a:p>
          <a:p>
            <a:r>
              <a:rPr lang="es-PE" sz="1400" dirty="0" smtClean="0">
                <a:latin typeface="Times New Roman" pitchFamily="18" charset="0"/>
                <a:cs typeface="Times New Roman" pitchFamily="18" charset="0"/>
              </a:rPr>
              <a:t>CT = 10(20) + 20(5) + 20(5) + 10(17) + 15(5)  + 5 (10)  = 695</a:t>
            </a:r>
            <a:endParaRPr lang="es-ES" sz="1400" dirty="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p:cNvGraphicFramePr>
            <a:graphicFrameLocks noGrp="1"/>
          </p:cNvGraphicFramePr>
          <p:nvPr/>
        </p:nvGraphicFramePr>
        <p:xfrm>
          <a:off x="1259632" y="836712"/>
          <a:ext cx="4320480" cy="2042950"/>
        </p:xfrm>
        <a:graphic>
          <a:graphicData uri="http://schemas.openxmlformats.org/drawingml/2006/table">
            <a:tbl>
              <a:tblPr>
                <a:tableStyleId>{BC89EF96-8CEA-46FF-86C4-4CE0E7609802}</a:tableStyleId>
              </a:tblPr>
              <a:tblGrid>
                <a:gridCol w="757514"/>
                <a:gridCol w="694387"/>
                <a:gridCol w="708339"/>
                <a:gridCol w="720080"/>
                <a:gridCol w="648072"/>
                <a:gridCol w="792088"/>
              </a:tblGrid>
              <a:tr h="182880">
                <a:tc rowSpan="2">
                  <a:txBody>
                    <a:bodyPr/>
                    <a:lstStyle/>
                    <a:p>
                      <a:r>
                        <a:rPr lang="es-PE" sz="1200" dirty="0" smtClean="0">
                          <a:latin typeface="+mj-lt"/>
                        </a:rPr>
                        <a:t>Planta</a:t>
                      </a:r>
                      <a:endParaRPr lang="es-ES" sz="1200" dirty="0">
                        <a:latin typeface="+mj-lt"/>
                      </a:endParaRPr>
                    </a:p>
                  </a:txBody>
                  <a:tcPr>
                    <a:solidFill>
                      <a:schemeClr val="accent1">
                        <a:lumMod val="20000"/>
                        <a:lumOff val="80000"/>
                      </a:schemeClr>
                    </a:solidFill>
                  </a:tcPr>
                </a:tc>
                <a:tc>
                  <a:txBody>
                    <a:bodyPr/>
                    <a:lstStyle/>
                    <a:p>
                      <a:r>
                        <a:rPr lang="es-PE" sz="1200" dirty="0" smtClean="0">
                          <a:latin typeface="+mj-lt"/>
                        </a:rPr>
                        <a:t>Centro</a:t>
                      </a:r>
                      <a:endParaRPr lang="es-ES" sz="1200" dirty="0">
                        <a:latin typeface="+mj-lt"/>
                      </a:endParaRPr>
                    </a:p>
                  </a:txBody>
                  <a:tcPr>
                    <a:solidFill>
                      <a:schemeClr val="accent1">
                        <a:lumMod val="20000"/>
                        <a:lumOff val="80000"/>
                      </a:schemeClr>
                    </a:solidFill>
                  </a:tcPr>
                </a:tc>
                <a:tc>
                  <a:txBody>
                    <a:bodyPr/>
                    <a:lstStyle/>
                    <a:p>
                      <a:r>
                        <a:rPr lang="es-PE" sz="1200" dirty="0" smtClean="0">
                          <a:latin typeface="+mj-lt"/>
                        </a:rPr>
                        <a:t>Centro</a:t>
                      </a:r>
                      <a:endParaRPr lang="es-ES" sz="1200" dirty="0">
                        <a:latin typeface="+mj-lt"/>
                      </a:endParaRPr>
                    </a:p>
                  </a:txBody>
                  <a:tcPr>
                    <a:solidFill>
                      <a:schemeClr val="accent1">
                        <a:lumMod val="20000"/>
                        <a:lumOff val="80000"/>
                      </a:schemeClr>
                    </a:solidFill>
                  </a:tcPr>
                </a:tc>
                <a:tc>
                  <a:txBody>
                    <a:bodyPr/>
                    <a:lstStyle/>
                    <a:p>
                      <a:r>
                        <a:rPr lang="es-PE" sz="1200" dirty="0" smtClean="0">
                          <a:latin typeface="+mj-lt"/>
                        </a:rPr>
                        <a:t>Centro</a:t>
                      </a:r>
                      <a:endParaRPr lang="es-ES" sz="1200" dirty="0">
                        <a:latin typeface="+mj-lt"/>
                      </a:endParaRPr>
                    </a:p>
                  </a:txBody>
                  <a:tcPr>
                    <a:solidFill>
                      <a:schemeClr val="accent1">
                        <a:lumMod val="20000"/>
                        <a:lumOff val="80000"/>
                      </a:schemeClr>
                    </a:solidFill>
                  </a:tcPr>
                </a:tc>
                <a:tc>
                  <a:txBody>
                    <a:bodyPr/>
                    <a:lstStyle/>
                    <a:p>
                      <a:r>
                        <a:rPr lang="es-PE" sz="1200" dirty="0" smtClean="0">
                          <a:latin typeface="+mj-lt"/>
                        </a:rPr>
                        <a:t>Centro</a:t>
                      </a:r>
                      <a:endParaRPr lang="es-ES" sz="1200" dirty="0">
                        <a:latin typeface="+mj-lt"/>
                      </a:endParaRPr>
                    </a:p>
                  </a:txBody>
                  <a:tcPr>
                    <a:solidFill>
                      <a:schemeClr val="accent1">
                        <a:lumMod val="20000"/>
                        <a:lumOff val="80000"/>
                      </a:schemeClr>
                    </a:solidFill>
                  </a:tcPr>
                </a:tc>
                <a:tc rowSpan="2">
                  <a:txBody>
                    <a:bodyPr/>
                    <a:lstStyle/>
                    <a:p>
                      <a:r>
                        <a:rPr lang="es-PE" sz="1200" dirty="0" smtClean="0">
                          <a:latin typeface="+mj-lt"/>
                        </a:rPr>
                        <a:t>Oferta</a:t>
                      </a:r>
                      <a:endParaRPr lang="es-ES" sz="1200" dirty="0">
                        <a:latin typeface="+mj-lt"/>
                      </a:endParaRPr>
                    </a:p>
                  </a:txBody>
                  <a:tcPr>
                    <a:lnR w="12700" cap="flat" cmpd="sng" algn="ctr">
                      <a:solidFill>
                        <a:schemeClr val="tx1"/>
                      </a:solidFill>
                      <a:prstDash val="solid"/>
                      <a:round/>
                      <a:headEnd type="none" w="med" len="med"/>
                      <a:tailEnd type="none" w="med" len="med"/>
                    </a:lnR>
                    <a:solidFill>
                      <a:schemeClr val="accent1">
                        <a:lumMod val="20000"/>
                        <a:lumOff val="80000"/>
                      </a:schemeClr>
                    </a:solidFill>
                  </a:tcPr>
                </a:tc>
              </a:tr>
              <a:tr h="182880">
                <a:tc vMerge="1">
                  <a:txBody>
                    <a:bodyPr/>
                    <a:lstStyle/>
                    <a:p>
                      <a:endParaRPr lang="es-ES"/>
                    </a:p>
                  </a:txBody>
                  <a:tcPr/>
                </a:tc>
                <a:tc>
                  <a:txBody>
                    <a:bodyPr/>
                    <a:lstStyle/>
                    <a:p>
                      <a:r>
                        <a:rPr lang="es-PE" sz="1400" dirty="0" smtClean="0">
                          <a:latin typeface="+mj-lt"/>
                        </a:rPr>
                        <a:t>C1</a:t>
                      </a:r>
                      <a:endParaRPr lang="es-ES" sz="1400" dirty="0">
                        <a:latin typeface="+mj-lt"/>
                      </a:endParaRPr>
                    </a:p>
                  </a:txBody>
                  <a:tcPr>
                    <a:solidFill>
                      <a:schemeClr val="accent1">
                        <a:lumMod val="20000"/>
                        <a:lumOff val="80000"/>
                      </a:schemeClr>
                    </a:solidFill>
                  </a:tcPr>
                </a:tc>
                <a:tc>
                  <a:txBody>
                    <a:bodyPr/>
                    <a:lstStyle/>
                    <a:p>
                      <a:r>
                        <a:rPr lang="es-PE" sz="1400" dirty="0" smtClean="0">
                          <a:latin typeface="+mj-lt"/>
                        </a:rPr>
                        <a:t>C2</a:t>
                      </a:r>
                      <a:endParaRPr lang="es-ES" sz="1400" dirty="0">
                        <a:latin typeface="+mj-lt"/>
                      </a:endParaRPr>
                    </a:p>
                  </a:txBody>
                  <a:tcPr>
                    <a:solidFill>
                      <a:schemeClr val="accent1">
                        <a:lumMod val="20000"/>
                        <a:lumOff val="80000"/>
                      </a:schemeClr>
                    </a:solidFill>
                  </a:tcPr>
                </a:tc>
                <a:tc>
                  <a:txBody>
                    <a:bodyPr/>
                    <a:lstStyle/>
                    <a:p>
                      <a:r>
                        <a:rPr lang="es-PE" sz="1400" dirty="0" smtClean="0">
                          <a:latin typeface="+mj-lt"/>
                        </a:rPr>
                        <a:t>C3</a:t>
                      </a:r>
                      <a:endParaRPr lang="es-ES" sz="1400" dirty="0">
                        <a:latin typeface="+mj-lt"/>
                      </a:endParaRPr>
                    </a:p>
                  </a:txBody>
                  <a:tcPr>
                    <a:solidFill>
                      <a:schemeClr val="accent1">
                        <a:lumMod val="20000"/>
                        <a:lumOff val="80000"/>
                      </a:schemeClr>
                    </a:solidFill>
                  </a:tcPr>
                </a:tc>
                <a:tc>
                  <a:txBody>
                    <a:bodyPr/>
                    <a:lstStyle/>
                    <a:p>
                      <a:r>
                        <a:rPr lang="es-PE" sz="1400" dirty="0" smtClean="0">
                          <a:latin typeface="+mj-lt"/>
                        </a:rPr>
                        <a:t>c4</a:t>
                      </a:r>
                      <a:endParaRPr lang="es-ES" sz="1400" dirty="0">
                        <a:latin typeface="+mj-lt"/>
                      </a:endParaRPr>
                    </a:p>
                  </a:txBody>
                  <a:tcPr>
                    <a:solidFill>
                      <a:schemeClr val="accent1">
                        <a:lumMod val="20000"/>
                        <a:lumOff val="80000"/>
                      </a:schemeClr>
                    </a:solidFill>
                  </a:tcPr>
                </a:tc>
                <a:tc vMerge="1">
                  <a:txBody>
                    <a:bodyPr/>
                    <a:lstStyle/>
                    <a:p>
                      <a:endParaRPr lang="es-ES"/>
                    </a:p>
                  </a:txBody>
                  <a:tcPr/>
                </a:tc>
              </a:tr>
              <a:tr h="266008">
                <a:tc>
                  <a:txBody>
                    <a:bodyPr/>
                    <a:lstStyle/>
                    <a:p>
                      <a:r>
                        <a:rPr lang="es-PE" sz="1200" dirty="0" smtClean="0"/>
                        <a:t>P1</a:t>
                      </a:r>
                      <a:endParaRPr lang="es-ES" sz="1200" dirty="0"/>
                    </a:p>
                  </a:txBody>
                  <a:tcPr/>
                </a:tc>
                <a:tc>
                  <a:txBody>
                    <a:bodyPr/>
                    <a:lstStyle/>
                    <a:p>
                      <a:r>
                        <a:rPr lang="es-PE" sz="1400" dirty="0" smtClean="0"/>
                        <a:t>10</a:t>
                      </a:r>
                      <a:endParaRPr lang="es-ES" sz="1400" dirty="0"/>
                    </a:p>
                  </a:txBody>
                  <a:tcPr/>
                </a:tc>
                <a:tc>
                  <a:txBody>
                    <a:bodyPr/>
                    <a:lstStyle/>
                    <a:p>
                      <a:r>
                        <a:rPr lang="es-PE" sz="1400" dirty="0" smtClean="0"/>
                        <a:t>20</a:t>
                      </a:r>
                      <a:endParaRPr lang="es-ES" sz="1400" dirty="0"/>
                    </a:p>
                  </a:txBody>
                  <a:tcPr/>
                </a:tc>
                <a:tc>
                  <a:txBody>
                    <a:bodyPr/>
                    <a:lstStyle/>
                    <a:p>
                      <a:r>
                        <a:rPr lang="es-PE" sz="1400" dirty="0" smtClean="0"/>
                        <a:t>6</a:t>
                      </a:r>
                      <a:endParaRPr lang="es-ES" sz="1400" dirty="0"/>
                    </a:p>
                  </a:txBody>
                  <a:tcPr/>
                </a:tc>
                <a:tc>
                  <a:txBody>
                    <a:bodyPr/>
                    <a:lstStyle/>
                    <a:p>
                      <a:r>
                        <a:rPr lang="es-PE" sz="1400" dirty="0" smtClean="0"/>
                        <a:t>5</a:t>
                      </a:r>
                      <a:endParaRPr lang="es-ES" sz="1400" dirty="0"/>
                    </a:p>
                  </a:txBody>
                  <a:tcPr/>
                </a:tc>
                <a:tc>
                  <a:txBody>
                    <a:bodyPr/>
                    <a:lstStyle/>
                    <a:p>
                      <a:r>
                        <a:rPr lang="es-PE" sz="1400" dirty="0" smtClean="0"/>
                        <a:t>30</a:t>
                      </a:r>
                      <a:endParaRPr lang="es-ES" sz="1400" dirty="0"/>
                    </a:p>
                  </a:txBody>
                  <a:tcPr>
                    <a:lnR w="12700" cap="flat" cmpd="sng" algn="ctr">
                      <a:solidFill>
                        <a:schemeClr val="tx1"/>
                      </a:solidFill>
                      <a:prstDash val="solid"/>
                      <a:round/>
                      <a:headEnd type="none" w="med" len="med"/>
                      <a:tailEnd type="none" w="med" len="med"/>
                    </a:lnR>
                  </a:tcPr>
                </a:tc>
              </a:tr>
              <a:tr h="426324">
                <a:tc>
                  <a:txBody>
                    <a:bodyPr/>
                    <a:lstStyle/>
                    <a:p>
                      <a:r>
                        <a:rPr lang="es-PE" sz="1200" dirty="0" smtClean="0"/>
                        <a:t>P2</a:t>
                      </a:r>
                      <a:endParaRPr lang="es-ES" sz="1200" dirty="0"/>
                    </a:p>
                  </a:txBody>
                  <a:tcPr/>
                </a:tc>
                <a:tc>
                  <a:txBody>
                    <a:bodyPr/>
                    <a:lstStyle/>
                    <a:p>
                      <a:r>
                        <a:rPr lang="es-PE" sz="1400" dirty="0" smtClean="0"/>
                        <a:t>5</a:t>
                      </a:r>
                      <a:endParaRPr lang="es-ES" sz="1400" dirty="0"/>
                    </a:p>
                  </a:txBody>
                  <a:tcPr/>
                </a:tc>
                <a:tc>
                  <a:txBody>
                    <a:bodyPr/>
                    <a:lstStyle/>
                    <a:p>
                      <a:r>
                        <a:rPr lang="es-PE" sz="1400" dirty="0" smtClean="0"/>
                        <a:t>17</a:t>
                      </a:r>
                      <a:endParaRPr lang="es-ES" sz="1400" dirty="0"/>
                    </a:p>
                  </a:txBody>
                  <a:tcPr/>
                </a:tc>
                <a:tc>
                  <a:txBody>
                    <a:bodyPr/>
                    <a:lstStyle/>
                    <a:p>
                      <a:r>
                        <a:rPr lang="es-PE" sz="1400" dirty="0" smtClean="0"/>
                        <a:t>29</a:t>
                      </a:r>
                      <a:endParaRPr lang="es-ES" sz="1400" dirty="0"/>
                    </a:p>
                  </a:txBody>
                  <a:tcPr/>
                </a:tc>
                <a:tc>
                  <a:txBody>
                    <a:bodyPr/>
                    <a:lstStyle/>
                    <a:p>
                      <a:r>
                        <a:rPr lang="es-PE" sz="1400" dirty="0" smtClean="0"/>
                        <a:t>22</a:t>
                      </a:r>
                      <a:endParaRPr lang="es-ES" sz="1400" dirty="0"/>
                    </a:p>
                  </a:txBody>
                  <a:tcPr/>
                </a:tc>
                <a:tc>
                  <a:txBody>
                    <a:bodyPr/>
                    <a:lstStyle/>
                    <a:p>
                      <a:r>
                        <a:rPr lang="es-PE" sz="1400" dirty="0" smtClean="0"/>
                        <a:t>30</a:t>
                      </a:r>
                      <a:endParaRPr lang="es-ES" sz="1400" dirty="0"/>
                    </a:p>
                  </a:txBody>
                  <a:tcPr>
                    <a:lnR w="12700" cap="flat" cmpd="sng" algn="ctr">
                      <a:solidFill>
                        <a:schemeClr val="tx1"/>
                      </a:solidFill>
                      <a:prstDash val="solid"/>
                      <a:round/>
                      <a:headEnd type="none" w="med" len="med"/>
                      <a:tailEnd type="none" w="med" len="med"/>
                    </a:lnR>
                  </a:tcPr>
                </a:tc>
              </a:tr>
              <a:tr h="426324">
                <a:tc>
                  <a:txBody>
                    <a:bodyPr/>
                    <a:lstStyle/>
                    <a:p>
                      <a:r>
                        <a:rPr lang="es-PE" sz="1200" dirty="0" smtClean="0"/>
                        <a:t>P3</a:t>
                      </a:r>
                      <a:endParaRPr lang="es-ES" sz="1200" dirty="0"/>
                    </a:p>
                  </a:txBody>
                  <a:tcPr/>
                </a:tc>
                <a:tc>
                  <a:txBody>
                    <a:bodyPr/>
                    <a:lstStyle/>
                    <a:p>
                      <a:r>
                        <a:rPr lang="es-PE" sz="1400" dirty="0" smtClean="0"/>
                        <a:t>15</a:t>
                      </a:r>
                      <a:endParaRPr lang="es-ES" sz="1400" dirty="0"/>
                    </a:p>
                  </a:txBody>
                  <a:tcPr/>
                </a:tc>
                <a:tc>
                  <a:txBody>
                    <a:bodyPr/>
                    <a:lstStyle/>
                    <a:p>
                      <a:r>
                        <a:rPr lang="es-PE" sz="1400" dirty="0" smtClean="0"/>
                        <a:t>25</a:t>
                      </a:r>
                      <a:endParaRPr lang="es-ES" sz="1400" dirty="0"/>
                    </a:p>
                  </a:txBody>
                  <a:tcPr/>
                </a:tc>
                <a:tc>
                  <a:txBody>
                    <a:bodyPr/>
                    <a:lstStyle/>
                    <a:p>
                      <a:r>
                        <a:rPr lang="es-PE" sz="1400" dirty="0" smtClean="0"/>
                        <a:t>5</a:t>
                      </a:r>
                      <a:endParaRPr lang="es-ES" sz="1400" dirty="0"/>
                    </a:p>
                  </a:txBody>
                  <a:tcPr/>
                </a:tc>
                <a:tc>
                  <a:txBody>
                    <a:bodyPr/>
                    <a:lstStyle/>
                    <a:p>
                      <a:r>
                        <a:rPr lang="es-PE" sz="1400" dirty="0" smtClean="0"/>
                        <a:t>10</a:t>
                      </a:r>
                      <a:endParaRPr lang="es-ES" sz="1400" dirty="0"/>
                    </a:p>
                  </a:txBody>
                  <a:tcPr/>
                </a:tc>
                <a:tc>
                  <a:txBody>
                    <a:bodyPr/>
                    <a:lstStyle/>
                    <a:p>
                      <a:r>
                        <a:rPr lang="es-PE" sz="1400" dirty="0" smtClean="0"/>
                        <a:t>20</a:t>
                      </a:r>
                      <a:endParaRPr lang="es-ES" sz="1400" dirty="0"/>
                    </a:p>
                  </a:txBody>
                  <a:tcPr>
                    <a:lnR w="12700" cap="flat" cmpd="sng" algn="ctr">
                      <a:solidFill>
                        <a:schemeClr val="tx1"/>
                      </a:solidFill>
                      <a:prstDash val="solid"/>
                      <a:round/>
                      <a:headEnd type="none" w="med" len="med"/>
                      <a:tailEnd type="none" w="med" len="med"/>
                    </a:lnR>
                  </a:tcPr>
                </a:tc>
              </a:tr>
              <a:tr h="306382">
                <a:tc>
                  <a:txBody>
                    <a:bodyPr/>
                    <a:lstStyle/>
                    <a:p>
                      <a:r>
                        <a:rPr lang="es-PE" sz="1100" dirty="0" smtClean="0"/>
                        <a:t>Demanda</a:t>
                      </a:r>
                      <a:endParaRPr lang="es-ES" sz="1100" dirty="0"/>
                    </a:p>
                  </a:txBody>
                  <a:tcPr/>
                </a:tc>
                <a:tc>
                  <a:txBody>
                    <a:bodyPr/>
                    <a:lstStyle/>
                    <a:p>
                      <a:r>
                        <a:rPr lang="es-PE" sz="1400" dirty="0" smtClean="0"/>
                        <a:t>20</a:t>
                      </a:r>
                      <a:endParaRPr lang="es-ES" sz="1400" dirty="0"/>
                    </a:p>
                  </a:txBody>
                  <a:tcPr/>
                </a:tc>
                <a:tc>
                  <a:txBody>
                    <a:bodyPr/>
                    <a:lstStyle/>
                    <a:p>
                      <a:r>
                        <a:rPr lang="es-PE" sz="1400" dirty="0" smtClean="0"/>
                        <a:t>20</a:t>
                      </a:r>
                      <a:endParaRPr lang="es-ES" sz="1400" dirty="0"/>
                    </a:p>
                  </a:txBody>
                  <a:tcPr/>
                </a:tc>
                <a:tc>
                  <a:txBody>
                    <a:bodyPr/>
                    <a:lstStyle/>
                    <a:p>
                      <a:r>
                        <a:rPr lang="es-PE" sz="1400" dirty="0" smtClean="0"/>
                        <a:t>15</a:t>
                      </a:r>
                      <a:endParaRPr lang="es-ES" sz="1400" dirty="0"/>
                    </a:p>
                  </a:txBody>
                  <a:tcPr/>
                </a:tc>
                <a:tc>
                  <a:txBody>
                    <a:bodyPr/>
                    <a:lstStyle/>
                    <a:p>
                      <a:r>
                        <a:rPr lang="es-PE" sz="1400" dirty="0" smtClean="0"/>
                        <a:t>25</a:t>
                      </a:r>
                      <a:endParaRPr lang="es-ES" sz="1400" dirty="0"/>
                    </a:p>
                  </a:txBody>
                  <a:tcPr/>
                </a:tc>
                <a:tc>
                  <a:txBody>
                    <a:bodyPr/>
                    <a:lstStyle/>
                    <a:p>
                      <a:endParaRPr lang="es-ES" sz="1400" dirty="0"/>
                    </a:p>
                  </a:txBody>
                  <a:tcPr>
                    <a:lnR w="12700" cap="flat" cmpd="sng" algn="ctr">
                      <a:solidFill>
                        <a:schemeClr val="tx1"/>
                      </a:solidFill>
                      <a:prstDash val="solid"/>
                      <a:round/>
                      <a:headEnd type="none" w="med" len="med"/>
                      <a:tailEnd type="none" w="med" len="med"/>
                    </a:lnR>
                    <a:lnTlToBr w="12700" cap="flat" cmpd="sng" algn="ctr">
                      <a:solidFill>
                        <a:schemeClr val="tx1"/>
                      </a:solidFill>
                      <a:prstDash val="solid"/>
                      <a:round/>
                      <a:headEnd type="none" w="med" len="med"/>
                      <a:tailEnd type="none" w="med" len="med"/>
                    </a:lnTlToBr>
                  </a:tcPr>
                </a:tc>
              </a:tr>
            </a:tbl>
          </a:graphicData>
        </a:graphic>
      </p:graphicFrame>
      <p:sp>
        <p:nvSpPr>
          <p:cNvPr id="3" name="2 CuadroTexto"/>
          <p:cNvSpPr txBox="1"/>
          <p:nvPr/>
        </p:nvSpPr>
        <p:spPr>
          <a:xfrm>
            <a:off x="6084168" y="1052736"/>
            <a:ext cx="2808312" cy="338554"/>
          </a:xfrm>
          <a:prstGeom prst="rect">
            <a:avLst/>
          </a:prstGeom>
          <a:noFill/>
        </p:spPr>
        <p:txBody>
          <a:bodyPr wrap="square" rtlCol="0">
            <a:spAutoFit/>
          </a:bodyPr>
          <a:lstStyle/>
          <a:p>
            <a:r>
              <a:rPr lang="es-PE" sz="1600" dirty="0" smtClean="0">
                <a:latin typeface="Times New Roman" pitchFamily="18" charset="0"/>
                <a:cs typeface="Times New Roman" pitchFamily="18" charset="0"/>
              </a:rPr>
              <a:t>Formulación del modelo de P.L.</a:t>
            </a:r>
            <a:endParaRPr lang="es-ES" sz="1600" dirty="0">
              <a:latin typeface="Times New Roman" pitchFamily="18" charset="0"/>
              <a:cs typeface="Times New Roman" pitchFamily="18" charset="0"/>
            </a:endParaRPr>
          </a:p>
        </p:txBody>
      </p:sp>
      <p:cxnSp>
        <p:nvCxnSpPr>
          <p:cNvPr id="6" name="5 Conector recto"/>
          <p:cNvCxnSpPr/>
          <p:nvPr/>
        </p:nvCxnSpPr>
        <p:spPr>
          <a:xfrm>
            <a:off x="5508104" y="2996952"/>
            <a:ext cx="72008" cy="324036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0" name="9 CuadroTexto"/>
          <p:cNvSpPr txBox="1"/>
          <p:nvPr/>
        </p:nvSpPr>
        <p:spPr>
          <a:xfrm>
            <a:off x="1187624" y="3068961"/>
            <a:ext cx="3448380" cy="2954655"/>
          </a:xfrm>
          <a:prstGeom prst="rect">
            <a:avLst/>
          </a:prstGeom>
          <a:solidFill>
            <a:schemeClr val="accent4">
              <a:lumMod val="20000"/>
              <a:lumOff val="80000"/>
            </a:schemeClr>
          </a:solidFill>
          <a:ln>
            <a:solidFill>
              <a:schemeClr val="tx2">
                <a:lumMod val="40000"/>
                <a:lumOff val="60000"/>
              </a:schemeClr>
            </a:solidFill>
          </a:ln>
        </p:spPr>
        <p:txBody>
          <a:bodyPr wrap="square" rtlCol="0">
            <a:spAutoFit/>
          </a:bodyPr>
          <a:lstStyle/>
          <a:p>
            <a:r>
              <a:rPr lang="es-PE" sz="1400" dirty="0" smtClean="0"/>
              <a:t>Min Z = </a:t>
            </a:r>
            <a:r>
              <a:rPr lang="es-PE" sz="1400" dirty="0" smtClean="0">
                <a:latin typeface="Times New Roman" pitchFamily="18" charset="0"/>
                <a:cs typeface="Times New Roman" pitchFamily="18" charset="0"/>
              </a:rPr>
              <a:t>10X11 + 20X12 + 6 X13 + 5X14</a:t>
            </a:r>
          </a:p>
          <a:p>
            <a:r>
              <a:rPr lang="es-PE" sz="1400" dirty="0" smtClean="0">
                <a:latin typeface="Times New Roman" pitchFamily="18" charset="0"/>
                <a:cs typeface="Times New Roman" pitchFamily="18" charset="0"/>
              </a:rPr>
              <a:t>+ 5X21 + 17X22 + 29X23 + 22X24 + 15X31</a:t>
            </a:r>
          </a:p>
          <a:p>
            <a:r>
              <a:rPr lang="es-PE" sz="1400" dirty="0" smtClean="0">
                <a:latin typeface="Times New Roman" pitchFamily="18" charset="0"/>
                <a:cs typeface="Times New Roman" pitchFamily="18" charset="0"/>
              </a:rPr>
              <a:t>+ 25X32 + 5X33 + 10X34</a:t>
            </a:r>
          </a:p>
          <a:p>
            <a:r>
              <a:rPr lang="es-PE" sz="1400" dirty="0" smtClean="0">
                <a:latin typeface="Times New Roman" pitchFamily="18" charset="0"/>
                <a:cs typeface="Times New Roman" pitchFamily="18" charset="0"/>
              </a:rPr>
              <a:t>Sujeto a: </a:t>
            </a:r>
          </a:p>
          <a:p>
            <a:r>
              <a:rPr lang="es-PE" sz="1400" dirty="0" smtClean="0">
                <a:latin typeface="Times New Roman" pitchFamily="18" charset="0"/>
                <a:cs typeface="Times New Roman" pitchFamily="18" charset="0"/>
              </a:rPr>
              <a:t>X11 + X12 + X13 + X14 = 30</a:t>
            </a:r>
          </a:p>
          <a:p>
            <a:r>
              <a:rPr lang="es-PE" sz="1400" dirty="0" smtClean="0">
                <a:latin typeface="Times New Roman" pitchFamily="18" charset="0"/>
                <a:cs typeface="Times New Roman" pitchFamily="18" charset="0"/>
              </a:rPr>
              <a:t>X21 + X22 + X23 + X24 = 30</a:t>
            </a:r>
          </a:p>
          <a:p>
            <a:r>
              <a:rPr lang="es-PE" sz="1400" dirty="0" smtClean="0">
                <a:latin typeface="Times New Roman" pitchFamily="18" charset="0"/>
                <a:cs typeface="Times New Roman" pitchFamily="18" charset="0"/>
              </a:rPr>
              <a:t>X31+ X32 + X33 + X34 = 20</a:t>
            </a:r>
          </a:p>
          <a:p>
            <a:r>
              <a:rPr lang="es-PE" sz="1400" dirty="0" smtClean="0">
                <a:latin typeface="Times New Roman" pitchFamily="18" charset="0"/>
                <a:cs typeface="Times New Roman" pitchFamily="18" charset="0"/>
              </a:rPr>
              <a:t>X11 + X21 + X31  = 20</a:t>
            </a:r>
          </a:p>
          <a:p>
            <a:r>
              <a:rPr lang="es-PE" sz="1400" dirty="0" smtClean="0">
                <a:latin typeface="Times New Roman" pitchFamily="18" charset="0"/>
                <a:cs typeface="Times New Roman" pitchFamily="18" charset="0"/>
              </a:rPr>
              <a:t>X12 + X22 + X32 = 20</a:t>
            </a:r>
          </a:p>
          <a:p>
            <a:r>
              <a:rPr lang="es-PE" sz="1400" dirty="0" smtClean="0">
                <a:latin typeface="Times New Roman" pitchFamily="18" charset="0"/>
                <a:cs typeface="Times New Roman" pitchFamily="18" charset="0"/>
              </a:rPr>
              <a:t>X13 + X23 + X33 = 15</a:t>
            </a:r>
          </a:p>
          <a:p>
            <a:r>
              <a:rPr lang="es-PE" sz="1400" dirty="0" smtClean="0">
                <a:latin typeface="Times New Roman" pitchFamily="18" charset="0"/>
                <a:cs typeface="Times New Roman" pitchFamily="18" charset="0"/>
              </a:rPr>
              <a:t>X14 + X24 + X34 = 25</a:t>
            </a:r>
          </a:p>
          <a:p>
            <a:r>
              <a:rPr lang="es-PE" sz="1400" dirty="0" err="1" smtClean="0">
                <a:latin typeface="Times New Roman" pitchFamily="18" charset="0"/>
                <a:cs typeface="Times New Roman" pitchFamily="18" charset="0"/>
              </a:rPr>
              <a:t>Xij</a:t>
            </a:r>
            <a:r>
              <a:rPr lang="es-PE" sz="1400" dirty="0" smtClean="0">
                <a:latin typeface="Times New Roman" pitchFamily="18" charset="0"/>
                <a:cs typeface="Times New Roman" pitchFamily="18" charset="0"/>
              </a:rPr>
              <a:t> </a:t>
            </a:r>
            <a:r>
              <a:rPr lang="es-PE" sz="1400" dirty="0" smtClean="0">
                <a:latin typeface="Times New Roman"/>
                <a:cs typeface="Times New Roman"/>
              </a:rPr>
              <a:t>≥ 0 i = 1,2,3,4    j= 1,2,3</a:t>
            </a:r>
            <a:endParaRPr lang="es-PE" sz="1600" dirty="0" smtClean="0">
              <a:latin typeface="Times New Roman" pitchFamily="18" charset="0"/>
              <a:cs typeface="Times New Roman" pitchFamily="18" charset="0"/>
            </a:endParaRPr>
          </a:p>
          <a:p>
            <a:endParaRPr lang="es-ES" dirty="0"/>
          </a:p>
        </p:txBody>
      </p:sp>
      <p:sp>
        <p:nvSpPr>
          <p:cNvPr id="11" name="10 CuadroTexto"/>
          <p:cNvSpPr txBox="1"/>
          <p:nvPr/>
        </p:nvSpPr>
        <p:spPr>
          <a:xfrm>
            <a:off x="5724128" y="3068960"/>
            <a:ext cx="2592288" cy="338554"/>
          </a:xfrm>
          <a:prstGeom prst="rect">
            <a:avLst/>
          </a:prstGeom>
          <a:noFill/>
        </p:spPr>
        <p:txBody>
          <a:bodyPr wrap="square" rtlCol="0">
            <a:spAutoFit/>
          </a:bodyPr>
          <a:lstStyle/>
          <a:p>
            <a:r>
              <a:rPr lang="es-PE" sz="1600" dirty="0" smtClean="0">
                <a:solidFill>
                  <a:srgbClr val="FF0000"/>
                </a:solidFill>
                <a:latin typeface="Times New Roman" pitchFamily="18" charset="0"/>
                <a:cs typeface="Times New Roman" pitchFamily="18" charset="0"/>
              </a:rPr>
              <a:t>Sistema de redes</a:t>
            </a:r>
            <a:endParaRPr lang="es-ES" sz="1600" dirty="0">
              <a:solidFill>
                <a:srgbClr val="FF0000"/>
              </a:solidFill>
              <a:latin typeface="Times New Roman" pitchFamily="18" charset="0"/>
              <a:cs typeface="Times New Roman" pitchFamily="18" charset="0"/>
            </a:endParaRPr>
          </a:p>
        </p:txBody>
      </p:sp>
      <p:sp>
        <p:nvSpPr>
          <p:cNvPr id="12" name="11 Elipse"/>
          <p:cNvSpPr/>
          <p:nvPr/>
        </p:nvSpPr>
        <p:spPr>
          <a:xfrm>
            <a:off x="5580112" y="3789040"/>
            <a:ext cx="504056" cy="360040"/>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000" dirty="0" smtClean="0">
                <a:solidFill>
                  <a:schemeClr val="tx1"/>
                </a:solidFill>
              </a:rPr>
              <a:t>P1</a:t>
            </a:r>
            <a:endParaRPr lang="es-ES" sz="1000" dirty="0">
              <a:solidFill>
                <a:schemeClr val="tx1"/>
              </a:solidFill>
            </a:endParaRPr>
          </a:p>
        </p:txBody>
      </p:sp>
      <p:sp>
        <p:nvSpPr>
          <p:cNvPr id="15" name="14 Rectángulo redondeado"/>
          <p:cNvSpPr/>
          <p:nvPr/>
        </p:nvSpPr>
        <p:spPr>
          <a:xfrm>
            <a:off x="7236296" y="3717032"/>
            <a:ext cx="504056" cy="360040"/>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100" dirty="0" smtClean="0">
                <a:solidFill>
                  <a:schemeClr val="tx1"/>
                </a:solidFill>
                <a:latin typeface="Times New Roman" pitchFamily="18" charset="0"/>
                <a:cs typeface="Times New Roman" pitchFamily="18" charset="0"/>
              </a:rPr>
              <a:t>C1</a:t>
            </a:r>
            <a:endParaRPr lang="es-ES" sz="1100" dirty="0">
              <a:solidFill>
                <a:schemeClr val="tx1"/>
              </a:solidFill>
              <a:latin typeface="Times New Roman" pitchFamily="18" charset="0"/>
              <a:cs typeface="Times New Roman" pitchFamily="18" charset="0"/>
            </a:endParaRPr>
          </a:p>
        </p:txBody>
      </p:sp>
      <p:sp>
        <p:nvSpPr>
          <p:cNvPr id="16" name="15 Rectángulo redondeado"/>
          <p:cNvSpPr/>
          <p:nvPr/>
        </p:nvSpPr>
        <p:spPr>
          <a:xfrm>
            <a:off x="7236296" y="4293096"/>
            <a:ext cx="504056" cy="360040"/>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100" dirty="0" smtClean="0">
                <a:solidFill>
                  <a:schemeClr val="tx1"/>
                </a:solidFill>
                <a:latin typeface="Times New Roman" pitchFamily="18" charset="0"/>
                <a:cs typeface="Times New Roman" pitchFamily="18" charset="0"/>
              </a:rPr>
              <a:t>C2</a:t>
            </a:r>
            <a:endParaRPr lang="es-ES" sz="1100" dirty="0">
              <a:solidFill>
                <a:schemeClr val="tx1"/>
              </a:solidFill>
              <a:latin typeface="Times New Roman" pitchFamily="18" charset="0"/>
              <a:cs typeface="Times New Roman" pitchFamily="18" charset="0"/>
            </a:endParaRPr>
          </a:p>
        </p:txBody>
      </p:sp>
      <p:sp>
        <p:nvSpPr>
          <p:cNvPr id="17" name="16 Rectángulo redondeado"/>
          <p:cNvSpPr/>
          <p:nvPr/>
        </p:nvSpPr>
        <p:spPr>
          <a:xfrm>
            <a:off x="7308304" y="4941168"/>
            <a:ext cx="504056" cy="360040"/>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100" dirty="0" smtClean="0">
                <a:solidFill>
                  <a:schemeClr val="tx1"/>
                </a:solidFill>
                <a:latin typeface="Times New Roman" pitchFamily="18" charset="0"/>
                <a:cs typeface="Times New Roman" pitchFamily="18" charset="0"/>
              </a:rPr>
              <a:t>C3</a:t>
            </a:r>
            <a:endParaRPr lang="es-ES" sz="1100" dirty="0">
              <a:solidFill>
                <a:schemeClr val="tx1"/>
              </a:solidFill>
              <a:latin typeface="Times New Roman" pitchFamily="18" charset="0"/>
              <a:cs typeface="Times New Roman" pitchFamily="18" charset="0"/>
            </a:endParaRPr>
          </a:p>
        </p:txBody>
      </p:sp>
      <p:sp>
        <p:nvSpPr>
          <p:cNvPr id="18" name="17 Rectángulo redondeado"/>
          <p:cNvSpPr/>
          <p:nvPr/>
        </p:nvSpPr>
        <p:spPr>
          <a:xfrm>
            <a:off x="7380312" y="5661248"/>
            <a:ext cx="504056" cy="360040"/>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100" dirty="0" smtClean="0">
                <a:solidFill>
                  <a:schemeClr val="tx1"/>
                </a:solidFill>
              </a:rPr>
              <a:t>C4</a:t>
            </a:r>
            <a:endParaRPr lang="es-ES" sz="1100" dirty="0">
              <a:solidFill>
                <a:schemeClr val="tx1"/>
              </a:solidFill>
            </a:endParaRPr>
          </a:p>
        </p:txBody>
      </p:sp>
      <p:sp>
        <p:nvSpPr>
          <p:cNvPr id="19" name="18 Elipse"/>
          <p:cNvSpPr/>
          <p:nvPr/>
        </p:nvSpPr>
        <p:spPr>
          <a:xfrm>
            <a:off x="5652120" y="4437112"/>
            <a:ext cx="504056" cy="360040"/>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000" dirty="0" smtClean="0">
                <a:solidFill>
                  <a:schemeClr val="tx1"/>
                </a:solidFill>
              </a:rPr>
              <a:t>P2</a:t>
            </a:r>
            <a:endParaRPr lang="es-ES" sz="1000" dirty="0">
              <a:solidFill>
                <a:schemeClr val="tx1"/>
              </a:solidFill>
            </a:endParaRPr>
          </a:p>
        </p:txBody>
      </p:sp>
      <p:sp>
        <p:nvSpPr>
          <p:cNvPr id="20" name="19 Elipse"/>
          <p:cNvSpPr/>
          <p:nvPr/>
        </p:nvSpPr>
        <p:spPr>
          <a:xfrm>
            <a:off x="5652120" y="5157192"/>
            <a:ext cx="504056" cy="360040"/>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000" dirty="0" smtClean="0">
                <a:solidFill>
                  <a:schemeClr val="tx1"/>
                </a:solidFill>
              </a:rPr>
              <a:t>P3</a:t>
            </a:r>
            <a:endParaRPr lang="es-ES" sz="1000" dirty="0">
              <a:solidFill>
                <a:schemeClr val="tx1"/>
              </a:solidFill>
            </a:endParaRPr>
          </a:p>
        </p:txBody>
      </p:sp>
      <p:cxnSp>
        <p:nvCxnSpPr>
          <p:cNvPr id="22" name="21 Conector recto de flecha"/>
          <p:cNvCxnSpPr>
            <a:endCxn id="16" idx="1"/>
          </p:cNvCxnSpPr>
          <p:nvPr/>
        </p:nvCxnSpPr>
        <p:spPr>
          <a:xfrm>
            <a:off x="6012160" y="3933056"/>
            <a:ext cx="1224136" cy="540060"/>
          </a:xfrm>
          <a:prstGeom prst="straightConnector1">
            <a:avLst/>
          </a:prstGeom>
          <a:ln>
            <a:solidFill>
              <a:schemeClr val="bg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 name="24 Conector recto de flecha"/>
          <p:cNvCxnSpPr>
            <a:stCxn id="12" idx="5"/>
            <a:endCxn id="18" idx="1"/>
          </p:cNvCxnSpPr>
          <p:nvPr/>
        </p:nvCxnSpPr>
        <p:spPr>
          <a:xfrm>
            <a:off x="6010351" y="4096353"/>
            <a:ext cx="1369961" cy="1744915"/>
          </a:xfrm>
          <a:prstGeom prst="straightConnector1">
            <a:avLst/>
          </a:prstGeom>
          <a:ln>
            <a:solidFill>
              <a:schemeClr val="bg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7" name="26 Conector recto de flecha"/>
          <p:cNvCxnSpPr>
            <a:stCxn id="19" idx="6"/>
            <a:endCxn id="15" idx="1"/>
          </p:cNvCxnSpPr>
          <p:nvPr/>
        </p:nvCxnSpPr>
        <p:spPr>
          <a:xfrm flipV="1">
            <a:off x="6156176" y="3897052"/>
            <a:ext cx="1080120" cy="720080"/>
          </a:xfrm>
          <a:prstGeom prst="straightConnector1">
            <a:avLst/>
          </a:prstGeom>
          <a:ln>
            <a:solidFill>
              <a:schemeClr val="bg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28 Conector recto de flecha"/>
          <p:cNvCxnSpPr>
            <a:stCxn id="19" idx="5"/>
          </p:cNvCxnSpPr>
          <p:nvPr/>
        </p:nvCxnSpPr>
        <p:spPr>
          <a:xfrm flipV="1">
            <a:off x="6082359" y="4581128"/>
            <a:ext cx="1153937" cy="163297"/>
          </a:xfrm>
          <a:prstGeom prst="straightConnector1">
            <a:avLst/>
          </a:prstGeom>
          <a:ln>
            <a:solidFill>
              <a:schemeClr val="bg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30 Conector recto de flecha"/>
          <p:cNvCxnSpPr>
            <a:stCxn id="20" idx="7"/>
            <a:endCxn id="17" idx="1"/>
          </p:cNvCxnSpPr>
          <p:nvPr/>
        </p:nvCxnSpPr>
        <p:spPr>
          <a:xfrm flipV="1">
            <a:off x="6082359" y="5121188"/>
            <a:ext cx="1225945" cy="88731"/>
          </a:xfrm>
          <a:prstGeom prst="straightConnector1">
            <a:avLst/>
          </a:prstGeom>
          <a:ln>
            <a:solidFill>
              <a:schemeClr val="bg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32 Conector recto de flecha"/>
          <p:cNvCxnSpPr>
            <a:stCxn id="20" idx="6"/>
            <a:endCxn id="18" idx="1"/>
          </p:cNvCxnSpPr>
          <p:nvPr/>
        </p:nvCxnSpPr>
        <p:spPr>
          <a:xfrm>
            <a:off x="6156176" y="5337212"/>
            <a:ext cx="1224136" cy="504056"/>
          </a:xfrm>
          <a:prstGeom prst="straightConnector1">
            <a:avLst/>
          </a:prstGeom>
          <a:ln>
            <a:solidFill>
              <a:schemeClr val="bg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33 CuadroTexto"/>
          <p:cNvSpPr txBox="1"/>
          <p:nvPr/>
        </p:nvSpPr>
        <p:spPr>
          <a:xfrm>
            <a:off x="5580112" y="3356992"/>
            <a:ext cx="792088" cy="307777"/>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s-PE" sz="1400" dirty="0" smtClean="0">
                <a:latin typeface="Times New Roman" pitchFamily="18" charset="0"/>
                <a:cs typeface="Times New Roman" pitchFamily="18" charset="0"/>
              </a:rPr>
              <a:t>Plantas</a:t>
            </a:r>
            <a:endParaRPr lang="es-ES" sz="1400" dirty="0">
              <a:latin typeface="Times New Roman" pitchFamily="18" charset="0"/>
              <a:cs typeface="Times New Roman" pitchFamily="18" charset="0"/>
            </a:endParaRPr>
          </a:p>
        </p:txBody>
      </p:sp>
      <p:sp>
        <p:nvSpPr>
          <p:cNvPr id="35" name="34 CuadroTexto"/>
          <p:cNvSpPr txBox="1"/>
          <p:nvPr/>
        </p:nvSpPr>
        <p:spPr>
          <a:xfrm>
            <a:off x="7164288" y="3356992"/>
            <a:ext cx="792088" cy="307777"/>
          </a:xfrm>
          <a:prstGeom prst="rect">
            <a:avLst/>
          </a:prstGeom>
          <a:ln/>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s-PE" sz="1400" dirty="0" smtClean="0">
                <a:latin typeface="Times New Roman" pitchFamily="18" charset="0"/>
                <a:cs typeface="Times New Roman" pitchFamily="18" charset="0"/>
              </a:rPr>
              <a:t>Centros</a:t>
            </a:r>
            <a:endParaRPr lang="es-ES" sz="1400" dirty="0">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835696" y="260648"/>
            <a:ext cx="6696744" cy="6340197"/>
          </a:xfrm>
          <a:prstGeom prst="rect">
            <a:avLst/>
          </a:prstGeom>
        </p:spPr>
        <p:txBody>
          <a:bodyPr wrap="square">
            <a:spAutoFit/>
          </a:bodyPr>
          <a:lstStyle/>
          <a:p>
            <a:r>
              <a:rPr lang="en-US" sz="1400" dirty="0" smtClean="0">
                <a:latin typeface="Times New Roman" pitchFamily="18" charset="0"/>
                <a:cs typeface="Times New Roman" pitchFamily="18" charset="0"/>
              </a:rPr>
              <a:t>LP OPTIMUM FOUND AT STEP      6</a:t>
            </a:r>
          </a:p>
          <a:p>
            <a:r>
              <a:rPr lang="en-US" sz="1400" dirty="0" smtClean="0">
                <a:latin typeface="Times New Roman" pitchFamily="18" charset="0"/>
                <a:cs typeface="Times New Roman" pitchFamily="18" charset="0"/>
              </a:rPr>
              <a:t>        OBJECTIVE FUNCTION VALUE</a:t>
            </a:r>
          </a:p>
          <a:p>
            <a:endParaRPr lang="en-US" sz="14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rPr>
              <a:t>        1</a:t>
            </a:r>
            <a:r>
              <a:rPr lang="en-US" sz="1400" b="1" dirty="0" smtClean="0">
                <a:solidFill>
                  <a:srgbClr val="FF0000"/>
                </a:solidFill>
                <a:latin typeface="Times New Roman" pitchFamily="18" charset="0"/>
                <a:cs typeface="Times New Roman" pitchFamily="18" charset="0"/>
              </a:rPr>
              <a:t>)      695.0000</a:t>
            </a:r>
          </a:p>
          <a:p>
            <a:endParaRPr lang="en-US" sz="14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rPr>
              <a:t>  VARIABLE        VALUE          REDUCED COST</a:t>
            </a:r>
          </a:p>
          <a:p>
            <a:r>
              <a:rPr lang="en-US" sz="1400" dirty="0" smtClean="0">
                <a:latin typeface="Times New Roman" pitchFamily="18" charset="0"/>
                <a:cs typeface="Times New Roman" pitchFamily="18" charset="0"/>
              </a:rPr>
              <a:t>       X11         0.000000          2.000000</a:t>
            </a:r>
          </a:p>
          <a:p>
            <a:r>
              <a:rPr lang="en-US" sz="1400" dirty="0" smtClean="0">
                <a:latin typeface="Times New Roman" pitchFamily="18" charset="0"/>
                <a:cs typeface="Times New Roman" pitchFamily="18" charset="0"/>
              </a:rPr>
              <a:t>       X12        10.000000          0.000000</a:t>
            </a:r>
          </a:p>
          <a:p>
            <a:r>
              <a:rPr lang="en-US" sz="1400" dirty="0" smtClean="0">
                <a:latin typeface="Times New Roman" pitchFamily="18" charset="0"/>
                <a:cs typeface="Times New Roman" pitchFamily="18" charset="0"/>
              </a:rPr>
              <a:t>       X13         0.000000          6.000000</a:t>
            </a:r>
          </a:p>
          <a:p>
            <a:r>
              <a:rPr lang="en-US" sz="1400" dirty="0" smtClean="0">
                <a:latin typeface="Times New Roman" pitchFamily="18" charset="0"/>
                <a:cs typeface="Times New Roman" pitchFamily="18" charset="0"/>
              </a:rPr>
              <a:t>       X14        20.000000          0.000000</a:t>
            </a:r>
          </a:p>
          <a:p>
            <a:r>
              <a:rPr lang="en-US" sz="1400" dirty="0" smtClean="0">
                <a:latin typeface="Times New Roman" pitchFamily="18" charset="0"/>
                <a:cs typeface="Times New Roman" pitchFamily="18" charset="0"/>
              </a:rPr>
              <a:t>       X21        20.000000          0.000000</a:t>
            </a:r>
          </a:p>
          <a:p>
            <a:r>
              <a:rPr lang="en-US" sz="1400" dirty="0" smtClean="0">
                <a:latin typeface="Times New Roman" pitchFamily="18" charset="0"/>
                <a:cs typeface="Times New Roman" pitchFamily="18" charset="0"/>
              </a:rPr>
              <a:t>       X22        10.000000          0.000000</a:t>
            </a:r>
          </a:p>
          <a:p>
            <a:r>
              <a:rPr lang="en-US" sz="1400" dirty="0" smtClean="0">
                <a:latin typeface="Times New Roman" pitchFamily="18" charset="0"/>
                <a:cs typeface="Times New Roman" pitchFamily="18" charset="0"/>
              </a:rPr>
              <a:t>       X23         0.000000         32.000000</a:t>
            </a:r>
          </a:p>
          <a:p>
            <a:r>
              <a:rPr lang="en-US" sz="1400" dirty="0" smtClean="0">
                <a:latin typeface="Times New Roman" pitchFamily="18" charset="0"/>
                <a:cs typeface="Times New Roman" pitchFamily="18" charset="0"/>
              </a:rPr>
              <a:t>       X24         0.000000         20.000000</a:t>
            </a:r>
          </a:p>
          <a:p>
            <a:r>
              <a:rPr lang="en-US" sz="1400" dirty="0" smtClean="0">
                <a:latin typeface="Times New Roman" pitchFamily="18" charset="0"/>
                <a:cs typeface="Times New Roman" pitchFamily="18" charset="0"/>
              </a:rPr>
              <a:t>       X31         0.000000          2.000000</a:t>
            </a:r>
          </a:p>
          <a:p>
            <a:r>
              <a:rPr lang="en-US" sz="1400" dirty="0" smtClean="0">
                <a:latin typeface="Times New Roman" pitchFamily="18" charset="0"/>
                <a:cs typeface="Times New Roman" pitchFamily="18" charset="0"/>
              </a:rPr>
              <a:t>       X32         0.000000          0.000000</a:t>
            </a:r>
          </a:p>
          <a:p>
            <a:r>
              <a:rPr lang="en-US" sz="1400" dirty="0" smtClean="0">
                <a:latin typeface="Times New Roman" pitchFamily="18" charset="0"/>
                <a:cs typeface="Times New Roman" pitchFamily="18" charset="0"/>
              </a:rPr>
              <a:t>       X33        15.000000          0.000000</a:t>
            </a:r>
          </a:p>
          <a:p>
            <a:r>
              <a:rPr lang="en-US" sz="1400" dirty="0" smtClean="0">
                <a:latin typeface="Times New Roman" pitchFamily="18" charset="0"/>
                <a:cs typeface="Times New Roman" pitchFamily="18" charset="0"/>
              </a:rPr>
              <a:t>       X34         5.000000          0.000000</a:t>
            </a:r>
          </a:p>
          <a:p>
            <a:endParaRPr lang="en-US" sz="14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rPr>
              <a:t>       ROW   SLACK OR SURPLUS     DUAL PRICES</a:t>
            </a:r>
          </a:p>
          <a:p>
            <a:r>
              <a:rPr lang="en-US" sz="1400" dirty="0" smtClean="0">
                <a:latin typeface="Times New Roman" pitchFamily="18" charset="0"/>
                <a:cs typeface="Times New Roman" pitchFamily="18" charset="0"/>
              </a:rPr>
              <a:t>        2)         0.000000          5.000000</a:t>
            </a:r>
          </a:p>
          <a:p>
            <a:r>
              <a:rPr lang="en-US" sz="1400" dirty="0" smtClean="0">
                <a:latin typeface="Times New Roman" pitchFamily="18" charset="0"/>
                <a:cs typeface="Times New Roman" pitchFamily="18" charset="0"/>
              </a:rPr>
              <a:t>        3)         0.000000          8.000000</a:t>
            </a:r>
          </a:p>
          <a:p>
            <a:r>
              <a:rPr lang="en-US" sz="1400" dirty="0" smtClean="0">
                <a:latin typeface="Times New Roman" pitchFamily="18" charset="0"/>
                <a:cs typeface="Times New Roman" pitchFamily="18" charset="0"/>
              </a:rPr>
              <a:t>        4)         0.000000          0.000000</a:t>
            </a:r>
          </a:p>
          <a:p>
            <a:r>
              <a:rPr lang="en-US" sz="1400" dirty="0" smtClean="0">
                <a:latin typeface="Times New Roman" pitchFamily="18" charset="0"/>
                <a:cs typeface="Times New Roman" pitchFamily="18" charset="0"/>
              </a:rPr>
              <a:t>        5)         0.000000        -13.000000</a:t>
            </a:r>
          </a:p>
          <a:p>
            <a:r>
              <a:rPr lang="en-US" sz="1400" dirty="0" smtClean="0">
                <a:latin typeface="Times New Roman" pitchFamily="18" charset="0"/>
                <a:cs typeface="Times New Roman" pitchFamily="18" charset="0"/>
              </a:rPr>
              <a:t>        6)         0.000000        -25.000000</a:t>
            </a:r>
          </a:p>
          <a:p>
            <a:r>
              <a:rPr lang="en-US" sz="1400" dirty="0" smtClean="0">
                <a:latin typeface="Times New Roman" pitchFamily="18" charset="0"/>
                <a:cs typeface="Times New Roman" pitchFamily="18" charset="0"/>
              </a:rPr>
              <a:t>        7)         0.000000         -5.000000</a:t>
            </a:r>
          </a:p>
          <a:p>
            <a:r>
              <a:rPr lang="en-US" sz="1400" dirty="0" smtClean="0">
                <a:latin typeface="Times New Roman" pitchFamily="18" charset="0"/>
                <a:cs typeface="Times New Roman" pitchFamily="18" charset="0"/>
              </a:rPr>
              <a:t>        8)         0.000000        -10.000000</a:t>
            </a:r>
          </a:p>
          <a:p>
            <a:endParaRPr lang="en-US" sz="14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rPr>
              <a:t> NO. ITERATIONS=       6</a:t>
            </a:r>
            <a:endParaRPr lang="en-US" sz="1400" dirty="0">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115616" y="332656"/>
            <a:ext cx="5174045" cy="369332"/>
          </a:xfrm>
          <a:prstGeom prst="rect">
            <a:avLst/>
          </a:prstGeom>
          <a:solidFill>
            <a:srgbClr val="FFFF00"/>
          </a:solidFill>
        </p:spPr>
        <p:txBody>
          <a:bodyPr wrap="none" rtlCol="0">
            <a:spAutoFit/>
          </a:bodyPr>
          <a:lstStyle/>
          <a:p>
            <a:r>
              <a:rPr lang="es-ES_tradnl" b="1" dirty="0" smtClean="0">
                <a:solidFill>
                  <a:srgbClr val="0070C0"/>
                </a:solidFill>
              </a:rPr>
              <a:t>MÉTODO DE APROXIMACIÓN DE RUSSELL</a:t>
            </a:r>
            <a:endParaRPr lang="es-ES_tradnl" b="1" dirty="0">
              <a:solidFill>
                <a:srgbClr val="0070C0"/>
              </a:solidFill>
            </a:endParaRPr>
          </a:p>
        </p:txBody>
      </p:sp>
      <p:sp>
        <p:nvSpPr>
          <p:cNvPr id="3" name="2 CuadroTexto"/>
          <p:cNvSpPr txBox="1"/>
          <p:nvPr/>
        </p:nvSpPr>
        <p:spPr>
          <a:xfrm>
            <a:off x="6444208" y="332656"/>
            <a:ext cx="2485680" cy="369332"/>
          </a:xfrm>
          <a:prstGeom prst="rect">
            <a:avLst/>
          </a:prstGeom>
          <a:solidFill>
            <a:srgbClr val="FFFF00"/>
          </a:solidFill>
        </p:spPr>
        <p:txBody>
          <a:bodyPr wrap="none" rtlCol="0">
            <a:spAutoFit/>
          </a:bodyPr>
          <a:lstStyle/>
          <a:p>
            <a:r>
              <a:rPr lang="es-ES_tradnl" dirty="0" smtClean="0"/>
              <a:t>(Edward J. Russell - 1968</a:t>
            </a:r>
            <a:endParaRPr lang="es-ES_tradnl" dirty="0"/>
          </a:p>
        </p:txBody>
      </p:sp>
      <p:sp>
        <p:nvSpPr>
          <p:cNvPr id="4" name="3 CuadroTexto"/>
          <p:cNvSpPr txBox="1"/>
          <p:nvPr/>
        </p:nvSpPr>
        <p:spPr>
          <a:xfrm>
            <a:off x="1115616" y="908720"/>
            <a:ext cx="7598248" cy="646331"/>
          </a:xfrm>
          <a:prstGeom prst="rect">
            <a:avLst/>
          </a:prstGeom>
          <a:noFill/>
        </p:spPr>
        <p:txBody>
          <a:bodyPr wrap="square" rtlCol="0">
            <a:spAutoFit/>
          </a:bodyPr>
          <a:lstStyle/>
          <a:p>
            <a:r>
              <a:rPr lang="es-ES_tradnl" dirty="0" smtClean="0"/>
              <a:t>Es un método que proporciona una solución básica inicial próxima a la solución optima</a:t>
            </a:r>
            <a:endParaRPr lang="es-ES_tradnl" dirty="0"/>
          </a:p>
        </p:txBody>
      </p:sp>
      <p:sp>
        <p:nvSpPr>
          <p:cNvPr id="5" name="4 CuadroTexto"/>
          <p:cNvSpPr txBox="1"/>
          <p:nvPr/>
        </p:nvSpPr>
        <p:spPr>
          <a:xfrm>
            <a:off x="1475656" y="1700808"/>
            <a:ext cx="7238208" cy="4524315"/>
          </a:xfrm>
          <a:prstGeom prst="rect">
            <a:avLst/>
          </a:prstGeom>
          <a:noFill/>
        </p:spPr>
        <p:txBody>
          <a:bodyPr wrap="square" rtlCol="0">
            <a:spAutoFit/>
          </a:bodyPr>
          <a:lstStyle/>
          <a:p>
            <a:r>
              <a:rPr lang="es-ES_tradnl" b="1" dirty="0" smtClean="0">
                <a:solidFill>
                  <a:srgbClr val="FF0000"/>
                </a:solidFill>
              </a:rPr>
              <a:t>Algoritmo</a:t>
            </a:r>
          </a:p>
          <a:p>
            <a:endParaRPr lang="es-ES_tradnl" dirty="0"/>
          </a:p>
          <a:p>
            <a:pPr marL="285750" indent="-285750">
              <a:buFont typeface="Arial" panose="020B0604020202020204" pitchFamily="34" charset="0"/>
              <a:buChar char="•"/>
            </a:pPr>
            <a:r>
              <a:rPr lang="es-ES_tradnl" b="1" dirty="0" smtClean="0">
                <a:solidFill>
                  <a:srgbClr val="0070C0"/>
                </a:solidFill>
                <a:latin typeface="Cambria" panose="02040503050406030204" pitchFamily="18" charset="0"/>
              </a:rPr>
              <a:t>Prueba de factibilidad</a:t>
            </a:r>
          </a:p>
          <a:p>
            <a:pPr marL="285750" indent="-285750">
              <a:buFont typeface="Arial" panose="020B0604020202020204" pitchFamily="34" charset="0"/>
              <a:buChar char="•"/>
            </a:pPr>
            <a:r>
              <a:rPr lang="es-ES_tradnl" dirty="0" smtClean="0">
                <a:solidFill>
                  <a:srgbClr val="C00000"/>
                </a:solidFill>
                <a:latin typeface="Cambria" panose="02040503050406030204" pitchFamily="18" charset="0"/>
              </a:rPr>
              <a:t>Paso 1.</a:t>
            </a:r>
            <a:r>
              <a:rPr lang="es-ES_tradnl" dirty="0" smtClean="0">
                <a:latin typeface="Cambria" panose="02040503050406030204" pitchFamily="18" charset="0"/>
              </a:rPr>
              <a:t>- para cada fila de origen i debe calcularse  </a:t>
            </a:r>
            <a:r>
              <a:rPr lang="es-ES_tradnl" dirty="0" err="1" smtClean="0">
                <a:latin typeface="Cambria" panose="02040503050406030204" pitchFamily="18" charset="0"/>
              </a:rPr>
              <a:t>u</a:t>
            </a:r>
            <a:r>
              <a:rPr lang="es-ES_tradnl" baseline="-25000" dirty="0" err="1" smtClean="0">
                <a:latin typeface="Cambria" panose="02040503050406030204" pitchFamily="18" charset="0"/>
              </a:rPr>
              <a:t>i</a:t>
            </a:r>
            <a:r>
              <a:rPr lang="es-ES_tradnl" dirty="0" smtClean="0">
                <a:latin typeface="Cambria" panose="02040503050406030204" pitchFamily="18" charset="0"/>
              </a:rPr>
              <a:t> el mayor costo unitario </a:t>
            </a:r>
            <a:r>
              <a:rPr lang="es-ES_tradnl" dirty="0" err="1" smtClean="0">
                <a:latin typeface="Cambria" panose="02040503050406030204" pitchFamily="18" charset="0"/>
              </a:rPr>
              <a:t>c</a:t>
            </a:r>
            <a:r>
              <a:rPr lang="es-ES_tradnl" baseline="-25000" dirty="0" err="1" smtClean="0">
                <a:latin typeface="Cambria" panose="02040503050406030204" pitchFamily="18" charset="0"/>
              </a:rPr>
              <a:t>ij</a:t>
            </a:r>
            <a:r>
              <a:rPr lang="es-ES_tradnl" dirty="0" smtClean="0">
                <a:latin typeface="Cambria" panose="02040503050406030204" pitchFamily="18" charset="0"/>
              </a:rPr>
              <a:t> de los que quedan en la fila  i</a:t>
            </a:r>
          </a:p>
          <a:p>
            <a:pPr marL="285750" indent="-285750">
              <a:buFont typeface="Arial" panose="020B0604020202020204" pitchFamily="34" charset="0"/>
              <a:buChar char="•"/>
            </a:pPr>
            <a:r>
              <a:rPr lang="es-ES_tradnl" dirty="0" smtClean="0">
                <a:solidFill>
                  <a:srgbClr val="C00000"/>
                </a:solidFill>
                <a:latin typeface="Cambria" panose="02040503050406030204" pitchFamily="18" charset="0"/>
              </a:rPr>
              <a:t>Paso 2.</a:t>
            </a:r>
            <a:r>
              <a:rPr lang="es-ES_tradnl" dirty="0" smtClean="0">
                <a:latin typeface="Cambria" panose="02040503050406030204" pitchFamily="18" charset="0"/>
              </a:rPr>
              <a:t>- para cada columna de destino j, se determina </a:t>
            </a:r>
            <a:r>
              <a:rPr lang="es-ES_tradnl" dirty="0" err="1" smtClean="0">
                <a:latin typeface="Cambria" panose="02040503050406030204" pitchFamily="18" charset="0"/>
              </a:rPr>
              <a:t>v</a:t>
            </a:r>
            <a:r>
              <a:rPr lang="es-ES_tradnl" baseline="-25000" dirty="0" err="1" smtClean="0">
                <a:latin typeface="Cambria" panose="02040503050406030204" pitchFamily="18" charset="0"/>
              </a:rPr>
              <a:t>j</a:t>
            </a:r>
            <a:r>
              <a:rPr lang="es-ES_tradnl" dirty="0" smtClean="0">
                <a:latin typeface="Cambria" panose="02040503050406030204" pitchFamily="18" charset="0"/>
              </a:rPr>
              <a:t>, el mayor costo unitario de lo que hay en esa columna j</a:t>
            </a:r>
          </a:p>
          <a:p>
            <a:pPr marL="285750" indent="-285750">
              <a:buFont typeface="Arial" panose="020B0604020202020204" pitchFamily="34" charset="0"/>
              <a:buChar char="•"/>
            </a:pPr>
            <a:endParaRPr lang="es-ES_tradnl" dirty="0">
              <a:latin typeface="Cambria" panose="02040503050406030204" pitchFamily="18" charset="0"/>
            </a:endParaRPr>
          </a:p>
          <a:p>
            <a:pPr lvl="1"/>
            <a:r>
              <a:rPr lang="es-ES_tradnl" dirty="0" smtClean="0">
                <a:latin typeface="Cambria" panose="02040503050406030204" pitchFamily="18" charset="0"/>
              </a:rPr>
              <a:t>	</a:t>
            </a:r>
            <a:r>
              <a:rPr lang="es-ES_tradnl" dirty="0" err="1" smtClean="0">
                <a:latin typeface="Cambria" panose="02040503050406030204" pitchFamily="18" charset="0"/>
              </a:rPr>
              <a:t>u</a:t>
            </a:r>
            <a:r>
              <a:rPr lang="es-ES_tradnl" baseline="-25000" dirty="0" err="1" smtClean="0">
                <a:latin typeface="Cambria" panose="02040503050406030204" pitchFamily="18" charset="0"/>
              </a:rPr>
              <a:t>i</a:t>
            </a:r>
            <a:r>
              <a:rPr lang="es-ES_tradnl" dirty="0" smtClean="0">
                <a:latin typeface="Cambria" panose="02040503050406030204" pitchFamily="18" charset="0"/>
              </a:rPr>
              <a:t> = </a:t>
            </a:r>
            <a:r>
              <a:rPr lang="es-ES_tradnl" dirty="0" err="1" smtClean="0">
                <a:latin typeface="Cambria" panose="02040503050406030204" pitchFamily="18" charset="0"/>
              </a:rPr>
              <a:t>max</a:t>
            </a:r>
            <a:r>
              <a:rPr lang="es-ES_tradnl" dirty="0" smtClean="0">
                <a:latin typeface="Cambria" panose="02040503050406030204" pitchFamily="18" charset="0"/>
              </a:rPr>
              <a:t> </a:t>
            </a:r>
            <a:r>
              <a:rPr lang="es-ES_tradnl" dirty="0" err="1" smtClean="0">
                <a:latin typeface="Cambria" panose="02040503050406030204" pitchFamily="18" charset="0"/>
              </a:rPr>
              <a:t>C</a:t>
            </a:r>
            <a:r>
              <a:rPr lang="es-ES_tradnl" baseline="-25000" dirty="0" err="1" smtClean="0">
                <a:latin typeface="Cambria" panose="02040503050406030204" pitchFamily="18" charset="0"/>
              </a:rPr>
              <a:t>ij</a:t>
            </a:r>
            <a:endParaRPr lang="es-ES_tradnl" baseline="-25000" dirty="0" smtClean="0">
              <a:latin typeface="Cambria" panose="02040503050406030204" pitchFamily="18" charset="0"/>
            </a:endParaRPr>
          </a:p>
          <a:p>
            <a:pPr lvl="2"/>
            <a:r>
              <a:rPr lang="es-ES_tradnl" dirty="0" err="1" smtClean="0">
                <a:latin typeface="Cambria" panose="02040503050406030204" pitchFamily="18" charset="0"/>
              </a:rPr>
              <a:t>v</a:t>
            </a:r>
            <a:r>
              <a:rPr lang="es-ES_tradnl" baseline="-25000" dirty="0" err="1" smtClean="0">
                <a:latin typeface="Cambria" panose="02040503050406030204" pitchFamily="18" charset="0"/>
              </a:rPr>
              <a:t>j</a:t>
            </a:r>
            <a:r>
              <a:rPr lang="es-ES_tradnl" baseline="-25000" dirty="0" smtClean="0">
                <a:latin typeface="Cambria" panose="02040503050406030204" pitchFamily="18" charset="0"/>
              </a:rPr>
              <a:t> </a:t>
            </a:r>
            <a:r>
              <a:rPr lang="es-ES_tradnl" dirty="0" smtClean="0">
                <a:latin typeface="Cambria" panose="02040503050406030204" pitchFamily="18" charset="0"/>
              </a:rPr>
              <a:t>= </a:t>
            </a:r>
            <a:r>
              <a:rPr lang="es-ES_tradnl" dirty="0" err="1" smtClean="0">
                <a:latin typeface="Cambria" panose="02040503050406030204" pitchFamily="18" charset="0"/>
              </a:rPr>
              <a:t>max</a:t>
            </a:r>
            <a:r>
              <a:rPr lang="es-ES_tradnl" dirty="0" smtClean="0">
                <a:latin typeface="Cambria" panose="02040503050406030204" pitchFamily="18" charset="0"/>
              </a:rPr>
              <a:t> </a:t>
            </a:r>
            <a:r>
              <a:rPr lang="es-ES_tradnl" dirty="0" err="1" smtClean="0">
                <a:latin typeface="Cambria" panose="02040503050406030204" pitchFamily="18" charset="0"/>
              </a:rPr>
              <a:t>C</a:t>
            </a:r>
            <a:r>
              <a:rPr lang="es-ES_tradnl" baseline="-25000" dirty="0" err="1" smtClean="0">
                <a:latin typeface="Cambria" panose="02040503050406030204" pitchFamily="18" charset="0"/>
              </a:rPr>
              <a:t>ij</a:t>
            </a:r>
            <a:endParaRPr lang="es-ES_tradnl" baseline="-25000" dirty="0" smtClean="0">
              <a:latin typeface="Cambria" panose="02040503050406030204" pitchFamily="18" charset="0"/>
            </a:endParaRPr>
          </a:p>
          <a:p>
            <a:pPr lvl="2"/>
            <a:endParaRPr lang="es-ES_tradnl" dirty="0">
              <a:latin typeface="Cambria" panose="02040503050406030204" pitchFamily="18" charset="0"/>
            </a:endParaRPr>
          </a:p>
          <a:p>
            <a:pPr marL="273050" lvl="2" indent="-273050">
              <a:buFont typeface="Arial" panose="020B0604020202020204" pitchFamily="34" charset="0"/>
              <a:buChar char="•"/>
            </a:pPr>
            <a:r>
              <a:rPr lang="es-ES_tradnl" dirty="0" smtClean="0">
                <a:solidFill>
                  <a:srgbClr val="C00000"/>
                </a:solidFill>
                <a:latin typeface="Cambria" panose="02040503050406030204" pitchFamily="18" charset="0"/>
              </a:rPr>
              <a:t>Paso 3.</a:t>
            </a:r>
            <a:r>
              <a:rPr lang="es-ES_tradnl" dirty="0" smtClean="0">
                <a:latin typeface="Cambria" panose="02040503050406030204" pitchFamily="18" charset="0"/>
              </a:rPr>
              <a:t>- Encontrar la variable </a:t>
            </a:r>
            <a:r>
              <a:rPr lang="es-ES_tradnl" dirty="0" err="1" smtClean="0">
                <a:latin typeface="Cambria" panose="02040503050406030204" pitchFamily="18" charset="0"/>
              </a:rPr>
              <a:t>X</a:t>
            </a:r>
            <a:r>
              <a:rPr lang="es-ES_tradnl" baseline="-25000" dirty="0" err="1" smtClean="0">
                <a:latin typeface="Cambria" panose="02040503050406030204" pitchFamily="18" charset="0"/>
              </a:rPr>
              <a:t>ij</a:t>
            </a:r>
            <a:r>
              <a:rPr lang="es-ES_tradnl" baseline="-25000" dirty="0" smtClean="0">
                <a:latin typeface="Cambria" panose="02040503050406030204" pitchFamily="18" charset="0"/>
              </a:rPr>
              <a:t> </a:t>
            </a:r>
            <a:r>
              <a:rPr lang="es-ES_tradnl" dirty="0" smtClean="0">
                <a:latin typeface="Cambria" panose="02040503050406030204" pitchFamily="18" charset="0"/>
              </a:rPr>
              <a:t>menor permisible en cada fila o columna, es decir:</a:t>
            </a:r>
          </a:p>
          <a:p>
            <a:pPr marL="0" lvl="2"/>
            <a:r>
              <a:rPr lang="es-ES_tradnl" dirty="0">
                <a:latin typeface="Cambria" panose="02040503050406030204" pitchFamily="18" charset="0"/>
              </a:rPr>
              <a:t>	</a:t>
            </a:r>
            <a:r>
              <a:rPr lang="es-ES_tradnl" dirty="0" smtClean="0">
                <a:latin typeface="Cambria" panose="02040503050406030204" pitchFamily="18" charset="0"/>
                <a:sym typeface="Symbol"/>
              </a:rPr>
              <a:t></a:t>
            </a:r>
            <a:r>
              <a:rPr lang="es-ES_tradnl" baseline="-25000" dirty="0" err="1" smtClean="0">
                <a:latin typeface="Cambria" panose="02040503050406030204" pitchFamily="18" charset="0"/>
                <a:sym typeface="Symbol"/>
              </a:rPr>
              <a:t>ij</a:t>
            </a:r>
            <a:r>
              <a:rPr lang="es-ES_tradnl" dirty="0" smtClean="0">
                <a:latin typeface="Cambria" panose="02040503050406030204" pitchFamily="18" charset="0"/>
                <a:sym typeface="Symbol"/>
              </a:rPr>
              <a:t> = </a:t>
            </a:r>
            <a:r>
              <a:rPr lang="es-ES_tradnl" dirty="0" err="1" smtClean="0">
                <a:latin typeface="Cambria" panose="02040503050406030204" pitchFamily="18" charset="0"/>
                <a:sym typeface="Symbol"/>
              </a:rPr>
              <a:t>C</a:t>
            </a:r>
            <a:r>
              <a:rPr lang="es-ES_tradnl" baseline="-25000" dirty="0" err="1" smtClean="0">
                <a:latin typeface="Cambria" panose="02040503050406030204" pitchFamily="18" charset="0"/>
                <a:sym typeface="Symbol"/>
              </a:rPr>
              <a:t>ij</a:t>
            </a:r>
            <a:r>
              <a:rPr lang="es-ES_tradnl" dirty="0" smtClean="0">
                <a:latin typeface="Cambria" panose="02040503050406030204" pitchFamily="18" charset="0"/>
                <a:sym typeface="Symbol"/>
              </a:rPr>
              <a:t> – </a:t>
            </a:r>
            <a:r>
              <a:rPr lang="es-ES_tradnl" dirty="0" err="1" smtClean="0">
                <a:latin typeface="Cambria" panose="02040503050406030204" pitchFamily="18" charset="0"/>
                <a:sym typeface="Symbol"/>
              </a:rPr>
              <a:t>u</a:t>
            </a:r>
            <a:r>
              <a:rPr lang="es-ES_tradnl" baseline="-25000" dirty="0" err="1" smtClean="0">
                <a:latin typeface="Cambria" panose="02040503050406030204" pitchFamily="18" charset="0"/>
                <a:sym typeface="Symbol"/>
              </a:rPr>
              <a:t>i</a:t>
            </a:r>
            <a:r>
              <a:rPr lang="es-ES_tradnl" dirty="0" smtClean="0">
                <a:latin typeface="Cambria" panose="02040503050406030204" pitchFamily="18" charset="0"/>
                <a:sym typeface="Symbol"/>
              </a:rPr>
              <a:t> – </a:t>
            </a:r>
            <a:r>
              <a:rPr lang="es-ES_tradnl" dirty="0" err="1" smtClean="0">
                <a:latin typeface="Cambria" panose="02040503050406030204" pitchFamily="18" charset="0"/>
                <a:sym typeface="Symbol"/>
              </a:rPr>
              <a:t>v</a:t>
            </a:r>
            <a:r>
              <a:rPr lang="es-ES_tradnl" baseline="-25000" dirty="0" err="1" smtClean="0">
                <a:latin typeface="Cambria" panose="02040503050406030204" pitchFamily="18" charset="0"/>
                <a:sym typeface="Symbol"/>
              </a:rPr>
              <a:t>j</a:t>
            </a:r>
            <a:r>
              <a:rPr lang="es-ES_tradnl" dirty="0" smtClean="0">
                <a:latin typeface="Cambria" panose="02040503050406030204" pitchFamily="18" charset="0"/>
                <a:sym typeface="Symbol"/>
              </a:rPr>
              <a:t>		</a:t>
            </a:r>
            <a:r>
              <a:rPr lang="es-ES_tradnl" baseline="-25000" dirty="0" err="1" smtClean="0">
                <a:latin typeface="Cambria" panose="02040503050406030204" pitchFamily="18" charset="0"/>
                <a:sym typeface="Symbol"/>
              </a:rPr>
              <a:t>ij</a:t>
            </a:r>
            <a:r>
              <a:rPr lang="es-ES_tradnl" dirty="0" smtClean="0">
                <a:latin typeface="Cambria" panose="02040503050406030204" pitchFamily="18" charset="0"/>
                <a:sym typeface="Symbol"/>
              </a:rPr>
              <a:t> = (</a:t>
            </a:r>
            <a:r>
              <a:rPr lang="es-ES_tradnl" dirty="0" err="1" smtClean="0">
                <a:latin typeface="Cambria" panose="02040503050406030204" pitchFamily="18" charset="0"/>
                <a:sym typeface="Symbol"/>
              </a:rPr>
              <a:t>u</a:t>
            </a:r>
            <a:r>
              <a:rPr lang="es-ES_tradnl" baseline="-25000" dirty="0" err="1" smtClean="0">
                <a:latin typeface="Cambria" panose="02040503050406030204" pitchFamily="18" charset="0"/>
                <a:sym typeface="Symbol"/>
              </a:rPr>
              <a:t>i</a:t>
            </a:r>
            <a:r>
              <a:rPr lang="es-ES_tradnl" dirty="0" smtClean="0">
                <a:latin typeface="Cambria" panose="02040503050406030204" pitchFamily="18" charset="0"/>
                <a:sym typeface="Symbol"/>
              </a:rPr>
              <a:t> + </a:t>
            </a:r>
            <a:r>
              <a:rPr lang="es-ES_tradnl" dirty="0" err="1" smtClean="0">
                <a:latin typeface="Cambria" panose="02040503050406030204" pitchFamily="18" charset="0"/>
                <a:sym typeface="Symbol"/>
              </a:rPr>
              <a:t>v</a:t>
            </a:r>
            <a:r>
              <a:rPr lang="es-ES_tradnl" baseline="-25000" dirty="0" err="1" smtClean="0">
                <a:latin typeface="Cambria" panose="02040503050406030204" pitchFamily="18" charset="0"/>
                <a:sym typeface="Symbol"/>
              </a:rPr>
              <a:t>j</a:t>
            </a:r>
            <a:r>
              <a:rPr lang="es-ES_tradnl" dirty="0" smtClean="0">
                <a:latin typeface="Cambria" panose="02040503050406030204" pitchFamily="18" charset="0"/>
                <a:sym typeface="Symbol"/>
              </a:rPr>
              <a:t> ) – </a:t>
            </a:r>
            <a:r>
              <a:rPr lang="es-ES_tradnl" dirty="0" err="1" smtClean="0">
                <a:latin typeface="Cambria" panose="02040503050406030204" pitchFamily="18" charset="0"/>
                <a:sym typeface="Symbol"/>
              </a:rPr>
              <a:t>c</a:t>
            </a:r>
            <a:r>
              <a:rPr lang="es-ES_tradnl" baseline="-25000" dirty="0" err="1" smtClean="0">
                <a:latin typeface="Cambria" panose="02040503050406030204" pitchFamily="18" charset="0"/>
                <a:sym typeface="Symbol"/>
              </a:rPr>
              <a:t>ij</a:t>
            </a:r>
            <a:r>
              <a:rPr lang="es-ES_tradnl" baseline="-25000" dirty="0" smtClean="0">
                <a:latin typeface="Cambria" panose="02040503050406030204" pitchFamily="18" charset="0"/>
                <a:sym typeface="Symbol"/>
              </a:rPr>
              <a:t>  </a:t>
            </a:r>
            <a:r>
              <a:rPr lang="es-ES_tradnl" b="1" i="1" baseline="-25000" dirty="0" smtClean="0">
                <a:solidFill>
                  <a:srgbClr val="C00000"/>
                </a:solidFill>
                <a:latin typeface="Cambria" panose="02040503050406030204" pitchFamily="18" charset="0"/>
                <a:sym typeface="Symbol"/>
              </a:rPr>
              <a:t>(costo de transferencia)</a:t>
            </a:r>
            <a:endParaRPr lang="es-ES_tradnl" b="1" i="1" baseline="-25000" dirty="0" smtClean="0">
              <a:solidFill>
                <a:srgbClr val="C00000"/>
              </a:solidFill>
              <a:latin typeface="Cambria" panose="02040503050406030204" pitchFamily="18" charset="0"/>
            </a:endParaRPr>
          </a:p>
          <a:p>
            <a:pPr lvl="2"/>
            <a:endParaRPr lang="es-ES_tradnl" dirty="0" smtClean="0"/>
          </a:p>
          <a:p>
            <a:endParaRPr lang="es-ES_tradnl" dirty="0"/>
          </a:p>
        </p:txBody>
      </p:sp>
    </p:spTree>
    <p:extLst>
      <p:ext uri="{BB962C8B-B14F-4D97-AF65-F5344CB8AC3E}">
        <p14:creationId xmlns:p14="http://schemas.microsoft.com/office/powerpoint/2010/main" val="27587478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331641" y="476672"/>
            <a:ext cx="7344816" cy="2308324"/>
          </a:xfrm>
          <a:prstGeom prst="rect">
            <a:avLst/>
          </a:prstGeom>
          <a:noFill/>
        </p:spPr>
        <p:txBody>
          <a:bodyPr wrap="square" rtlCol="0">
            <a:spAutoFit/>
          </a:bodyPr>
          <a:lstStyle/>
          <a:p>
            <a:r>
              <a:rPr lang="es-ES_tradnl" dirty="0" smtClean="0"/>
              <a:t>Paso 4: se elige la variable con el mayor  </a:t>
            </a:r>
            <a:r>
              <a:rPr lang="es-ES_tradnl" dirty="0" smtClean="0">
                <a:sym typeface="Symbol"/>
              </a:rPr>
              <a:t></a:t>
            </a:r>
            <a:r>
              <a:rPr lang="es-ES_tradnl" dirty="0" err="1" smtClean="0">
                <a:sym typeface="Symbol"/>
              </a:rPr>
              <a:t>ij</a:t>
            </a:r>
            <a:r>
              <a:rPr lang="es-ES_tradnl" dirty="0" smtClean="0">
                <a:sym typeface="Symbol"/>
              </a:rPr>
              <a:t>. Los empates se rompen de manera arbitraria:</a:t>
            </a:r>
          </a:p>
          <a:p>
            <a:r>
              <a:rPr lang="es-ES_tradnl" dirty="0" smtClean="0">
                <a:sym typeface="Symbol"/>
              </a:rPr>
              <a:t>	</a:t>
            </a:r>
            <a:r>
              <a:rPr lang="es-ES_tradnl" dirty="0" err="1" smtClean="0">
                <a:sym typeface="Symbol"/>
              </a:rPr>
              <a:t>X</a:t>
            </a:r>
            <a:r>
              <a:rPr lang="es-ES_tradnl" baseline="-25000" dirty="0" err="1" smtClean="0">
                <a:sym typeface="Symbol"/>
              </a:rPr>
              <a:t>ij</a:t>
            </a:r>
            <a:r>
              <a:rPr lang="es-ES_tradnl" dirty="0" smtClean="0">
                <a:sym typeface="Symbol"/>
              </a:rPr>
              <a:t> = min (</a:t>
            </a:r>
            <a:r>
              <a:rPr lang="es-ES_tradnl" dirty="0" err="1" smtClean="0">
                <a:sym typeface="Symbol"/>
              </a:rPr>
              <a:t>ai</a:t>
            </a:r>
            <a:r>
              <a:rPr lang="es-ES_tradnl" dirty="0" smtClean="0">
                <a:sym typeface="Symbol"/>
              </a:rPr>
              <a:t>, </a:t>
            </a:r>
            <a:r>
              <a:rPr lang="es-ES_tradnl" dirty="0" err="1" smtClean="0">
                <a:sym typeface="Symbol"/>
              </a:rPr>
              <a:t>bj</a:t>
            </a:r>
            <a:r>
              <a:rPr lang="es-ES_tradnl" dirty="0" smtClean="0">
                <a:sym typeface="Symbol"/>
              </a:rPr>
              <a:t>) si   </a:t>
            </a:r>
            <a:r>
              <a:rPr lang="es-ES_tradnl" dirty="0" err="1" smtClean="0">
                <a:sym typeface="Symbol"/>
              </a:rPr>
              <a:t>a</a:t>
            </a:r>
            <a:r>
              <a:rPr lang="es-ES_tradnl" baseline="-25000" dirty="0" err="1" smtClean="0">
                <a:sym typeface="Symbol"/>
              </a:rPr>
              <a:t>i</a:t>
            </a:r>
            <a:r>
              <a:rPr lang="es-ES_tradnl" dirty="0" smtClean="0">
                <a:sym typeface="Symbol"/>
              </a:rPr>
              <a:t>&lt; </a:t>
            </a:r>
            <a:r>
              <a:rPr lang="es-ES_tradnl" dirty="0" err="1" smtClean="0">
                <a:sym typeface="Symbol"/>
              </a:rPr>
              <a:t>b</a:t>
            </a:r>
            <a:r>
              <a:rPr lang="es-ES_tradnl" baseline="-25000" dirty="0" err="1" smtClean="0">
                <a:sym typeface="Symbol"/>
              </a:rPr>
              <a:t>j</a:t>
            </a:r>
            <a:r>
              <a:rPr lang="es-ES_tradnl" baseline="-25000" dirty="0" smtClean="0">
                <a:sym typeface="Symbol"/>
              </a:rPr>
              <a:t> </a:t>
            </a:r>
            <a:r>
              <a:rPr lang="es-ES_tradnl" dirty="0" smtClean="0">
                <a:sym typeface="Symbol"/>
              </a:rPr>
              <a:t>    b*</a:t>
            </a:r>
            <a:r>
              <a:rPr lang="es-ES_tradnl" baseline="-25000" dirty="0" smtClean="0">
                <a:sym typeface="Symbol"/>
              </a:rPr>
              <a:t>j</a:t>
            </a:r>
            <a:r>
              <a:rPr lang="es-ES_tradnl" dirty="0" smtClean="0">
                <a:sym typeface="Symbol"/>
              </a:rPr>
              <a:t> = </a:t>
            </a:r>
            <a:r>
              <a:rPr lang="es-ES_tradnl" dirty="0" err="1" smtClean="0">
                <a:sym typeface="Symbol"/>
              </a:rPr>
              <a:t>bi</a:t>
            </a:r>
            <a:r>
              <a:rPr lang="es-ES_tradnl" dirty="0" smtClean="0">
                <a:sym typeface="Symbol"/>
              </a:rPr>
              <a:t> – </a:t>
            </a:r>
            <a:r>
              <a:rPr lang="es-ES_tradnl" dirty="0" err="1" smtClean="0">
                <a:sym typeface="Symbol"/>
              </a:rPr>
              <a:t>ai</a:t>
            </a:r>
            <a:r>
              <a:rPr lang="es-ES_tradnl" dirty="0" smtClean="0">
                <a:sym typeface="Symbol"/>
              </a:rPr>
              <a:t>  (se elimina la fila i</a:t>
            </a:r>
          </a:p>
          <a:p>
            <a:endParaRPr lang="es-ES_tradnl" dirty="0">
              <a:sym typeface="Symbol"/>
            </a:endParaRPr>
          </a:p>
          <a:p>
            <a:r>
              <a:rPr lang="es-ES_tradnl" dirty="0" smtClean="0">
                <a:sym typeface="Symbol"/>
              </a:rPr>
              <a:t>	si  </a:t>
            </a:r>
            <a:r>
              <a:rPr lang="es-ES_tradnl" dirty="0" err="1" smtClean="0">
                <a:sym typeface="Symbol"/>
              </a:rPr>
              <a:t>bj</a:t>
            </a:r>
            <a:r>
              <a:rPr lang="es-ES_tradnl" dirty="0" smtClean="0">
                <a:sym typeface="Symbol"/>
              </a:rPr>
              <a:t> &lt; </a:t>
            </a:r>
            <a:r>
              <a:rPr lang="es-ES_tradnl" dirty="0" err="1" smtClean="0">
                <a:sym typeface="Symbol"/>
              </a:rPr>
              <a:t>ai</a:t>
            </a:r>
            <a:r>
              <a:rPr lang="es-ES_tradnl" dirty="0" smtClean="0">
                <a:sym typeface="Symbol"/>
              </a:rPr>
              <a:t>      a*</a:t>
            </a:r>
            <a:r>
              <a:rPr lang="es-ES_tradnl" baseline="-25000" dirty="0" smtClean="0">
                <a:sym typeface="Symbol"/>
              </a:rPr>
              <a:t>i </a:t>
            </a:r>
            <a:r>
              <a:rPr lang="es-ES_tradnl" dirty="0" smtClean="0">
                <a:sym typeface="Symbol"/>
              </a:rPr>
              <a:t>= </a:t>
            </a:r>
            <a:r>
              <a:rPr lang="es-ES_tradnl" dirty="0" err="1" smtClean="0">
                <a:sym typeface="Symbol"/>
              </a:rPr>
              <a:t>ai</a:t>
            </a:r>
            <a:r>
              <a:rPr lang="es-ES_tradnl" dirty="0" smtClean="0">
                <a:sym typeface="Symbol"/>
              </a:rPr>
              <a:t> – </a:t>
            </a:r>
            <a:r>
              <a:rPr lang="es-ES_tradnl" dirty="0" err="1" smtClean="0">
                <a:sym typeface="Symbol"/>
              </a:rPr>
              <a:t>bj</a:t>
            </a:r>
            <a:r>
              <a:rPr lang="es-ES_tradnl" dirty="0" smtClean="0">
                <a:sym typeface="Symbol"/>
              </a:rPr>
              <a:t>	(se elimina la columna j)</a:t>
            </a:r>
          </a:p>
          <a:p>
            <a:endParaRPr lang="es-ES_tradnl" dirty="0">
              <a:sym typeface="Symbol"/>
            </a:endParaRPr>
          </a:p>
          <a:p>
            <a:r>
              <a:rPr lang="es-ES_tradnl" dirty="0" smtClean="0">
                <a:sym typeface="Symbol"/>
              </a:rPr>
              <a:t>	Si  </a:t>
            </a:r>
            <a:r>
              <a:rPr lang="es-ES_tradnl" dirty="0" err="1" smtClean="0">
                <a:sym typeface="Symbol"/>
              </a:rPr>
              <a:t>a</a:t>
            </a:r>
            <a:r>
              <a:rPr lang="es-ES_tradnl" baseline="-25000" dirty="0" err="1" smtClean="0">
                <a:sym typeface="Symbol"/>
              </a:rPr>
              <a:t>i</a:t>
            </a:r>
            <a:r>
              <a:rPr lang="es-ES_tradnl" dirty="0" smtClean="0">
                <a:sym typeface="Symbol"/>
              </a:rPr>
              <a:t> = </a:t>
            </a:r>
            <a:r>
              <a:rPr lang="es-ES_tradnl" dirty="0" err="1" smtClean="0">
                <a:sym typeface="Symbol"/>
              </a:rPr>
              <a:t>b</a:t>
            </a:r>
            <a:r>
              <a:rPr lang="es-ES_tradnl" baseline="-25000" dirty="0" err="1" smtClean="0">
                <a:sym typeface="Symbol"/>
              </a:rPr>
              <a:t>j</a:t>
            </a:r>
            <a:r>
              <a:rPr lang="es-ES_tradnl" dirty="0" smtClean="0">
                <a:sym typeface="Symbol"/>
              </a:rPr>
              <a:t>  	 eliminamos la fila  i o columna j.</a:t>
            </a:r>
            <a:endParaRPr lang="es-ES_tradnl" dirty="0">
              <a:sym typeface="Symbol"/>
            </a:endParaRPr>
          </a:p>
          <a:p>
            <a:endParaRPr lang="es-ES_tradnl" dirty="0"/>
          </a:p>
        </p:txBody>
      </p:sp>
      <p:sp>
        <p:nvSpPr>
          <p:cNvPr id="3" name="2 CuadroTexto"/>
          <p:cNvSpPr txBox="1"/>
          <p:nvPr/>
        </p:nvSpPr>
        <p:spPr>
          <a:xfrm>
            <a:off x="1475656" y="2784996"/>
            <a:ext cx="7200801" cy="3139321"/>
          </a:xfrm>
          <a:prstGeom prst="rect">
            <a:avLst/>
          </a:prstGeom>
          <a:noFill/>
        </p:spPr>
        <p:txBody>
          <a:bodyPr wrap="square" rtlCol="0">
            <a:spAutoFit/>
          </a:bodyPr>
          <a:lstStyle/>
          <a:p>
            <a:r>
              <a:rPr lang="es-ES_tradnl" b="1" dirty="0" smtClean="0">
                <a:solidFill>
                  <a:srgbClr val="C00000"/>
                </a:solidFill>
              </a:rPr>
              <a:t>Prueba de </a:t>
            </a:r>
            <a:r>
              <a:rPr lang="es-ES_tradnl" b="1" dirty="0" err="1" smtClean="0">
                <a:solidFill>
                  <a:srgbClr val="C00000"/>
                </a:solidFill>
              </a:rPr>
              <a:t>optimalidad</a:t>
            </a:r>
            <a:endParaRPr lang="es-ES_tradnl" b="1" dirty="0" smtClean="0">
              <a:solidFill>
                <a:srgbClr val="C00000"/>
              </a:solidFill>
            </a:endParaRPr>
          </a:p>
          <a:p>
            <a:pPr marL="342900" indent="-342900">
              <a:buAutoNum type="arabicPeriod"/>
            </a:pPr>
            <a:r>
              <a:rPr lang="es-ES_tradnl" dirty="0" smtClean="0">
                <a:latin typeface="Cambria" panose="02040503050406030204" pitchFamily="18" charset="0"/>
              </a:rPr>
              <a:t>Una solución básica factible es optima si y solo si </a:t>
            </a:r>
            <a:r>
              <a:rPr lang="es-ES_tradnl" dirty="0" err="1" smtClean="0">
                <a:latin typeface="Cambria" panose="02040503050406030204" pitchFamily="18" charset="0"/>
              </a:rPr>
              <a:t>cij</a:t>
            </a:r>
            <a:r>
              <a:rPr lang="es-ES_tradnl" dirty="0" smtClean="0">
                <a:latin typeface="Cambria" panose="02040503050406030204" pitchFamily="18" charset="0"/>
              </a:rPr>
              <a:t> – </a:t>
            </a:r>
            <a:r>
              <a:rPr lang="es-ES_tradnl" dirty="0" err="1" smtClean="0">
                <a:latin typeface="Cambria" panose="02040503050406030204" pitchFamily="18" charset="0"/>
              </a:rPr>
              <a:t>ui</a:t>
            </a:r>
            <a:r>
              <a:rPr lang="es-ES_tradnl" dirty="0" smtClean="0">
                <a:latin typeface="Cambria" panose="02040503050406030204" pitchFamily="18" charset="0"/>
              </a:rPr>
              <a:t> – </a:t>
            </a:r>
            <a:r>
              <a:rPr lang="es-ES_tradnl" dirty="0" err="1" smtClean="0">
                <a:latin typeface="Cambria" panose="02040503050406030204" pitchFamily="18" charset="0"/>
              </a:rPr>
              <a:t>vj</a:t>
            </a:r>
            <a:r>
              <a:rPr lang="es-ES_tradnl" dirty="0" smtClean="0">
                <a:latin typeface="Cambria" panose="02040503050406030204" pitchFamily="18" charset="0"/>
              </a:rPr>
              <a:t> ≥ 0 , tal que  </a:t>
            </a:r>
            <a:r>
              <a:rPr lang="es-ES_tradnl" dirty="0" err="1" smtClean="0">
                <a:latin typeface="Cambria" panose="02040503050406030204" pitchFamily="18" charset="0"/>
              </a:rPr>
              <a:t>Xij</a:t>
            </a:r>
            <a:r>
              <a:rPr lang="es-ES_tradnl" dirty="0" smtClean="0">
                <a:latin typeface="Cambria" panose="02040503050406030204" pitchFamily="18" charset="0"/>
              </a:rPr>
              <a:t> es no básica.</a:t>
            </a:r>
          </a:p>
          <a:p>
            <a:pPr marL="342900" indent="-342900">
              <a:buAutoNum type="arabicPeriod"/>
            </a:pPr>
            <a:r>
              <a:rPr lang="es-ES_tradnl" dirty="0" smtClean="0">
                <a:latin typeface="Cambria" panose="02040503050406030204" pitchFamily="18" charset="0"/>
              </a:rPr>
              <a:t>Se obtiene  </a:t>
            </a:r>
            <a:r>
              <a:rPr lang="es-ES_tradnl" dirty="0" err="1" smtClean="0">
                <a:latin typeface="Cambria" panose="02040503050406030204" pitchFamily="18" charset="0"/>
              </a:rPr>
              <a:t>ui</a:t>
            </a:r>
            <a:r>
              <a:rPr lang="es-ES_tradnl" dirty="0" smtClean="0">
                <a:latin typeface="Cambria" panose="02040503050406030204" pitchFamily="18" charset="0"/>
              </a:rPr>
              <a:t>, </a:t>
            </a:r>
            <a:r>
              <a:rPr lang="es-ES_tradnl" dirty="0" err="1" smtClean="0">
                <a:latin typeface="Cambria" panose="02040503050406030204" pitchFamily="18" charset="0"/>
              </a:rPr>
              <a:t>vj</a:t>
            </a:r>
            <a:r>
              <a:rPr lang="es-ES_tradnl" dirty="0" smtClean="0">
                <a:latin typeface="Cambria" panose="02040503050406030204" pitchFamily="18" charset="0"/>
              </a:rPr>
              <a:t>  al elegir la fila con el mayor números de asignaciones  y establecer  </a:t>
            </a:r>
            <a:r>
              <a:rPr lang="es-ES_tradnl" dirty="0" err="1" smtClean="0">
                <a:latin typeface="Cambria" panose="02040503050406030204" pitchFamily="18" charset="0"/>
              </a:rPr>
              <a:t>ui</a:t>
            </a:r>
            <a:r>
              <a:rPr lang="es-ES_tradnl" dirty="0" smtClean="0">
                <a:latin typeface="Cambria" panose="02040503050406030204" pitchFamily="18" charset="0"/>
              </a:rPr>
              <a:t> =0</a:t>
            </a:r>
          </a:p>
          <a:p>
            <a:pPr marL="342900" indent="-342900">
              <a:buAutoNum type="arabicPeriod"/>
            </a:pPr>
            <a:r>
              <a:rPr lang="es-ES_tradnl" dirty="0" smtClean="0">
                <a:latin typeface="Cambria" panose="02040503050406030204" pitchFamily="18" charset="0"/>
              </a:rPr>
              <a:t>Si </a:t>
            </a:r>
            <a:r>
              <a:rPr lang="es-ES_tradnl" dirty="0" err="1" smtClean="0">
                <a:latin typeface="Cambria" panose="02040503050406030204" pitchFamily="18" charset="0"/>
              </a:rPr>
              <a:t>Xij</a:t>
            </a:r>
            <a:r>
              <a:rPr lang="es-ES_tradnl" dirty="0" smtClean="0">
                <a:latin typeface="Cambria" panose="02040503050406030204" pitchFamily="18" charset="0"/>
              </a:rPr>
              <a:t> es una variable básica </a:t>
            </a:r>
            <a:r>
              <a:rPr lang="es-ES_tradnl" dirty="0" err="1" smtClean="0">
                <a:latin typeface="Cambria" panose="02040503050406030204" pitchFamily="18" charset="0"/>
              </a:rPr>
              <a:t>ui</a:t>
            </a:r>
            <a:r>
              <a:rPr lang="es-ES_tradnl" dirty="0" smtClean="0">
                <a:latin typeface="Cambria" panose="02040503050406030204" pitchFamily="18" charset="0"/>
              </a:rPr>
              <a:t> y </a:t>
            </a:r>
            <a:r>
              <a:rPr lang="es-ES_tradnl" dirty="0" err="1" smtClean="0">
                <a:latin typeface="Cambria" panose="02040503050406030204" pitchFamily="18" charset="0"/>
              </a:rPr>
              <a:t>vj</a:t>
            </a:r>
            <a:r>
              <a:rPr lang="es-ES_tradnl" dirty="0" smtClean="0">
                <a:latin typeface="Cambria" panose="02040503050406030204" pitchFamily="18" charset="0"/>
              </a:rPr>
              <a:t>, tal que satisfaga el conjunto de ecuaciones.</a:t>
            </a:r>
          </a:p>
          <a:p>
            <a:r>
              <a:rPr lang="es-ES_tradnl" dirty="0" smtClean="0"/>
              <a:t>	</a:t>
            </a:r>
            <a:r>
              <a:rPr lang="es-ES_tradnl" dirty="0" err="1" smtClean="0"/>
              <a:t>cij</a:t>
            </a:r>
            <a:r>
              <a:rPr lang="es-ES_tradnl" dirty="0" smtClean="0"/>
              <a:t> = </a:t>
            </a:r>
            <a:r>
              <a:rPr lang="es-ES_tradnl" dirty="0" err="1" smtClean="0"/>
              <a:t>ui</a:t>
            </a:r>
            <a:r>
              <a:rPr lang="es-ES_tradnl" dirty="0" smtClean="0"/>
              <a:t> + </a:t>
            </a:r>
            <a:r>
              <a:rPr lang="es-ES_tradnl" dirty="0" err="1" smtClean="0"/>
              <a:t>vj</a:t>
            </a:r>
            <a:r>
              <a:rPr lang="es-ES_tradnl" dirty="0" smtClean="0"/>
              <a:t> ,   tal que </a:t>
            </a:r>
            <a:r>
              <a:rPr lang="es-ES_tradnl" dirty="0" err="1" smtClean="0"/>
              <a:t>Xij</a:t>
            </a:r>
            <a:r>
              <a:rPr lang="es-ES_tradnl" dirty="0" smtClean="0"/>
              <a:t> es básica.</a:t>
            </a:r>
          </a:p>
          <a:p>
            <a:r>
              <a:rPr lang="es-ES_tradnl" dirty="0" smtClean="0"/>
              <a:t>4. Se resuelve el  sistema de ecuaciones</a:t>
            </a:r>
          </a:p>
          <a:p>
            <a:endParaRPr lang="es-ES_tradnl" dirty="0"/>
          </a:p>
          <a:p>
            <a:r>
              <a:rPr lang="es-ES_tradnl" dirty="0" smtClean="0"/>
              <a:t>	</a:t>
            </a:r>
            <a:r>
              <a:rPr lang="es-ES_tradnl" dirty="0" err="1" smtClean="0"/>
              <a:t>cij</a:t>
            </a:r>
            <a:r>
              <a:rPr lang="es-ES_tradnl" dirty="0" smtClean="0"/>
              <a:t> = </a:t>
            </a:r>
            <a:r>
              <a:rPr lang="es-ES_tradnl" dirty="0" err="1" smtClean="0"/>
              <a:t>ui</a:t>
            </a:r>
            <a:r>
              <a:rPr lang="es-ES_tradnl" dirty="0" smtClean="0"/>
              <a:t> ≠ </a:t>
            </a:r>
            <a:r>
              <a:rPr lang="es-ES_tradnl" dirty="0" err="1" smtClean="0"/>
              <a:t>vj</a:t>
            </a:r>
            <a:r>
              <a:rPr lang="es-ES_tradnl" dirty="0" smtClean="0"/>
              <a:t> / </a:t>
            </a:r>
            <a:r>
              <a:rPr lang="es-ES_tradnl" dirty="0" err="1" smtClean="0"/>
              <a:t>Xij</a:t>
            </a:r>
            <a:r>
              <a:rPr lang="es-ES_tradnl" dirty="0" smtClean="0"/>
              <a:t> es básica.</a:t>
            </a:r>
            <a:endParaRPr lang="es-ES_tradnl" dirty="0"/>
          </a:p>
        </p:txBody>
      </p:sp>
    </p:spTree>
    <p:extLst>
      <p:ext uri="{BB962C8B-B14F-4D97-AF65-F5344CB8AC3E}">
        <p14:creationId xmlns:p14="http://schemas.microsoft.com/office/powerpoint/2010/main" val="17073225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043608" y="260648"/>
            <a:ext cx="4792722" cy="369332"/>
          </a:xfrm>
          <a:prstGeom prst="rect">
            <a:avLst/>
          </a:prstGeom>
          <a:solidFill>
            <a:schemeClr val="accent1">
              <a:lumMod val="20000"/>
              <a:lumOff val="80000"/>
            </a:schemeClr>
          </a:solidFill>
        </p:spPr>
        <p:txBody>
          <a:bodyPr wrap="none">
            <a:spAutoFit/>
          </a:bodyPr>
          <a:lstStyle/>
          <a:p>
            <a:r>
              <a:rPr lang="es-PE" b="1" dirty="0">
                <a:solidFill>
                  <a:srgbClr val="C00000"/>
                </a:solidFill>
              </a:rPr>
              <a:t>METODO DE LA ESQUINA </a:t>
            </a:r>
            <a:r>
              <a:rPr lang="es-PE" b="1" dirty="0" smtClean="0">
                <a:solidFill>
                  <a:srgbClr val="C00000"/>
                </a:solidFill>
              </a:rPr>
              <a:t>NOR OESTE</a:t>
            </a:r>
            <a:r>
              <a:rPr lang="es-PE" b="1" dirty="0">
                <a:solidFill>
                  <a:srgbClr val="C00000"/>
                </a:solidFill>
              </a:rPr>
              <a:t>.</a:t>
            </a:r>
            <a:endParaRPr lang="es-ES_tradnl" b="1" dirty="0">
              <a:solidFill>
                <a:srgbClr val="C00000"/>
              </a:solidFill>
            </a:endParaRPr>
          </a:p>
        </p:txBody>
      </p:sp>
      <p:sp>
        <p:nvSpPr>
          <p:cNvPr id="3" name="2 Rectángulo"/>
          <p:cNvSpPr/>
          <p:nvPr/>
        </p:nvSpPr>
        <p:spPr>
          <a:xfrm>
            <a:off x="1091549" y="659926"/>
            <a:ext cx="7522487" cy="1200329"/>
          </a:xfrm>
          <a:prstGeom prst="rect">
            <a:avLst/>
          </a:prstGeom>
        </p:spPr>
        <p:txBody>
          <a:bodyPr wrap="square">
            <a:spAutoFit/>
          </a:bodyPr>
          <a:lstStyle/>
          <a:p>
            <a:r>
              <a:rPr lang="es-PE" dirty="0" smtClean="0">
                <a:latin typeface="Cambria" panose="02040503050406030204" pitchFamily="18" charset="0"/>
              </a:rPr>
              <a:t>Es un </a:t>
            </a:r>
            <a:r>
              <a:rPr lang="es-PE" dirty="0">
                <a:latin typeface="Cambria" panose="02040503050406030204" pitchFamily="18" charset="0"/>
              </a:rPr>
              <a:t>algoritmo heurístico útil para resolver problemas de transporte o distribución por medio la consecución de una solución básica inicial que satisfaga todas las restricciones existentes sin que esto implique que se alcance el costo óptimo total</a:t>
            </a:r>
            <a:r>
              <a:rPr lang="es-PE" dirty="0" smtClean="0">
                <a:latin typeface="Cambria" panose="02040503050406030204" pitchFamily="18" charset="0"/>
              </a:rPr>
              <a:t>.</a:t>
            </a:r>
          </a:p>
        </p:txBody>
      </p:sp>
      <p:sp>
        <p:nvSpPr>
          <p:cNvPr id="4" name="3 CuadroTexto"/>
          <p:cNvSpPr txBox="1"/>
          <p:nvPr/>
        </p:nvSpPr>
        <p:spPr>
          <a:xfrm>
            <a:off x="1259632" y="2132856"/>
            <a:ext cx="7541664" cy="4247317"/>
          </a:xfrm>
          <a:prstGeom prst="rect">
            <a:avLst/>
          </a:prstGeom>
          <a:solidFill>
            <a:schemeClr val="accent4">
              <a:lumMod val="20000"/>
              <a:lumOff val="80000"/>
            </a:schemeClr>
          </a:solidFill>
        </p:spPr>
        <p:txBody>
          <a:bodyPr wrap="square" rtlCol="0">
            <a:spAutoFit/>
          </a:bodyPr>
          <a:lstStyle/>
          <a:p>
            <a:r>
              <a:rPr lang="es-PE" b="1" dirty="0">
                <a:solidFill>
                  <a:srgbClr val="C00000"/>
                </a:solidFill>
                <a:latin typeface="Cambria" panose="02040503050406030204" pitchFamily="18" charset="0"/>
              </a:rPr>
              <a:t>Pasos para desarrollar este método:</a:t>
            </a:r>
          </a:p>
          <a:p>
            <a:r>
              <a:rPr lang="es-PE" b="1" dirty="0" smtClean="0">
                <a:solidFill>
                  <a:srgbClr val="C00000"/>
                </a:solidFill>
                <a:latin typeface="Cambria" panose="02040503050406030204" pitchFamily="18" charset="0"/>
              </a:rPr>
              <a:t>Paso 1.</a:t>
            </a:r>
            <a:r>
              <a:rPr lang="es-PE" dirty="0" smtClean="0">
                <a:latin typeface="Cambria" panose="02040503050406030204" pitchFamily="18" charset="0"/>
              </a:rPr>
              <a:t> Seleccionar </a:t>
            </a:r>
            <a:r>
              <a:rPr lang="es-PE" dirty="0">
                <a:latin typeface="Cambria" panose="02040503050406030204" pitchFamily="18" charset="0"/>
              </a:rPr>
              <a:t>la celda de la esquina noroeste (esquina superior izquierda).</a:t>
            </a:r>
          </a:p>
          <a:p>
            <a:r>
              <a:rPr lang="es-PE" b="1" dirty="0" smtClean="0">
                <a:solidFill>
                  <a:srgbClr val="C00000"/>
                </a:solidFill>
                <a:latin typeface="Cambria" panose="02040503050406030204" pitchFamily="18" charset="0"/>
              </a:rPr>
              <a:t>Paso 2</a:t>
            </a:r>
            <a:r>
              <a:rPr lang="es-PE" dirty="0" smtClean="0">
                <a:latin typeface="Cambria" panose="02040503050406030204" pitchFamily="18" charset="0"/>
              </a:rPr>
              <a:t>: asignar el máximo posible </a:t>
            </a:r>
            <a:r>
              <a:rPr lang="es-PE" dirty="0" err="1" smtClean="0">
                <a:latin typeface="Cambria" panose="02040503050406030204" pitchFamily="18" charset="0"/>
              </a:rPr>
              <a:t>Xij</a:t>
            </a:r>
            <a:r>
              <a:rPr lang="es-PE" dirty="0" smtClean="0">
                <a:latin typeface="Cambria" panose="02040503050406030204" pitchFamily="18" charset="0"/>
              </a:rPr>
              <a:t> = min (</a:t>
            </a:r>
            <a:r>
              <a:rPr lang="es-PE" dirty="0" err="1" smtClean="0">
                <a:latin typeface="Cambria" panose="02040503050406030204" pitchFamily="18" charset="0"/>
              </a:rPr>
              <a:t>ai</a:t>
            </a:r>
            <a:r>
              <a:rPr lang="es-PE" dirty="0" smtClean="0">
                <a:latin typeface="Cambria" panose="02040503050406030204" pitchFamily="18" charset="0"/>
              </a:rPr>
              <a:t>, </a:t>
            </a:r>
            <a:r>
              <a:rPr lang="es-PE" dirty="0" err="1" smtClean="0">
                <a:latin typeface="Cambria" panose="02040503050406030204" pitchFamily="18" charset="0"/>
              </a:rPr>
              <a:t>bj</a:t>
            </a:r>
            <a:r>
              <a:rPr lang="es-PE" dirty="0" smtClean="0">
                <a:latin typeface="Cambria" panose="02040503050406030204" pitchFamily="18" charset="0"/>
              </a:rPr>
              <a:t>) o la menor entre la oferta y la demanda.</a:t>
            </a:r>
          </a:p>
          <a:p>
            <a:r>
              <a:rPr lang="es-PE" b="1" dirty="0" smtClean="0">
                <a:solidFill>
                  <a:srgbClr val="C00000"/>
                </a:solidFill>
                <a:latin typeface="Cambria" panose="02040503050406030204" pitchFamily="18" charset="0"/>
              </a:rPr>
              <a:t>Paso 3</a:t>
            </a:r>
            <a:r>
              <a:rPr lang="es-PE" dirty="0" smtClean="0">
                <a:latin typeface="Cambria" panose="02040503050406030204" pitchFamily="18" charset="0"/>
              </a:rPr>
              <a:t>: Actualizar la oferta y la demanda</a:t>
            </a:r>
          </a:p>
          <a:p>
            <a:endParaRPr lang="es-PE" dirty="0">
              <a:latin typeface="Cambria" panose="02040503050406030204" pitchFamily="18" charset="0"/>
            </a:endParaRPr>
          </a:p>
          <a:p>
            <a:r>
              <a:rPr lang="es-ES_tradnl" dirty="0" err="1">
                <a:latin typeface="Cambria" panose="02040503050406030204" pitchFamily="18" charset="0"/>
                <a:sym typeface="Symbol"/>
              </a:rPr>
              <a:t>X</a:t>
            </a:r>
            <a:r>
              <a:rPr lang="es-ES_tradnl" baseline="-25000" dirty="0" err="1">
                <a:latin typeface="Cambria" panose="02040503050406030204" pitchFamily="18" charset="0"/>
                <a:sym typeface="Symbol"/>
              </a:rPr>
              <a:t>ij</a:t>
            </a:r>
            <a:r>
              <a:rPr lang="es-ES_tradnl" dirty="0">
                <a:latin typeface="Cambria" panose="02040503050406030204" pitchFamily="18" charset="0"/>
                <a:sym typeface="Symbol"/>
              </a:rPr>
              <a:t> = min (</a:t>
            </a:r>
            <a:r>
              <a:rPr lang="es-ES_tradnl" dirty="0" err="1">
                <a:latin typeface="Cambria" panose="02040503050406030204" pitchFamily="18" charset="0"/>
                <a:sym typeface="Symbol"/>
              </a:rPr>
              <a:t>ai</a:t>
            </a:r>
            <a:r>
              <a:rPr lang="es-ES_tradnl" dirty="0">
                <a:latin typeface="Cambria" panose="02040503050406030204" pitchFamily="18" charset="0"/>
                <a:sym typeface="Symbol"/>
              </a:rPr>
              <a:t>, </a:t>
            </a:r>
            <a:r>
              <a:rPr lang="es-ES_tradnl" dirty="0" err="1">
                <a:latin typeface="Cambria" panose="02040503050406030204" pitchFamily="18" charset="0"/>
                <a:sym typeface="Symbol"/>
              </a:rPr>
              <a:t>bj</a:t>
            </a:r>
            <a:r>
              <a:rPr lang="es-ES_tradnl" dirty="0">
                <a:latin typeface="Cambria" panose="02040503050406030204" pitchFamily="18" charset="0"/>
                <a:sym typeface="Symbol"/>
              </a:rPr>
              <a:t>) si   </a:t>
            </a:r>
            <a:r>
              <a:rPr lang="es-ES_tradnl" dirty="0" err="1">
                <a:latin typeface="Cambria" panose="02040503050406030204" pitchFamily="18" charset="0"/>
                <a:sym typeface="Symbol"/>
              </a:rPr>
              <a:t>a</a:t>
            </a:r>
            <a:r>
              <a:rPr lang="es-ES_tradnl" baseline="-25000" dirty="0" err="1">
                <a:latin typeface="Cambria" panose="02040503050406030204" pitchFamily="18" charset="0"/>
                <a:sym typeface="Symbol"/>
              </a:rPr>
              <a:t>i</a:t>
            </a:r>
            <a:r>
              <a:rPr lang="es-ES_tradnl" dirty="0">
                <a:latin typeface="Cambria" panose="02040503050406030204" pitchFamily="18" charset="0"/>
                <a:sym typeface="Symbol"/>
              </a:rPr>
              <a:t>&lt; </a:t>
            </a:r>
            <a:r>
              <a:rPr lang="es-ES_tradnl" dirty="0" err="1">
                <a:latin typeface="Cambria" panose="02040503050406030204" pitchFamily="18" charset="0"/>
                <a:sym typeface="Symbol"/>
              </a:rPr>
              <a:t>b</a:t>
            </a:r>
            <a:r>
              <a:rPr lang="es-ES_tradnl" baseline="-25000" dirty="0" err="1">
                <a:latin typeface="Cambria" panose="02040503050406030204" pitchFamily="18" charset="0"/>
                <a:sym typeface="Symbol"/>
              </a:rPr>
              <a:t>j</a:t>
            </a:r>
            <a:r>
              <a:rPr lang="es-ES_tradnl" baseline="-25000" dirty="0">
                <a:latin typeface="Cambria" panose="02040503050406030204" pitchFamily="18" charset="0"/>
                <a:sym typeface="Symbol"/>
              </a:rPr>
              <a:t> </a:t>
            </a:r>
            <a:r>
              <a:rPr lang="es-ES_tradnl" dirty="0">
                <a:latin typeface="Cambria" panose="02040503050406030204" pitchFamily="18" charset="0"/>
                <a:sym typeface="Symbol"/>
              </a:rPr>
              <a:t>    b*</a:t>
            </a:r>
            <a:r>
              <a:rPr lang="es-ES_tradnl" baseline="-25000" dirty="0">
                <a:latin typeface="Cambria" panose="02040503050406030204" pitchFamily="18" charset="0"/>
                <a:sym typeface="Symbol"/>
              </a:rPr>
              <a:t>j</a:t>
            </a:r>
            <a:r>
              <a:rPr lang="es-ES_tradnl" dirty="0">
                <a:latin typeface="Cambria" panose="02040503050406030204" pitchFamily="18" charset="0"/>
                <a:sym typeface="Symbol"/>
              </a:rPr>
              <a:t> = </a:t>
            </a:r>
            <a:r>
              <a:rPr lang="es-ES_tradnl" dirty="0" err="1">
                <a:latin typeface="Cambria" panose="02040503050406030204" pitchFamily="18" charset="0"/>
                <a:sym typeface="Symbol"/>
              </a:rPr>
              <a:t>bi</a:t>
            </a:r>
            <a:r>
              <a:rPr lang="es-ES_tradnl" dirty="0">
                <a:latin typeface="Cambria" panose="02040503050406030204" pitchFamily="18" charset="0"/>
                <a:sym typeface="Symbol"/>
              </a:rPr>
              <a:t> – </a:t>
            </a:r>
            <a:r>
              <a:rPr lang="es-ES_tradnl" dirty="0" err="1">
                <a:latin typeface="Cambria" panose="02040503050406030204" pitchFamily="18" charset="0"/>
                <a:sym typeface="Symbol"/>
              </a:rPr>
              <a:t>ai</a:t>
            </a:r>
            <a:r>
              <a:rPr lang="es-ES_tradnl" dirty="0">
                <a:latin typeface="Cambria" panose="02040503050406030204" pitchFamily="18" charset="0"/>
                <a:sym typeface="Symbol"/>
              </a:rPr>
              <a:t>  (se elimina la fila </a:t>
            </a:r>
            <a:r>
              <a:rPr lang="es-ES_tradnl" dirty="0" smtClean="0">
                <a:latin typeface="Cambria" panose="02040503050406030204" pitchFamily="18" charset="0"/>
                <a:sym typeface="Symbol"/>
              </a:rPr>
              <a:t>i)</a:t>
            </a:r>
            <a:endParaRPr lang="es-ES_tradnl" dirty="0">
              <a:latin typeface="Cambria" panose="02040503050406030204" pitchFamily="18" charset="0"/>
              <a:sym typeface="Symbol"/>
            </a:endParaRPr>
          </a:p>
          <a:p>
            <a:endParaRPr lang="es-ES_tradnl" dirty="0">
              <a:latin typeface="Cambria" panose="02040503050406030204" pitchFamily="18" charset="0"/>
              <a:sym typeface="Symbol"/>
            </a:endParaRPr>
          </a:p>
          <a:p>
            <a:r>
              <a:rPr lang="es-ES_tradnl" dirty="0">
                <a:latin typeface="Cambria" panose="02040503050406030204" pitchFamily="18" charset="0"/>
                <a:sym typeface="Symbol"/>
              </a:rPr>
              <a:t>	si  </a:t>
            </a:r>
            <a:r>
              <a:rPr lang="es-ES_tradnl" dirty="0" err="1">
                <a:latin typeface="Cambria" panose="02040503050406030204" pitchFamily="18" charset="0"/>
                <a:sym typeface="Symbol"/>
              </a:rPr>
              <a:t>bj</a:t>
            </a:r>
            <a:r>
              <a:rPr lang="es-ES_tradnl" dirty="0">
                <a:latin typeface="Cambria" panose="02040503050406030204" pitchFamily="18" charset="0"/>
                <a:sym typeface="Symbol"/>
              </a:rPr>
              <a:t> &lt; </a:t>
            </a:r>
            <a:r>
              <a:rPr lang="es-ES_tradnl" dirty="0" err="1">
                <a:latin typeface="Cambria" panose="02040503050406030204" pitchFamily="18" charset="0"/>
                <a:sym typeface="Symbol"/>
              </a:rPr>
              <a:t>ai</a:t>
            </a:r>
            <a:r>
              <a:rPr lang="es-ES_tradnl" dirty="0">
                <a:latin typeface="Cambria" panose="02040503050406030204" pitchFamily="18" charset="0"/>
                <a:sym typeface="Symbol"/>
              </a:rPr>
              <a:t>      a*</a:t>
            </a:r>
            <a:r>
              <a:rPr lang="es-ES_tradnl" baseline="-25000" dirty="0">
                <a:latin typeface="Cambria" panose="02040503050406030204" pitchFamily="18" charset="0"/>
                <a:sym typeface="Symbol"/>
              </a:rPr>
              <a:t>i </a:t>
            </a:r>
            <a:r>
              <a:rPr lang="es-ES_tradnl" dirty="0">
                <a:latin typeface="Cambria" panose="02040503050406030204" pitchFamily="18" charset="0"/>
                <a:sym typeface="Symbol"/>
              </a:rPr>
              <a:t>= </a:t>
            </a:r>
            <a:r>
              <a:rPr lang="es-ES_tradnl" dirty="0" err="1">
                <a:latin typeface="Cambria" panose="02040503050406030204" pitchFamily="18" charset="0"/>
                <a:sym typeface="Symbol"/>
              </a:rPr>
              <a:t>ai</a:t>
            </a:r>
            <a:r>
              <a:rPr lang="es-ES_tradnl" dirty="0">
                <a:latin typeface="Cambria" panose="02040503050406030204" pitchFamily="18" charset="0"/>
                <a:sym typeface="Symbol"/>
              </a:rPr>
              <a:t> – </a:t>
            </a:r>
            <a:r>
              <a:rPr lang="es-ES_tradnl" dirty="0" err="1">
                <a:latin typeface="Cambria" panose="02040503050406030204" pitchFamily="18" charset="0"/>
                <a:sym typeface="Symbol"/>
              </a:rPr>
              <a:t>bj</a:t>
            </a:r>
            <a:r>
              <a:rPr lang="es-ES_tradnl" dirty="0">
                <a:latin typeface="Cambria" panose="02040503050406030204" pitchFamily="18" charset="0"/>
                <a:sym typeface="Symbol"/>
              </a:rPr>
              <a:t>	(se elimina la columna j)</a:t>
            </a:r>
          </a:p>
          <a:p>
            <a:endParaRPr lang="es-ES_tradnl" dirty="0">
              <a:latin typeface="Cambria" panose="02040503050406030204" pitchFamily="18" charset="0"/>
              <a:sym typeface="Symbol"/>
            </a:endParaRPr>
          </a:p>
          <a:p>
            <a:r>
              <a:rPr lang="es-ES_tradnl" dirty="0">
                <a:latin typeface="Cambria" panose="02040503050406030204" pitchFamily="18" charset="0"/>
                <a:sym typeface="Symbol"/>
              </a:rPr>
              <a:t>	Si  </a:t>
            </a:r>
            <a:r>
              <a:rPr lang="es-ES_tradnl" dirty="0" err="1">
                <a:latin typeface="Cambria" panose="02040503050406030204" pitchFamily="18" charset="0"/>
                <a:sym typeface="Symbol"/>
              </a:rPr>
              <a:t>a</a:t>
            </a:r>
            <a:r>
              <a:rPr lang="es-ES_tradnl" baseline="-25000" dirty="0" err="1">
                <a:latin typeface="Cambria" panose="02040503050406030204" pitchFamily="18" charset="0"/>
                <a:sym typeface="Symbol"/>
              </a:rPr>
              <a:t>i</a:t>
            </a:r>
            <a:r>
              <a:rPr lang="es-ES_tradnl" dirty="0">
                <a:latin typeface="Cambria" panose="02040503050406030204" pitchFamily="18" charset="0"/>
                <a:sym typeface="Symbol"/>
              </a:rPr>
              <a:t> = </a:t>
            </a:r>
            <a:r>
              <a:rPr lang="es-ES_tradnl" dirty="0" err="1">
                <a:latin typeface="Cambria" panose="02040503050406030204" pitchFamily="18" charset="0"/>
                <a:sym typeface="Symbol"/>
              </a:rPr>
              <a:t>b</a:t>
            </a:r>
            <a:r>
              <a:rPr lang="es-ES_tradnl" baseline="-25000" dirty="0" err="1">
                <a:latin typeface="Cambria" panose="02040503050406030204" pitchFamily="18" charset="0"/>
                <a:sym typeface="Symbol"/>
              </a:rPr>
              <a:t>j</a:t>
            </a:r>
            <a:r>
              <a:rPr lang="es-ES_tradnl" dirty="0">
                <a:latin typeface="Cambria" panose="02040503050406030204" pitchFamily="18" charset="0"/>
                <a:sym typeface="Symbol"/>
              </a:rPr>
              <a:t>  	 eliminamos la fila  i o columna j.</a:t>
            </a:r>
          </a:p>
          <a:p>
            <a:endParaRPr lang="es-PE" b="1" dirty="0" smtClean="0">
              <a:solidFill>
                <a:srgbClr val="C00000"/>
              </a:solidFill>
              <a:latin typeface="Cambria" panose="02040503050406030204" pitchFamily="18" charset="0"/>
            </a:endParaRPr>
          </a:p>
          <a:p>
            <a:r>
              <a:rPr lang="es-PE" b="1" dirty="0" smtClean="0">
                <a:solidFill>
                  <a:srgbClr val="C00000"/>
                </a:solidFill>
                <a:latin typeface="Cambria" panose="02040503050406030204" pitchFamily="18" charset="0"/>
              </a:rPr>
              <a:t>Paso 4</a:t>
            </a:r>
            <a:r>
              <a:rPr lang="es-PE" dirty="0" smtClean="0">
                <a:latin typeface="Cambria" panose="02040503050406030204" pitchFamily="18" charset="0"/>
              </a:rPr>
              <a:t>: Muévase a la derecha o hacia debajo de </a:t>
            </a:r>
            <a:r>
              <a:rPr lang="es-PE" dirty="0" err="1" smtClean="0">
                <a:latin typeface="Cambria" panose="02040503050406030204" pitchFamily="18" charset="0"/>
              </a:rPr>
              <a:t>xij</a:t>
            </a:r>
            <a:r>
              <a:rPr lang="es-PE" dirty="0" smtClean="0">
                <a:latin typeface="Cambria" panose="02040503050406030204" pitchFamily="18" charset="0"/>
              </a:rPr>
              <a:t> a Xij+1, según halla quedado disponibilidad para asignar. En otro caso ir, al paso 1. </a:t>
            </a:r>
            <a:endParaRPr lang="es-PE" dirty="0" smtClean="0"/>
          </a:p>
        </p:txBody>
      </p:sp>
    </p:spTree>
    <p:extLst>
      <p:ext uri="{BB962C8B-B14F-4D97-AF65-F5344CB8AC3E}">
        <p14:creationId xmlns:p14="http://schemas.microsoft.com/office/powerpoint/2010/main" val="995088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331640" y="476672"/>
            <a:ext cx="7056784" cy="5909310"/>
          </a:xfrm>
          <a:prstGeom prst="rect">
            <a:avLst/>
          </a:prstGeom>
        </p:spPr>
        <p:txBody>
          <a:bodyPr wrap="square">
            <a:spAutoFit/>
          </a:bodyPr>
          <a:lstStyle/>
          <a:p>
            <a:r>
              <a:rPr lang="es-PE" dirty="0">
                <a:latin typeface="Cambria" panose="02040503050406030204" pitchFamily="18" charset="0"/>
              </a:rPr>
              <a:t>El </a:t>
            </a:r>
            <a:r>
              <a:rPr lang="es-PE" b="1" dirty="0">
                <a:solidFill>
                  <a:srgbClr val="C00000"/>
                </a:solidFill>
                <a:latin typeface="Cambria" panose="02040503050406030204" pitchFamily="18" charset="0"/>
              </a:rPr>
              <a:t>método del Cruce del Arroyo, Trampolín, o de Salto de Piedra en Piedra </a:t>
            </a:r>
            <a:r>
              <a:rPr lang="es-PE" dirty="0">
                <a:latin typeface="Cambria" panose="02040503050406030204" pitchFamily="18" charset="0"/>
              </a:rPr>
              <a:t>(</a:t>
            </a:r>
            <a:r>
              <a:rPr lang="es-PE" b="1" dirty="0" err="1">
                <a:solidFill>
                  <a:srgbClr val="C00000"/>
                </a:solidFill>
                <a:latin typeface="Cambria" panose="02040503050406030204" pitchFamily="18" charset="0"/>
              </a:rPr>
              <a:t>Stepping</a:t>
            </a:r>
            <a:r>
              <a:rPr lang="es-PE" b="1" dirty="0">
                <a:solidFill>
                  <a:srgbClr val="C00000"/>
                </a:solidFill>
                <a:latin typeface="Cambria" panose="02040503050406030204" pitchFamily="18" charset="0"/>
              </a:rPr>
              <a:t> Stone</a:t>
            </a:r>
            <a:r>
              <a:rPr lang="es-PE" dirty="0">
                <a:latin typeface="Cambria" panose="02040503050406030204" pitchFamily="18" charset="0"/>
              </a:rPr>
              <a:t>) es un método de resolución de problemas de transporte en programación lineal que consiste en calcular cuál sería la variación del costo del envío a través de las ruta posibles, es decir asignar cierta cantidad de artículos desde varios orígenes (fábricas/fuentes) a un conjunto de destinos (clientes/depósitos) de tal manera que se disminuyan los costos, hasta optimizar el </a:t>
            </a:r>
            <a:r>
              <a:rPr lang="es-PE" dirty="0" smtClean="0">
                <a:latin typeface="Cambria" panose="02040503050406030204" pitchFamily="18" charset="0"/>
              </a:rPr>
              <a:t>objetivo.</a:t>
            </a:r>
          </a:p>
          <a:p>
            <a:endParaRPr lang="es-PE" dirty="0">
              <a:latin typeface="Cambria" panose="02040503050406030204" pitchFamily="18" charset="0"/>
            </a:endParaRPr>
          </a:p>
          <a:p>
            <a:pPr marL="285750" indent="-285750">
              <a:buFont typeface="Arial" panose="020B0604020202020204" pitchFamily="34" charset="0"/>
              <a:buChar char="•"/>
            </a:pPr>
            <a:r>
              <a:rPr lang="es-PE" dirty="0" smtClean="0">
                <a:latin typeface="Cambria" panose="02040503050406030204" pitchFamily="18" charset="0"/>
              </a:rPr>
              <a:t>Se debe sumar y restar a las celda para mantener la factibilidad, a fin de ,mantener siempre el balance en las dilas y columnas  correspondientes.</a:t>
            </a:r>
          </a:p>
          <a:p>
            <a:pPr marL="285750" indent="-285750">
              <a:buFont typeface="Arial" panose="020B0604020202020204" pitchFamily="34" charset="0"/>
              <a:buChar char="•"/>
            </a:pPr>
            <a:r>
              <a:rPr lang="es-PE" b="1" dirty="0" smtClean="0">
                <a:solidFill>
                  <a:srgbClr val="FF0000"/>
                </a:solidFill>
                <a:latin typeface="Cambria" panose="02040503050406030204" pitchFamily="18" charset="0"/>
              </a:rPr>
              <a:t>Se elige el mínimo de los negativos y este se le asigna a la celda elegida.</a:t>
            </a:r>
          </a:p>
          <a:p>
            <a:pPr marL="285750" indent="-285750">
              <a:buFont typeface="Arial" panose="020B0604020202020204" pitchFamily="34" charset="0"/>
              <a:buChar char="•"/>
            </a:pPr>
            <a:endParaRPr lang="es-PE" dirty="0">
              <a:latin typeface="Cambria" panose="02040503050406030204" pitchFamily="18" charset="0"/>
            </a:endParaRPr>
          </a:p>
          <a:p>
            <a:r>
              <a:rPr lang="es-PE" dirty="0" smtClean="0">
                <a:latin typeface="Cambria" panose="02040503050406030204" pitchFamily="18" charset="0"/>
              </a:rPr>
              <a:t>	(+) X</a:t>
            </a:r>
            <a:r>
              <a:rPr lang="es-PE" baseline="-25000" dirty="0" smtClean="0">
                <a:latin typeface="Cambria" panose="02040503050406030204" pitchFamily="18" charset="0"/>
              </a:rPr>
              <a:t>11</a:t>
            </a:r>
            <a:r>
              <a:rPr lang="es-PE" dirty="0" smtClean="0">
                <a:latin typeface="Cambria" panose="02040503050406030204" pitchFamily="18" charset="0"/>
              </a:rPr>
              <a:t>		X</a:t>
            </a:r>
            <a:r>
              <a:rPr lang="es-PE" baseline="-25000" dirty="0" smtClean="0">
                <a:latin typeface="Cambria" panose="02040503050406030204" pitchFamily="18" charset="0"/>
              </a:rPr>
              <a:t>12</a:t>
            </a:r>
            <a:r>
              <a:rPr lang="es-PE" dirty="0" smtClean="0">
                <a:latin typeface="Cambria" panose="02040503050406030204" pitchFamily="18" charset="0"/>
              </a:rPr>
              <a:t> (-)</a:t>
            </a:r>
          </a:p>
          <a:p>
            <a:endParaRPr lang="es-PE" dirty="0">
              <a:latin typeface="Cambria" panose="02040503050406030204" pitchFamily="18" charset="0"/>
            </a:endParaRPr>
          </a:p>
          <a:p>
            <a:endParaRPr lang="es-PE" dirty="0" smtClean="0">
              <a:latin typeface="Cambria" panose="02040503050406030204" pitchFamily="18" charset="0"/>
            </a:endParaRPr>
          </a:p>
          <a:p>
            <a:r>
              <a:rPr lang="es-PE" dirty="0">
                <a:latin typeface="Cambria" panose="02040503050406030204" pitchFamily="18" charset="0"/>
              </a:rPr>
              <a:t>	</a:t>
            </a:r>
            <a:r>
              <a:rPr lang="es-PE" dirty="0" smtClean="0">
                <a:latin typeface="Cambria" panose="02040503050406030204" pitchFamily="18" charset="0"/>
              </a:rPr>
              <a:t>(-)  X</a:t>
            </a:r>
            <a:r>
              <a:rPr lang="es-PE" baseline="-25000" dirty="0" smtClean="0">
                <a:latin typeface="Cambria" panose="02040503050406030204" pitchFamily="18" charset="0"/>
              </a:rPr>
              <a:t>21</a:t>
            </a:r>
            <a:r>
              <a:rPr lang="es-PE" dirty="0" smtClean="0">
                <a:latin typeface="Cambria" panose="02040503050406030204" pitchFamily="18" charset="0"/>
              </a:rPr>
              <a:t>		X</a:t>
            </a:r>
            <a:r>
              <a:rPr lang="es-PE" baseline="-25000" dirty="0" smtClean="0">
                <a:latin typeface="Cambria" panose="02040503050406030204" pitchFamily="18" charset="0"/>
              </a:rPr>
              <a:t>22</a:t>
            </a:r>
            <a:r>
              <a:rPr lang="es-PE" dirty="0" smtClean="0">
                <a:latin typeface="Cambria" panose="02040503050406030204" pitchFamily="18" charset="0"/>
              </a:rPr>
              <a:t> (+)</a:t>
            </a:r>
          </a:p>
          <a:p>
            <a:pPr marL="285750" indent="-285750">
              <a:buFont typeface="Arial" panose="020B0604020202020204" pitchFamily="34" charset="0"/>
              <a:buChar char="•"/>
            </a:pPr>
            <a:endParaRPr lang="es-PE" dirty="0">
              <a:latin typeface="Cambria" panose="02040503050406030204" pitchFamily="18" charset="0"/>
            </a:endParaRPr>
          </a:p>
          <a:p>
            <a:endParaRPr lang="es-ES_tradnl" dirty="0">
              <a:latin typeface="Cambria" panose="02040503050406030204" pitchFamily="18" charset="0"/>
            </a:endParaRPr>
          </a:p>
        </p:txBody>
      </p:sp>
      <p:cxnSp>
        <p:nvCxnSpPr>
          <p:cNvPr id="4" name="3 Conector recto de flecha"/>
          <p:cNvCxnSpPr/>
          <p:nvPr/>
        </p:nvCxnSpPr>
        <p:spPr>
          <a:xfrm flipH="1">
            <a:off x="3059832" y="4797152"/>
            <a:ext cx="1008112"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6" name="5 Conector recto de flecha"/>
          <p:cNvCxnSpPr/>
          <p:nvPr/>
        </p:nvCxnSpPr>
        <p:spPr>
          <a:xfrm>
            <a:off x="2771800" y="4941168"/>
            <a:ext cx="0" cy="576064"/>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8" name="7 Conector recto de flecha"/>
          <p:cNvCxnSpPr/>
          <p:nvPr/>
        </p:nvCxnSpPr>
        <p:spPr>
          <a:xfrm>
            <a:off x="3131840" y="5589240"/>
            <a:ext cx="1008112"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1" name="10 Conector recto de flecha"/>
          <p:cNvCxnSpPr/>
          <p:nvPr/>
        </p:nvCxnSpPr>
        <p:spPr>
          <a:xfrm flipV="1">
            <a:off x="4427984" y="4941168"/>
            <a:ext cx="0" cy="432048"/>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29520070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flipH="1">
            <a:off x="1115614" y="332656"/>
            <a:ext cx="4176465" cy="369332"/>
          </a:xfrm>
          <a:prstGeom prst="rect">
            <a:avLst/>
          </a:prstGeom>
          <a:solidFill>
            <a:schemeClr val="accent2"/>
          </a:solidFill>
        </p:spPr>
        <p:txBody>
          <a:bodyPr wrap="square" rtlCol="0">
            <a:spAutoFit/>
          </a:bodyPr>
          <a:lstStyle/>
          <a:p>
            <a:r>
              <a:rPr lang="es-PE"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MÉTODO DEL COSTO MÍNIMO</a:t>
            </a:r>
            <a:endParaRPr lang="es-PE"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3" name="2 CuadroTexto"/>
          <p:cNvSpPr txBox="1"/>
          <p:nvPr/>
        </p:nvSpPr>
        <p:spPr>
          <a:xfrm>
            <a:off x="1403649" y="1052736"/>
            <a:ext cx="7488832" cy="1015663"/>
          </a:xfrm>
          <a:prstGeom prst="rect">
            <a:avLst/>
          </a:prstGeom>
          <a:solidFill>
            <a:srgbClr val="FFFF00"/>
          </a:solidFill>
        </p:spPr>
        <p:txBody>
          <a:bodyPr wrap="square" rtlCol="0">
            <a:spAutoFit/>
          </a:bodyPr>
          <a:lstStyle/>
          <a:p>
            <a:r>
              <a:rPr lang="es-PE" sz="2000" dirty="0" smtClean="0">
                <a:latin typeface="Cambria" panose="02040503050406030204" pitchFamily="18" charset="0"/>
              </a:rPr>
              <a:t>Este método trata de localizar una mejor solución inicial al modelo de transporte , utilizando las rutas menos costosas.</a:t>
            </a:r>
          </a:p>
          <a:p>
            <a:r>
              <a:rPr lang="es-PE" sz="2000" dirty="0" smtClean="0">
                <a:latin typeface="Cambria" panose="02040503050406030204" pitchFamily="18" charset="0"/>
              </a:rPr>
              <a:t>Si existe costos iguales, se selecciona arbitrariamente uno de ellos</a:t>
            </a:r>
            <a:r>
              <a:rPr lang="es-PE" dirty="0" smtClean="0"/>
              <a:t>. </a:t>
            </a:r>
            <a:endParaRPr lang="es-PE" dirty="0"/>
          </a:p>
        </p:txBody>
      </p:sp>
      <p:sp>
        <p:nvSpPr>
          <p:cNvPr id="4" name="3 CuadroTexto"/>
          <p:cNvSpPr txBox="1"/>
          <p:nvPr/>
        </p:nvSpPr>
        <p:spPr>
          <a:xfrm>
            <a:off x="1475657" y="2276872"/>
            <a:ext cx="7344815" cy="3416320"/>
          </a:xfrm>
          <a:prstGeom prst="rect">
            <a:avLst/>
          </a:prstGeom>
          <a:noFill/>
        </p:spPr>
        <p:txBody>
          <a:bodyPr wrap="square" rtlCol="0">
            <a:spAutoFit/>
          </a:bodyPr>
          <a:lstStyle/>
          <a:p>
            <a:r>
              <a:rPr lang="es-PE" b="1" dirty="0" smtClean="0">
                <a:solidFill>
                  <a:srgbClr val="C00000"/>
                </a:solidFill>
              </a:rPr>
              <a:t>ALGORITMO DEL MÉTODO  DE COSTO MÍNIMO:</a:t>
            </a:r>
          </a:p>
          <a:p>
            <a:r>
              <a:rPr lang="es-PE" b="1" dirty="0" smtClean="0">
                <a:solidFill>
                  <a:srgbClr val="0070C0"/>
                </a:solidFill>
                <a:latin typeface="Cambria" panose="02040503050406030204" pitchFamily="18" charset="0"/>
              </a:rPr>
              <a:t>Paso1</a:t>
            </a:r>
            <a:r>
              <a:rPr lang="es-PE" dirty="0" smtClean="0">
                <a:latin typeface="Cambria" panose="02040503050406030204" pitchFamily="18" charset="0"/>
              </a:rPr>
              <a:t>. Localizar la celda que tenga el menor costo y asignarle la mayor cantidad posible de flujo. Si hay empate en el mínimo coste. Elegir </a:t>
            </a:r>
            <a:r>
              <a:rPr lang="es-PE" dirty="0">
                <a:latin typeface="Cambria" panose="02040503050406030204" pitchFamily="18" charset="0"/>
              </a:rPr>
              <a:t>l</a:t>
            </a:r>
            <a:r>
              <a:rPr lang="es-PE" dirty="0" smtClean="0">
                <a:latin typeface="Cambria" panose="02040503050406030204" pitchFamily="18" charset="0"/>
              </a:rPr>
              <a:t>a celda a la que pueda asignarle una mayor cantidad de flujo</a:t>
            </a:r>
          </a:p>
          <a:p>
            <a:r>
              <a:rPr lang="es-PE" b="1" dirty="0" smtClean="0">
                <a:solidFill>
                  <a:srgbClr val="0070C0"/>
                </a:solidFill>
                <a:latin typeface="Cambria" panose="02040503050406030204" pitchFamily="18" charset="0"/>
              </a:rPr>
              <a:t>Paso 2.-  </a:t>
            </a:r>
            <a:r>
              <a:rPr lang="es-PE" dirty="0" smtClean="0">
                <a:latin typeface="Cambria" panose="02040503050406030204" pitchFamily="18" charset="0"/>
              </a:rPr>
              <a:t>Se procede actualizar  o ajustar la oferta y demanda de la fila y columna, restándole la cantidad asignada a la celda. Luego se procede a eliminar la fila o columna.  Para continuar asignando valores en las siguientes filas o columna, se deja de considerar la fila o columna que ya ha quedado saturada.</a:t>
            </a:r>
          </a:p>
          <a:p>
            <a:r>
              <a:rPr lang="es-PE" b="1" dirty="0" smtClean="0">
                <a:solidFill>
                  <a:srgbClr val="0070C0"/>
                </a:solidFill>
                <a:latin typeface="Cambria" panose="02040503050406030204" pitchFamily="18" charset="0"/>
              </a:rPr>
              <a:t>Paso 3</a:t>
            </a:r>
            <a:r>
              <a:rPr lang="es-PE" dirty="0" smtClean="0">
                <a:latin typeface="Cambria" panose="02040503050406030204" pitchFamily="18" charset="0"/>
              </a:rPr>
              <a:t>. Si se han agotado todas las ofertas o demandas, igualad a cero las </a:t>
            </a:r>
            <a:r>
              <a:rPr lang="es-PE" dirty="0" err="1" smtClean="0">
                <a:latin typeface="Cambria" panose="02040503050406030204" pitchFamily="18" charset="0"/>
              </a:rPr>
              <a:t>Xij</a:t>
            </a:r>
            <a:r>
              <a:rPr lang="es-PE" dirty="0" smtClean="0">
                <a:latin typeface="Cambria" panose="02040503050406030204" pitchFamily="18" charset="0"/>
              </a:rPr>
              <a:t> que no tienen valor asignado, y ya tenemos la solución básica factible inicial. En caso contario volver al paso 1</a:t>
            </a:r>
            <a:endParaRPr lang="es-PE" dirty="0">
              <a:latin typeface="Cambria" panose="02040503050406030204" pitchFamily="18" charset="0"/>
            </a:endParaRPr>
          </a:p>
        </p:txBody>
      </p:sp>
      <p:sp>
        <p:nvSpPr>
          <p:cNvPr id="5" name="4 CuadroTexto"/>
          <p:cNvSpPr txBox="1"/>
          <p:nvPr/>
        </p:nvSpPr>
        <p:spPr>
          <a:xfrm>
            <a:off x="1619672" y="5877272"/>
            <a:ext cx="6696744" cy="369332"/>
          </a:xfrm>
          <a:prstGeom prst="rect">
            <a:avLst/>
          </a:prstGeom>
          <a:solidFill>
            <a:schemeClr val="accent4">
              <a:lumMod val="40000"/>
              <a:lumOff val="60000"/>
            </a:schemeClr>
          </a:solidFill>
        </p:spPr>
        <p:txBody>
          <a:bodyPr wrap="square" rtlCol="0">
            <a:spAutoFit/>
          </a:bodyPr>
          <a:lstStyle/>
          <a:p>
            <a:r>
              <a:rPr lang="es-PE" dirty="0" smtClean="0"/>
              <a:t>Nota: </a:t>
            </a:r>
            <a:r>
              <a:rPr lang="es-PE" b="1" dirty="0" smtClean="0">
                <a:solidFill>
                  <a:srgbClr val="FF0000"/>
                </a:solidFill>
              </a:rPr>
              <a:t>se exceptúa los  costos de las celdas de costo ficticio</a:t>
            </a:r>
            <a:endParaRPr lang="es-PE" b="1" dirty="0">
              <a:solidFill>
                <a:srgbClr val="FF0000"/>
              </a:solidFill>
            </a:endParaRPr>
          </a:p>
        </p:txBody>
      </p:sp>
    </p:spTree>
    <p:extLst>
      <p:ext uri="{BB962C8B-B14F-4D97-AF65-F5344CB8AC3E}">
        <p14:creationId xmlns:p14="http://schemas.microsoft.com/office/powerpoint/2010/main" val="3012425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187624" y="489569"/>
            <a:ext cx="7344816" cy="2308324"/>
          </a:xfrm>
          <a:prstGeom prst="rect">
            <a:avLst/>
          </a:prstGeom>
          <a:noFill/>
        </p:spPr>
        <p:txBody>
          <a:bodyPr wrap="square" rtlCol="0">
            <a:spAutoFit/>
          </a:bodyPr>
          <a:lstStyle/>
          <a:p>
            <a:r>
              <a:rPr lang="es-PE" dirty="0" smtClean="0">
                <a:solidFill>
                  <a:srgbClr val="FF0000"/>
                </a:solidFill>
              </a:rPr>
              <a:t>Caso 1: </a:t>
            </a:r>
            <a:r>
              <a:rPr lang="es-PE" dirty="0" smtClean="0">
                <a:latin typeface="Cambria" panose="02040503050406030204" pitchFamily="18" charset="0"/>
              </a:rPr>
              <a:t>Una empresa energética dispone de cuatro plantas de generación para satisfacer la demanda diaria eléctrica en cuatro ciudades. Las plantes 1,2,3,y 4 pueden satisface de 80, 30, 60, y 45 millones de KW al día respectivamente. Las necesidades de las ciudades C1, C2, C3 Y C4  son de 70, 40, 70, y 35 millones de </a:t>
            </a:r>
            <a:r>
              <a:rPr lang="es-PE" dirty="0" err="1" smtClean="0">
                <a:latin typeface="Cambria" panose="02040503050406030204" pitchFamily="18" charset="0"/>
              </a:rPr>
              <a:t>Kw</a:t>
            </a:r>
            <a:r>
              <a:rPr lang="es-PE" dirty="0" smtClean="0">
                <a:latin typeface="Cambria" panose="02040503050406030204" pitchFamily="18" charset="0"/>
              </a:rPr>
              <a:t> al día respectivamente. Los costos asociados al envió de suministro energético por cada millón de KW entre cada planta y cada ciudad son registrados en la siguiente tabla:</a:t>
            </a:r>
          </a:p>
          <a:p>
            <a:endParaRPr lang="es-PE" dirty="0"/>
          </a:p>
        </p:txBody>
      </p:sp>
      <p:graphicFrame>
        <p:nvGraphicFramePr>
          <p:cNvPr id="3" name="2 Tabla"/>
          <p:cNvGraphicFramePr>
            <a:graphicFrameLocks noGrp="1"/>
          </p:cNvGraphicFramePr>
          <p:nvPr>
            <p:extLst>
              <p:ext uri="{D42A27DB-BD31-4B8C-83A1-F6EECF244321}">
                <p14:modId xmlns:p14="http://schemas.microsoft.com/office/powerpoint/2010/main" val="1146226104"/>
              </p:ext>
            </p:extLst>
          </p:nvPr>
        </p:nvGraphicFramePr>
        <p:xfrm>
          <a:off x="2195736" y="2797893"/>
          <a:ext cx="4320481" cy="2621280"/>
        </p:xfrm>
        <a:graphic>
          <a:graphicData uri="http://schemas.openxmlformats.org/drawingml/2006/table">
            <a:tbl>
              <a:tblPr/>
              <a:tblGrid>
                <a:gridCol w="797628"/>
                <a:gridCol w="532713"/>
                <a:gridCol w="677962"/>
                <a:gridCol w="562837"/>
                <a:gridCol w="550045"/>
                <a:gridCol w="1199296"/>
              </a:tblGrid>
              <a:tr h="391886">
                <a:tc>
                  <a:txBody>
                    <a:bodyPr/>
                    <a:lstStyle/>
                    <a:p>
                      <a:r>
                        <a:rPr lang="es-PE" dirty="0" smtClean="0"/>
                        <a:t>Plantas</a:t>
                      </a:r>
                      <a:endParaRPr lang="es-PE"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s-PE" dirty="0" smtClean="0"/>
                        <a:t>C1</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dirty="0" smtClean="0"/>
                        <a:t>C2</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dirty="0" smtClean="0"/>
                        <a:t>C3</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dirty="0" smtClean="0"/>
                        <a:t>C4</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400" dirty="0" smtClean="0"/>
                        <a:t>capacidad</a:t>
                      </a:r>
                      <a:endParaRPr lang="es-PE" sz="1400"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9382">
                <a:tc>
                  <a:txBody>
                    <a:bodyPr/>
                    <a:lstStyle/>
                    <a:p>
                      <a:r>
                        <a:rPr lang="es-PE" dirty="0" smtClean="0"/>
                        <a:t>P1</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dirty="0" smtClean="0"/>
                        <a:t>5</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dirty="0" smtClean="0"/>
                        <a:t>2</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dirty="0" smtClean="0"/>
                        <a:t>7</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dirty="0" smtClean="0"/>
                        <a:t>3</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dirty="0" smtClean="0"/>
                        <a:t>80</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1757">
                <a:tc>
                  <a:txBody>
                    <a:bodyPr/>
                    <a:lstStyle/>
                    <a:p>
                      <a:r>
                        <a:rPr lang="es-PE" dirty="0" smtClean="0"/>
                        <a:t>P2</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dirty="0" smtClean="0"/>
                        <a:t>3</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dirty="0" smtClean="0"/>
                        <a:t>6</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dirty="0" smtClean="0"/>
                        <a:t>6</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dirty="0" smtClean="0"/>
                        <a:t>1</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dirty="0" smtClean="0"/>
                        <a:t>30</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1633">
                <a:tc>
                  <a:txBody>
                    <a:bodyPr/>
                    <a:lstStyle/>
                    <a:p>
                      <a:r>
                        <a:rPr lang="es-PE" dirty="0" smtClean="0"/>
                        <a:t>P3</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dirty="0" smtClean="0"/>
                        <a:t>6</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dirty="0" smtClean="0"/>
                        <a:t>1</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dirty="0" smtClean="0"/>
                        <a:t>2</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dirty="0" smtClean="0"/>
                        <a:t>4</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dirty="0" smtClean="0"/>
                        <a:t>60</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5508">
                <a:tc>
                  <a:txBody>
                    <a:bodyPr/>
                    <a:lstStyle/>
                    <a:p>
                      <a:r>
                        <a:rPr lang="es-PE" dirty="0" smtClean="0"/>
                        <a:t>P4</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dirty="0" smtClean="0"/>
                        <a:t>4</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dirty="0" smtClean="0"/>
                        <a:t>3</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dirty="0" smtClean="0"/>
                        <a:t>6</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dirty="0" smtClean="0"/>
                        <a:t>6</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dirty="0" smtClean="0"/>
                        <a:t>45</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5508">
                <a:tc>
                  <a:txBody>
                    <a:bodyPr/>
                    <a:lstStyle/>
                    <a:p>
                      <a:r>
                        <a:rPr lang="es-PE" sz="1400" dirty="0" smtClean="0"/>
                        <a:t>necesidades</a:t>
                      </a:r>
                      <a:endParaRPr lang="es-PE"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tcPr>
                </a:tc>
                <a:tc>
                  <a:txBody>
                    <a:bodyPr/>
                    <a:lstStyle/>
                    <a:p>
                      <a:r>
                        <a:rPr lang="es-PE" dirty="0" smtClean="0"/>
                        <a:t>70</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dirty="0" smtClean="0"/>
                        <a:t>40</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dirty="0" smtClean="0"/>
                        <a:t>70</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dirty="0" smtClean="0"/>
                        <a:t>35</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3 CuadroTexto"/>
          <p:cNvSpPr txBox="1"/>
          <p:nvPr/>
        </p:nvSpPr>
        <p:spPr>
          <a:xfrm>
            <a:off x="1331640" y="5517232"/>
            <a:ext cx="7344816" cy="830997"/>
          </a:xfrm>
          <a:prstGeom prst="rect">
            <a:avLst/>
          </a:prstGeom>
          <a:noFill/>
        </p:spPr>
        <p:txBody>
          <a:bodyPr wrap="square" rtlCol="0">
            <a:spAutoFit/>
          </a:bodyPr>
          <a:lstStyle/>
          <a:p>
            <a:r>
              <a:rPr lang="es-PE" sz="1600" dirty="0" smtClean="0">
                <a:latin typeface="Cambria" panose="02040503050406030204" pitchFamily="18" charset="0"/>
              </a:rPr>
              <a:t>Resolver por el </a:t>
            </a:r>
            <a:r>
              <a:rPr lang="es-PE" sz="1600" b="1" dirty="0" smtClean="0">
                <a:solidFill>
                  <a:srgbClr val="FF0000"/>
                </a:solidFill>
                <a:latin typeface="Cambria" panose="02040503050406030204" pitchFamily="18" charset="0"/>
              </a:rPr>
              <a:t>método del costo mínimo </a:t>
            </a:r>
            <a:r>
              <a:rPr lang="es-PE" sz="1600" dirty="0" smtClean="0">
                <a:latin typeface="Cambria" panose="02040503050406030204" pitchFamily="18" charset="0"/>
              </a:rPr>
              <a:t>y formular mediante el modelo de Programación lineal que permita satisfacer las necesidades de todas las ciudades al tiempo que minimice los costos asociadas al trasporte</a:t>
            </a:r>
            <a:endParaRPr lang="es-PE" sz="1600" dirty="0">
              <a:latin typeface="Cambria" panose="02040503050406030204" pitchFamily="18" charset="0"/>
            </a:endParaRPr>
          </a:p>
        </p:txBody>
      </p:sp>
    </p:spTree>
    <p:extLst>
      <p:ext uri="{BB962C8B-B14F-4D97-AF65-F5344CB8AC3E}">
        <p14:creationId xmlns:p14="http://schemas.microsoft.com/office/powerpoint/2010/main" val="13723499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187624" y="404664"/>
            <a:ext cx="7416824" cy="2031325"/>
          </a:xfrm>
          <a:prstGeom prst="rect">
            <a:avLst/>
          </a:prstGeom>
          <a:noFill/>
        </p:spPr>
        <p:txBody>
          <a:bodyPr wrap="square" rtlCol="0">
            <a:spAutoFit/>
          </a:bodyPr>
          <a:lstStyle/>
          <a:p>
            <a:r>
              <a:rPr lang="es-PE" b="1" dirty="0" smtClean="0">
                <a:solidFill>
                  <a:srgbClr val="FF0000"/>
                </a:solidFill>
              </a:rPr>
              <a:t>Caso 2:</a:t>
            </a:r>
          </a:p>
          <a:p>
            <a:r>
              <a:rPr lang="es-PE" dirty="0" smtClean="0">
                <a:latin typeface="Cambria" panose="02040503050406030204" pitchFamily="18" charset="0"/>
              </a:rPr>
              <a:t>Una compañía de agua tiene tres depósitos con una entrada diaria estimada de 15 , 20 y 25 millones de litros de agua respectivamente. Diariamente tiene que abastecer 4 áreas A,B,C y D, las cuales tiene una demanda esperada de  8,  10, 12 y 15 millones de litros respectivamente. El costo de bombeo por millón de litros de agua es como sigue:</a:t>
            </a:r>
          </a:p>
          <a:p>
            <a:endParaRPr lang="es-PE" dirty="0"/>
          </a:p>
        </p:txBody>
      </p:sp>
      <p:graphicFrame>
        <p:nvGraphicFramePr>
          <p:cNvPr id="3" name="2 Tabla"/>
          <p:cNvGraphicFramePr>
            <a:graphicFrameLocks noGrp="1"/>
          </p:cNvGraphicFramePr>
          <p:nvPr>
            <p:extLst>
              <p:ext uri="{D42A27DB-BD31-4B8C-83A1-F6EECF244321}">
                <p14:modId xmlns:p14="http://schemas.microsoft.com/office/powerpoint/2010/main" val="2120071052"/>
              </p:ext>
            </p:extLst>
          </p:nvPr>
        </p:nvGraphicFramePr>
        <p:xfrm>
          <a:off x="1907704" y="2276872"/>
          <a:ext cx="4320481" cy="1854926"/>
        </p:xfrm>
        <a:graphic>
          <a:graphicData uri="http://schemas.openxmlformats.org/drawingml/2006/table">
            <a:tbl>
              <a:tblPr/>
              <a:tblGrid>
                <a:gridCol w="1025630"/>
                <a:gridCol w="576064"/>
                <a:gridCol w="504056"/>
                <a:gridCol w="465390"/>
                <a:gridCol w="550045"/>
                <a:gridCol w="1199296"/>
              </a:tblGrid>
              <a:tr h="391886">
                <a:tc>
                  <a:txBody>
                    <a:bodyPr/>
                    <a:lstStyle/>
                    <a:p>
                      <a:r>
                        <a:rPr lang="es-PE" sz="1400" dirty="0" smtClean="0"/>
                        <a:t>Depósitos</a:t>
                      </a:r>
                      <a:endParaRPr lang="es-PE" sz="1400"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s-PE" dirty="0" smtClean="0"/>
                        <a:t>A</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dirty="0" smtClean="0"/>
                        <a:t>B</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dirty="0" smtClean="0"/>
                        <a:t>C</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dirty="0" smtClean="0"/>
                        <a:t>D</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sz="1400" dirty="0" smtClean="0"/>
                        <a:t>capacidad</a:t>
                      </a:r>
                      <a:endParaRPr lang="es-PE" sz="1400"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9382">
                <a:tc>
                  <a:txBody>
                    <a:bodyPr/>
                    <a:lstStyle/>
                    <a:p>
                      <a:r>
                        <a:rPr lang="es-PE" dirty="0" smtClean="0"/>
                        <a:t>D1</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dirty="0" smtClean="0"/>
                        <a:t>2</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dirty="0" smtClean="0"/>
                        <a:t>3</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dirty="0" smtClean="0"/>
                        <a:t>4</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dirty="0" smtClean="0"/>
                        <a:t>5</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dirty="0" smtClean="0"/>
                        <a:t>15</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1757">
                <a:tc>
                  <a:txBody>
                    <a:bodyPr/>
                    <a:lstStyle/>
                    <a:p>
                      <a:r>
                        <a:rPr lang="es-PE" dirty="0" smtClean="0"/>
                        <a:t>D2</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dirty="0" smtClean="0"/>
                        <a:t>3</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dirty="0" smtClean="0"/>
                        <a:t>2</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dirty="0" smtClean="0"/>
                        <a:t>5</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dirty="0" smtClean="0"/>
                        <a:t>2</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dirty="0" smtClean="0"/>
                        <a:t>20</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1633">
                <a:tc>
                  <a:txBody>
                    <a:bodyPr/>
                    <a:lstStyle/>
                    <a:p>
                      <a:r>
                        <a:rPr lang="es-PE" dirty="0" smtClean="0"/>
                        <a:t>D3</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dirty="0" smtClean="0"/>
                        <a:t>4</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dirty="0" smtClean="0"/>
                        <a:t>1</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dirty="0" smtClean="0"/>
                        <a:t>2</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dirty="0" smtClean="0"/>
                        <a:t>3</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dirty="0" smtClean="0"/>
                        <a:t>25</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5508">
                <a:tc>
                  <a:txBody>
                    <a:bodyPr/>
                    <a:lstStyle/>
                    <a:p>
                      <a:r>
                        <a:rPr lang="es-PE" sz="1400" dirty="0" smtClean="0"/>
                        <a:t>Demanda</a:t>
                      </a:r>
                      <a:endParaRPr lang="es-PE"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tcPr>
                </a:tc>
                <a:tc>
                  <a:txBody>
                    <a:bodyPr/>
                    <a:lstStyle/>
                    <a:p>
                      <a:r>
                        <a:rPr lang="es-PE" dirty="0" smtClean="0"/>
                        <a:t>8</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dirty="0" smtClean="0"/>
                        <a:t>10</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dirty="0" smtClean="0"/>
                        <a:t>12</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PE" dirty="0" smtClean="0"/>
                        <a:t>15</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3 CuadroTexto"/>
          <p:cNvSpPr txBox="1"/>
          <p:nvPr/>
        </p:nvSpPr>
        <p:spPr>
          <a:xfrm>
            <a:off x="1259632" y="4581128"/>
            <a:ext cx="7272808" cy="646331"/>
          </a:xfrm>
          <a:prstGeom prst="rect">
            <a:avLst/>
          </a:prstGeom>
          <a:solidFill>
            <a:schemeClr val="accent4">
              <a:lumMod val="40000"/>
              <a:lumOff val="60000"/>
            </a:schemeClr>
          </a:solidFill>
        </p:spPr>
        <p:txBody>
          <a:bodyPr wrap="square" rtlCol="0">
            <a:spAutoFit/>
          </a:bodyPr>
          <a:lstStyle/>
          <a:p>
            <a:r>
              <a:rPr lang="es-PE" dirty="0" smtClean="0"/>
              <a:t>Encuentre la solución básica de inicio del modelo de transporte por el método de costo mínimo</a:t>
            </a:r>
            <a:endParaRPr lang="es-PE" dirty="0"/>
          </a:p>
        </p:txBody>
      </p:sp>
    </p:spTree>
    <p:extLst>
      <p:ext uri="{BB962C8B-B14F-4D97-AF65-F5344CB8AC3E}">
        <p14:creationId xmlns:p14="http://schemas.microsoft.com/office/powerpoint/2010/main" val="255708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971600" y="980729"/>
            <a:ext cx="7848872" cy="3046988"/>
          </a:xfrm>
          <a:prstGeom prst="rect">
            <a:avLst/>
          </a:prstGeom>
        </p:spPr>
        <p:txBody>
          <a:bodyPr wrap="square">
            <a:spAutoFit/>
          </a:bodyPr>
          <a:lstStyle/>
          <a:p>
            <a:r>
              <a:rPr lang="es-ES" sz="2400" dirty="0" smtClean="0"/>
              <a:t>El modelo de transporte es un problema de optimización de redes donde debe determinarse como hacer llegar los productos desde los puntos de existencia hasta los puntos de demanda, minimizando los costos de envió. </a:t>
            </a:r>
            <a:br>
              <a:rPr lang="es-ES" sz="2400" dirty="0" smtClean="0"/>
            </a:br>
            <a:r>
              <a:rPr lang="es-ES" sz="2400" dirty="0" smtClean="0"/>
              <a:t>El modelo busca determinar un plan de transporte de una mercancía de varias fuentes  a varios destinos. Entre los datos del modelo se cuenta: </a:t>
            </a:r>
            <a:br>
              <a:rPr lang="es-ES" sz="2400" dirty="0" smtClean="0"/>
            </a:br>
            <a:endParaRPr lang="es-ES" sz="2400" dirty="0"/>
          </a:p>
        </p:txBody>
      </p:sp>
      <p:pic>
        <p:nvPicPr>
          <p:cNvPr id="3" name="Picture 2" descr="http://u.jimdo.com/www11/o/s075f076504dfea8d/img/i3172098bed866a00/1311292712/std/bryan-antonio-salazar-l%C3%B3pez.jpg"/>
          <p:cNvPicPr>
            <a:picLocks noChangeAspect="1" noChangeArrowheads="1"/>
          </p:cNvPicPr>
          <p:nvPr/>
        </p:nvPicPr>
        <p:blipFill>
          <a:blip r:embed="rId2" cstate="print"/>
          <a:srcRect/>
          <a:stretch>
            <a:fillRect/>
          </a:stretch>
        </p:blipFill>
        <p:spPr bwMode="auto">
          <a:xfrm>
            <a:off x="1115616" y="3789040"/>
            <a:ext cx="4104456" cy="2880320"/>
          </a:xfrm>
          <a:prstGeom prst="rect">
            <a:avLst/>
          </a:prstGeom>
          <a:noFill/>
        </p:spPr>
      </p:pic>
      <p:sp>
        <p:nvSpPr>
          <p:cNvPr id="4" name="3 Rectángulo"/>
          <p:cNvSpPr/>
          <p:nvPr/>
        </p:nvSpPr>
        <p:spPr>
          <a:xfrm>
            <a:off x="1043608" y="332656"/>
            <a:ext cx="4572000" cy="461665"/>
          </a:xfrm>
          <a:prstGeom prst="rect">
            <a:avLst/>
          </a:prstGeom>
        </p:spPr>
        <p:style>
          <a:lnRef idx="0">
            <a:schemeClr val="accent3"/>
          </a:lnRef>
          <a:fillRef idx="3">
            <a:schemeClr val="accent3"/>
          </a:fillRef>
          <a:effectRef idx="3">
            <a:schemeClr val="accent3"/>
          </a:effectRef>
          <a:fontRef idx="minor">
            <a:schemeClr val="lt1"/>
          </a:fontRef>
        </p:style>
        <p:txBody>
          <a:bodyPr>
            <a:spAutoFit/>
          </a:bodyPr>
          <a:lstStyle/>
          <a:p>
            <a:pPr algn="just">
              <a:buClr>
                <a:srgbClr val="FFFF00"/>
              </a:buClr>
              <a:buSzPct val="80000"/>
            </a:pPr>
            <a:r>
              <a:rPr lang="es-ES_tradnl" sz="2400" b="1" dirty="0" smtClean="0">
                <a:latin typeface="Arial" charset="0"/>
              </a:rPr>
              <a:t>MODELOS DE TRANSPORTE</a:t>
            </a:r>
            <a:endParaRPr lang="es-ES" sz="2400" b="1" dirty="0"/>
          </a:p>
        </p:txBody>
      </p:sp>
      <p:sp>
        <p:nvSpPr>
          <p:cNvPr id="5" name="4 Rectángulo"/>
          <p:cNvSpPr/>
          <p:nvPr/>
        </p:nvSpPr>
        <p:spPr>
          <a:xfrm>
            <a:off x="5652120" y="3861048"/>
            <a:ext cx="3312368" cy="2308324"/>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pPr marL="285750" indent="-285750">
              <a:spcBef>
                <a:spcPct val="30000"/>
              </a:spcBef>
              <a:buSzPct val="100000"/>
              <a:buFontTx/>
              <a:buChar char="•"/>
            </a:pPr>
            <a:r>
              <a:rPr lang="es-ES" b="1" dirty="0" smtClean="0"/>
              <a:t>El problema del transporte, también conocido como problema de </a:t>
            </a:r>
            <a:r>
              <a:rPr lang="es-ES" b="1" dirty="0" err="1" smtClean="0"/>
              <a:t>Hitchcock</a:t>
            </a:r>
            <a:r>
              <a:rPr lang="es-ES" b="1" dirty="0" smtClean="0"/>
              <a:t>, fue formulado y resuelto por primera vez en el año 1941 por Frank L. </a:t>
            </a:r>
            <a:r>
              <a:rPr lang="es-ES" b="1" dirty="0" err="1" smtClean="0"/>
              <a:t>Hitchcock</a:t>
            </a:r>
            <a:r>
              <a:rPr lang="es-ES" b="1" dirty="0" smtClean="0"/>
              <a:t> (1875 - 1957). </a:t>
            </a:r>
            <a:endParaRPr lang="es-ES" b="1" dirty="0"/>
          </a:p>
        </p:txBody>
      </p:sp>
    </p:spTree>
    <p:extLst>
      <p:ext uri="{BB962C8B-B14F-4D97-AF65-F5344CB8AC3E}">
        <p14:creationId xmlns:p14="http://schemas.microsoft.com/office/powerpoint/2010/main" val="1433197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619672" y="404664"/>
            <a:ext cx="1872208" cy="369332"/>
          </a:xfrm>
          <a:prstGeom prst="rect">
            <a:avLst/>
          </a:prstGeom>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s-PE" dirty="0" smtClean="0">
                <a:solidFill>
                  <a:srgbClr val="FF0000"/>
                </a:solidFill>
              </a:rPr>
              <a:t>EJERCICIOS</a:t>
            </a:r>
            <a:endParaRPr lang="es-ES" dirty="0">
              <a:solidFill>
                <a:srgbClr val="FF0000"/>
              </a:solidFill>
            </a:endParaRPr>
          </a:p>
        </p:txBody>
      </p:sp>
      <p:graphicFrame>
        <p:nvGraphicFramePr>
          <p:cNvPr id="3" name="2 Tabla"/>
          <p:cNvGraphicFramePr>
            <a:graphicFrameLocks noGrp="1"/>
          </p:cNvGraphicFramePr>
          <p:nvPr>
            <p:extLst>
              <p:ext uri="{D42A27DB-BD31-4B8C-83A1-F6EECF244321}">
                <p14:modId xmlns:p14="http://schemas.microsoft.com/office/powerpoint/2010/main" val="4048629738"/>
              </p:ext>
            </p:extLst>
          </p:nvPr>
        </p:nvGraphicFramePr>
        <p:xfrm>
          <a:off x="5652120" y="2420888"/>
          <a:ext cx="2952327" cy="1288923"/>
        </p:xfrm>
        <a:graphic>
          <a:graphicData uri="http://schemas.openxmlformats.org/drawingml/2006/table">
            <a:tbl>
              <a:tblPr/>
              <a:tblGrid>
                <a:gridCol w="1081461"/>
                <a:gridCol w="540730"/>
                <a:gridCol w="540730"/>
                <a:gridCol w="463483"/>
                <a:gridCol w="325923"/>
              </a:tblGrid>
              <a:tr h="152400">
                <a:tc rowSpan="2">
                  <a:txBody>
                    <a:bodyPr/>
                    <a:lstStyle/>
                    <a:p>
                      <a:pPr>
                        <a:lnSpc>
                          <a:spcPct val="115000"/>
                        </a:lnSpc>
                        <a:spcAft>
                          <a:spcPts val="0"/>
                        </a:spcAft>
                      </a:pPr>
                      <a:r>
                        <a:rPr lang="es-ES" sz="1400" dirty="0">
                          <a:latin typeface="Calibri"/>
                          <a:ea typeface="Calibri"/>
                          <a:cs typeface="CMR10"/>
                        </a:rPr>
                        <a:t>Proveedores</a:t>
                      </a:r>
                      <a:endParaRPr lang="es-ES" sz="1400" dirty="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algn="ctr">
                        <a:lnSpc>
                          <a:spcPct val="115000"/>
                        </a:lnSpc>
                        <a:spcAft>
                          <a:spcPts val="0"/>
                        </a:spcAft>
                      </a:pPr>
                      <a:r>
                        <a:rPr lang="es-ES" sz="1400" dirty="0">
                          <a:latin typeface="Calibri"/>
                          <a:ea typeface="Calibri"/>
                          <a:cs typeface="CMR10"/>
                        </a:rPr>
                        <a:t>Detallistas</a:t>
                      </a:r>
                      <a:endParaRPr lang="es-ES" sz="1400" dirty="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ES"/>
                    </a:p>
                  </a:txBody>
                  <a:tcPr/>
                </a:tc>
                <a:tc hMerge="1">
                  <a:txBody>
                    <a:bodyPr/>
                    <a:lstStyle/>
                    <a:p>
                      <a:endParaRPr lang="es-ES"/>
                    </a:p>
                  </a:txBody>
                  <a:tcPr/>
                </a:tc>
                <a:tc hMerge="1">
                  <a:txBody>
                    <a:bodyPr/>
                    <a:lstStyle/>
                    <a:p>
                      <a:endParaRPr lang="es-ES"/>
                    </a:p>
                  </a:txBody>
                  <a:tcPr/>
                </a:tc>
              </a:tr>
              <a:tr h="276225">
                <a:tc vMerge="1">
                  <a:txBody>
                    <a:bodyPr/>
                    <a:lstStyle/>
                    <a:p>
                      <a:endParaRPr lang="es-ES"/>
                    </a:p>
                  </a:txBody>
                  <a:tcPr/>
                </a:tc>
                <a:tc>
                  <a:txBody>
                    <a:bodyPr/>
                    <a:lstStyle/>
                    <a:p>
                      <a:pPr>
                        <a:lnSpc>
                          <a:spcPct val="115000"/>
                        </a:lnSpc>
                        <a:spcAft>
                          <a:spcPts val="0"/>
                        </a:spcAft>
                      </a:pPr>
                      <a:r>
                        <a:rPr lang="es-ES" sz="1400">
                          <a:latin typeface="Calibri"/>
                          <a:ea typeface="Calibri"/>
                          <a:cs typeface="CMR10"/>
                        </a:rPr>
                        <a:t>1 </a:t>
                      </a:r>
                      <a:endParaRPr lang="es-ES" sz="140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ES" sz="1400">
                          <a:latin typeface="Calibri"/>
                          <a:ea typeface="Calibri"/>
                          <a:cs typeface="CMR10"/>
                        </a:rPr>
                        <a:t>2 </a:t>
                      </a:r>
                      <a:endParaRPr lang="es-ES" sz="140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ES" sz="1400">
                          <a:latin typeface="Calibri"/>
                          <a:ea typeface="Calibri"/>
                          <a:cs typeface="CMR10"/>
                        </a:rPr>
                        <a:t>3 </a:t>
                      </a:r>
                      <a:endParaRPr lang="es-ES" sz="140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ES" sz="1400">
                          <a:latin typeface="Calibri"/>
                          <a:ea typeface="Calibri"/>
                          <a:cs typeface="CMR10"/>
                        </a:rPr>
                        <a:t>4</a:t>
                      </a:r>
                      <a:endParaRPr lang="es-ES" sz="140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0505">
                <a:tc>
                  <a:txBody>
                    <a:bodyPr/>
                    <a:lstStyle/>
                    <a:p>
                      <a:pPr>
                        <a:lnSpc>
                          <a:spcPct val="115000"/>
                        </a:lnSpc>
                        <a:spcAft>
                          <a:spcPts val="0"/>
                        </a:spcAft>
                      </a:pPr>
                      <a:r>
                        <a:rPr lang="es-ES" sz="1400">
                          <a:latin typeface="Calibri"/>
                          <a:ea typeface="Calibri"/>
                          <a:cs typeface="CMR10"/>
                        </a:rPr>
                        <a:t>1 </a:t>
                      </a:r>
                      <a:endParaRPr lang="es-ES" sz="140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ES" sz="1400">
                          <a:latin typeface="Calibri"/>
                          <a:ea typeface="Calibri"/>
                          <a:cs typeface="CMR10"/>
                        </a:rPr>
                        <a:t>10 </a:t>
                      </a:r>
                      <a:endParaRPr lang="es-ES" sz="140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ES" sz="1400" dirty="0">
                          <a:latin typeface="Calibri"/>
                          <a:ea typeface="Calibri"/>
                          <a:cs typeface="CMR10"/>
                        </a:rPr>
                        <a:t>20 </a:t>
                      </a:r>
                      <a:endParaRPr lang="es-ES" sz="1400" dirty="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ES" sz="1400">
                          <a:latin typeface="Calibri"/>
                          <a:ea typeface="Calibri"/>
                          <a:cs typeface="CMR10"/>
                        </a:rPr>
                        <a:t>30 </a:t>
                      </a:r>
                      <a:endParaRPr lang="es-ES" sz="140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ES" sz="1400" dirty="0">
                          <a:latin typeface="Calibri"/>
                          <a:ea typeface="Calibri"/>
                          <a:cs typeface="CMR10"/>
                        </a:rPr>
                        <a:t>20</a:t>
                      </a:r>
                      <a:endParaRPr lang="es-ES" sz="1400" dirty="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4795">
                <a:tc>
                  <a:txBody>
                    <a:bodyPr/>
                    <a:lstStyle/>
                    <a:p>
                      <a:pPr>
                        <a:lnSpc>
                          <a:spcPct val="115000"/>
                        </a:lnSpc>
                        <a:spcAft>
                          <a:spcPts val="0"/>
                        </a:spcAft>
                      </a:pPr>
                      <a:r>
                        <a:rPr lang="es-ES" sz="1400">
                          <a:latin typeface="Calibri"/>
                          <a:ea typeface="Calibri"/>
                          <a:cs typeface="CMR10"/>
                        </a:rPr>
                        <a:t>2 </a:t>
                      </a:r>
                      <a:endParaRPr lang="es-ES" sz="140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ES" sz="1400">
                          <a:latin typeface="Calibri"/>
                          <a:ea typeface="Calibri"/>
                          <a:cs typeface="CMR10"/>
                        </a:rPr>
                        <a:t>20 </a:t>
                      </a:r>
                      <a:endParaRPr lang="es-ES" sz="140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ES" sz="1400">
                          <a:latin typeface="Calibri"/>
                          <a:ea typeface="Calibri"/>
                          <a:cs typeface="CMR10"/>
                        </a:rPr>
                        <a:t>40 </a:t>
                      </a:r>
                      <a:endParaRPr lang="es-ES" sz="140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ES" sz="1400">
                          <a:latin typeface="Calibri"/>
                          <a:ea typeface="Calibri"/>
                          <a:cs typeface="CMR10"/>
                        </a:rPr>
                        <a:t>10 </a:t>
                      </a:r>
                      <a:endParaRPr lang="es-ES" sz="140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ES" sz="1400" dirty="0">
                          <a:latin typeface="Calibri"/>
                          <a:ea typeface="Calibri"/>
                          <a:cs typeface="CMR10"/>
                        </a:rPr>
                        <a:t>20</a:t>
                      </a:r>
                      <a:endParaRPr lang="es-ES" sz="1400" dirty="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7175">
                <a:tc>
                  <a:txBody>
                    <a:bodyPr/>
                    <a:lstStyle/>
                    <a:p>
                      <a:pPr>
                        <a:lnSpc>
                          <a:spcPct val="115000"/>
                        </a:lnSpc>
                        <a:spcAft>
                          <a:spcPts val="0"/>
                        </a:spcAft>
                      </a:pPr>
                      <a:r>
                        <a:rPr lang="es-ES" sz="1400">
                          <a:latin typeface="Calibri"/>
                          <a:ea typeface="Calibri"/>
                          <a:cs typeface="CMR10"/>
                        </a:rPr>
                        <a:t>3 </a:t>
                      </a:r>
                      <a:endParaRPr lang="es-ES" sz="140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ES" sz="1400">
                          <a:latin typeface="Calibri"/>
                          <a:ea typeface="Calibri"/>
                          <a:cs typeface="CMR10"/>
                        </a:rPr>
                        <a:t>10 </a:t>
                      </a:r>
                      <a:endParaRPr lang="es-ES" sz="140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ES" sz="1400">
                          <a:latin typeface="Calibri"/>
                          <a:ea typeface="Calibri"/>
                          <a:cs typeface="CMR10"/>
                        </a:rPr>
                        <a:t>30 </a:t>
                      </a:r>
                      <a:endParaRPr lang="es-ES" sz="140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ES" sz="1400">
                          <a:latin typeface="Calibri"/>
                          <a:ea typeface="Calibri"/>
                          <a:cs typeface="CMR10"/>
                        </a:rPr>
                        <a:t>50 </a:t>
                      </a:r>
                      <a:endParaRPr lang="es-ES" sz="140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ES" sz="1400" dirty="0">
                          <a:latin typeface="Calibri"/>
                          <a:ea typeface="Calibri"/>
                          <a:cs typeface="CMR10"/>
                        </a:rPr>
                        <a:t>30</a:t>
                      </a:r>
                      <a:endParaRPr lang="es-ES" sz="1400" dirty="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3009" name="Rectangle 1"/>
          <p:cNvSpPr>
            <a:spLocks noChangeArrowheads="1"/>
          </p:cNvSpPr>
          <p:nvPr/>
        </p:nvSpPr>
        <p:spPr bwMode="auto">
          <a:xfrm>
            <a:off x="1331640" y="877943"/>
            <a:ext cx="7128792"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ES" sz="1600" b="0" i="0" u="none" strike="noStrike" cap="none" normalizeH="0" baseline="0" dirty="0" smtClean="0">
                <a:ln>
                  <a:noFill/>
                </a:ln>
                <a:solidFill>
                  <a:schemeClr val="tx1"/>
                </a:solidFill>
                <a:effectLst/>
                <a:latin typeface="Calibri" pitchFamily="34" charset="0"/>
                <a:ea typeface="Calibri" pitchFamily="34" charset="0"/>
                <a:cs typeface="CMR10"/>
              </a:rPr>
              <a:t>1. Tres empresas suministran ordenadores a cuatro detallistas. La cantidad de</a:t>
            </a:r>
            <a:endParaRPr kumimoji="0" lang="es-ES" sz="1600" b="0" i="0" u="none" strike="noStrike" cap="none" normalizeH="0" baseline="0" dirty="0" smtClean="0">
              <a:ln>
                <a:noFill/>
              </a:ln>
              <a:solidFill>
                <a:schemeClr val="tx1"/>
              </a:solidFill>
              <a:effectLst/>
              <a:latin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sz="1600" b="0" i="0" u="none" strike="noStrike" cap="none" normalizeH="0" baseline="0" dirty="0" smtClean="0">
                <a:ln>
                  <a:noFill/>
                </a:ln>
                <a:solidFill>
                  <a:schemeClr val="tx1"/>
                </a:solidFill>
                <a:effectLst/>
                <a:latin typeface="Calibri" pitchFamily="34" charset="0"/>
                <a:ea typeface="Calibri" pitchFamily="34" charset="0"/>
                <a:cs typeface="CMR10"/>
              </a:rPr>
              <a:t>demanda semanal de los cuatro detallistas es de 150, 150, 400 y 100 ordenadores,</a:t>
            </a:r>
            <a:endParaRPr kumimoji="0" lang="es-ES" sz="1600" b="0" i="0" u="none" strike="noStrike" cap="none" normalizeH="0" baseline="0" dirty="0" smtClean="0">
              <a:ln>
                <a:noFill/>
              </a:ln>
              <a:solidFill>
                <a:schemeClr val="tx1"/>
              </a:solidFill>
              <a:effectLst/>
              <a:latin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sz="1600" b="0" i="0" u="none" strike="noStrike" cap="none" normalizeH="0" baseline="0" dirty="0" smtClean="0">
                <a:ln>
                  <a:noFill/>
                </a:ln>
                <a:solidFill>
                  <a:schemeClr val="tx1"/>
                </a:solidFill>
                <a:effectLst/>
                <a:latin typeface="Calibri" pitchFamily="34" charset="0"/>
                <a:ea typeface="Calibri" pitchFamily="34" charset="0"/>
                <a:cs typeface="CMR10"/>
              </a:rPr>
              <a:t>respectivamente. La oferta de las tres empresas está dictada por la mano de obra</a:t>
            </a:r>
            <a:endParaRPr kumimoji="0" lang="es-ES" sz="1600" b="0" i="0" u="none" strike="noStrike" cap="none" normalizeH="0" baseline="0" dirty="0" smtClean="0">
              <a:ln>
                <a:noFill/>
              </a:ln>
              <a:solidFill>
                <a:schemeClr val="tx1"/>
              </a:solidFill>
              <a:effectLst/>
              <a:latin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sz="1600" b="0" i="0" u="none" strike="noStrike" cap="none" normalizeH="0" baseline="0" dirty="0" smtClean="0">
                <a:ln>
                  <a:noFill/>
                </a:ln>
                <a:solidFill>
                  <a:schemeClr val="tx1"/>
                </a:solidFill>
                <a:effectLst/>
                <a:latin typeface="Calibri" pitchFamily="34" charset="0"/>
                <a:ea typeface="Calibri" pitchFamily="34" charset="0"/>
                <a:cs typeface="CMR10"/>
              </a:rPr>
              <a:t>regular disponible y se calcula en 250, 300 y 250 unidades a la semana. El costo</a:t>
            </a:r>
            <a:endParaRPr kumimoji="0" lang="es-ES" sz="1600" b="0" i="0" u="none" strike="noStrike" cap="none" normalizeH="0" baseline="0" dirty="0" smtClean="0">
              <a:ln>
                <a:noFill/>
              </a:ln>
              <a:solidFill>
                <a:schemeClr val="tx1"/>
              </a:solidFill>
              <a:effectLst/>
              <a:latin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sz="1600" b="0" i="0" u="none" strike="noStrike" cap="none" normalizeH="0" baseline="0" dirty="0" smtClean="0">
                <a:ln>
                  <a:noFill/>
                </a:ln>
                <a:solidFill>
                  <a:schemeClr val="tx1"/>
                </a:solidFill>
                <a:effectLst/>
                <a:latin typeface="Calibri" pitchFamily="34" charset="0"/>
                <a:ea typeface="Calibri" pitchFamily="34" charset="0"/>
                <a:cs typeface="CMR10"/>
              </a:rPr>
              <a:t>en euros del transporte por unidad viene detallado en la siguiente tabla</a:t>
            </a:r>
            <a:endParaRPr kumimoji="0" lang="es-ES" sz="1600" b="0" i="0" u="none" strike="noStrike" cap="none" normalizeH="0" baseline="0" dirty="0" smtClean="0">
              <a:ln>
                <a:noFill/>
              </a:ln>
              <a:solidFill>
                <a:schemeClr val="tx1"/>
              </a:solidFill>
              <a:effectLst/>
              <a:latin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sz="1600" b="0" i="0" u="none" strike="noStrike" cap="none" normalizeH="0" baseline="0" dirty="0" smtClean="0">
                <a:ln>
                  <a:noFill/>
                </a:ln>
                <a:solidFill>
                  <a:schemeClr val="tx1"/>
                </a:solidFill>
                <a:effectLst/>
                <a:latin typeface="Calibri" pitchFamily="34" charset="0"/>
                <a:ea typeface="Calibri" pitchFamily="34" charset="0"/>
                <a:cs typeface="CMR10"/>
              </a:rPr>
              <a:t>Detallistas</a:t>
            </a:r>
            <a:endParaRPr kumimoji="0" lang="es-ES" sz="1600" b="0" i="0" u="none" strike="noStrike" cap="none" normalizeH="0" baseline="0" dirty="0" smtClean="0">
              <a:ln>
                <a:noFill/>
              </a:ln>
              <a:solidFill>
                <a:schemeClr val="tx1"/>
              </a:solidFill>
              <a:effectLst/>
              <a:latin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sz="1600" b="0" i="0" u="none" strike="noStrike" cap="none" normalizeH="0" baseline="0" dirty="0" smtClean="0">
                <a:ln>
                  <a:noFill/>
                </a:ln>
                <a:solidFill>
                  <a:schemeClr val="tx1"/>
                </a:solidFill>
                <a:effectLst/>
                <a:latin typeface="Calibri" pitchFamily="34" charset="0"/>
                <a:ea typeface="Calibri" pitchFamily="34" charset="0"/>
                <a:cs typeface="CMR10"/>
              </a:rPr>
              <a:t>Determinar el coste mínimo del programa de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sz="1600" b="0" i="0" u="none" strike="noStrike" cap="none" normalizeH="0" baseline="0" dirty="0" smtClean="0">
                <a:ln>
                  <a:noFill/>
                </a:ln>
                <a:solidFill>
                  <a:schemeClr val="tx1"/>
                </a:solidFill>
                <a:effectLst/>
                <a:latin typeface="Calibri" pitchFamily="34" charset="0"/>
                <a:ea typeface="Calibri" pitchFamily="34" charset="0"/>
                <a:cs typeface="CMR10"/>
              </a:rPr>
              <a:t> envío.</a:t>
            </a:r>
            <a:endParaRPr kumimoji="0" lang="es-ES" sz="1600" b="0" i="0" u="none" strike="noStrike" cap="none" normalizeH="0" baseline="0" dirty="0" smtClean="0">
              <a:ln>
                <a:noFill/>
              </a:ln>
              <a:solidFill>
                <a:schemeClr val="tx1"/>
              </a:solidFill>
              <a:effectLst/>
              <a:latin typeface="Arial" pitchFamily="34" charset="0"/>
            </a:endParaRPr>
          </a:p>
        </p:txBody>
      </p:sp>
      <p:sp>
        <p:nvSpPr>
          <p:cNvPr id="5" name="4 Rectángulo"/>
          <p:cNvSpPr/>
          <p:nvPr/>
        </p:nvSpPr>
        <p:spPr>
          <a:xfrm>
            <a:off x="1448034" y="3375173"/>
            <a:ext cx="3312368" cy="2800767"/>
          </a:xfrm>
          <a:prstGeom prst="rect">
            <a:avLst/>
          </a:prstGeom>
          <a:ln>
            <a:solidFill>
              <a:srgbClr val="FF0000"/>
            </a:solidFill>
          </a:ln>
        </p:spPr>
        <p:txBody>
          <a:bodyPr wrap="square">
            <a:spAutoFit/>
          </a:bodyPr>
          <a:lstStyle/>
          <a:p>
            <a:r>
              <a:rPr lang="es-ES" sz="1600" dirty="0" smtClean="0">
                <a:latin typeface="+mj-lt"/>
                <a:cs typeface="Times New Roman" pitchFamily="18" charset="0"/>
              </a:rPr>
              <a:t>2. Una empresa de camiones envía camiones cargados de grano desde tres PLANTAS a cuatro MOLINOS. La oferta (en camiones cargados) y la demanda (también en camiones cargados), junto con los costes de transporte por carga de camión en</a:t>
            </a:r>
          </a:p>
          <a:p>
            <a:r>
              <a:rPr lang="es-ES" sz="1600" dirty="0" smtClean="0">
                <a:latin typeface="+mj-lt"/>
                <a:cs typeface="Times New Roman" pitchFamily="18" charset="0"/>
              </a:rPr>
              <a:t>las diferentes rutas se resumen en el modelo de transporte siguiente. Los costos de transporte por unidad, </a:t>
            </a:r>
            <a:r>
              <a:rPr lang="es-ES" sz="1600" i="1" dirty="0" err="1" smtClean="0">
                <a:latin typeface="+mj-lt"/>
                <a:cs typeface="Times New Roman" pitchFamily="18" charset="0"/>
              </a:rPr>
              <a:t>cij</a:t>
            </a:r>
            <a:r>
              <a:rPr lang="es-ES" sz="1600" i="1" dirty="0" smtClean="0">
                <a:latin typeface="+mj-lt"/>
                <a:cs typeface="Times New Roman" pitchFamily="18" charset="0"/>
              </a:rPr>
              <a:t> , son en cientos de euros.</a:t>
            </a:r>
            <a:endParaRPr lang="es-ES" sz="1600" dirty="0">
              <a:latin typeface="+mj-lt"/>
              <a:cs typeface="Times New Roman" pitchFamily="18" charset="0"/>
            </a:endParaRPr>
          </a:p>
        </p:txBody>
      </p:sp>
      <p:graphicFrame>
        <p:nvGraphicFramePr>
          <p:cNvPr id="6" name="5 Tabla"/>
          <p:cNvGraphicFramePr>
            <a:graphicFrameLocks noGrp="1"/>
          </p:cNvGraphicFramePr>
          <p:nvPr>
            <p:extLst>
              <p:ext uri="{D42A27DB-BD31-4B8C-83A1-F6EECF244321}">
                <p14:modId xmlns:p14="http://schemas.microsoft.com/office/powerpoint/2010/main" val="4053871984"/>
              </p:ext>
            </p:extLst>
          </p:nvPr>
        </p:nvGraphicFramePr>
        <p:xfrm>
          <a:off x="5148064" y="4077072"/>
          <a:ext cx="2880320" cy="1711216"/>
        </p:xfrm>
        <a:graphic>
          <a:graphicData uri="http://schemas.openxmlformats.org/drawingml/2006/table">
            <a:tbl>
              <a:tblPr/>
              <a:tblGrid>
                <a:gridCol w="643320"/>
                <a:gridCol w="625044"/>
                <a:gridCol w="559250"/>
                <a:gridCol w="537319"/>
                <a:gridCol w="515387"/>
              </a:tblGrid>
              <a:tr h="248635">
                <a:tc rowSpan="2">
                  <a:txBody>
                    <a:bodyPr/>
                    <a:lstStyle/>
                    <a:p>
                      <a:pPr>
                        <a:lnSpc>
                          <a:spcPct val="115000"/>
                        </a:lnSpc>
                        <a:spcAft>
                          <a:spcPts val="0"/>
                        </a:spcAft>
                      </a:pPr>
                      <a:r>
                        <a:rPr lang="es-ES" sz="1000" dirty="0" smtClean="0">
                          <a:latin typeface="Calibri"/>
                          <a:ea typeface="Calibri"/>
                          <a:cs typeface="CMR10"/>
                        </a:rPr>
                        <a:t>PLANTAS</a:t>
                      </a:r>
                      <a:endParaRPr lang="es-ES" sz="1100" dirty="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algn="ctr">
                        <a:lnSpc>
                          <a:spcPct val="115000"/>
                        </a:lnSpc>
                        <a:spcAft>
                          <a:spcPts val="0"/>
                        </a:spcAft>
                      </a:pPr>
                      <a:r>
                        <a:rPr lang="es-ES" sz="1000" dirty="0" smtClean="0">
                          <a:latin typeface="Calibri"/>
                          <a:ea typeface="Calibri"/>
                          <a:cs typeface="CMR10"/>
                        </a:rPr>
                        <a:t>MOLINOS</a:t>
                      </a:r>
                      <a:endParaRPr lang="es-ES" sz="1100" dirty="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ES"/>
                    </a:p>
                  </a:txBody>
                  <a:tcPr/>
                </a:tc>
                <a:tc hMerge="1">
                  <a:txBody>
                    <a:bodyPr/>
                    <a:lstStyle/>
                    <a:p>
                      <a:endParaRPr lang="es-ES"/>
                    </a:p>
                  </a:txBody>
                  <a:tcPr/>
                </a:tc>
                <a:tc hMerge="1">
                  <a:txBody>
                    <a:bodyPr/>
                    <a:lstStyle/>
                    <a:p>
                      <a:endParaRPr lang="es-ES"/>
                    </a:p>
                  </a:txBody>
                  <a:tcPr/>
                </a:tc>
              </a:tr>
              <a:tr h="391871">
                <a:tc vMerge="1">
                  <a:txBody>
                    <a:bodyPr/>
                    <a:lstStyle/>
                    <a:p>
                      <a:endParaRPr lang="es-ES"/>
                    </a:p>
                  </a:txBody>
                  <a:tcPr/>
                </a:tc>
                <a:tc>
                  <a:txBody>
                    <a:bodyPr/>
                    <a:lstStyle/>
                    <a:p>
                      <a:pPr>
                        <a:lnSpc>
                          <a:spcPct val="115000"/>
                        </a:lnSpc>
                        <a:spcAft>
                          <a:spcPts val="0"/>
                        </a:spcAft>
                      </a:pPr>
                      <a:r>
                        <a:rPr lang="es-ES" sz="1000">
                          <a:latin typeface="Calibri"/>
                          <a:ea typeface="Calibri"/>
                          <a:cs typeface="CMR10"/>
                        </a:rPr>
                        <a:t>1 </a:t>
                      </a:r>
                      <a:endParaRPr lang="es-ES" sz="110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ES" sz="1000">
                          <a:latin typeface="Calibri"/>
                          <a:ea typeface="Calibri"/>
                          <a:cs typeface="CMR10"/>
                        </a:rPr>
                        <a:t>2 </a:t>
                      </a:r>
                      <a:endParaRPr lang="es-ES" sz="110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ES" sz="1000">
                          <a:latin typeface="Calibri"/>
                          <a:ea typeface="Calibri"/>
                          <a:cs typeface="CMR10"/>
                        </a:rPr>
                        <a:t>3 </a:t>
                      </a:r>
                      <a:endParaRPr lang="es-ES" sz="110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ES" sz="1000">
                          <a:latin typeface="Calibri"/>
                          <a:ea typeface="Calibri"/>
                          <a:cs typeface="CMR10"/>
                        </a:rPr>
                        <a:t>4</a:t>
                      </a:r>
                      <a:endParaRPr lang="es-ES" sz="110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7009">
                <a:tc>
                  <a:txBody>
                    <a:bodyPr/>
                    <a:lstStyle/>
                    <a:p>
                      <a:pPr>
                        <a:lnSpc>
                          <a:spcPct val="115000"/>
                        </a:lnSpc>
                        <a:spcAft>
                          <a:spcPts val="0"/>
                        </a:spcAft>
                      </a:pPr>
                      <a:r>
                        <a:rPr lang="es-ES" sz="1000">
                          <a:latin typeface="Calibri"/>
                          <a:ea typeface="Calibri"/>
                          <a:cs typeface="CMR10"/>
                        </a:rPr>
                        <a:t>1 </a:t>
                      </a:r>
                      <a:endParaRPr lang="es-ES" sz="110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ES" sz="1000" dirty="0" smtClean="0">
                          <a:latin typeface="CMR10"/>
                          <a:ea typeface="Calibri"/>
                          <a:cs typeface="CMR10"/>
                        </a:rPr>
                        <a:t>10</a:t>
                      </a:r>
                      <a:endParaRPr lang="es-ES" sz="1100" dirty="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PE" sz="1100" dirty="0" smtClean="0">
                          <a:latin typeface="Calibri"/>
                          <a:ea typeface="Calibri"/>
                          <a:cs typeface="Times New Roman"/>
                        </a:rPr>
                        <a:t>2</a:t>
                      </a:r>
                      <a:endParaRPr lang="es-ES" sz="1100" dirty="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PE" sz="1100" dirty="0" smtClean="0">
                          <a:latin typeface="Calibri"/>
                          <a:ea typeface="Calibri"/>
                          <a:cs typeface="Times New Roman"/>
                        </a:rPr>
                        <a:t>20</a:t>
                      </a:r>
                      <a:endParaRPr lang="es-ES" sz="1100" dirty="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PE" sz="1100" dirty="0" smtClean="0">
                          <a:latin typeface="Calibri"/>
                          <a:ea typeface="Calibri"/>
                          <a:cs typeface="Times New Roman"/>
                        </a:rPr>
                        <a:t>11</a:t>
                      </a:r>
                      <a:endParaRPr lang="es-ES" sz="1100" dirty="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5655">
                <a:tc>
                  <a:txBody>
                    <a:bodyPr/>
                    <a:lstStyle/>
                    <a:p>
                      <a:pPr>
                        <a:lnSpc>
                          <a:spcPct val="115000"/>
                        </a:lnSpc>
                        <a:spcAft>
                          <a:spcPts val="0"/>
                        </a:spcAft>
                      </a:pPr>
                      <a:r>
                        <a:rPr lang="es-ES" sz="1000">
                          <a:latin typeface="Calibri"/>
                          <a:ea typeface="Calibri"/>
                          <a:cs typeface="CMR10"/>
                        </a:rPr>
                        <a:t>2 </a:t>
                      </a:r>
                      <a:endParaRPr lang="es-ES" sz="110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ES" sz="1000" dirty="0" smtClean="0">
                          <a:latin typeface="Calibri"/>
                          <a:ea typeface="Calibri"/>
                          <a:cs typeface="CMR10"/>
                        </a:rPr>
                        <a:t>12</a:t>
                      </a:r>
                      <a:endParaRPr lang="es-ES" sz="1100" dirty="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ES" sz="1000" dirty="0" smtClean="0">
                          <a:latin typeface="Calibri"/>
                          <a:ea typeface="Calibri"/>
                          <a:cs typeface="CMR10"/>
                        </a:rPr>
                        <a:t>7 </a:t>
                      </a:r>
                      <a:endParaRPr lang="es-ES" sz="1100" dirty="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ES" sz="1000" dirty="0" smtClean="0">
                          <a:latin typeface="Calibri"/>
                          <a:ea typeface="Calibri"/>
                          <a:cs typeface="CMR10"/>
                        </a:rPr>
                        <a:t>9 </a:t>
                      </a:r>
                      <a:endParaRPr lang="es-ES" sz="1100" dirty="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ES" sz="1000" dirty="0">
                          <a:latin typeface="Calibri"/>
                          <a:ea typeface="Calibri"/>
                          <a:cs typeface="CMR10"/>
                        </a:rPr>
                        <a:t>20</a:t>
                      </a:r>
                      <a:endParaRPr lang="es-ES" sz="1100" dirty="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3013">
                <a:tc>
                  <a:txBody>
                    <a:bodyPr/>
                    <a:lstStyle/>
                    <a:p>
                      <a:pPr>
                        <a:lnSpc>
                          <a:spcPct val="115000"/>
                        </a:lnSpc>
                        <a:spcAft>
                          <a:spcPts val="0"/>
                        </a:spcAft>
                      </a:pPr>
                      <a:r>
                        <a:rPr lang="es-ES" sz="1000">
                          <a:latin typeface="Calibri"/>
                          <a:ea typeface="Calibri"/>
                          <a:cs typeface="CMR10"/>
                        </a:rPr>
                        <a:t>3 </a:t>
                      </a:r>
                      <a:endParaRPr lang="es-ES" sz="110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ES" sz="1000" dirty="0" smtClean="0">
                          <a:latin typeface="Calibri"/>
                          <a:ea typeface="Calibri"/>
                          <a:cs typeface="CMR10"/>
                        </a:rPr>
                        <a:t>4</a:t>
                      </a:r>
                      <a:endParaRPr lang="es-ES" sz="1100" dirty="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ES" sz="1000" dirty="0" smtClean="0">
                          <a:latin typeface="Calibri"/>
                          <a:ea typeface="Calibri"/>
                          <a:cs typeface="CMR10"/>
                        </a:rPr>
                        <a:t>14</a:t>
                      </a:r>
                      <a:endParaRPr lang="es-ES" sz="1100" dirty="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ES" sz="1000" dirty="0" smtClean="0">
                          <a:latin typeface="Calibri"/>
                          <a:ea typeface="Calibri"/>
                          <a:cs typeface="CMR10"/>
                        </a:rPr>
                        <a:t>16</a:t>
                      </a:r>
                      <a:endParaRPr lang="es-ES" sz="1100" dirty="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ES" sz="1000" dirty="0" smtClean="0">
                          <a:latin typeface="Calibri"/>
                          <a:ea typeface="Calibri"/>
                          <a:cs typeface="CMR10"/>
                        </a:rPr>
                        <a:t>18</a:t>
                      </a:r>
                      <a:endParaRPr lang="es-PE" sz="1000" dirty="0" smtClean="0">
                        <a:latin typeface="Calibri"/>
                        <a:ea typeface="Calibri"/>
                        <a:cs typeface="Times New Roman"/>
                      </a:endParaRPr>
                    </a:p>
                    <a:p>
                      <a:pPr>
                        <a:lnSpc>
                          <a:spcPct val="115000"/>
                        </a:lnSpc>
                        <a:spcAft>
                          <a:spcPts val="0"/>
                        </a:spcAft>
                      </a:pPr>
                      <a:endParaRPr lang="es-ES" sz="1100" dirty="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0" name="9 CuadroTexto"/>
          <p:cNvSpPr txBox="1"/>
          <p:nvPr/>
        </p:nvSpPr>
        <p:spPr>
          <a:xfrm>
            <a:off x="8118648" y="4578320"/>
            <a:ext cx="576064" cy="830997"/>
          </a:xfrm>
          <a:prstGeom prst="rect">
            <a:avLst/>
          </a:prstGeom>
          <a:noFill/>
        </p:spPr>
        <p:txBody>
          <a:bodyPr wrap="square" rtlCol="0">
            <a:spAutoFit/>
          </a:bodyPr>
          <a:lstStyle/>
          <a:p>
            <a:r>
              <a:rPr lang="es-PE" sz="1600" dirty="0" smtClean="0"/>
              <a:t>15</a:t>
            </a:r>
          </a:p>
          <a:p>
            <a:r>
              <a:rPr lang="es-PE" sz="1600" dirty="0" smtClean="0"/>
              <a:t>25</a:t>
            </a:r>
          </a:p>
          <a:p>
            <a:r>
              <a:rPr lang="es-PE" sz="1600" dirty="0" smtClean="0"/>
              <a:t>10</a:t>
            </a:r>
            <a:endParaRPr lang="es-ES" sz="1600" dirty="0"/>
          </a:p>
        </p:txBody>
      </p:sp>
      <p:sp>
        <p:nvSpPr>
          <p:cNvPr id="11" name="10 CuadroTexto"/>
          <p:cNvSpPr txBox="1"/>
          <p:nvPr/>
        </p:nvSpPr>
        <p:spPr>
          <a:xfrm>
            <a:off x="5876480" y="5852011"/>
            <a:ext cx="2232248" cy="338554"/>
          </a:xfrm>
          <a:prstGeom prst="rect">
            <a:avLst/>
          </a:prstGeom>
          <a:noFill/>
        </p:spPr>
        <p:txBody>
          <a:bodyPr wrap="square" rtlCol="0">
            <a:spAutoFit/>
          </a:bodyPr>
          <a:lstStyle/>
          <a:p>
            <a:r>
              <a:rPr lang="es-PE" sz="1600" dirty="0" smtClean="0"/>
              <a:t>5         15      15      15</a:t>
            </a:r>
            <a:endParaRPr lang="es-ES" sz="1600" dirty="0"/>
          </a:p>
        </p:txBody>
      </p:sp>
      <p:sp>
        <p:nvSpPr>
          <p:cNvPr id="12" name="11 CuadroTexto"/>
          <p:cNvSpPr txBox="1"/>
          <p:nvPr/>
        </p:nvSpPr>
        <p:spPr>
          <a:xfrm>
            <a:off x="8118648" y="4277963"/>
            <a:ext cx="683568" cy="276999"/>
          </a:xfrm>
          <a:prstGeom prst="rect">
            <a:avLst/>
          </a:prstGeom>
          <a:noFill/>
        </p:spPr>
        <p:txBody>
          <a:bodyPr wrap="square" rtlCol="0">
            <a:spAutoFit/>
          </a:bodyPr>
          <a:lstStyle/>
          <a:p>
            <a:r>
              <a:rPr lang="es-PE" sz="1200" dirty="0" smtClean="0"/>
              <a:t>Oferta</a:t>
            </a:r>
            <a:endParaRPr lang="es-ES" sz="1200" dirty="0"/>
          </a:p>
        </p:txBody>
      </p:sp>
      <p:sp>
        <p:nvSpPr>
          <p:cNvPr id="13" name="12 CuadroTexto"/>
          <p:cNvSpPr txBox="1"/>
          <p:nvPr/>
        </p:nvSpPr>
        <p:spPr>
          <a:xfrm>
            <a:off x="1475656" y="6021288"/>
            <a:ext cx="792088" cy="276999"/>
          </a:xfrm>
          <a:prstGeom prst="rect">
            <a:avLst/>
          </a:prstGeom>
          <a:noFill/>
        </p:spPr>
        <p:txBody>
          <a:bodyPr wrap="square" rtlCol="0">
            <a:spAutoFit/>
          </a:bodyPr>
          <a:lstStyle/>
          <a:p>
            <a:r>
              <a:rPr lang="es-PE" sz="1200" dirty="0" smtClean="0"/>
              <a:t>Demanda</a:t>
            </a:r>
            <a:endParaRPr lang="es-ES" sz="12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187624" y="476672"/>
            <a:ext cx="5423280" cy="369332"/>
          </a:xfrm>
          <a:prstGeom prst="rect">
            <a:avLst/>
          </a:prstGeom>
          <a:solidFill>
            <a:srgbClr val="FFFF00"/>
          </a:solidFill>
        </p:spPr>
        <p:txBody>
          <a:bodyPr wrap="none" rtlCol="0">
            <a:spAutoFit/>
          </a:bodyPr>
          <a:lstStyle/>
          <a:p>
            <a:r>
              <a:rPr lang="es-ES_tradnl" b="1" dirty="0" smtClean="0">
                <a:solidFill>
                  <a:srgbClr val="C00000"/>
                </a:solidFill>
              </a:rPr>
              <a:t>Método MODI (</a:t>
            </a:r>
            <a:r>
              <a:rPr lang="es-ES_tradnl" b="1" dirty="0" err="1" smtClean="0">
                <a:solidFill>
                  <a:srgbClr val="C00000"/>
                </a:solidFill>
              </a:rPr>
              <a:t>Modified</a:t>
            </a:r>
            <a:r>
              <a:rPr lang="es-ES_tradnl" b="1" dirty="0" smtClean="0">
                <a:solidFill>
                  <a:srgbClr val="C00000"/>
                </a:solidFill>
              </a:rPr>
              <a:t> </a:t>
            </a:r>
            <a:r>
              <a:rPr lang="es-ES_tradnl" b="1" dirty="0" err="1" smtClean="0">
                <a:solidFill>
                  <a:srgbClr val="C00000"/>
                </a:solidFill>
              </a:rPr>
              <a:t>Distribution</a:t>
            </a:r>
            <a:r>
              <a:rPr lang="es-ES_tradnl" b="1" dirty="0" smtClean="0">
                <a:solidFill>
                  <a:srgbClr val="C00000"/>
                </a:solidFill>
              </a:rPr>
              <a:t> – </a:t>
            </a:r>
            <a:r>
              <a:rPr lang="es-ES_tradnl" b="1" dirty="0" err="1" smtClean="0">
                <a:solidFill>
                  <a:srgbClr val="C00000"/>
                </a:solidFill>
              </a:rPr>
              <a:t>Method</a:t>
            </a:r>
            <a:r>
              <a:rPr lang="es-ES_tradnl" b="1" dirty="0" smtClean="0">
                <a:solidFill>
                  <a:srgbClr val="C00000"/>
                </a:solidFill>
              </a:rPr>
              <a:t>)</a:t>
            </a:r>
            <a:endParaRPr lang="es-ES_tradnl" b="1" dirty="0">
              <a:solidFill>
                <a:srgbClr val="C00000"/>
              </a:solidFill>
            </a:endParaRPr>
          </a:p>
        </p:txBody>
      </p:sp>
      <p:sp>
        <p:nvSpPr>
          <p:cNvPr id="3" name="2 CuadroTexto"/>
          <p:cNvSpPr txBox="1"/>
          <p:nvPr/>
        </p:nvSpPr>
        <p:spPr>
          <a:xfrm>
            <a:off x="1187624" y="1268760"/>
            <a:ext cx="7488832" cy="2585323"/>
          </a:xfrm>
          <a:prstGeom prst="rect">
            <a:avLst/>
          </a:prstGeom>
          <a:solidFill>
            <a:srgbClr val="FFFF00"/>
          </a:solidFill>
        </p:spPr>
        <p:txBody>
          <a:bodyPr wrap="square" rtlCol="0">
            <a:spAutoFit/>
          </a:bodyPr>
          <a:lstStyle/>
          <a:p>
            <a:r>
              <a:rPr lang="es-ES_tradnl" dirty="0" smtClean="0"/>
              <a:t>Llamado </a:t>
            </a:r>
            <a:r>
              <a:rPr lang="es-ES_tradnl" b="1" dirty="0" smtClean="0">
                <a:solidFill>
                  <a:srgbClr val="0070C0"/>
                </a:solidFill>
              </a:rPr>
              <a:t>MÉTODO U-V.</a:t>
            </a:r>
            <a:r>
              <a:rPr lang="es-ES_tradnl" dirty="0" smtClean="0"/>
              <a:t> El algoritmo MODI conocido como el método de los </a:t>
            </a:r>
            <a:r>
              <a:rPr lang="es-ES_tradnl" b="1" dirty="0" smtClean="0">
                <a:solidFill>
                  <a:srgbClr val="0070C0"/>
                </a:solidFill>
              </a:rPr>
              <a:t>costos ficticios </a:t>
            </a:r>
            <a:r>
              <a:rPr lang="es-ES_tradnl" dirty="0" smtClean="0"/>
              <a:t>, consiste en añadir a la matriz de costos una fila y una columna que recogen unos costos ficticios determinados arbitrariamente, tal que permita calcular los </a:t>
            </a:r>
            <a:r>
              <a:rPr lang="es-ES_tradnl" b="1" dirty="0" smtClean="0">
                <a:solidFill>
                  <a:srgbClr val="0070C0"/>
                </a:solidFill>
              </a:rPr>
              <a:t>índices de mejora </a:t>
            </a:r>
            <a:r>
              <a:rPr lang="es-ES_tradnl" dirty="0" smtClean="0"/>
              <a:t>para las celdas no utilizadas, sin  tener que trazar todos los circuitos que requiere el algoritmo de </a:t>
            </a:r>
            <a:r>
              <a:rPr lang="es-ES_tradnl" dirty="0" err="1" smtClean="0"/>
              <a:t>Stepping</a:t>
            </a:r>
            <a:r>
              <a:rPr lang="es-ES_tradnl" dirty="0" smtClean="0"/>
              <a:t>-Stone en la resolución del problema de transporte.</a:t>
            </a:r>
          </a:p>
          <a:p>
            <a:endParaRPr lang="es-ES_tradnl" dirty="0"/>
          </a:p>
          <a:p>
            <a:r>
              <a:rPr lang="es-ES_tradnl" dirty="0" smtClean="0"/>
              <a:t>El método MODI o U-V utiliza el dual del problema de transporte y viene dado por: </a:t>
            </a:r>
            <a:endParaRPr lang="es-ES_tradnl" dirty="0"/>
          </a:p>
        </p:txBody>
      </p:sp>
      <p:graphicFrame>
        <p:nvGraphicFramePr>
          <p:cNvPr id="4" name="3 Objeto"/>
          <p:cNvGraphicFramePr>
            <a:graphicFrameLocks noChangeAspect="1"/>
          </p:cNvGraphicFramePr>
          <p:nvPr>
            <p:extLst>
              <p:ext uri="{D42A27DB-BD31-4B8C-83A1-F6EECF244321}">
                <p14:modId xmlns:p14="http://schemas.microsoft.com/office/powerpoint/2010/main" val="207684642"/>
              </p:ext>
            </p:extLst>
          </p:nvPr>
        </p:nvGraphicFramePr>
        <p:xfrm>
          <a:off x="2404740" y="4293096"/>
          <a:ext cx="2815332" cy="1584176"/>
        </p:xfrm>
        <a:graphic>
          <a:graphicData uri="http://schemas.openxmlformats.org/presentationml/2006/ole">
            <mc:AlternateContent xmlns:mc="http://schemas.openxmlformats.org/markup-compatibility/2006">
              <mc:Choice xmlns:v="urn:schemas-microsoft-com:vml" Requires="v">
                <p:oleObj spid="_x0000_s44052" name="Ecuación" r:id="rId3" imgW="2527200" imgH="1384200" progId="Equation.3">
                  <p:embed/>
                </p:oleObj>
              </mc:Choice>
              <mc:Fallback>
                <p:oleObj name="Ecuación" r:id="rId3" imgW="2527200" imgH="1384200" progId="Equation.3">
                  <p:embed/>
                  <p:pic>
                    <p:nvPicPr>
                      <p:cNvPr id="0" name=""/>
                      <p:cNvPicPr/>
                      <p:nvPr/>
                    </p:nvPicPr>
                    <p:blipFill>
                      <a:blip r:embed="rId4"/>
                      <a:stretch>
                        <a:fillRect/>
                      </a:stretch>
                    </p:blipFill>
                    <p:spPr>
                      <a:xfrm>
                        <a:off x="2404740" y="4293096"/>
                        <a:ext cx="2815332" cy="1584176"/>
                      </a:xfrm>
                      <a:prstGeom prst="rect">
                        <a:avLst/>
                      </a:prstGeom>
                      <a:solidFill>
                        <a:schemeClr val="accent4">
                          <a:lumMod val="20000"/>
                          <a:lumOff val="80000"/>
                        </a:schemeClr>
                      </a:solidFill>
                    </p:spPr>
                  </p:pic>
                </p:oleObj>
              </mc:Fallback>
            </mc:AlternateContent>
          </a:graphicData>
        </a:graphic>
      </p:graphicFrame>
    </p:spTree>
    <p:extLst>
      <p:ext uri="{BB962C8B-B14F-4D97-AF65-F5344CB8AC3E}">
        <p14:creationId xmlns:p14="http://schemas.microsoft.com/office/powerpoint/2010/main" val="33535480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259632" y="260648"/>
            <a:ext cx="6984776" cy="6186309"/>
          </a:xfrm>
          <a:prstGeom prst="rect">
            <a:avLst/>
          </a:prstGeom>
        </p:spPr>
        <p:txBody>
          <a:bodyPr wrap="square">
            <a:spAutoFit/>
          </a:bodyPr>
          <a:lstStyle/>
          <a:p>
            <a:pPr fontAlgn="base"/>
            <a:r>
              <a:rPr lang="es-PE" b="1" dirty="0">
                <a:solidFill>
                  <a:srgbClr val="0070C0"/>
                </a:solidFill>
              </a:rPr>
              <a:t>Los pasos del método MODI:</a:t>
            </a:r>
          </a:p>
          <a:p>
            <a:pPr fontAlgn="base"/>
            <a:r>
              <a:rPr lang="es-PE" b="1" dirty="0">
                <a:solidFill>
                  <a:srgbClr val="C00000"/>
                </a:solidFill>
              </a:rPr>
              <a:t>paso1</a:t>
            </a:r>
          </a:p>
          <a:p>
            <a:pPr fontAlgn="base"/>
            <a:r>
              <a:rPr lang="es-PE" dirty="0" smtClean="0"/>
              <a:t>Se define con índice  </a:t>
            </a:r>
            <a:r>
              <a:rPr lang="es-PE" dirty="0" err="1" smtClean="0"/>
              <a:t>u</a:t>
            </a:r>
            <a:r>
              <a:rPr lang="es-PE" baseline="-25000" dirty="0" err="1" smtClean="0"/>
              <a:t>i</a:t>
            </a:r>
            <a:r>
              <a:rPr lang="es-PE" dirty="0" smtClean="0"/>
              <a:t> para cada fila y un </a:t>
            </a:r>
            <a:r>
              <a:rPr lang="es-PE" dirty="0" err="1" smtClean="0"/>
              <a:t>v</a:t>
            </a:r>
            <a:r>
              <a:rPr lang="es-PE" baseline="-25000" dirty="0" err="1" smtClean="0"/>
              <a:t>j</a:t>
            </a:r>
            <a:r>
              <a:rPr lang="es-PE" dirty="0" smtClean="0"/>
              <a:t> para cada columna, en todas las casillas.  Este índice deberá cumplir  con la condición :</a:t>
            </a:r>
          </a:p>
          <a:p>
            <a:pPr fontAlgn="base"/>
            <a:endParaRPr lang="es-PE" dirty="0"/>
          </a:p>
          <a:p>
            <a:pPr fontAlgn="base"/>
            <a:endParaRPr lang="es-PE" dirty="0" smtClean="0"/>
          </a:p>
          <a:p>
            <a:pPr fontAlgn="base"/>
            <a:r>
              <a:rPr lang="es-PE" dirty="0" smtClean="0"/>
              <a:t> </a:t>
            </a:r>
            <a:r>
              <a:rPr lang="es-PE" dirty="0"/>
              <a:t>calculan los coeficientes de renglón  y columna usando celdas llenas: Coeficiente del renglón + coeficiente de la columna = costo en la celda</a:t>
            </a:r>
          </a:p>
          <a:p>
            <a:pPr fontAlgn="base"/>
            <a:r>
              <a:rPr lang="es-PE" b="1" dirty="0">
                <a:solidFill>
                  <a:srgbClr val="C00000"/>
                </a:solidFill>
              </a:rPr>
              <a:t>paso2</a:t>
            </a:r>
          </a:p>
          <a:p>
            <a:pPr fontAlgn="base"/>
            <a:r>
              <a:rPr lang="es-PE" dirty="0" smtClean="0"/>
              <a:t>Se designa </a:t>
            </a:r>
            <a:r>
              <a:rPr lang="es-PE" dirty="0" err="1"/>
              <a:t>u</a:t>
            </a:r>
            <a:r>
              <a:rPr lang="es-PE" baseline="-25000" dirty="0" err="1"/>
              <a:t>i</a:t>
            </a:r>
            <a:r>
              <a:rPr lang="es-PE" dirty="0"/>
              <a:t> </a:t>
            </a:r>
            <a:r>
              <a:rPr lang="es-PE" dirty="0" smtClean="0"/>
              <a:t>= 0 y se resuelve las ecuaciones para encontrar el resto de índices</a:t>
            </a:r>
          </a:p>
          <a:p>
            <a:pPr fontAlgn="base"/>
            <a:r>
              <a:rPr lang="es-PE" b="1" dirty="0">
                <a:solidFill>
                  <a:srgbClr val="C00000"/>
                </a:solidFill>
              </a:rPr>
              <a:t>paso3</a:t>
            </a:r>
          </a:p>
          <a:p>
            <a:pPr fontAlgn="base"/>
            <a:r>
              <a:rPr lang="es-PE" dirty="0" smtClean="0"/>
              <a:t>Se </a:t>
            </a:r>
            <a:r>
              <a:rPr lang="es-PE" dirty="0"/>
              <a:t>calcula el costo marginal de usar cada celda vacía: Costo marginal = costo en la celda (coeficiente del renglón + coeficiente de la columna).</a:t>
            </a:r>
          </a:p>
          <a:p>
            <a:pPr fontAlgn="base"/>
            <a:endParaRPr lang="es-PE" b="1" dirty="0" smtClean="0">
              <a:solidFill>
                <a:srgbClr val="C00000"/>
              </a:solidFill>
            </a:endParaRPr>
          </a:p>
          <a:p>
            <a:pPr fontAlgn="base"/>
            <a:endParaRPr lang="es-PE" b="1" dirty="0">
              <a:solidFill>
                <a:srgbClr val="C00000"/>
              </a:solidFill>
            </a:endParaRPr>
          </a:p>
          <a:p>
            <a:pPr marL="285750" indent="-285750" fontAlgn="base">
              <a:buFont typeface="Arial" panose="020B0604020202020204" pitchFamily="34" charset="0"/>
              <a:buChar char="•"/>
            </a:pPr>
            <a:r>
              <a:rPr lang="es-PE" dirty="0"/>
              <a:t>Esto es un sistema de </a:t>
            </a:r>
            <a:r>
              <a:rPr lang="es-PE" dirty="0" err="1"/>
              <a:t>m+n</a:t>
            </a:r>
            <a:r>
              <a:rPr lang="es-PE" dirty="0"/>
              <a:t>–1 ecuaciones y </a:t>
            </a:r>
            <a:r>
              <a:rPr lang="es-PE" dirty="0" err="1"/>
              <a:t>m+n</a:t>
            </a:r>
            <a:r>
              <a:rPr lang="es-PE" dirty="0"/>
              <a:t> incógnitas. </a:t>
            </a:r>
            <a:endParaRPr lang="es-PE" dirty="0" smtClean="0"/>
          </a:p>
          <a:p>
            <a:pPr marL="285750" indent="-285750" fontAlgn="base">
              <a:buFont typeface="Arial" panose="020B0604020202020204" pitchFamily="34" charset="0"/>
              <a:buChar char="•"/>
            </a:pPr>
            <a:r>
              <a:rPr lang="es-PE" dirty="0"/>
              <a:t>Los costos marginales están asociados a toda celda no básica, con la expresión</a:t>
            </a:r>
            <a:endParaRPr lang="es-PE" b="1" dirty="0">
              <a:solidFill>
                <a:srgbClr val="C00000"/>
              </a:solidFill>
            </a:endParaRPr>
          </a:p>
          <a:p>
            <a:pPr marL="285750" indent="-285750" fontAlgn="base">
              <a:buFont typeface="Arial" panose="020B0604020202020204" pitchFamily="34" charset="0"/>
              <a:buChar char="•"/>
            </a:pPr>
            <a:r>
              <a:rPr lang="es-PE" dirty="0" smtClean="0"/>
              <a:t>Si </a:t>
            </a:r>
            <a:r>
              <a:rPr lang="es-PE" dirty="0"/>
              <a:t>todos los costos marginales son no negativos, </a:t>
            </a:r>
            <a:r>
              <a:rPr lang="es-PE" b="1" dirty="0">
                <a:solidFill>
                  <a:srgbClr val="C00000"/>
                </a:solidFill>
              </a:rPr>
              <a:t>la solución es óptima. Termina.</a:t>
            </a:r>
          </a:p>
          <a:p>
            <a:pPr fontAlgn="base"/>
            <a:endParaRPr lang="es-PE" b="1" dirty="0" smtClean="0">
              <a:solidFill>
                <a:srgbClr val="C00000"/>
              </a:solidFill>
            </a:endParaRPr>
          </a:p>
        </p:txBody>
      </p:sp>
      <p:pic>
        <p:nvPicPr>
          <p:cNvPr id="430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3868" y="1556792"/>
            <a:ext cx="1600200" cy="273050"/>
          </a:xfrm>
          <a:prstGeom prst="rect">
            <a:avLst/>
          </a:prstGeom>
          <a:solidFill>
            <a:srgbClr val="FFFF00"/>
          </a:solidFill>
          <a:ln>
            <a:noFill/>
          </a:ln>
          <a:effectLst/>
          <a:extLst/>
        </p:spPr>
      </p:pic>
      <p:pic>
        <p:nvPicPr>
          <p:cNvPr id="4301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3868" y="4251850"/>
            <a:ext cx="2109787" cy="273050"/>
          </a:xfrm>
          <a:prstGeom prst="rect">
            <a:avLst/>
          </a:prstGeom>
          <a:solidFill>
            <a:srgbClr val="FFFF00"/>
          </a:solidFill>
          <a:ln>
            <a:noFill/>
          </a:ln>
          <a:effectLst/>
          <a:extLst/>
        </p:spPr>
      </p:pic>
    </p:spTree>
    <p:extLst>
      <p:ext uri="{BB962C8B-B14F-4D97-AF65-F5344CB8AC3E}">
        <p14:creationId xmlns:p14="http://schemas.microsoft.com/office/powerpoint/2010/main" val="35669790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259632" y="420286"/>
            <a:ext cx="7200800" cy="3416320"/>
          </a:xfrm>
          <a:prstGeom prst="rect">
            <a:avLst/>
          </a:prstGeom>
        </p:spPr>
        <p:txBody>
          <a:bodyPr wrap="square">
            <a:spAutoFit/>
          </a:bodyPr>
          <a:lstStyle/>
          <a:p>
            <a:pPr fontAlgn="base"/>
            <a:r>
              <a:rPr lang="es-PE" b="1" dirty="0">
                <a:solidFill>
                  <a:srgbClr val="C00000"/>
                </a:solidFill>
              </a:rPr>
              <a:t>paso4</a:t>
            </a:r>
          </a:p>
          <a:p>
            <a:pPr fontAlgn="base"/>
            <a:r>
              <a:rPr lang="es-PE" dirty="0" smtClean="0"/>
              <a:t>Si  el </a:t>
            </a:r>
            <a:r>
              <a:rPr lang="es-PE" dirty="0" err="1" smtClean="0"/>
              <a:t>cm</a:t>
            </a:r>
            <a:r>
              <a:rPr lang="es-PE" baseline="-25000" dirty="0" err="1" smtClean="0"/>
              <a:t>ij</a:t>
            </a:r>
            <a:r>
              <a:rPr lang="es-PE" dirty="0" smtClean="0"/>
              <a:t>  es negativo, esto significa una disminución en el costo de transportación del origen i al destino  j y deberá asignar el máximo flujo por esta ruta, es decir tomando en cuenta la restricción de oferta y demanda.</a:t>
            </a:r>
          </a:p>
          <a:p>
            <a:pPr fontAlgn="base"/>
            <a:r>
              <a:rPr lang="es-PE" b="1" dirty="0" smtClean="0">
                <a:solidFill>
                  <a:srgbClr val="C00000"/>
                </a:solidFill>
              </a:rPr>
              <a:t>paso </a:t>
            </a:r>
            <a:r>
              <a:rPr lang="es-PE" b="1" dirty="0">
                <a:solidFill>
                  <a:srgbClr val="C00000"/>
                </a:solidFill>
              </a:rPr>
              <a:t>5</a:t>
            </a:r>
          </a:p>
          <a:p>
            <a:pPr fontAlgn="base"/>
            <a:r>
              <a:rPr lang="es-PE" dirty="0"/>
              <a:t>Se repiten los pasos 1 al 4 hasta que todos los costos marginales sean cero o positivos</a:t>
            </a:r>
            <a:r>
              <a:rPr lang="es-PE" dirty="0" smtClean="0"/>
              <a:t>.</a:t>
            </a:r>
          </a:p>
          <a:p>
            <a:pPr fontAlgn="base"/>
            <a:endParaRPr lang="es-PE" dirty="0"/>
          </a:p>
          <a:p>
            <a:pPr marL="285750" indent="-285750" fontAlgn="base">
              <a:buFont typeface="Arial" panose="020B0604020202020204" pitchFamily="34" charset="0"/>
              <a:buChar char="•"/>
            </a:pPr>
            <a:r>
              <a:rPr lang="es-PE" dirty="0" smtClean="0"/>
              <a:t>Para estos ajustes en el resto de celdas, se recomienda el método S</a:t>
            </a:r>
            <a:r>
              <a:rPr lang="es-PE" b="1" dirty="0" smtClean="0">
                <a:solidFill>
                  <a:srgbClr val="0070C0"/>
                </a:solidFill>
              </a:rPr>
              <a:t>tephen Stone</a:t>
            </a:r>
            <a:r>
              <a:rPr lang="es-PE" dirty="0" smtClean="0"/>
              <a:t> que ayudara ajustar los flujos nuevos e identificar las rutas.</a:t>
            </a:r>
            <a:endParaRPr lang="es-PE" dirty="0"/>
          </a:p>
        </p:txBody>
      </p:sp>
    </p:spTree>
    <p:extLst>
      <p:ext uri="{BB962C8B-B14F-4D97-AF65-F5344CB8AC3E}">
        <p14:creationId xmlns:p14="http://schemas.microsoft.com/office/powerpoint/2010/main" val="6415565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biLevel thresh="75000"/>
          </a:blip>
          <a:srcRect/>
          <a:stretch>
            <a:fillRect/>
          </a:stretch>
        </p:blipFill>
        <p:spPr bwMode="auto">
          <a:xfrm>
            <a:off x="531626" y="188956"/>
            <a:ext cx="8080748" cy="6480088"/>
          </a:xfrm>
          <a:prstGeom prst="rect">
            <a:avLst/>
          </a:prstGeom>
          <a:solidFill>
            <a:srgbClr val="FFFF00"/>
          </a:solidFill>
          <a:ln w="9525">
            <a:noFill/>
            <a:miter lim="800000"/>
            <a:headEnd/>
            <a:tailEnd/>
          </a:ln>
          <a:effectLst/>
        </p:spPr>
      </p:pic>
    </p:spTree>
    <p:extLst>
      <p:ext uri="{BB962C8B-B14F-4D97-AF65-F5344CB8AC3E}">
        <p14:creationId xmlns:p14="http://schemas.microsoft.com/office/powerpoint/2010/main" val="23455813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428596" y="238791"/>
            <a:ext cx="8286808" cy="6380417"/>
          </a:xfrm>
          <a:prstGeom prst="rect">
            <a:avLst/>
          </a:prstGeom>
          <a:noFill/>
          <a:ln w="9525">
            <a:noFill/>
            <a:miter lim="800000"/>
            <a:headEnd/>
            <a:tailEnd/>
          </a:ln>
          <a:effectLst/>
        </p:spPr>
      </p:pic>
    </p:spTree>
    <p:extLst>
      <p:ext uri="{BB962C8B-B14F-4D97-AF65-F5344CB8AC3E}">
        <p14:creationId xmlns:p14="http://schemas.microsoft.com/office/powerpoint/2010/main" val="39820223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308497" y="321447"/>
            <a:ext cx="8527005" cy="6215106"/>
          </a:xfrm>
          <a:prstGeom prst="rect">
            <a:avLst/>
          </a:prstGeom>
          <a:noFill/>
          <a:ln w="9525">
            <a:noFill/>
            <a:miter lim="800000"/>
            <a:headEnd/>
            <a:tailEnd/>
          </a:ln>
          <a:effectLst/>
        </p:spPr>
      </p:pic>
    </p:spTree>
    <p:extLst>
      <p:ext uri="{BB962C8B-B14F-4D97-AF65-F5344CB8AC3E}">
        <p14:creationId xmlns:p14="http://schemas.microsoft.com/office/powerpoint/2010/main" val="3776879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346081" y="285728"/>
            <a:ext cx="8451837" cy="6286544"/>
          </a:xfrm>
          <a:prstGeom prst="rect">
            <a:avLst/>
          </a:prstGeom>
          <a:noFill/>
          <a:ln w="9525">
            <a:noFill/>
            <a:miter lim="800000"/>
            <a:headEnd/>
            <a:tailEnd/>
          </a:ln>
          <a:effectLst/>
        </p:spPr>
      </p:pic>
    </p:spTree>
    <p:extLst>
      <p:ext uri="{BB962C8B-B14F-4D97-AF65-F5344CB8AC3E}">
        <p14:creationId xmlns:p14="http://schemas.microsoft.com/office/powerpoint/2010/main" val="385688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392877" y="214290"/>
            <a:ext cx="8358246" cy="6429420"/>
          </a:xfrm>
          <a:prstGeom prst="rect">
            <a:avLst/>
          </a:prstGeom>
          <a:noFill/>
          <a:ln w="9525">
            <a:noFill/>
            <a:miter lim="800000"/>
            <a:headEnd/>
            <a:tailEnd/>
          </a:ln>
          <a:effectLst/>
        </p:spPr>
      </p:pic>
    </p:spTree>
    <p:extLst>
      <p:ext uri="{BB962C8B-B14F-4D97-AF65-F5344CB8AC3E}">
        <p14:creationId xmlns:p14="http://schemas.microsoft.com/office/powerpoint/2010/main" val="29492992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464315" y="270196"/>
            <a:ext cx="8215370" cy="6317609"/>
          </a:xfrm>
          <a:prstGeom prst="rect">
            <a:avLst/>
          </a:prstGeom>
          <a:noFill/>
          <a:ln w="9525">
            <a:noFill/>
            <a:miter lim="800000"/>
            <a:headEnd/>
            <a:tailEnd/>
          </a:ln>
          <a:effectLst/>
        </p:spPr>
      </p:pic>
    </p:spTree>
    <p:extLst>
      <p:ext uri="{BB962C8B-B14F-4D97-AF65-F5344CB8AC3E}">
        <p14:creationId xmlns:p14="http://schemas.microsoft.com/office/powerpoint/2010/main" val="2679243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971600" y="332656"/>
            <a:ext cx="7776864" cy="4154984"/>
          </a:xfrm>
          <a:prstGeom prst="rect">
            <a:avLst/>
          </a:prstGeom>
        </p:spPr>
        <p:txBody>
          <a:bodyPr wrap="square">
            <a:spAutoFit/>
          </a:bodyPr>
          <a:lstStyle/>
          <a:p>
            <a:r>
              <a:rPr lang="es-ES" sz="2400" dirty="0" smtClean="0"/>
              <a:t>El modelo busca determinar un plan de transporte de una mercancía de varias fuentes  a varios destinos. Entre los datos del modelo se cuenta: </a:t>
            </a:r>
            <a:br>
              <a:rPr lang="es-ES" sz="2400" dirty="0" smtClean="0"/>
            </a:br>
            <a:r>
              <a:rPr lang="es-ES" sz="2400" dirty="0" smtClean="0"/>
              <a:t>1.-  Nivel de oferta en cada fuente u origen  y la cantidad de demanda en cada destino. </a:t>
            </a:r>
            <a:br>
              <a:rPr lang="es-ES" sz="2400" dirty="0" smtClean="0"/>
            </a:br>
            <a:r>
              <a:rPr lang="es-ES" sz="2400" dirty="0" smtClean="0"/>
              <a:t>2.-  El costo de transporte unitario de la mercancía de cada fuente a cada destino. </a:t>
            </a:r>
            <a:br>
              <a:rPr lang="es-ES" sz="2400" dirty="0" smtClean="0"/>
            </a:br>
            <a:r>
              <a:rPr lang="es-ES" sz="2400" dirty="0" smtClean="0"/>
              <a:t>El modelo se utiliza para realizar actividades como:  control de inventarios, programación del empleo, asignación de personal, flujo de efectivo, programación de niveles de reservas en prensas entre otra</a:t>
            </a:r>
            <a:r>
              <a:rPr lang="es-ES" sz="2000" dirty="0" smtClean="0"/>
              <a:t>s. </a:t>
            </a:r>
            <a:endParaRPr lang="es-ES" sz="2000" dirty="0"/>
          </a:p>
        </p:txBody>
      </p:sp>
      <p:sp>
        <p:nvSpPr>
          <p:cNvPr id="4" name="3 CuadroTexto"/>
          <p:cNvSpPr txBox="1"/>
          <p:nvPr/>
        </p:nvSpPr>
        <p:spPr>
          <a:xfrm>
            <a:off x="1115616" y="4509120"/>
            <a:ext cx="7488832" cy="1938992"/>
          </a:xfrm>
          <a:prstGeom prst="rect">
            <a:avLst/>
          </a:prstGeom>
          <a:solidFill>
            <a:schemeClr val="accent2">
              <a:lumMod val="40000"/>
              <a:lumOff val="60000"/>
            </a:schemeClr>
          </a:solidFill>
        </p:spPr>
        <p:txBody>
          <a:bodyPr wrap="square" rtlCol="0">
            <a:spAutoFit/>
          </a:bodyPr>
          <a:lstStyle/>
          <a:p>
            <a:r>
              <a:rPr lang="es-PE" sz="2400" dirty="0" smtClean="0">
                <a:latin typeface="Calibri" pitchFamily="34" charset="0"/>
              </a:rPr>
              <a:t>El </a:t>
            </a:r>
            <a:r>
              <a:rPr lang="es-PE" sz="2400" dirty="0" smtClean="0">
                <a:solidFill>
                  <a:srgbClr val="FF0000"/>
                </a:solidFill>
                <a:latin typeface="Calibri" pitchFamily="34" charset="0"/>
              </a:rPr>
              <a:t>objetivo </a:t>
            </a:r>
            <a:r>
              <a:rPr lang="es-PE" sz="2400" dirty="0" smtClean="0">
                <a:latin typeface="Calibri" pitchFamily="34" charset="0"/>
              </a:rPr>
              <a:t>de los modelos de transporte es encontrar la </a:t>
            </a:r>
            <a:r>
              <a:rPr lang="es-PE" sz="2400" dirty="0" smtClean="0">
                <a:solidFill>
                  <a:srgbClr val="FF0000"/>
                </a:solidFill>
                <a:latin typeface="Calibri" pitchFamily="34" charset="0"/>
              </a:rPr>
              <a:t>solución a un costo mínimo </a:t>
            </a:r>
            <a:r>
              <a:rPr lang="es-PE" sz="2400" dirty="0" smtClean="0">
                <a:latin typeface="Calibri" pitchFamily="34" charset="0"/>
              </a:rPr>
              <a:t>para la realización de planes de envió, transporte distribución, desde cualquier centro de abastecimiento llamado </a:t>
            </a:r>
            <a:r>
              <a:rPr lang="es-PE" sz="2400" dirty="0" smtClean="0">
                <a:solidFill>
                  <a:srgbClr val="FF0000"/>
                </a:solidFill>
                <a:latin typeface="Calibri" pitchFamily="34" charset="0"/>
              </a:rPr>
              <a:t>orígenes,</a:t>
            </a:r>
            <a:r>
              <a:rPr lang="es-PE" sz="2400" dirty="0" smtClean="0">
                <a:latin typeface="Calibri" pitchFamily="34" charset="0"/>
              </a:rPr>
              <a:t> a cualquier grupo de centros de recepción llamados </a:t>
            </a:r>
            <a:r>
              <a:rPr lang="es-PE" sz="2400" dirty="0" smtClean="0">
                <a:solidFill>
                  <a:srgbClr val="FF0000"/>
                </a:solidFill>
                <a:latin typeface="Calibri" pitchFamily="34" charset="0"/>
              </a:rPr>
              <a:t>destinos</a:t>
            </a:r>
            <a:endParaRPr lang="es-ES" sz="2400" dirty="0">
              <a:solidFill>
                <a:srgbClr val="FF0000"/>
              </a:solidFill>
              <a:latin typeface="Calibri"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464315" y="233008"/>
            <a:ext cx="8215370" cy="6391984"/>
          </a:xfrm>
          <a:prstGeom prst="rect">
            <a:avLst/>
          </a:prstGeom>
          <a:noFill/>
          <a:ln w="9525">
            <a:noFill/>
            <a:miter lim="800000"/>
            <a:headEnd/>
            <a:tailEnd/>
          </a:ln>
          <a:effectLst/>
        </p:spPr>
      </p:pic>
      <p:cxnSp>
        <p:nvCxnSpPr>
          <p:cNvPr id="4" name="3 Conector recto de flecha"/>
          <p:cNvCxnSpPr/>
          <p:nvPr/>
        </p:nvCxnSpPr>
        <p:spPr>
          <a:xfrm flipH="1" flipV="1">
            <a:off x="4139952" y="2492896"/>
            <a:ext cx="144016" cy="576064"/>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7" name="6 CuadroTexto"/>
          <p:cNvSpPr txBox="1"/>
          <p:nvPr/>
        </p:nvSpPr>
        <p:spPr>
          <a:xfrm>
            <a:off x="3851920" y="3244334"/>
            <a:ext cx="1090363" cy="369332"/>
          </a:xfrm>
          <a:prstGeom prst="rect">
            <a:avLst/>
          </a:prstGeom>
          <a:noFill/>
        </p:spPr>
        <p:txBody>
          <a:bodyPr wrap="none" rtlCol="0">
            <a:spAutoFit/>
          </a:bodyPr>
          <a:lstStyle/>
          <a:p>
            <a:r>
              <a:rPr lang="es-ES_tradnl" dirty="0" smtClean="0"/>
              <a:t>Restamos</a:t>
            </a:r>
            <a:endParaRPr lang="es-ES_tradnl" dirty="0"/>
          </a:p>
        </p:txBody>
      </p:sp>
    </p:spTree>
    <p:extLst>
      <p:ext uri="{BB962C8B-B14F-4D97-AF65-F5344CB8AC3E}">
        <p14:creationId xmlns:p14="http://schemas.microsoft.com/office/powerpoint/2010/main" val="34053708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392877" y="250009"/>
            <a:ext cx="8358246" cy="6357982"/>
          </a:xfrm>
          <a:prstGeom prst="rect">
            <a:avLst/>
          </a:prstGeom>
          <a:noFill/>
          <a:ln w="9525">
            <a:noFill/>
            <a:miter lim="800000"/>
            <a:headEnd/>
            <a:tailEnd/>
          </a:ln>
          <a:effectLst/>
        </p:spPr>
      </p:pic>
    </p:spTree>
    <p:extLst>
      <p:ext uri="{BB962C8B-B14F-4D97-AF65-F5344CB8AC3E}">
        <p14:creationId xmlns:p14="http://schemas.microsoft.com/office/powerpoint/2010/main" val="4824524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428596" y="203354"/>
            <a:ext cx="8286808" cy="6451293"/>
          </a:xfrm>
          <a:prstGeom prst="rect">
            <a:avLst/>
          </a:prstGeom>
          <a:noFill/>
          <a:ln w="9525">
            <a:noFill/>
            <a:miter lim="800000"/>
            <a:headEnd/>
            <a:tailEnd/>
          </a:ln>
          <a:effectLst/>
        </p:spPr>
      </p:pic>
    </p:spTree>
    <p:extLst>
      <p:ext uri="{BB962C8B-B14F-4D97-AF65-F5344CB8AC3E}">
        <p14:creationId xmlns:p14="http://schemas.microsoft.com/office/powerpoint/2010/main" val="19274037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428596" y="203354"/>
            <a:ext cx="8286808" cy="6451293"/>
          </a:xfrm>
          <a:prstGeom prst="rect">
            <a:avLst/>
          </a:prstGeom>
          <a:noFill/>
          <a:ln w="9525">
            <a:noFill/>
            <a:miter lim="800000"/>
            <a:headEnd/>
            <a:tailEnd/>
          </a:ln>
          <a:effectLst/>
        </p:spPr>
      </p:pic>
    </p:spTree>
    <p:extLst>
      <p:ext uri="{BB962C8B-B14F-4D97-AF65-F5344CB8AC3E}">
        <p14:creationId xmlns:p14="http://schemas.microsoft.com/office/powerpoint/2010/main" val="17083257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399479" y="285728"/>
            <a:ext cx="8345042" cy="6286544"/>
          </a:xfrm>
          <a:prstGeom prst="rect">
            <a:avLst/>
          </a:prstGeom>
          <a:noFill/>
          <a:ln w="9525">
            <a:noFill/>
            <a:miter lim="800000"/>
            <a:headEnd/>
            <a:tailEnd/>
          </a:ln>
          <a:effectLst/>
        </p:spPr>
      </p:pic>
    </p:spTree>
    <p:extLst>
      <p:ext uri="{BB962C8B-B14F-4D97-AF65-F5344CB8AC3E}">
        <p14:creationId xmlns:p14="http://schemas.microsoft.com/office/powerpoint/2010/main" val="39022860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435536" y="297838"/>
            <a:ext cx="8272928" cy="6262324"/>
          </a:xfrm>
          <a:prstGeom prst="rect">
            <a:avLst/>
          </a:prstGeom>
          <a:noFill/>
          <a:ln w="9525">
            <a:noFill/>
            <a:miter lim="800000"/>
            <a:headEnd/>
            <a:tailEnd/>
          </a:ln>
          <a:effectLst/>
        </p:spPr>
      </p:pic>
    </p:spTree>
    <p:extLst>
      <p:ext uri="{BB962C8B-B14F-4D97-AF65-F5344CB8AC3E}">
        <p14:creationId xmlns:p14="http://schemas.microsoft.com/office/powerpoint/2010/main" val="16017633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409421" y="285728"/>
            <a:ext cx="8325157" cy="6286544"/>
          </a:xfrm>
          <a:prstGeom prst="rect">
            <a:avLst/>
          </a:prstGeom>
          <a:noFill/>
          <a:ln w="9525">
            <a:noFill/>
            <a:miter lim="800000"/>
            <a:headEnd/>
            <a:tailEnd/>
          </a:ln>
          <a:effectLst/>
        </p:spPr>
      </p:pic>
    </p:spTree>
    <p:extLst>
      <p:ext uri="{BB962C8B-B14F-4D97-AF65-F5344CB8AC3E}">
        <p14:creationId xmlns:p14="http://schemas.microsoft.com/office/powerpoint/2010/main" val="21052220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srcRect/>
          <a:stretch>
            <a:fillRect/>
          </a:stretch>
        </p:blipFill>
        <p:spPr bwMode="auto">
          <a:xfrm>
            <a:off x="452458" y="321447"/>
            <a:ext cx="8239084" cy="6215106"/>
          </a:xfrm>
          <a:prstGeom prst="rect">
            <a:avLst/>
          </a:prstGeom>
          <a:noFill/>
          <a:ln w="9525">
            <a:noFill/>
            <a:miter lim="800000"/>
            <a:headEnd/>
            <a:tailEnd/>
          </a:ln>
          <a:effectLst/>
        </p:spPr>
      </p:pic>
    </p:spTree>
    <p:extLst>
      <p:ext uri="{BB962C8B-B14F-4D97-AF65-F5344CB8AC3E}">
        <p14:creationId xmlns:p14="http://schemas.microsoft.com/office/powerpoint/2010/main" val="4143626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827584" y="5143512"/>
            <a:ext cx="7848872" cy="1200329"/>
          </a:xfrm>
          <a:prstGeom prst="rect">
            <a:avLst/>
          </a:prstGeom>
          <a:solidFill>
            <a:schemeClr val="accent2"/>
          </a:solidFill>
        </p:spPr>
        <p:txBody>
          <a:bodyPr wrap="square">
            <a:spAutoFit/>
          </a:bodyPr>
          <a:lstStyle/>
          <a:p>
            <a:r>
              <a:rPr lang="es-ES" dirty="0" smtClean="0"/>
              <a:t>Matemáticamente</a:t>
            </a:r>
            <a:r>
              <a:rPr lang="es-ES" dirty="0"/>
              <a:t>: </a:t>
            </a:r>
            <a:endParaRPr lang="es-ES" dirty="0" smtClean="0"/>
          </a:p>
          <a:p>
            <a:endParaRPr lang="es-ES" dirty="0"/>
          </a:p>
          <a:p>
            <a:r>
              <a:rPr lang="es-ES" dirty="0"/>
              <a:t>Minimizar Z = C</a:t>
            </a:r>
            <a:r>
              <a:rPr lang="es-ES" baseline="-25000" dirty="0"/>
              <a:t>1,1</a:t>
            </a:r>
            <a:r>
              <a:rPr lang="es-ES" dirty="0"/>
              <a:t>X</a:t>
            </a:r>
            <a:r>
              <a:rPr lang="es-ES" baseline="-25000" dirty="0"/>
              <a:t>1,1</a:t>
            </a:r>
            <a:r>
              <a:rPr lang="es-ES" baseline="30000" dirty="0"/>
              <a:t> </a:t>
            </a:r>
            <a:r>
              <a:rPr lang="es-ES" dirty="0"/>
              <a:t>+...+ C</a:t>
            </a:r>
            <a:r>
              <a:rPr lang="es-ES" baseline="-25000" dirty="0"/>
              <a:t>1,j</a:t>
            </a:r>
            <a:r>
              <a:rPr lang="es-ES" dirty="0"/>
              <a:t>X</a:t>
            </a:r>
            <a:r>
              <a:rPr lang="es-ES" baseline="-25000" dirty="0"/>
              <a:t>1,j</a:t>
            </a:r>
            <a:r>
              <a:rPr lang="es-ES" baseline="30000" dirty="0"/>
              <a:t> </a:t>
            </a:r>
            <a:r>
              <a:rPr lang="es-ES" dirty="0"/>
              <a:t>+...+ C</a:t>
            </a:r>
            <a:r>
              <a:rPr lang="es-ES" baseline="-25000" dirty="0"/>
              <a:t>1,n</a:t>
            </a:r>
            <a:r>
              <a:rPr lang="es-ES" dirty="0"/>
              <a:t>X</a:t>
            </a:r>
            <a:r>
              <a:rPr lang="es-ES" baseline="-25000" dirty="0"/>
              <a:t>1,n </a:t>
            </a:r>
            <a:r>
              <a:rPr lang="es-ES" dirty="0"/>
              <a:t>+...+ C</a:t>
            </a:r>
            <a:r>
              <a:rPr lang="es-ES" baseline="-25000" dirty="0"/>
              <a:t>i,1</a:t>
            </a:r>
            <a:r>
              <a:rPr lang="es-ES" dirty="0"/>
              <a:t>X</a:t>
            </a:r>
            <a:r>
              <a:rPr lang="es-ES" baseline="-25000" dirty="0"/>
              <a:t>i,1</a:t>
            </a:r>
            <a:r>
              <a:rPr lang="es-ES" baseline="30000" dirty="0"/>
              <a:t> </a:t>
            </a:r>
            <a:r>
              <a:rPr lang="es-ES" dirty="0"/>
              <a:t>+...+ </a:t>
            </a:r>
            <a:r>
              <a:rPr lang="es-ES" dirty="0" err="1"/>
              <a:t>C</a:t>
            </a:r>
            <a:r>
              <a:rPr lang="es-ES" baseline="-25000" dirty="0" err="1"/>
              <a:t>i,j</a:t>
            </a:r>
            <a:r>
              <a:rPr lang="es-ES" dirty="0" err="1"/>
              <a:t>X</a:t>
            </a:r>
            <a:r>
              <a:rPr lang="es-ES" baseline="-25000" dirty="0" err="1"/>
              <a:t>i,j</a:t>
            </a:r>
            <a:r>
              <a:rPr lang="es-ES" baseline="-25000" dirty="0"/>
              <a:t> </a:t>
            </a:r>
            <a:r>
              <a:rPr lang="es-ES" dirty="0"/>
              <a:t>+...+ </a:t>
            </a:r>
            <a:r>
              <a:rPr lang="es-ES" dirty="0" err="1"/>
              <a:t>C</a:t>
            </a:r>
            <a:r>
              <a:rPr lang="es-ES" baseline="-25000" dirty="0" err="1"/>
              <a:t>i,n</a:t>
            </a:r>
            <a:r>
              <a:rPr lang="es-ES" dirty="0" err="1"/>
              <a:t>X</a:t>
            </a:r>
            <a:r>
              <a:rPr lang="es-ES" baseline="-25000" dirty="0" err="1"/>
              <a:t>i,n</a:t>
            </a:r>
            <a:r>
              <a:rPr lang="es-ES" baseline="-25000" dirty="0"/>
              <a:t> </a:t>
            </a:r>
            <a:r>
              <a:rPr lang="es-ES" dirty="0"/>
              <a:t>+...+ C</a:t>
            </a:r>
            <a:r>
              <a:rPr lang="es-ES" baseline="-25000" dirty="0"/>
              <a:t>m,1</a:t>
            </a:r>
            <a:r>
              <a:rPr lang="es-ES" dirty="0"/>
              <a:t>X</a:t>
            </a:r>
            <a:r>
              <a:rPr lang="es-ES" baseline="-25000" dirty="0"/>
              <a:t>m,1</a:t>
            </a:r>
            <a:r>
              <a:rPr lang="es-ES" baseline="30000" dirty="0"/>
              <a:t> </a:t>
            </a:r>
            <a:r>
              <a:rPr lang="es-ES" dirty="0"/>
              <a:t>+...+ </a:t>
            </a:r>
            <a:r>
              <a:rPr lang="es-ES" dirty="0" err="1"/>
              <a:t>C</a:t>
            </a:r>
            <a:r>
              <a:rPr lang="es-ES" i="1" baseline="-25000" dirty="0" err="1"/>
              <a:t>m,</a:t>
            </a:r>
            <a:r>
              <a:rPr lang="es-ES" baseline="-25000" dirty="0" err="1"/>
              <a:t>j</a:t>
            </a:r>
            <a:r>
              <a:rPr lang="es-ES" dirty="0" err="1"/>
              <a:t>X</a:t>
            </a:r>
            <a:r>
              <a:rPr lang="es-ES" baseline="-25000" dirty="0" err="1"/>
              <a:t>m,j</a:t>
            </a:r>
            <a:r>
              <a:rPr lang="es-ES" baseline="-25000" dirty="0"/>
              <a:t> </a:t>
            </a:r>
            <a:r>
              <a:rPr lang="es-ES" dirty="0"/>
              <a:t>+...+ </a:t>
            </a:r>
            <a:r>
              <a:rPr lang="es-ES" dirty="0" err="1"/>
              <a:t>C</a:t>
            </a:r>
            <a:r>
              <a:rPr lang="es-ES" baseline="-25000" dirty="0" err="1"/>
              <a:t>m,n</a:t>
            </a:r>
            <a:r>
              <a:rPr lang="es-ES" dirty="0" err="1"/>
              <a:t>X</a:t>
            </a:r>
            <a:r>
              <a:rPr lang="es-ES" baseline="-25000" dirty="0" err="1"/>
              <a:t>m,n</a:t>
            </a:r>
            <a:r>
              <a:rPr lang="es-ES" baseline="30000" dirty="0"/>
              <a:t> </a:t>
            </a:r>
            <a:endParaRPr lang="es-ES" dirty="0"/>
          </a:p>
        </p:txBody>
      </p:sp>
      <p:sp>
        <p:nvSpPr>
          <p:cNvPr id="5" name="4 Rectángulo"/>
          <p:cNvSpPr/>
          <p:nvPr/>
        </p:nvSpPr>
        <p:spPr>
          <a:xfrm>
            <a:off x="1115616" y="476672"/>
            <a:ext cx="7560840" cy="1754326"/>
          </a:xfrm>
          <a:prstGeom prst="rect">
            <a:avLst/>
          </a:prstGeom>
        </p:spPr>
        <p:txBody>
          <a:bodyPr wrap="square">
            <a:spAutoFit/>
          </a:bodyPr>
          <a:lstStyle/>
          <a:p>
            <a:r>
              <a:rPr lang="es-ES" b="1" dirty="0">
                <a:solidFill>
                  <a:srgbClr val="7030A0"/>
                </a:solidFill>
              </a:rPr>
              <a:t>Modelo General del Problema del Transporte </a:t>
            </a:r>
          </a:p>
          <a:p>
            <a:r>
              <a:rPr lang="es-ES" dirty="0"/>
              <a:t>Es un caso especial de problema de programación Lineal, en el que todos los coeficientes de las variables en las restricciones tienen coeficiente uno (1), esto es: </a:t>
            </a:r>
          </a:p>
          <a:p>
            <a:r>
              <a:rPr lang="pt-BR" dirty="0"/>
              <a:t>a</a:t>
            </a:r>
            <a:r>
              <a:rPr lang="pt-BR" baseline="-25000" dirty="0"/>
              <a:t>i,j </a:t>
            </a:r>
            <a:r>
              <a:rPr lang="pt-BR" dirty="0"/>
              <a:t>= 1 ; para todo i , para todo j </a:t>
            </a:r>
          </a:p>
          <a:p>
            <a:r>
              <a:rPr lang="es-ES" dirty="0"/>
              <a:t>Gráficamente: </a:t>
            </a:r>
          </a:p>
        </p:txBody>
      </p:sp>
      <p:pic>
        <p:nvPicPr>
          <p:cNvPr id="6" name="Picture 2" descr="http://4.bp.blogspot.com/_9sadXUc_I44/S5C8UvHPxTI/AAAAAAAAAFQ/BnL5G1HVdho/s400/Pantallazo.png"/>
          <p:cNvPicPr>
            <a:picLocks noChangeAspect="1" noChangeArrowheads="1"/>
          </p:cNvPicPr>
          <p:nvPr/>
        </p:nvPicPr>
        <p:blipFill>
          <a:blip r:embed="rId2" cstate="print"/>
          <a:srcRect/>
          <a:stretch>
            <a:fillRect/>
          </a:stretch>
        </p:blipFill>
        <p:spPr bwMode="auto">
          <a:xfrm>
            <a:off x="1259632" y="2204864"/>
            <a:ext cx="3810000" cy="2880320"/>
          </a:xfrm>
          <a:prstGeom prst="rect">
            <a:avLst/>
          </a:prstGeom>
          <a:noFill/>
        </p:spPr>
      </p:pic>
      <p:pic>
        <p:nvPicPr>
          <p:cNvPr id="20481" name="Imagen 59" descr="Investigación de Operaciones en Redes"/>
          <p:cNvPicPr>
            <a:picLocks noChangeAspect="1" noChangeArrowheads="1"/>
          </p:cNvPicPr>
          <p:nvPr/>
        </p:nvPicPr>
        <p:blipFill>
          <a:blip r:embed="rId3" cstate="print"/>
          <a:srcRect/>
          <a:stretch>
            <a:fillRect/>
          </a:stretch>
        </p:blipFill>
        <p:spPr bwMode="auto">
          <a:xfrm>
            <a:off x="6300192" y="3933056"/>
            <a:ext cx="171450" cy="247650"/>
          </a:xfrm>
          <a:prstGeom prst="rect">
            <a:avLst/>
          </a:prstGeom>
          <a:noFill/>
        </p:spPr>
      </p:pic>
      <p:sp>
        <p:nvSpPr>
          <p:cNvPr id="20485" name="Rectangle 5"/>
          <p:cNvSpPr>
            <a:spLocks noChangeArrowheads="1"/>
          </p:cNvSpPr>
          <p:nvPr/>
        </p:nvSpPr>
        <p:spPr bwMode="auto">
          <a:xfrm>
            <a:off x="5508104" y="1662336"/>
            <a:ext cx="3168352"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Expresado en forma general queda:</a:t>
            </a:r>
            <a:endParaRPr kumimoji="0" lang="es-ES" sz="1400" b="0" i="0" u="none" strike="noStrike" cap="none" normalizeH="0" baseline="0" dirty="0" smtClean="0">
              <a:ln>
                <a:noFill/>
              </a:ln>
              <a:solidFill>
                <a:schemeClr val="tx1"/>
              </a:solidFill>
              <a:effectLst/>
              <a:latin typeface="Arial" pitchFamily="34" charset="0"/>
              <a:ea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sz="1800" b="0" i="0" u="none" strike="noStrike" cap="none" normalizeH="0" baseline="0" dirty="0" smtClean="0">
              <a:ln>
                <a:noFill/>
              </a:ln>
              <a:solidFill>
                <a:schemeClr val="tx1"/>
              </a:solidFill>
              <a:effectLst/>
              <a:latin typeface="Arial" pitchFamily="34" charset="0"/>
            </a:endParaRPr>
          </a:p>
        </p:txBody>
      </p:sp>
      <p:sp>
        <p:nvSpPr>
          <p:cNvPr id="20487" name="Rectangle 7"/>
          <p:cNvSpPr>
            <a:spLocks noChangeArrowheads="1"/>
          </p:cNvSpPr>
          <p:nvPr/>
        </p:nvSpPr>
        <p:spPr bwMode="auto">
          <a:xfrm>
            <a:off x="0" y="13525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endParaRPr>
          </a:p>
        </p:txBody>
      </p:sp>
      <p:sp>
        <p:nvSpPr>
          <p:cNvPr id="20488" name="Rectangle 8"/>
          <p:cNvSpPr>
            <a:spLocks noChangeArrowheads="1"/>
          </p:cNvSpPr>
          <p:nvPr/>
        </p:nvSpPr>
        <p:spPr bwMode="auto">
          <a:xfrm>
            <a:off x="5868144" y="3722549"/>
            <a:ext cx="1296144" cy="7848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9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a:r>
            <a:br>
              <a:rPr kumimoji="0" lang="es-ES" sz="9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br>
            <a:endParaRPr kumimoji="0" lang="es-ES" sz="9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s-ES" sz="900" dirty="0" smtClean="0">
              <a:solidFill>
                <a:srgbClr val="000000"/>
              </a:solidFill>
              <a:latin typeface="Arial" pitchFamily="34" charset="0"/>
              <a:ea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s-ES" sz="9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para j = 1, 2, 3, ..., n</a:t>
            </a:r>
            <a:endParaRPr kumimoji="0" lang="es-ES" sz="1200" b="0" i="0" u="none" strike="noStrike" cap="none" normalizeH="0" baseline="0" dirty="0" smtClean="0">
              <a:ln>
                <a:noFill/>
              </a:ln>
              <a:solidFill>
                <a:schemeClr val="tx1"/>
              </a:solidFill>
              <a:effectLst/>
              <a:latin typeface="Arial" pitchFamily="34" charset="0"/>
              <a:ea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9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a:t>
            </a:r>
            <a:endParaRPr kumimoji="0" lang="es-ES" sz="1800" b="0" i="0" u="none" strike="noStrike" cap="none" normalizeH="0" baseline="0" dirty="0" smtClean="0">
              <a:ln>
                <a:noFill/>
              </a:ln>
              <a:solidFill>
                <a:schemeClr val="tx1"/>
              </a:solidFill>
              <a:effectLst/>
              <a:latin typeface="Arial" pitchFamily="34" charset="0"/>
            </a:endParaRPr>
          </a:p>
        </p:txBody>
      </p:sp>
      <p:sp>
        <p:nvSpPr>
          <p:cNvPr id="20489" name="Rectangle 9"/>
          <p:cNvSpPr>
            <a:spLocks noChangeArrowheads="1"/>
          </p:cNvSpPr>
          <p:nvPr/>
        </p:nvSpPr>
        <p:spPr bwMode="auto">
          <a:xfrm>
            <a:off x="5292080" y="4409093"/>
            <a:ext cx="3600399" cy="5693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9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a:r>
            <a:br>
              <a:rPr kumimoji="0" lang="es-ES" sz="9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br>
            <a:r>
              <a:rPr kumimoji="0" lang="es-ES" sz="11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es la cantidad de recursos (x) asignados al destino ( j ) con su costo unitario (i).</a:t>
            </a:r>
            <a:endParaRPr kumimoji="0" lang="es-ES" sz="1100" b="0" i="0" u="none" strike="noStrike" cap="none" normalizeH="0" baseline="0" dirty="0" smtClean="0">
              <a:ln>
                <a:noFill/>
              </a:ln>
              <a:solidFill>
                <a:schemeClr val="tx1"/>
              </a:solidFill>
              <a:effectLst/>
              <a:latin typeface="Arial" pitchFamily="34" charset="0"/>
            </a:endParaRPr>
          </a:p>
        </p:txBody>
      </p:sp>
      <p:sp>
        <p:nvSpPr>
          <p:cNvPr id="20491"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pic>
        <p:nvPicPr>
          <p:cNvPr id="20490" name="Picture 10"/>
          <p:cNvPicPr>
            <a:picLocks noChangeAspect="1" noChangeArrowheads="1"/>
          </p:cNvPicPr>
          <p:nvPr/>
        </p:nvPicPr>
        <p:blipFill>
          <a:blip r:embed="rId4" cstate="print"/>
          <a:srcRect/>
          <a:stretch>
            <a:fillRect/>
          </a:stretch>
        </p:blipFill>
        <p:spPr bwMode="auto">
          <a:xfrm>
            <a:off x="5796136" y="1988840"/>
            <a:ext cx="1962150" cy="1876425"/>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28 Rectángulo"/>
          <p:cNvSpPr/>
          <p:nvPr/>
        </p:nvSpPr>
        <p:spPr>
          <a:xfrm>
            <a:off x="1115616" y="476672"/>
            <a:ext cx="7704856" cy="2246769"/>
          </a:xfrm>
          <a:prstGeom prst="rect">
            <a:avLst/>
          </a:prstGeom>
        </p:spPr>
        <p:txBody>
          <a:bodyPr wrap="square">
            <a:spAutoFit/>
          </a:bodyPr>
          <a:lstStyle/>
          <a:p>
            <a:r>
              <a:rPr lang="es-ES" sz="2000" dirty="0" err="1" smtClean="0"/>
              <a:t>X</a:t>
            </a:r>
            <a:r>
              <a:rPr lang="es-ES" sz="2000" baseline="-25000" dirty="0" err="1" smtClean="0"/>
              <a:t>i,j</a:t>
            </a:r>
            <a:r>
              <a:rPr lang="es-ES" sz="2000" dirty="0" smtClean="0"/>
              <a:t>= Unidades a enviar desde la fuente i-</a:t>
            </a:r>
            <a:r>
              <a:rPr lang="es-ES" sz="2000" dirty="0" err="1" smtClean="0"/>
              <a:t>ésima</a:t>
            </a:r>
            <a:r>
              <a:rPr lang="es-ES" sz="2000" dirty="0" smtClean="0"/>
              <a:t> (i=1,...,m) al destino j-</a:t>
            </a:r>
            <a:r>
              <a:rPr lang="es-ES" sz="2000" dirty="0" err="1" smtClean="0"/>
              <a:t>ésimo</a:t>
            </a:r>
            <a:r>
              <a:rPr lang="es-ES" sz="2000" dirty="0" smtClean="0"/>
              <a:t> (j=1,...,n) </a:t>
            </a:r>
          </a:p>
          <a:p>
            <a:r>
              <a:rPr lang="es-ES" sz="2000" dirty="0" err="1" smtClean="0"/>
              <a:t>C</a:t>
            </a:r>
            <a:r>
              <a:rPr lang="es-ES" sz="2000" baseline="-25000" dirty="0" err="1" smtClean="0"/>
              <a:t>i,j</a:t>
            </a:r>
            <a:r>
              <a:rPr lang="es-ES" sz="2000" dirty="0" smtClean="0"/>
              <a:t>= Costo de enviar una unidad desde la fuente i-</a:t>
            </a:r>
            <a:r>
              <a:rPr lang="es-ES" sz="2000" dirty="0" err="1" smtClean="0"/>
              <a:t>ésima</a:t>
            </a:r>
            <a:r>
              <a:rPr lang="es-ES" sz="2000" dirty="0" smtClean="0"/>
              <a:t> (i=1,...,m) al destino </a:t>
            </a:r>
          </a:p>
          <a:p>
            <a:r>
              <a:rPr lang="es-ES" sz="2000" dirty="0" smtClean="0"/>
              <a:t>j-</a:t>
            </a:r>
            <a:r>
              <a:rPr lang="es-ES" sz="2000" dirty="0" err="1" smtClean="0"/>
              <a:t>ésimo</a:t>
            </a:r>
            <a:r>
              <a:rPr lang="es-ES" sz="2000" dirty="0" smtClean="0"/>
              <a:t> (j=1,...,n) </a:t>
            </a:r>
          </a:p>
          <a:p>
            <a:r>
              <a:rPr lang="es-ES" sz="2000" dirty="0" err="1" smtClean="0"/>
              <a:t>a</a:t>
            </a:r>
            <a:r>
              <a:rPr lang="es-ES" sz="2000" baseline="-25000" dirty="0" err="1" smtClean="0"/>
              <a:t>i</a:t>
            </a:r>
            <a:r>
              <a:rPr lang="es-ES" sz="2000" baseline="-25000" dirty="0" smtClean="0"/>
              <a:t> </a:t>
            </a:r>
            <a:r>
              <a:rPr lang="es-ES" sz="2000" dirty="0" smtClean="0"/>
              <a:t>= Disponibilidad (oferta) en unidades, de la fuente i-</a:t>
            </a:r>
            <a:r>
              <a:rPr lang="es-ES" sz="2000" dirty="0" err="1" smtClean="0"/>
              <a:t>ésima</a:t>
            </a:r>
            <a:r>
              <a:rPr lang="es-ES" sz="2000" dirty="0" smtClean="0"/>
              <a:t> (i=1,...,m) </a:t>
            </a:r>
          </a:p>
          <a:p>
            <a:r>
              <a:rPr lang="es-ES" sz="2000" dirty="0" err="1" smtClean="0"/>
              <a:t>b</a:t>
            </a:r>
            <a:r>
              <a:rPr lang="es-ES" sz="2000" baseline="-25000" dirty="0" err="1" smtClean="0"/>
              <a:t>j</a:t>
            </a:r>
            <a:r>
              <a:rPr lang="es-ES" sz="2000" baseline="-25000" dirty="0" smtClean="0"/>
              <a:t> </a:t>
            </a:r>
            <a:r>
              <a:rPr lang="es-ES" sz="2000" dirty="0" smtClean="0"/>
              <a:t>= Requerimiento (demanda) en unidades, del destino j-</a:t>
            </a:r>
            <a:r>
              <a:rPr lang="es-ES" sz="2000" dirty="0" err="1" smtClean="0"/>
              <a:t>ésimo</a:t>
            </a:r>
            <a:r>
              <a:rPr lang="es-ES" sz="2000" dirty="0" smtClean="0"/>
              <a:t> (j=1,...,n) </a:t>
            </a:r>
            <a:endParaRPr lang="es-ES" sz="2000" dirty="0"/>
          </a:p>
        </p:txBody>
      </p:sp>
      <p:graphicFrame>
        <p:nvGraphicFramePr>
          <p:cNvPr id="30" name="29 Tabla"/>
          <p:cNvGraphicFramePr>
            <a:graphicFrameLocks noGrp="1"/>
          </p:cNvGraphicFramePr>
          <p:nvPr/>
        </p:nvGraphicFramePr>
        <p:xfrm>
          <a:off x="1907705" y="3717032"/>
          <a:ext cx="5112569" cy="2209408"/>
        </p:xfrm>
        <a:graphic>
          <a:graphicData uri="http://schemas.openxmlformats.org/drawingml/2006/table">
            <a:tbl>
              <a:tblPr/>
              <a:tblGrid>
                <a:gridCol w="1125013"/>
                <a:gridCol w="375280"/>
                <a:gridCol w="703443"/>
                <a:gridCol w="703443"/>
                <a:gridCol w="471167"/>
                <a:gridCol w="703443"/>
                <a:gridCol w="1030780"/>
              </a:tblGrid>
              <a:tr h="261328">
                <a:tc>
                  <a:txBody>
                    <a:bodyPr/>
                    <a:lstStyle/>
                    <a:p>
                      <a:pPr algn="just">
                        <a:spcAft>
                          <a:spcPts val="0"/>
                        </a:spcAft>
                      </a:pPr>
                      <a:endParaRPr lang="es-ES" sz="1100" dirty="0">
                        <a:latin typeface="Times New Roman"/>
                        <a:ea typeface="Times New Roman"/>
                        <a:cs typeface="Times New Roman"/>
                      </a:endParaRPr>
                    </a:p>
                  </a:txBody>
                  <a:tcPr marL="45085" marR="45085"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endParaRPr lang="es-ES" sz="1100">
                        <a:latin typeface="Times New Roman"/>
                        <a:ea typeface="Times New Roman"/>
                        <a:cs typeface="Times New Roman"/>
                      </a:endParaRPr>
                    </a:p>
                  </a:txBody>
                  <a:tcPr marL="45085" marR="45085"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gridSpan="4">
                  <a:txBody>
                    <a:bodyPr/>
                    <a:lstStyle/>
                    <a:p>
                      <a:pPr>
                        <a:spcBef>
                          <a:spcPts val="1200"/>
                        </a:spcBef>
                        <a:spcAft>
                          <a:spcPts val="300"/>
                        </a:spcAft>
                      </a:pPr>
                      <a:r>
                        <a:rPr lang="es-ES" sz="1100" b="1" i="1">
                          <a:latin typeface="Calibri"/>
                          <a:ea typeface="Calibri"/>
                          <a:cs typeface="Times New Roman"/>
                        </a:rPr>
                        <a:t>Costo por unidad distribuida</a:t>
                      </a:r>
                    </a:p>
                  </a:txBody>
                  <a:tcPr marL="45085" marR="4508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ES"/>
                    </a:p>
                  </a:txBody>
                  <a:tcPr/>
                </a:tc>
                <a:tc hMerge="1">
                  <a:txBody>
                    <a:bodyPr/>
                    <a:lstStyle/>
                    <a:p>
                      <a:endParaRPr lang="es-ES"/>
                    </a:p>
                  </a:txBody>
                  <a:tcPr/>
                </a:tc>
                <a:tc hMerge="1">
                  <a:txBody>
                    <a:bodyPr/>
                    <a:lstStyle/>
                    <a:p>
                      <a:endParaRPr lang="es-ES"/>
                    </a:p>
                  </a:txBody>
                  <a:tcPr/>
                </a:tc>
                <a:tc>
                  <a:txBody>
                    <a:bodyPr/>
                    <a:lstStyle/>
                    <a:p>
                      <a:pPr algn="just">
                        <a:spcAft>
                          <a:spcPts val="0"/>
                        </a:spcAft>
                      </a:pPr>
                      <a:endParaRPr lang="es-ES" sz="1100" dirty="0">
                        <a:latin typeface="Times New Roman"/>
                        <a:ea typeface="Times New Roman"/>
                        <a:cs typeface="Times New Roman"/>
                      </a:endParaRPr>
                    </a:p>
                  </a:txBody>
                  <a:tcPr marL="45085" marR="45085"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r>
              <a:tr h="261328">
                <a:tc>
                  <a:txBody>
                    <a:bodyPr/>
                    <a:lstStyle/>
                    <a:p>
                      <a:pPr algn="just">
                        <a:spcAft>
                          <a:spcPts val="0"/>
                        </a:spcAft>
                      </a:pPr>
                      <a:endParaRPr lang="es-ES" sz="1100">
                        <a:latin typeface="Times New Roman"/>
                        <a:ea typeface="Times New Roman"/>
                        <a:cs typeface="Times New Roman"/>
                      </a:endParaRPr>
                    </a:p>
                  </a:txBody>
                  <a:tcPr marL="45085" marR="45085" marT="0" marB="0">
                    <a:lnL>
                      <a:noFill/>
                    </a:lnL>
                    <a:lnR>
                      <a:noFill/>
                    </a:lnR>
                    <a:lnT>
                      <a:noFill/>
                    </a:lnT>
                    <a:lnB>
                      <a:noFill/>
                    </a:lnB>
                  </a:tcPr>
                </a:tc>
                <a:tc>
                  <a:txBody>
                    <a:bodyPr/>
                    <a:lstStyle/>
                    <a:p>
                      <a:pPr algn="just">
                        <a:spcAft>
                          <a:spcPts val="0"/>
                        </a:spcAft>
                      </a:pPr>
                      <a:endParaRPr lang="es-ES" sz="1100" dirty="0">
                        <a:latin typeface="Times New Roman"/>
                        <a:ea typeface="Times New Roman"/>
                        <a:cs typeface="Times New Roman"/>
                      </a:endParaRPr>
                    </a:p>
                  </a:txBody>
                  <a:tcPr marL="45085" marR="45085" marT="0" marB="0">
                    <a:lnL>
                      <a:noFill/>
                    </a:lnL>
                    <a:lnR w="12700" cap="flat" cmpd="sng" algn="ctr">
                      <a:solidFill>
                        <a:srgbClr val="000000"/>
                      </a:solidFill>
                      <a:prstDash val="solid"/>
                      <a:round/>
                      <a:headEnd type="none" w="med" len="med"/>
                      <a:tailEnd type="none" w="med" len="med"/>
                    </a:lnR>
                    <a:lnT>
                      <a:noFill/>
                    </a:lnT>
                    <a:lnB>
                      <a:noFill/>
                    </a:lnB>
                  </a:tcPr>
                </a:tc>
                <a:tc gridSpan="4">
                  <a:txBody>
                    <a:bodyPr/>
                    <a:lstStyle/>
                    <a:p>
                      <a:pPr algn="ctr">
                        <a:spcAft>
                          <a:spcPts val="0"/>
                        </a:spcAft>
                      </a:pPr>
                      <a:r>
                        <a:rPr lang="es-ES" sz="1100" b="1" dirty="0">
                          <a:latin typeface="Times New Roman"/>
                          <a:ea typeface="Times New Roman"/>
                          <a:cs typeface="Times New Roman"/>
                        </a:rPr>
                        <a:t>Destino</a:t>
                      </a:r>
                      <a:endParaRPr lang="es-ES" sz="1200" dirty="0">
                        <a:latin typeface="Times New Roman"/>
                        <a:ea typeface="Times New Roman"/>
                        <a:cs typeface="Times New Roman"/>
                      </a:endParaRPr>
                    </a:p>
                  </a:txBody>
                  <a:tcPr marL="45085" marR="4508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ES"/>
                    </a:p>
                  </a:txBody>
                  <a:tcPr/>
                </a:tc>
                <a:tc hMerge="1">
                  <a:txBody>
                    <a:bodyPr/>
                    <a:lstStyle/>
                    <a:p>
                      <a:endParaRPr lang="es-ES"/>
                    </a:p>
                  </a:txBody>
                  <a:tcPr/>
                </a:tc>
                <a:tc hMerge="1">
                  <a:txBody>
                    <a:bodyPr/>
                    <a:lstStyle/>
                    <a:p>
                      <a:endParaRPr lang="es-ES"/>
                    </a:p>
                  </a:txBody>
                  <a:tcPr/>
                </a:tc>
                <a:tc>
                  <a:txBody>
                    <a:bodyPr/>
                    <a:lstStyle/>
                    <a:p>
                      <a:pPr algn="just">
                        <a:spcAft>
                          <a:spcPts val="0"/>
                        </a:spcAft>
                      </a:pPr>
                      <a:endParaRPr lang="es-ES" sz="1100">
                        <a:latin typeface="Times New Roman"/>
                        <a:ea typeface="Times New Roman"/>
                        <a:cs typeface="Times New Roman"/>
                      </a:endParaRPr>
                    </a:p>
                  </a:txBody>
                  <a:tcPr marL="45085" marR="45085" marT="0" marB="0">
                    <a:lnL w="12700" cap="flat" cmpd="sng" algn="ctr">
                      <a:solidFill>
                        <a:srgbClr val="000000"/>
                      </a:solidFill>
                      <a:prstDash val="solid"/>
                      <a:round/>
                      <a:headEnd type="none" w="med" len="med"/>
                      <a:tailEnd type="none" w="med" len="med"/>
                    </a:lnL>
                    <a:lnR>
                      <a:noFill/>
                    </a:lnR>
                    <a:lnT>
                      <a:noFill/>
                    </a:lnT>
                    <a:lnB>
                      <a:noFill/>
                    </a:lnB>
                  </a:tcPr>
                </a:tc>
              </a:tr>
              <a:tr h="261328">
                <a:tc>
                  <a:txBody>
                    <a:bodyPr/>
                    <a:lstStyle/>
                    <a:p>
                      <a:pPr algn="just">
                        <a:spcAft>
                          <a:spcPts val="0"/>
                        </a:spcAft>
                      </a:pPr>
                      <a:endParaRPr lang="es-ES" sz="1100">
                        <a:latin typeface="Times New Roman"/>
                        <a:ea typeface="Times New Roman"/>
                        <a:cs typeface="Times New Roman"/>
                      </a:endParaRPr>
                    </a:p>
                  </a:txBody>
                  <a:tcPr marL="45085" marR="45085"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s-ES" sz="1100">
                        <a:latin typeface="Times New Roman"/>
                        <a:ea typeface="Times New Roman"/>
                        <a:cs typeface="Times New Roman"/>
                      </a:endParaRPr>
                    </a:p>
                  </a:txBody>
                  <a:tcPr marL="45085" marR="45085"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s-ES" sz="1100">
                          <a:latin typeface="Times New Roman"/>
                          <a:ea typeface="Times New Roman"/>
                          <a:cs typeface="Times New Roman"/>
                        </a:rPr>
                        <a:t>1</a:t>
                      </a:r>
                      <a:endParaRPr lang="es-ES" sz="1200">
                        <a:latin typeface="Times New Roman"/>
                        <a:ea typeface="Times New Roman"/>
                        <a:cs typeface="Times New Roman"/>
                      </a:endParaRPr>
                    </a:p>
                  </a:txBody>
                  <a:tcPr marL="45085" marR="45085"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s-ES" sz="1100">
                          <a:latin typeface="Times New Roman"/>
                          <a:ea typeface="Times New Roman"/>
                          <a:cs typeface="Times New Roman"/>
                        </a:rPr>
                        <a:t>2</a:t>
                      </a:r>
                      <a:endParaRPr lang="es-ES" sz="1200">
                        <a:latin typeface="Times New Roman"/>
                        <a:ea typeface="Times New Roman"/>
                        <a:cs typeface="Times New Roman"/>
                      </a:endParaRPr>
                    </a:p>
                  </a:txBody>
                  <a:tcPr marL="45085" marR="45085"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s-ES" sz="1100">
                          <a:latin typeface="Times New Roman"/>
                          <a:ea typeface="Times New Roman"/>
                          <a:cs typeface="Times New Roman"/>
                        </a:rPr>
                        <a:t>. . .</a:t>
                      </a:r>
                      <a:endParaRPr lang="es-ES" sz="1200">
                        <a:latin typeface="Times New Roman"/>
                        <a:ea typeface="Times New Roman"/>
                        <a:cs typeface="Times New Roman"/>
                      </a:endParaRPr>
                    </a:p>
                  </a:txBody>
                  <a:tcPr marL="45085" marR="45085"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s-ES" sz="1100" i="1" dirty="0">
                          <a:latin typeface="Times New Roman"/>
                          <a:ea typeface="Times New Roman"/>
                          <a:cs typeface="Times New Roman"/>
                        </a:rPr>
                        <a:t>n</a:t>
                      </a:r>
                      <a:endParaRPr lang="es-ES" sz="1200" dirty="0">
                        <a:latin typeface="Times New Roman"/>
                        <a:ea typeface="Times New Roman"/>
                        <a:cs typeface="Times New Roman"/>
                      </a:endParaRPr>
                    </a:p>
                  </a:txBody>
                  <a:tcPr marL="45085" marR="45085"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s-ES" sz="1100">
                          <a:latin typeface="Times New Roman"/>
                          <a:ea typeface="Times New Roman"/>
                          <a:cs typeface="Times New Roman"/>
                        </a:rPr>
                        <a:t>Recursos</a:t>
                      </a:r>
                      <a:endParaRPr lang="es-ES" sz="1200">
                        <a:latin typeface="Times New Roman"/>
                        <a:ea typeface="Times New Roman"/>
                        <a:cs typeface="Times New Roman"/>
                      </a:endParaRPr>
                    </a:p>
                  </a:txBody>
                  <a:tcPr marL="45085" marR="45085"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r>
              <a:tr h="285085">
                <a:tc>
                  <a:txBody>
                    <a:bodyPr/>
                    <a:lstStyle/>
                    <a:p>
                      <a:pPr algn="ctr">
                        <a:spcAft>
                          <a:spcPts val="0"/>
                        </a:spcAft>
                      </a:pPr>
                      <a:endParaRPr lang="es-ES" sz="1100">
                        <a:latin typeface="Times New Roman"/>
                        <a:ea typeface="Times New Roman"/>
                        <a:cs typeface="Times New Roman"/>
                      </a:endParaRPr>
                    </a:p>
                  </a:txBody>
                  <a:tcPr marL="45085" marR="45085"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s-ES" sz="1100">
                          <a:latin typeface="Times New Roman"/>
                          <a:ea typeface="Times New Roman"/>
                          <a:cs typeface="Times New Roman"/>
                        </a:rPr>
                        <a:t>1</a:t>
                      </a:r>
                      <a:endParaRPr lang="es-ES" sz="1200">
                        <a:latin typeface="Times New Roman"/>
                        <a:ea typeface="Times New Roman"/>
                        <a:cs typeface="Times New Roman"/>
                      </a:endParaRPr>
                    </a:p>
                  </a:txBody>
                  <a:tcPr marL="45085" marR="45085"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s-ES" sz="1100" i="1" dirty="0">
                          <a:latin typeface="Times New Roman"/>
                          <a:ea typeface="Times New Roman"/>
                          <a:cs typeface="Times New Roman"/>
                        </a:rPr>
                        <a:t>c</a:t>
                      </a:r>
                      <a:r>
                        <a:rPr lang="es-ES" sz="1200" baseline="-25000" dirty="0">
                          <a:latin typeface="Times New Roman"/>
                          <a:ea typeface="Times New Roman"/>
                          <a:cs typeface="Times New Roman"/>
                        </a:rPr>
                        <a:t>11</a:t>
                      </a:r>
                      <a:endParaRPr lang="es-ES" sz="1200" dirty="0">
                        <a:latin typeface="Times New Roman"/>
                        <a:ea typeface="Times New Roman"/>
                        <a:cs typeface="Times New Roman"/>
                      </a:endParaRPr>
                    </a:p>
                  </a:txBody>
                  <a:tcPr marL="45085" marR="45085"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s-ES" sz="1100" i="1">
                          <a:latin typeface="Times New Roman"/>
                          <a:ea typeface="Times New Roman"/>
                          <a:cs typeface="Times New Roman"/>
                        </a:rPr>
                        <a:t>c</a:t>
                      </a:r>
                      <a:r>
                        <a:rPr lang="es-ES" sz="1200" baseline="-25000">
                          <a:latin typeface="Times New Roman"/>
                          <a:ea typeface="Times New Roman"/>
                          <a:cs typeface="Times New Roman"/>
                        </a:rPr>
                        <a:t>12</a:t>
                      </a:r>
                      <a:endParaRPr lang="es-ES" sz="1200">
                        <a:latin typeface="Times New Roman"/>
                        <a:ea typeface="Times New Roman"/>
                        <a:cs typeface="Times New Roman"/>
                      </a:endParaRPr>
                    </a:p>
                  </a:txBody>
                  <a:tcPr marL="45085" marR="45085"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s-ES" sz="1100" dirty="0">
                          <a:latin typeface="Times New Roman"/>
                          <a:ea typeface="Times New Roman"/>
                          <a:cs typeface="Times New Roman"/>
                        </a:rPr>
                        <a:t>. . .</a:t>
                      </a:r>
                      <a:endParaRPr lang="es-ES" sz="1200" dirty="0">
                        <a:latin typeface="Times New Roman"/>
                        <a:ea typeface="Times New Roman"/>
                        <a:cs typeface="Times New Roman"/>
                      </a:endParaRPr>
                    </a:p>
                  </a:txBody>
                  <a:tcPr marL="45085" marR="45085"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s-ES" sz="1100" i="1" dirty="0">
                          <a:latin typeface="Times New Roman"/>
                          <a:ea typeface="Times New Roman"/>
                          <a:cs typeface="Times New Roman"/>
                        </a:rPr>
                        <a:t>c</a:t>
                      </a:r>
                      <a:r>
                        <a:rPr lang="es-ES" sz="1200" baseline="-25000" dirty="0">
                          <a:latin typeface="Times New Roman"/>
                          <a:ea typeface="Times New Roman"/>
                          <a:cs typeface="Times New Roman"/>
                        </a:rPr>
                        <a:t>1</a:t>
                      </a:r>
                      <a:r>
                        <a:rPr lang="es-ES" sz="1200" i="1" baseline="-25000" dirty="0">
                          <a:latin typeface="Times New Roman"/>
                          <a:ea typeface="Times New Roman"/>
                          <a:cs typeface="Times New Roman"/>
                        </a:rPr>
                        <a:t>n</a:t>
                      </a:r>
                      <a:endParaRPr lang="es-ES" sz="1200" dirty="0">
                        <a:latin typeface="Times New Roman"/>
                        <a:ea typeface="Times New Roman"/>
                        <a:cs typeface="Times New Roman"/>
                      </a:endParaRPr>
                    </a:p>
                  </a:txBody>
                  <a:tcPr marL="45085" marR="45085"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s-ES" sz="1200" baseline="-25000" dirty="0" smtClean="0">
                          <a:latin typeface="Times New Roman"/>
                          <a:ea typeface="Times New Roman"/>
                          <a:cs typeface="Times New Roman"/>
                        </a:rPr>
                        <a:t>a1</a:t>
                      </a:r>
                      <a:endParaRPr lang="es-ES" sz="1200" dirty="0">
                        <a:latin typeface="Times New Roman"/>
                        <a:ea typeface="Times New Roman"/>
                        <a:cs typeface="Times New Roman"/>
                      </a:endParaRPr>
                    </a:p>
                  </a:txBody>
                  <a:tcPr marL="45085" marR="45085"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r>
              <a:tr h="285085">
                <a:tc>
                  <a:txBody>
                    <a:bodyPr/>
                    <a:lstStyle/>
                    <a:p>
                      <a:pPr>
                        <a:spcBef>
                          <a:spcPts val="1200"/>
                        </a:spcBef>
                        <a:spcAft>
                          <a:spcPts val="300"/>
                        </a:spcAft>
                      </a:pPr>
                      <a:r>
                        <a:rPr lang="es-ES" sz="1100" b="1" i="1">
                          <a:latin typeface="Calibri"/>
                          <a:ea typeface="Calibri"/>
                          <a:cs typeface="Times New Roman"/>
                        </a:rPr>
                        <a:t>Origen</a:t>
                      </a:r>
                    </a:p>
                  </a:txBody>
                  <a:tcPr marL="45085" marR="45085" marT="0" marB="0">
                    <a:lnL>
                      <a:noFill/>
                    </a:lnL>
                    <a:lnR>
                      <a:noFill/>
                    </a:lnR>
                    <a:lnT>
                      <a:noFill/>
                    </a:lnT>
                    <a:lnB>
                      <a:noFill/>
                    </a:lnB>
                  </a:tcPr>
                </a:tc>
                <a:tc>
                  <a:txBody>
                    <a:bodyPr/>
                    <a:lstStyle/>
                    <a:p>
                      <a:pPr algn="ctr">
                        <a:spcAft>
                          <a:spcPts val="0"/>
                        </a:spcAft>
                      </a:pPr>
                      <a:r>
                        <a:rPr lang="es-ES" sz="1100">
                          <a:latin typeface="Times New Roman"/>
                          <a:ea typeface="Times New Roman"/>
                          <a:cs typeface="Times New Roman"/>
                        </a:rPr>
                        <a:t>2</a:t>
                      </a:r>
                      <a:endParaRPr lang="es-ES" sz="1200">
                        <a:latin typeface="Times New Roman"/>
                        <a:ea typeface="Times New Roman"/>
                        <a:cs typeface="Times New Roman"/>
                      </a:endParaRPr>
                    </a:p>
                  </a:txBody>
                  <a:tcPr marL="45085" marR="45085"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s-ES" sz="1100" i="1">
                          <a:latin typeface="Times New Roman"/>
                          <a:ea typeface="Times New Roman"/>
                          <a:cs typeface="Times New Roman"/>
                        </a:rPr>
                        <a:t>c</a:t>
                      </a:r>
                      <a:r>
                        <a:rPr lang="es-ES" sz="1200" baseline="-25000">
                          <a:latin typeface="Times New Roman"/>
                          <a:ea typeface="Times New Roman"/>
                          <a:cs typeface="Times New Roman"/>
                        </a:rPr>
                        <a:t>21</a:t>
                      </a:r>
                      <a:endParaRPr lang="es-ES" sz="1200">
                        <a:latin typeface="Times New Roman"/>
                        <a:ea typeface="Times New Roman"/>
                        <a:cs typeface="Times New Roman"/>
                      </a:endParaRPr>
                    </a:p>
                  </a:txBody>
                  <a:tcPr marL="45085" marR="45085"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s-ES" sz="1100" i="1">
                          <a:latin typeface="Times New Roman"/>
                          <a:ea typeface="Times New Roman"/>
                          <a:cs typeface="Times New Roman"/>
                        </a:rPr>
                        <a:t>c</a:t>
                      </a:r>
                      <a:r>
                        <a:rPr lang="es-ES" sz="1200" baseline="-25000">
                          <a:latin typeface="Times New Roman"/>
                          <a:ea typeface="Times New Roman"/>
                          <a:cs typeface="Times New Roman"/>
                        </a:rPr>
                        <a:t>22</a:t>
                      </a:r>
                      <a:endParaRPr lang="es-ES" sz="1200">
                        <a:latin typeface="Times New Roman"/>
                        <a:ea typeface="Times New Roman"/>
                        <a:cs typeface="Times New Roman"/>
                      </a:endParaRPr>
                    </a:p>
                  </a:txBody>
                  <a:tcPr marL="45085" marR="45085" marT="0" marB="0">
                    <a:lnL>
                      <a:noFill/>
                    </a:lnL>
                    <a:lnR>
                      <a:noFill/>
                    </a:lnR>
                    <a:lnT>
                      <a:noFill/>
                    </a:lnT>
                    <a:lnB>
                      <a:noFill/>
                    </a:lnB>
                  </a:tcPr>
                </a:tc>
                <a:tc>
                  <a:txBody>
                    <a:bodyPr/>
                    <a:lstStyle/>
                    <a:p>
                      <a:pPr algn="ctr">
                        <a:spcAft>
                          <a:spcPts val="0"/>
                        </a:spcAft>
                      </a:pPr>
                      <a:r>
                        <a:rPr lang="es-ES" sz="1100">
                          <a:latin typeface="Times New Roman"/>
                          <a:ea typeface="Times New Roman"/>
                          <a:cs typeface="Times New Roman"/>
                        </a:rPr>
                        <a:t>. . .</a:t>
                      </a:r>
                      <a:endParaRPr lang="es-ES" sz="1200">
                        <a:latin typeface="Times New Roman"/>
                        <a:ea typeface="Times New Roman"/>
                        <a:cs typeface="Times New Roman"/>
                      </a:endParaRPr>
                    </a:p>
                  </a:txBody>
                  <a:tcPr marL="45085" marR="45085" marT="0" marB="0">
                    <a:lnL>
                      <a:noFill/>
                    </a:lnL>
                    <a:lnR>
                      <a:noFill/>
                    </a:lnR>
                    <a:lnT>
                      <a:noFill/>
                    </a:lnT>
                    <a:lnB>
                      <a:noFill/>
                    </a:lnB>
                  </a:tcPr>
                </a:tc>
                <a:tc>
                  <a:txBody>
                    <a:bodyPr/>
                    <a:lstStyle/>
                    <a:p>
                      <a:pPr algn="ctr">
                        <a:spcAft>
                          <a:spcPts val="0"/>
                        </a:spcAft>
                      </a:pPr>
                      <a:r>
                        <a:rPr lang="es-ES" sz="1100" i="1" dirty="0">
                          <a:latin typeface="Times New Roman"/>
                          <a:ea typeface="Times New Roman"/>
                          <a:cs typeface="Times New Roman"/>
                        </a:rPr>
                        <a:t>c</a:t>
                      </a:r>
                      <a:r>
                        <a:rPr lang="es-ES" sz="1200" baseline="-25000" dirty="0">
                          <a:latin typeface="Times New Roman"/>
                          <a:ea typeface="Times New Roman"/>
                          <a:cs typeface="Times New Roman"/>
                        </a:rPr>
                        <a:t>2</a:t>
                      </a:r>
                      <a:r>
                        <a:rPr lang="es-ES" sz="1200" i="1" baseline="-25000" dirty="0">
                          <a:latin typeface="Times New Roman"/>
                          <a:ea typeface="Times New Roman"/>
                          <a:cs typeface="Times New Roman"/>
                        </a:rPr>
                        <a:t>n</a:t>
                      </a:r>
                      <a:endParaRPr lang="es-ES" sz="1200" dirty="0">
                        <a:latin typeface="Times New Roman"/>
                        <a:ea typeface="Times New Roman"/>
                        <a:cs typeface="Times New Roman"/>
                      </a:endParaRPr>
                    </a:p>
                  </a:txBody>
                  <a:tcPr marL="45085" marR="45085"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s-ES" sz="1100" i="1" baseline="-25000" dirty="0" smtClean="0">
                          <a:latin typeface="Times New Roman"/>
                          <a:ea typeface="Times New Roman"/>
                          <a:cs typeface="Times New Roman"/>
                        </a:rPr>
                        <a:t>a</a:t>
                      </a:r>
                      <a:r>
                        <a:rPr lang="es-ES" sz="1200" baseline="-25000" dirty="0" smtClean="0">
                          <a:latin typeface="Times New Roman"/>
                          <a:ea typeface="Times New Roman"/>
                          <a:cs typeface="Times New Roman"/>
                        </a:rPr>
                        <a:t>2</a:t>
                      </a:r>
                      <a:endParaRPr lang="es-ES" sz="1200" dirty="0">
                        <a:latin typeface="Times New Roman"/>
                        <a:ea typeface="Times New Roman"/>
                        <a:cs typeface="Times New Roman"/>
                      </a:endParaRPr>
                    </a:p>
                  </a:txBody>
                  <a:tcPr marL="45085" marR="45085" marT="0" marB="0">
                    <a:lnL w="12700" cap="flat" cmpd="sng" algn="ctr">
                      <a:solidFill>
                        <a:srgbClr val="000000"/>
                      </a:solidFill>
                      <a:prstDash val="solid"/>
                      <a:round/>
                      <a:headEnd type="none" w="med" len="med"/>
                      <a:tailEnd type="none" w="med" len="med"/>
                    </a:lnL>
                    <a:lnR>
                      <a:noFill/>
                    </a:lnR>
                    <a:lnT>
                      <a:noFill/>
                    </a:lnT>
                    <a:lnB>
                      <a:noFill/>
                    </a:lnB>
                  </a:tcPr>
                </a:tc>
              </a:tr>
              <a:tr h="95028">
                <a:tc>
                  <a:txBody>
                    <a:bodyPr/>
                    <a:lstStyle/>
                    <a:p>
                      <a:pPr algn="ctr">
                        <a:spcAft>
                          <a:spcPts val="0"/>
                        </a:spcAft>
                      </a:pPr>
                      <a:endParaRPr lang="es-ES" sz="400">
                        <a:latin typeface="Times New Roman"/>
                        <a:ea typeface="Times New Roman"/>
                        <a:cs typeface="Times New Roman"/>
                      </a:endParaRPr>
                    </a:p>
                  </a:txBody>
                  <a:tcPr marL="45085" marR="45085" marT="0" marB="0">
                    <a:lnL>
                      <a:noFill/>
                    </a:lnL>
                    <a:lnR>
                      <a:noFill/>
                    </a:lnR>
                    <a:lnT>
                      <a:noFill/>
                    </a:lnT>
                    <a:lnB>
                      <a:noFill/>
                    </a:lnB>
                  </a:tcPr>
                </a:tc>
                <a:tc>
                  <a:txBody>
                    <a:bodyPr/>
                    <a:lstStyle/>
                    <a:p>
                      <a:pPr algn="ctr">
                        <a:spcAft>
                          <a:spcPts val="0"/>
                        </a:spcAft>
                      </a:pPr>
                      <a:r>
                        <a:rPr lang="es-ES" sz="400">
                          <a:latin typeface="Times New Roman"/>
                          <a:ea typeface="Times New Roman"/>
                          <a:cs typeface="Times New Roman"/>
                        </a:rPr>
                        <a:t>.</a:t>
                      </a:r>
                      <a:endParaRPr lang="es-ES" sz="1200">
                        <a:latin typeface="Times New Roman"/>
                        <a:ea typeface="Times New Roman"/>
                        <a:cs typeface="Times New Roman"/>
                      </a:endParaRPr>
                    </a:p>
                  </a:txBody>
                  <a:tcPr marL="45085" marR="45085"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s-ES" sz="400">
                          <a:latin typeface="Times New Roman"/>
                          <a:ea typeface="Times New Roman"/>
                          <a:cs typeface="Times New Roman"/>
                        </a:rPr>
                        <a:t>.</a:t>
                      </a:r>
                      <a:endParaRPr lang="es-ES" sz="1200">
                        <a:latin typeface="Times New Roman"/>
                        <a:ea typeface="Times New Roman"/>
                        <a:cs typeface="Times New Roman"/>
                      </a:endParaRPr>
                    </a:p>
                  </a:txBody>
                  <a:tcPr marL="45085" marR="45085"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s-ES" sz="400">
                          <a:latin typeface="Times New Roman"/>
                          <a:ea typeface="Times New Roman"/>
                          <a:cs typeface="Times New Roman"/>
                        </a:rPr>
                        <a:t>.</a:t>
                      </a:r>
                      <a:endParaRPr lang="es-ES" sz="1200">
                        <a:latin typeface="Times New Roman"/>
                        <a:ea typeface="Times New Roman"/>
                        <a:cs typeface="Times New Roman"/>
                      </a:endParaRPr>
                    </a:p>
                  </a:txBody>
                  <a:tcPr marL="45085" marR="45085" marT="0" marB="0">
                    <a:lnL>
                      <a:noFill/>
                    </a:lnL>
                    <a:lnR>
                      <a:noFill/>
                    </a:lnR>
                    <a:lnT>
                      <a:noFill/>
                    </a:lnT>
                    <a:lnB>
                      <a:noFill/>
                    </a:lnB>
                  </a:tcPr>
                </a:tc>
                <a:tc>
                  <a:txBody>
                    <a:bodyPr/>
                    <a:lstStyle/>
                    <a:p>
                      <a:pPr algn="ctr">
                        <a:spcAft>
                          <a:spcPts val="0"/>
                        </a:spcAft>
                      </a:pPr>
                      <a:endParaRPr lang="es-ES" sz="400">
                        <a:latin typeface="Times New Roman"/>
                        <a:ea typeface="Times New Roman"/>
                        <a:cs typeface="Times New Roman"/>
                      </a:endParaRPr>
                    </a:p>
                  </a:txBody>
                  <a:tcPr marL="45085" marR="45085" marT="0" marB="0">
                    <a:lnL>
                      <a:noFill/>
                    </a:lnL>
                    <a:lnR>
                      <a:noFill/>
                    </a:lnR>
                    <a:lnT>
                      <a:noFill/>
                    </a:lnT>
                    <a:lnB>
                      <a:noFill/>
                    </a:lnB>
                  </a:tcPr>
                </a:tc>
                <a:tc>
                  <a:txBody>
                    <a:bodyPr/>
                    <a:lstStyle/>
                    <a:p>
                      <a:pPr algn="ctr">
                        <a:spcAft>
                          <a:spcPts val="0"/>
                        </a:spcAft>
                      </a:pPr>
                      <a:r>
                        <a:rPr lang="es-ES" sz="400" dirty="0">
                          <a:latin typeface="Times New Roman"/>
                          <a:ea typeface="Times New Roman"/>
                          <a:cs typeface="Times New Roman"/>
                        </a:rPr>
                        <a:t>.</a:t>
                      </a:r>
                      <a:endParaRPr lang="es-ES" sz="1200" dirty="0">
                        <a:latin typeface="Times New Roman"/>
                        <a:ea typeface="Times New Roman"/>
                        <a:cs typeface="Times New Roman"/>
                      </a:endParaRPr>
                    </a:p>
                  </a:txBody>
                  <a:tcPr marL="45085" marR="45085"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s-ES" sz="400" dirty="0">
                          <a:latin typeface="Times New Roman"/>
                          <a:ea typeface="Times New Roman"/>
                          <a:cs typeface="Times New Roman"/>
                        </a:rPr>
                        <a:t>.</a:t>
                      </a:r>
                      <a:endParaRPr lang="es-ES" sz="1200" dirty="0">
                        <a:latin typeface="Times New Roman"/>
                        <a:ea typeface="Times New Roman"/>
                        <a:cs typeface="Times New Roman"/>
                      </a:endParaRPr>
                    </a:p>
                  </a:txBody>
                  <a:tcPr marL="45085" marR="45085" marT="0" marB="0">
                    <a:lnL w="12700" cap="flat" cmpd="sng" algn="ctr">
                      <a:solidFill>
                        <a:srgbClr val="000000"/>
                      </a:solidFill>
                      <a:prstDash val="solid"/>
                      <a:round/>
                      <a:headEnd type="none" w="med" len="med"/>
                      <a:tailEnd type="none" w="med" len="med"/>
                    </a:lnL>
                    <a:lnR>
                      <a:noFill/>
                    </a:lnR>
                    <a:lnT>
                      <a:noFill/>
                    </a:lnT>
                    <a:lnB>
                      <a:noFill/>
                    </a:lnB>
                  </a:tcPr>
                </a:tc>
              </a:tr>
              <a:tr h="95028">
                <a:tc>
                  <a:txBody>
                    <a:bodyPr/>
                    <a:lstStyle/>
                    <a:p>
                      <a:pPr algn="ctr">
                        <a:spcAft>
                          <a:spcPts val="0"/>
                        </a:spcAft>
                      </a:pPr>
                      <a:endParaRPr lang="es-ES" sz="400">
                        <a:latin typeface="Times New Roman"/>
                        <a:ea typeface="Times New Roman"/>
                        <a:cs typeface="Times New Roman"/>
                      </a:endParaRPr>
                    </a:p>
                  </a:txBody>
                  <a:tcPr marL="45085" marR="45085" marT="0" marB="0">
                    <a:lnL>
                      <a:noFill/>
                    </a:lnL>
                    <a:lnR>
                      <a:noFill/>
                    </a:lnR>
                    <a:lnT>
                      <a:noFill/>
                    </a:lnT>
                    <a:lnB>
                      <a:noFill/>
                    </a:lnB>
                  </a:tcPr>
                </a:tc>
                <a:tc>
                  <a:txBody>
                    <a:bodyPr/>
                    <a:lstStyle/>
                    <a:p>
                      <a:pPr algn="ctr">
                        <a:spcAft>
                          <a:spcPts val="0"/>
                        </a:spcAft>
                      </a:pPr>
                      <a:r>
                        <a:rPr lang="es-ES" sz="400">
                          <a:latin typeface="Times New Roman"/>
                          <a:ea typeface="Times New Roman"/>
                          <a:cs typeface="Times New Roman"/>
                        </a:rPr>
                        <a:t>.</a:t>
                      </a:r>
                      <a:endParaRPr lang="es-ES" sz="1200">
                        <a:latin typeface="Times New Roman"/>
                        <a:ea typeface="Times New Roman"/>
                        <a:cs typeface="Times New Roman"/>
                      </a:endParaRPr>
                    </a:p>
                  </a:txBody>
                  <a:tcPr marL="45085" marR="45085"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s-ES" sz="400">
                          <a:latin typeface="Times New Roman"/>
                          <a:ea typeface="Times New Roman"/>
                          <a:cs typeface="Times New Roman"/>
                        </a:rPr>
                        <a:t>.</a:t>
                      </a:r>
                      <a:endParaRPr lang="es-ES" sz="1200">
                        <a:latin typeface="Times New Roman"/>
                        <a:ea typeface="Times New Roman"/>
                        <a:cs typeface="Times New Roman"/>
                      </a:endParaRPr>
                    </a:p>
                  </a:txBody>
                  <a:tcPr marL="45085" marR="45085"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s-ES" sz="400">
                          <a:latin typeface="Times New Roman"/>
                          <a:ea typeface="Times New Roman"/>
                          <a:cs typeface="Times New Roman"/>
                        </a:rPr>
                        <a:t>.</a:t>
                      </a:r>
                      <a:endParaRPr lang="es-ES" sz="1200">
                        <a:latin typeface="Times New Roman"/>
                        <a:ea typeface="Times New Roman"/>
                        <a:cs typeface="Times New Roman"/>
                      </a:endParaRPr>
                    </a:p>
                  </a:txBody>
                  <a:tcPr marL="45085" marR="45085" marT="0" marB="0">
                    <a:lnL>
                      <a:noFill/>
                    </a:lnL>
                    <a:lnR>
                      <a:noFill/>
                    </a:lnR>
                    <a:lnT>
                      <a:noFill/>
                    </a:lnT>
                    <a:lnB>
                      <a:noFill/>
                    </a:lnB>
                  </a:tcPr>
                </a:tc>
                <a:tc>
                  <a:txBody>
                    <a:bodyPr/>
                    <a:lstStyle/>
                    <a:p>
                      <a:pPr algn="ctr">
                        <a:spcAft>
                          <a:spcPts val="0"/>
                        </a:spcAft>
                      </a:pPr>
                      <a:r>
                        <a:rPr lang="es-ES" sz="400">
                          <a:latin typeface="Times New Roman"/>
                          <a:ea typeface="Times New Roman"/>
                          <a:cs typeface="Times New Roman"/>
                        </a:rPr>
                        <a:t>.      .     .  </a:t>
                      </a:r>
                      <a:endParaRPr lang="es-ES" sz="1200">
                        <a:latin typeface="Times New Roman"/>
                        <a:ea typeface="Times New Roman"/>
                        <a:cs typeface="Times New Roman"/>
                      </a:endParaRPr>
                    </a:p>
                  </a:txBody>
                  <a:tcPr marL="45085" marR="45085" marT="0" marB="0">
                    <a:lnL>
                      <a:noFill/>
                    </a:lnL>
                    <a:lnR>
                      <a:noFill/>
                    </a:lnR>
                    <a:lnT>
                      <a:noFill/>
                    </a:lnT>
                    <a:lnB>
                      <a:noFill/>
                    </a:lnB>
                  </a:tcPr>
                </a:tc>
                <a:tc>
                  <a:txBody>
                    <a:bodyPr/>
                    <a:lstStyle/>
                    <a:p>
                      <a:pPr algn="ctr">
                        <a:spcAft>
                          <a:spcPts val="0"/>
                        </a:spcAft>
                      </a:pPr>
                      <a:r>
                        <a:rPr lang="es-ES" sz="400" dirty="0">
                          <a:latin typeface="Times New Roman"/>
                          <a:ea typeface="Times New Roman"/>
                          <a:cs typeface="Times New Roman"/>
                        </a:rPr>
                        <a:t>.</a:t>
                      </a:r>
                      <a:endParaRPr lang="es-ES" sz="1200" dirty="0">
                        <a:latin typeface="Times New Roman"/>
                        <a:ea typeface="Times New Roman"/>
                        <a:cs typeface="Times New Roman"/>
                      </a:endParaRPr>
                    </a:p>
                  </a:txBody>
                  <a:tcPr marL="45085" marR="45085"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s-ES" sz="400" dirty="0">
                          <a:latin typeface="Times New Roman"/>
                          <a:ea typeface="Times New Roman"/>
                          <a:cs typeface="Times New Roman"/>
                        </a:rPr>
                        <a:t>.</a:t>
                      </a:r>
                      <a:endParaRPr lang="es-ES" sz="1200" dirty="0">
                        <a:latin typeface="Times New Roman"/>
                        <a:ea typeface="Times New Roman"/>
                        <a:cs typeface="Times New Roman"/>
                      </a:endParaRPr>
                    </a:p>
                  </a:txBody>
                  <a:tcPr marL="45085" marR="45085" marT="0" marB="0">
                    <a:lnL w="12700" cap="flat" cmpd="sng" algn="ctr">
                      <a:solidFill>
                        <a:srgbClr val="000000"/>
                      </a:solidFill>
                      <a:prstDash val="solid"/>
                      <a:round/>
                      <a:headEnd type="none" w="med" len="med"/>
                      <a:tailEnd type="none" w="med" len="med"/>
                    </a:lnL>
                    <a:lnR>
                      <a:noFill/>
                    </a:lnR>
                    <a:lnT>
                      <a:noFill/>
                    </a:lnT>
                    <a:lnB>
                      <a:noFill/>
                    </a:lnB>
                  </a:tcPr>
                </a:tc>
              </a:tr>
              <a:tr h="95028">
                <a:tc>
                  <a:txBody>
                    <a:bodyPr/>
                    <a:lstStyle/>
                    <a:p>
                      <a:pPr algn="ctr">
                        <a:spcAft>
                          <a:spcPts val="0"/>
                        </a:spcAft>
                      </a:pPr>
                      <a:endParaRPr lang="es-ES" sz="400">
                        <a:latin typeface="Times New Roman"/>
                        <a:ea typeface="Times New Roman"/>
                        <a:cs typeface="Times New Roman"/>
                      </a:endParaRPr>
                    </a:p>
                  </a:txBody>
                  <a:tcPr marL="45085" marR="45085" marT="0" marB="0">
                    <a:lnL>
                      <a:noFill/>
                    </a:lnL>
                    <a:lnR>
                      <a:noFill/>
                    </a:lnR>
                    <a:lnT>
                      <a:noFill/>
                    </a:lnT>
                    <a:lnB>
                      <a:noFill/>
                    </a:lnB>
                  </a:tcPr>
                </a:tc>
                <a:tc>
                  <a:txBody>
                    <a:bodyPr/>
                    <a:lstStyle/>
                    <a:p>
                      <a:pPr algn="ctr">
                        <a:spcAft>
                          <a:spcPts val="0"/>
                        </a:spcAft>
                      </a:pPr>
                      <a:r>
                        <a:rPr lang="es-ES" sz="400">
                          <a:latin typeface="Times New Roman"/>
                          <a:ea typeface="Times New Roman"/>
                          <a:cs typeface="Times New Roman"/>
                        </a:rPr>
                        <a:t>.</a:t>
                      </a:r>
                      <a:endParaRPr lang="es-ES" sz="1200">
                        <a:latin typeface="Times New Roman"/>
                        <a:ea typeface="Times New Roman"/>
                        <a:cs typeface="Times New Roman"/>
                      </a:endParaRPr>
                    </a:p>
                  </a:txBody>
                  <a:tcPr marL="45085" marR="45085"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s-ES" sz="400">
                          <a:latin typeface="Times New Roman"/>
                          <a:ea typeface="Times New Roman"/>
                          <a:cs typeface="Times New Roman"/>
                        </a:rPr>
                        <a:t>.</a:t>
                      </a:r>
                      <a:endParaRPr lang="es-ES" sz="1200">
                        <a:latin typeface="Times New Roman"/>
                        <a:ea typeface="Times New Roman"/>
                        <a:cs typeface="Times New Roman"/>
                      </a:endParaRPr>
                    </a:p>
                  </a:txBody>
                  <a:tcPr marL="45085" marR="45085"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s-ES" sz="400">
                          <a:latin typeface="Times New Roman"/>
                          <a:ea typeface="Times New Roman"/>
                          <a:cs typeface="Times New Roman"/>
                        </a:rPr>
                        <a:t>.</a:t>
                      </a:r>
                      <a:endParaRPr lang="es-ES" sz="1200">
                        <a:latin typeface="Times New Roman"/>
                        <a:ea typeface="Times New Roman"/>
                        <a:cs typeface="Times New Roman"/>
                      </a:endParaRPr>
                    </a:p>
                  </a:txBody>
                  <a:tcPr marL="45085" marR="45085" marT="0" marB="0">
                    <a:lnL>
                      <a:noFill/>
                    </a:lnL>
                    <a:lnR>
                      <a:noFill/>
                    </a:lnR>
                    <a:lnT>
                      <a:noFill/>
                    </a:lnT>
                    <a:lnB>
                      <a:noFill/>
                    </a:lnB>
                  </a:tcPr>
                </a:tc>
                <a:tc>
                  <a:txBody>
                    <a:bodyPr/>
                    <a:lstStyle/>
                    <a:p>
                      <a:pPr algn="ctr">
                        <a:spcAft>
                          <a:spcPts val="0"/>
                        </a:spcAft>
                      </a:pPr>
                      <a:endParaRPr lang="es-ES" sz="400">
                        <a:latin typeface="Times New Roman"/>
                        <a:ea typeface="Times New Roman"/>
                        <a:cs typeface="Times New Roman"/>
                      </a:endParaRPr>
                    </a:p>
                  </a:txBody>
                  <a:tcPr marL="45085" marR="45085" marT="0" marB="0">
                    <a:lnL>
                      <a:noFill/>
                    </a:lnL>
                    <a:lnR>
                      <a:noFill/>
                    </a:lnR>
                    <a:lnT>
                      <a:noFill/>
                    </a:lnT>
                    <a:lnB>
                      <a:noFill/>
                    </a:lnB>
                  </a:tcPr>
                </a:tc>
                <a:tc>
                  <a:txBody>
                    <a:bodyPr/>
                    <a:lstStyle/>
                    <a:p>
                      <a:pPr algn="ctr">
                        <a:spcAft>
                          <a:spcPts val="0"/>
                        </a:spcAft>
                      </a:pPr>
                      <a:r>
                        <a:rPr lang="es-ES" sz="400">
                          <a:latin typeface="Times New Roman"/>
                          <a:ea typeface="Times New Roman"/>
                          <a:cs typeface="Times New Roman"/>
                        </a:rPr>
                        <a:t>.</a:t>
                      </a:r>
                      <a:endParaRPr lang="es-ES" sz="1200">
                        <a:latin typeface="Times New Roman"/>
                        <a:ea typeface="Times New Roman"/>
                        <a:cs typeface="Times New Roman"/>
                      </a:endParaRPr>
                    </a:p>
                  </a:txBody>
                  <a:tcPr marL="45085" marR="45085"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s-ES" sz="400" dirty="0">
                          <a:latin typeface="Times New Roman"/>
                          <a:ea typeface="Times New Roman"/>
                          <a:cs typeface="Times New Roman"/>
                        </a:rPr>
                        <a:t>.</a:t>
                      </a:r>
                      <a:endParaRPr lang="es-ES" sz="1200" dirty="0">
                        <a:latin typeface="Times New Roman"/>
                        <a:ea typeface="Times New Roman"/>
                        <a:cs typeface="Times New Roman"/>
                      </a:endParaRPr>
                    </a:p>
                  </a:txBody>
                  <a:tcPr marL="45085" marR="45085" marT="0" marB="0">
                    <a:lnL w="12700" cap="flat" cmpd="sng" algn="ctr">
                      <a:solidFill>
                        <a:srgbClr val="000000"/>
                      </a:solidFill>
                      <a:prstDash val="solid"/>
                      <a:round/>
                      <a:headEnd type="none" w="med" len="med"/>
                      <a:tailEnd type="none" w="med" len="med"/>
                    </a:lnL>
                    <a:lnR>
                      <a:noFill/>
                    </a:lnR>
                    <a:lnT>
                      <a:noFill/>
                    </a:lnT>
                    <a:lnB>
                      <a:noFill/>
                    </a:lnB>
                  </a:tcPr>
                </a:tc>
              </a:tr>
              <a:tr h="285085">
                <a:tc>
                  <a:txBody>
                    <a:bodyPr/>
                    <a:lstStyle/>
                    <a:p>
                      <a:pPr algn="ctr">
                        <a:spcAft>
                          <a:spcPts val="0"/>
                        </a:spcAft>
                      </a:pPr>
                      <a:endParaRPr lang="es-ES" sz="1100">
                        <a:latin typeface="Times New Roman"/>
                        <a:ea typeface="Times New Roman"/>
                        <a:cs typeface="Times New Roman"/>
                      </a:endParaRPr>
                    </a:p>
                  </a:txBody>
                  <a:tcPr marL="45085" marR="45085"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s-ES" sz="1100" i="1">
                          <a:latin typeface="Times New Roman"/>
                          <a:ea typeface="Times New Roman"/>
                          <a:cs typeface="Times New Roman"/>
                        </a:rPr>
                        <a:t>m</a:t>
                      </a:r>
                      <a:endParaRPr lang="es-ES" sz="1200">
                        <a:latin typeface="Times New Roman"/>
                        <a:ea typeface="Times New Roman"/>
                        <a:cs typeface="Times New Roman"/>
                      </a:endParaRPr>
                    </a:p>
                  </a:txBody>
                  <a:tcPr marL="45085" marR="45085"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s-ES" sz="1100" i="1">
                          <a:latin typeface="Times New Roman"/>
                          <a:ea typeface="Times New Roman"/>
                          <a:cs typeface="Times New Roman"/>
                        </a:rPr>
                        <a:t>c</a:t>
                      </a:r>
                      <a:r>
                        <a:rPr lang="es-ES" sz="1200" i="1" baseline="-25000">
                          <a:latin typeface="Times New Roman"/>
                          <a:ea typeface="Times New Roman"/>
                          <a:cs typeface="Times New Roman"/>
                        </a:rPr>
                        <a:t>m</a:t>
                      </a:r>
                      <a:r>
                        <a:rPr lang="es-ES" sz="1200" baseline="-25000">
                          <a:latin typeface="Times New Roman"/>
                          <a:ea typeface="Times New Roman"/>
                          <a:cs typeface="Times New Roman"/>
                        </a:rPr>
                        <a:t>1</a:t>
                      </a:r>
                      <a:endParaRPr lang="es-ES" sz="1200">
                        <a:latin typeface="Times New Roman"/>
                        <a:ea typeface="Times New Roman"/>
                        <a:cs typeface="Times New Roman"/>
                      </a:endParaRPr>
                    </a:p>
                  </a:txBody>
                  <a:tcPr marL="45085" marR="45085"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s-ES" sz="1100" i="1">
                          <a:latin typeface="Times New Roman"/>
                          <a:ea typeface="Times New Roman"/>
                          <a:cs typeface="Times New Roman"/>
                        </a:rPr>
                        <a:t>c</a:t>
                      </a:r>
                      <a:r>
                        <a:rPr lang="es-ES" sz="1200" i="1" baseline="-25000">
                          <a:latin typeface="Times New Roman"/>
                          <a:ea typeface="Times New Roman"/>
                          <a:cs typeface="Times New Roman"/>
                        </a:rPr>
                        <a:t>m</a:t>
                      </a:r>
                      <a:r>
                        <a:rPr lang="es-ES" sz="1200" baseline="-25000">
                          <a:latin typeface="Times New Roman"/>
                          <a:ea typeface="Times New Roman"/>
                          <a:cs typeface="Times New Roman"/>
                        </a:rPr>
                        <a:t>2</a:t>
                      </a:r>
                      <a:endParaRPr lang="es-ES" sz="1200">
                        <a:latin typeface="Times New Roman"/>
                        <a:ea typeface="Times New Roman"/>
                        <a:cs typeface="Times New Roman"/>
                      </a:endParaRPr>
                    </a:p>
                  </a:txBody>
                  <a:tcPr marL="45085" marR="45085"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s-ES" sz="1100">
                          <a:latin typeface="Times New Roman"/>
                          <a:ea typeface="Times New Roman"/>
                          <a:cs typeface="Times New Roman"/>
                        </a:rPr>
                        <a:t>. . .</a:t>
                      </a:r>
                      <a:endParaRPr lang="es-ES" sz="1200">
                        <a:latin typeface="Times New Roman"/>
                        <a:ea typeface="Times New Roman"/>
                        <a:cs typeface="Times New Roman"/>
                      </a:endParaRPr>
                    </a:p>
                  </a:txBody>
                  <a:tcPr marL="45085" marR="45085"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s-ES" sz="1100" i="1">
                          <a:latin typeface="Times New Roman"/>
                          <a:ea typeface="Times New Roman"/>
                          <a:cs typeface="Times New Roman"/>
                        </a:rPr>
                        <a:t>c</a:t>
                      </a:r>
                      <a:r>
                        <a:rPr lang="es-ES" sz="1200" i="1" baseline="-25000">
                          <a:latin typeface="Times New Roman"/>
                          <a:ea typeface="Times New Roman"/>
                          <a:cs typeface="Times New Roman"/>
                        </a:rPr>
                        <a:t>mn</a:t>
                      </a:r>
                      <a:endParaRPr lang="es-ES" sz="1200">
                        <a:latin typeface="Times New Roman"/>
                        <a:ea typeface="Times New Roman"/>
                        <a:cs typeface="Times New Roman"/>
                      </a:endParaRPr>
                    </a:p>
                  </a:txBody>
                  <a:tcPr marL="45085" marR="45085"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s-ES" sz="1100" i="1" baseline="-25000" dirty="0">
                          <a:latin typeface="Times New Roman"/>
                          <a:ea typeface="Times New Roman"/>
                          <a:cs typeface="Times New Roman"/>
                        </a:rPr>
                        <a:t>a</a:t>
                      </a:r>
                      <a:r>
                        <a:rPr lang="es-ES" sz="1200" i="1" baseline="-25000" dirty="0" smtClean="0">
                          <a:latin typeface="Times New Roman"/>
                          <a:ea typeface="Times New Roman"/>
                          <a:cs typeface="Times New Roman"/>
                        </a:rPr>
                        <a:t>m</a:t>
                      </a:r>
                      <a:endParaRPr lang="es-ES" sz="1200" dirty="0">
                        <a:latin typeface="Times New Roman"/>
                        <a:ea typeface="Times New Roman"/>
                        <a:cs typeface="Times New Roman"/>
                      </a:endParaRPr>
                    </a:p>
                  </a:txBody>
                  <a:tcPr marL="45085" marR="45085"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r>
              <a:tr h="285085">
                <a:tc>
                  <a:txBody>
                    <a:bodyPr/>
                    <a:lstStyle/>
                    <a:p>
                      <a:pPr algn="ctr">
                        <a:spcAft>
                          <a:spcPts val="0"/>
                        </a:spcAft>
                      </a:pPr>
                      <a:r>
                        <a:rPr lang="es-ES" sz="1100" dirty="0">
                          <a:latin typeface="Times New Roman"/>
                          <a:ea typeface="Times New Roman"/>
                          <a:cs typeface="Times New Roman"/>
                        </a:rPr>
                        <a:t>Demanda</a:t>
                      </a:r>
                      <a:endParaRPr lang="es-ES" sz="1200" dirty="0">
                        <a:latin typeface="Times New Roman"/>
                        <a:ea typeface="Times New Roman"/>
                        <a:cs typeface="Times New Roman"/>
                      </a:endParaRPr>
                    </a:p>
                  </a:txBody>
                  <a:tcPr marL="45085" marR="45085"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s-ES" sz="1100" dirty="0">
                        <a:latin typeface="Times New Roman"/>
                        <a:ea typeface="Times New Roman"/>
                        <a:cs typeface="Times New Roman"/>
                      </a:endParaRPr>
                    </a:p>
                  </a:txBody>
                  <a:tcPr marL="45085" marR="45085"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s-ES" sz="1100" i="1" dirty="0">
                          <a:latin typeface="Times New Roman"/>
                          <a:ea typeface="Times New Roman"/>
                          <a:cs typeface="Times New Roman"/>
                        </a:rPr>
                        <a:t>d</a:t>
                      </a:r>
                      <a:r>
                        <a:rPr lang="es-ES" sz="1200" baseline="-25000" dirty="0">
                          <a:latin typeface="Times New Roman"/>
                          <a:ea typeface="Times New Roman"/>
                          <a:cs typeface="Times New Roman"/>
                        </a:rPr>
                        <a:t>1</a:t>
                      </a:r>
                      <a:endParaRPr lang="es-ES" sz="1200" dirty="0">
                        <a:latin typeface="Times New Roman"/>
                        <a:ea typeface="Times New Roman"/>
                        <a:cs typeface="Times New Roman"/>
                      </a:endParaRPr>
                    </a:p>
                  </a:txBody>
                  <a:tcPr marL="45085" marR="45085"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s-ES" sz="1100" i="1" dirty="0">
                          <a:latin typeface="Times New Roman"/>
                          <a:ea typeface="Times New Roman"/>
                          <a:cs typeface="Times New Roman"/>
                        </a:rPr>
                        <a:t>d</a:t>
                      </a:r>
                      <a:r>
                        <a:rPr lang="es-ES" sz="1200" baseline="-25000" dirty="0">
                          <a:latin typeface="Times New Roman"/>
                          <a:ea typeface="Times New Roman"/>
                          <a:cs typeface="Times New Roman"/>
                        </a:rPr>
                        <a:t>2</a:t>
                      </a:r>
                      <a:endParaRPr lang="es-ES" sz="1200" dirty="0">
                        <a:latin typeface="Times New Roman"/>
                        <a:ea typeface="Times New Roman"/>
                        <a:cs typeface="Times New Roman"/>
                      </a:endParaRPr>
                    </a:p>
                  </a:txBody>
                  <a:tcPr marL="45085" marR="45085"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s-ES" sz="1100" dirty="0">
                          <a:latin typeface="Times New Roman"/>
                          <a:ea typeface="Times New Roman"/>
                          <a:cs typeface="Times New Roman"/>
                        </a:rPr>
                        <a:t>. . .</a:t>
                      </a:r>
                      <a:endParaRPr lang="es-ES" sz="1200" dirty="0">
                        <a:latin typeface="Times New Roman"/>
                        <a:ea typeface="Times New Roman"/>
                        <a:cs typeface="Times New Roman"/>
                      </a:endParaRPr>
                    </a:p>
                  </a:txBody>
                  <a:tcPr marL="45085" marR="45085"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s-ES" sz="1100" i="1" dirty="0" err="1">
                          <a:latin typeface="Times New Roman"/>
                          <a:ea typeface="Times New Roman"/>
                          <a:cs typeface="Times New Roman"/>
                        </a:rPr>
                        <a:t>d</a:t>
                      </a:r>
                      <a:r>
                        <a:rPr lang="es-ES" sz="1200" i="1" baseline="-25000" dirty="0" err="1">
                          <a:latin typeface="Times New Roman"/>
                          <a:ea typeface="Times New Roman"/>
                          <a:cs typeface="Times New Roman"/>
                        </a:rPr>
                        <a:t>n</a:t>
                      </a:r>
                      <a:endParaRPr lang="es-ES" sz="1200" dirty="0">
                        <a:latin typeface="Times New Roman"/>
                        <a:ea typeface="Times New Roman"/>
                        <a:cs typeface="Times New Roman"/>
                      </a:endParaRPr>
                    </a:p>
                  </a:txBody>
                  <a:tcPr marL="45085" marR="45085"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s-ES" sz="1100" dirty="0">
                        <a:latin typeface="Times New Roman"/>
                        <a:ea typeface="Times New Roman"/>
                        <a:cs typeface="Times New Roman"/>
                      </a:endParaRPr>
                    </a:p>
                  </a:txBody>
                  <a:tcPr marL="45085" marR="45085"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2" name="31 Rectángulo"/>
          <p:cNvSpPr/>
          <p:nvPr/>
        </p:nvSpPr>
        <p:spPr>
          <a:xfrm>
            <a:off x="2627784" y="2996952"/>
            <a:ext cx="3757952" cy="369332"/>
          </a:xfrm>
          <a:prstGeom prst="rect">
            <a:avLst/>
          </a:prstGeom>
        </p:spPr>
        <p:txBody>
          <a:bodyPr wrap="none">
            <a:spAutoFit/>
          </a:bodyPr>
          <a:lstStyle/>
          <a:p>
            <a:r>
              <a:rPr lang="es-ES" b="1" dirty="0"/>
              <a:t>tabla de costos y 	requerimientos</a:t>
            </a:r>
            <a:r>
              <a:rPr lang="es-ES" dirty="0"/>
              <a:t>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http://bp1.blogger.com/_j8pMwQVPNk0/SAlzR4hXsII/AAAAAAAAAB0/CJz1JbtOSdA/s400/transporte+1.jpg"/>
          <p:cNvPicPr>
            <a:picLocks noChangeAspect="1" noChangeArrowheads="1"/>
          </p:cNvPicPr>
          <p:nvPr/>
        </p:nvPicPr>
        <p:blipFill>
          <a:blip r:embed="rId3" cstate="print"/>
          <a:srcRect/>
          <a:stretch>
            <a:fillRect/>
          </a:stretch>
        </p:blipFill>
        <p:spPr bwMode="auto">
          <a:xfrm>
            <a:off x="2000232" y="3929066"/>
            <a:ext cx="4320480" cy="2619672"/>
          </a:xfrm>
          <a:prstGeom prst="rect">
            <a:avLst/>
          </a:prstGeom>
          <a:noFill/>
        </p:spPr>
      </p:pic>
      <p:sp>
        <p:nvSpPr>
          <p:cNvPr id="3" name="2 Rectángulo"/>
          <p:cNvSpPr/>
          <p:nvPr/>
        </p:nvSpPr>
        <p:spPr>
          <a:xfrm>
            <a:off x="1259632" y="548680"/>
            <a:ext cx="7560840" cy="923330"/>
          </a:xfrm>
          <a:prstGeom prst="rect">
            <a:avLst/>
          </a:prstGeom>
        </p:spPr>
        <p:txBody>
          <a:bodyPr wrap="square">
            <a:spAutoFit/>
          </a:bodyPr>
          <a:lstStyle/>
          <a:p>
            <a:r>
              <a:rPr lang="es-ES" dirty="0"/>
              <a:t>Sea Z el costo total de distribución y </a:t>
            </a:r>
            <a:r>
              <a:rPr lang="es-ES" dirty="0" err="1"/>
              <a:t>x</a:t>
            </a:r>
            <a:r>
              <a:rPr lang="es-ES" baseline="-25000" dirty="0" err="1"/>
              <a:t>ij</a:t>
            </a:r>
            <a:r>
              <a:rPr lang="es-ES" dirty="0"/>
              <a:t> (</a:t>
            </a:r>
            <a:r>
              <a:rPr lang="es-ES" i="1" dirty="0"/>
              <a:t>i</a:t>
            </a:r>
            <a:r>
              <a:rPr lang="es-ES" dirty="0"/>
              <a:t> = 1, 2, ..., </a:t>
            </a:r>
            <a:r>
              <a:rPr lang="es-ES" i="1" dirty="0"/>
              <a:t>m</a:t>
            </a:r>
            <a:r>
              <a:rPr lang="es-ES" dirty="0"/>
              <a:t>; </a:t>
            </a:r>
            <a:r>
              <a:rPr lang="es-ES" i="1" dirty="0"/>
              <a:t>j</a:t>
            </a:r>
            <a:r>
              <a:rPr lang="es-ES" dirty="0"/>
              <a:t> = 1, 2,..., </a:t>
            </a:r>
            <a:r>
              <a:rPr lang="es-ES" i="1" dirty="0"/>
              <a:t>n</a:t>
            </a:r>
            <a:r>
              <a:rPr lang="es-ES" dirty="0"/>
              <a:t>) el número  de </a:t>
            </a:r>
            <a:r>
              <a:rPr lang="es-ES" dirty="0" smtClean="0"/>
              <a:t>unidades </a:t>
            </a:r>
            <a:r>
              <a:rPr lang="es-ES" dirty="0"/>
              <a:t>que se distribuyen del origen </a:t>
            </a:r>
            <a:r>
              <a:rPr lang="es-ES" i="1" dirty="0"/>
              <a:t>i</a:t>
            </a:r>
            <a:r>
              <a:rPr lang="es-ES" dirty="0"/>
              <a:t> al destino </a:t>
            </a:r>
            <a:r>
              <a:rPr lang="es-ES" i="1" dirty="0"/>
              <a:t>j</a:t>
            </a:r>
            <a:r>
              <a:rPr lang="es-ES" dirty="0"/>
              <a:t>, la formulación de programación lineal </a:t>
            </a:r>
            <a:r>
              <a:rPr lang="es-ES" dirty="0" smtClean="0"/>
              <a:t>para </a:t>
            </a:r>
            <a:r>
              <a:rPr lang="es-ES" dirty="0"/>
              <a:t>este problema es:</a:t>
            </a:r>
          </a:p>
        </p:txBody>
      </p:sp>
      <p:graphicFrame>
        <p:nvGraphicFramePr>
          <p:cNvPr id="18436" name="Object 4"/>
          <p:cNvGraphicFramePr>
            <a:graphicFrameLocks noChangeAspect="1"/>
          </p:cNvGraphicFramePr>
          <p:nvPr/>
        </p:nvGraphicFramePr>
        <p:xfrm>
          <a:off x="3203848" y="1556792"/>
          <a:ext cx="1656184" cy="400050"/>
        </p:xfrm>
        <a:graphic>
          <a:graphicData uri="http://schemas.openxmlformats.org/presentationml/2006/ole">
            <mc:AlternateContent xmlns:mc="http://schemas.openxmlformats.org/markup-compatibility/2006">
              <mc:Choice xmlns:v="urn:schemas-microsoft-com:vml" Requires="v">
                <p:oleObj spid="_x0000_s18509" name="Ecuación" r:id="rId4" imgW="736280" imgH="406224" progId="Equation.3">
                  <p:embed/>
                </p:oleObj>
              </mc:Choice>
              <mc:Fallback>
                <p:oleObj name="Ecuación" r:id="rId4" imgW="736280" imgH="406224"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3848" y="1556792"/>
                        <a:ext cx="1656184" cy="400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35" name="Object 3"/>
          <p:cNvGraphicFramePr>
            <a:graphicFrameLocks noChangeAspect="1"/>
          </p:cNvGraphicFramePr>
          <p:nvPr/>
        </p:nvGraphicFramePr>
        <p:xfrm>
          <a:off x="2974975" y="2028825"/>
          <a:ext cx="3336925" cy="1111250"/>
        </p:xfrm>
        <a:graphic>
          <a:graphicData uri="http://schemas.openxmlformats.org/presentationml/2006/ole">
            <mc:AlternateContent xmlns:mc="http://schemas.openxmlformats.org/markup-compatibility/2006">
              <mc:Choice xmlns:v="urn:schemas-microsoft-com:vml" Requires="v">
                <p:oleObj spid="_x0000_s18510" name="Ecuación" r:id="rId6" imgW="2133360" imgH="1117440" progId="Equation.3">
                  <p:embed/>
                </p:oleObj>
              </mc:Choice>
              <mc:Fallback>
                <p:oleObj name="Ecuación" r:id="rId6" imgW="2133360" imgH="111744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74975" y="2028825"/>
                        <a:ext cx="3336925" cy="1111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37" name="Rectangle 5"/>
          <p:cNvSpPr>
            <a:spLocks noChangeArrowheads="1"/>
          </p:cNvSpPr>
          <p:nvPr/>
        </p:nvSpPr>
        <p:spPr bwMode="auto">
          <a:xfrm>
            <a:off x="1403648" y="1590328"/>
            <a:ext cx="1800200"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600" b="0" i="0" u="none" strike="noStrike" cap="none" normalizeH="0" baseline="0" dirty="0" smtClean="0">
                <a:ln>
                  <a:noFill/>
                </a:ln>
                <a:solidFill>
                  <a:schemeClr val="tx1"/>
                </a:solidFill>
                <a:effectLst/>
                <a:latin typeface="Arial" pitchFamily="34" charset="0"/>
                <a:ea typeface="Times New Roman" pitchFamily="18" charset="0"/>
              </a:rPr>
              <a:t>Minimizar	Z = </a:t>
            </a:r>
            <a:endParaRPr kumimoji="0" lang="es-ES" sz="1600" b="0" i="0" u="none" strike="noStrike" cap="none" normalizeH="0" baseline="0" dirty="0" smtClean="0">
              <a:ln>
                <a:noFill/>
              </a:ln>
              <a:solidFill>
                <a:schemeClr val="tx1"/>
              </a:solidFill>
              <a:effectLst/>
              <a:latin typeface="Arial" pitchFamily="34" charset="0"/>
            </a:endParaRPr>
          </a:p>
        </p:txBody>
      </p:sp>
      <p:sp>
        <p:nvSpPr>
          <p:cNvPr id="18438" name="Rectangle 6"/>
          <p:cNvSpPr>
            <a:spLocks noChangeArrowheads="1"/>
          </p:cNvSpPr>
          <p:nvPr/>
        </p:nvSpPr>
        <p:spPr bwMode="auto">
          <a:xfrm>
            <a:off x="1763688" y="1988840"/>
            <a:ext cx="1440160" cy="2616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88900" algn="l"/>
              </a:tabLst>
            </a:pPr>
            <a:r>
              <a:rPr kumimoji="0" lang="es-ES" sz="1100" b="0" i="0" u="none" strike="noStrike" cap="none" normalizeH="0" baseline="0" dirty="0" smtClean="0">
                <a:ln>
                  <a:noFill/>
                </a:ln>
                <a:solidFill>
                  <a:schemeClr val="tx1"/>
                </a:solidFill>
                <a:effectLst/>
                <a:latin typeface="Arial" pitchFamily="34" charset="0"/>
                <a:ea typeface="Times New Roman" pitchFamily="18" charset="0"/>
              </a:rPr>
              <a:t>	sujeta a</a:t>
            </a:r>
            <a:endParaRPr kumimoji="0" lang="es-ES" sz="1800" b="0" i="0" u="none" strike="noStrike" cap="none" normalizeH="0" baseline="0" dirty="0" smtClean="0">
              <a:ln>
                <a:noFill/>
              </a:ln>
              <a:solidFill>
                <a:schemeClr val="tx1"/>
              </a:solidFill>
              <a:effectLst/>
              <a:latin typeface="Arial" pitchFamily="34" charset="0"/>
            </a:endParaRPr>
          </a:p>
        </p:txBody>
      </p:sp>
      <p:sp>
        <p:nvSpPr>
          <p:cNvPr id="18439" name="Rectangle 7"/>
          <p:cNvSpPr>
            <a:spLocks noChangeArrowheads="1"/>
          </p:cNvSpPr>
          <p:nvPr/>
        </p:nvSpPr>
        <p:spPr bwMode="auto">
          <a:xfrm>
            <a:off x="2411761" y="3113130"/>
            <a:ext cx="2520280" cy="11541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100" b="0" i="0" u="none" strike="noStrike" cap="none" normalizeH="0" baseline="0" dirty="0" smtClean="0">
                <a:ln>
                  <a:noFill/>
                </a:ln>
                <a:solidFill>
                  <a:schemeClr val="tx1"/>
                </a:solidFill>
                <a:effectLst/>
                <a:latin typeface="Arial" pitchFamily="34" charset="0"/>
                <a:ea typeface="Times New Roman" pitchFamily="18" charset="0"/>
              </a:rPr>
              <a:t>				</a:t>
            </a:r>
            <a:endParaRPr kumimoji="0" lang="es-ES" sz="11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b="0" i="0" u="none" strike="noStrike" cap="none" normalizeH="0" baseline="0" dirty="0" err="1" smtClean="0">
                <a:ln>
                  <a:noFill/>
                </a:ln>
                <a:solidFill>
                  <a:schemeClr val="tx1"/>
                </a:solidFill>
                <a:effectLst/>
                <a:latin typeface="Arial" pitchFamily="34" charset="0"/>
                <a:ea typeface="Times New Roman" pitchFamily="18" charset="0"/>
              </a:rPr>
              <a:t>x</a:t>
            </a:r>
            <a:r>
              <a:rPr kumimoji="0" lang="es-ES" b="0" i="0" u="none" strike="noStrike" cap="none" normalizeH="0" baseline="-30000" dirty="0" err="1" smtClean="0">
                <a:ln>
                  <a:noFill/>
                </a:ln>
                <a:solidFill>
                  <a:schemeClr val="tx1"/>
                </a:solidFill>
                <a:effectLst/>
                <a:latin typeface="Arial" pitchFamily="34" charset="0"/>
                <a:ea typeface="Times New Roman" pitchFamily="18" charset="0"/>
              </a:rPr>
              <a:t>ij</a:t>
            </a:r>
            <a:r>
              <a:rPr kumimoji="0" lang="es-ES" b="0" i="0" u="none" strike="noStrike" cap="none" normalizeH="0" baseline="0" dirty="0" smtClean="0">
                <a:ln>
                  <a:noFill/>
                </a:ln>
                <a:solidFill>
                  <a:schemeClr val="tx1"/>
                </a:solidFill>
                <a:effectLst/>
                <a:latin typeface="Arial" pitchFamily="34" charset="0"/>
                <a:ea typeface="Times New Roman" pitchFamily="18" charset="0"/>
              </a:rPr>
              <a:t> </a:t>
            </a:r>
            <a:r>
              <a:rPr kumimoji="0" lang="es-ES" b="0" i="0" u="none" strike="noStrike" cap="none" normalizeH="0" baseline="0" dirty="0" smtClean="0">
                <a:ln>
                  <a:noFill/>
                </a:ln>
                <a:solidFill>
                  <a:schemeClr val="tx1"/>
                </a:solidFill>
                <a:effectLst/>
                <a:latin typeface="Times New Roman" pitchFamily="18" charset="0"/>
                <a:ea typeface="Times New Roman" pitchFamily="18" charset="0"/>
                <a:sym typeface="Symbol" pitchFamily="18" charset="2"/>
              </a:rPr>
              <a:t></a:t>
            </a:r>
            <a:r>
              <a:rPr kumimoji="0" lang="es-ES" b="0" i="0" u="none" strike="noStrike" cap="none" normalizeH="0" baseline="0" dirty="0" smtClean="0">
                <a:ln>
                  <a:noFill/>
                </a:ln>
                <a:solidFill>
                  <a:schemeClr val="tx1"/>
                </a:solidFill>
                <a:effectLst/>
                <a:latin typeface="Arial" pitchFamily="34" charset="0"/>
                <a:ea typeface="Times New Roman" pitchFamily="18" charset="0"/>
              </a:rPr>
              <a:t> 0,</a:t>
            </a:r>
            <a:r>
              <a:rPr kumimoji="0" lang="es-ES" b="0" i="0" u="none" strike="noStrike" cap="none" normalizeH="0" baseline="0" dirty="0" smtClean="0">
                <a:ln>
                  <a:noFill/>
                </a:ln>
                <a:solidFill>
                  <a:schemeClr val="tx1"/>
                </a:solidFill>
                <a:effectLst/>
                <a:latin typeface="Times New Roman" pitchFamily="18" charset="0"/>
                <a:ea typeface="Times New Roman" pitchFamily="18" charset="0"/>
                <a:sym typeface="Symbol" pitchFamily="18" charset="2"/>
              </a:rPr>
              <a:t>          para toda </a:t>
            </a:r>
            <a:r>
              <a:rPr kumimoji="0" lang="es-ES" b="0" i="1" u="none" strike="noStrike" cap="none" normalizeH="0" baseline="0" dirty="0" smtClean="0">
                <a:ln>
                  <a:noFill/>
                </a:ln>
                <a:solidFill>
                  <a:schemeClr val="tx1"/>
                </a:solidFill>
                <a:effectLst/>
                <a:latin typeface="Times New Roman" pitchFamily="18" charset="0"/>
                <a:ea typeface="Times New Roman" pitchFamily="18" charset="0"/>
                <a:sym typeface="Symbol" pitchFamily="18" charset="2"/>
              </a:rPr>
              <a:t>i</a:t>
            </a:r>
            <a:r>
              <a:rPr kumimoji="0" lang="es-ES" b="0" i="0" u="none" strike="noStrike" cap="none" normalizeH="0" baseline="0" dirty="0" smtClean="0">
                <a:ln>
                  <a:noFill/>
                </a:ln>
                <a:solidFill>
                  <a:schemeClr val="tx1"/>
                </a:solidFill>
                <a:effectLst/>
                <a:latin typeface="Times New Roman" pitchFamily="18" charset="0"/>
                <a:ea typeface="Times New Roman" pitchFamily="18" charset="0"/>
                <a:sym typeface="Symbol" pitchFamily="18" charset="2"/>
              </a:rPr>
              <a:t> y </a:t>
            </a:r>
            <a:r>
              <a:rPr kumimoji="0" lang="es-ES" b="0" i="1" u="none" strike="noStrike" cap="none" normalizeH="0" baseline="0" dirty="0" smtClean="0">
                <a:ln>
                  <a:noFill/>
                </a:ln>
                <a:solidFill>
                  <a:schemeClr val="tx1"/>
                </a:solidFill>
                <a:effectLst/>
                <a:latin typeface="Times New Roman" pitchFamily="18" charset="0"/>
                <a:ea typeface="Times New Roman" pitchFamily="18" charset="0"/>
                <a:sym typeface="Symbol" pitchFamily="18" charset="2"/>
              </a:rPr>
              <a:t>j</a:t>
            </a:r>
            <a:endParaRPr kumimoji="0" lang="es-ES" b="0" i="0" u="none" strike="noStrike" cap="none" normalizeH="0" baseline="0" dirty="0" smtClean="0">
              <a:ln>
                <a:noFill/>
              </a:ln>
              <a:solidFill>
                <a:schemeClr val="tx1"/>
              </a:solidFill>
              <a:effectLst/>
              <a:latin typeface="Times New Roman" pitchFamily="18"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sz="1100" b="0" i="0" u="none" strike="noStrike" cap="none" normalizeH="0" baseline="0" dirty="0" smtClean="0">
              <a:ln>
                <a:noFill/>
              </a:ln>
              <a:solidFill>
                <a:schemeClr val="tx1"/>
              </a:solidFill>
              <a:effectLst/>
              <a:latin typeface="Times New Roman" pitchFamily="18" charset="0"/>
              <a:ea typeface="Times New Roman" pitchFamily="18" charset="0"/>
              <a:sym typeface="Symbol" pitchFamily="18" charset="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363" name="Object 3"/>
          <p:cNvGraphicFramePr>
            <a:graphicFrameLocks noChangeAspect="1"/>
          </p:cNvGraphicFramePr>
          <p:nvPr/>
        </p:nvGraphicFramePr>
        <p:xfrm>
          <a:off x="3276601" y="5572140"/>
          <a:ext cx="1438275" cy="904895"/>
        </p:xfrm>
        <a:graphic>
          <a:graphicData uri="http://schemas.openxmlformats.org/presentationml/2006/ole">
            <mc:AlternateContent xmlns:mc="http://schemas.openxmlformats.org/markup-compatibility/2006">
              <mc:Choice xmlns:v="urn:schemas-microsoft-com:vml" Requires="v">
                <p:oleObj spid="_x0000_s15400" name="Ecuación" r:id="rId3" imgW="749160" imgH="685800" progId="Equation.3">
                  <p:embed/>
                </p:oleObj>
              </mc:Choice>
              <mc:Fallback>
                <p:oleObj name="Ecuación" r:id="rId3" imgW="749160" imgH="685800"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1" y="5572140"/>
                        <a:ext cx="1438275" cy="90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2 CuadroTexto"/>
          <p:cNvSpPr txBox="1"/>
          <p:nvPr/>
        </p:nvSpPr>
        <p:spPr>
          <a:xfrm>
            <a:off x="1331640" y="404664"/>
            <a:ext cx="3744416" cy="369332"/>
          </a:xfrm>
          <a:prstGeom prst="rect">
            <a:avLst/>
          </a:prstGeom>
          <a:solidFill>
            <a:schemeClr val="accent2">
              <a:lumMod val="40000"/>
              <a:lumOff val="6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s-PE" b="1" dirty="0" smtClean="0"/>
              <a:t>ALGORITMO DE TRANSPORTE</a:t>
            </a:r>
            <a:endParaRPr lang="es-ES" b="1" dirty="0"/>
          </a:p>
        </p:txBody>
      </p:sp>
      <p:sp>
        <p:nvSpPr>
          <p:cNvPr id="4" name="3 CuadroTexto"/>
          <p:cNvSpPr txBox="1"/>
          <p:nvPr/>
        </p:nvSpPr>
        <p:spPr>
          <a:xfrm>
            <a:off x="1000100" y="928670"/>
            <a:ext cx="7632848" cy="2554545"/>
          </a:xfrm>
          <a:prstGeom prst="rect">
            <a:avLst/>
          </a:prstGeom>
          <a:solidFill>
            <a:schemeClr val="accent2"/>
          </a:solidFill>
          <a:ln>
            <a:solidFill>
              <a:schemeClr val="accent1"/>
            </a:solidFill>
          </a:ln>
        </p:spPr>
        <p:txBody>
          <a:bodyPr wrap="square" rtlCol="0">
            <a:spAutoFit/>
          </a:bodyPr>
          <a:lstStyle/>
          <a:p>
            <a:pPr algn="just"/>
            <a:r>
              <a:rPr lang="es-PE" sz="2000" dirty="0" smtClean="0"/>
              <a:t>El método general de resolución del problema de transporte consta de 4 pasos que conforman  el denominado </a:t>
            </a:r>
            <a:r>
              <a:rPr lang="es-PE" sz="2000" dirty="0" smtClean="0">
                <a:solidFill>
                  <a:srgbClr val="0070C0"/>
                </a:solidFill>
              </a:rPr>
              <a:t>algoritmo de transporte.</a:t>
            </a:r>
          </a:p>
          <a:p>
            <a:pPr algn="just"/>
            <a:r>
              <a:rPr lang="es-PE" sz="2000" dirty="0" smtClean="0">
                <a:solidFill>
                  <a:srgbClr val="0070C0"/>
                </a:solidFill>
              </a:rPr>
              <a:t>Paso 1</a:t>
            </a:r>
            <a:r>
              <a:rPr lang="es-PE" sz="2000" dirty="0" smtClean="0">
                <a:solidFill>
                  <a:srgbClr val="FF0000"/>
                </a:solidFill>
              </a:rPr>
              <a:t>.</a:t>
            </a:r>
            <a:r>
              <a:rPr lang="es-PE" sz="2000" dirty="0" smtClean="0"/>
              <a:t> Escribir el problema de transporte en la forma matricial. Si el  problema es no equilibrado, transformarle en equilibrado.. Ir al </a:t>
            </a:r>
            <a:r>
              <a:rPr lang="es-PE" sz="2000" dirty="0" smtClean="0">
                <a:solidFill>
                  <a:srgbClr val="0070C0"/>
                </a:solidFill>
              </a:rPr>
              <a:t>paso 2</a:t>
            </a:r>
          </a:p>
          <a:p>
            <a:pPr algn="just"/>
            <a:r>
              <a:rPr lang="es-PE" sz="2000" dirty="0" smtClean="0">
                <a:solidFill>
                  <a:srgbClr val="0070C0"/>
                </a:solidFill>
              </a:rPr>
              <a:t>Paso 2</a:t>
            </a:r>
            <a:r>
              <a:rPr lang="es-PE" sz="2000" dirty="0" smtClean="0">
                <a:solidFill>
                  <a:srgbClr val="FF0000"/>
                </a:solidFill>
              </a:rPr>
              <a:t>.</a:t>
            </a:r>
            <a:r>
              <a:rPr lang="es-PE" sz="2000" dirty="0" smtClean="0"/>
              <a:t> Determinar una solución básica factible inicial. Ir al </a:t>
            </a:r>
            <a:r>
              <a:rPr lang="es-PE" sz="2000" dirty="0" smtClean="0">
                <a:solidFill>
                  <a:srgbClr val="0070C0"/>
                </a:solidFill>
              </a:rPr>
              <a:t>paso 3.</a:t>
            </a:r>
          </a:p>
          <a:p>
            <a:pPr algn="just"/>
            <a:r>
              <a:rPr lang="es-PE" sz="2000" dirty="0" smtClean="0">
                <a:solidFill>
                  <a:srgbClr val="0070C0"/>
                </a:solidFill>
              </a:rPr>
              <a:t>Paso 3</a:t>
            </a:r>
            <a:r>
              <a:rPr lang="es-PE" sz="2000" dirty="0" smtClean="0"/>
              <a:t>. Si las solución obtenida en el paso 2 es optima, detener el proceso., en otro caso , ir al </a:t>
            </a:r>
            <a:r>
              <a:rPr lang="es-PE" sz="2000" dirty="0" smtClean="0">
                <a:solidFill>
                  <a:srgbClr val="0070C0"/>
                </a:solidFill>
              </a:rPr>
              <a:t>paso 4.</a:t>
            </a:r>
          </a:p>
          <a:p>
            <a:pPr algn="just"/>
            <a:r>
              <a:rPr lang="es-PE" sz="2000" dirty="0" smtClean="0">
                <a:solidFill>
                  <a:srgbClr val="0070C0"/>
                </a:solidFill>
              </a:rPr>
              <a:t>Paso 4. </a:t>
            </a:r>
            <a:r>
              <a:rPr lang="es-PE" sz="2000" dirty="0" smtClean="0"/>
              <a:t>Obtener una nueva solución que sea mejor que la anterior </a:t>
            </a:r>
            <a:endParaRPr lang="es-ES" sz="2000" dirty="0"/>
          </a:p>
        </p:txBody>
      </p:sp>
      <p:sp>
        <p:nvSpPr>
          <p:cNvPr id="5" name="4 CuadroTexto"/>
          <p:cNvSpPr txBox="1"/>
          <p:nvPr/>
        </p:nvSpPr>
        <p:spPr>
          <a:xfrm>
            <a:off x="1115616" y="4005065"/>
            <a:ext cx="1296144" cy="369332"/>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s-PE" b="1" dirty="0" smtClean="0">
                <a:solidFill>
                  <a:srgbClr val="FF0000"/>
                </a:solidFill>
              </a:rPr>
              <a:t>Teoremas</a:t>
            </a:r>
            <a:endParaRPr lang="es-ES" b="1" dirty="0">
              <a:solidFill>
                <a:srgbClr val="FF0000"/>
              </a:solidFill>
            </a:endParaRPr>
          </a:p>
        </p:txBody>
      </p:sp>
      <p:sp>
        <p:nvSpPr>
          <p:cNvPr id="6" name="5 CuadroTexto"/>
          <p:cNvSpPr txBox="1"/>
          <p:nvPr/>
        </p:nvSpPr>
        <p:spPr>
          <a:xfrm>
            <a:off x="1475656" y="4581128"/>
            <a:ext cx="6912768" cy="923330"/>
          </a:xfrm>
          <a:prstGeom prst="rect">
            <a:avLst/>
          </a:prstGeom>
          <a:solidFill>
            <a:srgbClr val="FFFF00"/>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s-PE" dirty="0" smtClean="0">
                <a:solidFill>
                  <a:srgbClr val="FF0000"/>
                </a:solidFill>
              </a:rPr>
              <a:t>Teorema 1</a:t>
            </a:r>
            <a:r>
              <a:rPr lang="es-PE" dirty="0" smtClean="0">
                <a:solidFill>
                  <a:srgbClr val="0070C0"/>
                </a:solidFill>
              </a:rPr>
              <a:t>. Para que el problema de transporte tenga solución es condición necesaria y suficiente que la oferta  total sea igual a la demanda total.</a:t>
            </a:r>
            <a:endParaRPr lang="es-ES" dirty="0">
              <a:solidFill>
                <a:srgbClr val="0070C0"/>
              </a:solidFill>
            </a:endParaRPr>
          </a:p>
        </p:txBody>
      </p:sp>
      <p:sp>
        <p:nvSpPr>
          <p:cNvPr id="1536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8" name="7 CuadroTexto"/>
          <p:cNvSpPr txBox="1"/>
          <p:nvPr/>
        </p:nvSpPr>
        <p:spPr>
          <a:xfrm>
            <a:off x="1714480" y="5857892"/>
            <a:ext cx="1428760" cy="369332"/>
          </a:xfrm>
          <a:prstGeom prst="rect">
            <a:avLst/>
          </a:prstGeom>
          <a:noFill/>
        </p:spPr>
        <p:txBody>
          <a:bodyPr wrap="square" rtlCol="0">
            <a:spAutoFit/>
          </a:bodyPr>
          <a:lstStyle/>
          <a:p>
            <a:r>
              <a:rPr lang="en-US" dirty="0" err="1" smtClean="0"/>
              <a:t>Oferta</a:t>
            </a:r>
            <a:r>
              <a:rPr lang="en-US" dirty="0" smtClean="0"/>
              <a:t> total </a:t>
            </a:r>
            <a:endParaRPr lang="en-US" dirty="0"/>
          </a:p>
        </p:txBody>
      </p:sp>
      <p:sp>
        <p:nvSpPr>
          <p:cNvPr id="9" name="8 CuadroTexto"/>
          <p:cNvSpPr txBox="1"/>
          <p:nvPr/>
        </p:nvSpPr>
        <p:spPr>
          <a:xfrm>
            <a:off x="5000628" y="5857892"/>
            <a:ext cx="1571636" cy="369332"/>
          </a:xfrm>
          <a:prstGeom prst="rect">
            <a:avLst/>
          </a:prstGeom>
          <a:noFill/>
        </p:spPr>
        <p:txBody>
          <a:bodyPr wrap="square" rtlCol="0">
            <a:spAutoFit/>
          </a:bodyPr>
          <a:lstStyle/>
          <a:p>
            <a:r>
              <a:rPr lang="en-US" dirty="0" err="1" smtClean="0"/>
              <a:t>Demanda</a:t>
            </a:r>
            <a:r>
              <a:rPr lang="en-US" dirty="0" smtClean="0"/>
              <a:t> total </a:t>
            </a:r>
            <a:endParaRPr lang="en-US" dirty="0"/>
          </a:p>
        </p:txBody>
      </p:sp>
      <p:sp>
        <p:nvSpPr>
          <p:cNvPr id="10" name="9 Flecha derecha"/>
          <p:cNvSpPr/>
          <p:nvPr/>
        </p:nvSpPr>
        <p:spPr>
          <a:xfrm flipH="1">
            <a:off x="4786314" y="6000768"/>
            <a:ext cx="214314"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10 Flecha derecha"/>
          <p:cNvSpPr/>
          <p:nvPr/>
        </p:nvSpPr>
        <p:spPr>
          <a:xfrm>
            <a:off x="3000364" y="6000768"/>
            <a:ext cx="285752"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27 CuadroTexto"/>
          <p:cNvSpPr txBox="1"/>
          <p:nvPr/>
        </p:nvSpPr>
        <p:spPr>
          <a:xfrm>
            <a:off x="1691680" y="692696"/>
            <a:ext cx="6984776" cy="1477328"/>
          </a:xfrm>
          <a:prstGeom prst="rect">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s-PE" dirty="0" smtClean="0">
                <a:solidFill>
                  <a:srgbClr val="FF0000"/>
                </a:solidFill>
              </a:rPr>
              <a:t>Teorema 2</a:t>
            </a:r>
            <a:r>
              <a:rPr lang="es-PE" dirty="0" smtClean="0"/>
              <a:t>. </a:t>
            </a:r>
            <a:r>
              <a:rPr lang="es-PE" dirty="0" smtClean="0">
                <a:solidFill>
                  <a:srgbClr val="0070C0"/>
                </a:solidFill>
              </a:rPr>
              <a:t>El problema de transporte equilibrado tiene una solución factible.</a:t>
            </a:r>
          </a:p>
          <a:p>
            <a:r>
              <a:rPr lang="es-PE" dirty="0" smtClean="0">
                <a:solidFill>
                  <a:srgbClr val="FF0000"/>
                </a:solidFill>
              </a:rPr>
              <a:t>Teorema 3</a:t>
            </a:r>
            <a:r>
              <a:rPr lang="es-PE" dirty="0" smtClean="0"/>
              <a:t>. </a:t>
            </a:r>
            <a:r>
              <a:rPr lang="es-PE" dirty="0" smtClean="0">
                <a:solidFill>
                  <a:srgbClr val="0070C0"/>
                </a:solidFill>
              </a:rPr>
              <a:t>Todo problema de transporte equilibrado tiene una solución básica factible. Esta solución tiene como máximo m + n -1 variables no </a:t>
            </a:r>
            <a:r>
              <a:rPr lang="es-PE" dirty="0" smtClean="0"/>
              <a:t>negativas</a:t>
            </a:r>
            <a:endParaRPr lang="es-ES" dirty="0"/>
          </a:p>
        </p:txBody>
      </p:sp>
      <p:sp>
        <p:nvSpPr>
          <p:cNvPr id="5" name="4 CuadroTexto"/>
          <p:cNvSpPr txBox="1"/>
          <p:nvPr/>
        </p:nvSpPr>
        <p:spPr>
          <a:xfrm>
            <a:off x="1643042" y="2643182"/>
            <a:ext cx="6858048" cy="1477328"/>
          </a:xfrm>
          <a:prstGeom prst="rect">
            <a:avLst/>
          </a:prstGeom>
          <a:ln>
            <a:solidFill>
              <a:schemeClr val="accent3">
                <a:lumMod val="75000"/>
              </a:schemeClr>
            </a:solidFill>
          </a:ln>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smtClean="0"/>
              <a:t>En nuestro  studio utilizaremos los siguientes modelos de transporte:</a:t>
            </a:r>
          </a:p>
          <a:p>
            <a:pPr marL="342900" indent="-342900">
              <a:buAutoNum type="arabicPeriod"/>
            </a:pPr>
            <a:r>
              <a:rPr lang="en-US" dirty="0" smtClean="0"/>
              <a:t>Método de aproximación de  Vogel.</a:t>
            </a:r>
          </a:p>
          <a:p>
            <a:pPr marL="342900" indent="-342900">
              <a:buAutoNum type="arabicPeriod"/>
            </a:pPr>
            <a:r>
              <a:rPr lang="en-US" dirty="0" smtClean="0"/>
              <a:t>Método de  aproximación de Russell</a:t>
            </a:r>
          </a:p>
          <a:p>
            <a:pPr marL="342900" indent="-342900">
              <a:buAutoNum type="arabicPeriod"/>
            </a:pPr>
            <a:r>
              <a:rPr lang="en-US" dirty="0" smtClean="0"/>
              <a:t>Método  de la Esquina Nor Oeste</a:t>
            </a:r>
          </a:p>
          <a:p>
            <a:pPr marL="342900" indent="-342900">
              <a:buAutoNum type="arabicPeriod"/>
            </a:pPr>
            <a:r>
              <a:rPr lang="en-US" dirty="0" smtClean="0"/>
              <a:t>Metodo MODI</a:t>
            </a:r>
            <a:endParaRPr lang="en-US" dirty="0"/>
          </a:p>
        </p:txBody>
      </p:sp>
      <p:sp>
        <p:nvSpPr>
          <p:cNvPr id="6" name="5 CuadroTexto"/>
          <p:cNvSpPr txBox="1"/>
          <p:nvPr/>
        </p:nvSpPr>
        <p:spPr>
          <a:xfrm>
            <a:off x="1643042" y="4437112"/>
            <a:ext cx="6786610" cy="1200329"/>
          </a:xfrm>
          <a:prstGeom prst="rect">
            <a:avLst/>
          </a:prstGeom>
          <a:noFill/>
        </p:spPr>
        <p:txBody>
          <a:bodyPr wrap="square" rtlCol="0">
            <a:spAutoFit/>
          </a:bodyPr>
          <a:lstStyle/>
          <a:p>
            <a:r>
              <a:rPr lang="en-US" dirty="0" smtClean="0"/>
              <a:t>La presentación del modelo de transporte  require tres condiciones:</a:t>
            </a:r>
          </a:p>
          <a:p>
            <a:pPr marL="342900" indent="-342900">
              <a:buAutoNum type="arabicPeriod"/>
            </a:pPr>
            <a:r>
              <a:rPr lang="en-US" dirty="0" smtClean="0"/>
              <a:t>Solución optima del modelo</a:t>
            </a:r>
          </a:p>
          <a:p>
            <a:pPr marL="342900" indent="-342900">
              <a:buAutoNum type="arabicPeriod"/>
            </a:pPr>
            <a:r>
              <a:rPr lang="en-US" dirty="0" smtClean="0"/>
              <a:t>Formulación del modelo de programación lineal</a:t>
            </a:r>
          </a:p>
          <a:p>
            <a:pPr marL="342900" indent="-342900">
              <a:buAutoNum type="arabicPeriod"/>
            </a:pPr>
            <a:r>
              <a:rPr lang="en-US" dirty="0" smtClean="0"/>
              <a:t>Diseñar el sistema de redes</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io">
  <a:themeElements>
    <a:clrScheme name="Solsticio">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io">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io">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1309</TotalTime>
  <Words>3676</Words>
  <Application>Microsoft Office PowerPoint</Application>
  <PresentationFormat>Presentación en pantalla (4:3)</PresentationFormat>
  <Paragraphs>804</Paragraphs>
  <Slides>47</Slides>
  <Notes>3</Notes>
  <HiddenSlides>0</HiddenSlides>
  <MMClips>0</MMClips>
  <ScaleCrop>false</ScaleCrop>
  <HeadingPairs>
    <vt:vector size="6" baseType="variant">
      <vt:variant>
        <vt:lpstr>Tema</vt:lpstr>
      </vt:variant>
      <vt:variant>
        <vt:i4>2</vt:i4>
      </vt:variant>
      <vt:variant>
        <vt:lpstr>Servidores OLE incrustados</vt:lpstr>
      </vt:variant>
      <vt:variant>
        <vt:i4>1</vt:i4>
      </vt:variant>
      <vt:variant>
        <vt:lpstr>Títulos de diapositiva</vt:lpstr>
      </vt:variant>
      <vt:variant>
        <vt:i4>47</vt:i4>
      </vt:variant>
    </vt:vector>
  </HeadingPairs>
  <TitlesOfParts>
    <vt:vector size="50" baseType="lpstr">
      <vt:lpstr>Solsticio</vt:lpstr>
      <vt:lpstr>Office Theme</vt:lpstr>
      <vt:lpstr>Ecuación</vt:lpstr>
      <vt:lpstr>Modelos de transporte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INTEL</dc:creator>
  <cp:lastModifiedBy>Jose</cp:lastModifiedBy>
  <cp:revision>120</cp:revision>
  <dcterms:created xsi:type="dcterms:W3CDTF">2011-09-28T04:25:51Z</dcterms:created>
  <dcterms:modified xsi:type="dcterms:W3CDTF">2017-08-20T01:21:14Z</dcterms:modified>
</cp:coreProperties>
</file>